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1033" r:id="rId3"/>
    <p:sldId id="1549" r:id="rId4"/>
    <p:sldId id="1524" r:id="rId5"/>
    <p:sldId id="1525" r:id="rId6"/>
    <p:sldId id="1526" r:id="rId7"/>
    <p:sldId id="1527" r:id="rId8"/>
    <p:sldId id="1528" r:id="rId9"/>
    <p:sldId id="1529" r:id="rId10"/>
    <p:sldId id="1530" r:id="rId11"/>
    <p:sldId id="1531" r:id="rId12"/>
    <p:sldId id="1532" r:id="rId13"/>
    <p:sldId id="1533" r:id="rId14"/>
    <p:sldId id="1534" r:id="rId15"/>
    <p:sldId id="1447" r:id="rId16"/>
    <p:sldId id="1448" r:id="rId17"/>
    <p:sldId id="1449" r:id="rId18"/>
    <p:sldId id="1450" r:id="rId19"/>
    <p:sldId id="1451" r:id="rId20"/>
    <p:sldId id="1452" r:id="rId21"/>
    <p:sldId id="1453" r:id="rId22"/>
    <p:sldId id="1454" r:id="rId23"/>
    <p:sldId id="1455" r:id="rId24"/>
    <p:sldId id="1456" r:id="rId25"/>
    <p:sldId id="1460" r:id="rId26"/>
    <p:sldId id="1461" r:id="rId27"/>
    <p:sldId id="1462" r:id="rId28"/>
    <p:sldId id="1463" r:id="rId29"/>
    <p:sldId id="1464" r:id="rId30"/>
    <p:sldId id="1465" r:id="rId31"/>
    <p:sldId id="1466" r:id="rId32"/>
    <p:sldId id="1467" r:id="rId33"/>
    <p:sldId id="1468" r:id="rId34"/>
    <p:sldId id="1469" r:id="rId35"/>
    <p:sldId id="1470" r:id="rId36"/>
    <p:sldId id="1471" r:id="rId37"/>
    <p:sldId id="1472" r:id="rId38"/>
    <p:sldId id="1473" r:id="rId39"/>
    <p:sldId id="1474" r:id="rId40"/>
    <p:sldId id="1475" r:id="rId41"/>
    <p:sldId id="1476" r:id="rId42"/>
    <p:sldId id="1477" r:id="rId43"/>
    <p:sldId id="1508" r:id="rId44"/>
    <p:sldId id="1562" r:id="rId45"/>
    <p:sldId id="1563" r:id="rId46"/>
    <p:sldId id="1537" r:id="rId47"/>
    <p:sldId id="1538" r:id="rId48"/>
    <p:sldId id="1539" r:id="rId49"/>
    <p:sldId id="1540" r:id="rId50"/>
    <p:sldId id="1541" r:id="rId51"/>
    <p:sldId id="1542" r:id="rId52"/>
    <p:sldId id="1543" r:id="rId53"/>
    <p:sldId id="1544" r:id="rId54"/>
    <p:sldId id="1545" r:id="rId55"/>
    <p:sldId id="1546" r:id="rId56"/>
    <p:sldId id="1547" r:id="rId57"/>
    <p:sldId id="1548" r:id="rId58"/>
    <p:sldId id="1564" r:id="rId59"/>
    <p:sldId id="1565" r:id="rId60"/>
    <p:sldId id="1566" r:id="rId61"/>
    <p:sldId id="1567" r:id="rId62"/>
    <p:sldId id="1568" r:id="rId63"/>
    <p:sldId id="1569" r:id="rId64"/>
    <p:sldId id="1570" r:id="rId65"/>
    <p:sldId id="1571" r:id="rId66"/>
    <p:sldId id="1572" r:id="rId67"/>
    <p:sldId id="1573" r:id="rId68"/>
    <p:sldId id="1574" r:id="rId69"/>
    <p:sldId id="1575" r:id="rId70"/>
    <p:sldId id="1576" r:id="rId71"/>
    <p:sldId id="1577" r:id="rId72"/>
    <p:sldId id="1578" r:id="rId73"/>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003" autoAdjust="0"/>
  </p:normalViewPr>
  <p:slideViewPr>
    <p:cSldViewPr>
      <p:cViewPr>
        <p:scale>
          <a:sx n="66" d="100"/>
          <a:sy n="66" d="100"/>
        </p:scale>
        <p:origin x="-1445"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2018/10/19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4004533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D6687E0E-FF9D-4DE2-822D-2F0FC9F24948}" type="slidenum">
              <a:rPr lang="en-US" altLang="zh-CN" smtClean="0">
                <a:latin typeface="Arial" pitchFamily="34" charset="0"/>
              </a:rPr>
              <a:pPr eaLnBrk="1" fontAlgn="base" hangingPunct="1">
                <a:spcBef>
                  <a:spcPct val="0"/>
                </a:spcBef>
                <a:spcAft>
                  <a:spcPct val="0"/>
                </a:spcAft>
              </a:pPr>
              <a:t>12</a:t>
            </a:fld>
            <a:endParaRPr lang="en-US" altLang="zh-CN" smtClean="0">
              <a:latin typeface="Arial"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9B45B88-9280-41FC-8BB6-B6B6FAA2038F}" type="slidenum">
              <a:rPr lang="en-US" altLang="zh-CN" smtClean="0">
                <a:latin typeface="Arial" pitchFamily="34" charset="0"/>
              </a:rPr>
              <a:pPr eaLnBrk="1" fontAlgn="base" hangingPunct="1">
                <a:spcBef>
                  <a:spcPct val="0"/>
                </a:spcBef>
                <a:spcAft>
                  <a:spcPct val="0"/>
                </a:spcAft>
              </a:pPr>
              <a:t>13</a:t>
            </a:fld>
            <a:endParaRPr lang="en-US" altLang="zh-CN" smtClean="0">
              <a:latin typeface="Arial"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99725AF-68FB-4097-B79D-4C41802A68CF}" type="slidenum">
              <a:rPr lang="en-US" altLang="zh-CN" smtClean="0">
                <a:latin typeface="Arial" pitchFamily="34" charset="0"/>
              </a:rPr>
              <a:pPr eaLnBrk="1" fontAlgn="base" hangingPunct="1">
                <a:spcBef>
                  <a:spcPct val="0"/>
                </a:spcBef>
                <a:spcAft>
                  <a:spcPct val="0"/>
                </a:spcAft>
              </a:pPr>
              <a:t>14</a:t>
            </a:fld>
            <a:endParaRPr lang="en-US" altLang="zh-CN" smtClean="0">
              <a:latin typeface="Arial"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89822CD-2EDD-462D-B04B-C657ECC44D21}" type="slidenum">
              <a:rPr lang="en-US" altLang="zh-CN" smtClean="0">
                <a:latin typeface="Arial" pitchFamily="34" charset="0"/>
              </a:rPr>
              <a:pPr eaLnBrk="1" fontAlgn="base" hangingPunct="1">
                <a:spcBef>
                  <a:spcPct val="0"/>
                </a:spcBef>
                <a:spcAft>
                  <a:spcPct val="0"/>
                </a:spcAft>
              </a:pPr>
              <a:t>15</a:t>
            </a:fld>
            <a:endParaRPr lang="en-US" altLang="zh-CN" smtClean="0">
              <a:latin typeface="Arial"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E2AA988-33BC-47D1-9F6B-53572D8D95B9}" type="slidenum">
              <a:rPr lang="en-US" altLang="zh-CN" smtClean="0">
                <a:latin typeface="Arial" pitchFamily="34" charset="0"/>
              </a:rPr>
              <a:pPr eaLnBrk="1" fontAlgn="base" hangingPunct="1">
                <a:spcBef>
                  <a:spcPct val="0"/>
                </a:spcBef>
                <a:spcAft>
                  <a:spcPct val="0"/>
                </a:spcAft>
              </a:pPr>
              <a:t>16</a:t>
            </a:fld>
            <a:endParaRPr lang="en-US" altLang="zh-CN" smtClean="0">
              <a:latin typeface="Arial"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807F5E9-ACFA-4D9A-A198-46ED738E3F3A}" type="slidenum">
              <a:rPr lang="en-US" altLang="zh-CN" smtClean="0">
                <a:latin typeface="Arial" pitchFamily="34" charset="0"/>
              </a:rPr>
              <a:pPr eaLnBrk="1" fontAlgn="base" hangingPunct="1">
                <a:spcBef>
                  <a:spcPct val="0"/>
                </a:spcBef>
                <a:spcAft>
                  <a:spcPct val="0"/>
                </a:spcAft>
              </a:pPr>
              <a:t>17</a:t>
            </a:fld>
            <a:endParaRPr lang="en-US" altLang="zh-CN" smtClean="0">
              <a:latin typeface="Arial"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D6A9B85-F2EF-41EE-9F77-82941AFE0983}" type="slidenum">
              <a:rPr lang="en-US" altLang="zh-CN" smtClean="0">
                <a:latin typeface="Arial" pitchFamily="34" charset="0"/>
              </a:rPr>
              <a:pPr eaLnBrk="1" fontAlgn="base" hangingPunct="1">
                <a:spcBef>
                  <a:spcPct val="0"/>
                </a:spcBef>
                <a:spcAft>
                  <a:spcPct val="0"/>
                </a:spcAft>
              </a:pPr>
              <a:t>18</a:t>
            </a:fld>
            <a:endParaRPr lang="en-US" altLang="zh-CN" smtClean="0">
              <a:latin typeface="Arial"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A1A9001-B939-462B-A66A-C4806CF9E0DA}" type="slidenum">
              <a:rPr lang="en-US" altLang="zh-CN" smtClean="0">
                <a:latin typeface="Arial" pitchFamily="34" charset="0"/>
              </a:rPr>
              <a:pPr eaLnBrk="1" fontAlgn="base" hangingPunct="1">
                <a:spcBef>
                  <a:spcPct val="0"/>
                </a:spcBef>
                <a:spcAft>
                  <a:spcPct val="0"/>
                </a:spcAft>
              </a:pPr>
              <a:t>19</a:t>
            </a:fld>
            <a:endParaRPr lang="en-US" altLang="zh-CN" smtClean="0">
              <a:latin typeface="Arial"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305E1F1-1CA0-4DD2-A5B9-3F0B4712AFED}" type="slidenum">
              <a:rPr lang="en-US" altLang="zh-CN" smtClean="0">
                <a:latin typeface="Arial" pitchFamily="34" charset="0"/>
              </a:rPr>
              <a:pPr eaLnBrk="1" fontAlgn="base" hangingPunct="1">
                <a:spcBef>
                  <a:spcPct val="0"/>
                </a:spcBef>
                <a:spcAft>
                  <a:spcPct val="0"/>
                </a:spcAft>
              </a:pPr>
              <a:t>20</a:t>
            </a:fld>
            <a:endParaRPr lang="en-US" altLang="zh-CN" smtClean="0">
              <a:latin typeface="Arial"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48253DB-17F2-4EA2-B9B8-F21ACC6174F7}" type="slidenum">
              <a:rPr lang="en-US" altLang="zh-CN" smtClean="0">
                <a:latin typeface="Arial" pitchFamily="34" charset="0"/>
              </a:rPr>
              <a:pPr eaLnBrk="1" fontAlgn="base" hangingPunct="1">
                <a:spcBef>
                  <a:spcPct val="0"/>
                </a:spcBef>
                <a:spcAft>
                  <a:spcPct val="0"/>
                </a:spcAft>
              </a:pPr>
              <a:t>21</a:t>
            </a:fld>
            <a:endParaRPr lang="en-US" altLang="zh-CN" smtClean="0">
              <a:latin typeface="Arial"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83CDB8F-3B97-490E-9F43-BE422A9FCCEB}" type="slidenum">
              <a:rPr lang="en-US" altLang="zh-CN" smtClean="0">
                <a:latin typeface="Arial" pitchFamily="34" charset="0"/>
              </a:rPr>
              <a:pPr eaLnBrk="1" fontAlgn="base" hangingPunct="1">
                <a:spcBef>
                  <a:spcPct val="0"/>
                </a:spcBef>
                <a:spcAft>
                  <a:spcPct val="0"/>
                </a:spcAft>
              </a:pPr>
              <a:t>23</a:t>
            </a:fld>
            <a:endParaRPr lang="en-US" altLang="zh-CN" smtClean="0">
              <a:latin typeface="Arial"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0900FB1-5895-4351-A822-5A07F9A6DDCF}" type="slidenum">
              <a:rPr lang="en-US" altLang="zh-CN" smtClean="0">
                <a:latin typeface="Arial" pitchFamily="34" charset="0"/>
              </a:rPr>
              <a:pPr eaLnBrk="1" fontAlgn="base" hangingPunct="1">
                <a:spcBef>
                  <a:spcPct val="0"/>
                </a:spcBef>
                <a:spcAft>
                  <a:spcPct val="0"/>
                </a:spcAft>
              </a:pPr>
              <a:t>25</a:t>
            </a:fld>
            <a:endParaRPr lang="en-US" altLang="zh-CN" smtClean="0">
              <a:latin typeface="Arial"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9CEF856-4168-4018-8E70-0C16DACE67EB}" type="slidenum">
              <a:rPr lang="en-US" altLang="zh-CN" smtClean="0">
                <a:latin typeface="Arial" pitchFamily="34" charset="0"/>
              </a:rPr>
              <a:pPr eaLnBrk="1" fontAlgn="base" hangingPunct="1">
                <a:spcBef>
                  <a:spcPct val="0"/>
                </a:spcBef>
                <a:spcAft>
                  <a:spcPct val="0"/>
                </a:spcAft>
              </a:pPr>
              <a:t>26</a:t>
            </a:fld>
            <a:endParaRPr lang="en-US" altLang="zh-CN" smtClean="0">
              <a:latin typeface="Arial"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6B79B5F-8439-41F9-BFE1-88A300E21ED7}" type="slidenum">
              <a:rPr lang="en-US" altLang="zh-CN" smtClean="0">
                <a:latin typeface="Arial" pitchFamily="34" charset="0"/>
              </a:rPr>
              <a:pPr eaLnBrk="1" fontAlgn="base" hangingPunct="1">
                <a:spcBef>
                  <a:spcPct val="0"/>
                </a:spcBef>
                <a:spcAft>
                  <a:spcPct val="0"/>
                </a:spcAft>
              </a:pPr>
              <a:t>27</a:t>
            </a:fld>
            <a:endParaRPr lang="en-US" altLang="zh-CN" smtClean="0">
              <a:latin typeface="Arial"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7FC726C-2BD2-4BEC-92D9-4510EB00BC6C}" type="slidenum">
              <a:rPr lang="en-US" altLang="zh-CN" smtClean="0">
                <a:latin typeface="Arial" pitchFamily="34" charset="0"/>
              </a:rPr>
              <a:pPr eaLnBrk="1" fontAlgn="base" hangingPunct="1">
                <a:spcBef>
                  <a:spcPct val="0"/>
                </a:spcBef>
                <a:spcAft>
                  <a:spcPct val="0"/>
                </a:spcAft>
              </a:pPr>
              <a:t>28</a:t>
            </a:fld>
            <a:endParaRPr lang="en-US" altLang="zh-CN" smtClean="0">
              <a:latin typeface="Arial"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2DCA439-7FC5-400B-A8B4-DB19A8D78C11}" type="slidenum">
              <a:rPr lang="en-US" altLang="zh-CN" smtClean="0">
                <a:latin typeface="Arial" pitchFamily="34" charset="0"/>
              </a:rPr>
              <a:pPr eaLnBrk="1" fontAlgn="base" hangingPunct="1">
                <a:spcBef>
                  <a:spcPct val="0"/>
                </a:spcBef>
                <a:spcAft>
                  <a:spcPct val="0"/>
                </a:spcAft>
              </a:pPr>
              <a:t>29</a:t>
            </a:fld>
            <a:endParaRPr lang="en-US" altLang="zh-CN" smtClean="0">
              <a:latin typeface="Arial"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D3688386-EE80-4399-BDDF-411DB5B9F791}" type="slidenum">
              <a:rPr lang="en-US" altLang="zh-CN" smtClean="0">
                <a:latin typeface="Arial" pitchFamily="34" charset="0"/>
              </a:rPr>
              <a:pPr eaLnBrk="1" fontAlgn="base" hangingPunct="1">
                <a:spcBef>
                  <a:spcPct val="0"/>
                </a:spcBef>
                <a:spcAft>
                  <a:spcPct val="0"/>
                </a:spcAft>
              </a:pPr>
              <a:t>30</a:t>
            </a:fld>
            <a:endParaRPr lang="en-US" altLang="zh-CN" smtClean="0">
              <a:latin typeface="Arial"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B1F7102B-C2E0-4D08-8778-77A112A0431D}" type="slidenum">
              <a:rPr lang="en-US" altLang="zh-CN" smtClean="0">
                <a:latin typeface="Arial" pitchFamily="34" charset="0"/>
              </a:rPr>
              <a:pPr eaLnBrk="1" fontAlgn="base" hangingPunct="1">
                <a:spcBef>
                  <a:spcPct val="0"/>
                </a:spcBef>
                <a:spcAft>
                  <a:spcPct val="0"/>
                </a:spcAft>
              </a:pPr>
              <a:t>31</a:t>
            </a:fld>
            <a:endParaRPr lang="en-US" altLang="zh-CN" smtClean="0">
              <a:latin typeface="Arial"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8916734-7D5C-4EA3-9400-525DD8431DCC}" type="slidenum">
              <a:rPr lang="en-US" altLang="zh-CN" smtClean="0">
                <a:latin typeface="Arial" pitchFamily="34" charset="0"/>
              </a:rPr>
              <a:pPr eaLnBrk="1" fontAlgn="base" hangingPunct="1">
                <a:spcBef>
                  <a:spcPct val="0"/>
                </a:spcBef>
                <a:spcAft>
                  <a:spcPct val="0"/>
                </a:spcAft>
              </a:pPr>
              <a:t>32</a:t>
            </a:fld>
            <a:endParaRPr lang="en-US" altLang="zh-CN" smtClean="0">
              <a:latin typeface="Arial"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0274CAD-B720-483B-9F60-AF942ED9B2A7}" type="slidenum">
              <a:rPr lang="en-US" altLang="zh-CN" smtClean="0">
                <a:latin typeface="Arial" pitchFamily="34" charset="0"/>
              </a:rPr>
              <a:pPr eaLnBrk="1" fontAlgn="base" hangingPunct="1">
                <a:spcBef>
                  <a:spcPct val="0"/>
                </a:spcBef>
                <a:spcAft>
                  <a:spcPct val="0"/>
                </a:spcAft>
              </a:pPr>
              <a:t>33</a:t>
            </a:fld>
            <a:endParaRPr lang="en-US" altLang="zh-CN" smtClean="0">
              <a:latin typeface="Arial"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73E8B69-6558-45F0-8866-0B219EF5D732}" type="slidenum">
              <a:rPr lang="en-US" altLang="zh-CN" smtClean="0">
                <a:latin typeface="Arial" pitchFamily="34" charset="0"/>
              </a:rPr>
              <a:pPr eaLnBrk="1" fontAlgn="base" hangingPunct="1">
                <a:spcBef>
                  <a:spcPct val="0"/>
                </a:spcBef>
                <a:spcAft>
                  <a:spcPct val="0"/>
                </a:spcAft>
              </a:pPr>
              <a:t>3</a:t>
            </a:fld>
            <a:endParaRPr lang="en-US" altLang="zh-CN" smtClean="0">
              <a:latin typeface="Arial"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CBBBF17-71D1-4D2D-B082-19D451C96F43}" type="slidenum">
              <a:rPr lang="en-US" altLang="zh-CN" smtClean="0">
                <a:latin typeface="Arial" pitchFamily="34" charset="0"/>
              </a:rPr>
              <a:pPr eaLnBrk="1" fontAlgn="base" hangingPunct="1">
                <a:spcBef>
                  <a:spcPct val="0"/>
                </a:spcBef>
                <a:spcAft>
                  <a:spcPct val="0"/>
                </a:spcAft>
              </a:pPr>
              <a:t>34</a:t>
            </a:fld>
            <a:endParaRPr lang="en-US" altLang="zh-CN" smtClean="0">
              <a:latin typeface="Arial"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BBFE930-5B93-47B4-A902-CD0DF3DF235F}" type="slidenum">
              <a:rPr lang="en-US" altLang="zh-CN" smtClean="0">
                <a:latin typeface="Arial" pitchFamily="34" charset="0"/>
              </a:rPr>
              <a:pPr eaLnBrk="1" fontAlgn="base" hangingPunct="1">
                <a:spcBef>
                  <a:spcPct val="0"/>
                </a:spcBef>
                <a:spcAft>
                  <a:spcPct val="0"/>
                </a:spcAft>
              </a:pPr>
              <a:t>35</a:t>
            </a:fld>
            <a:endParaRPr lang="en-US" altLang="zh-CN" smtClean="0">
              <a:latin typeface="Arial"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A9AA457-0805-4956-9EBF-8C854AF9AF4A}" type="slidenum">
              <a:rPr lang="en-US" altLang="zh-CN" smtClean="0">
                <a:latin typeface="Arial" pitchFamily="34" charset="0"/>
              </a:rPr>
              <a:pPr eaLnBrk="1" fontAlgn="base" hangingPunct="1">
                <a:spcBef>
                  <a:spcPct val="0"/>
                </a:spcBef>
                <a:spcAft>
                  <a:spcPct val="0"/>
                </a:spcAft>
              </a:pPr>
              <a:t>36</a:t>
            </a:fld>
            <a:endParaRPr lang="en-US" altLang="zh-CN" smtClean="0">
              <a:latin typeface="Arial"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E486460-5948-4DB9-9060-FF548D40F3E6}" type="slidenum">
              <a:rPr lang="en-US" altLang="zh-CN" smtClean="0">
                <a:latin typeface="Arial" pitchFamily="34" charset="0"/>
              </a:rPr>
              <a:pPr eaLnBrk="1" fontAlgn="base" hangingPunct="1">
                <a:spcBef>
                  <a:spcPct val="0"/>
                </a:spcBef>
                <a:spcAft>
                  <a:spcPct val="0"/>
                </a:spcAft>
              </a:pPr>
              <a:t>37</a:t>
            </a:fld>
            <a:endParaRPr lang="en-US" altLang="zh-CN" smtClean="0">
              <a:latin typeface="Arial"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631EC2EB-7A20-459E-A7CF-6C4F7407D129}" type="slidenum">
              <a:rPr lang="en-US" altLang="zh-CN" smtClean="0">
                <a:latin typeface="Arial" pitchFamily="34" charset="0"/>
              </a:rPr>
              <a:pPr eaLnBrk="1" fontAlgn="base" hangingPunct="1">
                <a:spcBef>
                  <a:spcPct val="0"/>
                </a:spcBef>
                <a:spcAft>
                  <a:spcPct val="0"/>
                </a:spcAft>
              </a:pPr>
              <a:t>38</a:t>
            </a:fld>
            <a:endParaRPr lang="en-US" altLang="zh-CN" smtClean="0">
              <a:latin typeface="Arial"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3518004-8FC3-4A8D-8488-2877A0725257}" type="slidenum">
              <a:rPr lang="en-US" altLang="zh-CN" smtClean="0">
                <a:latin typeface="Arial" pitchFamily="34" charset="0"/>
              </a:rPr>
              <a:pPr eaLnBrk="1" fontAlgn="base" hangingPunct="1">
                <a:spcBef>
                  <a:spcPct val="0"/>
                </a:spcBef>
                <a:spcAft>
                  <a:spcPct val="0"/>
                </a:spcAft>
              </a:pPr>
              <a:t>39</a:t>
            </a:fld>
            <a:endParaRPr lang="en-US" altLang="zh-CN" smtClean="0">
              <a:latin typeface="Arial"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313EDF5-7E1E-4CED-A243-3D0411D4615C}" type="slidenum">
              <a:rPr lang="en-US" altLang="zh-CN" smtClean="0">
                <a:latin typeface="Arial" pitchFamily="34" charset="0"/>
              </a:rPr>
              <a:pPr eaLnBrk="1" fontAlgn="base" hangingPunct="1">
                <a:spcBef>
                  <a:spcPct val="0"/>
                </a:spcBef>
                <a:spcAft>
                  <a:spcPct val="0"/>
                </a:spcAft>
              </a:pPr>
              <a:t>40</a:t>
            </a:fld>
            <a:endParaRPr lang="en-US" altLang="zh-CN" smtClean="0">
              <a:latin typeface="Arial"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F93B7C15-85AA-4F9E-9D4E-0C6B42FA1A11}" type="slidenum">
              <a:rPr lang="en-US" altLang="zh-CN" smtClean="0">
                <a:latin typeface="Arial" pitchFamily="34" charset="0"/>
              </a:rPr>
              <a:pPr eaLnBrk="1" fontAlgn="base" hangingPunct="1">
                <a:spcBef>
                  <a:spcPct val="0"/>
                </a:spcBef>
                <a:spcAft>
                  <a:spcPct val="0"/>
                </a:spcAft>
              </a:pPr>
              <a:t>41</a:t>
            </a:fld>
            <a:endParaRPr lang="en-US" altLang="zh-CN" smtClean="0">
              <a:latin typeface="Arial" pitchFamily="34"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685FECD-73A4-45B5-86E8-03F3D7240741}" type="slidenum">
              <a:rPr lang="en-US" altLang="zh-CN" smtClean="0">
                <a:latin typeface="Arial" pitchFamily="34" charset="0"/>
              </a:rPr>
              <a:pPr eaLnBrk="1" fontAlgn="base" hangingPunct="1">
                <a:spcBef>
                  <a:spcPct val="0"/>
                </a:spcBef>
                <a:spcAft>
                  <a:spcPct val="0"/>
                </a:spcAft>
              </a:pPr>
              <a:t>42</a:t>
            </a:fld>
            <a:endParaRPr lang="en-US" altLang="zh-CN" smtClean="0">
              <a:latin typeface="Arial"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216D153-A41D-41E4-9BFB-F0314B1D1C9B}" type="slidenum">
              <a:rPr lang="en-US" altLang="zh-CN" smtClean="0">
                <a:latin typeface="Arial" pitchFamily="34" charset="0"/>
              </a:rPr>
              <a:pPr eaLnBrk="1" fontAlgn="base" hangingPunct="1">
                <a:spcBef>
                  <a:spcPct val="0"/>
                </a:spcBef>
                <a:spcAft>
                  <a:spcPct val="0"/>
                </a:spcAft>
              </a:pPr>
              <a:t>44</a:t>
            </a:fld>
            <a:endParaRPr lang="en-US" altLang="zh-CN" smtClean="0">
              <a:latin typeface="Arial"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如果应用每次的执行反馈模式都不同，调度会更复杂。</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FD14F3C-0AA2-42A0-9329-A493FA250923}" type="slidenum">
              <a:rPr lang="en-US" altLang="zh-CN" smtClean="0">
                <a:latin typeface="Arial" pitchFamily="34" charset="0"/>
              </a:rPr>
              <a:pPr eaLnBrk="1" fontAlgn="base" hangingPunct="1">
                <a:spcBef>
                  <a:spcPct val="0"/>
                </a:spcBef>
                <a:spcAft>
                  <a:spcPct val="0"/>
                </a:spcAft>
              </a:pPr>
              <a:t>5</a:t>
            </a:fld>
            <a:endParaRPr lang="en-US" altLang="zh-CN" smtClean="0">
              <a:latin typeface="Arial"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8C38C32-9AE3-4991-863C-911866C60D86}" type="slidenum">
              <a:rPr lang="en-US" altLang="zh-CN" smtClean="0">
                <a:latin typeface="Arial" pitchFamily="34" charset="0"/>
              </a:rPr>
              <a:pPr eaLnBrk="1" fontAlgn="base" hangingPunct="1">
                <a:spcBef>
                  <a:spcPct val="0"/>
                </a:spcBef>
                <a:spcAft>
                  <a:spcPct val="0"/>
                </a:spcAft>
              </a:pPr>
              <a:t>45</a:t>
            </a:fld>
            <a:endParaRPr lang="en-US" altLang="zh-CN" smtClean="0">
              <a:latin typeface="Arial"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73E8B69-6558-45F0-8866-0B219EF5D732}" type="slidenum">
              <a:rPr lang="en-US" altLang="zh-CN" smtClean="0">
                <a:latin typeface="Arial" pitchFamily="34" charset="0"/>
              </a:rPr>
              <a:pPr eaLnBrk="1" fontAlgn="base" hangingPunct="1">
                <a:spcBef>
                  <a:spcPct val="0"/>
                </a:spcBef>
                <a:spcAft>
                  <a:spcPct val="0"/>
                </a:spcAft>
              </a:pPr>
              <a:t>46</a:t>
            </a:fld>
            <a:endParaRPr lang="en-US" altLang="zh-CN" smtClean="0">
              <a:latin typeface="Arial"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牢记每个功能段的组成和结构。</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41DC70B-D885-493F-93FF-1346E87294A1}" type="slidenum">
              <a:rPr lang="en-US" altLang="zh-CN" smtClean="0">
                <a:latin typeface="Arial" pitchFamily="34" charset="0"/>
              </a:rPr>
              <a:pPr eaLnBrk="1" fontAlgn="base" hangingPunct="1">
                <a:spcBef>
                  <a:spcPct val="0"/>
                </a:spcBef>
                <a:spcAft>
                  <a:spcPct val="0"/>
                </a:spcAft>
              </a:pPr>
              <a:t>47</a:t>
            </a:fld>
            <a:endParaRPr lang="en-US" altLang="zh-CN" smtClean="0">
              <a:latin typeface="Arial"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纵坐标不是流水段，而是指令。</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84043E7-3973-43B8-811C-B698FC2D793B}" type="slidenum">
              <a:rPr lang="en-US" altLang="zh-CN" smtClean="0">
                <a:latin typeface="Arial" pitchFamily="34" charset="0"/>
              </a:rPr>
              <a:pPr eaLnBrk="1" fontAlgn="base" hangingPunct="1">
                <a:spcBef>
                  <a:spcPct val="0"/>
                </a:spcBef>
                <a:spcAft>
                  <a:spcPct val="0"/>
                </a:spcAft>
              </a:pPr>
              <a:t>48</a:t>
            </a:fld>
            <a:endParaRPr lang="en-US" altLang="zh-CN" smtClean="0">
              <a:latin typeface="Arial"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DC8248B5-7108-46F4-83F4-E84E2C82DDEA}" type="slidenum">
              <a:rPr lang="en-US" altLang="zh-CN" smtClean="0">
                <a:latin typeface="Arial" pitchFamily="34" charset="0"/>
              </a:rPr>
              <a:pPr eaLnBrk="1" fontAlgn="base" hangingPunct="1">
                <a:spcBef>
                  <a:spcPct val="0"/>
                </a:spcBef>
                <a:spcAft>
                  <a:spcPct val="0"/>
                </a:spcAft>
              </a:pPr>
              <a:t>49</a:t>
            </a:fld>
            <a:endParaRPr lang="en-US" altLang="zh-CN" smtClean="0">
              <a:latin typeface="Arial"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注意</a:t>
            </a:r>
            <a:r>
              <a:rPr lang="en-US" altLang="zh-CN" smtClean="0">
                <a:latin typeface="Arial" pitchFamily="34" charset="0"/>
              </a:rPr>
              <a:t>PC</a:t>
            </a:r>
            <a:r>
              <a:rPr lang="zh-CN" altLang="en-US" smtClean="0">
                <a:latin typeface="Arial" pitchFamily="34" charset="0"/>
              </a:rPr>
              <a:t>也是一级寄存器，相当于站间寄存器。</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C054620-A0AB-4AEE-AA6E-2016A66AD119}" type="slidenum">
              <a:rPr lang="en-US" altLang="zh-CN" smtClean="0">
                <a:latin typeface="Arial" pitchFamily="34" charset="0"/>
              </a:rPr>
              <a:pPr eaLnBrk="1" fontAlgn="base" hangingPunct="1">
                <a:spcBef>
                  <a:spcPct val="0"/>
                </a:spcBef>
                <a:spcAft>
                  <a:spcPct val="0"/>
                </a:spcAft>
              </a:pPr>
              <a:t>50</a:t>
            </a:fld>
            <a:endParaRPr lang="en-US" altLang="zh-CN" smtClean="0">
              <a:latin typeface="Arial" pitchFamily="34"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冲突导致本该在在</a:t>
            </a:r>
            <a:r>
              <a:rPr lang="en-US" altLang="zh-CN" smtClean="0">
                <a:latin typeface="Arial" pitchFamily="34" charset="0"/>
              </a:rPr>
              <a:t>IF</a:t>
            </a:r>
            <a:r>
              <a:rPr lang="zh-CN" altLang="en-US" smtClean="0">
                <a:latin typeface="Arial" pitchFamily="34" charset="0"/>
              </a:rPr>
              <a:t>段之前的所有指令都进不到流水线内。</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0DB2C85-6495-4CE2-8ACA-DDF8CCF9A4A0}" type="slidenum">
              <a:rPr lang="en-US" altLang="zh-CN" smtClean="0">
                <a:latin typeface="Arial" pitchFamily="34" charset="0"/>
              </a:rPr>
              <a:pPr eaLnBrk="1" fontAlgn="base" hangingPunct="1">
                <a:spcBef>
                  <a:spcPct val="0"/>
                </a:spcBef>
                <a:spcAft>
                  <a:spcPct val="0"/>
                </a:spcAft>
              </a:pPr>
              <a:t>51</a:t>
            </a:fld>
            <a:endParaRPr lang="en-US" altLang="zh-CN" smtClean="0">
              <a:latin typeface="Arial"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pitchFamily="34" charset="0"/>
              </a:rPr>
              <a:t>分站后站间寄存器算哪站的？</a:t>
            </a:r>
          </a:p>
          <a:p>
            <a:pPr eaLnBrk="1" hangingPunct="1"/>
            <a:r>
              <a:rPr lang="zh-CN" altLang="en-US" smtClean="0">
                <a:latin typeface="Arial" pitchFamily="34" charset="0"/>
              </a:rPr>
              <a:t>都可以，但不要不一致。</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7301B94-E10E-4721-AAE1-223F5DF5DC89}" type="slidenum">
              <a:rPr lang="en-US" altLang="zh-CN" smtClean="0">
                <a:latin typeface="Arial" pitchFamily="34" charset="0"/>
              </a:rPr>
              <a:pPr eaLnBrk="1" fontAlgn="base" hangingPunct="1">
                <a:spcBef>
                  <a:spcPct val="0"/>
                </a:spcBef>
                <a:spcAft>
                  <a:spcPct val="0"/>
                </a:spcAft>
              </a:pPr>
              <a:t>52</a:t>
            </a:fld>
            <a:endParaRPr lang="en-US" altLang="zh-CN" smtClean="0">
              <a:latin typeface="Arial"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D55F019-0D47-4839-A1EF-885F68B270BC}" type="slidenum">
              <a:rPr lang="en-US" altLang="zh-CN" smtClean="0">
                <a:latin typeface="Arial" pitchFamily="34" charset="0"/>
              </a:rPr>
              <a:pPr eaLnBrk="1" fontAlgn="base" hangingPunct="1">
                <a:spcBef>
                  <a:spcPct val="0"/>
                </a:spcBef>
                <a:spcAft>
                  <a:spcPct val="0"/>
                </a:spcAft>
              </a:pPr>
              <a:t>53</a:t>
            </a:fld>
            <a:endParaRPr lang="en-US" altLang="zh-CN" smtClean="0">
              <a:latin typeface="Arial"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830D341-F909-4180-81B3-AE4E9283DD27}" type="slidenum">
              <a:rPr lang="en-US" altLang="zh-CN" smtClean="0">
                <a:latin typeface="Arial" pitchFamily="34" charset="0"/>
              </a:rPr>
              <a:pPr eaLnBrk="1" fontAlgn="base" hangingPunct="1">
                <a:spcBef>
                  <a:spcPct val="0"/>
                </a:spcBef>
                <a:spcAft>
                  <a:spcPct val="0"/>
                </a:spcAft>
              </a:pPr>
              <a:t>54</a:t>
            </a:fld>
            <a:endParaRPr lang="en-US" altLang="zh-CN" smtClean="0">
              <a:latin typeface="Arial"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89822CD-2EDD-462D-B04B-C657ECC44D21}" type="slidenum">
              <a:rPr lang="en-US" altLang="zh-CN" smtClean="0">
                <a:latin typeface="Arial" pitchFamily="34" charset="0"/>
              </a:rPr>
              <a:pPr eaLnBrk="1" fontAlgn="base" hangingPunct="1">
                <a:spcBef>
                  <a:spcPct val="0"/>
                </a:spcBef>
                <a:spcAft>
                  <a:spcPct val="0"/>
                </a:spcAft>
              </a:pPr>
              <a:t>6</a:t>
            </a:fld>
            <a:endParaRPr lang="en-US" altLang="zh-CN" smtClean="0">
              <a:latin typeface="Arial"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B5A87F8-2988-4D58-87F1-8C1F45756492}" type="slidenum">
              <a:rPr lang="en-US" altLang="zh-CN" smtClean="0">
                <a:latin typeface="Arial" pitchFamily="34" charset="0"/>
              </a:rPr>
              <a:pPr eaLnBrk="1" fontAlgn="base" hangingPunct="1">
                <a:spcBef>
                  <a:spcPct val="0"/>
                </a:spcBef>
                <a:spcAft>
                  <a:spcPct val="0"/>
                </a:spcAft>
              </a:pPr>
              <a:t>55</a:t>
            </a:fld>
            <a:endParaRPr lang="en-US" altLang="zh-CN" smtClean="0">
              <a:latin typeface="Arial" pitchFamily="34"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9DABEF1-99D4-4E45-8556-C8C25327525D}" type="slidenum">
              <a:rPr lang="en-US" altLang="zh-CN" smtClean="0">
                <a:latin typeface="Arial" pitchFamily="34" charset="0"/>
              </a:rPr>
              <a:pPr eaLnBrk="1" fontAlgn="base" hangingPunct="1">
                <a:spcBef>
                  <a:spcPct val="0"/>
                </a:spcBef>
                <a:spcAft>
                  <a:spcPct val="0"/>
                </a:spcAft>
              </a:pPr>
              <a:t>56</a:t>
            </a:fld>
            <a:endParaRPr lang="en-US" altLang="zh-CN" smtClean="0">
              <a:latin typeface="Arial" pitchFamily="34" charset="0"/>
            </a:endParaRPr>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D8A9FAD-E9C7-4DDB-B01B-09A5ECA11617}" type="slidenum">
              <a:rPr lang="en-US" altLang="zh-CN" smtClean="0">
                <a:latin typeface="Arial" pitchFamily="34" charset="0"/>
              </a:rPr>
              <a:pPr eaLnBrk="1" fontAlgn="base" hangingPunct="1">
                <a:spcBef>
                  <a:spcPct val="0"/>
                </a:spcBef>
                <a:spcAft>
                  <a:spcPct val="0"/>
                </a:spcAft>
              </a:pPr>
              <a:t>57</a:t>
            </a:fld>
            <a:endParaRPr lang="en-US" altLang="zh-CN" smtClean="0">
              <a:latin typeface="Arial" pitchFamily="34" charset="0"/>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4AB4EF3-180C-4E34-BE24-CAD7610016CD}" type="slidenum">
              <a:rPr lang="en-US" altLang="zh-CN" smtClean="0">
                <a:latin typeface="Arial" pitchFamily="34" charset="0"/>
              </a:rPr>
              <a:pPr eaLnBrk="1" fontAlgn="base" hangingPunct="1">
                <a:spcBef>
                  <a:spcPct val="0"/>
                </a:spcBef>
                <a:spcAft>
                  <a:spcPct val="0"/>
                </a:spcAft>
              </a:pPr>
              <a:t>58</a:t>
            </a:fld>
            <a:endParaRPr lang="en-US" altLang="zh-CN" smtClean="0">
              <a:latin typeface="Arial" pitchFamily="34" charset="0"/>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2B55FEF-0EE3-4F68-891D-494741DA388A}" type="slidenum">
              <a:rPr lang="en-US" altLang="zh-CN" smtClean="0">
                <a:latin typeface="Arial" pitchFamily="34" charset="0"/>
              </a:rPr>
              <a:pPr eaLnBrk="1" fontAlgn="base" hangingPunct="1">
                <a:spcBef>
                  <a:spcPct val="0"/>
                </a:spcBef>
                <a:spcAft>
                  <a:spcPct val="0"/>
                </a:spcAft>
              </a:pPr>
              <a:t>59</a:t>
            </a:fld>
            <a:endParaRPr lang="en-US" altLang="zh-CN" smtClean="0">
              <a:latin typeface="Arial" pitchFamily="34" charset="0"/>
            </a:endParaRPr>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注意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指令在段中的位置。</a:t>
            </a:r>
            <a:endParaRPr lang="en-US" altLang="zh-CN" dirty="0" smtClean="0"/>
          </a:p>
          <a:p>
            <a:pPr eaLnBrk="1" hangingPunct="1">
              <a:spcBef>
                <a:spcPct val="0"/>
              </a:spcBef>
            </a:pPr>
            <a:r>
              <a:rPr lang="zh-CN" altLang="en-US" dirty="0" smtClean="0"/>
              <a:t>重复设置资源，对资源是一种浪费，无法切分时才使用。</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40B8F89-28DD-4261-B39C-20B59E506FE6}" type="slidenum">
              <a:rPr lang="en-US" altLang="zh-CN" smtClean="0">
                <a:latin typeface="Arial" pitchFamily="34" charset="0"/>
              </a:rPr>
              <a:pPr eaLnBrk="1" fontAlgn="base" hangingPunct="1">
                <a:spcBef>
                  <a:spcPct val="0"/>
                </a:spcBef>
                <a:spcAft>
                  <a:spcPct val="0"/>
                </a:spcAft>
              </a:pPr>
              <a:t>60</a:t>
            </a:fld>
            <a:endParaRPr lang="en-US" altLang="zh-CN" smtClean="0">
              <a:latin typeface="Arial" pitchFamily="34" charset="0"/>
            </a:endParaRPr>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4F56D9C-23A2-407C-AEED-063BEAC94786}" type="slidenum">
              <a:rPr lang="en-US" altLang="zh-CN" smtClean="0">
                <a:latin typeface="Arial" pitchFamily="34" charset="0"/>
              </a:rPr>
              <a:pPr eaLnBrk="1" fontAlgn="base" hangingPunct="1">
                <a:spcBef>
                  <a:spcPct val="0"/>
                </a:spcBef>
                <a:spcAft>
                  <a:spcPct val="0"/>
                </a:spcAft>
              </a:pPr>
              <a:t>61</a:t>
            </a:fld>
            <a:endParaRPr lang="en-US" altLang="zh-CN" smtClean="0">
              <a:latin typeface="Arial" pitchFamily="34" charset="0"/>
            </a:endParaRPr>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D12C4F35-2193-44CE-BA87-9A8A3725D290}" type="slidenum">
              <a:rPr lang="en-US" altLang="zh-CN" smtClean="0">
                <a:latin typeface="Arial" pitchFamily="34" charset="0"/>
              </a:rPr>
              <a:pPr eaLnBrk="1" fontAlgn="base" hangingPunct="1">
                <a:spcBef>
                  <a:spcPct val="0"/>
                </a:spcBef>
                <a:spcAft>
                  <a:spcPct val="0"/>
                </a:spcAft>
              </a:pPr>
              <a:t>62</a:t>
            </a:fld>
            <a:endParaRPr lang="en-US" altLang="zh-CN" smtClean="0">
              <a:latin typeface="Arial" pitchFamily="34" charset="0"/>
            </a:endParaRPr>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1C93B5E-A3D7-4732-BE16-A5E8180DA451}" type="slidenum">
              <a:rPr lang="en-US" altLang="zh-CN" smtClean="0">
                <a:latin typeface="Arial" pitchFamily="34" charset="0"/>
              </a:rPr>
              <a:pPr eaLnBrk="1" fontAlgn="base" hangingPunct="1">
                <a:spcBef>
                  <a:spcPct val="0"/>
                </a:spcBef>
                <a:spcAft>
                  <a:spcPct val="0"/>
                </a:spcAft>
              </a:pPr>
              <a:t>63</a:t>
            </a:fld>
            <a:endParaRPr lang="en-US" altLang="zh-CN" smtClean="0">
              <a:latin typeface="Arial" pitchFamily="34" charset="0"/>
            </a:endParaRPr>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F421F344-9E9E-4770-8622-BE65A42D661F}" type="slidenum">
              <a:rPr lang="en-US" altLang="zh-CN" smtClean="0">
                <a:latin typeface="Arial" pitchFamily="34" charset="0"/>
              </a:rPr>
              <a:pPr eaLnBrk="1" fontAlgn="base" hangingPunct="1">
                <a:spcBef>
                  <a:spcPct val="0"/>
                </a:spcBef>
                <a:spcAft>
                  <a:spcPct val="0"/>
                </a:spcAft>
              </a:pPr>
              <a:t>64</a:t>
            </a:fld>
            <a:endParaRPr lang="en-US" altLang="zh-CN" smtClean="0">
              <a:latin typeface="Arial" pitchFamily="34" charset="0"/>
            </a:endParaRPr>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2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通过时间和排空时间的比例越大，吞吐率越远离最大值，效率越远离</a:t>
            </a:r>
            <a:r>
              <a:rPr lang="en-US" altLang="zh-CN" smtClean="0"/>
              <a:t>1</a:t>
            </a:r>
            <a:r>
              <a:rPr lang="zh-CN" alt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FDCE210-4EF7-4750-9F43-0B92CD2518B7}" type="slidenum">
              <a:rPr lang="en-US" altLang="zh-CN" smtClean="0">
                <a:latin typeface="Arial" pitchFamily="34" charset="0"/>
              </a:rPr>
              <a:pPr eaLnBrk="1" fontAlgn="base" hangingPunct="1">
                <a:spcBef>
                  <a:spcPct val="0"/>
                </a:spcBef>
                <a:spcAft>
                  <a:spcPct val="0"/>
                </a:spcAft>
              </a:pPr>
              <a:t>7</a:t>
            </a:fld>
            <a:endParaRPr lang="en-US" altLang="zh-CN" smtClean="0">
              <a:latin typeface="Arial"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C33196D-B456-4968-915A-622F7D412AC2}" type="slidenum">
              <a:rPr lang="en-US" altLang="zh-CN" smtClean="0">
                <a:latin typeface="Arial" pitchFamily="34" charset="0"/>
              </a:rPr>
              <a:pPr eaLnBrk="1" fontAlgn="base" hangingPunct="1">
                <a:spcBef>
                  <a:spcPct val="0"/>
                </a:spcBef>
                <a:spcAft>
                  <a:spcPct val="0"/>
                </a:spcAft>
              </a:pPr>
              <a:t>65</a:t>
            </a:fld>
            <a:endParaRPr lang="en-US" altLang="zh-CN" smtClean="0">
              <a:latin typeface="Arial" pitchFamily="34" charset="0"/>
            </a:endParaRPr>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时空图上计算效率的方法。</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FD23DF37-849C-4128-9A5F-EFA8E0F7DB35}" type="slidenum">
              <a:rPr lang="en-US" altLang="zh-CN" smtClean="0">
                <a:latin typeface="Arial" pitchFamily="34" charset="0"/>
              </a:rPr>
              <a:pPr eaLnBrk="1" fontAlgn="base" hangingPunct="1">
                <a:spcBef>
                  <a:spcPct val="0"/>
                </a:spcBef>
                <a:spcAft>
                  <a:spcPct val="0"/>
                </a:spcAft>
              </a:pPr>
              <a:t>66</a:t>
            </a:fld>
            <a:endParaRPr lang="en-US" altLang="zh-CN" smtClean="0">
              <a:latin typeface="Arial" pitchFamily="34" charset="0"/>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BF25AAEB-A164-4FCE-A1E6-A33713037CB4}" type="slidenum">
              <a:rPr lang="en-US" altLang="zh-CN" smtClean="0">
                <a:latin typeface="Arial" pitchFamily="34" charset="0"/>
              </a:rPr>
              <a:pPr eaLnBrk="1" fontAlgn="base" hangingPunct="1">
                <a:spcBef>
                  <a:spcPct val="0"/>
                </a:spcBef>
                <a:spcAft>
                  <a:spcPct val="0"/>
                </a:spcAft>
              </a:pPr>
              <a:t>67</a:t>
            </a:fld>
            <a:endParaRPr lang="en-US" altLang="zh-CN" smtClean="0">
              <a:latin typeface="Arial" pitchFamily="34" charset="0"/>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D1C24A73-F1A0-4106-AD12-EC6D8479C7D8}" type="slidenum">
              <a:rPr lang="en-US" altLang="zh-CN" smtClean="0">
                <a:latin typeface="Arial" pitchFamily="34" charset="0"/>
              </a:rPr>
              <a:pPr eaLnBrk="1" fontAlgn="base" hangingPunct="1">
                <a:spcBef>
                  <a:spcPct val="0"/>
                </a:spcBef>
                <a:spcAft>
                  <a:spcPct val="0"/>
                </a:spcAft>
              </a:pPr>
              <a:t>68</a:t>
            </a:fld>
            <a:endParaRPr lang="en-US" altLang="zh-CN" smtClean="0">
              <a:latin typeface="Arial" pitchFamily="34" charset="0"/>
            </a:endParaRPr>
          </a:p>
        </p:txBody>
      </p:sp>
      <p:sp>
        <p:nvSpPr>
          <p:cNvPr id="141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各个操作都是开始于最早能够开始的时间。</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12C8450-5111-4E9D-9861-8B993293FC43}" type="slidenum">
              <a:rPr lang="en-US" altLang="zh-CN" smtClean="0">
                <a:latin typeface="Arial" pitchFamily="34" charset="0"/>
              </a:rPr>
              <a:pPr eaLnBrk="1" fontAlgn="base" hangingPunct="1">
                <a:spcBef>
                  <a:spcPct val="0"/>
                </a:spcBef>
                <a:spcAft>
                  <a:spcPct val="0"/>
                </a:spcAft>
              </a:pPr>
              <a:t>69</a:t>
            </a:fld>
            <a:endParaRPr lang="en-US" altLang="zh-CN" smtClean="0">
              <a:latin typeface="Arial" pitchFamily="34"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时空图计算三大指标的方法。</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B991E0D2-8FF5-473A-97CE-02AAD785D0B1}" type="slidenum">
              <a:rPr lang="en-US" altLang="zh-CN" smtClean="0">
                <a:latin typeface="Arial" pitchFamily="34" charset="0"/>
              </a:rPr>
              <a:pPr eaLnBrk="1" fontAlgn="base" hangingPunct="1">
                <a:spcBef>
                  <a:spcPct val="0"/>
                </a:spcBef>
                <a:spcAft>
                  <a:spcPct val="0"/>
                </a:spcAft>
              </a:pPr>
              <a:t>70</a:t>
            </a:fld>
            <a:endParaRPr lang="en-US" altLang="zh-CN" smtClean="0">
              <a:latin typeface="Arial" pitchFamily="34" charset="0"/>
            </a:endParaRPr>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BF1428D0-DB27-4FB8-81F2-4E1EEA085989}" type="slidenum">
              <a:rPr lang="en-US" altLang="zh-CN" smtClean="0">
                <a:latin typeface="Arial" pitchFamily="34" charset="0"/>
              </a:rPr>
              <a:pPr eaLnBrk="1" fontAlgn="base" hangingPunct="1">
                <a:spcBef>
                  <a:spcPct val="0"/>
                </a:spcBef>
                <a:spcAft>
                  <a:spcPct val="0"/>
                </a:spcAft>
              </a:pPr>
              <a:t>71</a:t>
            </a:fld>
            <a:endParaRPr lang="en-US" altLang="zh-CN" smtClean="0">
              <a:latin typeface="Arial" pitchFamily="34"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为何不行？</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AE6E9A1-C295-4E18-AB43-D2F6CFD31D59}" type="slidenum">
              <a:rPr lang="en-US" altLang="zh-CN" smtClean="0">
                <a:latin typeface="Arial" pitchFamily="34" charset="0"/>
              </a:rPr>
              <a:pPr eaLnBrk="1" fontAlgn="base" hangingPunct="1">
                <a:spcBef>
                  <a:spcPct val="0"/>
                </a:spcBef>
                <a:spcAft>
                  <a:spcPct val="0"/>
                </a:spcAft>
              </a:pPr>
              <a:t>72</a:t>
            </a:fld>
            <a:endParaRPr lang="en-US" altLang="zh-CN" smtClean="0">
              <a:latin typeface="Arial" pitchFamily="34" charset="0"/>
            </a:endParaRPr>
          </a:p>
        </p:txBody>
      </p:sp>
      <p:sp>
        <p:nvSpPr>
          <p:cNvPr id="145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48DEA9C-83F1-4858-81DE-85FCF6DE0BFD}" type="slidenum">
              <a:rPr lang="en-US" altLang="zh-CN" smtClean="0">
                <a:latin typeface="Arial" pitchFamily="34" charset="0"/>
              </a:rPr>
              <a:pPr eaLnBrk="1" fontAlgn="base" hangingPunct="1">
                <a:spcBef>
                  <a:spcPct val="0"/>
                </a:spcBef>
                <a:spcAft>
                  <a:spcPct val="0"/>
                </a:spcAft>
              </a:pPr>
              <a:t>8</a:t>
            </a:fld>
            <a:endParaRPr lang="en-US" altLang="zh-CN" smtClean="0">
              <a:latin typeface="Arial"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D53AFFE-4D40-45B7-9869-A261DE854A05}" type="slidenum">
              <a:rPr lang="en-US" altLang="zh-CN" smtClean="0">
                <a:latin typeface="Arial" pitchFamily="34" charset="0"/>
              </a:rPr>
              <a:pPr eaLnBrk="1" fontAlgn="base" hangingPunct="1">
                <a:spcBef>
                  <a:spcPct val="0"/>
                </a:spcBef>
                <a:spcAft>
                  <a:spcPct val="0"/>
                </a:spcAft>
              </a:pPr>
              <a:t>10</a:t>
            </a:fld>
            <a:endParaRPr lang="en-US" altLang="zh-CN" smtClean="0">
              <a:latin typeface="Arial"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07B9489-1575-46A7-8EDA-6B62F91EFBB8}" type="slidenum">
              <a:rPr lang="en-US" altLang="zh-CN" smtClean="0">
                <a:latin typeface="Arial" pitchFamily="34" charset="0"/>
              </a:rPr>
              <a:pPr eaLnBrk="1" fontAlgn="base" hangingPunct="1">
                <a:spcBef>
                  <a:spcPct val="0"/>
                </a:spcBef>
                <a:spcAft>
                  <a:spcPct val="0"/>
                </a:spcAft>
              </a:pPr>
              <a:t>11</a:t>
            </a:fld>
            <a:endParaRPr lang="en-US" altLang="zh-CN" smtClean="0">
              <a:latin typeface="Arial"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001000"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4099711"/>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slide" Target="slide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48.xml"/><Relationship Id="rId4" Type="http://schemas.openxmlformats.org/officeDocument/2006/relationships/slide" Target="slide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50.xml"/></Relationships>
</file>

<file path=ppt/slides/_rels/slide2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3.xml"/><Relationship Id="rId4" Type="http://schemas.openxmlformats.org/officeDocument/2006/relationships/slide" Target="slide52.xml"/></Relationships>
</file>

<file path=ppt/slides/_rels/slide2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61.xml"/></Relationships>
</file>

<file path=ppt/slides/_rels/slide34.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68.xml"/><Relationship Id="rId4" Type="http://schemas.openxmlformats.org/officeDocument/2006/relationships/slide" Target="slide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slide" Target="slide72.xml"/><Relationship Id="rId4" Type="http://schemas.openxmlformats.org/officeDocument/2006/relationships/slide" Target="slide7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slide" Target="slide3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slide" Target="slide38.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40.xml"/><Relationship Id="rId7" Type="http://schemas.openxmlformats.org/officeDocument/2006/relationships/slide" Target="slide32.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slide" Target="slide42.xml"/><Relationship Id="rId5" Type="http://schemas.openxmlformats.org/officeDocument/2006/relationships/image" Target="../media/image25.png"/><Relationship Id="rId4" Type="http://schemas.openxmlformats.org/officeDocument/2006/relationships/slide" Target="slide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slide" Target="slide34.xml"/></Relationships>
</file>

<file path=ppt/slides/_rels/slide6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slide" Target="slide35.xml"/></Relationships>
</file>

<file path=ppt/slides/_rels/slide6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slide" Target="slide36.xml"/></Relationships>
</file>

<file path=ppt/slides/_rels/slide6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slide" Target="slide36.xml"/></Relationships>
</file>

<file path=ppt/slides/_rels/slide6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slide" Target="slide39.xml"/></Relationships>
</file>

<file path=ppt/slides/_rels/slide6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slide" Target="slide39.xml"/></Relationships>
</file>

<file path=ppt/slides/_rels/slide6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 Target="slide34.xml"/><Relationship Id="rId7"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1.png"/><Relationship Id="rId10" Type="http://schemas.openxmlformats.org/officeDocument/2006/relationships/image" Target="../media/image40.png"/><Relationship Id="rId4" Type="http://schemas.openxmlformats.org/officeDocument/2006/relationships/slide" Target="slide40.xml"/><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第十二讲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84213" y="1320800"/>
            <a:ext cx="748823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(4) </a:t>
            </a:r>
            <a:r>
              <a:rPr lang="zh-CN" altLang="en-US" sz="2800" b="1" dirty="0">
                <a:latin typeface="Times New Roman" panose="02020603050405020304" pitchFamily="18" charset="0"/>
                <a:ea typeface="+mn-ea"/>
                <a:cs typeface="Times New Roman" panose="02020603050405020304" pitchFamily="18" charset="0"/>
              </a:rPr>
              <a:t>方案二的主要特点</a:t>
            </a: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每件产品还是要经过</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道工序处理，单件产品的加工时间并没有改变，但它将各个工人的操作时间重叠在一起，使得每件产品的产出时间从表面上看是从原来的</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分钟缩减到</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分钟，提高了产品的产出率。</a:t>
            </a:r>
          </a:p>
        </p:txBody>
      </p:sp>
      <p:sp>
        <p:nvSpPr>
          <p:cNvPr id="9219"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3600" b="1" dirty="0">
                <a:latin typeface="Times New Roman" pitchFamily="18" charset="0"/>
              </a:rPr>
              <a:t>6.1.1 </a:t>
            </a:r>
            <a:r>
              <a:rPr lang="zh-CN" altLang="en-US" sz="3600" b="1" dirty="0">
                <a:latin typeface="Times New Roman" pitchFamily="18" charset="0"/>
              </a:rPr>
              <a:t>流水线基本概念</a:t>
            </a:r>
          </a:p>
        </p:txBody>
      </p:sp>
    </p:spTree>
    <p:extLst>
      <p:ext uri="{BB962C8B-B14F-4D97-AF65-F5344CB8AC3E}">
        <p14:creationId xmlns:p14="http://schemas.microsoft.com/office/powerpoint/2010/main" val="4212908358"/>
      </p:ext>
    </p:extLst>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6" name="Text Box 6"/>
          <p:cNvSpPr txBox="1">
            <a:spLocks noChangeArrowheads="1"/>
          </p:cNvSpPr>
          <p:nvPr/>
        </p:nvSpPr>
        <p:spPr bwMode="auto">
          <a:xfrm>
            <a:off x="684213" y="1241425"/>
            <a:ext cx="7488237"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计算机中的流水线</a:t>
            </a:r>
          </a:p>
          <a:p>
            <a:pPr lvl="1" eaLnBrk="1" hangingPunct="1">
              <a:lnSpc>
                <a:spcPct val="120000"/>
              </a:lnSpc>
              <a:spcBef>
                <a:spcPct val="50000"/>
              </a:spcBef>
              <a:buFont typeface="Wingdings" pitchFamily="2" charset="2"/>
              <a:buChar char="u"/>
            </a:pPr>
            <a:r>
              <a:rPr lang="zh-CN" altLang="en-US" sz="2400" b="1" dirty="0">
                <a:latin typeface="Times New Roman" panose="02020603050405020304" pitchFamily="18" charset="0"/>
                <a:ea typeface="+mn-ea"/>
                <a:cs typeface="Times New Roman" panose="02020603050405020304" pitchFamily="18" charset="0"/>
              </a:rPr>
              <a:t>指令流水线</a:t>
            </a: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buFont typeface="Wingdings" pitchFamily="2" charset="2"/>
              <a:buChar char="u"/>
            </a:pPr>
            <a:r>
              <a:rPr lang="zh-CN" altLang="en-US" sz="2400" b="1" dirty="0">
                <a:latin typeface="Times New Roman" panose="02020603050405020304" pitchFamily="18" charset="0"/>
                <a:ea typeface="+mn-ea"/>
                <a:cs typeface="Times New Roman" panose="02020603050405020304" pitchFamily="18" charset="0"/>
              </a:rPr>
              <a:t>功能部件流水线</a:t>
            </a:r>
          </a:p>
        </p:txBody>
      </p:sp>
      <p:pic>
        <p:nvPicPr>
          <p:cNvPr id="4556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01913"/>
            <a:ext cx="640873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7"/>
          <p:cNvSpPr>
            <a:spLocks noGrp="1" noChangeArrowheads="1"/>
          </p:cNvSpPr>
          <p:nvPr>
            <p:ph type="title"/>
          </p:nvPr>
        </p:nvSpPr>
        <p:spPr>
          <a:xfrm>
            <a:off x="457200" y="115888"/>
            <a:ext cx="8229600" cy="1143000"/>
          </a:xfrm>
        </p:spPr>
        <p:txBody>
          <a:bodyPr/>
          <a:lstStyle/>
          <a:p>
            <a:pPr eaLnBrk="1" hangingPunct="1"/>
            <a:r>
              <a:rPr lang="en-US" altLang="zh-CN" sz="3600" b="1" dirty="0" smtClean="0">
                <a:latin typeface="Times New Roman" pitchFamily="18" charset="0"/>
              </a:rPr>
              <a:t>6.1.1 </a:t>
            </a:r>
            <a:r>
              <a:rPr lang="zh-CN" altLang="en-US" sz="3600" b="1" dirty="0" smtClean="0">
                <a:latin typeface="Times New Roman" pitchFamily="18" charset="0"/>
              </a:rPr>
              <a:t>流水线基本概念</a:t>
            </a:r>
          </a:p>
        </p:txBody>
      </p:sp>
    </p:spTree>
    <p:extLst>
      <p:ext uri="{BB962C8B-B14F-4D97-AF65-F5344CB8AC3E}">
        <p14:creationId xmlns:p14="http://schemas.microsoft.com/office/powerpoint/2010/main" val="21149353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84213" y="1273175"/>
            <a:ext cx="7632700" cy="4100513"/>
          </a:xfrm>
          <a:prstGeom prst="rect">
            <a:avLst/>
          </a:prstGeom>
          <a:noFill/>
          <a:ln w="9525" algn="ctr">
            <a:noFill/>
            <a:miter lim="800000"/>
            <a:headEnd/>
            <a:tailEnd/>
          </a:ln>
          <a:effectLst/>
        </p:spPr>
        <p:txBody>
          <a:bodyPr>
            <a:spAutoFit/>
          </a:bodyPr>
          <a:lstStyle/>
          <a:p>
            <a:pPr marL="342900" indent="-342900" fontAlgn="auto">
              <a:lnSpc>
                <a:spcPct val="120000"/>
              </a:lnSpc>
              <a:spcBef>
                <a:spcPct val="50000"/>
              </a:spcBef>
              <a:spcAft>
                <a:spcPts val="0"/>
              </a:spcAft>
              <a:defRPr/>
            </a:pPr>
            <a:r>
              <a:rPr lang="en-US" altLang="zh-CN" sz="2800" b="1" dirty="0">
                <a:latin typeface="Times New Roman" panose="02020603050405020304" pitchFamily="18" charset="0"/>
                <a:ea typeface="+mn-ea"/>
                <a:cs typeface="Times New Roman" panose="02020603050405020304" pitchFamily="18" charset="0"/>
              </a:rPr>
              <a:t>3.</a:t>
            </a:r>
            <a:r>
              <a:rPr lang="zh-CN" altLang="en-US" sz="2800" b="1" dirty="0">
                <a:latin typeface="Times New Roman" panose="02020603050405020304" pitchFamily="18" charset="0"/>
                <a:ea typeface="+mn-ea"/>
                <a:cs typeface="Times New Roman" panose="02020603050405020304" pitchFamily="18" charset="0"/>
              </a:rPr>
              <a:t>流水</a:t>
            </a:r>
            <a:r>
              <a:rPr lang="zh-CN" altLang="en-US" sz="2800" b="1" dirty="0" smtClean="0">
                <a:latin typeface="Times New Roman" panose="02020603050405020304" pitchFamily="18" charset="0"/>
                <a:ea typeface="+mn-ea"/>
                <a:cs typeface="Times New Roman" panose="02020603050405020304" pitchFamily="18" charset="0"/>
              </a:rPr>
              <a:t>技术的定义</a:t>
            </a:r>
            <a:endParaRPr lang="zh-CN" altLang="en-US" sz="2800" b="1" dirty="0">
              <a:latin typeface="Times New Roman" panose="02020603050405020304" pitchFamily="18" charset="0"/>
              <a:ea typeface="+mn-ea"/>
              <a:cs typeface="Times New Roman" panose="02020603050405020304" pitchFamily="18" charset="0"/>
            </a:endParaRPr>
          </a:p>
          <a:p>
            <a:pPr marL="342900" indent="-342900" fontAlgn="auto">
              <a:lnSpc>
                <a:spcPct val="120000"/>
              </a:lnSpc>
              <a:spcBef>
                <a:spcPct val="50000"/>
              </a:spcBef>
              <a:spcAft>
                <a:spcPts val="0"/>
              </a:spcAft>
              <a:defRPr/>
            </a:pPr>
            <a:r>
              <a:rPr lang="zh-CN" altLang="en-US" sz="28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将一重复的时序过程分解为若干子过程，每个子过程都可有效地在其专用功能段上与其它子过程同时执行，这种技术称为</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流水技术</a:t>
            </a:r>
            <a:r>
              <a:rPr lang="zh-CN" altLang="en-US" sz="2400" b="1" dirty="0">
                <a:solidFill>
                  <a:srgbClr val="000066"/>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p>
          <a:p>
            <a:pPr marL="342900" indent="-342900" fontAlgn="auto">
              <a:lnSpc>
                <a:spcPct val="120000"/>
              </a:lnSpc>
              <a:spcBef>
                <a:spcPct val="50000"/>
              </a:spcBef>
              <a:spcAft>
                <a:spcPts val="0"/>
              </a:spcAft>
              <a:defRPr/>
            </a:pPr>
            <a:r>
              <a:rPr lang="en-US" altLang="zh-CN" sz="2800" b="1" dirty="0">
                <a:solidFill>
                  <a:srgbClr val="000066"/>
                </a:solidFill>
                <a:latin typeface="Times New Roman" panose="02020603050405020304" pitchFamily="18" charset="0"/>
                <a:ea typeface="+mn-ea"/>
                <a:cs typeface="Times New Roman" panose="02020603050405020304" pitchFamily="18" charset="0"/>
              </a:rPr>
              <a:t>4.</a:t>
            </a:r>
            <a:r>
              <a:rPr lang="zh-CN" altLang="en-US" sz="2800" b="1" dirty="0">
                <a:latin typeface="Times New Roman" panose="02020603050405020304" pitchFamily="18" charset="0"/>
                <a:ea typeface="+mn-ea"/>
                <a:cs typeface="Times New Roman" panose="02020603050405020304" pitchFamily="18" charset="0"/>
              </a:rPr>
              <a:t>时空图</a:t>
            </a:r>
          </a:p>
          <a:p>
            <a:pPr marL="342900" indent="-342900" fontAlgn="auto">
              <a:lnSpc>
                <a:spcPct val="120000"/>
              </a:lnSpc>
              <a:spcBef>
                <a:spcPct val="50000"/>
              </a:spcBef>
              <a:spcAft>
                <a:spcPts val="0"/>
              </a:spcAft>
              <a:defRPr/>
            </a:pPr>
            <a:r>
              <a:rPr lang="zh-CN" altLang="en-US" sz="2800" b="1" dirty="0">
                <a:solidFill>
                  <a:srgbClr val="000066"/>
                </a:solidFill>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从</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时间</a:t>
            </a:r>
            <a:r>
              <a:rPr lang="zh-CN" altLang="en-US" sz="2400" b="1" dirty="0">
                <a:latin typeface="Times New Roman" panose="02020603050405020304" pitchFamily="18" charset="0"/>
                <a:ea typeface="+mn-ea"/>
                <a:cs typeface="Times New Roman" panose="02020603050405020304" pitchFamily="18" charset="0"/>
              </a:rPr>
              <a:t>和</a:t>
            </a:r>
            <a:r>
              <a:rPr lang="zh-CN" altLang="en-US" sz="2400" b="1" dirty="0">
                <a:solidFill>
                  <a:schemeClr val="accent2"/>
                </a:solidFill>
                <a:latin typeface="Times New Roman" panose="02020603050405020304" pitchFamily="18" charset="0"/>
                <a:ea typeface="+mn-ea"/>
                <a:cs typeface="Times New Roman" panose="02020603050405020304" pitchFamily="18" charset="0"/>
              </a:rPr>
              <a:t>空间</a:t>
            </a:r>
            <a:r>
              <a:rPr lang="zh-CN" altLang="en-US" sz="2400" b="1" dirty="0">
                <a:latin typeface="Times New Roman" panose="02020603050405020304" pitchFamily="18" charset="0"/>
                <a:ea typeface="+mn-ea"/>
                <a:cs typeface="Times New Roman" panose="02020603050405020304" pitchFamily="18" charset="0"/>
              </a:rPr>
              <a:t>两个方面描述流水线的工作过程，横坐标表示时间，纵坐标表示各流水段。</a:t>
            </a:r>
          </a:p>
        </p:txBody>
      </p:sp>
      <p:sp>
        <p:nvSpPr>
          <p:cNvPr id="11267"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3600" b="1" dirty="0">
                <a:latin typeface="Times New Roman" pitchFamily="18" charset="0"/>
              </a:rPr>
              <a:t>6.1.1 </a:t>
            </a:r>
            <a:r>
              <a:rPr lang="zh-CN" altLang="en-US" sz="3600" b="1" dirty="0">
                <a:latin typeface="Times New Roman" pitchFamily="18" charset="0"/>
              </a:rPr>
              <a:t>流水线基本概念</a:t>
            </a:r>
          </a:p>
        </p:txBody>
      </p:sp>
    </p:spTree>
    <p:extLst>
      <p:ext uri="{BB962C8B-B14F-4D97-AF65-F5344CB8AC3E}">
        <p14:creationId xmlns:p14="http://schemas.microsoft.com/office/powerpoint/2010/main" val="1746179526"/>
      </p:ext>
    </p:extLst>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700213"/>
            <a:ext cx="7451725"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5"/>
          <p:cNvSpPr txBox="1">
            <a:spLocks noChangeArrowheads="1"/>
          </p:cNvSpPr>
          <p:nvPr/>
        </p:nvSpPr>
        <p:spPr bwMode="auto">
          <a:xfrm>
            <a:off x="1331913" y="476250"/>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a:latin typeface="华文中宋" pitchFamily="2" charset="-122"/>
                <a:ea typeface="华文中宋" pitchFamily="2" charset="-122"/>
              </a:rPr>
              <a:t>流水线技术原理</a:t>
            </a:r>
          </a:p>
        </p:txBody>
      </p:sp>
    </p:spTree>
    <p:extLst>
      <p:ext uri="{BB962C8B-B14F-4D97-AF65-F5344CB8AC3E}">
        <p14:creationId xmlns:p14="http://schemas.microsoft.com/office/powerpoint/2010/main" val="2480369313"/>
      </p:ext>
    </p:extLst>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684212" y="1268413"/>
            <a:ext cx="8352283"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5.</a:t>
            </a:r>
            <a:r>
              <a:rPr lang="zh-CN" altLang="en-US" sz="2800" b="1" dirty="0">
                <a:latin typeface="Times New Roman" panose="02020603050405020304" pitchFamily="18" charset="0"/>
                <a:ea typeface="+mn-ea"/>
                <a:cs typeface="Times New Roman" panose="02020603050405020304" pitchFamily="18" charset="0"/>
              </a:rPr>
              <a:t>流水线的特点</a:t>
            </a: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流水过程</a:t>
            </a:r>
            <a:r>
              <a:rPr lang="zh-CN" altLang="en-US" sz="2400" b="1" dirty="0">
                <a:latin typeface="Times New Roman" panose="02020603050405020304" pitchFamily="18" charset="0"/>
                <a:ea typeface="+mn-ea"/>
                <a:cs typeface="Times New Roman" panose="02020603050405020304" pitchFamily="18" charset="0"/>
              </a:rPr>
              <a:t>由多个相关的子过程组成，这些子过程称为流水线的“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级</a:t>
            </a:r>
            <a:r>
              <a:rPr lang="zh-CN" altLang="en-US" sz="2400" b="1" dirty="0">
                <a:latin typeface="Times New Roman" panose="02020603050405020304" pitchFamily="18" charset="0"/>
                <a:ea typeface="+mn-ea"/>
                <a:cs typeface="Times New Roman" panose="02020603050405020304" pitchFamily="18" charset="0"/>
              </a:rPr>
              <a:t>”或“</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段</a:t>
            </a:r>
            <a:r>
              <a:rPr lang="zh-CN" altLang="en-US" sz="2400" b="1" dirty="0">
                <a:latin typeface="Times New Roman" panose="02020603050405020304" pitchFamily="18" charset="0"/>
                <a:ea typeface="+mn-ea"/>
                <a:cs typeface="Times New Roman" panose="02020603050405020304" pitchFamily="18" charset="0"/>
              </a:rPr>
              <a:t>”。段的数目称为流水线的“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深度</a:t>
            </a:r>
            <a:r>
              <a:rPr lang="zh-CN" altLang="en-US" sz="2400" b="1" dirty="0">
                <a:latin typeface="Times New Roman" panose="02020603050405020304" pitchFamily="18" charset="0"/>
                <a:ea typeface="+mn-ea"/>
                <a:cs typeface="Times New Roman" panose="02020603050405020304" pitchFamily="18" charset="0"/>
              </a:rPr>
              <a:t>”。</a:t>
            </a: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每</a:t>
            </a:r>
            <a:r>
              <a:rPr lang="zh-CN" altLang="en-US" sz="2400" b="1" dirty="0">
                <a:latin typeface="Times New Roman" panose="02020603050405020304" pitchFamily="18" charset="0"/>
                <a:ea typeface="+mn-ea"/>
                <a:cs typeface="Times New Roman" panose="02020603050405020304" pitchFamily="18" charset="0"/>
              </a:rPr>
              <a:t>个子过程由专用的功能段</a:t>
            </a:r>
            <a:r>
              <a:rPr lang="zh-CN" altLang="en-US" sz="2400" b="1" dirty="0" smtClean="0">
                <a:latin typeface="Times New Roman" panose="02020603050405020304" pitchFamily="18" charset="0"/>
                <a:ea typeface="+mn-ea"/>
                <a:cs typeface="Times New Roman" panose="02020603050405020304" pitchFamily="18" charset="0"/>
              </a:rPr>
              <a:t>实现</a:t>
            </a:r>
            <a:r>
              <a:rPr lang="zh-CN" altLang="en-US" sz="2400"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各</a:t>
            </a:r>
            <a:r>
              <a:rPr lang="zh-CN" altLang="en-US" sz="2400" b="1" dirty="0">
                <a:latin typeface="Times New Roman" panose="02020603050405020304" pitchFamily="18" charset="0"/>
                <a:ea typeface="+mn-ea"/>
                <a:cs typeface="Times New Roman" panose="02020603050405020304" pitchFamily="18" charset="0"/>
              </a:rPr>
              <a:t>功能段的时间应基本相等，通常为</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个时钟周期（</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拍</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流水线</a:t>
            </a:r>
            <a:r>
              <a:rPr lang="zh-CN" altLang="en-US" sz="2400" b="1" dirty="0">
                <a:latin typeface="Times New Roman" panose="02020603050405020304" pitchFamily="18" charset="0"/>
                <a:ea typeface="+mn-ea"/>
                <a:cs typeface="Times New Roman" panose="02020603050405020304" pitchFamily="18" charset="0"/>
              </a:rPr>
              <a:t>需要经过一定的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通过时间</a:t>
            </a:r>
            <a:r>
              <a:rPr lang="zh-CN" altLang="en-US" sz="2400" b="1" dirty="0">
                <a:latin typeface="Times New Roman" panose="02020603050405020304" pitchFamily="18" charset="0"/>
                <a:ea typeface="+mn-ea"/>
                <a:cs typeface="Times New Roman" panose="02020603050405020304" pitchFamily="18" charset="0"/>
              </a:rPr>
              <a:t>才能稳定。</a:t>
            </a: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a:t>
            </a:r>
            <a:r>
              <a:rPr lang="zh-CN" altLang="en-US" sz="2400" b="1" dirty="0">
                <a:latin typeface="Times New Roman" panose="02020603050405020304" pitchFamily="18" charset="0"/>
                <a:ea typeface="+mn-ea"/>
                <a:cs typeface="Times New Roman" panose="02020603050405020304" pitchFamily="18" charset="0"/>
              </a:rPr>
              <a:t>技术适合于</a:t>
            </a:r>
            <a:r>
              <a:rPr lang="zh-CN" altLang="en-US" sz="2400" b="1" dirty="0">
                <a:solidFill>
                  <a:schemeClr val="accent2"/>
                </a:solidFill>
                <a:latin typeface="Times New Roman" panose="02020603050405020304" pitchFamily="18" charset="0"/>
                <a:ea typeface="+mn-ea"/>
                <a:cs typeface="Times New Roman" panose="02020603050405020304" pitchFamily="18" charset="0"/>
              </a:rPr>
              <a:t>大量重复</a:t>
            </a:r>
            <a:r>
              <a:rPr lang="zh-CN" altLang="en-US" sz="2400" b="1" dirty="0">
                <a:latin typeface="Times New Roman" panose="02020603050405020304" pitchFamily="18" charset="0"/>
                <a:ea typeface="+mn-ea"/>
                <a:cs typeface="Times New Roman" panose="02020603050405020304" pitchFamily="18" charset="0"/>
              </a:rPr>
              <a:t>的时序过程。</a:t>
            </a:r>
          </a:p>
        </p:txBody>
      </p:sp>
      <p:sp>
        <p:nvSpPr>
          <p:cNvPr id="13315"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3600" b="1" dirty="0">
                <a:latin typeface="Times New Roman" pitchFamily="18" charset="0"/>
              </a:rPr>
              <a:t>6.1.1 </a:t>
            </a:r>
            <a:r>
              <a:rPr lang="zh-CN" altLang="en-US" sz="3600" b="1" dirty="0">
                <a:latin typeface="Times New Roman" pitchFamily="18" charset="0"/>
              </a:rPr>
              <a:t>流水线基本概念</a:t>
            </a:r>
          </a:p>
        </p:txBody>
      </p:sp>
    </p:spTree>
    <p:extLst>
      <p:ext uri="{BB962C8B-B14F-4D97-AF65-F5344CB8AC3E}">
        <p14:creationId xmlns:p14="http://schemas.microsoft.com/office/powerpoint/2010/main" val="2123444140"/>
      </p:ext>
    </p:extLst>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6.1  </a:t>
            </a:r>
            <a:r>
              <a:rPr lang="zh-CN" altLang="en-US" sz="3600" b="1" dirty="0" smtClean="0">
                <a:latin typeface="Times New Roman" panose="02020603050405020304" pitchFamily="18" charset="0"/>
                <a:cs typeface="Times New Roman" panose="02020603050405020304" pitchFamily="18" charset="0"/>
              </a:rPr>
              <a:t>流水线概述</a:t>
            </a:r>
          </a:p>
        </p:txBody>
      </p:sp>
      <p:sp>
        <p:nvSpPr>
          <p:cNvPr id="5123" name="Rectangle 2"/>
          <p:cNvSpPr>
            <a:spLocks noGrp="1" noChangeArrowheads="1"/>
          </p:cNvSpPr>
          <p:nvPr>
            <p:ph idx="1"/>
          </p:nvPr>
        </p:nvSpPr>
        <p:spPr>
          <a:xfrm>
            <a:off x="755650" y="1700213"/>
            <a:ext cx="7064375" cy="3313112"/>
          </a:xfrm>
        </p:spPr>
        <p:txBody>
          <a:bodyPr/>
          <a:lstStyle/>
          <a:p>
            <a:pPr marL="0" indent="0" eaLnBrk="1" hangingPunct="1">
              <a:spcBef>
                <a:spcPct val="50000"/>
              </a:spcBef>
              <a:buFont typeface="Arial" pitchFamily="34" charset="0"/>
              <a:buNone/>
            </a:pPr>
            <a:r>
              <a:rPr lang="en-US" altLang="zh-CN" sz="2800" b="1" dirty="0" smtClean="0">
                <a:latin typeface="Times New Roman" pitchFamily="18" charset="0"/>
              </a:rPr>
              <a:t>6.1.1  </a:t>
            </a:r>
            <a:r>
              <a:rPr lang="zh-CN" altLang="en-US" sz="2800" b="1" dirty="0" smtClean="0">
                <a:latin typeface="Times New Roman" pitchFamily="18" charset="0"/>
              </a:rPr>
              <a:t>流水线基本概念</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zh-CN" altLang="en-US" sz="2800" b="1" dirty="0" smtClean="0">
              <a:latin typeface="Times New Roman" pitchFamily="18" charset="0"/>
            </a:endParaRPr>
          </a:p>
          <a:p>
            <a:pPr marL="0" indent="0" eaLnBrk="1" hangingPunct="1">
              <a:spcBef>
                <a:spcPct val="50000"/>
              </a:spcBef>
              <a:buFont typeface="Arial" pitchFamily="34" charset="0"/>
              <a:buNone/>
            </a:pPr>
            <a:r>
              <a:rPr lang="en-US" altLang="zh-CN" sz="2800" b="1" u="sng" dirty="0" smtClean="0">
                <a:latin typeface="Times New Roman" pitchFamily="18" charset="0"/>
              </a:rPr>
              <a:t>6.1.2  </a:t>
            </a:r>
            <a:r>
              <a:rPr lang="zh-CN" altLang="en-US" sz="2800" b="1" u="sng" dirty="0" smtClean="0">
                <a:latin typeface="Times New Roman" pitchFamily="18" charset="0"/>
              </a:rPr>
              <a:t>流水线分类</a:t>
            </a:r>
          </a:p>
          <a:p>
            <a:pPr marL="966788" lvl="1" indent="-495300" eaLnBrk="1" hangingPunct="1">
              <a:spcBef>
                <a:spcPct val="50000"/>
              </a:spcBef>
              <a:buFont typeface="Wingdings" pitchFamily="2" charset="2"/>
              <a:buNone/>
            </a:pPr>
            <a:endParaRPr lang="en-US" altLang="zh-CN" b="1" dirty="0" smtClean="0">
              <a:latin typeface="Times New Roman" pitchFamily="18" charset="0"/>
            </a:endParaRPr>
          </a:p>
        </p:txBody>
      </p:sp>
    </p:spTree>
    <p:extLst>
      <p:ext uri="{BB962C8B-B14F-4D97-AF65-F5344CB8AC3E}">
        <p14:creationId xmlns:p14="http://schemas.microsoft.com/office/powerpoint/2010/main" val="330051293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12775" y="1341438"/>
            <a:ext cx="8135938" cy="3902075"/>
          </a:xfrm>
          <a:prstGeom prst="rect">
            <a:avLst/>
          </a:prstGeom>
          <a:noFill/>
          <a:ln w="9525">
            <a:noFill/>
            <a:miter lim="800000"/>
            <a:headEnd/>
            <a:tailEnd/>
          </a:ln>
          <a:effectLst/>
        </p:spPr>
        <p:txBody>
          <a:bodyPr>
            <a:spAutoFit/>
          </a:bodyPr>
          <a:lstStyle/>
          <a:p>
            <a:pPr marL="342900" indent="-342900" fontAlgn="auto">
              <a:spcBef>
                <a:spcPct val="100000"/>
              </a:spcBef>
              <a:spcAft>
                <a:spcPts val="0"/>
              </a:spcAft>
              <a:defRPr/>
            </a:pPr>
            <a:r>
              <a:rPr lang="en-US" altLang="zh-CN" sz="2800" b="1" dirty="0">
                <a:latin typeface="华文中宋" pitchFamily="2" charset="-122"/>
                <a:ea typeface="华文中宋" pitchFamily="2" charset="-122"/>
              </a:rPr>
              <a:t>1.</a:t>
            </a:r>
            <a:r>
              <a:rPr lang="zh-CN" altLang="en-US" sz="2800" b="1" dirty="0">
                <a:latin typeface="华文中宋" pitchFamily="2" charset="-122"/>
                <a:ea typeface="华文中宋" pitchFamily="2" charset="-122"/>
              </a:rPr>
              <a:t>单功能流水线和多功能流水线</a:t>
            </a:r>
          </a:p>
          <a:p>
            <a:pPr marL="800100" lvl="1" indent="-342900" fontAlgn="auto">
              <a:spcBef>
                <a:spcPct val="80000"/>
              </a:spcBef>
              <a:spcAft>
                <a:spcPts val="0"/>
              </a:spcAft>
              <a:buFont typeface="Arial" charset="0"/>
              <a:buChar char="–"/>
              <a:defRPr/>
            </a:pPr>
            <a:r>
              <a:rPr lang="zh-CN" altLang="en-US" sz="2400" b="1" dirty="0">
                <a:latin typeface="华文中宋" pitchFamily="2" charset="-122"/>
                <a:ea typeface="华文中宋" pitchFamily="2" charset="-122"/>
              </a:rPr>
              <a:t>按流水线所完成的功能分类</a:t>
            </a:r>
          </a:p>
          <a:p>
            <a:pPr marL="800100" lvl="1" indent="-342900" fontAlgn="auto">
              <a:spcBef>
                <a:spcPct val="80000"/>
              </a:spcBef>
              <a:spcAft>
                <a:spcPts val="0"/>
              </a:spcAft>
              <a:buFont typeface="Arial" charset="0"/>
              <a:buChar char="–"/>
              <a:defRPr/>
            </a:pPr>
            <a:r>
              <a:rPr lang="zh-CN" altLang="en-US" sz="2400" b="1" dirty="0">
                <a:solidFill>
                  <a:schemeClr val="accent2"/>
                </a:solidFill>
                <a:latin typeface="华文中宋" pitchFamily="2" charset="-122"/>
                <a:ea typeface="华文中宋" pitchFamily="2" charset="-122"/>
              </a:rPr>
              <a:t>单功能流水线，</a:t>
            </a:r>
            <a:r>
              <a:rPr lang="zh-CN" altLang="en-US" sz="2400" b="1" dirty="0">
                <a:latin typeface="华文中宋" pitchFamily="2" charset="-122"/>
                <a:ea typeface="华文中宋" pitchFamily="2" charset="-122"/>
              </a:rPr>
              <a:t>是指只能完成一种固定功能的流水线。</a:t>
            </a:r>
          </a:p>
          <a:p>
            <a:pPr marL="800100" lvl="1" indent="-342900" fontAlgn="auto">
              <a:spcBef>
                <a:spcPct val="25000"/>
              </a:spcBef>
              <a:spcAft>
                <a:spcPts val="0"/>
              </a:spcAft>
              <a:buFont typeface="Arial" charset="0"/>
              <a:buNone/>
              <a:defRPr/>
            </a:pPr>
            <a:r>
              <a:rPr lang="zh-CN" altLang="en-US" sz="2400" b="1" dirty="0">
                <a:latin typeface="华文中宋" pitchFamily="2" charset="-122"/>
                <a:ea typeface="华文中宋" pitchFamily="2" charset="-122"/>
              </a:rPr>
              <a:t>	例如：功能单元流水线</a:t>
            </a:r>
          </a:p>
          <a:p>
            <a:pPr marL="800100" lvl="1" indent="-342900" fontAlgn="auto">
              <a:spcBef>
                <a:spcPct val="80000"/>
              </a:spcBef>
              <a:spcAft>
                <a:spcPts val="0"/>
              </a:spcAft>
              <a:buFont typeface="Arial" charset="0"/>
              <a:buChar char="–"/>
              <a:defRPr/>
            </a:pPr>
            <a:r>
              <a:rPr lang="zh-CN" altLang="en-US" sz="2400" b="1" dirty="0">
                <a:solidFill>
                  <a:schemeClr val="accent2"/>
                </a:solidFill>
                <a:latin typeface="华文中宋" pitchFamily="2" charset="-122"/>
                <a:ea typeface="华文中宋" pitchFamily="2" charset="-122"/>
              </a:rPr>
              <a:t>多功能流水线，</a:t>
            </a:r>
            <a:r>
              <a:rPr lang="zh-CN" altLang="en-US" sz="2400" b="1" dirty="0">
                <a:latin typeface="华文中宋" pitchFamily="2" charset="-122"/>
                <a:ea typeface="华文中宋" pitchFamily="2" charset="-122"/>
              </a:rPr>
              <a:t>是指各段可以进行不同的连接，从而完成不同的功能。</a:t>
            </a:r>
          </a:p>
          <a:p>
            <a:pPr marL="800100" lvl="1" indent="-342900" fontAlgn="auto">
              <a:spcBef>
                <a:spcPct val="50000"/>
              </a:spcBef>
              <a:spcAft>
                <a:spcPts val="0"/>
              </a:spcAft>
              <a:buFont typeface="Arial" charset="0"/>
              <a:buNone/>
              <a:defRPr/>
            </a:pPr>
            <a:r>
              <a:rPr lang="zh-CN" altLang="en-US" sz="2400" b="1" dirty="0">
                <a:solidFill>
                  <a:srgbClr val="000066"/>
                </a:solidFill>
                <a:effectLst>
                  <a:outerShdw blurRad="38100" dist="38100" dir="2700000" algn="tl">
                    <a:srgbClr val="C0C0C0"/>
                  </a:outerShdw>
                </a:effectLst>
                <a:latin typeface="华文中宋" pitchFamily="2" charset="-122"/>
                <a:ea typeface="华文中宋" pitchFamily="2" charset="-122"/>
              </a:rPr>
              <a:t>	</a:t>
            </a:r>
            <a:r>
              <a:rPr lang="zh-CN" altLang="en-US" sz="2400" b="1" dirty="0">
                <a:latin typeface="华文中宋" pitchFamily="2" charset="-122"/>
                <a:ea typeface="华文中宋" pitchFamily="2" charset="-122"/>
              </a:rPr>
              <a:t>例如：</a:t>
            </a:r>
            <a:r>
              <a:rPr lang="en-US" altLang="zh-CN" sz="2400" b="1" dirty="0">
                <a:latin typeface="华文中宋" pitchFamily="2" charset="-122"/>
                <a:ea typeface="华文中宋" pitchFamily="2" charset="-122"/>
              </a:rPr>
              <a:t>TI ASC</a:t>
            </a:r>
            <a:r>
              <a:rPr lang="zh-CN" altLang="en-US" sz="2400" b="1" dirty="0">
                <a:latin typeface="华文中宋" pitchFamily="2" charset="-122"/>
                <a:ea typeface="华文中宋" pitchFamily="2" charset="-122"/>
              </a:rPr>
              <a:t>多功能流水线</a:t>
            </a:r>
            <a:endParaRPr lang="zh-CN" altLang="en-US" sz="2400" b="1" dirty="0">
              <a:solidFill>
                <a:srgbClr val="000066"/>
              </a:solidFill>
              <a:latin typeface="华文中宋" pitchFamily="2" charset="-122"/>
              <a:ea typeface="华文中宋" pitchFamily="2" charset="-122"/>
            </a:endParaRPr>
          </a:p>
        </p:txBody>
      </p:sp>
      <p:sp>
        <p:nvSpPr>
          <p:cNvPr id="14848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itchFamily="34" charset="0"/>
              <a:buNone/>
              <a:defRPr/>
            </a:pPr>
            <a:r>
              <a:rPr lang="en-US" altLang="zh-CN" sz="4000" b="1" dirty="0">
                <a:latin typeface="Times New Roman" pitchFamily="18" charset="0"/>
                <a:ea typeface="+mn-ea"/>
              </a:rPr>
              <a:t>6.1.2 </a:t>
            </a:r>
            <a:r>
              <a:rPr lang="zh-CN" altLang="en-US" sz="4000" b="1" dirty="0">
                <a:latin typeface="Times New Roman" pitchFamily="18" charset="0"/>
                <a:ea typeface="+mn-ea"/>
              </a:rPr>
              <a:t>流水线的分类</a:t>
            </a:r>
          </a:p>
        </p:txBody>
      </p:sp>
    </p:spTree>
    <p:extLst>
      <p:ext uri="{BB962C8B-B14F-4D97-AF65-F5344CB8AC3E}">
        <p14:creationId xmlns:p14="http://schemas.microsoft.com/office/powerpoint/2010/main" val="2771198075"/>
      </p:ext>
    </p:extLst>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916238" y="425450"/>
            <a:ext cx="3375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a:latin typeface="华文中宋" pitchFamily="2" charset="-122"/>
                <a:ea typeface="华文中宋" pitchFamily="2" charset="-122"/>
              </a:rPr>
              <a:t>TI ASC</a:t>
            </a:r>
            <a:r>
              <a:rPr lang="zh-CN" altLang="en-US" sz="2400" b="1">
                <a:latin typeface="华文中宋" pitchFamily="2" charset="-122"/>
                <a:ea typeface="华文中宋" pitchFamily="2" charset="-122"/>
              </a:rPr>
              <a:t>的多功能流水线</a:t>
            </a:r>
          </a:p>
        </p:txBody>
      </p:sp>
      <p:pic>
        <p:nvPicPr>
          <p:cNvPr id="153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981075"/>
            <a:ext cx="554355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275265"/>
      </p:ext>
    </p:extLst>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84213" y="1254125"/>
            <a:ext cx="7632700"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2.</a:t>
            </a:r>
            <a:r>
              <a:rPr lang="zh-CN" altLang="en-US" sz="2800" b="1" dirty="0">
                <a:latin typeface="华文中宋" pitchFamily="2" charset="-122"/>
                <a:ea typeface="华文中宋" pitchFamily="2" charset="-122"/>
              </a:rPr>
              <a:t>静态流水线和动态流水线</a:t>
            </a:r>
          </a:p>
          <a:p>
            <a:pPr lvl="1" eaLnBrk="1" hangingPunct="1">
              <a:spcBef>
                <a:spcPct val="80000"/>
              </a:spcBef>
              <a:buFont typeface="Arial" pitchFamily="34" charset="0"/>
              <a:buChar char="–"/>
            </a:pPr>
            <a:r>
              <a:rPr lang="zh-CN" altLang="en-US" sz="2400" b="1" dirty="0">
                <a:latin typeface="华文中宋" pitchFamily="2" charset="-122"/>
                <a:ea typeface="华文中宋" pitchFamily="2" charset="-122"/>
              </a:rPr>
              <a:t>按同一时间内流水段的连接方式划分</a:t>
            </a:r>
          </a:p>
          <a:p>
            <a:pPr lvl="1" eaLnBrk="1" hangingPunct="1">
              <a:spcBef>
                <a:spcPct val="70000"/>
              </a:spcBef>
              <a:buFont typeface="Arial" pitchFamily="34" charset="0"/>
              <a:buChar char="–"/>
            </a:pPr>
            <a:r>
              <a:rPr lang="zh-CN" altLang="en-US" sz="2400" b="1" dirty="0">
                <a:solidFill>
                  <a:schemeClr val="accent2"/>
                </a:solidFill>
                <a:latin typeface="华文中宋" pitchFamily="2" charset="-122"/>
                <a:ea typeface="华文中宋" pitchFamily="2" charset="-122"/>
              </a:rPr>
              <a:t>静态流水线，</a:t>
            </a:r>
            <a:r>
              <a:rPr lang="zh-CN" altLang="en-US" sz="2400" b="1" dirty="0">
                <a:latin typeface="华文中宋" pitchFamily="2" charset="-122"/>
                <a:ea typeface="华文中宋" pitchFamily="2" charset="-122"/>
              </a:rPr>
              <a:t>是指在同一时间内，流水线的各段只能按同一种功能的连接方式工作。</a:t>
            </a:r>
          </a:p>
          <a:p>
            <a:pPr lvl="1" eaLnBrk="1" hangingPunct="1">
              <a:spcBef>
                <a:spcPct val="25000"/>
              </a:spcBef>
              <a:buFont typeface="Arial" pitchFamily="34" charset="0"/>
              <a:buNone/>
            </a:pPr>
            <a:r>
              <a:rPr lang="zh-CN" altLang="en-US" sz="2400" b="1" dirty="0">
                <a:latin typeface="华文中宋" pitchFamily="2" charset="-122"/>
                <a:ea typeface="华文中宋" pitchFamily="2" charset="-122"/>
              </a:rPr>
              <a:t>	例如：</a:t>
            </a:r>
            <a:r>
              <a:rPr lang="en-US" altLang="zh-CN" sz="2400" b="1" dirty="0">
                <a:latin typeface="华文中宋" pitchFamily="2" charset="-122"/>
                <a:ea typeface="华文中宋" pitchFamily="2" charset="-122"/>
              </a:rPr>
              <a:t>TI ASC</a:t>
            </a:r>
            <a:r>
              <a:rPr lang="zh-CN" altLang="en-US" sz="2400" b="1" dirty="0">
                <a:latin typeface="华文中宋" pitchFamily="2" charset="-122"/>
                <a:ea typeface="华文中宋" pitchFamily="2" charset="-122"/>
              </a:rPr>
              <a:t>的流水线</a:t>
            </a:r>
          </a:p>
          <a:p>
            <a:pPr lvl="1" eaLnBrk="1" hangingPunct="1">
              <a:spcBef>
                <a:spcPct val="25000"/>
              </a:spcBef>
              <a:buFont typeface="Arial" pitchFamily="34" charset="0"/>
              <a:buNone/>
            </a:pPr>
            <a:r>
              <a:rPr lang="zh-CN" altLang="en-US" sz="2400" b="1" dirty="0">
                <a:latin typeface="华文中宋" pitchFamily="2" charset="-122"/>
                <a:ea typeface="华文中宋" pitchFamily="2" charset="-122"/>
              </a:rPr>
              <a:t>	适合于处理一串相同的运算操作</a:t>
            </a:r>
          </a:p>
          <a:p>
            <a:pPr lvl="1" eaLnBrk="1" hangingPunct="1">
              <a:spcBef>
                <a:spcPct val="70000"/>
              </a:spcBef>
              <a:buFont typeface="Arial" pitchFamily="34" charset="0"/>
              <a:buChar char="–"/>
            </a:pPr>
            <a:r>
              <a:rPr lang="zh-CN" altLang="en-US" sz="2400" b="1" dirty="0">
                <a:solidFill>
                  <a:schemeClr val="accent2"/>
                </a:solidFill>
                <a:latin typeface="华文中宋" pitchFamily="2" charset="-122"/>
                <a:ea typeface="华文中宋" pitchFamily="2" charset="-122"/>
              </a:rPr>
              <a:t>动态流水线，</a:t>
            </a:r>
            <a:r>
              <a:rPr lang="zh-CN" altLang="en-US" sz="2400" b="1" dirty="0">
                <a:latin typeface="华文中宋" pitchFamily="2" charset="-122"/>
                <a:ea typeface="华文中宋" pitchFamily="2" charset="-122"/>
              </a:rPr>
              <a:t>是指在同一时间内，当某些段正在实现某种运算时，另一些段却在实现另一种运算，会使流水线的控制变得很复杂</a:t>
            </a:r>
            <a:endParaRPr lang="zh-CN" altLang="en-US" sz="2400" b="1" dirty="0">
              <a:latin typeface="楷体_GB2312" pitchFamily="49" charset="-122"/>
              <a:ea typeface="楷体_GB2312" pitchFamily="49" charset="-122"/>
            </a:endParaRP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itchFamily="34" charset="0"/>
              <a:buNone/>
              <a:defRPr/>
            </a:pPr>
            <a:r>
              <a:rPr lang="en-US" altLang="zh-CN" sz="3600" b="1" dirty="0">
                <a:latin typeface="Times New Roman" pitchFamily="18" charset="0"/>
                <a:ea typeface="+mn-ea"/>
              </a:rPr>
              <a:t>6.1.2 </a:t>
            </a:r>
            <a:r>
              <a:rPr lang="zh-CN" altLang="en-US" sz="3600" b="1" dirty="0">
                <a:latin typeface="Times New Roman" pitchFamily="18" charset="0"/>
                <a:ea typeface="+mn-ea"/>
              </a:rPr>
              <a:t>流水线的分类</a:t>
            </a:r>
          </a:p>
        </p:txBody>
      </p:sp>
    </p:spTree>
    <p:extLst>
      <p:ext uri="{BB962C8B-B14F-4D97-AF65-F5344CB8AC3E}">
        <p14:creationId xmlns:p14="http://schemas.microsoft.com/office/powerpoint/2010/main" val="467903176"/>
      </p:ext>
    </p:extLst>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052513"/>
            <a:ext cx="7488237"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p:cNvSpPr txBox="1">
            <a:spLocks noChangeArrowheads="1"/>
          </p:cNvSpPr>
          <p:nvPr/>
        </p:nvSpPr>
        <p:spPr bwMode="auto">
          <a:xfrm>
            <a:off x="2484438" y="471488"/>
            <a:ext cx="326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a:latin typeface="华文中宋" pitchFamily="2" charset="-122"/>
                <a:ea typeface="华文中宋" pitchFamily="2" charset="-122"/>
              </a:rPr>
              <a:t>动、静态流水线时空图</a:t>
            </a:r>
          </a:p>
        </p:txBody>
      </p:sp>
    </p:spTree>
    <p:extLst>
      <p:ext uri="{BB962C8B-B14F-4D97-AF65-F5344CB8AC3E}">
        <p14:creationId xmlns:p14="http://schemas.microsoft.com/office/powerpoint/2010/main" val="3844957697"/>
      </p:ext>
    </p:extLst>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124744"/>
            <a:ext cx="8352927" cy="5214938"/>
          </a:xfrm>
        </p:spPr>
        <p:txBody>
          <a:bodyPr rtlCol="0">
            <a:normAutofit fontScale="92500" lnSpcReduction="10000"/>
          </a:bodyPr>
          <a:lstStyle/>
          <a:p>
            <a:pPr lvl="1" eaLnBrk="1" hangingPunct="1">
              <a:defRPr/>
            </a:pPr>
            <a:r>
              <a:rPr lang="zh-CN" altLang="en-US" b="1" dirty="0"/>
              <a:t>多级时序系统</a:t>
            </a:r>
            <a:endParaRPr lang="en-US" altLang="zh-CN" b="1" dirty="0" smtClean="0"/>
          </a:p>
          <a:p>
            <a:pPr marL="1101600" lvl="1" eaLnBrk="1" hangingPunct="1">
              <a:buFont typeface="Wingdings" panose="05000000000000000000" pitchFamily="2" charset="2"/>
              <a:buChar char="ü"/>
              <a:defRPr/>
            </a:pPr>
            <a:r>
              <a:rPr lang="zh-CN" altLang="en-US" b="1" dirty="0" smtClean="0"/>
              <a:t>指令周期、机器周期、时钟周期</a:t>
            </a:r>
            <a:endParaRPr lang="en-US" altLang="zh-CN" b="1" dirty="0" smtClean="0"/>
          </a:p>
          <a:p>
            <a:pPr marL="1101600" lvl="1" eaLnBrk="1" hangingPunct="1">
              <a:buFont typeface="Wingdings" panose="05000000000000000000" pitchFamily="2" charset="2"/>
              <a:buChar char="ü"/>
              <a:defRPr/>
            </a:pPr>
            <a:r>
              <a:rPr lang="zh-CN" altLang="en-US" b="1" dirty="0" smtClean="0"/>
              <a:t>控制方式（同步控制、异步控制、联合控制、人工控制）</a:t>
            </a:r>
            <a:endParaRPr lang="en-US" altLang="zh-CN" b="1" dirty="0" smtClean="0"/>
          </a:p>
          <a:p>
            <a:pPr marL="1101600" lvl="1" eaLnBrk="1" hangingPunct="1">
              <a:buFont typeface="Wingdings" panose="05000000000000000000" pitchFamily="2" charset="2"/>
              <a:buChar char="ü"/>
              <a:defRPr/>
            </a:pPr>
            <a:r>
              <a:rPr lang="zh-CN" altLang="en-US" b="1" dirty="0" smtClean="0"/>
              <a:t>实例：</a:t>
            </a:r>
            <a:r>
              <a:rPr lang="en-US" altLang="zh-CN" b="1" dirty="0" smtClean="0"/>
              <a:t>8085</a:t>
            </a:r>
            <a:r>
              <a:rPr lang="zh-CN" altLang="en-US" b="1" dirty="0" smtClean="0"/>
              <a:t>（以输出指令为例）</a:t>
            </a:r>
            <a:endParaRPr lang="en-US" altLang="zh-CN" b="1" dirty="0" smtClean="0"/>
          </a:p>
          <a:p>
            <a:pPr lvl="1" eaLnBrk="1" fontAlgn="auto" hangingPunct="1">
              <a:spcAft>
                <a:spcPts val="0"/>
              </a:spcAft>
              <a:defRPr/>
            </a:pPr>
            <a:r>
              <a:rPr lang="en-US" altLang="zh-CN" b="1" dirty="0" smtClean="0">
                <a:latin typeface="+mj-lt"/>
              </a:rPr>
              <a:t>MIPS CPU</a:t>
            </a:r>
            <a:r>
              <a:rPr lang="zh-CN" altLang="en-US" b="1" dirty="0" smtClean="0">
                <a:latin typeface="+mj-lt"/>
              </a:rPr>
              <a:t>的简单实现</a:t>
            </a:r>
            <a:endParaRPr lang="en-US" altLang="zh-CN" b="1" dirty="0" smtClean="0">
              <a:latin typeface="+mj-lt"/>
            </a:endParaRPr>
          </a:p>
          <a:p>
            <a:pPr marL="1101600" lvl="1" eaLnBrk="1" fontAlgn="auto" hangingPunct="1">
              <a:spcAft>
                <a:spcPts val="0"/>
              </a:spcAft>
              <a:buFont typeface="Wingdings" panose="05000000000000000000" pitchFamily="2" charset="2"/>
              <a:buChar char="ü"/>
              <a:defRPr/>
            </a:pPr>
            <a:r>
              <a:rPr lang="zh-CN" altLang="en-US" b="1" dirty="0" smtClean="0">
                <a:latin typeface="+mj-lt"/>
              </a:rPr>
              <a:t> </a:t>
            </a:r>
            <a:r>
              <a:rPr lang="en-US" altLang="zh-CN" b="1" dirty="0" smtClean="0">
                <a:latin typeface="+mj-lt"/>
              </a:rPr>
              <a:t>CPU </a:t>
            </a:r>
            <a:r>
              <a:rPr lang="zh-CN" altLang="en-US" b="1" dirty="0" smtClean="0">
                <a:latin typeface="+mj-lt"/>
              </a:rPr>
              <a:t>的结构（</a:t>
            </a:r>
            <a:r>
              <a:rPr lang="en-US" altLang="zh-CN" b="1" dirty="0" smtClean="0">
                <a:latin typeface="+mj-lt"/>
              </a:rPr>
              <a:t>32</a:t>
            </a:r>
            <a:r>
              <a:rPr lang="zh-CN" altLang="en-US" b="1" dirty="0" smtClean="0">
                <a:latin typeface="+mj-lt"/>
              </a:rPr>
              <a:t>个寄存器、</a:t>
            </a:r>
            <a:r>
              <a:rPr lang="en-US" altLang="zh-CN" b="1" dirty="0" smtClean="0">
                <a:latin typeface="+mj-lt"/>
              </a:rPr>
              <a:t>1</a:t>
            </a:r>
            <a:r>
              <a:rPr lang="zh-CN" altLang="en-US" b="1" dirty="0" smtClean="0">
                <a:latin typeface="+mj-lt"/>
              </a:rPr>
              <a:t>个</a:t>
            </a:r>
            <a:r>
              <a:rPr lang="en-US" altLang="zh-CN" b="1" dirty="0" smtClean="0">
                <a:latin typeface="+mj-lt"/>
              </a:rPr>
              <a:t>PC</a:t>
            </a:r>
            <a:r>
              <a:rPr lang="zh-CN" altLang="en-US" b="1" dirty="0" smtClean="0">
                <a:latin typeface="+mj-lt"/>
              </a:rPr>
              <a:t>、</a:t>
            </a:r>
            <a:r>
              <a:rPr lang="en-US" altLang="zh-CN" b="1" dirty="0" smtClean="0">
                <a:latin typeface="+mj-lt"/>
              </a:rPr>
              <a:t>1</a:t>
            </a:r>
            <a:r>
              <a:rPr lang="zh-CN" altLang="en-US" b="1" dirty="0" smtClean="0">
                <a:latin typeface="+mj-lt"/>
              </a:rPr>
              <a:t>个</a:t>
            </a:r>
            <a:r>
              <a:rPr lang="en-US" altLang="zh-CN" b="1" dirty="0" smtClean="0">
                <a:latin typeface="+mj-lt"/>
              </a:rPr>
              <a:t>IR</a:t>
            </a:r>
            <a:r>
              <a:rPr lang="zh-CN" altLang="en-US" b="1" dirty="0" smtClean="0">
                <a:latin typeface="+mj-lt"/>
              </a:rPr>
              <a:t>、指令存储器和数据存储器分离）</a:t>
            </a:r>
            <a:endParaRPr lang="en-US" altLang="zh-CN" b="1" dirty="0" smtClean="0">
              <a:latin typeface="+mj-lt"/>
            </a:endParaRPr>
          </a:p>
          <a:p>
            <a:pPr marL="1101600" lvl="1" eaLnBrk="1" fontAlgn="auto" hangingPunct="1">
              <a:spcAft>
                <a:spcPts val="0"/>
              </a:spcAft>
              <a:buFont typeface="Wingdings" panose="05000000000000000000" pitchFamily="2" charset="2"/>
              <a:buChar char="ü"/>
              <a:defRPr/>
            </a:pPr>
            <a:r>
              <a:rPr lang="zh-CN" altLang="en-US" b="1" dirty="0" smtClean="0">
                <a:latin typeface="+mj-lt"/>
              </a:rPr>
              <a:t>给定指令系统（</a:t>
            </a:r>
            <a:r>
              <a:rPr lang="en-US" altLang="zh-CN" b="1" dirty="0" smtClean="0">
                <a:latin typeface="+mj-lt"/>
              </a:rPr>
              <a:t>8</a:t>
            </a:r>
            <a:r>
              <a:rPr lang="zh-CN" altLang="en-US" b="1" dirty="0" smtClean="0">
                <a:latin typeface="+mj-lt"/>
              </a:rPr>
              <a:t>条指令）</a:t>
            </a:r>
            <a:endParaRPr lang="en-US" altLang="zh-CN" b="1" dirty="0" smtClean="0">
              <a:latin typeface="+mj-lt"/>
            </a:endParaRPr>
          </a:p>
          <a:p>
            <a:pPr marL="1101600" lvl="1" eaLnBrk="1" fontAlgn="auto" hangingPunct="1">
              <a:spcAft>
                <a:spcPts val="0"/>
              </a:spcAft>
              <a:buFont typeface="Wingdings" panose="05000000000000000000" pitchFamily="2" charset="2"/>
              <a:buChar char="ü"/>
              <a:defRPr/>
            </a:pPr>
            <a:r>
              <a:rPr lang="zh-CN" altLang="en-US" b="1" dirty="0">
                <a:latin typeface="+mj-lt"/>
              </a:rPr>
              <a:t>指令的格式</a:t>
            </a:r>
            <a:r>
              <a:rPr lang="zh-CN" altLang="en-US" b="1" dirty="0" smtClean="0">
                <a:latin typeface="+mj-lt"/>
              </a:rPr>
              <a:t>描述</a:t>
            </a:r>
            <a:endParaRPr lang="en-US" altLang="zh-CN" b="1" dirty="0" smtClean="0">
              <a:latin typeface="+mj-lt"/>
            </a:endParaRPr>
          </a:p>
          <a:p>
            <a:pPr marL="1101600" lvl="1" eaLnBrk="1" fontAlgn="auto" hangingPunct="1">
              <a:spcAft>
                <a:spcPts val="0"/>
              </a:spcAft>
              <a:buFont typeface="Wingdings" panose="05000000000000000000" pitchFamily="2" charset="2"/>
              <a:buChar char="ü"/>
              <a:defRPr/>
            </a:pPr>
            <a:r>
              <a:rPr lang="zh-CN" altLang="en-US" b="1" dirty="0">
                <a:latin typeface="+mj-lt"/>
              </a:rPr>
              <a:t>数据</a:t>
            </a:r>
            <a:r>
              <a:rPr lang="zh-CN" altLang="en-US" b="1" dirty="0" smtClean="0">
                <a:latin typeface="+mj-lt"/>
              </a:rPr>
              <a:t>通路（取指、译码、执行、访存、写回）</a:t>
            </a:r>
            <a:endParaRPr lang="en-US" altLang="zh-CN" b="1" dirty="0" smtClean="0">
              <a:latin typeface="+mj-lt"/>
            </a:endParaRPr>
          </a:p>
          <a:p>
            <a:pPr marL="1101600" lvl="1" eaLnBrk="1" fontAlgn="auto" hangingPunct="1">
              <a:spcAft>
                <a:spcPts val="0"/>
              </a:spcAft>
              <a:buFont typeface="Wingdings" panose="05000000000000000000" pitchFamily="2" charset="2"/>
              <a:buChar char="ü"/>
              <a:defRPr/>
            </a:pPr>
            <a:r>
              <a:rPr lang="zh-CN" altLang="en-US" b="1" dirty="0" smtClean="0">
                <a:latin typeface="+mj-lt"/>
              </a:rPr>
              <a:t>性能分析及改进</a:t>
            </a:r>
            <a:endParaRPr lang="en-US" altLang="zh-CN"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84213" y="1268413"/>
            <a:ext cx="7704137"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3.</a:t>
            </a:r>
            <a:r>
              <a:rPr lang="zh-CN" altLang="en-US" sz="2800" b="1" dirty="0">
                <a:latin typeface="华文中宋" pitchFamily="2" charset="-122"/>
                <a:ea typeface="华文中宋" pitchFamily="2" charset="-122"/>
              </a:rPr>
              <a:t>部件级、处理机级及处理机间流水线</a:t>
            </a:r>
            <a:r>
              <a:rPr lang="zh-CN" altLang="en-US" sz="2400" dirty="0">
                <a:latin typeface="仿宋_GB2312"/>
                <a:ea typeface="仿宋_GB2312"/>
                <a:cs typeface="仿宋_GB2312"/>
              </a:rPr>
              <a:t> </a:t>
            </a:r>
            <a:endParaRPr lang="zh-CN" altLang="en-US" sz="2400" b="1" dirty="0">
              <a:latin typeface="仿宋_GB2312"/>
              <a:ea typeface="仿宋_GB2312"/>
              <a:cs typeface="仿宋_GB2312"/>
            </a:endParaRPr>
          </a:p>
          <a:p>
            <a:pPr lvl="1" eaLnBrk="1" hangingPunct="1">
              <a:spcBef>
                <a:spcPct val="70000"/>
              </a:spcBef>
              <a:buFont typeface="Arial" pitchFamily="34" charset="0"/>
              <a:buChar char="–"/>
            </a:pPr>
            <a:r>
              <a:rPr lang="zh-CN" altLang="en-US" sz="2400" b="1" dirty="0">
                <a:latin typeface="华文中宋" pitchFamily="2" charset="-122"/>
                <a:ea typeface="华文中宋" pitchFamily="2" charset="-122"/>
              </a:rPr>
              <a:t>按流水的级别划分</a:t>
            </a:r>
          </a:p>
          <a:p>
            <a:pPr lvl="1" eaLnBrk="1" hangingPunct="1">
              <a:spcBef>
                <a:spcPct val="70000"/>
              </a:spcBef>
              <a:buFont typeface="Arial" pitchFamily="34" charset="0"/>
              <a:buChar char="–"/>
            </a:pPr>
            <a:r>
              <a:rPr lang="zh-CN" altLang="en-US" sz="2400" b="1" dirty="0">
                <a:solidFill>
                  <a:schemeClr val="accent2"/>
                </a:solidFill>
                <a:latin typeface="华文中宋" pitchFamily="2" charset="-122"/>
                <a:ea typeface="华文中宋" pitchFamily="2" charset="-122"/>
              </a:rPr>
              <a:t>部件级流水线</a:t>
            </a:r>
            <a:r>
              <a:rPr lang="zh-CN" altLang="en-US" sz="2400" b="1" dirty="0">
                <a:latin typeface="华文中宋" pitchFamily="2" charset="-122"/>
                <a:ea typeface="华文中宋" pitchFamily="2" charset="-122"/>
              </a:rPr>
              <a:t>，又叫</a:t>
            </a:r>
            <a:r>
              <a:rPr lang="zh-CN" altLang="en-US" sz="2400" b="1" dirty="0">
                <a:solidFill>
                  <a:schemeClr val="accent2"/>
                </a:solidFill>
                <a:latin typeface="华文中宋" pitchFamily="2" charset="-122"/>
                <a:ea typeface="华文中宋" pitchFamily="2" charset="-122"/>
              </a:rPr>
              <a:t>运算操作流水线</a:t>
            </a:r>
            <a:r>
              <a:rPr lang="zh-CN" altLang="en-US" sz="2400" b="1" dirty="0">
                <a:latin typeface="华文中宋" pitchFamily="2" charset="-122"/>
                <a:ea typeface="华文中宋" pitchFamily="2" charset="-122"/>
              </a:rPr>
              <a:t>，是把处理机的算术逻辑部件分段，使得各种数据类型的操作能够进行流水。</a:t>
            </a:r>
          </a:p>
          <a:p>
            <a:pPr lvl="1" eaLnBrk="1" hangingPunct="1">
              <a:spcBef>
                <a:spcPct val="70000"/>
              </a:spcBef>
              <a:buFont typeface="Arial" pitchFamily="34" charset="0"/>
              <a:buChar char="–"/>
            </a:pPr>
            <a:r>
              <a:rPr lang="zh-CN" altLang="en-US" sz="2400" b="1" dirty="0">
                <a:solidFill>
                  <a:schemeClr val="accent2"/>
                </a:solidFill>
                <a:latin typeface="华文中宋" pitchFamily="2" charset="-122"/>
                <a:ea typeface="华文中宋" pitchFamily="2" charset="-122"/>
              </a:rPr>
              <a:t>处理机级流水线</a:t>
            </a:r>
            <a:r>
              <a:rPr lang="zh-CN" altLang="en-US" sz="2400" b="1" dirty="0">
                <a:latin typeface="华文中宋" pitchFamily="2" charset="-122"/>
                <a:ea typeface="华文中宋" pitchFamily="2" charset="-122"/>
              </a:rPr>
              <a:t>，又叫</a:t>
            </a:r>
            <a:r>
              <a:rPr lang="zh-CN" altLang="en-US" sz="2400" b="1" dirty="0">
                <a:solidFill>
                  <a:schemeClr val="accent2"/>
                </a:solidFill>
                <a:latin typeface="华文中宋" pitchFamily="2" charset="-122"/>
                <a:ea typeface="华文中宋" pitchFamily="2" charset="-122"/>
              </a:rPr>
              <a:t>指令流水线</a:t>
            </a:r>
            <a:r>
              <a:rPr lang="zh-CN" altLang="en-US" sz="2400" b="1" dirty="0">
                <a:latin typeface="华文中宋" pitchFamily="2" charset="-122"/>
                <a:ea typeface="华文中宋" pitchFamily="2" charset="-122"/>
              </a:rPr>
              <a:t>，是把解释指令的过程按照流水方式处理。</a:t>
            </a:r>
          </a:p>
          <a:p>
            <a:pPr lvl="1" eaLnBrk="1" hangingPunct="1">
              <a:spcBef>
                <a:spcPct val="70000"/>
              </a:spcBef>
              <a:buFont typeface="Arial" pitchFamily="34" charset="0"/>
              <a:buChar char="–"/>
            </a:pPr>
            <a:r>
              <a:rPr lang="zh-CN" altLang="en-US" sz="2400" b="1" dirty="0">
                <a:solidFill>
                  <a:schemeClr val="accent2"/>
                </a:solidFill>
                <a:latin typeface="华文中宋" pitchFamily="2" charset="-122"/>
                <a:ea typeface="华文中宋" pitchFamily="2" charset="-122"/>
              </a:rPr>
              <a:t>处理机间流水线</a:t>
            </a:r>
            <a:r>
              <a:rPr lang="zh-CN" altLang="en-US" sz="2400" b="1" dirty="0">
                <a:latin typeface="华文中宋" pitchFamily="2" charset="-122"/>
                <a:ea typeface="华文中宋" pitchFamily="2" charset="-122"/>
              </a:rPr>
              <a:t>，又叫</a:t>
            </a:r>
            <a:r>
              <a:rPr lang="zh-CN" altLang="en-US" sz="2400" b="1" dirty="0">
                <a:solidFill>
                  <a:schemeClr val="accent2"/>
                </a:solidFill>
                <a:latin typeface="华文中宋" pitchFamily="2" charset="-122"/>
                <a:ea typeface="华文中宋" pitchFamily="2" charset="-122"/>
              </a:rPr>
              <a:t>宏流水线</a:t>
            </a:r>
            <a:r>
              <a:rPr lang="zh-CN" altLang="en-US" sz="2400" b="1" dirty="0">
                <a:latin typeface="华文中宋" pitchFamily="2" charset="-122"/>
                <a:ea typeface="华文中宋" pitchFamily="2" charset="-122"/>
              </a:rPr>
              <a:t>，是由两个以上的处理机串行地对同一数据流进行处理，每个处理机完成一项任务。</a:t>
            </a:r>
            <a:r>
              <a:rPr lang="zh-CN" altLang="en-US" sz="2400" dirty="0">
                <a:latin typeface="华文中宋" pitchFamily="2" charset="-122"/>
                <a:ea typeface="华文中宋" pitchFamily="2" charset="-122"/>
              </a:rPr>
              <a:t> </a:t>
            </a: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itchFamily="34" charset="0"/>
              <a:buNone/>
              <a:defRPr/>
            </a:pPr>
            <a:r>
              <a:rPr lang="en-US" altLang="zh-CN" sz="3600" b="1" dirty="0">
                <a:latin typeface="Times New Roman" pitchFamily="18" charset="0"/>
                <a:ea typeface="+mn-ea"/>
              </a:rPr>
              <a:t>6.1.2 </a:t>
            </a:r>
            <a:r>
              <a:rPr lang="zh-CN" altLang="en-US" sz="3600" b="1" dirty="0">
                <a:latin typeface="Times New Roman" pitchFamily="18" charset="0"/>
                <a:ea typeface="+mn-ea"/>
              </a:rPr>
              <a:t>流水线的分类</a:t>
            </a:r>
          </a:p>
        </p:txBody>
      </p:sp>
    </p:spTree>
    <p:extLst>
      <p:ext uri="{BB962C8B-B14F-4D97-AF65-F5344CB8AC3E}">
        <p14:creationId xmlns:p14="http://schemas.microsoft.com/office/powerpoint/2010/main" val="4192834887"/>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9459" name="Picture 2" descr="arch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1628775"/>
            <a:ext cx="701198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000103"/>
      </p:ext>
    </p:extLst>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84213" y="1268413"/>
            <a:ext cx="7704137"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4</a:t>
            </a:r>
            <a:r>
              <a:rPr lang="en-US" altLang="zh-CN" sz="2800" b="1" dirty="0" smtClean="0">
                <a:latin typeface="华文中宋" pitchFamily="2" charset="-122"/>
                <a:ea typeface="华文中宋" pitchFamily="2" charset="-122"/>
              </a:rPr>
              <a:t>. </a:t>
            </a:r>
            <a:r>
              <a:rPr lang="zh-CN" altLang="en-US" sz="2800" b="1" dirty="0" smtClean="0">
                <a:latin typeface="华文中宋" pitchFamily="2" charset="-122"/>
                <a:ea typeface="华文中宋" pitchFamily="2" charset="-122"/>
              </a:rPr>
              <a:t>标量</a:t>
            </a:r>
            <a:r>
              <a:rPr lang="zh-CN" altLang="en-US" sz="2800" b="1" dirty="0">
                <a:latin typeface="华文中宋" pitchFamily="2" charset="-122"/>
                <a:ea typeface="华文中宋" pitchFamily="2" charset="-122"/>
              </a:rPr>
              <a:t>流水处理机和向量流水处理机</a:t>
            </a:r>
          </a:p>
          <a:p>
            <a:pPr lvl="1" eaLnBrk="1" hangingPunct="1">
              <a:spcBef>
                <a:spcPct val="80000"/>
              </a:spcBef>
              <a:buFont typeface="Arial" pitchFamily="34" charset="0"/>
              <a:buChar char="–"/>
            </a:pPr>
            <a:r>
              <a:rPr lang="zh-CN" altLang="en-US" sz="2400" b="1" dirty="0">
                <a:latin typeface="Times New Roman" pitchFamily="18" charset="0"/>
                <a:ea typeface="华文中宋" pitchFamily="2" charset="-122"/>
              </a:rPr>
              <a:t>按照数据表示来进行分类</a:t>
            </a:r>
          </a:p>
          <a:p>
            <a:pPr lvl="1" eaLnBrk="1" hangingPunct="1">
              <a:spcBef>
                <a:spcPct val="80000"/>
              </a:spcBef>
              <a:buFont typeface="Arial" pitchFamily="34" charset="0"/>
              <a:buChar char="–"/>
            </a:pPr>
            <a:r>
              <a:rPr lang="zh-CN" altLang="en-US" sz="2400" b="1" dirty="0">
                <a:solidFill>
                  <a:schemeClr val="accent2"/>
                </a:solidFill>
                <a:latin typeface="Times New Roman" pitchFamily="18" charset="0"/>
                <a:ea typeface="华文中宋" pitchFamily="2" charset="-122"/>
              </a:rPr>
              <a:t>标量流水处理机</a:t>
            </a:r>
            <a:r>
              <a:rPr lang="zh-CN" altLang="en-US" sz="2400" b="1" dirty="0">
                <a:latin typeface="Times New Roman" pitchFamily="18" charset="0"/>
                <a:ea typeface="华文中宋" pitchFamily="2" charset="-122"/>
              </a:rPr>
              <a:t>，是指处理机不具有向量数据表示，仅对标量数据进行流水处理。</a:t>
            </a:r>
          </a:p>
          <a:p>
            <a:pPr lvl="1" eaLnBrk="1" hangingPunct="1">
              <a:spcBef>
                <a:spcPct val="25000"/>
              </a:spcBef>
              <a:buFont typeface="Arial" pitchFamily="34" charset="0"/>
              <a:buNone/>
            </a:pPr>
            <a:r>
              <a:rPr lang="zh-CN" altLang="en-US" sz="2400" b="1" dirty="0">
                <a:latin typeface="Times New Roman" pitchFamily="18" charset="0"/>
                <a:ea typeface="华文中宋" pitchFamily="2" charset="-122"/>
              </a:rPr>
              <a:t>	</a:t>
            </a:r>
            <a:r>
              <a:rPr lang="zh-CN" altLang="en-US" sz="2400" b="1" dirty="0" smtClean="0">
                <a:latin typeface="Times New Roman" pitchFamily="18" charset="0"/>
                <a:ea typeface="华文中宋" pitchFamily="2" charset="-122"/>
              </a:rPr>
              <a:t>例如：</a:t>
            </a:r>
            <a:r>
              <a:rPr lang="en-US" altLang="zh-CN" sz="2400" b="1" dirty="0" smtClean="0">
                <a:latin typeface="Times New Roman" pitchFamily="18" charset="0"/>
                <a:ea typeface="华文中宋" pitchFamily="2" charset="-122"/>
              </a:rPr>
              <a:t>IBM 360/91</a:t>
            </a:r>
            <a:r>
              <a:rPr lang="zh-CN" altLang="en-US" sz="2400" b="1" dirty="0">
                <a:latin typeface="Times New Roman" pitchFamily="18" charset="0"/>
                <a:ea typeface="华文中宋" pitchFamily="2" charset="-122"/>
              </a:rPr>
              <a:t>，</a:t>
            </a:r>
            <a:r>
              <a:rPr lang="en-US" altLang="zh-CN" sz="2400" b="1" dirty="0">
                <a:latin typeface="Times New Roman" pitchFamily="18" charset="0"/>
                <a:ea typeface="华文中宋" pitchFamily="2" charset="-122"/>
              </a:rPr>
              <a:t>Amdahl 470V/6</a:t>
            </a:r>
            <a:r>
              <a:rPr lang="zh-CN" altLang="en-US" sz="2400" b="1" dirty="0">
                <a:latin typeface="Times New Roman" pitchFamily="18" charset="0"/>
                <a:ea typeface="华文中宋" pitchFamily="2" charset="-122"/>
              </a:rPr>
              <a:t>等</a:t>
            </a:r>
            <a:r>
              <a:rPr lang="zh-CN" altLang="en-US" sz="2400" dirty="0">
                <a:latin typeface="Times New Roman" pitchFamily="18" charset="0"/>
                <a:ea typeface="华文中宋" pitchFamily="2" charset="-122"/>
              </a:rPr>
              <a:t> </a:t>
            </a:r>
            <a:endParaRPr lang="zh-CN" altLang="en-US" sz="2400" b="1" dirty="0">
              <a:latin typeface="Times New Roman" pitchFamily="18" charset="0"/>
              <a:ea typeface="华文中宋" pitchFamily="2" charset="-122"/>
            </a:endParaRPr>
          </a:p>
          <a:p>
            <a:pPr lvl="1" eaLnBrk="1" hangingPunct="1">
              <a:spcBef>
                <a:spcPct val="80000"/>
              </a:spcBef>
              <a:buFont typeface="Arial" pitchFamily="34" charset="0"/>
              <a:buChar char="–"/>
            </a:pPr>
            <a:r>
              <a:rPr lang="zh-CN" altLang="en-US" sz="2400" b="1" dirty="0">
                <a:solidFill>
                  <a:schemeClr val="accent2"/>
                </a:solidFill>
                <a:latin typeface="Times New Roman" pitchFamily="18" charset="0"/>
                <a:ea typeface="华文中宋" pitchFamily="2" charset="-122"/>
              </a:rPr>
              <a:t>向量流水处理机</a:t>
            </a:r>
            <a:r>
              <a:rPr lang="zh-CN" altLang="en-US" sz="2400" b="1" dirty="0">
                <a:latin typeface="Times New Roman" pitchFamily="18" charset="0"/>
                <a:ea typeface="华文中宋" pitchFamily="2" charset="-122"/>
              </a:rPr>
              <a:t>，是指处理机具有向量数据表示，并通过向量指令对向量的各元素进行处理。</a:t>
            </a:r>
          </a:p>
          <a:p>
            <a:pPr lvl="1" eaLnBrk="1" hangingPunct="1">
              <a:spcBef>
                <a:spcPct val="25000"/>
              </a:spcBef>
              <a:buFont typeface="Arial" pitchFamily="34" charset="0"/>
              <a:buNone/>
            </a:pPr>
            <a:r>
              <a:rPr lang="zh-CN" altLang="en-US" sz="2400" b="1" dirty="0">
                <a:latin typeface="Times New Roman" pitchFamily="18" charset="0"/>
                <a:ea typeface="华文中宋" pitchFamily="2" charset="-122"/>
              </a:rPr>
              <a:t>	</a:t>
            </a:r>
            <a:r>
              <a:rPr lang="zh-CN" altLang="en-US" sz="2400" b="1" dirty="0" smtClean="0">
                <a:latin typeface="Times New Roman" pitchFamily="18" charset="0"/>
                <a:ea typeface="华文中宋" pitchFamily="2" charset="-122"/>
              </a:rPr>
              <a:t>例如：</a:t>
            </a:r>
            <a:r>
              <a:rPr lang="en-US" altLang="zh-CN" sz="2400" b="1" dirty="0" smtClean="0">
                <a:latin typeface="Times New Roman" pitchFamily="18" charset="0"/>
                <a:ea typeface="华文中宋" pitchFamily="2" charset="-122"/>
              </a:rPr>
              <a:t>TI </a:t>
            </a:r>
            <a:r>
              <a:rPr lang="en-US" altLang="zh-CN" sz="2400" b="1" dirty="0">
                <a:latin typeface="Times New Roman" pitchFamily="18" charset="0"/>
                <a:ea typeface="华文中宋" pitchFamily="2" charset="-122"/>
              </a:rPr>
              <a:t>ASC</a:t>
            </a:r>
            <a:r>
              <a:rPr lang="zh-CN" altLang="en-US" sz="2400" b="1" dirty="0">
                <a:latin typeface="Times New Roman" pitchFamily="18" charset="0"/>
                <a:ea typeface="华文中宋" pitchFamily="2" charset="-122"/>
              </a:rPr>
              <a:t>、</a:t>
            </a:r>
            <a:r>
              <a:rPr lang="en-US" altLang="zh-CN" sz="2400" b="1" dirty="0">
                <a:latin typeface="Times New Roman" pitchFamily="18" charset="0"/>
                <a:ea typeface="华文中宋" pitchFamily="2" charset="-122"/>
              </a:rPr>
              <a:t>STAR-100</a:t>
            </a:r>
            <a:r>
              <a:rPr lang="zh-CN" altLang="en-US" sz="2400" b="1" dirty="0">
                <a:latin typeface="Times New Roman" pitchFamily="18" charset="0"/>
                <a:ea typeface="华文中宋" pitchFamily="2" charset="-122"/>
              </a:rPr>
              <a:t>、</a:t>
            </a:r>
            <a:r>
              <a:rPr lang="en-US" altLang="zh-CN" sz="2400" b="1" dirty="0">
                <a:latin typeface="Times New Roman" pitchFamily="18" charset="0"/>
                <a:ea typeface="华文中宋" pitchFamily="2" charset="-122"/>
              </a:rPr>
              <a:t>CYBER-205</a:t>
            </a:r>
            <a:r>
              <a:rPr lang="zh-CN" altLang="en-US" sz="2400" b="1" dirty="0">
                <a:latin typeface="Times New Roman" pitchFamily="18" charset="0"/>
                <a:ea typeface="华文中宋" pitchFamily="2" charset="-122"/>
              </a:rPr>
              <a:t>、</a:t>
            </a:r>
            <a:r>
              <a:rPr lang="en-US" altLang="zh-CN" sz="2400" b="1" dirty="0">
                <a:latin typeface="Times New Roman" pitchFamily="18" charset="0"/>
                <a:ea typeface="华文中宋" pitchFamily="2" charset="-122"/>
              </a:rPr>
              <a:t>CRAY-1</a:t>
            </a:r>
            <a:r>
              <a:rPr lang="zh-CN" altLang="en-US" sz="2400" b="1" dirty="0">
                <a:latin typeface="Times New Roman" pitchFamily="18" charset="0"/>
                <a:ea typeface="华文中宋" pitchFamily="2" charset="-122"/>
              </a:rPr>
              <a:t>、</a:t>
            </a:r>
            <a:r>
              <a:rPr lang="en-US" altLang="zh-CN" sz="2400" b="1" dirty="0">
                <a:latin typeface="Times New Roman" pitchFamily="18" charset="0"/>
                <a:ea typeface="华文中宋" pitchFamily="2" charset="-122"/>
              </a:rPr>
              <a:t>YH-1</a:t>
            </a:r>
            <a:r>
              <a:rPr lang="zh-CN" altLang="en-US" sz="2400" b="1" dirty="0">
                <a:latin typeface="Times New Roman" pitchFamily="18" charset="0"/>
                <a:ea typeface="华文中宋" pitchFamily="2" charset="-122"/>
              </a:rPr>
              <a:t>等</a:t>
            </a:r>
            <a:endParaRPr lang="zh-CN" altLang="en-US" sz="2400" dirty="0">
              <a:latin typeface="Times New Roman" pitchFamily="18" charset="0"/>
              <a:ea typeface="华文中宋" pitchFamily="2" charset="-122"/>
            </a:endParaRP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itchFamily="34" charset="0"/>
              <a:buNone/>
              <a:defRPr/>
            </a:pPr>
            <a:r>
              <a:rPr lang="en-US" altLang="zh-CN" sz="3600" b="1" dirty="0">
                <a:latin typeface="Times New Roman" pitchFamily="18" charset="0"/>
                <a:ea typeface="+mn-ea"/>
              </a:rPr>
              <a:t>6.1.2 </a:t>
            </a:r>
            <a:r>
              <a:rPr lang="zh-CN" altLang="en-US" sz="3600" b="1" dirty="0">
                <a:latin typeface="Times New Roman" pitchFamily="18" charset="0"/>
                <a:ea typeface="+mn-ea"/>
              </a:rPr>
              <a:t>流水线的分类</a:t>
            </a:r>
          </a:p>
        </p:txBody>
      </p:sp>
    </p:spTree>
    <p:extLst>
      <p:ext uri="{BB962C8B-B14F-4D97-AF65-F5344CB8AC3E}">
        <p14:creationId xmlns:p14="http://schemas.microsoft.com/office/powerpoint/2010/main" val="1848371341"/>
      </p:ext>
    </p:extLst>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1268413"/>
            <a:ext cx="777716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800" b="1" dirty="0">
                <a:latin typeface="华文中宋" pitchFamily="2" charset="-122"/>
                <a:ea typeface="华文中宋" pitchFamily="2" charset="-122"/>
              </a:rPr>
              <a:t>5.</a:t>
            </a:r>
            <a:r>
              <a:rPr lang="zh-CN" altLang="en-US" sz="2800" b="1" dirty="0">
                <a:latin typeface="华文中宋" pitchFamily="2" charset="-122"/>
                <a:ea typeface="华文中宋" pitchFamily="2" charset="-122"/>
              </a:rPr>
              <a:t>线性流水线和非线性流水线</a:t>
            </a:r>
          </a:p>
          <a:p>
            <a:pPr lvl="1" eaLnBrk="1" hangingPunct="1">
              <a:spcBef>
                <a:spcPct val="50000"/>
              </a:spcBef>
              <a:buFont typeface="Arial" pitchFamily="34" charset="0"/>
              <a:buChar char="–"/>
            </a:pPr>
            <a:r>
              <a:rPr lang="zh-CN" altLang="en-US" sz="2400" b="1" dirty="0">
                <a:latin typeface="华文中宋" pitchFamily="2" charset="-122"/>
                <a:ea typeface="华文中宋" pitchFamily="2" charset="-122"/>
              </a:rPr>
              <a:t>按照是否有反馈回路来进行分类</a:t>
            </a:r>
          </a:p>
          <a:p>
            <a:pPr lvl="1" eaLnBrk="1" hangingPunct="1">
              <a:spcBef>
                <a:spcPct val="50000"/>
              </a:spcBef>
              <a:buFont typeface="Arial" pitchFamily="34" charset="0"/>
              <a:buChar char="–"/>
            </a:pPr>
            <a:r>
              <a:rPr lang="zh-CN" altLang="en-US" sz="2400" b="1" dirty="0">
                <a:solidFill>
                  <a:schemeClr val="accent2"/>
                </a:solidFill>
                <a:latin typeface="华文中宋" pitchFamily="2" charset="-122"/>
                <a:ea typeface="华文中宋" pitchFamily="2" charset="-122"/>
              </a:rPr>
              <a:t>线性流水线</a:t>
            </a:r>
            <a:r>
              <a:rPr lang="zh-CN" altLang="en-US" sz="2400" b="1" dirty="0">
                <a:latin typeface="华文中宋" pitchFamily="2" charset="-122"/>
                <a:ea typeface="华文中宋" pitchFamily="2" charset="-122"/>
              </a:rPr>
              <a:t>是指流水线的各段串行连接，没有反馈回路。</a:t>
            </a:r>
          </a:p>
          <a:p>
            <a:pPr lvl="1" eaLnBrk="1" hangingPunct="1">
              <a:spcBef>
                <a:spcPct val="50000"/>
              </a:spcBef>
              <a:buFont typeface="Arial" pitchFamily="34" charset="0"/>
              <a:buChar char="–"/>
            </a:pPr>
            <a:r>
              <a:rPr lang="zh-CN" altLang="en-US" sz="2400" b="1" dirty="0">
                <a:solidFill>
                  <a:schemeClr val="folHlink"/>
                </a:solidFill>
                <a:latin typeface="华文中宋" pitchFamily="2" charset="-122"/>
                <a:ea typeface="华文中宋" pitchFamily="2" charset="-122"/>
                <a:hlinkClick r:id="rId3" action="ppaction://hlinksldjump"/>
              </a:rPr>
              <a:t>非线性流水线</a:t>
            </a:r>
            <a:r>
              <a:rPr lang="zh-CN" altLang="en-US" sz="2400" b="1" dirty="0">
                <a:latin typeface="华文中宋" pitchFamily="2" charset="-122"/>
                <a:ea typeface="华文中宋" pitchFamily="2" charset="-122"/>
              </a:rPr>
              <a:t>是指流水线中除有串行连接的通路外，还有反馈回路。</a:t>
            </a:r>
          </a:p>
          <a:p>
            <a:pPr lvl="1" eaLnBrk="1" hangingPunct="1">
              <a:spcBef>
                <a:spcPct val="50000"/>
              </a:spcBef>
              <a:buFont typeface="Arial" pitchFamily="34" charset="0"/>
              <a:buNone/>
            </a:pPr>
            <a:r>
              <a:rPr lang="zh-CN" altLang="en-US" sz="2400" b="1" dirty="0">
                <a:solidFill>
                  <a:schemeClr val="folHlink"/>
                </a:solidFill>
                <a:latin typeface="华文中宋" pitchFamily="2" charset="-122"/>
                <a:ea typeface="华文中宋" pitchFamily="2" charset="-122"/>
              </a:rPr>
              <a:t>	</a:t>
            </a:r>
            <a:r>
              <a:rPr lang="zh-CN" altLang="en-US" sz="2400" b="1" dirty="0">
                <a:latin typeface="华文中宋" pitchFamily="2" charset="-122"/>
                <a:ea typeface="华文中宋" pitchFamily="2" charset="-122"/>
              </a:rPr>
              <a:t>存在</a:t>
            </a:r>
            <a:r>
              <a:rPr lang="zh-CN" altLang="en-US" sz="2400" b="1" dirty="0">
                <a:solidFill>
                  <a:schemeClr val="folHlink"/>
                </a:solidFill>
                <a:latin typeface="华文中宋" pitchFamily="2" charset="-122"/>
                <a:ea typeface="华文中宋" pitchFamily="2" charset="-122"/>
                <a:hlinkClick r:id="rId4" action="ppaction://hlinksldjump"/>
              </a:rPr>
              <a:t>流水线调度问题</a:t>
            </a:r>
            <a:r>
              <a:rPr lang="zh-CN" altLang="en-US" sz="2400" b="1" dirty="0">
                <a:solidFill>
                  <a:schemeClr val="folHlink"/>
                </a:solidFill>
                <a:latin typeface="华文中宋" pitchFamily="2" charset="-122"/>
                <a:ea typeface="华文中宋" pitchFamily="2" charset="-122"/>
              </a:rPr>
              <a:t>。</a:t>
            </a:r>
          </a:p>
          <a:p>
            <a:pPr eaLnBrk="1" hangingPunct="1">
              <a:spcBef>
                <a:spcPct val="50000"/>
              </a:spcBef>
            </a:pPr>
            <a:r>
              <a:rPr lang="zh-CN" altLang="en-US" sz="2400" b="1" dirty="0">
                <a:solidFill>
                  <a:schemeClr val="folHlink"/>
                </a:solidFill>
                <a:latin typeface="华文中宋" pitchFamily="2" charset="-122"/>
                <a:ea typeface="华文中宋" pitchFamily="2" charset="-122"/>
              </a:rPr>
              <a:t>	</a:t>
            </a:r>
            <a:r>
              <a:rPr lang="zh-CN" altLang="en-US" sz="2400" b="1" dirty="0">
                <a:latin typeface="华文中宋" pitchFamily="2" charset="-122"/>
                <a:ea typeface="华文中宋" pitchFamily="2" charset="-122"/>
              </a:rPr>
              <a:t>确定什么时候向流水线引进新的输入，从而使新输入的数据和先前操作的反馈数据在流水线中不产生冲突，此即所谓</a:t>
            </a:r>
            <a:r>
              <a:rPr lang="zh-CN" altLang="en-US" sz="2400" b="1" dirty="0">
                <a:solidFill>
                  <a:schemeClr val="accent2"/>
                </a:solidFill>
                <a:latin typeface="华文中宋" pitchFamily="2" charset="-122"/>
                <a:ea typeface="华文中宋" pitchFamily="2" charset="-122"/>
              </a:rPr>
              <a:t>流水线调度</a:t>
            </a:r>
            <a:r>
              <a:rPr lang="zh-CN" altLang="en-US" sz="2400" b="1" dirty="0">
                <a:latin typeface="华文中宋" pitchFamily="2" charset="-122"/>
                <a:ea typeface="华文中宋" pitchFamily="2" charset="-122"/>
              </a:rPr>
              <a:t>问题</a:t>
            </a:r>
            <a:r>
              <a:rPr lang="zh-CN" altLang="en-US" sz="2400" b="1" dirty="0">
                <a:solidFill>
                  <a:schemeClr val="folHlink"/>
                </a:solidFill>
                <a:latin typeface="华文中宋" pitchFamily="2" charset="-122"/>
                <a:ea typeface="华文中宋" pitchFamily="2" charset="-122"/>
              </a:rPr>
              <a:t>。 </a:t>
            </a:r>
          </a:p>
        </p:txBody>
      </p:sp>
      <p:sp>
        <p:nvSpPr>
          <p:cNvPr id="4" name="Rectangle 3"/>
          <p:cNvSpPr>
            <a:spLocks noChangeArrowheads="1"/>
          </p:cNvSpPr>
          <p:nvPr/>
        </p:nvSpPr>
        <p:spPr bwMode="auto">
          <a:xfrm>
            <a:off x="1528763" y="332656"/>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itchFamily="34" charset="0"/>
              <a:buNone/>
              <a:defRPr/>
            </a:pPr>
            <a:r>
              <a:rPr lang="en-US" altLang="zh-CN" sz="3600" b="1" dirty="0">
                <a:latin typeface="Times New Roman" pitchFamily="18" charset="0"/>
                <a:ea typeface="+mn-ea"/>
              </a:rPr>
              <a:t>6.1.2 </a:t>
            </a:r>
            <a:r>
              <a:rPr lang="zh-CN" altLang="en-US" sz="3600" b="1" dirty="0">
                <a:latin typeface="Times New Roman" pitchFamily="18" charset="0"/>
                <a:ea typeface="+mn-ea"/>
              </a:rPr>
              <a:t>流水线的分类</a:t>
            </a:r>
          </a:p>
        </p:txBody>
      </p:sp>
    </p:spTree>
    <p:extLst>
      <p:ext uri="{BB962C8B-B14F-4D97-AF65-F5344CB8AC3E}">
        <p14:creationId xmlns:p14="http://schemas.microsoft.com/office/powerpoint/2010/main" val="1124118050"/>
      </p:ext>
    </p:extLst>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4675" y="115888"/>
            <a:ext cx="7958138" cy="863600"/>
          </a:xfrm>
        </p:spPr>
        <p:txBody>
          <a:bodyPr/>
          <a:lstStyle/>
          <a:p>
            <a:pPr eaLnBrk="1" hangingPunct="1"/>
            <a:r>
              <a:rPr lang="en-US" altLang="zh-CN" sz="4000" b="1" dirty="0" smtClean="0">
                <a:latin typeface="Times New Roman" pitchFamily="18" charset="0"/>
              </a:rPr>
              <a:t>6.2    MIPS</a:t>
            </a:r>
            <a:r>
              <a:rPr lang="zh-CN" altLang="en-US" sz="4000" b="1" dirty="0" smtClean="0">
                <a:latin typeface="Times New Roman" pitchFamily="18" charset="0"/>
              </a:rPr>
              <a:t>基本流水线</a:t>
            </a:r>
          </a:p>
        </p:txBody>
      </p:sp>
      <p:sp>
        <p:nvSpPr>
          <p:cNvPr id="22531" name="Rectangle 3"/>
          <p:cNvSpPr>
            <a:spLocks noGrp="1" noChangeArrowheads="1"/>
          </p:cNvSpPr>
          <p:nvPr>
            <p:ph type="body" idx="1"/>
          </p:nvPr>
        </p:nvSpPr>
        <p:spPr/>
        <p:txBody>
          <a:bodyPr/>
          <a:lstStyle/>
          <a:p>
            <a:pPr eaLnBrk="1" hangingPunct="1">
              <a:buFont typeface="Wingdings" pitchFamily="2" charset="2"/>
              <a:buNone/>
            </a:pPr>
            <a:r>
              <a:rPr lang="en-US" altLang="zh-CN" b="1" dirty="0" smtClean="0"/>
              <a:t>6.2.1 </a:t>
            </a:r>
            <a:r>
              <a:rPr lang="zh-CN" altLang="en-US" b="1" dirty="0" smtClean="0"/>
              <a:t>基本</a:t>
            </a:r>
            <a:r>
              <a:rPr lang="en-US" altLang="zh-CN" b="1" dirty="0" smtClean="0"/>
              <a:t>MIPS</a:t>
            </a:r>
            <a:r>
              <a:rPr lang="zh-CN" altLang="en-US" b="1" dirty="0" smtClean="0"/>
              <a:t>流水线</a:t>
            </a:r>
            <a:endParaRPr lang="en-US" altLang="zh-CN" b="1" dirty="0" smtClean="0"/>
          </a:p>
          <a:p>
            <a:pPr eaLnBrk="1" hangingPunct="1">
              <a:buFont typeface="Wingdings" pitchFamily="2" charset="2"/>
              <a:buNone/>
            </a:pPr>
            <a:endParaRPr lang="zh-CN" altLang="en-US" b="1" dirty="0" smtClean="0"/>
          </a:p>
          <a:p>
            <a:pPr eaLnBrk="1" hangingPunct="1">
              <a:buFont typeface="Wingdings" pitchFamily="2" charset="2"/>
              <a:buNone/>
            </a:pPr>
            <a:r>
              <a:rPr lang="en-US" altLang="zh-CN" b="1" dirty="0" smtClean="0"/>
              <a:t>6.2.2 </a:t>
            </a:r>
            <a:r>
              <a:rPr lang="zh-CN" altLang="en-US" b="1" dirty="0" smtClean="0"/>
              <a:t>流水线性能分析</a:t>
            </a:r>
          </a:p>
        </p:txBody>
      </p:sp>
    </p:spTree>
    <p:extLst>
      <p:ext uri="{BB962C8B-B14F-4D97-AF65-F5344CB8AC3E}">
        <p14:creationId xmlns:p14="http://schemas.microsoft.com/office/powerpoint/2010/main" val="380154002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4213" y="1400175"/>
            <a:ext cx="7488237"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1.</a:t>
            </a:r>
            <a:r>
              <a:rPr lang="zh-CN" altLang="en-US" sz="2800" b="1" dirty="0">
                <a:latin typeface="华文中宋" pitchFamily="2" charset="-122"/>
                <a:ea typeface="华文中宋" pitchFamily="2" charset="-122"/>
              </a:rPr>
              <a:t>一种简单的</a:t>
            </a:r>
            <a:r>
              <a:rPr lang="en-US" altLang="zh-CN" sz="2800" b="1" dirty="0">
                <a:latin typeface="华文中宋" pitchFamily="2" charset="-122"/>
                <a:ea typeface="华文中宋" pitchFamily="2" charset="-122"/>
              </a:rPr>
              <a:t>MIPS</a:t>
            </a:r>
            <a:r>
              <a:rPr lang="zh-CN" altLang="en-US" sz="2800" b="1" dirty="0">
                <a:latin typeface="华文中宋" pitchFamily="2" charset="-122"/>
                <a:ea typeface="华文中宋" pitchFamily="2" charset="-122"/>
              </a:rPr>
              <a:t>流水线</a:t>
            </a:r>
          </a:p>
          <a:p>
            <a:pPr eaLnBrk="1" hangingPunct="1">
              <a:spcBef>
                <a:spcPct val="25000"/>
              </a:spcBef>
            </a:pPr>
            <a:r>
              <a:rPr lang="zh-CN" altLang="en-US" sz="2400" dirty="0">
                <a:latin typeface="华文中宋" pitchFamily="2" charset="-122"/>
                <a:ea typeface="华文中宋" pitchFamily="2" charset="-122"/>
              </a:rPr>
              <a:t>	</a:t>
            </a:r>
            <a:r>
              <a:rPr lang="zh-CN" altLang="en-US" sz="2400" b="1" dirty="0" smtClean="0">
                <a:latin typeface="华文中宋" pitchFamily="2" charset="-122"/>
                <a:ea typeface="华文中宋" pitchFamily="2" charset="-122"/>
              </a:rPr>
              <a:t>将</a:t>
            </a:r>
            <a:r>
              <a:rPr lang="en-US" altLang="zh-CN" sz="2400" b="1" dirty="0" smtClean="0">
                <a:latin typeface="华文中宋" pitchFamily="2" charset="-122"/>
                <a:ea typeface="华文中宋" pitchFamily="2" charset="-122"/>
              </a:rPr>
              <a:t>5.5</a:t>
            </a:r>
            <a:r>
              <a:rPr lang="zh-CN" altLang="en-US" sz="2400" b="1" dirty="0" smtClean="0">
                <a:latin typeface="华文中宋" pitchFamily="2" charset="-122"/>
                <a:ea typeface="华文中宋" pitchFamily="2" charset="-122"/>
              </a:rPr>
              <a:t>节中</a:t>
            </a:r>
            <a:r>
              <a:rPr lang="zh-CN" altLang="en-US" sz="2400" b="1" dirty="0">
                <a:latin typeface="华文中宋" pitchFamily="2" charset="-122"/>
                <a:ea typeface="华文中宋" pitchFamily="2" charset="-122"/>
              </a:rPr>
              <a:t>的</a:t>
            </a:r>
            <a:r>
              <a:rPr lang="zh-CN" altLang="en-US" sz="2400" u="sng" dirty="0">
                <a:solidFill>
                  <a:srgbClr val="0066FF"/>
                </a:solidFill>
                <a:latin typeface="华文中宋" pitchFamily="2" charset="-122"/>
                <a:ea typeface="华文中宋" pitchFamily="2" charset="-122"/>
              </a:rPr>
              <a:t>数据</a:t>
            </a:r>
            <a:r>
              <a:rPr lang="zh-CN" altLang="en-US" sz="2400" u="sng" dirty="0">
                <a:solidFill>
                  <a:srgbClr val="0066FF"/>
                </a:solidFill>
                <a:latin typeface="华文中宋" pitchFamily="2" charset="-122"/>
                <a:ea typeface="华文中宋" pitchFamily="2" charset="-122"/>
                <a:hlinkClick r:id="rId3" action="ppaction://hlinksldjump"/>
              </a:rPr>
              <a:t>通路</a:t>
            </a:r>
            <a:r>
              <a:rPr lang="zh-CN" altLang="en-US" sz="2400" b="1" dirty="0">
                <a:latin typeface="华文中宋" pitchFamily="2" charset="-122"/>
                <a:ea typeface="华文中宋" pitchFamily="2" charset="-122"/>
              </a:rPr>
              <a:t>流水化</a:t>
            </a:r>
            <a:r>
              <a:rPr lang="zh-CN" altLang="en-US" sz="2400" b="1" dirty="0" smtClean="0">
                <a:latin typeface="华文中宋" pitchFamily="2" charset="-122"/>
                <a:ea typeface="华文中宋" pitchFamily="2" charset="-122"/>
              </a:rPr>
              <a:t>，</a:t>
            </a:r>
            <a:endParaRPr lang="zh-CN" altLang="en-US" sz="2400" b="1" dirty="0">
              <a:latin typeface="华文中宋" pitchFamily="2" charset="-122"/>
              <a:ea typeface="华文中宋" pitchFamily="2" charset="-122"/>
            </a:endParaRPr>
          </a:p>
          <a:p>
            <a:pPr lvl="1" eaLnBrk="1" hangingPunct="1">
              <a:spcBef>
                <a:spcPct val="25000"/>
              </a:spcBef>
              <a:buSzPct val="60000"/>
              <a:buFont typeface="Wingdings" pitchFamily="2" charset="2"/>
              <a:buChar char="u"/>
            </a:pPr>
            <a:r>
              <a:rPr lang="zh-CN" altLang="en-US" sz="2400" b="1" dirty="0">
                <a:latin typeface="华文中宋" pitchFamily="2" charset="-122"/>
                <a:ea typeface="华文中宋" pitchFamily="2" charset="-122"/>
              </a:rPr>
              <a:t>数据通路中的每一个周期就成为流水线的一段</a:t>
            </a:r>
          </a:p>
          <a:p>
            <a:pPr lvl="1" eaLnBrk="1" hangingPunct="1">
              <a:spcBef>
                <a:spcPct val="25000"/>
              </a:spcBef>
              <a:buSzPct val="60000"/>
              <a:buFont typeface="Wingdings" pitchFamily="2" charset="2"/>
              <a:buChar char="u"/>
            </a:pPr>
            <a:r>
              <a:rPr lang="zh-CN" altLang="en-US" sz="2400" b="1" dirty="0">
                <a:latin typeface="华文中宋" pitchFamily="2" charset="-122"/>
                <a:ea typeface="华文中宋" pitchFamily="2" charset="-122"/>
              </a:rPr>
              <a:t>每个时钟周期启动一条指令</a:t>
            </a:r>
          </a:p>
          <a:p>
            <a:pPr lvl="1" eaLnBrk="1" hangingPunct="1">
              <a:spcBef>
                <a:spcPct val="25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得到了一条简单的</a:t>
            </a:r>
            <a:r>
              <a:rPr lang="en-US" altLang="zh-CN" sz="2400" b="1" dirty="0">
                <a:latin typeface="华文中宋" pitchFamily="2" charset="-122"/>
                <a:ea typeface="华文中宋" pitchFamily="2" charset="-122"/>
              </a:rPr>
              <a:t>MIPS</a:t>
            </a:r>
            <a:r>
              <a:rPr lang="zh-CN" altLang="en-US" sz="2400" b="1" dirty="0">
                <a:latin typeface="华文中宋" pitchFamily="2" charset="-122"/>
                <a:ea typeface="华文中宋" pitchFamily="2" charset="-122"/>
              </a:rPr>
              <a:t>流水线。</a:t>
            </a:r>
          </a:p>
          <a:p>
            <a:pPr eaLnBrk="1" hangingPunct="1">
              <a:spcBef>
                <a:spcPct val="100000"/>
              </a:spcBef>
            </a:pPr>
            <a:r>
              <a:rPr lang="zh-CN" altLang="en-US" sz="28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简单</a:t>
            </a:r>
            <a:r>
              <a:rPr lang="en-US" altLang="zh-CN" sz="2400" b="1" dirty="0">
                <a:latin typeface="华文中宋" pitchFamily="2" charset="-122"/>
                <a:ea typeface="华文中宋" pitchFamily="2" charset="-122"/>
              </a:rPr>
              <a:t>MIPS</a:t>
            </a:r>
            <a:r>
              <a:rPr lang="zh-CN" altLang="en-US" sz="2400" b="1" dirty="0">
                <a:latin typeface="华文中宋" pitchFamily="2" charset="-122"/>
                <a:ea typeface="华文中宋" pitchFamily="2" charset="-122"/>
              </a:rPr>
              <a:t>流水线的流水过程：</a:t>
            </a:r>
          </a:p>
          <a:p>
            <a:pPr lvl="1" eaLnBrk="1" hangingPunct="1">
              <a:spcBef>
                <a:spcPct val="25000"/>
              </a:spcBef>
              <a:buSzPct val="60000"/>
              <a:buFont typeface="Wingdings" pitchFamily="2" charset="2"/>
              <a:buChar char="u"/>
            </a:pPr>
            <a:r>
              <a:rPr lang="zh-CN" altLang="en-US" sz="2400" b="1" dirty="0">
                <a:solidFill>
                  <a:srgbClr val="003366"/>
                </a:solidFill>
                <a:latin typeface="华文中宋" pitchFamily="2" charset="-122"/>
                <a:ea typeface="华文中宋" pitchFamily="2" charset="-122"/>
                <a:hlinkClick r:id="rId4" action="ppaction://hlinksldjump"/>
              </a:rPr>
              <a:t>时</a:t>
            </a:r>
            <a:r>
              <a:rPr lang="en-US" altLang="zh-CN" sz="2400" b="1" dirty="0">
                <a:solidFill>
                  <a:srgbClr val="003366"/>
                </a:solidFill>
                <a:latin typeface="华文中宋" pitchFamily="2" charset="-122"/>
                <a:ea typeface="华文中宋" pitchFamily="2" charset="-122"/>
                <a:hlinkClick r:id="rId4" action="ppaction://hlinksldjump"/>
              </a:rPr>
              <a:t>-</a:t>
            </a:r>
            <a:r>
              <a:rPr lang="zh-CN" altLang="en-US" sz="2400" b="1" dirty="0">
                <a:solidFill>
                  <a:srgbClr val="003366"/>
                </a:solidFill>
                <a:latin typeface="华文中宋" pitchFamily="2" charset="-122"/>
                <a:ea typeface="华文中宋" pitchFamily="2" charset="-122"/>
                <a:hlinkClick r:id="rId4" action="ppaction://hlinksldjump"/>
              </a:rPr>
              <a:t>空图</a:t>
            </a:r>
            <a:endParaRPr lang="zh-CN" altLang="en-US" sz="2400" b="1" dirty="0">
              <a:solidFill>
                <a:srgbClr val="003366"/>
              </a:solidFill>
              <a:latin typeface="华文中宋" pitchFamily="2" charset="-122"/>
              <a:ea typeface="华文中宋" pitchFamily="2" charset="-122"/>
            </a:endParaRPr>
          </a:p>
          <a:p>
            <a:pPr lvl="1" eaLnBrk="1" hangingPunct="1">
              <a:spcBef>
                <a:spcPct val="25000"/>
              </a:spcBef>
              <a:buSzPct val="60000"/>
              <a:buFont typeface="Wingdings" pitchFamily="2" charset="2"/>
              <a:buChar char="u"/>
            </a:pPr>
            <a:r>
              <a:rPr lang="zh-CN" altLang="en-US" sz="2400" b="1" dirty="0">
                <a:solidFill>
                  <a:srgbClr val="003366"/>
                </a:solidFill>
                <a:latin typeface="华文中宋" pitchFamily="2" charset="-122"/>
                <a:ea typeface="华文中宋" pitchFamily="2" charset="-122"/>
                <a:hlinkClick r:id="rId5" action="ppaction://hlinksldjump"/>
              </a:rPr>
              <a:t>按时间错开的数据通路</a:t>
            </a:r>
            <a:endParaRPr lang="zh-CN" altLang="en-US" sz="2400" b="1" dirty="0">
              <a:solidFill>
                <a:srgbClr val="003366"/>
              </a:solidFill>
              <a:latin typeface="华文中宋" pitchFamily="2" charset="-122"/>
              <a:ea typeface="华文中宋" pitchFamily="2" charset="-122"/>
            </a:endParaRPr>
          </a:p>
        </p:txBody>
      </p:sp>
      <p:sp>
        <p:nvSpPr>
          <p:cNvPr id="41987" name="Rectangle 3"/>
          <p:cNvSpPr>
            <a:spLocks noChangeArrowheads="1"/>
          </p:cNvSpPr>
          <p:nvPr/>
        </p:nvSpPr>
        <p:spPr bwMode="auto">
          <a:xfrm>
            <a:off x="1547813" y="246063"/>
            <a:ext cx="5942012" cy="676275"/>
          </a:xfrm>
          <a:prstGeom prst="rect">
            <a:avLst/>
          </a:prstGeom>
          <a:noFill/>
          <a:ln w="9525" algn="ctr">
            <a:noFill/>
            <a:miter lim="800000"/>
            <a:headEnd/>
            <a:tailEnd/>
          </a:ln>
          <a:effectLst/>
        </p:spPr>
        <p:txBody>
          <a:bodyPr anchor="b"/>
          <a:lstStyle/>
          <a:p>
            <a:pPr algn="ctr" fontAlgn="auto">
              <a:spcBef>
                <a:spcPts val="0"/>
              </a:spcBef>
              <a:spcAft>
                <a:spcPts val="0"/>
              </a:spcAft>
              <a:defRPr/>
            </a:pPr>
            <a:r>
              <a:rPr lang="en-US" altLang="zh-CN" sz="3600" b="1" dirty="0" smtClean="0">
                <a:latin typeface="Times New Roman" panose="02020603050405020304" pitchFamily="18" charset="0"/>
                <a:ea typeface="+mj-ea"/>
                <a:cs typeface="Times New Roman" panose="02020603050405020304" pitchFamily="18" charset="0"/>
              </a:rPr>
              <a:t>6.2.1 </a:t>
            </a:r>
            <a:r>
              <a:rPr lang="zh-CN" altLang="en-US" sz="3600" b="1" dirty="0">
                <a:latin typeface="Times New Roman" panose="02020603050405020304" pitchFamily="18" charset="0"/>
                <a:ea typeface="+mj-ea"/>
                <a:cs typeface="Times New Roman" panose="02020603050405020304" pitchFamily="18" charset="0"/>
              </a:rPr>
              <a:t>基本的</a:t>
            </a:r>
            <a:r>
              <a:rPr lang="en-US" altLang="zh-CN" sz="3600" b="1" dirty="0">
                <a:latin typeface="Times New Roman" panose="02020603050405020304" pitchFamily="18" charset="0"/>
                <a:ea typeface="+mj-ea"/>
                <a:cs typeface="Times New Roman" panose="02020603050405020304" pitchFamily="18" charset="0"/>
              </a:rPr>
              <a:t>MIPS</a:t>
            </a:r>
            <a:r>
              <a:rPr lang="zh-CN" altLang="en-US" sz="3600" b="1" dirty="0">
                <a:latin typeface="Times New Roman" panose="02020603050405020304" pitchFamily="18" charset="0"/>
                <a:ea typeface="+mj-ea"/>
                <a:cs typeface="Times New Roman" panose="02020603050405020304" pitchFamily="18" charset="0"/>
              </a:rPr>
              <a:t>流水线</a:t>
            </a:r>
          </a:p>
        </p:txBody>
      </p:sp>
    </p:spTree>
    <p:extLst>
      <p:ext uri="{BB962C8B-B14F-4D97-AF65-F5344CB8AC3E}">
        <p14:creationId xmlns:p14="http://schemas.microsoft.com/office/powerpoint/2010/main" val="34287363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left)">
                                      <p:cBhvr>
                                        <p:cTn id="7" dur="500"/>
                                        <p:tgtEl>
                                          <p:spTgt spid="41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wipe(left)">
                                      <p:cBhvr>
                                        <p:cTn id="12" dur="500"/>
                                        <p:tgtEl>
                                          <p:spTgt spid="419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wipe(left)">
                                      <p:cBhvr>
                                        <p:cTn id="17" dur="500"/>
                                        <p:tgtEl>
                                          <p:spTgt spid="419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Effect transition="in" filter="wipe(left)">
                                      <p:cBhvr>
                                        <p:cTn id="22" dur="500"/>
                                        <p:tgtEl>
                                          <p:spTgt spid="41986">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1986">
                                            <p:txEl>
                                              <p:pRg st="4" end="4"/>
                                            </p:txEl>
                                          </p:spTgt>
                                        </p:tgtEl>
                                        <p:attrNameLst>
                                          <p:attrName>style.visibility</p:attrName>
                                        </p:attrNameLst>
                                      </p:cBhvr>
                                      <p:to>
                                        <p:strVal val="visible"/>
                                      </p:to>
                                    </p:set>
                                    <p:animEffect transition="in" filter="wipe(left)">
                                      <p:cBhvr>
                                        <p:cTn id="25" dur="500"/>
                                        <p:tgtEl>
                                          <p:spTgt spid="4198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1986">
                                            <p:txEl>
                                              <p:pRg st="5" end="5"/>
                                            </p:txEl>
                                          </p:spTgt>
                                        </p:tgtEl>
                                        <p:attrNameLst>
                                          <p:attrName>style.visibility</p:attrName>
                                        </p:attrNameLst>
                                      </p:cBhvr>
                                      <p:to>
                                        <p:strVal val="visible"/>
                                      </p:to>
                                    </p:set>
                                    <p:animEffect transition="in" filter="wipe(left)">
                                      <p:cBhvr>
                                        <p:cTn id="30" dur="500"/>
                                        <p:tgtEl>
                                          <p:spTgt spid="41986">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1986">
                                            <p:txEl>
                                              <p:pRg st="6" end="6"/>
                                            </p:txEl>
                                          </p:spTgt>
                                        </p:tgtEl>
                                        <p:attrNameLst>
                                          <p:attrName>style.visibility</p:attrName>
                                        </p:attrNameLst>
                                      </p:cBhvr>
                                      <p:to>
                                        <p:strVal val="visible"/>
                                      </p:to>
                                    </p:set>
                                    <p:animEffect transition="in" filter="wipe(left)">
                                      <p:cBhvr>
                                        <p:cTn id="35" dur="500"/>
                                        <p:tgtEl>
                                          <p:spTgt spid="41986">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1986">
                                            <p:txEl>
                                              <p:pRg st="7" end="7"/>
                                            </p:txEl>
                                          </p:spTgt>
                                        </p:tgtEl>
                                        <p:attrNameLst>
                                          <p:attrName>style.visibility</p:attrName>
                                        </p:attrNameLst>
                                      </p:cBhvr>
                                      <p:to>
                                        <p:strVal val="visible"/>
                                      </p:to>
                                    </p:set>
                                    <p:animEffect transition="in" filter="wipe(left)">
                                      <p:cBhvr>
                                        <p:cTn id="40" dur="500"/>
                                        <p:tgtEl>
                                          <p:spTgt spid="419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4213" y="1268413"/>
            <a:ext cx="74882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2.</a:t>
            </a:r>
            <a:r>
              <a:rPr lang="zh-CN" altLang="en-US" sz="2800" b="1" dirty="0">
                <a:latin typeface="华文中宋" pitchFamily="2" charset="-122"/>
                <a:ea typeface="华文中宋" pitchFamily="2" charset="-122"/>
              </a:rPr>
              <a:t>实现流水技术应解决的一些问题</a:t>
            </a:r>
          </a:p>
          <a:p>
            <a:pPr eaLnBrk="1" hangingPunct="1">
              <a:spcBef>
                <a:spcPct val="100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）应保证流水线各段不会在同一时钟周期内使用相同</a:t>
            </a:r>
            <a:r>
              <a:rPr lang="zh-CN" altLang="en-US" sz="2400" b="1" dirty="0" smtClean="0">
                <a:latin typeface="华文中宋" pitchFamily="2" charset="-122"/>
                <a:ea typeface="华文中宋" pitchFamily="2" charset="-122"/>
              </a:rPr>
              <a:t>的通路</a:t>
            </a:r>
            <a:r>
              <a:rPr lang="zh-CN" altLang="en-US" sz="2400" b="1" dirty="0">
                <a:latin typeface="华文中宋" pitchFamily="2" charset="-122"/>
                <a:ea typeface="华文中宋" pitchFamily="2" charset="-122"/>
              </a:rPr>
              <a:t>资源。</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例如，不能要求一个</a:t>
            </a:r>
            <a:r>
              <a:rPr lang="en-US" altLang="zh-CN" sz="2400" b="1" dirty="0">
                <a:latin typeface="华文中宋" pitchFamily="2" charset="-122"/>
                <a:ea typeface="华文中宋" pitchFamily="2" charset="-122"/>
              </a:rPr>
              <a:t>ALU</a:t>
            </a:r>
            <a:r>
              <a:rPr lang="zh-CN" altLang="en-US" sz="2400" b="1" dirty="0">
                <a:latin typeface="华文中宋" pitchFamily="2" charset="-122"/>
                <a:ea typeface="华文中宋" pitchFamily="2" charset="-122"/>
              </a:rPr>
              <a:t>既做有效地址计算，又做减法操作</a:t>
            </a:r>
          </a:p>
          <a:p>
            <a:pPr lvl="1" eaLnBrk="1" hangingPunct="1">
              <a:spcBef>
                <a:spcPct val="50000"/>
              </a:spcBef>
              <a:buSzPct val="60000"/>
              <a:buFont typeface="Wingdings" pitchFamily="2" charset="2"/>
              <a:buChar char="u"/>
            </a:pPr>
            <a:r>
              <a:rPr lang="en-US" altLang="zh-CN" sz="2400" b="1" dirty="0">
                <a:latin typeface="华文中宋" pitchFamily="2" charset="-122"/>
                <a:ea typeface="华文中宋" pitchFamily="2" charset="-122"/>
              </a:rPr>
              <a:t>IF</a:t>
            </a:r>
            <a:r>
              <a:rPr lang="zh-CN" altLang="en-US" sz="2400" b="1" dirty="0">
                <a:latin typeface="华文中宋" pitchFamily="2" charset="-122"/>
                <a:ea typeface="华文中宋" pitchFamily="2" charset="-122"/>
              </a:rPr>
              <a:t>与</a:t>
            </a:r>
            <a:r>
              <a:rPr lang="en-US" altLang="zh-CN" sz="2400" b="1" dirty="0" err="1">
                <a:latin typeface="华文中宋" pitchFamily="2" charset="-122"/>
                <a:ea typeface="华文中宋" pitchFamily="2" charset="-122"/>
              </a:rPr>
              <a:t>Mem</a:t>
            </a:r>
            <a:r>
              <a:rPr lang="zh-CN" altLang="en-US" sz="2400" b="1" dirty="0">
                <a:latin typeface="华文中宋" pitchFamily="2" charset="-122"/>
                <a:ea typeface="华文中宋" pitchFamily="2" charset="-122"/>
              </a:rPr>
              <a:t>两个阶段都要访问存储器，怎样避免访存冲突？</a:t>
            </a:r>
          </a:p>
          <a:p>
            <a:pPr lvl="1" eaLnBrk="1" hangingPunct="1">
              <a:spcBef>
                <a:spcPct val="50000"/>
              </a:spcBef>
              <a:buSzPct val="60000"/>
              <a:buFont typeface="Wingdings" pitchFamily="2" charset="2"/>
              <a:buChar char="u"/>
            </a:pPr>
            <a:r>
              <a:rPr lang="en-US" altLang="zh-CN" sz="2400" b="1" dirty="0">
                <a:latin typeface="华文中宋" pitchFamily="2" charset="-122"/>
                <a:ea typeface="华文中宋" pitchFamily="2" charset="-122"/>
              </a:rPr>
              <a:t>ID</a:t>
            </a:r>
            <a:r>
              <a:rPr lang="zh-CN" altLang="en-US" sz="2400" b="1" dirty="0">
                <a:latin typeface="华文中宋" pitchFamily="2" charset="-122"/>
                <a:ea typeface="华文中宋" pitchFamily="2" charset="-122"/>
              </a:rPr>
              <a:t>和</a:t>
            </a:r>
            <a:r>
              <a:rPr lang="en-US" altLang="zh-CN" sz="2400" b="1" dirty="0">
                <a:latin typeface="华文中宋" pitchFamily="2" charset="-122"/>
                <a:ea typeface="华文中宋" pitchFamily="2" charset="-122"/>
              </a:rPr>
              <a:t>WB</a:t>
            </a:r>
            <a:r>
              <a:rPr lang="zh-CN" altLang="en-US" sz="2400" b="1" dirty="0">
                <a:latin typeface="华文中宋" pitchFamily="2" charset="-122"/>
                <a:ea typeface="华文中宋" pitchFamily="2" charset="-122"/>
              </a:rPr>
              <a:t>两个阶段都要访问寄存器，是否存在冲突？怎样避免？</a:t>
            </a:r>
          </a:p>
        </p:txBody>
      </p:sp>
      <p:sp>
        <p:nvSpPr>
          <p:cNvPr id="3" name="Rectangle 3"/>
          <p:cNvSpPr>
            <a:spLocks noChangeArrowheads="1"/>
          </p:cNvSpPr>
          <p:nvPr/>
        </p:nvSpPr>
        <p:spPr bwMode="auto">
          <a:xfrm>
            <a:off x="1547813" y="246063"/>
            <a:ext cx="5942012" cy="676275"/>
          </a:xfrm>
          <a:prstGeom prst="rect">
            <a:avLst/>
          </a:prstGeom>
          <a:noFill/>
          <a:ln w="9525" algn="ctr">
            <a:noFill/>
            <a:miter lim="800000"/>
            <a:headEnd/>
            <a:tailEnd/>
          </a:ln>
          <a:effectLst/>
        </p:spPr>
        <p:txBody>
          <a:bodyPr anchor="b"/>
          <a:lstStyle/>
          <a:p>
            <a:pPr algn="ctr" fontAlgn="auto">
              <a:spcBef>
                <a:spcPts val="0"/>
              </a:spcBef>
              <a:spcAft>
                <a:spcPts val="0"/>
              </a:spcAft>
              <a:defRPr/>
            </a:pPr>
            <a:r>
              <a:rPr lang="en-US" altLang="zh-CN" sz="3600" b="1" dirty="0" smtClean="0">
                <a:latin typeface="Times New Roman" panose="02020603050405020304" pitchFamily="18" charset="0"/>
                <a:ea typeface="+mj-ea"/>
                <a:cs typeface="Times New Roman" panose="02020603050405020304" pitchFamily="18" charset="0"/>
              </a:rPr>
              <a:t>6.2.1 </a:t>
            </a:r>
            <a:r>
              <a:rPr lang="zh-CN" altLang="en-US" sz="3600" b="1" dirty="0">
                <a:latin typeface="Times New Roman" panose="02020603050405020304" pitchFamily="18" charset="0"/>
                <a:ea typeface="+mj-ea"/>
                <a:cs typeface="Times New Roman" panose="02020603050405020304" pitchFamily="18" charset="0"/>
              </a:rPr>
              <a:t>基本的</a:t>
            </a:r>
            <a:r>
              <a:rPr lang="en-US" altLang="zh-CN" sz="3600" b="1" dirty="0">
                <a:latin typeface="Times New Roman" panose="02020603050405020304" pitchFamily="18" charset="0"/>
                <a:ea typeface="+mj-ea"/>
                <a:cs typeface="Times New Roman" panose="02020603050405020304" pitchFamily="18" charset="0"/>
              </a:rPr>
              <a:t>MIPS</a:t>
            </a:r>
            <a:r>
              <a:rPr lang="zh-CN" altLang="en-US" sz="3600" b="1" dirty="0">
                <a:latin typeface="Times New Roman" panose="02020603050405020304" pitchFamily="18" charset="0"/>
                <a:ea typeface="+mj-ea"/>
                <a:cs typeface="Times New Roman" panose="02020603050405020304" pitchFamily="18" charset="0"/>
              </a:rPr>
              <a:t>流水线</a:t>
            </a:r>
          </a:p>
        </p:txBody>
      </p:sp>
    </p:spTree>
    <p:extLst>
      <p:ext uri="{BB962C8B-B14F-4D97-AF65-F5344CB8AC3E}">
        <p14:creationId xmlns:p14="http://schemas.microsoft.com/office/powerpoint/2010/main" val="1970871022"/>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84212" y="836712"/>
            <a:ext cx="748823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dirty="0">
                <a:latin typeface="华文中宋" pitchFamily="2" charset="-122"/>
                <a:ea typeface="华文中宋" pitchFamily="2" charset="-122"/>
              </a:rPr>
              <a:t>	</a:t>
            </a:r>
            <a:r>
              <a:rPr lang="zh-CN" altLang="en-US" sz="2800" b="1" dirty="0">
                <a:latin typeface="华文中宋" pitchFamily="2" charset="-122"/>
                <a:ea typeface="华文中宋" pitchFamily="2" charset="-122"/>
              </a:rPr>
              <a:t>（</a:t>
            </a:r>
            <a:r>
              <a:rPr lang="en-US" altLang="zh-CN" sz="2800" b="1" dirty="0">
                <a:latin typeface="华文中宋" pitchFamily="2" charset="-122"/>
                <a:ea typeface="华文中宋" pitchFamily="2" charset="-122"/>
              </a:rPr>
              <a:t>2</a:t>
            </a:r>
            <a:r>
              <a:rPr lang="zh-CN" altLang="en-US" sz="2800" b="1" dirty="0">
                <a:latin typeface="华文中宋" pitchFamily="2" charset="-122"/>
                <a:ea typeface="华文中宋" pitchFamily="2" charset="-122"/>
              </a:rPr>
              <a:t>）</a:t>
            </a:r>
            <a:r>
              <a:rPr lang="en-US" altLang="zh-CN" sz="2800" b="1" dirty="0">
                <a:latin typeface="华文中宋" pitchFamily="2" charset="-122"/>
                <a:ea typeface="华文中宋" pitchFamily="2" charset="-122"/>
              </a:rPr>
              <a:t>PC</a:t>
            </a:r>
            <a:r>
              <a:rPr lang="zh-CN" altLang="en-US" sz="2800" b="1" dirty="0">
                <a:latin typeface="华文中宋" pitchFamily="2" charset="-122"/>
                <a:ea typeface="华文中宋" pitchFamily="2" charset="-122"/>
              </a:rPr>
              <a:t>计算问题</a:t>
            </a:r>
          </a:p>
          <a:p>
            <a:pPr lvl="1" eaLnBrk="1" hangingPunct="1">
              <a:spcBef>
                <a:spcPct val="50000"/>
              </a:spcBef>
            </a:pPr>
            <a:r>
              <a:rPr lang="zh-CN" altLang="en-US" sz="2400" b="1" dirty="0">
                <a:latin typeface="华文中宋" pitchFamily="2" charset="-122"/>
                <a:ea typeface="华文中宋" pitchFamily="2" charset="-122"/>
              </a:rPr>
              <a:t>	为了能够在每个时钟周期启动一条新的指令，流水线必须在</a:t>
            </a:r>
            <a:r>
              <a:rPr lang="en-US" altLang="zh-CN" sz="2400" b="1" dirty="0">
                <a:latin typeface="华文中宋" pitchFamily="2" charset="-122"/>
                <a:ea typeface="华文中宋" pitchFamily="2" charset="-122"/>
                <a:hlinkClick r:id="rId3" action="ppaction://hlinksldjump"/>
              </a:rPr>
              <a:t>IF</a:t>
            </a:r>
            <a:r>
              <a:rPr lang="zh-CN" altLang="en-US" sz="2400" b="1" dirty="0">
                <a:latin typeface="华文中宋" pitchFamily="2" charset="-122"/>
                <a:ea typeface="华文中宋" pitchFamily="2" charset="-122"/>
                <a:hlinkClick r:id="rId3" action="ppaction://hlinksldjump"/>
              </a:rPr>
              <a:t>段</a:t>
            </a:r>
            <a:r>
              <a:rPr lang="zh-CN" altLang="en-US" sz="2400" b="1" dirty="0">
                <a:latin typeface="华文中宋" pitchFamily="2" charset="-122"/>
                <a:ea typeface="华文中宋" pitchFamily="2" charset="-122"/>
              </a:rPr>
              <a:t>获得下一条指令的地址，并将其保存在</a:t>
            </a:r>
            <a:r>
              <a:rPr lang="en-US" altLang="zh-CN" sz="2400" b="1" dirty="0">
                <a:latin typeface="华文中宋" pitchFamily="2" charset="-122"/>
                <a:ea typeface="华文中宋" pitchFamily="2" charset="-122"/>
              </a:rPr>
              <a:t>PC</a:t>
            </a:r>
            <a:r>
              <a:rPr lang="zh-CN" altLang="en-US" sz="2400" b="1" dirty="0">
                <a:latin typeface="华文中宋" pitchFamily="2" charset="-122"/>
                <a:ea typeface="华文中宋" pitchFamily="2" charset="-122"/>
              </a:rPr>
              <a:t>中。</a:t>
            </a:r>
          </a:p>
          <a:p>
            <a:pPr lvl="1" eaLnBrk="1" hangingPunct="1">
              <a:spcBef>
                <a:spcPct val="50000"/>
              </a:spcBef>
            </a:pPr>
            <a:r>
              <a:rPr lang="zh-CN" altLang="en-US" sz="2400" b="1" dirty="0">
                <a:latin typeface="华文中宋" pitchFamily="2" charset="-122"/>
                <a:ea typeface="华文中宋" pitchFamily="2" charset="-122"/>
              </a:rPr>
              <a:t>	但是，分支指令会改变</a:t>
            </a:r>
            <a:r>
              <a:rPr lang="en-US" altLang="zh-CN" sz="2400" b="1" dirty="0">
                <a:latin typeface="华文中宋" pitchFamily="2" charset="-122"/>
                <a:ea typeface="华文中宋" pitchFamily="2" charset="-122"/>
              </a:rPr>
              <a:t>PC</a:t>
            </a:r>
            <a:r>
              <a:rPr lang="zh-CN" altLang="en-US" sz="2400" b="1" dirty="0">
                <a:latin typeface="华文中宋" pitchFamily="2" charset="-122"/>
                <a:ea typeface="华文中宋" pitchFamily="2" charset="-122"/>
              </a:rPr>
              <a:t>的值，而且只有在</a:t>
            </a:r>
            <a:r>
              <a:rPr lang="en-US" altLang="zh-CN" sz="2400" b="1" dirty="0" err="1">
                <a:latin typeface="华文中宋" pitchFamily="2" charset="-122"/>
                <a:ea typeface="华文中宋" pitchFamily="2" charset="-122"/>
                <a:hlinkClick r:id="rId4" action="ppaction://hlinksldjump"/>
              </a:rPr>
              <a:t>Mem</a:t>
            </a:r>
            <a:r>
              <a:rPr lang="zh-CN" altLang="en-US" sz="2400" b="1" dirty="0">
                <a:latin typeface="华文中宋" pitchFamily="2" charset="-122"/>
                <a:ea typeface="华文中宋" pitchFamily="2" charset="-122"/>
                <a:hlinkClick r:id="rId4" action="ppaction://hlinksldjump"/>
              </a:rPr>
              <a:t>段</a:t>
            </a:r>
            <a:r>
              <a:rPr lang="zh-CN" altLang="en-US" sz="2400" b="1" dirty="0">
                <a:latin typeface="华文中宋" pitchFamily="2" charset="-122"/>
                <a:ea typeface="华文中宋" pitchFamily="2" charset="-122"/>
              </a:rPr>
              <a:t>结束时，这个新值才会被写入</a:t>
            </a:r>
            <a:r>
              <a:rPr lang="en-US" altLang="zh-CN" sz="2400" b="1" dirty="0">
                <a:latin typeface="华文中宋" pitchFamily="2" charset="-122"/>
                <a:ea typeface="华文中宋" pitchFamily="2" charset="-122"/>
              </a:rPr>
              <a:t>PC</a:t>
            </a:r>
            <a:r>
              <a:rPr lang="zh-CN" altLang="en-US" sz="2400" b="1" dirty="0">
                <a:latin typeface="华文中宋" pitchFamily="2" charset="-122"/>
                <a:ea typeface="华文中宋" pitchFamily="2" charset="-122"/>
              </a:rPr>
              <a:t>，出现矛盾。</a:t>
            </a:r>
          </a:p>
          <a:p>
            <a:pPr lvl="1" eaLnBrk="1" hangingPunct="1">
              <a:spcBef>
                <a:spcPct val="50000"/>
              </a:spcBef>
            </a:pPr>
            <a:r>
              <a:rPr lang="zh-CN" altLang="en-US" sz="2400" b="1" dirty="0">
                <a:latin typeface="华文中宋" pitchFamily="2" charset="-122"/>
                <a:ea typeface="华文中宋" pitchFamily="2" charset="-122"/>
              </a:rPr>
              <a:t>	解决方法</a:t>
            </a:r>
            <a:r>
              <a:rPr lang="zh-CN" altLang="en-US" sz="2400" b="1" dirty="0" smtClean="0">
                <a:latin typeface="华文中宋" pitchFamily="2" charset="-122"/>
                <a:ea typeface="华文中宋" pitchFamily="2" charset="-122"/>
              </a:rPr>
              <a:t>：</a:t>
            </a:r>
            <a:endParaRPr lang="en-US" altLang="zh-CN" sz="2400" b="1" dirty="0" smtClean="0">
              <a:latin typeface="华文中宋" pitchFamily="2" charset="-122"/>
              <a:ea typeface="华文中宋" pitchFamily="2" charset="-122"/>
            </a:endParaRPr>
          </a:p>
          <a:p>
            <a:pPr lvl="1" eaLnBrk="1" hangingPunct="1">
              <a:spcBef>
                <a:spcPct val="50000"/>
              </a:spcBef>
            </a:pPr>
            <a:r>
              <a:rPr lang="en-US" altLang="zh-CN" sz="2400" dirty="0">
                <a:latin typeface="华文中宋" pitchFamily="2" charset="-122"/>
                <a:ea typeface="华文中宋" pitchFamily="2" charset="-122"/>
              </a:rPr>
              <a:t> </a:t>
            </a: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对于顺序执行，可以修改数据通路</a:t>
            </a:r>
            <a:r>
              <a:rPr lang="zh-CN" altLang="en-US" sz="2400" b="1" dirty="0" smtClean="0">
                <a:latin typeface="华文中宋" pitchFamily="2" charset="-122"/>
                <a:ea typeface="华文中宋" pitchFamily="2" charset="-122"/>
              </a:rPr>
              <a:t>，</a:t>
            </a:r>
            <a:r>
              <a:rPr lang="zh-CN" altLang="en-US" sz="2400" b="1" dirty="0">
                <a:latin typeface="华文中宋" pitchFamily="2" charset="-122"/>
                <a:ea typeface="华文中宋" pitchFamily="2" charset="-122"/>
              </a:rPr>
              <a:t>在</a:t>
            </a:r>
            <a:r>
              <a:rPr lang="en-US" altLang="zh-CN" sz="2400" b="1" dirty="0">
                <a:latin typeface="华文中宋" pitchFamily="2" charset="-122"/>
                <a:ea typeface="华文中宋" pitchFamily="2" charset="-122"/>
              </a:rPr>
              <a:t>IF</a:t>
            </a:r>
            <a:r>
              <a:rPr lang="zh-CN" altLang="en-US" sz="2400" b="1" dirty="0">
                <a:latin typeface="华文中宋" pitchFamily="2" charset="-122"/>
                <a:ea typeface="华文中宋" pitchFamily="2" charset="-122"/>
              </a:rPr>
              <a:t>段完成</a:t>
            </a:r>
            <a:r>
              <a:rPr lang="en-US" altLang="zh-CN" sz="2400" b="1" dirty="0">
                <a:latin typeface="华文中宋" pitchFamily="2" charset="-122"/>
                <a:ea typeface="华文中宋" pitchFamily="2" charset="-122"/>
              </a:rPr>
              <a:t>PC</a:t>
            </a:r>
            <a:r>
              <a:rPr lang="zh-CN" altLang="en-US" sz="2400" b="1" dirty="0">
                <a:latin typeface="华文中宋" pitchFamily="2" charset="-122"/>
                <a:ea typeface="华文中宋" pitchFamily="2" charset="-122"/>
              </a:rPr>
              <a:t>计算。但分支指令如何处理？</a:t>
            </a:r>
          </a:p>
        </p:txBody>
      </p:sp>
    </p:spTree>
    <p:extLst>
      <p:ext uri="{BB962C8B-B14F-4D97-AF65-F5344CB8AC3E}">
        <p14:creationId xmlns:p14="http://schemas.microsoft.com/office/powerpoint/2010/main" val="330036291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1166813"/>
            <a:ext cx="7488237"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80000"/>
              </a:spcBef>
            </a:pPr>
            <a:r>
              <a:rPr lang="en-US" altLang="zh-CN" sz="2800" dirty="0">
                <a:latin typeface="华文中宋" pitchFamily="2" charset="-122"/>
                <a:ea typeface="华文中宋" pitchFamily="2" charset="-122"/>
              </a:rPr>
              <a:t>	</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3</a:t>
            </a:r>
            <a:r>
              <a:rPr lang="zh-CN" altLang="en-US" sz="2400" b="1" dirty="0">
                <a:latin typeface="华文中宋" pitchFamily="2" charset="-122"/>
                <a:ea typeface="华文中宋" pitchFamily="2" charset="-122"/>
              </a:rPr>
              <a:t>）合理划分流水段，每段内的操作都必须在一个时钟周期内完成。</a:t>
            </a:r>
          </a:p>
          <a:p>
            <a:pPr eaLnBrk="1" hangingPunct="1">
              <a:spcBef>
                <a:spcPct val="80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4</a:t>
            </a:r>
            <a:r>
              <a:rPr lang="zh-CN" altLang="en-US" sz="2400" b="1" dirty="0">
                <a:latin typeface="华文中宋" pitchFamily="2" charset="-122"/>
                <a:ea typeface="华文中宋" pitchFamily="2" charset="-122"/>
              </a:rPr>
              <a:t>）流水线寄存器设计</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为防止寄存器中的值在为流水线中某条指令所用时被流水线中其它的指令所重写，可在流水线各段之间设置</a:t>
            </a:r>
            <a:r>
              <a:rPr lang="zh-CN" altLang="en-US" sz="2400" b="1" dirty="0">
                <a:latin typeface="华文中宋" pitchFamily="2" charset="-122"/>
                <a:ea typeface="华文中宋" pitchFamily="2" charset="-122"/>
                <a:hlinkClick r:id="rId3" action="ppaction://hlinksldjump"/>
              </a:rPr>
              <a:t>流水线寄存器文件</a:t>
            </a:r>
            <a:r>
              <a:rPr lang="zh-CN" altLang="en-US" sz="2400" b="1" dirty="0">
                <a:latin typeface="华文中宋" pitchFamily="2" charset="-122"/>
                <a:ea typeface="华文中宋" pitchFamily="2" charset="-122"/>
              </a:rPr>
              <a:t>，也称锁存器。</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流水线寄存器文件的</a:t>
            </a:r>
            <a:r>
              <a:rPr lang="zh-CN" altLang="en-US" sz="2400" b="1" dirty="0">
                <a:latin typeface="华文中宋" pitchFamily="2" charset="-122"/>
                <a:ea typeface="华文中宋" pitchFamily="2" charset="-122"/>
                <a:hlinkClick r:id="rId4" action="ppaction://hlinksldjump"/>
              </a:rPr>
              <a:t>命名</a:t>
            </a:r>
            <a:endParaRPr lang="zh-CN" altLang="en-US" sz="2400" b="1" dirty="0">
              <a:latin typeface="华文中宋" pitchFamily="2" charset="-122"/>
              <a:ea typeface="华文中宋" pitchFamily="2" charset="-122"/>
            </a:endParaRP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段</a:t>
            </a:r>
            <a:r>
              <a:rPr lang="en-US" altLang="zh-CN" sz="2400" b="1" dirty="0">
                <a:latin typeface="华文中宋" pitchFamily="2" charset="-122"/>
                <a:ea typeface="华文中宋" pitchFamily="2" charset="-122"/>
              </a:rPr>
              <a:t>A</a:t>
            </a:r>
            <a:r>
              <a:rPr lang="zh-CN" altLang="en-US" sz="2400" b="1" dirty="0">
                <a:latin typeface="华文中宋" pitchFamily="2" charset="-122"/>
                <a:ea typeface="华文中宋" pitchFamily="2" charset="-122"/>
              </a:rPr>
              <a:t>与</a:t>
            </a:r>
            <a:r>
              <a:rPr lang="en-US" altLang="zh-CN" sz="2400" b="1" dirty="0">
                <a:latin typeface="华文中宋" pitchFamily="2" charset="-122"/>
                <a:ea typeface="华文中宋" pitchFamily="2" charset="-122"/>
              </a:rPr>
              <a:t>B</a:t>
            </a:r>
            <a:r>
              <a:rPr lang="zh-CN" altLang="en-US" sz="2400" b="1" dirty="0">
                <a:latin typeface="华文中宋" pitchFamily="2" charset="-122"/>
                <a:ea typeface="华文中宋" pitchFamily="2" charset="-122"/>
              </a:rPr>
              <a:t>之间的流水线寄存器文件称为</a:t>
            </a:r>
            <a:r>
              <a:rPr lang="en-US" altLang="zh-CN" sz="2400" b="1" dirty="0">
                <a:latin typeface="华文中宋" pitchFamily="2" charset="-122"/>
                <a:ea typeface="华文中宋" pitchFamily="2" charset="-122"/>
              </a:rPr>
              <a:t>A/B</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hlinkClick r:id="rId5" action="ppaction://hlinksldjump"/>
              </a:rPr>
              <a:t>流水线寄存器的作用</a:t>
            </a:r>
            <a:endParaRPr lang="zh-CN" altLang="en-US" sz="2400" b="1" dirty="0">
              <a:latin typeface="华文中宋" pitchFamily="2" charset="-122"/>
              <a:ea typeface="华文中宋" pitchFamily="2" charset="-122"/>
            </a:endParaRP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hlinkClick r:id="rId6" action="ppaction://hlinksldjump"/>
              </a:rPr>
              <a:t>流水线寄存器文件的构成</a:t>
            </a:r>
            <a:endParaRPr lang="zh-CN" alt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210215499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11188" y="1196975"/>
            <a:ext cx="74882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3.MIPS</a:t>
            </a:r>
            <a:r>
              <a:rPr lang="zh-CN" altLang="en-US" sz="2800" b="1" dirty="0">
                <a:latin typeface="华文中宋" pitchFamily="2" charset="-122"/>
                <a:ea typeface="华文中宋" pitchFamily="2" charset="-122"/>
              </a:rPr>
              <a:t>流水线的操作</a:t>
            </a:r>
          </a:p>
          <a:p>
            <a:pPr eaLnBrk="1" hangingPunct="1">
              <a:spcBef>
                <a:spcPct val="100000"/>
              </a:spcBef>
            </a:pPr>
            <a:r>
              <a:rPr lang="zh-CN" altLang="en-US" sz="2400" b="1" dirty="0">
                <a:latin typeface="华文中宋" pitchFamily="2" charset="-122"/>
                <a:ea typeface="华文中宋" pitchFamily="2" charset="-122"/>
              </a:rPr>
              <a:t>	在任一时刻，流水中的指令仅在流水线中的某一段内执行操作。</a:t>
            </a:r>
          </a:p>
          <a:p>
            <a:pPr eaLnBrk="1" hangingPunct="1">
              <a:spcBef>
                <a:spcPct val="100000"/>
              </a:spcBef>
            </a:pPr>
            <a:r>
              <a:rPr lang="zh-CN" altLang="en-US" sz="2400" b="1" dirty="0">
                <a:latin typeface="华文中宋" pitchFamily="2" charset="-122"/>
                <a:ea typeface="华文中宋" pitchFamily="2" charset="-122"/>
              </a:rPr>
              <a:t>	因此，只要知道每一流水段在各指令下进行何种操作，就知道了整个流水线的操作。</a:t>
            </a:r>
          </a:p>
          <a:p>
            <a:pPr eaLnBrk="1" hangingPunct="1">
              <a:spcBef>
                <a:spcPct val="100000"/>
              </a:spcBef>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下表</a:t>
            </a:r>
            <a:r>
              <a:rPr lang="zh-CN" altLang="en-US" sz="2400" b="1" dirty="0" smtClean="0">
                <a:latin typeface="华文中宋" pitchFamily="2" charset="-122"/>
                <a:ea typeface="华文中宋" pitchFamily="2" charset="-122"/>
              </a:rPr>
              <a:t>给</a:t>
            </a:r>
            <a:r>
              <a:rPr lang="zh-CN" altLang="en-US" sz="2400" b="1" dirty="0">
                <a:latin typeface="华文中宋" pitchFamily="2" charset="-122"/>
                <a:ea typeface="华文中宋" pitchFamily="2" charset="-122"/>
              </a:rPr>
              <a:t>出了</a:t>
            </a:r>
            <a:r>
              <a:rPr lang="en-US" altLang="zh-CN" sz="2400" b="1" dirty="0">
                <a:latin typeface="华文中宋" pitchFamily="2" charset="-122"/>
                <a:ea typeface="华文中宋" pitchFamily="2" charset="-122"/>
                <a:hlinkClick r:id="rId3" action="ppaction://hlinksldjump"/>
              </a:rPr>
              <a:t>MIPS</a:t>
            </a:r>
            <a:r>
              <a:rPr lang="zh-CN" altLang="en-US" sz="2400" b="1" dirty="0">
                <a:latin typeface="华文中宋" pitchFamily="2" charset="-122"/>
                <a:ea typeface="华文中宋" pitchFamily="2" charset="-122"/>
                <a:hlinkClick r:id="rId3" action="ppaction://hlinksldjump"/>
              </a:rPr>
              <a:t>流水线中每一段的操作</a:t>
            </a:r>
            <a:endParaRPr lang="zh-CN" alt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231928306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arch1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AutoShape 3">
            <a:hlinkClick r:id="rId5"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333772585"/>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194562"/>
                                        </p:tgtEl>
                                      </p:cBhvr>
                                      <p:by x="150000" y="15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94562"/>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nodeType="clickEffect">
                                  <p:stCondLst>
                                    <p:cond delay="0"/>
                                  </p:stCondLst>
                                  <p:childTnLst>
                                    <p:animMotion origin="layout" path="M 0 4.81481E-6 L -0.10243 -0.10278 " pathEditMode="relative" rAng="0" ptsTypes="AA">
                                      <p:cBhvr>
                                        <p:cTn id="12" dur="2000" fill="hold"/>
                                        <p:tgtEl>
                                          <p:spTgt spid="194562"/>
                                        </p:tgtEl>
                                        <p:attrNameLst>
                                          <p:attrName>ppt_x</p:attrName>
                                          <p:attrName>ppt_y</p:attrName>
                                        </p:attrNameLst>
                                      </p:cBhvr>
                                      <p:rCtr x="-5122" y="-513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path" presetSubtype="0" accel="50000" decel="50000" fill="hold" nodeType="clickEffect">
                                  <p:stCondLst>
                                    <p:cond delay="0"/>
                                  </p:stCondLst>
                                  <p:childTnLst>
                                    <p:animMotion origin="layout" path="M 0 4.81481E-6 L -0.2283 -0.13426 " pathEditMode="relative" rAng="0" ptsTypes="AA">
                                      <p:cBhvr>
                                        <p:cTn id="16" dur="2000" fill="hold"/>
                                        <p:tgtEl>
                                          <p:spTgt spid="194562"/>
                                        </p:tgtEl>
                                        <p:attrNameLst>
                                          <p:attrName>ppt_x</p:attrName>
                                          <p:attrName>ppt_y</p:attrName>
                                        </p:attrNameLst>
                                      </p:cBhvr>
                                      <p:rCtr x="-11424" y="-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11188" y="1268413"/>
            <a:ext cx="748823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latin typeface="华文中宋" pitchFamily="2" charset="-122"/>
                <a:ea typeface="华文中宋" pitchFamily="2" charset="-122"/>
              </a:rPr>
              <a:t>4.MIPS</a:t>
            </a:r>
            <a:r>
              <a:rPr lang="zh-CN" altLang="en-US" sz="2800" b="1" dirty="0">
                <a:latin typeface="华文中宋" pitchFamily="2" charset="-122"/>
                <a:ea typeface="华文中宋" pitchFamily="2" charset="-122"/>
              </a:rPr>
              <a:t>流水线中多路选择器的控制</a:t>
            </a:r>
          </a:p>
          <a:p>
            <a:pPr eaLnBrk="1" hangingPunct="1">
              <a:spcBef>
                <a:spcPct val="100000"/>
              </a:spcBef>
            </a:pPr>
            <a:r>
              <a:rPr lang="zh-CN" altLang="en-US" sz="2800" dirty="0">
                <a:latin typeface="华文中宋" pitchFamily="2" charset="-122"/>
                <a:ea typeface="华文中宋" pitchFamily="2" charset="-122"/>
              </a:rPr>
              <a:t>	</a:t>
            </a:r>
            <a:r>
              <a:rPr lang="zh-CN" altLang="en-US" sz="2400" b="1" dirty="0">
                <a:latin typeface="华文中宋" pitchFamily="2" charset="-122"/>
                <a:ea typeface="华文中宋" pitchFamily="2" charset="-122"/>
              </a:rPr>
              <a:t>主要是确定</a:t>
            </a:r>
            <a:r>
              <a:rPr lang="zh-CN" altLang="en-US" sz="2400" b="1" dirty="0">
                <a:latin typeface="华文中宋" pitchFamily="2" charset="-122"/>
                <a:ea typeface="华文中宋" pitchFamily="2" charset="-122"/>
                <a:hlinkClick r:id="rId3" action="ppaction://hlinksldjump"/>
              </a:rPr>
              <a:t>如何控制那四个多路选择器</a:t>
            </a:r>
            <a:r>
              <a:rPr lang="zh-CN" altLang="en-US" sz="2400" b="1" dirty="0">
                <a:latin typeface="华文中宋" pitchFamily="2" charset="-122"/>
                <a:ea typeface="华文中宋" pitchFamily="2" charset="-122"/>
              </a:rPr>
              <a:t>：</a:t>
            </a:r>
          </a:p>
          <a:p>
            <a:pPr lvl="1" eaLnBrk="1" hangingPunct="1">
              <a:spcBef>
                <a:spcPct val="100000"/>
              </a:spcBef>
              <a:buSzPct val="60000"/>
              <a:buFont typeface="Wingdings" pitchFamily="2" charset="2"/>
              <a:buChar char="u"/>
            </a:pPr>
            <a:r>
              <a:rPr lang="en-US" altLang="zh-CN" sz="2400" b="1" dirty="0">
                <a:latin typeface="华文中宋" pitchFamily="2" charset="-122"/>
                <a:ea typeface="华文中宋" pitchFamily="2" charset="-122"/>
              </a:rPr>
              <a:t>ALU</a:t>
            </a:r>
            <a:r>
              <a:rPr lang="zh-CN" altLang="en-US" sz="2400" b="1" dirty="0">
                <a:latin typeface="华文中宋" pitchFamily="2" charset="-122"/>
                <a:ea typeface="华文中宋" pitchFamily="2" charset="-122"/>
              </a:rPr>
              <a:t>输入端的两个</a:t>
            </a:r>
            <a:r>
              <a:rPr lang="en-US" altLang="zh-CN" sz="2400" b="1" dirty="0">
                <a:latin typeface="华文中宋" pitchFamily="2" charset="-122"/>
                <a:ea typeface="华文中宋" pitchFamily="2" charset="-122"/>
              </a:rPr>
              <a:t>MUX</a:t>
            </a:r>
            <a:r>
              <a:rPr lang="zh-CN" altLang="en-US" sz="2400" b="1" dirty="0">
                <a:latin typeface="华文中宋" pitchFamily="2" charset="-122"/>
                <a:ea typeface="华文中宋" pitchFamily="2" charset="-122"/>
              </a:rPr>
              <a:t>由</a:t>
            </a:r>
            <a:r>
              <a:rPr lang="en-US" altLang="zh-CN" sz="2400" b="1" dirty="0">
                <a:latin typeface="华文中宋" pitchFamily="2" charset="-122"/>
                <a:ea typeface="华文中宋" pitchFamily="2" charset="-122"/>
              </a:rPr>
              <a:t>ID/EX.IR</a:t>
            </a:r>
            <a:r>
              <a:rPr lang="zh-CN" altLang="en-US" sz="2400" b="1" dirty="0">
                <a:latin typeface="华文中宋" pitchFamily="2" charset="-122"/>
                <a:ea typeface="华文中宋" pitchFamily="2" charset="-122"/>
              </a:rPr>
              <a:t>所指出的指令类型控制</a:t>
            </a:r>
          </a:p>
          <a:p>
            <a:pPr lvl="1" eaLnBrk="1" hangingPunct="1">
              <a:spcBef>
                <a:spcPct val="100000"/>
              </a:spcBef>
              <a:buSzPct val="60000"/>
              <a:buFont typeface="Wingdings" pitchFamily="2" charset="2"/>
              <a:buChar char="u"/>
            </a:pPr>
            <a:r>
              <a:rPr lang="en-US" altLang="zh-CN" sz="2400" b="1" dirty="0">
                <a:latin typeface="华文中宋" pitchFamily="2" charset="-122"/>
                <a:ea typeface="华文中宋" pitchFamily="2" charset="-122"/>
              </a:rPr>
              <a:t>IF</a:t>
            </a:r>
            <a:r>
              <a:rPr lang="zh-CN" altLang="en-US" sz="2400" b="1" dirty="0">
                <a:latin typeface="华文中宋" pitchFamily="2" charset="-122"/>
                <a:ea typeface="华文中宋" pitchFamily="2" charset="-122"/>
              </a:rPr>
              <a:t>段的</a:t>
            </a:r>
            <a:r>
              <a:rPr lang="en-US" altLang="zh-CN" sz="2400" b="1" dirty="0">
                <a:latin typeface="华文中宋" pitchFamily="2" charset="-122"/>
                <a:ea typeface="华文中宋" pitchFamily="2" charset="-122"/>
              </a:rPr>
              <a:t>MUX</a:t>
            </a:r>
            <a:r>
              <a:rPr lang="zh-CN" altLang="en-US" sz="2400" b="1" dirty="0">
                <a:latin typeface="华文中宋" pitchFamily="2" charset="-122"/>
                <a:ea typeface="华文中宋" pitchFamily="2" charset="-122"/>
              </a:rPr>
              <a:t>由</a:t>
            </a:r>
            <a:r>
              <a:rPr lang="en-US" altLang="zh-CN" sz="2400" b="1" dirty="0">
                <a:latin typeface="华文中宋" pitchFamily="2" charset="-122"/>
                <a:ea typeface="华文中宋" pitchFamily="2" charset="-122"/>
              </a:rPr>
              <a:t>EX/</a:t>
            </a:r>
            <a:r>
              <a:rPr lang="en-US" altLang="zh-CN" sz="2400" b="1" dirty="0" err="1">
                <a:latin typeface="华文中宋" pitchFamily="2" charset="-122"/>
                <a:ea typeface="华文中宋" pitchFamily="2" charset="-122"/>
              </a:rPr>
              <a:t>MEM.Cond</a:t>
            </a:r>
            <a:r>
              <a:rPr lang="zh-CN" altLang="en-US" sz="2400" b="1" dirty="0">
                <a:latin typeface="华文中宋" pitchFamily="2" charset="-122"/>
                <a:ea typeface="华文中宋" pitchFamily="2" charset="-122"/>
              </a:rPr>
              <a:t>域的值控制</a:t>
            </a:r>
          </a:p>
          <a:p>
            <a:pPr lvl="1" eaLnBrk="1" hangingPunct="1">
              <a:spcBef>
                <a:spcPct val="100000"/>
              </a:spcBef>
              <a:buSzPct val="60000"/>
              <a:buFont typeface="Wingdings" pitchFamily="2" charset="2"/>
              <a:buChar char="u"/>
            </a:pPr>
            <a:r>
              <a:rPr lang="en-US" altLang="zh-CN" sz="2400" b="1" dirty="0">
                <a:latin typeface="华文中宋" pitchFamily="2" charset="-122"/>
                <a:ea typeface="华文中宋" pitchFamily="2" charset="-122"/>
              </a:rPr>
              <a:t>WB</a:t>
            </a:r>
            <a:r>
              <a:rPr lang="zh-CN" altLang="en-US" sz="2400" b="1" dirty="0">
                <a:latin typeface="华文中宋" pitchFamily="2" charset="-122"/>
                <a:ea typeface="华文中宋" pitchFamily="2" charset="-122"/>
              </a:rPr>
              <a:t>段的</a:t>
            </a:r>
            <a:r>
              <a:rPr lang="en-US" altLang="zh-CN" sz="2400" b="1" dirty="0">
                <a:latin typeface="华文中宋" pitchFamily="2" charset="-122"/>
                <a:ea typeface="华文中宋" pitchFamily="2" charset="-122"/>
              </a:rPr>
              <a:t>MUX</a:t>
            </a:r>
            <a:r>
              <a:rPr lang="zh-CN" altLang="en-US" sz="2400" b="1" dirty="0">
                <a:latin typeface="华文中宋" pitchFamily="2" charset="-122"/>
                <a:ea typeface="华文中宋" pitchFamily="2" charset="-122"/>
              </a:rPr>
              <a:t>由当前指令类型</a:t>
            </a:r>
            <a:r>
              <a:rPr lang="en-US" altLang="zh-CN" sz="2400" b="1" dirty="0">
                <a:latin typeface="华文中宋" pitchFamily="2" charset="-122"/>
                <a:ea typeface="华文中宋" pitchFamily="2" charset="-122"/>
              </a:rPr>
              <a:t>(Load/ALU)</a:t>
            </a:r>
            <a:r>
              <a:rPr lang="zh-CN" altLang="en-US" sz="2400" b="1" dirty="0">
                <a:latin typeface="华文中宋" pitchFamily="2" charset="-122"/>
                <a:ea typeface="华文中宋" pitchFamily="2" charset="-122"/>
              </a:rPr>
              <a:t>控制</a:t>
            </a:r>
          </a:p>
        </p:txBody>
      </p:sp>
    </p:spTree>
    <p:extLst>
      <p:ext uri="{BB962C8B-B14F-4D97-AF65-F5344CB8AC3E}">
        <p14:creationId xmlns:p14="http://schemas.microsoft.com/office/powerpoint/2010/main" val="294426227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188" y="1341438"/>
            <a:ext cx="748823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800" b="1" dirty="0">
                <a:solidFill>
                  <a:srgbClr val="003366"/>
                </a:solidFill>
                <a:latin typeface="华文中宋" pitchFamily="2" charset="-122"/>
                <a:ea typeface="华文中宋" pitchFamily="2" charset="-122"/>
              </a:rPr>
              <a:t>	</a:t>
            </a:r>
            <a:r>
              <a:rPr lang="zh-CN" altLang="en-US" sz="2800" b="1" dirty="0">
                <a:solidFill>
                  <a:srgbClr val="0000FF"/>
                </a:solidFill>
                <a:latin typeface="华文中宋" pitchFamily="2" charset="-122"/>
                <a:ea typeface="华文中宋" pitchFamily="2" charset="-122"/>
              </a:rPr>
              <a:t>三项性能指标：吞吐率、加速比和效率</a:t>
            </a:r>
          </a:p>
          <a:p>
            <a:pPr eaLnBrk="1" hangingPunct="1">
              <a:spcBef>
                <a:spcPct val="100000"/>
              </a:spcBef>
            </a:pPr>
            <a:r>
              <a:rPr lang="en-US" altLang="zh-CN" sz="2400" b="1" dirty="0">
                <a:solidFill>
                  <a:srgbClr val="003366"/>
                </a:solidFill>
                <a:latin typeface="华文中宋" pitchFamily="2" charset="-122"/>
                <a:ea typeface="华文中宋" pitchFamily="2" charset="-122"/>
              </a:rPr>
              <a:t>1.</a:t>
            </a:r>
            <a:r>
              <a:rPr lang="zh-CN" altLang="en-US" sz="2400" b="1" dirty="0">
                <a:solidFill>
                  <a:srgbClr val="003366"/>
                </a:solidFill>
                <a:latin typeface="华文中宋" pitchFamily="2" charset="-122"/>
                <a:ea typeface="华文中宋" pitchFamily="2" charset="-122"/>
              </a:rPr>
              <a:t>吞吐率</a:t>
            </a:r>
          </a:p>
          <a:p>
            <a:pPr eaLnBrk="1" hangingPunct="1">
              <a:spcBef>
                <a:spcPct val="50000"/>
              </a:spcBef>
            </a:pPr>
            <a:r>
              <a:rPr lang="zh-CN" altLang="en-US" sz="2400" b="1" dirty="0">
                <a:solidFill>
                  <a:srgbClr val="003366"/>
                </a:solidFill>
                <a:latin typeface="华文中宋" pitchFamily="2" charset="-122"/>
                <a:ea typeface="华文中宋" pitchFamily="2" charset="-122"/>
              </a:rPr>
              <a:t>	是衡量流水线速度的重要指标</a:t>
            </a:r>
          </a:p>
          <a:p>
            <a:pPr lvl="1" eaLnBrk="1" hangingPunct="1">
              <a:spcBef>
                <a:spcPct val="50000"/>
              </a:spcBef>
              <a:buClr>
                <a:srgbClr val="003366"/>
              </a:buClr>
              <a:buSzPct val="60000"/>
              <a:buFont typeface="Wingdings" pitchFamily="2" charset="2"/>
              <a:buChar char="u"/>
            </a:pPr>
            <a:r>
              <a:rPr lang="zh-CN" altLang="en-US" sz="2400" b="1" dirty="0">
                <a:solidFill>
                  <a:schemeClr val="accent2"/>
                </a:solidFill>
                <a:latin typeface="华文中宋" pitchFamily="2" charset="-122"/>
                <a:ea typeface="华文中宋" pitchFamily="2" charset="-122"/>
              </a:rPr>
              <a:t>吞吐率</a:t>
            </a:r>
            <a:r>
              <a:rPr lang="zh-CN" altLang="en-US" sz="2400" b="1" dirty="0">
                <a:solidFill>
                  <a:srgbClr val="003366"/>
                </a:solidFill>
                <a:latin typeface="华文中宋" pitchFamily="2" charset="-122"/>
                <a:ea typeface="华文中宋" pitchFamily="2" charset="-122"/>
              </a:rPr>
              <a:t>是指单位时间内流水线所完成的任务数或输出结果的数量。</a:t>
            </a:r>
          </a:p>
          <a:p>
            <a:pPr lvl="1" eaLnBrk="1" hangingPunct="1">
              <a:spcBef>
                <a:spcPct val="50000"/>
              </a:spcBef>
              <a:buClr>
                <a:srgbClr val="003366"/>
              </a:buClr>
              <a:buSzPct val="60000"/>
              <a:buFont typeface="Wingdings" pitchFamily="2" charset="2"/>
              <a:buChar char="u"/>
            </a:pPr>
            <a:r>
              <a:rPr lang="zh-CN" altLang="en-US" sz="2400" b="1" dirty="0">
                <a:solidFill>
                  <a:schemeClr val="accent2"/>
                </a:solidFill>
                <a:latin typeface="华文中宋" pitchFamily="2" charset="-122"/>
                <a:ea typeface="华文中宋" pitchFamily="2" charset="-122"/>
              </a:rPr>
              <a:t>最大吞吐率</a:t>
            </a:r>
            <a:r>
              <a:rPr lang="en-US" altLang="zh-CN" sz="2400" b="1" i="1" dirty="0" err="1">
                <a:solidFill>
                  <a:schemeClr val="accent2"/>
                </a:solidFill>
                <a:latin typeface="华文中宋" pitchFamily="2" charset="-122"/>
                <a:ea typeface="华文中宋" pitchFamily="2" charset="-122"/>
              </a:rPr>
              <a:t>TP</a:t>
            </a:r>
            <a:r>
              <a:rPr lang="en-US" altLang="zh-CN" sz="2400" b="1" i="1" baseline="-25000" dirty="0" err="1">
                <a:solidFill>
                  <a:schemeClr val="accent2"/>
                </a:solidFill>
                <a:latin typeface="华文中宋" pitchFamily="2" charset="-122"/>
                <a:ea typeface="华文中宋" pitchFamily="2" charset="-122"/>
              </a:rPr>
              <a:t>max</a:t>
            </a:r>
            <a:r>
              <a:rPr lang="zh-CN" altLang="en-US" sz="2400" b="1" dirty="0">
                <a:solidFill>
                  <a:srgbClr val="003366"/>
                </a:solidFill>
                <a:latin typeface="华文中宋" pitchFamily="2" charset="-122"/>
                <a:ea typeface="华文中宋" pitchFamily="2" charset="-122"/>
              </a:rPr>
              <a:t>是指流水线在达到稳定状态后所得到的吞吐率。</a:t>
            </a:r>
          </a:p>
          <a:p>
            <a:pPr lvl="1" eaLnBrk="1" hangingPunct="1">
              <a:spcBef>
                <a:spcPct val="50000"/>
              </a:spcBef>
              <a:buClr>
                <a:srgbClr val="003366"/>
              </a:buClr>
              <a:buSzPct val="60000"/>
              <a:buFont typeface="Wingdings" pitchFamily="2" charset="2"/>
              <a:buChar char="u"/>
            </a:pPr>
            <a:r>
              <a:rPr lang="zh-CN" altLang="en-US" sz="2400" b="1" dirty="0">
                <a:solidFill>
                  <a:srgbClr val="003366"/>
                </a:solidFill>
                <a:latin typeface="华文中宋" pitchFamily="2" charset="-122"/>
                <a:ea typeface="华文中宋" pitchFamily="2" charset="-122"/>
              </a:rPr>
              <a:t>设流水线由</a:t>
            </a:r>
            <a:r>
              <a:rPr lang="en-US" altLang="zh-CN" sz="2400" b="1" dirty="0">
                <a:solidFill>
                  <a:srgbClr val="003366"/>
                </a:solidFill>
                <a:latin typeface="华文中宋" pitchFamily="2" charset="-122"/>
                <a:ea typeface="华文中宋" pitchFamily="2" charset="-122"/>
              </a:rPr>
              <a:t>m</a:t>
            </a:r>
            <a:r>
              <a:rPr lang="zh-CN" altLang="en-US" sz="2400" b="1" dirty="0">
                <a:solidFill>
                  <a:srgbClr val="003366"/>
                </a:solidFill>
                <a:latin typeface="华文中宋" pitchFamily="2" charset="-122"/>
                <a:ea typeface="华文中宋" pitchFamily="2" charset="-122"/>
              </a:rPr>
              <a:t>段组成，完成</a:t>
            </a:r>
            <a:r>
              <a:rPr lang="en-US" altLang="zh-CN" sz="2400" b="1" dirty="0">
                <a:solidFill>
                  <a:srgbClr val="003366"/>
                </a:solidFill>
                <a:latin typeface="华文中宋" pitchFamily="2" charset="-122"/>
                <a:ea typeface="华文中宋" pitchFamily="2" charset="-122"/>
              </a:rPr>
              <a:t>n</a:t>
            </a:r>
            <a:r>
              <a:rPr lang="zh-CN" altLang="en-US" sz="2400" b="1" dirty="0">
                <a:solidFill>
                  <a:srgbClr val="003366"/>
                </a:solidFill>
                <a:latin typeface="华文中宋" pitchFamily="2" charset="-122"/>
                <a:ea typeface="华文中宋" pitchFamily="2" charset="-122"/>
              </a:rPr>
              <a:t>个任务的吞吐率称为</a:t>
            </a:r>
            <a:r>
              <a:rPr lang="zh-CN" altLang="en-US" sz="2400" b="1" dirty="0">
                <a:solidFill>
                  <a:schemeClr val="accent2"/>
                </a:solidFill>
                <a:latin typeface="华文中宋" pitchFamily="2" charset="-122"/>
                <a:ea typeface="华文中宋" pitchFamily="2" charset="-122"/>
              </a:rPr>
              <a:t>实际吞吐率</a:t>
            </a:r>
            <a:r>
              <a:rPr lang="zh-CN" altLang="en-US" sz="2400" b="1" dirty="0">
                <a:solidFill>
                  <a:srgbClr val="003366"/>
                </a:solidFill>
                <a:latin typeface="华文中宋" pitchFamily="2" charset="-122"/>
                <a:ea typeface="华文中宋" pitchFamily="2" charset="-122"/>
              </a:rPr>
              <a:t>，记作</a:t>
            </a:r>
            <a:r>
              <a:rPr lang="en-US" altLang="zh-CN" sz="2400" b="1" i="1" dirty="0">
                <a:solidFill>
                  <a:schemeClr val="accent2"/>
                </a:solidFill>
                <a:latin typeface="华文中宋" pitchFamily="2" charset="-122"/>
                <a:ea typeface="华文中宋" pitchFamily="2" charset="-122"/>
              </a:rPr>
              <a:t>TP</a:t>
            </a:r>
            <a:r>
              <a:rPr lang="zh-CN" altLang="en-US" sz="2400" b="1" dirty="0">
                <a:solidFill>
                  <a:srgbClr val="003366"/>
                </a:solidFill>
                <a:latin typeface="华文中宋" pitchFamily="2" charset="-122"/>
                <a:ea typeface="华文中宋" pitchFamily="2" charset="-122"/>
              </a:rPr>
              <a:t>。</a:t>
            </a:r>
          </a:p>
        </p:txBody>
      </p:sp>
      <p:sp>
        <p:nvSpPr>
          <p:cNvPr id="63491" name="Rectangle 3"/>
          <p:cNvSpPr>
            <a:spLocks noChangeArrowheads="1"/>
          </p:cNvSpPr>
          <p:nvPr/>
        </p:nvSpPr>
        <p:spPr bwMode="auto">
          <a:xfrm>
            <a:off x="1811338" y="269875"/>
            <a:ext cx="5942012"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smtClean="0">
                <a:latin typeface="Times New Roman" panose="02020603050405020304" pitchFamily="18" charset="0"/>
                <a:ea typeface="+mj-ea"/>
                <a:cs typeface="Times New Roman" panose="02020603050405020304" pitchFamily="18" charset="0"/>
              </a:rPr>
              <a:t>6.2.2 </a:t>
            </a:r>
            <a:r>
              <a:rPr lang="zh-CN" altLang="en-US" sz="3600" b="1" dirty="0">
                <a:latin typeface="Times New Roman" panose="02020603050405020304" pitchFamily="18" charset="0"/>
                <a:ea typeface="+mj-ea"/>
                <a:cs typeface="Times New Roman" panose="02020603050405020304" pitchFamily="18" charset="0"/>
              </a:rPr>
              <a:t>流水线性能分析</a:t>
            </a:r>
          </a:p>
        </p:txBody>
      </p:sp>
    </p:spTree>
    <p:extLst>
      <p:ext uri="{BB962C8B-B14F-4D97-AF65-F5344CB8AC3E}">
        <p14:creationId xmlns:p14="http://schemas.microsoft.com/office/powerpoint/2010/main" val="550259782"/>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11188" y="1177925"/>
            <a:ext cx="78486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257300" indent="-342900" eaLnBrk="0" hangingPunct="0">
              <a:defRPr>
                <a:solidFill>
                  <a:schemeClr val="tx1"/>
                </a:solidFill>
                <a:latin typeface="Calibri" pitchFamily="34" charset="0"/>
                <a:ea typeface="宋体" pitchFamily="2" charset="-122"/>
              </a:defRPr>
            </a:lvl3pPr>
            <a:lvl4pPr marL="1714500" indent="-3429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）最大吞吐率</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假设流水线各段的时间相等，均为</a:t>
            </a:r>
            <a:r>
              <a:rPr lang="zh-CN"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zh-CN" altLang="en-US" sz="2400" b="1" dirty="0">
                <a:latin typeface="华文中宋" pitchFamily="2" charset="-122"/>
                <a:ea typeface="华文中宋" pitchFamily="2" charset="-122"/>
              </a:rPr>
              <a:t>，则：</a:t>
            </a:r>
          </a:p>
          <a:p>
            <a:pPr lvl="1" algn="ctr" eaLnBrk="1" hangingPunct="1">
              <a:spcBef>
                <a:spcPct val="50000"/>
              </a:spcBef>
            </a:pPr>
            <a:r>
              <a:rPr lang="en-US" altLang="zh-CN" sz="2400" b="1" i="1" dirty="0" err="1">
                <a:latin typeface="华文中宋" pitchFamily="2" charset="-122"/>
                <a:ea typeface="华文中宋" pitchFamily="2" charset="-122"/>
              </a:rPr>
              <a:t>TP</a:t>
            </a:r>
            <a:r>
              <a:rPr lang="en-US" altLang="zh-CN" sz="2400" b="1" i="1" baseline="-25000" dirty="0" err="1">
                <a:latin typeface="华文中宋" pitchFamily="2" charset="-122"/>
                <a:ea typeface="华文中宋" pitchFamily="2" charset="-122"/>
              </a:rPr>
              <a:t>max</a:t>
            </a:r>
            <a:r>
              <a:rPr lang="en-US" altLang="zh-CN" sz="2400" b="1" i="1" dirty="0">
                <a:latin typeface="华文中宋" pitchFamily="2" charset="-122"/>
                <a:ea typeface="华文中宋" pitchFamily="2" charset="-122"/>
              </a:rPr>
              <a:t> = 1/△t</a:t>
            </a:r>
            <a:r>
              <a:rPr lang="en-US" altLang="zh-CN" sz="2400" b="1" i="1" baseline="-25000" dirty="0">
                <a:latin typeface="华文中宋" pitchFamily="2" charset="-122"/>
                <a:ea typeface="华文中宋" pitchFamily="2" charset="-122"/>
              </a:rPr>
              <a:t>0</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假设流水线各段时间不等，第</a:t>
            </a:r>
            <a:r>
              <a:rPr lang="en-US" altLang="zh-CN" sz="2400" b="1" dirty="0">
                <a:latin typeface="华文中宋" pitchFamily="2" charset="-122"/>
                <a:ea typeface="华文中宋" pitchFamily="2" charset="-122"/>
              </a:rPr>
              <a:t>i</a:t>
            </a:r>
            <a:r>
              <a:rPr lang="zh-CN" altLang="en-US" sz="2400" b="1" dirty="0">
                <a:latin typeface="华文中宋" pitchFamily="2" charset="-122"/>
                <a:ea typeface="华文中宋" pitchFamily="2" charset="-122"/>
              </a:rPr>
              <a:t>段时间为</a:t>
            </a:r>
            <a:r>
              <a:rPr lang="zh-CN" altLang="en-US" sz="2400" b="1" i="1" dirty="0">
                <a:latin typeface="华文中宋" pitchFamily="2" charset="-122"/>
                <a:ea typeface="华文中宋" pitchFamily="2" charset="-122"/>
              </a:rPr>
              <a:t>△</a:t>
            </a:r>
            <a:r>
              <a:rPr lang="en-US" altLang="zh-CN" sz="2400" b="1" i="1" dirty="0" err="1">
                <a:latin typeface="华文中宋" pitchFamily="2" charset="-122"/>
                <a:ea typeface="华文中宋" pitchFamily="2" charset="-122"/>
              </a:rPr>
              <a:t>t</a:t>
            </a:r>
            <a:r>
              <a:rPr lang="en-US" altLang="zh-CN" sz="2400" b="1" i="1" baseline="-25000" dirty="0" err="1">
                <a:latin typeface="华文中宋" pitchFamily="2" charset="-122"/>
                <a:ea typeface="华文中宋" pitchFamily="2" charset="-122"/>
              </a:rPr>
              <a:t>i</a:t>
            </a: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，则：</a:t>
            </a:r>
          </a:p>
          <a:p>
            <a:pPr lvl="1" algn="ctr" eaLnBrk="1" hangingPunct="1">
              <a:spcBef>
                <a:spcPct val="50000"/>
              </a:spcBef>
            </a:pPr>
            <a:r>
              <a:rPr lang="en-US" altLang="zh-CN" sz="2400" b="1" i="1" dirty="0" err="1">
                <a:latin typeface="华文中宋" pitchFamily="2" charset="-122"/>
                <a:ea typeface="华文中宋" pitchFamily="2" charset="-122"/>
              </a:rPr>
              <a:t>TP</a:t>
            </a:r>
            <a:r>
              <a:rPr lang="en-US" altLang="zh-CN" sz="2400" b="1" i="1" baseline="-25000" dirty="0" err="1">
                <a:latin typeface="华文中宋" pitchFamily="2" charset="-122"/>
                <a:ea typeface="华文中宋" pitchFamily="2" charset="-122"/>
              </a:rPr>
              <a:t>max</a:t>
            </a:r>
            <a:r>
              <a:rPr lang="en-US" altLang="zh-CN" sz="2400" b="1" i="1" dirty="0">
                <a:latin typeface="华文中宋" pitchFamily="2" charset="-122"/>
                <a:ea typeface="华文中宋" pitchFamily="2" charset="-122"/>
              </a:rPr>
              <a:t> = 1/max{△</a:t>
            </a:r>
            <a:r>
              <a:rPr lang="en-US" altLang="zh-CN" sz="2400" b="1" i="1" dirty="0" err="1">
                <a:latin typeface="华文中宋" pitchFamily="2" charset="-122"/>
                <a:ea typeface="华文中宋" pitchFamily="2" charset="-122"/>
              </a:rPr>
              <a:t>t</a:t>
            </a:r>
            <a:r>
              <a:rPr lang="en-US" altLang="zh-CN" sz="2400" b="1" i="1" baseline="-25000" dirty="0" err="1">
                <a:latin typeface="华文中宋" pitchFamily="2" charset="-122"/>
                <a:ea typeface="华文中宋" pitchFamily="2" charset="-122"/>
              </a:rPr>
              <a:t>i</a:t>
            </a:r>
            <a:r>
              <a:rPr lang="en-US" altLang="zh-CN" sz="2400" b="1" i="1" baseline="-25000" dirty="0">
                <a:latin typeface="华文中宋" pitchFamily="2" charset="-122"/>
                <a:ea typeface="华文中宋" pitchFamily="2" charset="-122"/>
              </a:rPr>
              <a:t> </a:t>
            </a:r>
            <a:r>
              <a:rPr lang="en-US" altLang="zh-CN" sz="2400" b="1" i="1" dirty="0">
                <a:latin typeface="华文中宋" pitchFamily="2" charset="-122"/>
                <a:ea typeface="华文中宋" pitchFamily="2" charset="-122"/>
              </a:rPr>
              <a:t>}</a:t>
            </a:r>
          </a:p>
          <a:p>
            <a:pPr lvl="2" eaLnBrk="1" hangingPunct="1">
              <a:spcBef>
                <a:spcPct val="50000"/>
              </a:spcBef>
              <a:buFont typeface="Arial" pitchFamily="34" charset="0"/>
              <a:buChar char="–"/>
            </a:pPr>
            <a:r>
              <a:rPr lang="zh-CN" altLang="en-US" sz="2400" b="1" dirty="0">
                <a:latin typeface="华文中宋" pitchFamily="2" charset="-122"/>
                <a:ea typeface="华文中宋" pitchFamily="2" charset="-122"/>
              </a:rPr>
              <a:t>最大吞吐率取决于流水线中最慢一段所需的时间，该段成为流水线的瓶颈</a:t>
            </a:r>
          </a:p>
          <a:p>
            <a:pPr lvl="2" eaLnBrk="1" hangingPunct="1">
              <a:spcBef>
                <a:spcPct val="50000"/>
              </a:spcBef>
              <a:buFont typeface="Arial" pitchFamily="34" charset="0"/>
              <a:buChar char="–"/>
            </a:pPr>
            <a:r>
              <a:rPr lang="zh-CN" altLang="en-US" sz="2400" b="1" dirty="0">
                <a:latin typeface="华文中宋" pitchFamily="2" charset="-122"/>
                <a:ea typeface="华文中宋" pitchFamily="2" charset="-122"/>
                <a:hlinkClick r:id="rId3" action="ppaction://hlinksldjump"/>
              </a:rPr>
              <a:t>消除瓶颈的方法</a:t>
            </a:r>
            <a:endParaRPr lang="zh-CN" altLang="en-US" sz="2400" b="1" dirty="0">
              <a:latin typeface="华文中宋" pitchFamily="2" charset="-122"/>
              <a:ea typeface="华文中宋" pitchFamily="2" charset="-122"/>
            </a:endParaRPr>
          </a:p>
          <a:p>
            <a:pPr lvl="3" eaLnBrk="1" hangingPunct="1">
              <a:spcBef>
                <a:spcPct val="30000"/>
              </a:spcBef>
              <a:buFont typeface="Arial" pitchFamily="34" charset="0"/>
              <a:buChar char="–"/>
            </a:pPr>
            <a:r>
              <a:rPr lang="zh-CN" altLang="en-US" sz="2400" b="1" dirty="0">
                <a:latin typeface="华文中宋" pitchFamily="2" charset="-122"/>
                <a:ea typeface="华文中宋" pitchFamily="2" charset="-122"/>
              </a:rPr>
              <a:t>细分瓶颈段</a:t>
            </a:r>
          </a:p>
          <a:p>
            <a:pPr lvl="3" eaLnBrk="1" hangingPunct="1">
              <a:spcBef>
                <a:spcPct val="30000"/>
              </a:spcBef>
              <a:buFont typeface="Arial" pitchFamily="34" charset="0"/>
              <a:buChar char="–"/>
            </a:pPr>
            <a:r>
              <a:rPr lang="zh-CN" altLang="en-US" sz="2400" b="1" dirty="0">
                <a:latin typeface="华文中宋" pitchFamily="2" charset="-122"/>
                <a:ea typeface="华文中宋" pitchFamily="2" charset="-122"/>
              </a:rPr>
              <a:t>重复设置瓶颈段</a:t>
            </a:r>
            <a:r>
              <a:rPr lang="zh-CN" altLang="en-US" sz="2400" b="1">
                <a:latin typeface="华文中宋" pitchFamily="2" charset="-122"/>
                <a:ea typeface="华文中宋" pitchFamily="2" charset="-122"/>
              </a:rPr>
              <a:t>	</a:t>
            </a:r>
            <a:endParaRPr lang="zh-CN" alt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296443240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11188" y="1268413"/>
            <a:ext cx="748823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2</a:t>
            </a:r>
            <a:r>
              <a:rPr lang="zh-CN" altLang="en-US" sz="2400" b="1" dirty="0">
                <a:latin typeface="华文中宋" pitchFamily="2" charset="-122"/>
                <a:ea typeface="华文中宋" pitchFamily="2" charset="-122"/>
              </a:rPr>
              <a:t>）实际吞吐率</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若各段时间相等（假设均为</a:t>
            </a:r>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0</a:t>
            </a:r>
            <a:r>
              <a:rPr lang="zh-CN" altLang="en-US" sz="2400" b="1" dirty="0">
                <a:latin typeface="华文中宋" pitchFamily="2" charset="-122"/>
                <a:ea typeface="华文中宋" pitchFamily="2" charset="-122"/>
              </a:rPr>
              <a:t>），则完成时间</a:t>
            </a:r>
          </a:p>
          <a:p>
            <a:pPr lvl="1" algn="ctr" eaLnBrk="1" hangingPunct="1">
              <a:spcBef>
                <a:spcPct val="50000"/>
              </a:spcBef>
              <a:spcAft>
                <a:spcPct val="25000"/>
              </a:spcAft>
            </a:pP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 m</a:t>
            </a:r>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0</a:t>
            </a:r>
            <a:r>
              <a:rPr lang="en-US" altLang="zh-CN" sz="2400" b="1" dirty="0">
                <a:latin typeface="华文中宋" pitchFamily="2" charset="-122"/>
                <a:ea typeface="华文中宋" pitchFamily="2" charset="-122"/>
              </a:rPr>
              <a:t>+(n-1)</a:t>
            </a:r>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0</a:t>
            </a: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hlinkClick r:id="rId3" action="ppaction://hlinksldjump"/>
              </a:rPr>
              <a:t>说明</a:t>
            </a:r>
            <a:r>
              <a:rPr lang="zh-CN" altLang="en-US" sz="2400" b="1" dirty="0">
                <a:latin typeface="华文中宋" pitchFamily="2" charset="-122"/>
                <a:ea typeface="华文中宋" pitchFamily="2" charset="-122"/>
              </a:rPr>
              <a:t>）</a:t>
            </a:r>
          </a:p>
          <a:p>
            <a:pPr lvl="1" algn="ctr" eaLnBrk="1" hangingPunct="1">
              <a:spcBef>
                <a:spcPct val="50000"/>
              </a:spcBef>
              <a:spcAft>
                <a:spcPct val="25000"/>
              </a:spcAft>
            </a:pPr>
            <a:endParaRPr lang="zh-CN" altLang="en-US" sz="2400" b="1" dirty="0">
              <a:latin typeface="华文中宋" pitchFamily="2" charset="-122"/>
              <a:ea typeface="华文中宋" pitchFamily="2" charset="-122"/>
            </a:endParaRPr>
          </a:p>
          <a:p>
            <a:pPr lvl="1" algn="ctr" eaLnBrk="1" hangingPunct="1">
              <a:spcBef>
                <a:spcPct val="50000"/>
              </a:spcBef>
              <a:spcAft>
                <a:spcPct val="25000"/>
              </a:spcAft>
            </a:pPr>
            <a:endParaRPr lang="zh-CN" altLang="en-US" sz="2400" b="1" dirty="0">
              <a:latin typeface="华文中宋" pitchFamily="2" charset="-122"/>
              <a:ea typeface="华文中宋" pitchFamily="2" charset="-122"/>
            </a:endParaRPr>
          </a:p>
          <a:p>
            <a:pPr lvl="1" algn="ctr" eaLnBrk="1" hangingPunct="1">
              <a:spcBef>
                <a:spcPct val="50000"/>
              </a:spcBef>
              <a:spcAft>
                <a:spcPct val="25000"/>
              </a:spcAft>
            </a:pPr>
            <a:endParaRPr lang="zh-CN" altLang="en-US" sz="2400" b="1" dirty="0">
              <a:latin typeface="华文中宋" pitchFamily="2" charset="-122"/>
              <a:ea typeface="华文中宋" pitchFamily="2" charset="-122"/>
            </a:endParaRPr>
          </a:p>
          <a:p>
            <a:pPr lvl="1" algn="ctr" eaLnBrk="1" hangingPunct="1">
              <a:spcBef>
                <a:spcPct val="50000"/>
              </a:spcBef>
              <a:spcAft>
                <a:spcPct val="25000"/>
              </a:spcAft>
            </a:pPr>
            <a:endParaRPr lang="zh-CN" altLang="en-US" sz="2400" b="1" dirty="0">
              <a:latin typeface="华文中宋" pitchFamily="2" charset="-122"/>
              <a:ea typeface="华文中宋" pitchFamily="2" charset="-122"/>
            </a:endParaRPr>
          </a:p>
          <a:p>
            <a:pPr lvl="1" algn="ctr" eaLnBrk="1" hangingPunct="1">
              <a:spcBef>
                <a:spcPct val="50000"/>
              </a:spcBef>
              <a:spcAft>
                <a:spcPct val="25000"/>
              </a:spcAft>
            </a:pPr>
            <a:r>
              <a:rPr lang="zh-CN" altLang="en-US" sz="2400" b="1" dirty="0">
                <a:latin typeface="华文中宋" pitchFamily="2" charset="-122"/>
                <a:ea typeface="华文中宋" pitchFamily="2" charset="-122"/>
                <a:hlinkClick r:id="rId4" action="ppaction://hlinksldjump"/>
              </a:rPr>
              <a:t>时空图</a:t>
            </a:r>
            <a:endParaRPr lang="zh-CN" altLang="en-US" sz="2400" b="1" dirty="0">
              <a:latin typeface="华文中宋" pitchFamily="2" charset="-122"/>
              <a:ea typeface="华文中宋" pitchFamily="2" charset="-122"/>
            </a:endParaRPr>
          </a:p>
        </p:txBody>
      </p:sp>
      <p:grpSp>
        <p:nvGrpSpPr>
          <p:cNvPr id="2" name="Group 23"/>
          <p:cNvGrpSpPr>
            <a:grpSpLocks/>
          </p:cNvGrpSpPr>
          <p:nvPr/>
        </p:nvGrpSpPr>
        <p:grpSpPr bwMode="auto">
          <a:xfrm>
            <a:off x="827088" y="3055938"/>
            <a:ext cx="7705725" cy="1885950"/>
            <a:chOff x="748" y="2750"/>
            <a:chExt cx="4854" cy="1188"/>
          </a:xfrm>
        </p:grpSpPr>
        <p:grpSp>
          <p:nvGrpSpPr>
            <p:cNvPr id="34820" name="Group 20"/>
            <p:cNvGrpSpPr>
              <a:grpSpLocks/>
            </p:cNvGrpSpPr>
            <p:nvPr/>
          </p:nvGrpSpPr>
          <p:grpSpPr bwMode="auto">
            <a:xfrm>
              <a:off x="1928" y="2750"/>
              <a:ext cx="3674" cy="1188"/>
              <a:chOff x="930" y="2750"/>
              <a:chExt cx="3674" cy="1188"/>
            </a:xfrm>
          </p:grpSpPr>
          <p:sp>
            <p:nvSpPr>
              <p:cNvPr id="34822" name="Text Box 4"/>
              <p:cNvSpPr txBox="1">
                <a:spLocks noChangeArrowheads="1"/>
              </p:cNvSpPr>
              <p:nvPr/>
            </p:nvSpPr>
            <p:spPr bwMode="auto">
              <a:xfrm>
                <a:off x="930" y="2901"/>
                <a:ext cx="367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dirty="0">
                    <a:solidFill>
                      <a:srgbClr val="003366"/>
                    </a:solidFill>
                    <a:latin typeface="华文中宋" pitchFamily="2" charset="-122"/>
                    <a:ea typeface="华文中宋" pitchFamily="2" charset="-122"/>
                  </a:rPr>
                  <a:t>TP </a:t>
                </a:r>
                <a:r>
                  <a:rPr kumimoji="1" lang="zh-CN" altLang="en-US" sz="2400" b="1" dirty="0">
                    <a:solidFill>
                      <a:srgbClr val="003366"/>
                    </a:solidFill>
                    <a:latin typeface="华文中宋" pitchFamily="2" charset="-122"/>
                    <a:ea typeface="华文中宋" pitchFamily="2" charset="-122"/>
                  </a:rPr>
                  <a:t>＝ ─── ＝ ──────────</a:t>
                </a:r>
              </a:p>
            </p:txBody>
          </p:sp>
          <p:sp>
            <p:nvSpPr>
              <p:cNvPr id="34823" name="Text Box 5"/>
              <p:cNvSpPr txBox="1">
                <a:spLocks noChangeArrowheads="1"/>
              </p:cNvSpPr>
              <p:nvPr/>
            </p:nvSpPr>
            <p:spPr bwMode="auto">
              <a:xfrm>
                <a:off x="1578" y="3026"/>
                <a:ext cx="5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T</a:t>
                </a:r>
                <a:r>
                  <a:rPr kumimoji="1" lang="zh-CN" altLang="en-US" sz="2400" b="1" i="1" baseline="-25000">
                    <a:solidFill>
                      <a:srgbClr val="003366"/>
                    </a:solidFill>
                    <a:latin typeface="楷体_GB2312" pitchFamily="49" charset="-122"/>
                    <a:ea typeface="楷体_GB2312" pitchFamily="49" charset="-122"/>
                  </a:rPr>
                  <a:t>流水</a:t>
                </a:r>
                <a:endParaRPr kumimoji="1" lang="zh-CN" altLang="en-US" sz="2400" b="1">
                  <a:solidFill>
                    <a:srgbClr val="003366"/>
                  </a:solidFill>
                  <a:latin typeface="楷体_GB2312" pitchFamily="49" charset="-122"/>
                  <a:ea typeface="楷体_GB2312" pitchFamily="49" charset="-122"/>
                </a:endParaRPr>
              </a:p>
            </p:txBody>
          </p:sp>
          <p:sp>
            <p:nvSpPr>
              <p:cNvPr id="34824" name="Text Box 6"/>
              <p:cNvSpPr txBox="1">
                <a:spLocks noChangeArrowheads="1"/>
              </p:cNvSpPr>
              <p:nvPr/>
            </p:nvSpPr>
            <p:spPr bwMode="auto">
              <a:xfrm>
                <a:off x="1722" y="2750"/>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n</a:t>
                </a:r>
                <a:endParaRPr kumimoji="1" lang="en-US" altLang="zh-CN" sz="2400" b="1">
                  <a:solidFill>
                    <a:srgbClr val="003366"/>
                  </a:solidFill>
                  <a:latin typeface="楷体_GB2312" pitchFamily="49" charset="-122"/>
                  <a:ea typeface="楷体_GB2312" pitchFamily="49" charset="-122"/>
                </a:endParaRPr>
              </a:p>
            </p:txBody>
          </p:sp>
          <p:sp>
            <p:nvSpPr>
              <p:cNvPr id="34825" name="Text Box 7"/>
              <p:cNvSpPr txBox="1">
                <a:spLocks noChangeArrowheads="1"/>
              </p:cNvSpPr>
              <p:nvPr/>
            </p:nvSpPr>
            <p:spPr bwMode="auto">
              <a:xfrm>
                <a:off x="2514" y="3026"/>
                <a:ext cx="20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i="1" dirty="0">
                    <a:solidFill>
                      <a:srgbClr val="003366"/>
                    </a:solidFill>
                    <a:latin typeface="+mj-ea"/>
                    <a:ea typeface="+mj-ea"/>
                  </a:rPr>
                  <a:t>m</a:t>
                </a:r>
                <a:r>
                  <a:rPr kumimoji="1" lang="en-US" altLang="zh-CN" sz="2400" b="1" i="1" dirty="0" smtClean="0">
                    <a:solidFill>
                      <a:srgbClr val="003366"/>
                    </a:solidFill>
                    <a:latin typeface="Times New Roman" pitchFamily="18" charset="0"/>
                    <a:ea typeface="楷体_GB2312" pitchFamily="49" charset="-122"/>
                  </a:rPr>
                  <a:t>·</a:t>
                </a:r>
                <a:r>
                  <a:rPr kumimoji="1" lang="en-US" altLang="zh-CN" sz="2400" b="1" i="1" dirty="0">
                    <a:solidFill>
                      <a:srgbClr val="003366"/>
                    </a:solidFill>
                    <a:latin typeface="楷体_GB2312" pitchFamily="49" charset="-122"/>
                    <a:ea typeface="楷体_GB2312" pitchFamily="49" charset="-122"/>
                  </a:rPr>
                  <a:t>△t</a:t>
                </a:r>
                <a:r>
                  <a:rPr kumimoji="1" lang="en-US" altLang="zh-CN" sz="2400" b="1" i="1" baseline="-25000" dirty="0">
                    <a:solidFill>
                      <a:srgbClr val="003366"/>
                    </a:solidFill>
                    <a:latin typeface="楷体_GB2312" pitchFamily="49" charset="-122"/>
                    <a:ea typeface="楷体_GB2312" pitchFamily="49" charset="-122"/>
                  </a:rPr>
                  <a:t>0</a:t>
                </a:r>
                <a:r>
                  <a:rPr kumimoji="1" lang="zh-CN" altLang="en-US" sz="2400" b="1" dirty="0">
                    <a:solidFill>
                      <a:srgbClr val="003366"/>
                    </a:solidFill>
                    <a:latin typeface="楷体_GB2312" pitchFamily="49" charset="-122"/>
                    <a:ea typeface="楷体_GB2312" pitchFamily="49" charset="-122"/>
                  </a:rPr>
                  <a:t>＋</a:t>
                </a:r>
                <a:r>
                  <a:rPr kumimoji="1" lang="en-US" altLang="zh-CN" sz="2400" b="1" dirty="0">
                    <a:solidFill>
                      <a:srgbClr val="003366"/>
                    </a:solidFill>
                    <a:latin typeface="楷体_GB2312" pitchFamily="49" charset="-122"/>
                    <a:ea typeface="楷体_GB2312" pitchFamily="49" charset="-122"/>
                  </a:rPr>
                  <a:t>(</a:t>
                </a:r>
                <a:r>
                  <a:rPr kumimoji="1" lang="en-US" altLang="zh-CN" sz="2400" b="1" i="1" dirty="0">
                    <a:solidFill>
                      <a:srgbClr val="003366"/>
                    </a:solidFill>
                    <a:latin typeface="楷体_GB2312" pitchFamily="49" charset="-122"/>
                    <a:ea typeface="楷体_GB2312" pitchFamily="49" charset="-122"/>
                  </a:rPr>
                  <a:t>n</a:t>
                </a:r>
                <a:r>
                  <a:rPr kumimoji="1" lang="zh-CN" altLang="en-US" sz="2400" b="1" i="1" dirty="0">
                    <a:solidFill>
                      <a:srgbClr val="003366"/>
                    </a:solidFill>
                    <a:latin typeface="楷体_GB2312" pitchFamily="49" charset="-122"/>
                    <a:ea typeface="楷体_GB2312" pitchFamily="49" charset="-122"/>
                  </a:rPr>
                  <a:t>－</a:t>
                </a:r>
                <a:r>
                  <a:rPr kumimoji="1" lang="zh-CN" altLang="en-US" sz="2400" b="1" dirty="0">
                    <a:solidFill>
                      <a:srgbClr val="003366"/>
                    </a:solidFill>
                    <a:latin typeface="楷体_GB2312" pitchFamily="49" charset="-122"/>
                    <a:ea typeface="楷体_GB2312" pitchFamily="49" charset="-122"/>
                  </a:rPr>
                  <a:t>１</a:t>
                </a:r>
                <a:r>
                  <a:rPr kumimoji="1" lang="en-US" altLang="zh-CN" sz="2400" b="1" dirty="0">
                    <a:solidFill>
                      <a:srgbClr val="003366"/>
                    </a:solidFill>
                    <a:latin typeface="楷体_GB2312" pitchFamily="49" charset="-122"/>
                    <a:ea typeface="楷体_GB2312" pitchFamily="49" charset="-122"/>
                  </a:rPr>
                  <a:t>)</a:t>
                </a:r>
                <a:r>
                  <a:rPr kumimoji="1" lang="en-US" altLang="zh-CN" sz="2400" b="1" i="1" dirty="0">
                    <a:solidFill>
                      <a:srgbClr val="003366"/>
                    </a:solidFill>
                    <a:latin typeface="楷体_GB2312" pitchFamily="49" charset="-122"/>
                    <a:ea typeface="楷体_GB2312" pitchFamily="49" charset="-122"/>
                  </a:rPr>
                  <a:t>△t</a:t>
                </a:r>
                <a:r>
                  <a:rPr kumimoji="1" lang="en-US" altLang="zh-CN" sz="2400" b="1" i="1" baseline="-25000" dirty="0">
                    <a:solidFill>
                      <a:srgbClr val="003366"/>
                    </a:solidFill>
                    <a:latin typeface="楷体_GB2312" pitchFamily="49" charset="-122"/>
                    <a:ea typeface="楷体_GB2312" pitchFamily="49" charset="-122"/>
                  </a:rPr>
                  <a:t>0</a:t>
                </a:r>
                <a:endParaRPr kumimoji="1" lang="en-US" altLang="zh-CN" sz="2400" b="1" dirty="0">
                  <a:solidFill>
                    <a:srgbClr val="003366"/>
                  </a:solidFill>
                  <a:latin typeface="楷体_GB2312" pitchFamily="49" charset="-122"/>
                  <a:ea typeface="楷体_GB2312" pitchFamily="49" charset="-122"/>
                </a:endParaRPr>
              </a:p>
            </p:txBody>
          </p:sp>
          <p:sp>
            <p:nvSpPr>
              <p:cNvPr id="34826" name="Text Box 8"/>
              <p:cNvSpPr txBox="1">
                <a:spLocks noChangeArrowheads="1"/>
              </p:cNvSpPr>
              <p:nvPr/>
            </p:nvSpPr>
            <p:spPr bwMode="auto">
              <a:xfrm>
                <a:off x="3300" y="2750"/>
                <a:ext cx="19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n</a:t>
                </a:r>
                <a:endParaRPr kumimoji="1" lang="en-US" altLang="zh-CN" sz="2400" b="1">
                  <a:solidFill>
                    <a:srgbClr val="003366"/>
                  </a:solidFill>
                  <a:latin typeface="楷体_GB2312" pitchFamily="49" charset="-122"/>
                  <a:ea typeface="楷体_GB2312" pitchFamily="49" charset="-122"/>
                </a:endParaRPr>
              </a:p>
            </p:txBody>
          </p:sp>
          <p:sp>
            <p:nvSpPr>
              <p:cNvPr id="34827" name="Text Box 9"/>
              <p:cNvSpPr txBox="1">
                <a:spLocks noChangeArrowheads="1"/>
              </p:cNvSpPr>
              <p:nvPr/>
            </p:nvSpPr>
            <p:spPr bwMode="auto">
              <a:xfrm>
                <a:off x="1530" y="3650"/>
                <a:ext cx="18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solidFill>
                      <a:srgbClr val="003366"/>
                    </a:solidFill>
                    <a:latin typeface="楷体_GB2312" pitchFamily="49" charset="-122"/>
                    <a:ea typeface="楷体_GB2312" pitchFamily="49" charset="-122"/>
                  </a:rPr>
                  <a:t>(1</a:t>
                </a:r>
                <a:r>
                  <a:rPr kumimoji="1" lang="zh-CN" altLang="en-US" sz="2400" b="1">
                    <a:solidFill>
                      <a:srgbClr val="003366"/>
                    </a:solidFill>
                    <a:latin typeface="楷体_GB2312" pitchFamily="49" charset="-122"/>
                    <a:ea typeface="楷体_GB2312" pitchFamily="49" charset="-122"/>
                  </a:rPr>
                  <a:t>＋      </a:t>
                </a:r>
                <a:r>
                  <a:rPr kumimoji="1" lang="en-US" altLang="zh-CN" sz="2400" b="1">
                    <a:solidFill>
                      <a:srgbClr val="003366"/>
                    </a:solidFill>
                    <a:latin typeface="楷体_GB2312" pitchFamily="49" charset="-122"/>
                    <a:ea typeface="楷体_GB2312" pitchFamily="49" charset="-122"/>
                  </a:rPr>
                  <a:t>)</a:t>
                </a:r>
                <a:r>
                  <a:rPr kumimoji="1" lang="en-US" altLang="zh-CN" sz="2400" b="1" i="1">
                    <a:solidFill>
                      <a:srgbClr val="003366"/>
                    </a:solidFill>
                    <a:latin typeface="楷体_GB2312" pitchFamily="49" charset="-122"/>
                    <a:ea typeface="楷体_GB2312" pitchFamily="49" charset="-122"/>
                  </a:rPr>
                  <a:t>△t</a:t>
                </a:r>
                <a:r>
                  <a:rPr kumimoji="1" lang="en-US" altLang="zh-CN" sz="2400" b="1" i="1" baseline="-25000">
                    <a:solidFill>
                      <a:srgbClr val="003366"/>
                    </a:solidFill>
                    <a:latin typeface="楷体_GB2312" pitchFamily="49" charset="-122"/>
                    <a:ea typeface="楷体_GB2312" pitchFamily="49" charset="-122"/>
                  </a:rPr>
                  <a:t>0 </a:t>
                </a:r>
                <a:r>
                  <a:rPr kumimoji="1" lang="en-US" altLang="zh-CN" sz="2400" b="1" baseline="-25000">
                    <a:solidFill>
                      <a:srgbClr val="003366"/>
                    </a:solidFill>
                    <a:latin typeface="楷体_GB2312" pitchFamily="49" charset="-122"/>
                    <a:ea typeface="楷体_GB2312" pitchFamily="49" charset="-122"/>
                  </a:rPr>
                  <a:t> </a:t>
                </a:r>
                <a:endParaRPr kumimoji="1" lang="en-US" altLang="zh-CN" sz="2400" b="1">
                  <a:solidFill>
                    <a:srgbClr val="003366"/>
                  </a:solidFill>
                  <a:latin typeface="楷体_GB2312" pitchFamily="49" charset="-122"/>
                  <a:ea typeface="楷体_GB2312" pitchFamily="49" charset="-122"/>
                </a:endParaRPr>
              </a:p>
            </p:txBody>
          </p:sp>
          <p:sp>
            <p:nvSpPr>
              <p:cNvPr id="34828" name="Text Box 14"/>
              <p:cNvSpPr txBox="1">
                <a:spLocks noChangeArrowheads="1"/>
              </p:cNvSpPr>
              <p:nvPr/>
            </p:nvSpPr>
            <p:spPr bwMode="auto">
              <a:xfrm>
                <a:off x="1194" y="3477"/>
                <a:ext cx="336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zh-CN" altLang="en-US" sz="2400" b="1" dirty="0">
                    <a:solidFill>
                      <a:srgbClr val="003366"/>
                    </a:solidFill>
                    <a:latin typeface="楷体_GB2312" pitchFamily="49" charset="-122"/>
                    <a:ea typeface="楷体_GB2312" pitchFamily="49" charset="-122"/>
                  </a:rPr>
                  <a:t>＝ ──────── ＝ ─────</a:t>
                </a:r>
              </a:p>
            </p:txBody>
          </p:sp>
          <p:sp>
            <p:nvSpPr>
              <p:cNvPr id="34829" name="Text Box 10"/>
              <p:cNvSpPr txBox="1">
                <a:spLocks noChangeArrowheads="1"/>
              </p:cNvSpPr>
              <p:nvPr/>
            </p:nvSpPr>
            <p:spPr bwMode="auto">
              <a:xfrm>
                <a:off x="2010" y="3573"/>
                <a:ext cx="5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dirty="0">
                    <a:solidFill>
                      <a:srgbClr val="003366"/>
                    </a:solidFill>
                    <a:latin typeface="楷体_GB2312" pitchFamily="49" charset="-122"/>
                    <a:ea typeface="楷体_GB2312" pitchFamily="49" charset="-122"/>
                  </a:rPr>
                  <a:t>m</a:t>
                </a:r>
                <a:r>
                  <a:rPr kumimoji="1" lang="zh-CN" altLang="en-US" sz="2400" b="1" dirty="0">
                    <a:solidFill>
                      <a:srgbClr val="003366"/>
                    </a:solidFill>
                    <a:latin typeface="楷体_GB2312" pitchFamily="49" charset="-122"/>
                    <a:ea typeface="楷体_GB2312" pitchFamily="49" charset="-122"/>
                  </a:rPr>
                  <a:t>－</a:t>
                </a:r>
                <a:r>
                  <a:rPr kumimoji="1" lang="en-US" altLang="zh-CN" sz="2400" b="1" dirty="0">
                    <a:solidFill>
                      <a:srgbClr val="003366"/>
                    </a:solidFill>
                    <a:latin typeface="楷体_GB2312" pitchFamily="49" charset="-122"/>
                    <a:ea typeface="楷体_GB2312" pitchFamily="49" charset="-122"/>
                  </a:rPr>
                  <a:t>1</a:t>
                </a:r>
              </a:p>
            </p:txBody>
          </p:sp>
          <p:sp>
            <p:nvSpPr>
              <p:cNvPr id="34830" name="Text Box 11"/>
              <p:cNvSpPr txBox="1">
                <a:spLocks noChangeArrowheads="1"/>
              </p:cNvSpPr>
              <p:nvPr/>
            </p:nvSpPr>
            <p:spPr bwMode="auto">
              <a:xfrm>
                <a:off x="2202" y="3367"/>
                <a:ext cx="19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solidFill>
                      <a:srgbClr val="003366"/>
                    </a:solidFill>
                    <a:latin typeface="楷体_GB2312" pitchFamily="49" charset="-122"/>
                    <a:ea typeface="楷体_GB2312" pitchFamily="49" charset="-122"/>
                  </a:rPr>
                  <a:t>1</a:t>
                </a:r>
              </a:p>
            </p:txBody>
          </p:sp>
          <p:sp>
            <p:nvSpPr>
              <p:cNvPr id="34831" name="Text Box 12"/>
              <p:cNvSpPr txBox="1">
                <a:spLocks noChangeArrowheads="1"/>
              </p:cNvSpPr>
              <p:nvPr/>
            </p:nvSpPr>
            <p:spPr bwMode="auto">
              <a:xfrm>
                <a:off x="3720" y="3350"/>
                <a:ext cx="59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TP</a:t>
                </a:r>
                <a:r>
                  <a:rPr kumimoji="1" lang="en-US" altLang="zh-CN" sz="2400" b="1" i="1" baseline="-25000">
                    <a:solidFill>
                      <a:srgbClr val="003366"/>
                    </a:solidFill>
                    <a:latin typeface="楷体_GB2312" pitchFamily="49" charset="-122"/>
                    <a:ea typeface="楷体_GB2312" pitchFamily="49" charset="-122"/>
                  </a:rPr>
                  <a:t>max</a:t>
                </a:r>
                <a:endParaRPr kumimoji="1" lang="en-US" altLang="zh-CN" sz="2400" b="1">
                  <a:solidFill>
                    <a:srgbClr val="003366"/>
                  </a:solidFill>
                  <a:latin typeface="楷体_GB2312" pitchFamily="49" charset="-122"/>
                  <a:ea typeface="楷体_GB2312" pitchFamily="49" charset="-122"/>
                </a:endParaRPr>
              </a:p>
            </p:txBody>
          </p:sp>
          <p:sp>
            <p:nvSpPr>
              <p:cNvPr id="34832" name="Text Box 13"/>
              <p:cNvSpPr txBox="1">
                <a:spLocks noChangeArrowheads="1"/>
              </p:cNvSpPr>
              <p:nvPr/>
            </p:nvSpPr>
            <p:spPr bwMode="auto">
              <a:xfrm>
                <a:off x="2106" y="3739"/>
                <a:ext cx="19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n</a:t>
                </a:r>
                <a:endParaRPr kumimoji="1" lang="en-US" altLang="zh-CN" sz="2400" b="1">
                  <a:solidFill>
                    <a:srgbClr val="003366"/>
                  </a:solidFill>
                  <a:latin typeface="楷体_GB2312" pitchFamily="49" charset="-122"/>
                  <a:ea typeface="楷体_GB2312" pitchFamily="49" charset="-122"/>
                </a:endParaRPr>
              </a:p>
            </p:txBody>
          </p:sp>
          <p:sp>
            <p:nvSpPr>
              <p:cNvPr id="34833" name="Line 15"/>
              <p:cNvSpPr>
                <a:spLocks noChangeShapeType="1"/>
              </p:cNvSpPr>
              <p:nvPr/>
            </p:nvSpPr>
            <p:spPr bwMode="auto">
              <a:xfrm>
                <a:off x="2010" y="383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Text Box 16"/>
              <p:cNvSpPr txBox="1">
                <a:spLocks noChangeArrowheads="1"/>
              </p:cNvSpPr>
              <p:nvPr/>
            </p:nvSpPr>
            <p:spPr bwMode="auto">
              <a:xfrm>
                <a:off x="3510" y="3650"/>
                <a:ext cx="4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solidFill>
                      <a:srgbClr val="003366"/>
                    </a:solidFill>
                    <a:latin typeface="楷体_GB2312" pitchFamily="49" charset="-122"/>
                    <a:ea typeface="楷体_GB2312" pitchFamily="49" charset="-122"/>
                  </a:rPr>
                  <a:t>1</a:t>
                </a:r>
                <a:r>
                  <a:rPr kumimoji="1" lang="zh-CN" altLang="en-US" sz="2400" b="1">
                    <a:solidFill>
                      <a:srgbClr val="003366"/>
                    </a:solidFill>
                    <a:latin typeface="楷体_GB2312" pitchFamily="49" charset="-122"/>
                    <a:ea typeface="楷体_GB2312" pitchFamily="49" charset="-122"/>
                  </a:rPr>
                  <a:t>＋</a:t>
                </a:r>
              </a:p>
            </p:txBody>
          </p:sp>
          <p:sp>
            <p:nvSpPr>
              <p:cNvPr id="34835" name="Text Box 17"/>
              <p:cNvSpPr txBox="1">
                <a:spLocks noChangeArrowheads="1"/>
              </p:cNvSpPr>
              <p:nvPr/>
            </p:nvSpPr>
            <p:spPr bwMode="auto">
              <a:xfrm>
                <a:off x="3966" y="3722"/>
                <a:ext cx="19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n</a:t>
                </a:r>
                <a:endParaRPr kumimoji="1" lang="en-US" altLang="zh-CN" sz="2400" b="1">
                  <a:solidFill>
                    <a:srgbClr val="003366"/>
                  </a:solidFill>
                  <a:latin typeface="楷体_GB2312" pitchFamily="49" charset="-122"/>
                  <a:ea typeface="楷体_GB2312" pitchFamily="49" charset="-122"/>
                </a:endParaRPr>
              </a:p>
            </p:txBody>
          </p:sp>
          <p:sp>
            <p:nvSpPr>
              <p:cNvPr id="34836" name="Text Box 19"/>
              <p:cNvSpPr txBox="1">
                <a:spLocks noChangeArrowheads="1"/>
              </p:cNvSpPr>
              <p:nvPr/>
            </p:nvSpPr>
            <p:spPr bwMode="auto">
              <a:xfrm>
                <a:off x="3858" y="3573"/>
                <a:ext cx="5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solidFill>
                      <a:srgbClr val="003366"/>
                    </a:solidFill>
                    <a:latin typeface="楷体_GB2312" pitchFamily="49" charset="-122"/>
                    <a:ea typeface="楷体_GB2312" pitchFamily="49" charset="-122"/>
                  </a:rPr>
                  <a:t>m</a:t>
                </a:r>
                <a:r>
                  <a:rPr kumimoji="1" lang="zh-CN" altLang="en-US" sz="2400" b="1">
                    <a:solidFill>
                      <a:srgbClr val="003366"/>
                    </a:solidFill>
                    <a:latin typeface="楷体_GB2312" pitchFamily="49" charset="-122"/>
                    <a:ea typeface="楷体_GB2312" pitchFamily="49" charset="-122"/>
                  </a:rPr>
                  <a:t>－</a:t>
                </a:r>
                <a:r>
                  <a:rPr kumimoji="1" lang="en-US" altLang="zh-CN" sz="2400" b="1">
                    <a:solidFill>
                      <a:srgbClr val="003366"/>
                    </a:solidFill>
                    <a:latin typeface="楷体_GB2312" pitchFamily="49" charset="-122"/>
                    <a:ea typeface="楷体_GB2312" pitchFamily="49" charset="-122"/>
                  </a:rPr>
                  <a:t>1</a:t>
                </a:r>
              </a:p>
            </p:txBody>
          </p:sp>
          <p:sp>
            <p:nvSpPr>
              <p:cNvPr id="34837" name="Line 18"/>
              <p:cNvSpPr>
                <a:spLocks noChangeShapeType="1"/>
              </p:cNvSpPr>
              <p:nvPr/>
            </p:nvSpPr>
            <p:spPr bwMode="auto">
              <a:xfrm>
                <a:off x="3870" y="3813"/>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1" name="Text Box 21"/>
            <p:cNvSpPr txBox="1">
              <a:spLocks noChangeArrowheads="1"/>
            </p:cNvSpPr>
            <p:nvPr/>
          </p:nvSpPr>
          <p:spPr bwMode="auto">
            <a:xfrm>
              <a:off x="748" y="290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a:solidFill>
                    <a:schemeClr val="accent2"/>
                  </a:solidFill>
                  <a:latin typeface="Arial" pitchFamily="34" charset="0"/>
                  <a:ea typeface="华文中宋" pitchFamily="2" charset="-122"/>
                </a:rPr>
                <a:t>实际吞吐率</a:t>
              </a:r>
            </a:p>
          </p:txBody>
        </p:sp>
      </p:grpSp>
    </p:spTree>
    <p:extLst>
      <p:ext uri="{BB962C8B-B14F-4D97-AF65-F5344CB8AC3E}">
        <p14:creationId xmlns:p14="http://schemas.microsoft.com/office/powerpoint/2010/main" val="3788768461"/>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586" name="Text Box 2"/>
              <p:cNvSpPr txBox="1">
                <a:spLocks noChangeArrowheads="1"/>
              </p:cNvSpPr>
              <p:nvPr/>
            </p:nvSpPr>
            <p:spPr bwMode="auto">
              <a:xfrm>
                <a:off x="611188" y="1268413"/>
                <a:ext cx="7777162" cy="24323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eaLnBrk="1" hangingPunct="1">
                  <a:spcBef>
                    <a:spcPct val="100000"/>
                  </a:spcBef>
                  <a:buSzPct val="60000"/>
                  <a:buFont typeface="Wingdings" pitchFamily="2" charset="2"/>
                  <a:buChar char="u"/>
                </a:pPr>
                <a:r>
                  <a:rPr lang="zh-CN" altLang="en-US" sz="2400" b="1" dirty="0" smtClean="0">
                    <a:latin typeface="华文中宋" pitchFamily="2" charset="-122"/>
                    <a:ea typeface="华文中宋" pitchFamily="2" charset="-122"/>
                  </a:rPr>
                  <a:t>若各段时间不等（假设第</a:t>
                </a:r>
                <a:r>
                  <a:rPr lang="en-US" altLang="zh-CN" sz="2400" b="1" dirty="0">
                    <a:latin typeface="华文中宋" pitchFamily="2" charset="-122"/>
                    <a:ea typeface="华文中宋" pitchFamily="2" charset="-122"/>
                  </a:rPr>
                  <a:t>i</a:t>
                </a:r>
                <a:r>
                  <a:rPr lang="zh-CN" altLang="en-US" sz="2400" b="1" dirty="0">
                    <a:latin typeface="华文中宋" pitchFamily="2" charset="-122"/>
                    <a:ea typeface="华文中宋" pitchFamily="2" charset="-122"/>
                  </a:rPr>
                  <a:t>段为</a:t>
                </a:r>
                <a14:m>
                  <m:oMath xmlns:m="http://schemas.openxmlformats.org/officeDocument/2006/math">
                    <m:r>
                      <a:rPr lang="en-US" altLang="zh-CN" sz="2400" i="1">
                        <a:latin typeface="Cambria Math"/>
                        <a:ea typeface="Cambria Math"/>
                      </a:rPr>
                      <m:t>∆</m:t>
                    </m:r>
                  </m:oMath>
                </a14:m>
                <a:r>
                  <a:rPr lang="zh-CN" altLang="zh-CN" sz="2400" b="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i</a:t>
                </a:r>
                <a:r>
                  <a:rPr lang="zh-CN" altLang="en-US" sz="2400" b="1" dirty="0">
                    <a:latin typeface="华文中宋" pitchFamily="2" charset="-122"/>
                    <a:ea typeface="华文中宋" pitchFamily="2" charset="-122"/>
                  </a:rPr>
                  <a:t>），则完成时间</a:t>
                </a:r>
              </a:p>
              <a:p>
                <a:pPr lvl="1" eaLnBrk="1" hangingPunct="1">
                  <a:spcBef>
                    <a:spcPct val="100000"/>
                  </a:spcBef>
                </a:pPr>
                <a:r>
                  <a:rPr lang="zh-CN" altLang="en-US"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hlinkClick r:id="rId3" action="ppaction://hlinksldjump"/>
                  </a:rPr>
                  <a:t>时空图</a:t>
                </a:r>
                <a:endParaRPr lang="zh-CN" altLang="en-US" sz="2400" b="1" dirty="0">
                  <a:latin typeface="华文中宋" pitchFamily="2" charset="-122"/>
                  <a:ea typeface="华文中宋" pitchFamily="2" charset="-122"/>
                </a:endParaRPr>
              </a:p>
              <a:p>
                <a:pPr lvl="1" algn="ctr" eaLnBrk="1" hangingPunct="1">
                  <a:spcBef>
                    <a:spcPct val="30000"/>
                  </a:spcBef>
                  <a:spcAft>
                    <a:spcPct val="30000"/>
                  </a:spcAft>
                </a:pPr>
                <a:r>
                  <a:rPr lang="en-US" altLang="zh-CN" sz="2400" b="1" i="1" dirty="0">
                    <a:latin typeface="华文中宋" pitchFamily="2" charset="-122"/>
                    <a:ea typeface="华文中宋" pitchFamily="2" charset="-122"/>
                  </a:rPr>
                  <a:t>T</a:t>
                </a:r>
                <a:r>
                  <a:rPr lang="en-US" altLang="zh-CN" sz="2400" b="1" dirty="0">
                    <a:latin typeface="华文中宋" pitchFamily="2" charset="-122"/>
                    <a:ea typeface="华文中宋" pitchFamily="2" charset="-122"/>
                  </a:rPr>
                  <a:t> = </a:t>
                </a:r>
                <a14:m>
                  <m:oMath xmlns:m="http://schemas.openxmlformats.org/officeDocument/2006/math">
                    <m:nary>
                      <m:naryPr>
                        <m:chr m:val="∑"/>
                        <m:ctrlPr>
                          <a:rPr lang="pt-BR" altLang="zh-CN" sz="2400" b="1" i="1" smtClean="0">
                            <a:latin typeface="Cambria Math"/>
                            <a:ea typeface="华文中宋" pitchFamily="2" charset="-122"/>
                          </a:rPr>
                        </m:ctrlPr>
                      </m:naryPr>
                      <m:sub>
                        <m:r>
                          <a:rPr lang="pt-BR" altLang="zh-CN" sz="2400" b="1" i="1" smtClean="0">
                            <a:latin typeface="Cambria Math"/>
                            <a:ea typeface="华文中宋" pitchFamily="2" charset="-122"/>
                          </a:rPr>
                          <m:t>𝒌</m:t>
                        </m:r>
                        <m:r>
                          <a:rPr lang="pt-BR" altLang="zh-CN" sz="2400" b="1" i="1" smtClean="0">
                            <a:latin typeface="Cambria Math"/>
                            <a:ea typeface="华文中宋" pitchFamily="2" charset="-122"/>
                          </a:rPr>
                          <m:t>=</m:t>
                        </m:r>
                        <m:r>
                          <a:rPr lang="en-US" altLang="zh-CN" sz="2400" b="1" i="1" smtClean="0">
                            <a:latin typeface="Cambria Math"/>
                            <a:ea typeface="华文中宋" pitchFamily="2" charset="-122"/>
                          </a:rPr>
                          <m:t>𝟏</m:t>
                        </m:r>
                      </m:sub>
                      <m:sup>
                        <m:r>
                          <a:rPr lang="en-US" altLang="zh-CN" sz="2400" b="1" i="1" smtClean="0">
                            <a:latin typeface="Cambria Math"/>
                            <a:ea typeface="华文中宋" pitchFamily="2" charset="-122"/>
                          </a:rPr>
                          <m:t>𝒎</m:t>
                        </m:r>
                      </m:sup>
                      <m:e>
                        <m:r>
                          <a:rPr lang="pt-BR" altLang="zh-CN" sz="2400" b="1" i="1" smtClean="0">
                            <a:latin typeface="Cambria Math"/>
                            <a:ea typeface="Cambria Math"/>
                          </a:rPr>
                          <m:t>∆</m:t>
                        </m:r>
                      </m:e>
                    </m:nary>
                  </m:oMath>
                </a14:m>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i</a:t>
                </a:r>
                <a:r>
                  <a:rPr lang="en-US" altLang="zh-CN" sz="2400" b="1" dirty="0">
                    <a:latin typeface="华文中宋" pitchFamily="2" charset="-122"/>
                    <a:ea typeface="华文中宋" pitchFamily="2" charset="-122"/>
                  </a:rPr>
                  <a:t>+(</a:t>
                </a:r>
                <a:r>
                  <a:rPr lang="en-US" altLang="zh-CN" sz="2400" b="1" dirty="0" smtClean="0">
                    <a:latin typeface="华文中宋" pitchFamily="2" charset="-122"/>
                    <a:ea typeface="华文中宋" pitchFamily="2" charset="-122"/>
                  </a:rPr>
                  <a:t>n-1)</a:t>
                </a:r>
                <a14:m>
                  <m:oMath xmlns:m="http://schemas.openxmlformats.org/officeDocument/2006/math">
                    <m:r>
                      <a:rPr lang="en-US" altLang="zh-CN" sz="2400" b="1" i="1" smtClean="0">
                        <a:latin typeface="Cambria Math"/>
                        <a:ea typeface="Cambria Math"/>
                      </a:rPr>
                      <m:t>∆</m:t>
                    </m:r>
                  </m:oMath>
                </a14:m>
                <a:r>
                  <a:rPr lang="zh-CN" altLang="zh-CN" sz="2400" b="1" i="1" dirty="0" smtClean="0">
                    <a:latin typeface="华文中宋" pitchFamily="2" charset="-122"/>
                    <a:ea typeface="华文中宋" pitchFamily="2" charset="-122"/>
                  </a:rPr>
                  <a:t>t</a:t>
                </a:r>
                <a:r>
                  <a:rPr lang="zh-CN" altLang="zh-CN" sz="2400" b="1" i="1" baseline="-25000" dirty="0" smtClean="0">
                    <a:latin typeface="华文中宋" pitchFamily="2" charset="-122"/>
                    <a:ea typeface="华文中宋" pitchFamily="2" charset="-122"/>
                  </a:rPr>
                  <a:t>j</a:t>
                </a:r>
                <a:endParaRPr lang="en-US" altLang="zh-CN" sz="2400" b="1" i="1" baseline="-25000" dirty="0">
                  <a:latin typeface="华文中宋" pitchFamily="2" charset="-122"/>
                  <a:ea typeface="华文中宋" pitchFamily="2" charset="-122"/>
                </a:endParaRPr>
              </a:p>
              <a:p>
                <a:pPr lvl="1" eaLnBrk="1" hangingPunct="1">
                  <a:spcBef>
                    <a:spcPct val="50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这里，</a:t>
                </a:r>
                <a:r>
                  <a:rPr lang="en-US" altLang="zh-CN" sz="2400" dirty="0">
                    <a:ea typeface="Cambria Math"/>
                  </a:rPr>
                  <a:t> </a:t>
                </a:r>
                <a14:m>
                  <m:oMath xmlns:m="http://schemas.openxmlformats.org/officeDocument/2006/math">
                    <m:r>
                      <a:rPr lang="en-US" altLang="zh-CN" sz="2400" i="1">
                        <a:latin typeface="Cambria Math"/>
                        <a:ea typeface="Cambria Math"/>
                      </a:rPr>
                      <m:t>∆</m:t>
                    </m:r>
                  </m:oMath>
                </a14:m>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j</a:t>
                </a:r>
                <a:r>
                  <a:rPr lang="en-US" altLang="zh-CN" sz="2400" b="1" i="1" dirty="0">
                    <a:latin typeface="华文中宋" pitchFamily="2" charset="-122"/>
                    <a:ea typeface="华文中宋" pitchFamily="2" charset="-122"/>
                  </a:rPr>
                  <a:t>=max{</a:t>
                </a:r>
                <a14:m>
                  <m:oMath xmlns:m="http://schemas.openxmlformats.org/officeDocument/2006/math">
                    <m:r>
                      <a:rPr lang="en-US" altLang="zh-CN" sz="2400" i="1">
                        <a:latin typeface="Cambria Math"/>
                        <a:ea typeface="Cambria Math"/>
                      </a:rPr>
                      <m:t>∆</m:t>
                    </m:r>
                  </m:oMath>
                </a14:m>
                <a:r>
                  <a:rPr lang="zh-CN" altLang="zh-CN" sz="2400" b="1" i="1" dirty="0">
                    <a:latin typeface="华文中宋" pitchFamily="2" charset="-122"/>
                    <a:ea typeface="华文中宋" pitchFamily="2" charset="-122"/>
                  </a:rPr>
                  <a:t>t</a:t>
                </a:r>
                <a:r>
                  <a:rPr lang="zh-CN" altLang="zh-CN" sz="2400" b="1" i="1" baseline="-25000" dirty="0">
                    <a:latin typeface="华文中宋" pitchFamily="2" charset="-122"/>
                    <a:ea typeface="华文中宋" pitchFamily="2" charset="-122"/>
                  </a:rPr>
                  <a:t>i</a:t>
                </a:r>
                <a:r>
                  <a:rPr lang="en-US" altLang="zh-CN" sz="2400" b="1" i="1" baseline="-25000" dirty="0">
                    <a:latin typeface="华文中宋" pitchFamily="2" charset="-122"/>
                    <a:ea typeface="华文中宋" pitchFamily="2" charset="-122"/>
                  </a:rPr>
                  <a:t> </a:t>
                </a:r>
                <a:r>
                  <a:rPr lang="en-US" altLang="zh-CN" sz="2400" b="1" i="1" dirty="0">
                    <a:latin typeface="华文中宋" pitchFamily="2" charset="-122"/>
                    <a:ea typeface="华文中宋" pitchFamily="2" charset="-122"/>
                  </a:rPr>
                  <a:t>}</a:t>
                </a:r>
              </a:p>
            </p:txBody>
          </p:sp>
        </mc:Choice>
        <mc:Fallback xmlns="">
          <p:sp>
            <p:nvSpPr>
              <p:cNvPr id="67586" name="Text Box 2"/>
              <p:cNvSpPr txBox="1">
                <a:spLocks noRot="1" noChangeAspect="1" noMove="1" noResize="1" noEditPoints="1" noAdjustHandles="1" noChangeArrowheads="1" noChangeShapeType="1" noTextEdit="1"/>
              </p:cNvSpPr>
              <p:nvPr/>
            </p:nvSpPr>
            <p:spPr bwMode="auto">
              <a:xfrm>
                <a:off x="611188" y="1268413"/>
                <a:ext cx="7777162" cy="2432397"/>
              </a:xfrm>
              <a:prstGeom prst="rect">
                <a:avLst/>
              </a:prstGeom>
              <a:blipFill rotWithShape="1">
                <a:blip r:embed="rId4"/>
                <a:stretch>
                  <a:fillRect t="-2005" b="-60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 name="Group 12"/>
          <p:cNvGrpSpPr>
            <a:grpSpLocks/>
          </p:cNvGrpSpPr>
          <p:nvPr/>
        </p:nvGrpSpPr>
        <p:grpSpPr bwMode="auto">
          <a:xfrm>
            <a:off x="1331913" y="4292600"/>
            <a:ext cx="6481762" cy="1420813"/>
            <a:chOff x="884" y="3125"/>
            <a:chExt cx="4083" cy="895"/>
          </a:xfrm>
        </p:grpSpPr>
        <p:grpSp>
          <p:nvGrpSpPr>
            <p:cNvPr id="35845" name="Group 5"/>
            <p:cNvGrpSpPr>
              <a:grpSpLocks/>
            </p:cNvGrpSpPr>
            <p:nvPr/>
          </p:nvGrpSpPr>
          <p:grpSpPr bwMode="auto">
            <a:xfrm>
              <a:off x="2087" y="3125"/>
              <a:ext cx="2880" cy="895"/>
              <a:chOff x="3930" y="3327"/>
              <a:chExt cx="3465" cy="1077"/>
            </a:xfrm>
          </p:grpSpPr>
          <p:sp>
            <p:nvSpPr>
              <p:cNvPr id="35847" name="Text Box 6"/>
              <p:cNvSpPr txBox="1">
                <a:spLocks noChangeArrowheads="1"/>
              </p:cNvSpPr>
              <p:nvPr/>
            </p:nvSpPr>
            <p:spPr bwMode="auto">
              <a:xfrm>
                <a:off x="3930" y="3498"/>
                <a:ext cx="346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dirty="0">
                    <a:latin typeface="华文中宋" pitchFamily="2" charset="-122"/>
                    <a:ea typeface="华文中宋" pitchFamily="2" charset="-122"/>
                  </a:rPr>
                  <a:t>TP </a:t>
                </a:r>
                <a:r>
                  <a:rPr kumimoji="1" lang="zh-CN" altLang="en-US" sz="2400" b="1" dirty="0">
                    <a:latin typeface="华文中宋" pitchFamily="2" charset="-122"/>
                    <a:ea typeface="华文中宋" pitchFamily="2" charset="-122"/>
                  </a:rPr>
                  <a:t>＝ ──────────</a:t>
                </a:r>
              </a:p>
            </p:txBody>
          </p:sp>
          <mc:AlternateContent xmlns:mc="http://schemas.openxmlformats.org/markup-compatibility/2006" xmlns:a14="http://schemas.microsoft.com/office/drawing/2010/main">
            <mc:Choice Requires="a14">
              <p:sp>
                <p:nvSpPr>
                  <p:cNvPr id="35848" name="Text Box 7"/>
                  <p:cNvSpPr txBox="1">
                    <a:spLocks noChangeArrowheads="1"/>
                  </p:cNvSpPr>
                  <p:nvPr/>
                </p:nvSpPr>
                <p:spPr bwMode="auto">
                  <a:xfrm>
                    <a:off x="4665" y="3750"/>
                    <a:ext cx="2535" cy="4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kumimoji="1" lang="en-US" altLang="zh-CN" sz="2400" b="1" dirty="0">
                        <a:latin typeface="华文中宋" pitchFamily="2" charset="-122"/>
                        <a:ea typeface="华文中宋" pitchFamily="2" charset="-122"/>
                      </a:rPr>
                      <a:t>∑ </a:t>
                    </a:r>
                    <a14:m>
                      <m:oMath xmlns:m="http://schemas.openxmlformats.org/officeDocument/2006/math">
                        <m:r>
                          <a:rPr lang="en-US" altLang="zh-CN" sz="2400" i="1">
                            <a:latin typeface="Cambria Math"/>
                            <a:ea typeface="Cambria Math"/>
                          </a:rPr>
                          <m:t>∆</m:t>
                        </m:r>
                      </m:oMath>
                    </a14:m>
                    <a:r>
                      <a:rPr kumimoji="1" lang="en-US" altLang="zh-CN" sz="2400" b="1" i="1" dirty="0" err="1">
                        <a:latin typeface="华文中宋" pitchFamily="2" charset="-122"/>
                        <a:ea typeface="华文中宋" pitchFamily="2" charset="-122"/>
                      </a:rPr>
                      <a:t>t</a:t>
                    </a:r>
                    <a:r>
                      <a:rPr kumimoji="1" lang="en-US" altLang="zh-CN" sz="2400" b="1" i="1" baseline="-25000" dirty="0" err="1">
                        <a:latin typeface="华文中宋" pitchFamily="2" charset="-122"/>
                        <a:ea typeface="华文中宋" pitchFamily="2" charset="-122"/>
                      </a:rPr>
                      <a:t>i</a:t>
                    </a:r>
                    <a:r>
                      <a:rPr kumimoji="1" lang="zh-CN" altLang="en-US" sz="2400" b="1" dirty="0">
                        <a:latin typeface="华文中宋" pitchFamily="2" charset="-122"/>
                        <a:ea typeface="华文中宋" pitchFamily="2" charset="-122"/>
                      </a:rPr>
                      <a:t>＋</a:t>
                    </a:r>
                    <a:r>
                      <a:rPr kumimoji="1" lang="en-US" altLang="zh-CN" sz="2400" b="1" dirty="0">
                        <a:latin typeface="华文中宋" pitchFamily="2" charset="-122"/>
                        <a:ea typeface="华文中宋" pitchFamily="2" charset="-122"/>
                      </a:rPr>
                      <a:t>(</a:t>
                    </a:r>
                    <a:r>
                      <a:rPr kumimoji="1" lang="en-US" altLang="zh-CN" sz="2400" b="1" i="1" dirty="0">
                        <a:latin typeface="华文中宋" pitchFamily="2" charset="-122"/>
                        <a:ea typeface="华文中宋" pitchFamily="2" charset="-122"/>
                      </a:rPr>
                      <a:t>n</a:t>
                    </a:r>
                    <a:r>
                      <a:rPr kumimoji="1" lang="zh-CN" altLang="en-US" sz="2400" b="1" dirty="0">
                        <a:latin typeface="华文中宋" pitchFamily="2" charset="-122"/>
                        <a:ea typeface="华文中宋" pitchFamily="2" charset="-122"/>
                      </a:rPr>
                      <a:t>－</a:t>
                    </a:r>
                    <a:r>
                      <a:rPr kumimoji="1" lang="en-US" altLang="zh-CN" sz="2400" b="1" dirty="0">
                        <a:latin typeface="华文中宋" pitchFamily="2" charset="-122"/>
                        <a:ea typeface="华文中宋" pitchFamily="2" charset="-122"/>
                      </a:rPr>
                      <a:t>1)</a:t>
                    </a:r>
                    <a:r>
                      <a:rPr lang="en-US" altLang="zh-CN" sz="2400" dirty="0">
                        <a:ea typeface="Cambria Math"/>
                      </a:rPr>
                      <a:t> </a:t>
                    </a:r>
                    <a14:m>
                      <m:oMath xmlns:m="http://schemas.openxmlformats.org/officeDocument/2006/math">
                        <m:r>
                          <a:rPr lang="en-US" altLang="zh-CN" sz="2400" i="1">
                            <a:latin typeface="Cambria Math"/>
                            <a:ea typeface="Cambria Math"/>
                          </a:rPr>
                          <m:t>∆</m:t>
                        </m:r>
                      </m:oMath>
                    </a14:m>
                    <a:r>
                      <a:rPr kumimoji="1" lang="en-US" altLang="zh-CN" sz="2400" b="1" i="1" dirty="0" err="1">
                        <a:latin typeface="华文中宋" pitchFamily="2" charset="-122"/>
                        <a:ea typeface="华文中宋" pitchFamily="2" charset="-122"/>
                      </a:rPr>
                      <a:t>t</a:t>
                    </a:r>
                    <a:r>
                      <a:rPr kumimoji="1" lang="en-US" altLang="zh-CN" sz="2400" b="1" i="1" baseline="-25000" dirty="0" err="1">
                        <a:latin typeface="华文中宋" pitchFamily="2" charset="-122"/>
                        <a:ea typeface="华文中宋" pitchFamily="2" charset="-122"/>
                      </a:rPr>
                      <a:t>j</a:t>
                    </a:r>
                    <a:endParaRPr kumimoji="1" lang="en-US" altLang="zh-CN" sz="2400" b="1" dirty="0">
                      <a:latin typeface="华文中宋" pitchFamily="2" charset="-122"/>
                      <a:ea typeface="华文中宋" pitchFamily="2" charset="-122"/>
                    </a:endParaRPr>
                  </a:p>
                </p:txBody>
              </p:sp>
            </mc:Choice>
            <mc:Fallback xmlns="">
              <p:sp>
                <p:nvSpPr>
                  <p:cNvPr id="35848" name="Text Box 7"/>
                  <p:cNvSpPr txBox="1">
                    <a:spLocks noRot="1" noChangeAspect="1" noMove="1" noResize="1" noEditPoints="1" noAdjustHandles="1" noChangeArrowheads="1" noChangeShapeType="1" noTextEdit="1"/>
                  </p:cNvSpPr>
                  <p:nvPr/>
                </p:nvSpPr>
                <p:spPr bwMode="auto">
                  <a:xfrm>
                    <a:off x="4665" y="3750"/>
                    <a:ext cx="2535" cy="468"/>
                  </a:xfrm>
                  <a:prstGeom prst="rect">
                    <a:avLst/>
                  </a:prstGeom>
                  <a:blipFill rotWithShape="1">
                    <a:blip r:embed="rId5"/>
                    <a:stretch>
                      <a:fillRect l="-2914" t="-89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5849" name="Text Box 8"/>
              <p:cNvSpPr txBox="1">
                <a:spLocks noChangeArrowheads="1"/>
              </p:cNvSpPr>
              <p:nvPr/>
            </p:nvSpPr>
            <p:spPr bwMode="auto">
              <a:xfrm>
                <a:off x="4710" y="35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m</a:t>
                </a:r>
                <a:endParaRPr kumimoji="1" lang="en-US" altLang="zh-CN" sz="2400" b="1">
                  <a:latin typeface="华文中宋" pitchFamily="2" charset="-122"/>
                  <a:ea typeface="华文中宋" pitchFamily="2" charset="-122"/>
                </a:endParaRPr>
              </a:p>
            </p:txBody>
          </p:sp>
          <p:sp>
            <p:nvSpPr>
              <p:cNvPr id="35850" name="Text Box 9"/>
              <p:cNvSpPr txBox="1">
                <a:spLocks noChangeArrowheads="1"/>
              </p:cNvSpPr>
              <p:nvPr/>
            </p:nvSpPr>
            <p:spPr bwMode="auto">
              <a:xfrm>
                <a:off x="4605" y="393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latin typeface="华文中宋" pitchFamily="2" charset="-122"/>
                    <a:ea typeface="华文中宋" pitchFamily="2" charset="-122"/>
                  </a:rPr>
                  <a:t>i=1</a:t>
                </a:r>
              </a:p>
            </p:txBody>
          </p:sp>
          <p:sp>
            <p:nvSpPr>
              <p:cNvPr id="35851" name="Text Box 10"/>
              <p:cNvSpPr txBox="1">
                <a:spLocks noChangeArrowheads="1"/>
              </p:cNvSpPr>
              <p:nvPr/>
            </p:nvSpPr>
            <p:spPr bwMode="auto">
              <a:xfrm>
                <a:off x="5610" y="332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n</a:t>
                </a:r>
              </a:p>
            </p:txBody>
          </p:sp>
        </p:grpSp>
        <p:sp>
          <p:nvSpPr>
            <p:cNvPr id="35846" name="Text Box 11"/>
            <p:cNvSpPr txBox="1">
              <a:spLocks noChangeArrowheads="1"/>
            </p:cNvSpPr>
            <p:nvPr/>
          </p:nvSpPr>
          <p:spPr bwMode="auto">
            <a:xfrm>
              <a:off x="884" y="3285"/>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latin typeface="华文中宋" pitchFamily="2" charset="-122"/>
                  <a:ea typeface="华文中宋" pitchFamily="2" charset="-122"/>
                </a:rPr>
                <a:t>实际吞吐率</a:t>
              </a:r>
            </a:p>
          </p:txBody>
        </p:sp>
      </p:grpSp>
    </p:spTree>
    <p:extLst>
      <p:ext uri="{BB962C8B-B14F-4D97-AF65-F5344CB8AC3E}">
        <p14:creationId xmlns:p14="http://schemas.microsoft.com/office/powerpoint/2010/main" val="2462602342"/>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610" name="Text Box 2"/>
              <p:cNvSpPr txBox="1">
                <a:spLocks noChangeArrowheads="1"/>
              </p:cNvSpPr>
              <p:nvPr/>
            </p:nvSpPr>
            <p:spPr bwMode="auto">
              <a:xfrm>
                <a:off x="611188" y="1268413"/>
                <a:ext cx="7488237" cy="47446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400" b="1" dirty="0" smtClean="0">
                    <a:latin typeface="华文中宋" pitchFamily="2" charset="-122"/>
                    <a:ea typeface="华文中宋" pitchFamily="2" charset="-122"/>
                  </a:rPr>
                  <a:t>2. </a:t>
                </a:r>
                <a:r>
                  <a:rPr lang="zh-CN" altLang="en-US" sz="2400" b="1" dirty="0">
                    <a:latin typeface="华文中宋" pitchFamily="2" charset="-122"/>
                    <a:ea typeface="华文中宋" pitchFamily="2" charset="-122"/>
                  </a:rPr>
                  <a:t>加速比</a:t>
                </a:r>
              </a:p>
              <a:p>
                <a:pPr lvl="1" eaLnBrk="1" hangingPunct="1">
                  <a:spcBef>
                    <a:spcPct val="100000"/>
                  </a:spcBef>
                  <a:spcAft>
                    <a:spcPct val="50000"/>
                  </a:spcAft>
                  <a:buSzPct val="60000"/>
                  <a:buFont typeface="Wingdings" pitchFamily="2" charset="2"/>
                  <a:buChar char="u"/>
                </a:pPr>
                <a:r>
                  <a:rPr lang="zh-CN" altLang="en-US" sz="2400" b="1" dirty="0">
                    <a:latin typeface="华文中宋" pitchFamily="2" charset="-122"/>
                    <a:ea typeface="华文中宋" pitchFamily="2" charset="-122"/>
                  </a:rPr>
                  <a:t>加速比是指流水线速度与等功能的非流水线速度之比。</a:t>
                </a:r>
              </a:p>
              <a:p>
                <a:pPr lvl="1" eaLnBrk="1" hangingPunct="1">
                  <a:spcBef>
                    <a:spcPct val="30000"/>
                  </a:spcBef>
                  <a:spcAft>
                    <a:spcPct val="20000"/>
                  </a:spcAft>
                  <a:buSzPct val="60000"/>
                  <a:buFont typeface="Wingdings" pitchFamily="2" charset="2"/>
                  <a:buChar char="u"/>
                </a:pPr>
                <a:r>
                  <a:rPr lang="zh-CN" altLang="en-US" sz="2400" b="1" dirty="0">
                    <a:latin typeface="华文中宋" pitchFamily="2" charset="-122"/>
                    <a:ea typeface="华文中宋" pitchFamily="2" charset="-122"/>
                  </a:rPr>
                  <a:t>根据定义可知，加速比</a:t>
                </a:r>
                <a:r>
                  <a:rPr lang="en-US" altLang="zh-CN" sz="2400" b="1" i="1" dirty="0">
                    <a:latin typeface="华文中宋" pitchFamily="2" charset="-122"/>
                    <a:ea typeface="华文中宋" pitchFamily="2" charset="-122"/>
                  </a:rPr>
                  <a:t>S</a:t>
                </a:r>
                <a:r>
                  <a:rPr lang="en-US" altLang="zh-CN" sz="2400" b="1" dirty="0">
                    <a:latin typeface="华文中宋" pitchFamily="2" charset="-122"/>
                    <a:ea typeface="华文中宋" pitchFamily="2" charset="-122"/>
                  </a:rPr>
                  <a:t> = </a:t>
                </a:r>
                <a:r>
                  <a:rPr lang="en-US" altLang="zh-CN" sz="2400" b="1" i="1" dirty="0">
                    <a:latin typeface="华文中宋" pitchFamily="2" charset="-122"/>
                    <a:ea typeface="华文中宋" pitchFamily="2" charset="-122"/>
                  </a:rPr>
                  <a:t>T</a:t>
                </a:r>
                <a:r>
                  <a:rPr lang="zh-CN" altLang="en-US" sz="2400" b="1" i="1" baseline="-25000" dirty="0">
                    <a:latin typeface="Verdana" pitchFamily="34" charset="0"/>
                    <a:ea typeface="华文中宋" pitchFamily="2" charset="-122"/>
                  </a:rPr>
                  <a:t>非</a:t>
                </a:r>
                <a:r>
                  <a:rPr lang="zh-CN" altLang="en-US" sz="2400" b="1" i="1" baseline="-25000" dirty="0">
                    <a:latin typeface="华文中宋" pitchFamily="2" charset="-122"/>
                    <a:ea typeface="华文中宋" pitchFamily="2" charset="-122"/>
                  </a:rPr>
                  <a:t>流水</a:t>
                </a:r>
                <a:r>
                  <a:rPr lang="en-US" altLang="zh-CN" sz="2400" b="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p>
              <a:p>
                <a:pPr lvl="1" eaLnBrk="1" hangingPunct="1">
                  <a:spcBef>
                    <a:spcPct val="50000"/>
                  </a:spcBef>
                  <a:spcAft>
                    <a:spcPct val="50000"/>
                  </a:spcAft>
                  <a:buSzPct val="60000"/>
                  <a:buFont typeface="Wingdings" pitchFamily="2" charset="2"/>
                  <a:buChar char="u"/>
                </a:pPr>
                <a:r>
                  <a:rPr lang="zh-CN" altLang="en-US" sz="2400" b="1" dirty="0">
                    <a:latin typeface="华文中宋" pitchFamily="2" charset="-122"/>
                    <a:ea typeface="华文中宋" pitchFamily="2" charset="-122"/>
                  </a:rPr>
                  <a:t>若流水线为</a:t>
                </a:r>
                <a:r>
                  <a:rPr lang="en-US" altLang="zh-CN" sz="2400" b="1" dirty="0">
                    <a:latin typeface="华文中宋" pitchFamily="2" charset="-122"/>
                    <a:ea typeface="华文中宋" pitchFamily="2" charset="-122"/>
                  </a:rPr>
                  <a:t>m</a:t>
                </a:r>
                <a:r>
                  <a:rPr lang="zh-CN" altLang="en-US" sz="2400" b="1" dirty="0">
                    <a:latin typeface="华文中宋" pitchFamily="2" charset="-122"/>
                    <a:ea typeface="华文中宋" pitchFamily="2" charset="-122"/>
                  </a:rPr>
                  <a:t>段，每段时间均为</a:t>
                </a:r>
                <a:r>
                  <a:rPr lang="zh-CN"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zh-CN" altLang="en-US" sz="2400" b="1" dirty="0">
                    <a:latin typeface="华文中宋" pitchFamily="2" charset="-122"/>
                    <a:ea typeface="华文中宋" pitchFamily="2" charset="-122"/>
                  </a:rPr>
                  <a:t>，则</a:t>
                </a:r>
              </a:p>
              <a:p>
                <a:pPr lvl="1" algn="ctr" eaLnBrk="1" hangingPunct="1">
                  <a:spcAft>
                    <a:spcPct val="50000"/>
                  </a:spcAft>
                </a:pPr>
                <a:r>
                  <a:rPr lang="en-US" altLang="zh-CN" sz="2400" b="1" i="1" dirty="0">
                    <a:latin typeface="华文中宋" pitchFamily="2" charset="-122"/>
                    <a:ea typeface="华文中宋" pitchFamily="2" charset="-122"/>
                    <a:hlinkClick r:id="rId3" action="ppaction://hlinksldjump"/>
                  </a:rPr>
                  <a:t>T</a:t>
                </a:r>
                <a:r>
                  <a:rPr lang="zh-CN" altLang="en-US" sz="2400" b="1" i="1" baseline="-25000" dirty="0">
                    <a:latin typeface="华文中宋" pitchFamily="2" charset="-122"/>
                    <a:ea typeface="华文中宋" pitchFamily="2" charset="-122"/>
                    <a:hlinkClick r:id="rId3" action="ppaction://hlinksldjump"/>
                  </a:rPr>
                  <a:t>非流水</a:t>
                </a:r>
                <a:r>
                  <a:rPr lang="zh-CN" altLang="en-US" sz="2400" b="1" i="1" dirty="0">
                    <a:latin typeface="华文中宋" pitchFamily="2" charset="-122"/>
                    <a:ea typeface="华文中宋" pitchFamily="2" charset="-122"/>
                    <a:hlinkClick r:id="rId3" action="ppaction://hlinksldjump"/>
                  </a:rPr>
                  <a:t> </a:t>
                </a:r>
                <a:r>
                  <a:rPr lang="en-US" altLang="zh-CN" sz="2400" b="1" i="1" dirty="0">
                    <a:latin typeface="华文中宋" pitchFamily="2" charset="-122"/>
                    <a:ea typeface="华文中宋" pitchFamily="2" charset="-122"/>
                  </a:rPr>
                  <a:t>= nm△t</a:t>
                </a:r>
                <a:r>
                  <a:rPr lang="en-US" altLang="zh-CN" sz="2400" b="1" i="1" baseline="-25000" dirty="0">
                    <a:latin typeface="华文中宋" pitchFamily="2" charset="-122"/>
                    <a:ea typeface="华文中宋" pitchFamily="2" charset="-122"/>
                  </a:rPr>
                  <a:t>0</a:t>
                </a:r>
                <a:r>
                  <a:rPr lang="zh-CN" altLang="en-US" sz="2400" b="1" i="1" baseline="-25000"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r>
                  <a:rPr lang="zh-CN" altLang="en-US" sz="2400" b="1" i="1" dirty="0">
                    <a:latin typeface="华文中宋" pitchFamily="2" charset="-122"/>
                    <a:ea typeface="华文中宋" pitchFamily="2" charset="-122"/>
                  </a:rPr>
                  <a:t> </a:t>
                </a:r>
                <a:r>
                  <a:rPr lang="en-US" altLang="zh-CN" sz="2400" b="1" i="1" dirty="0">
                    <a:latin typeface="华文中宋" pitchFamily="2" charset="-122"/>
                    <a:ea typeface="华文中宋" pitchFamily="2" charset="-122"/>
                  </a:rPr>
                  <a:t>= m△t</a:t>
                </a:r>
                <a:r>
                  <a:rPr lang="en-US" altLang="zh-CN" sz="2400" b="1" i="1" baseline="-25000" dirty="0">
                    <a:latin typeface="华文中宋" pitchFamily="2" charset="-122"/>
                    <a:ea typeface="华文中宋" pitchFamily="2" charset="-122"/>
                  </a:rPr>
                  <a:t>0</a:t>
                </a:r>
                <a:r>
                  <a:rPr lang="en-US" altLang="zh-CN" sz="2400" b="1" i="1" dirty="0">
                    <a:latin typeface="华文中宋" pitchFamily="2" charset="-122"/>
                    <a:ea typeface="华文中宋" pitchFamily="2" charset="-122"/>
                  </a:rPr>
                  <a:t> </a:t>
                </a:r>
                <a:r>
                  <a:rPr lang="en-US" altLang="zh-CN" sz="2400" b="1" dirty="0">
                    <a:latin typeface="华文中宋" pitchFamily="2" charset="-122"/>
                    <a:ea typeface="华文中宋" pitchFamily="2" charset="-122"/>
                  </a:rPr>
                  <a:t>+ (n-1)</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 </a:t>
                </a:r>
              </a:p>
              <a:p>
                <a:pPr lvl="1" eaLnBrk="1" hangingPunct="1">
                  <a:spcAft>
                    <a:spcPct val="50000"/>
                  </a:spcAft>
                </a:pPr>
                <a:endParaRPr lang="en-US" altLang="zh-CN" sz="1200" b="1" i="1" dirty="0">
                  <a:latin typeface="华文中宋" pitchFamily="2" charset="-122"/>
                  <a:ea typeface="华文中宋" pitchFamily="2" charset="-122"/>
                </a:endParaRPr>
              </a:p>
              <a:p>
                <a:pPr lvl="1" eaLnBrk="1" hangingPunct="1">
                  <a:spcAft>
                    <a:spcPct val="50000"/>
                  </a:spcAft>
                </a:pPr>
                <a:r>
                  <a:rPr lang="en-US" altLang="zh-CN" sz="2400" b="1" i="1" dirty="0">
                    <a:latin typeface="华文中宋" pitchFamily="2" charset="-122"/>
                    <a:ea typeface="华文中宋" pitchFamily="2" charset="-122"/>
                  </a:rPr>
                  <a:t>			 </a:t>
                </a:r>
                <a:r>
                  <a:rPr lang="en-US" altLang="zh-CN" sz="2400" b="1" i="1" dirty="0" smtClean="0">
                    <a:latin typeface="华文中宋" pitchFamily="2" charset="-122"/>
                    <a:ea typeface="华文中宋" pitchFamily="2" charset="-122"/>
                  </a:rPr>
                  <a:t> </a:t>
                </a:r>
                <a14:m>
                  <m:oMath xmlns:m="http://schemas.openxmlformats.org/officeDocument/2006/math">
                    <m:r>
                      <a:rPr lang="en-US" altLang="zh-CN" sz="2400" b="1" i="1" dirty="0" smtClean="0">
                        <a:latin typeface="Cambria Math"/>
                        <a:ea typeface="华文中宋" pitchFamily="2" charset="-122"/>
                      </a:rPr>
                      <m:t>𝑺</m:t>
                    </m:r>
                    <m:r>
                      <a:rPr lang="en-US" altLang="zh-CN" sz="2400" b="1" i="1" dirty="0" smtClean="0">
                        <a:latin typeface="Cambria Math"/>
                        <a:ea typeface="华文中宋" pitchFamily="2" charset="-122"/>
                      </a:rPr>
                      <m:t>=</m:t>
                    </m:r>
                    <m:f>
                      <m:fPr>
                        <m:ctrlPr>
                          <a:rPr lang="en-US" altLang="zh-CN" sz="3200" b="1" i="1" smtClean="0">
                            <a:latin typeface="Cambria Math"/>
                            <a:ea typeface="华文中宋" pitchFamily="2" charset="-122"/>
                          </a:rPr>
                        </m:ctrlPr>
                      </m:fPr>
                      <m:num>
                        <m:r>
                          <m:rPr>
                            <m:sty m:val="p"/>
                          </m:rPr>
                          <a:rPr lang="en-US" altLang="zh-CN" sz="3200" i="1">
                            <a:latin typeface="Cambria Math"/>
                            <a:ea typeface="华文中宋" pitchFamily="2" charset="-122"/>
                          </a:rPr>
                          <m:t>mn</m:t>
                        </m:r>
                      </m:num>
                      <m:den>
                        <m:r>
                          <a:rPr lang="en-US" altLang="zh-CN" sz="3200" b="1" i="1" smtClean="0">
                            <a:latin typeface="Cambria Math"/>
                            <a:ea typeface="华文中宋" pitchFamily="2" charset="-122"/>
                          </a:rPr>
                          <m:t>𝒎</m:t>
                        </m:r>
                        <m:r>
                          <a:rPr lang="en-US" altLang="zh-CN" sz="3200" b="1" i="1" smtClean="0">
                            <a:latin typeface="Cambria Math"/>
                            <a:ea typeface="华文中宋" pitchFamily="2" charset="-122"/>
                          </a:rPr>
                          <m:t>+</m:t>
                        </m:r>
                        <m:r>
                          <a:rPr lang="en-US" altLang="zh-CN" sz="3200" b="1" i="1" smtClean="0">
                            <a:latin typeface="Cambria Math"/>
                            <a:ea typeface="华文中宋" pitchFamily="2" charset="-122"/>
                          </a:rPr>
                          <m:t>𝒏</m:t>
                        </m:r>
                        <m:r>
                          <a:rPr lang="en-US" altLang="zh-CN" sz="3200" b="1" i="1" smtClean="0">
                            <a:latin typeface="Cambria Math"/>
                            <a:ea typeface="华文中宋" pitchFamily="2" charset="-122"/>
                          </a:rPr>
                          <m:t>−</m:t>
                        </m:r>
                        <m:r>
                          <a:rPr lang="en-US" altLang="zh-CN" sz="3200" b="1" i="1" smtClean="0">
                            <a:latin typeface="Cambria Math"/>
                            <a:ea typeface="华文中宋" pitchFamily="2" charset="-122"/>
                          </a:rPr>
                          <m:t>𝟏</m:t>
                        </m:r>
                      </m:den>
                    </m:f>
                    <m:r>
                      <a:rPr lang="en-US" altLang="zh-CN" sz="3200" b="1" i="1" smtClean="0">
                        <a:latin typeface="Cambria Math"/>
                        <a:ea typeface="华文中宋" pitchFamily="2" charset="-122"/>
                      </a:rPr>
                      <m:t>=</m:t>
                    </m:r>
                    <m:f>
                      <m:fPr>
                        <m:ctrlPr>
                          <a:rPr lang="en-US" altLang="zh-CN" sz="3200" b="1" i="1" smtClean="0">
                            <a:latin typeface="Cambria Math"/>
                            <a:ea typeface="华文中宋" pitchFamily="2" charset="-122"/>
                          </a:rPr>
                        </m:ctrlPr>
                      </m:fPr>
                      <m:num>
                        <m:r>
                          <a:rPr lang="en-US" altLang="zh-CN" sz="3200" b="1" i="1" smtClean="0">
                            <a:latin typeface="Cambria Math"/>
                            <a:ea typeface="华文中宋" pitchFamily="2" charset="-122"/>
                          </a:rPr>
                          <m:t>𝒎</m:t>
                        </m:r>
                      </m:num>
                      <m:den>
                        <m:r>
                          <a:rPr lang="en-US" altLang="zh-CN" sz="3200" b="1" i="1" smtClean="0">
                            <a:latin typeface="Cambria Math"/>
                            <a:ea typeface="华文中宋" pitchFamily="2" charset="-122"/>
                          </a:rPr>
                          <m:t>𝟏</m:t>
                        </m:r>
                        <m:r>
                          <a:rPr lang="en-US" altLang="zh-CN" sz="3200" b="1" i="1" smtClean="0">
                            <a:latin typeface="Cambria Math"/>
                            <a:ea typeface="华文中宋" pitchFamily="2" charset="-122"/>
                          </a:rPr>
                          <m:t>+</m:t>
                        </m:r>
                        <m:f>
                          <m:fPr>
                            <m:ctrlPr>
                              <a:rPr lang="en-US" altLang="zh-CN" sz="3200" b="1" i="1" smtClean="0">
                                <a:latin typeface="Cambria Math"/>
                                <a:ea typeface="华文中宋" pitchFamily="2" charset="-122"/>
                              </a:rPr>
                            </m:ctrlPr>
                          </m:fPr>
                          <m:num>
                            <m:r>
                              <a:rPr lang="en-US" altLang="zh-CN" sz="3200" b="1" i="1" smtClean="0">
                                <a:latin typeface="Cambria Math"/>
                                <a:ea typeface="华文中宋" pitchFamily="2" charset="-122"/>
                              </a:rPr>
                              <m:t>𝒎</m:t>
                            </m:r>
                            <m:r>
                              <a:rPr lang="en-US" altLang="zh-CN" sz="3200" b="1" i="1" smtClean="0">
                                <a:latin typeface="Cambria Math"/>
                                <a:ea typeface="华文中宋" pitchFamily="2" charset="-122"/>
                              </a:rPr>
                              <m:t>−</m:t>
                            </m:r>
                            <m:r>
                              <a:rPr lang="en-US" altLang="zh-CN" sz="3200" b="1" i="1" smtClean="0">
                                <a:latin typeface="Cambria Math"/>
                                <a:ea typeface="华文中宋" pitchFamily="2" charset="-122"/>
                              </a:rPr>
                              <m:t>𝟏</m:t>
                            </m:r>
                          </m:num>
                          <m:den>
                            <m:r>
                              <a:rPr lang="en-US" altLang="zh-CN" sz="3200" b="1" i="1" smtClean="0">
                                <a:latin typeface="Cambria Math"/>
                                <a:ea typeface="华文中宋" pitchFamily="2" charset="-122"/>
                              </a:rPr>
                              <m:t>𝒏</m:t>
                            </m:r>
                          </m:den>
                        </m:f>
                      </m:den>
                    </m:f>
                  </m:oMath>
                </a14:m>
                <a:endParaRPr lang="en-US" altLang="zh-CN" sz="3200" b="1" i="1" dirty="0">
                  <a:latin typeface="Times New Roman" panose="02020603050405020304" pitchFamily="18" charset="0"/>
                  <a:ea typeface="华文中宋" pitchFamily="2" charset="-122"/>
                  <a:cs typeface="Times New Roman" panose="02020603050405020304" pitchFamily="18" charset="0"/>
                </a:endParaRPr>
              </a:p>
            </p:txBody>
          </p:sp>
        </mc:Choice>
        <mc:Fallback xmlns="">
          <p:sp>
            <p:nvSpPr>
              <p:cNvPr id="68610" name="Text Box 2"/>
              <p:cNvSpPr txBox="1">
                <a:spLocks noRot="1" noChangeAspect="1" noMove="1" noResize="1" noEditPoints="1" noAdjustHandles="1" noChangeArrowheads="1" noChangeShapeType="1" noTextEdit="1"/>
              </p:cNvSpPr>
              <p:nvPr/>
            </p:nvSpPr>
            <p:spPr bwMode="auto">
              <a:xfrm>
                <a:off x="611188" y="1268413"/>
                <a:ext cx="7488237" cy="4744697"/>
              </a:xfrm>
              <a:prstGeom prst="rect">
                <a:avLst/>
              </a:prstGeom>
              <a:blipFill rotWithShape="1">
                <a:blip r:embed="rId4"/>
                <a:stretch>
                  <a:fillRect l="-1221" t="-1028" r="-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623084145"/>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12775" y="1196975"/>
            <a:ext cx="7488238"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400" b="1" dirty="0">
                <a:latin typeface="华文中宋" pitchFamily="2" charset="-122"/>
                <a:ea typeface="华文中宋" pitchFamily="2" charset="-122"/>
              </a:rPr>
              <a:t>3.</a:t>
            </a:r>
            <a:r>
              <a:rPr lang="zh-CN" altLang="en-US" sz="2400" b="1" dirty="0">
                <a:latin typeface="华文中宋" pitchFamily="2" charset="-122"/>
                <a:ea typeface="华文中宋" pitchFamily="2" charset="-122"/>
              </a:rPr>
              <a:t>效率</a:t>
            </a:r>
          </a:p>
          <a:p>
            <a:pPr lvl="1" eaLnBrk="1" hangingPunct="1">
              <a:lnSpc>
                <a:spcPct val="140000"/>
              </a:lnSpc>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效率指流水线的设备利用率。</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由于流水线有</a:t>
            </a:r>
            <a:r>
              <a:rPr lang="zh-CN" altLang="en-US" sz="2400" b="1" dirty="0">
                <a:latin typeface="华文中宋" pitchFamily="2" charset="-122"/>
                <a:ea typeface="华文中宋" pitchFamily="2" charset="-122"/>
                <a:hlinkClick r:id="rId3" action="ppaction://hlinksldjump"/>
              </a:rPr>
              <a:t>通过时间和排空时间</a:t>
            </a:r>
            <a:r>
              <a:rPr lang="zh-CN" altLang="en-US" sz="2400" b="1" dirty="0">
                <a:latin typeface="华文中宋" pitchFamily="2" charset="-122"/>
                <a:ea typeface="华文中宋" pitchFamily="2" charset="-122"/>
              </a:rPr>
              <a:t>，所以流水线的各段并非一直满负荷工作，</a:t>
            </a:r>
            <a:r>
              <a:rPr lang="en-US" altLang="zh-CN" sz="2400" b="1" dirty="0">
                <a:latin typeface="华文中宋" pitchFamily="2" charset="-122"/>
                <a:ea typeface="华文中宋" pitchFamily="2" charset="-122"/>
              </a:rPr>
              <a:t>E&lt;1</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若各段时间相等，则各段效率也相等，即</a:t>
            </a:r>
            <a:r>
              <a:rPr lang="en-US" altLang="zh-CN" sz="2400" b="1" dirty="0">
                <a:latin typeface="华文中宋" pitchFamily="2" charset="-122"/>
                <a:ea typeface="华文中宋" pitchFamily="2" charset="-122"/>
              </a:rPr>
              <a:t>e1 = e2 = e3 =… = n</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en-US" altLang="zh-CN" sz="2400" b="1" dirty="0">
                <a:latin typeface="华文中宋" pitchFamily="2" charset="-122"/>
                <a:ea typeface="华文中宋" pitchFamily="2" charset="-122"/>
              </a:rPr>
              <a:t>/T</a:t>
            </a:r>
            <a:r>
              <a:rPr lang="zh-CN" altLang="en-US" sz="2400" b="1" baseline="-25000" dirty="0">
                <a:latin typeface="华文中宋" pitchFamily="2" charset="-122"/>
                <a:ea typeface="华文中宋" pitchFamily="2" charset="-122"/>
              </a:rPr>
              <a:t>流水  </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hlinkClick r:id="rId4" action="ppaction://hlinksldjump"/>
              </a:rPr>
              <a:t>解释</a:t>
            </a:r>
            <a:r>
              <a:rPr lang="en-US" altLang="zh-CN" sz="2400" b="1" dirty="0">
                <a:latin typeface="华文中宋" pitchFamily="2" charset="-122"/>
                <a:ea typeface="华文中宋" pitchFamily="2" charset="-122"/>
              </a:rPr>
              <a:t>)</a:t>
            </a:r>
          </a:p>
          <a:p>
            <a:pPr lvl="1" eaLnBrk="1" hangingPunct="1">
              <a:spcBef>
                <a:spcPct val="25000"/>
              </a:spcBef>
              <a:spcAft>
                <a:spcPct val="25000"/>
              </a:spcAft>
              <a:buSzPct val="60000"/>
              <a:buFont typeface="Wingdings" pitchFamily="2" charset="2"/>
              <a:buChar char="u"/>
            </a:pPr>
            <a:r>
              <a:rPr lang="zh-CN" altLang="en-US" sz="2400" b="1" dirty="0">
                <a:latin typeface="华文中宋" pitchFamily="2" charset="-122"/>
                <a:ea typeface="华文中宋" pitchFamily="2" charset="-122"/>
              </a:rPr>
              <a:t>整个流水线效率</a:t>
            </a:r>
          </a:p>
        </p:txBody>
      </p:sp>
      <p:grpSp>
        <p:nvGrpSpPr>
          <p:cNvPr id="2" name="Group 36"/>
          <p:cNvGrpSpPr>
            <a:grpSpLocks/>
          </p:cNvGrpSpPr>
          <p:nvPr/>
        </p:nvGrpSpPr>
        <p:grpSpPr bwMode="auto">
          <a:xfrm>
            <a:off x="1404938" y="4673600"/>
            <a:ext cx="6438900" cy="1204913"/>
            <a:chOff x="885" y="2944"/>
            <a:chExt cx="4056" cy="759"/>
          </a:xfrm>
        </p:grpSpPr>
        <p:sp>
          <p:nvSpPr>
            <p:cNvPr id="37893" name="Text Box 14"/>
            <p:cNvSpPr txBox="1">
              <a:spLocks noChangeArrowheads="1"/>
            </p:cNvSpPr>
            <p:nvPr/>
          </p:nvSpPr>
          <p:spPr bwMode="auto">
            <a:xfrm>
              <a:off x="885" y="3071"/>
              <a:ext cx="405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dirty="0">
                  <a:latin typeface="华文中宋" pitchFamily="2" charset="-122"/>
                  <a:ea typeface="华文中宋" pitchFamily="2" charset="-122"/>
                </a:rPr>
                <a:t>E</a:t>
              </a:r>
              <a:r>
                <a:rPr kumimoji="1" lang="en-US" altLang="zh-CN" sz="2400" b="1" dirty="0">
                  <a:latin typeface="华文中宋" pitchFamily="2" charset="-122"/>
                  <a:ea typeface="华文中宋" pitchFamily="2" charset="-122"/>
                </a:rPr>
                <a:t> </a:t>
              </a:r>
              <a:r>
                <a:rPr kumimoji="1" lang="zh-CN" altLang="en-US" sz="2400" b="1" dirty="0">
                  <a:latin typeface="华文中宋" pitchFamily="2" charset="-122"/>
                  <a:ea typeface="华文中宋" pitchFamily="2" charset="-122"/>
                </a:rPr>
                <a:t>＝ ─── ＝ ────── ＝ ─────</a:t>
              </a:r>
            </a:p>
          </p:txBody>
        </p:sp>
        <p:sp>
          <p:nvSpPr>
            <p:cNvPr id="37894" name="Text Box 15"/>
            <p:cNvSpPr txBox="1">
              <a:spLocks noChangeArrowheads="1"/>
            </p:cNvSpPr>
            <p:nvPr/>
          </p:nvSpPr>
          <p:spPr bwMode="auto">
            <a:xfrm>
              <a:off x="1412" y="2944"/>
              <a:ext cx="811"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n△t</a:t>
              </a:r>
              <a:r>
                <a:rPr kumimoji="1" lang="en-US" altLang="zh-CN" sz="2400" b="1" i="1" baseline="-25000">
                  <a:latin typeface="华文中宋" pitchFamily="2" charset="-122"/>
                  <a:ea typeface="华文中宋" pitchFamily="2" charset="-122"/>
                </a:rPr>
                <a:t>0</a:t>
              </a:r>
              <a:endParaRPr kumimoji="1" lang="en-US" altLang="zh-CN" sz="2400" b="1">
                <a:latin typeface="华文中宋" pitchFamily="2" charset="-122"/>
                <a:ea typeface="华文中宋" pitchFamily="2" charset="-122"/>
              </a:endParaRPr>
            </a:p>
          </p:txBody>
        </p:sp>
        <p:sp>
          <p:nvSpPr>
            <p:cNvPr id="37895" name="Text Box 16"/>
            <p:cNvSpPr txBox="1">
              <a:spLocks noChangeArrowheads="1"/>
            </p:cNvSpPr>
            <p:nvPr/>
          </p:nvSpPr>
          <p:spPr bwMode="auto">
            <a:xfrm>
              <a:off x="1439" y="3162"/>
              <a:ext cx="81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T</a:t>
              </a:r>
              <a:r>
                <a:rPr kumimoji="1" lang="zh-CN" altLang="en-US" sz="2400" b="1" i="1" baseline="-25000">
                  <a:latin typeface="华文中宋" pitchFamily="2" charset="-122"/>
                  <a:ea typeface="华文中宋" pitchFamily="2" charset="-122"/>
                </a:rPr>
                <a:t>流水</a:t>
              </a:r>
              <a:endParaRPr kumimoji="1" lang="zh-CN" altLang="en-US" sz="2400" b="1" i="1">
                <a:latin typeface="华文中宋" pitchFamily="2" charset="-122"/>
                <a:ea typeface="华文中宋" pitchFamily="2" charset="-122"/>
              </a:endParaRPr>
            </a:p>
          </p:txBody>
        </p:sp>
        <p:sp>
          <p:nvSpPr>
            <p:cNvPr id="37896" name="Text Box 17"/>
            <p:cNvSpPr txBox="1">
              <a:spLocks noChangeArrowheads="1"/>
            </p:cNvSpPr>
            <p:nvPr/>
          </p:nvSpPr>
          <p:spPr bwMode="auto">
            <a:xfrm>
              <a:off x="2643" y="2968"/>
              <a:ext cx="48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n</a:t>
              </a:r>
              <a:endParaRPr kumimoji="1" lang="en-US" altLang="zh-CN" sz="2400" b="1">
                <a:latin typeface="华文中宋" pitchFamily="2" charset="-122"/>
                <a:ea typeface="华文中宋" pitchFamily="2" charset="-122"/>
              </a:endParaRPr>
            </a:p>
          </p:txBody>
        </p:sp>
        <p:sp>
          <p:nvSpPr>
            <p:cNvPr id="37897" name="Text Box 18"/>
            <p:cNvSpPr txBox="1">
              <a:spLocks noChangeArrowheads="1"/>
            </p:cNvSpPr>
            <p:nvPr/>
          </p:nvSpPr>
          <p:spPr bwMode="auto">
            <a:xfrm>
              <a:off x="2392" y="3174"/>
              <a:ext cx="11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m</a:t>
              </a:r>
              <a:r>
                <a:rPr kumimoji="1" lang="zh-CN" altLang="en-US" sz="2400" b="1">
                  <a:latin typeface="华文中宋" pitchFamily="2" charset="-122"/>
                  <a:ea typeface="华文中宋" pitchFamily="2" charset="-122"/>
                </a:rPr>
                <a:t>＋</a:t>
              </a:r>
              <a:r>
                <a:rPr kumimoji="1" lang="en-US" altLang="zh-CN" sz="2400" b="1" i="1">
                  <a:latin typeface="华文中宋" pitchFamily="2" charset="-122"/>
                  <a:ea typeface="华文中宋" pitchFamily="2" charset="-122"/>
                </a:rPr>
                <a:t>n</a:t>
              </a:r>
              <a:r>
                <a:rPr kumimoji="1" lang="zh-CN" altLang="en-US" sz="2400" b="1">
                  <a:latin typeface="华文中宋" pitchFamily="2" charset="-122"/>
                  <a:ea typeface="华文中宋" pitchFamily="2" charset="-122"/>
                </a:rPr>
                <a:t>－</a:t>
              </a:r>
              <a:r>
                <a:rPr kumimoji="1" lang="en-US" altLang="zh-CN" sz="2400" b="1">
                  <a:latin typeface="华文中宋" pitchFamily="2" charset="-122"/>
                  <a:ea typeface="华文中宋" pitchFamily="2" charset="-122"/>
                </a:rPr>
                <a:t>1</a:t>
              </a:r>
            </a:p>
          </p:txBody>
        </p:sp>
        <p:sp>
          <p:nvSpPr>
            <p:cNvPr id="37898" name="Text Box 19"/>
            <p:cNvSpPr txBox="1">
              <a:spLocks noChangeArrowheads="1"/>
            </p:cNvSpPr>
            <p:nvPr/>
          </p:nvSpPr>
          <p:spPr bwMode="auto">
            <a:xfrm>
              <a:off x="4112" y="2968"/>
              <a:ext cx="44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latin typeface="华文中宋" pitchFamily="2" charset="-122"/>
                  <a:ea typeface="华文中宋" pitchFamily="2" charset="-122"/>
                </a:rPr>
                <a:t>1</a:t>
              </a:r>
            </a:p>
          </p:txBody>
        </p:sp>
        <p:sp>
          <p:nvSpPr>
            <p:cNvPr id="37899" name="Text Box 20"/>
            <p:cNvSpPr txBox="1">
              <a:spLocks noChangeArrowheads="1"/>
            </p:cNvSpPr>
            <p:nvPr/>
          </p:nvSpPr>
          <p:spPr bwMode="auto">
            <a:xfrm>
              <a:off x="4216" y="3321"/>
              <a:ext cx="44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n</a:t>
              </a:r>
              <a:endParaRPr kumimoji="1" lang="en-US" altLang="zh-CN" sz="2400" b="1">
                <a:latin typeface="华文中宋" pitchFamily="2" charset="-122"/>
                <a:ea typeface="华文中宋" pitchFamily="2" charset="-122"/>
              </a:endParaRPr>
            </a:p>
          </p:txBody>
        </p:sp>
        <p:sp>
          <p:nvSpPr>
            <p:cNvPr id="37900" name="Text Box 21"/>
            <p:cNvSpPr txBox="1">
              <a:spLocks noChangeArrowheads="1"/>
            </p:cNvSpPr>
            <p:nvPr/>
          </p:nvSpPr>
          <p:spPr bwMode="auto">
            <a:xfrm>
              <a:off x="3716" y="3252"/>
              <a:ext cx="6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a:latin typeface="华文中宋" pitchFamily="2" charset="-122"/>
                  <a:ea typeface="华文中宋" pitchFamily="2" charset="-122"/>
                </a:rPr>
                <a:t>1</a:t>
              </a:r>
              <a:r>
                <a:rPr kumimoji="1" lang="zh-CN" altLang="en-US" sz="2400" b="1">
                  <a:latin typeface="华文中宋" pitchFamily="2" charset="-122"/>
                  <a:ea typeface="华文中宋" pitchFamily="2" charset="-122"/>
                </a:rPr>
                <a:t>＋</a:t>
              </a:r>
              <a:r>
                <a:rPr kumimoji="1" lang="zh-CN" altLang="en-US" sz="2400" b="1" i="1" baseline="-25000">
                  <a:latin typeface="华文中宋" pitchFamily="2" charset="-122"/>
                  <a:ea typeface="华文中宋" pitchFamily="2" charset="-122"/>
                </a:rPr>
                <a:t> </a:t>
              </a:r>
              <a:r>
                <a:rPr kumimoji="1" lang="zh-CN" altLang="en-US" sz="2400" b="1" baseline="-25000">
                  <a:latin typeface="华文中宋" pitchFamily="2" charset="-122"/>
                  <a:ea typeface="华文中宋" pitchFamily="2" charset="-122"/>
                </a:rPr>
                <a:t> </a:t>
              </a:r>
              <a:endParaRPr kumimoji="1" lang="zh-CN" altLang="en-US" sz="2400" b="1">
                <a:latin typeface="华文中宋" pitchFamily="2" charset="-122"/>
                <a:ea typeface="华文中宋" pitchFamily="2" charset="-122"/>
              </a:endParaRPr>
            </a:p>
          </p:txBody>
        </p:sp>
        <p:sp>
          <p:nvSpPr>
            <p:cNvPr id="37901" name="Text Box 22"/>
            <p:cNvSpPr txBox="1">
              <a:spLocks noChangeArrowheads="1"/>
            </p:cNvSpPr>
            <p:nvPr/>
          </p:nvSpPr>
          <p:spPr bwMode="auto">
            <a:xfrm>
              <a:off x="4055" y="3177"/>
              <a:ext cx="86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r>
                <a:rPr kumimoji="1" lang="en-US" altLang="zh-CN" sz="2400" b="1" i="1">
                  <a:latin typeface="华文中宋" pitchFamily="2" charset="-122"/>
                  <a:ea typeface="华文中宋" pitchFamily="2" charset="-122"/>
                </a:rPr>
                <a:t>m</a:t>
              </a:r>
              <a:r>
                <a:rPr kumimoji="1" lang="zh-CN" altLang="en-US" sz="2400" b="1">
                  <a:latin typeface="华文中宋" pitchFamily="2" charset="-122"/>
                  <a:ea typeface="华文中宋" pitchFamily="2" charset="-122"/>
                </a:rPr>
                <a:t>－</a:t>
              </a:r>
              <a:r>
                <a:rPr kumimoji="1" lang="en-US" altLang="zh-CN" sz="2400" b="1">
                  <a:latin typeface="华文中宋" pitchFamily="2" charset="-122"/>
                  <a:ea typeface="华文中宋" pitchFamily="2" charset="-122"/>
                </a:rPr>
                <a:t>1</a:t>
              </a:r>
            </a:p>
          </p:txBody>
        </p:sp>
        <p:sp>
          <p:nvSpPr>
            <p:cNvPr id="37902" name="Line 23"/>
            <p:cNvSpPr>
              <a:spLocks noChangeShapeType="1"/>
            </p:cNvSpPr>
            <p:nvPr/>
          </p:nvSpPr>
          <p:spPr bwMode="auto">
            <a:xfrm>
              <a:off x="4078" y="3422"/>
              <a:ext cx="5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05" name="Text Box 25"/>
          <p:cNvSpPr txBox="1">
            <a:spLocks noChangeArrowheads="1"/>
          </p:cNvSpPr>
          <p:nvPr/>
        </p:nvSpPr>
        <p:spPr bwMode="auto">
          <a:xfrm>
            <a:off x="1331913" y="5527675"/>
            <a:ext cx="4608512" cy="52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lnSpc>
                <a:spcPct val="130000"/>
              </a:lnSpc>
            </a:pPr>
            <a:r>
              <a:rPr kumimoji="1" lang="zh-CN" altLang="en-US" sz="2400" b="1" dirty="0">
                <a:latin typeface="华文中宋" pitchFamily="2" charset="-122"/>
                <a:ea typeface="华文中宋" pitchFamily="2" charset="-122"/>
              </a:rPr>
              <a:t>当</a:t>
            </a:r>
            <a:r>
              <a:rPr kumimoji="1" lang="en-US" altLang="zh-CN" sz="2400" b="1" dirty="0">
                <a:latin typeface="华文中宋" pitchFamily="2" charset="-122"/>
                <a:ea typeface="华文中宋" pitchFamily="2" charset="-122"/>
              </a:rPr>
              <a:t>n&gt;&gt;m</a:t>
            </a:r>
            <a:r>
              <a:rPr kumimoji="1" lang="zh-CN" altLang="en-US" sz="2400" b="1" dirty="0">
                <a:latin typeface="华文中宋" pitchFamily="2" charset="-122"/>
                <a:ea typeface="华文中宋" pitchFamily="2" charset="-122"/>
              </a:rPr>
              <a:t>时，</a:t>
            </a:r>
            <a:r>
              <a:rPr kumimoji="1" lang="en-US" altLang="zh-CN" sz="2400" b="1" dirty="0">
                <a:latin typeface="华文中宋" pitchFamily="2" charset="-122"/>
                <a:ea typeface="华文中宋" pitchFamily="2" charset="-122"/>
              </a:rPr>
              <a:t>E≈1</a:t>
            </a:r>
          </a:p>
        </p:txBody>
      </p:sp>
    </p:spTree>
    <p:extLst>
      <p:ext uri="{BB962C8B-B14F-4D97-AF65-F5344CB8AC3E}">
        <p14:creationId xmlns:p14="http://schemas.microsoft.com/office/powerpoint/2010/main" val="416099142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11188" y="1201738"/>
            <a:ext cx="7488237"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buSzPct val="60000"/>
              <a:buFont typeface="Wingdings" pitchFamily="2" charset="2"/>
              <a:buNone/>
            </a:pPr>
            <a:r>
              <a:rPr lang="en-US" altLang="zh-CN" sz="2400" b="1" dirty="0">
                <a:latin typeface="华文中宋" pitchFamily="2" charset="-122"/>
                <a:ea typeface="华文中宋" pitchFamily="2" charset="-122"/>
              </a:rPr>
              <a:t>3.</a:t>
            </a:r>
            <a:r>
              <a:rPr lang="zh-CN" altLang="en-US" sz="2400" b="1" dirty="0">
                <a:latin typeface="华文中宋" pitchFamily="2" charset="-122"/>
                <a:ea typeface="华文中宋" pitchFamily="2" charset="-122"/>
              </a:rPr>
              <a:t>效率</a:t>
            </a:r>
          </a:p>
          <a:p>
            <a:pPr lvl="1" eaLnBrk="1" hangingPunct="1">
              <a:lnSpc>
                <a:spcPct val="140000"/>
              </a:lnSpc>
              <a:spcBef>
                <a:spcPct val="100000"/>
              </a:spcBef>
              <a:buSzPct val="60000"/>
              <a:buFont typeface="Wingdings" pitchFamily="2" charset="2"/>
              <a:buChar char="u"/>
            </a:pPr>
            <a:r>
              <a:rPr lang="zh-CN" altLang="en-US" sz="2400" b="1" dirty="0">
                <a:latin typeface="华文中宋" pitchFamily="2" charset="-122"/>
                <a:ea typeface="华文中宋" pitchFamily="2" charset="-122"/>
              </a:rPr>
              <a:t>从时</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空图上看，效率就是</a:t>
            </a:r>
            <a:r>
              <a:rPr lang="en-US" altLang="zh-CN" sz="2400" b="1" i="1" dirty="0">
                <a:latin typeface="华文中宋" pitchFamily="2" charset="-122"/>
                <a:ea typeface="华文中宋" pitchFamily="2" charset="-122"/>
              </a:rPr>
              <a:t>n</a:t>
            </a:r>
            <a:r>
              <a:rPr lang="zh-CN" altLang="en-US" sz="2400" b="1" dirty="0">
                <a:latin typeface="华文中宋" pitchFamily="2" charset="-122"/>
                <a:ea typeface="华文中宋" pitchFamily="2" charset="-122"/>
              </a:rPr>
              <a:t>个任务所占的时空区与</a:t>
            </a:r>
            <a:r>
              <a:rPr lang="en-US" altLang="zh-CN" sz="2400" b="1" i="1" dirty="0">
                <a:latin typeface="华文中宋" pitchFamily="2" charset="-122"/>
                <a:ea typeface="华文中宋" pitchFamily="2" charset="-122"/>
              </a:rPr>
              <a:t>m</a:t>
            </a:r>
            <a:r>
              <a:rPr lang="zh-CN" altLang="en-US" sz="2400" b="1" dirty="0">
                <a:latin typeface="华文中宋" pitchFamily="2" charset="-122"/>
                <a:ea typeface="华文中宋" pitchFamily="2" charset="-122"/>
              </a:rPr>
              <a:t>个段总的时空区之比</a:t>
            </a:r>
          </a:p>
          <a:p>
            <a:pPr lvl="1" eaLnBrk="1" hangingPunct="1">
              <a:lnSpc>
                <a:spcPct val="140000"/>
              </a:lnSpc>
              <a:spcBef>
                <a:spcPct val="100000"/>
              </a:spcBef>
              <a:buSzPct val="60000"/>
              <a:buFont typeface="Wingdings" pitchFamily="2" charset="2"/>
              <a:buChar char="u"/>
            </a:pPr>
            <a:r>
              <a:rPr lang="zh-CN" altLang="en-US" sz="2400" b="1" dirty="0">
                <a:latin typeface="华文中宋" pitchFamily="2" charset="-122"/>
                <a:ea typeface="华文中宋" pitchFamily="2" charset="-122"/>
              </a:rPr>
              <a:t>根据这个定义，可以计算流水线各段时间不等时的流水线效率</a:t>
            </a:r>
          </a:p>
        </p:txBody>
      </p:sp>
      <p:sp>
        <p:nvSpPr>
          <p:cNvPr id="72707" name="Text Box 3"/>
          <p:cNvSpPr txBox="1">
            <a:spLocks noChangeArrowheads="1"/>
          </p:cNvSpPr>
          <p:nvPr/>
        </p:nvSpPr>
        <p:spPr bwMode="auto">
          <a:xfrm>
            <a:off x="2408238" y="4657725"/>
            <a:ext cx="4322762"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70000"/>
              </a:lnSpc>
              <a:buSzPct val="60000"/>
              <a:buFont typeface="Wingdings" pitchFamily="2" charset="2"/>
              <a:buNone/>
            </a:pPr>
            <a:r>
              <a:rPr kumimoji="1" lang="zh-CN" altLang="en-US" sz="2400" b="1" dirty="0">
                <a:solidFill>
                  <a:schemeClr val="folHlink"/>
                </a:solidFill>
                <a:latin typeface="华文中宋" pitchFamily="2" charset="-122"/>
                <a:ea typeface="华文中宋" pitchFamily="2" charset="-122"/>
              </a:rPr>
              <a:t>　 　</a:t>
            </a:r>
            <a:r>
              <a:rPr kumimoji="1" lang="en-US" altLang="zh-CN" sz="2400" b="1" i="1" dirty="0">
                <a:solidFill>
                  <a:schemeClr val="folHlink"/>
                </a:solidFill>
                <a:latin typeface="华文中宋" pitchFamily="2" charset="-122"/>
                <a:ea typeface="华文中宋" pitchFamily="2" charset="-122"/>
              </a:rPr>
              <a:t>n </a:t>
            </a:r>
            <a:r>
              <a:rPr kumimoji="1" lang="zh-CN" altLang="en-US" sz="2400" b="1" dirty="0">
                <a:solidFill>
                  <a:schemeClr val="folHlink"/>
                </a:solidFill>
                <a:latin typeface="华文中宋" pitchFamily="2" charset="-122"/>
                <a:ea typeface="华文中宋" pitchFamily="2" charset="-122"/>
              </a:rPr>
              <a:t>个任务占用的时空区</a:t>
            </a:r>
            <a:br>
              <a:rPr kumimoji="1" lang="zh-CN" altLang="en-US" sz="2400" b="1" dirty="0">
                <a:solidFill>
                  <a:schemeClr val="folHlink"/>
                </a:solidFill>
                <a:latin typeface="华文中宋" pitchFamily="2" charset="-122"/>
                <a:ea typeface="华文中宋" pitchFamily="2" charset="-122"/>
              </a:rPr>
            </a:br>
            <a:r>
              <a:rPr kumimoji="1" lang="en-US" altLang="zh-CN" sz="2400" b="1" i="1" dirty="0">
                <a:solidFill>
                  <a:schemeClr val="folHlink"/>
                </a:solidFill>
                <a:latin typeface="华文中宋" pitchFamily="2" charset="-122"/>
                <a:ea typeface="华文中宋" pitchFamily="2" charset="-122"/>
              </a:rPr>
              <a:t>E </a:t>
            </a:r>
            <a:r>
              <a:rPr kumimoji="1" lang="zh-CN" altLang="en-US" sz="2400" b="1" dirty="0">
                <a:solidFill>
                  <a:schemeClr val="folHlink"/>
                </a:solidFill>
                <a:latin typeface="华文中宋" pitchFamily="2" charset="-122"/>
                <a:ea typeface="华文中宋" pitchFamily="2" charset="-122"/>
              </a:rPr>
              <a:t>＝━━━━━━━━━━━</a:t>
            </a:r>
            <a:br>
              <a:rPr kumimoji="1" lang="zh-CN" altLang="en-US" sz="2400" b="1" dirty="0">
                <a:solidFill>
                  <a:schemeClr val="folHlink"/>
                </a:solidFill>
                <a:latin typeface="华文中宋" pitchFamily="2" charset="-122"/>
                <a:ea typeface="华文中宋" pitchFamily="2" charset="-122"/>
              </a:rPr>
            </a:br>
            <a:r>
              <a:rPr kumimoji="1" lang="zh-CN" altLang="en-US" sz="2400" b="1" dirty="0">
                <a:solidFill>
                  <a:schemeClr val="folHlink"/>
                </a:solidFill>
                <a:latin typeface="华文中宋" pitchFamily="2" charset="-122"/>
                <a:ea typeface="华文中宋" pitchFamily="2" charset="-122"/>
              </a:rPr>
              <a:t>         </a:t>
            </a:r>
            <a:r>
              <a:rPr kumimoji="1" lang="en-US" altLang="zh-CN" sz="2400" b="1" i="1" dirty="0">
                <a:solidFill>
                  <a:schemeClr val="folHlink"/>
                </a:solidFill>
                <a:latin typeface="华文中宋" pitchFamily="2" charset="-122"/>
                <a:ea typeface="华文中宋" pitchFamily="2" charset="-122"/>
              </a:rPr>
              <a:t>m </a:t>
            </a:r>
            <a:r>
              <a:rPr kumimoji="1" lang="zh-CN" altLang="en-US" sz="2400" b="1" dirty="0">
                <a:solidFill>
                  <a:schemeClr val="folHlink"/>
                </a:solidFill>
                <a:latin typeface="华文中宋" pitchFamily="2" charset="-122"/>
                <a:ea typeface="华文中宋" pitchFamily="2" charset="-122"/>
              </a:rPr>
              <a:t>个段总的时空区</a:t>
            </a:r>
          </a:p>
        </p:txBody>
      </p:sp>
    </p:spTree>
    <p:extLst>
      <p:ext uri="{BB962C8B-B14F-4D97-AF65-F5344CB8AC3E}">
        <p14:creationId xmlns:p14="http://schemas.microsoft.com/office/powerpoint/2010/main" val="150746874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11188" y="1268413"/>
            <a:ext cx="7488237"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400" b="1" dirty="0">
                <a:latin typeface="华文中宋" pitchFamily="2" charset="-122"/>
                <a:ea typeface="华文中宋" pitchFamily="2" charset="-122"/>
              </a:rPr>
              <a:t>4. </a:t>
            </a:r>
            <a:r>
              <a:rPr lang="zh-CN" altLang="en-US" sz="2400" b="1" dirty="0">
                <a:latin typeface="华文中宋" pitchFamily="2" charset="-122"/>
                <a:ea typeface="华文中宋" pitchFamily="2" charset="-122"/>
              </a:rPr>
              <a:t>吞吐率、加速比和效率的关系</a:t>
            </a:r>
          </a:p>
          <a:p>
            <a:pPr lvl="1" eaLnBrk="1" hangingPunct="1">
              <a:lnSpc>
                <a:spcPct val="140000"/>
              </a:lnSpc>
              <a:spcBef>
                <a:spcPct val="100000"/>
              </a:spcBef>
              <a:buSzPct val="60000"/>
              <a:buFont typeface="Wingdings" pitchFamily="2" charset="2"/>
              <a:buChar char="u"/>
            </a:pPr>
            <a:r>
              <a:rPr lang="en-US" altLang="zh-CN" sz="2400" b="1" i="1" dirty="0">
                <a:latin typeface="华文中宋" pitchFamily="2" charset="-122"/>
                <a:ea typeface="华文中宋" pitchFamily="2" charset="-122"/>
              </a:rPr>
              <a:t>E = n</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r>
              <a:rPr lang="en-US" altLang="zh-CN" sz="2400" b="1" i="1" dirty="0">
                <a:latin typeface="华文中宋" pitchFamily="2" charset="-122"/>
                <a:ea typeface="华文中宋" pitchFamily="2" charset="-122"/>
              </a:rPr>
              <a:t>=mn</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r>
              <a:rPr lang="en-US" altLang="zh-CN" sz="2400" b="1" i="1" dirty="0">
                <a:latin typeface="华文中宋" pitchFamily="2" charset="-122"/>
                <a:ea typeface="华文中宋" pitchFamily="2" charset="-122"/>
              </a:rPr>
              <a:t>m)= S/m</a:t>
            </a:r>
          </a:p>
          <a:p>
            <a:pPr lvl="1" eaLnBrk="1" hangingPunct="1">
              <a:lnSpc>
                <a:spcPct val="140000"/>
              </a:lnSpc>
              <a:spcBef>
                <a:spcPct val="25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效率是实际加速比</a:t>
            </a:r>
            <a:r>
              <a:rPr lang="en-US" altLang="zh-CN" sz="2400" b="1" i="1" dirty="0">
                <a:latin typeface="华文中宋" pitchFamily="2" charset="-122"/>
                <a:ea typeface="华文中宋" pitchFamily="2" charset="-122"/>
              </a:rPr>
              <a:t>S</a:t>
            </a:r>
            <a:r>
              <a:rPr lang="zh-CN" altLang="en-US" sz="2400" b="1" dirty="0">
                <a:latin typeface="华文中宋" pitchFamily="2" charset="-122"/>
                <a:ea typeface="华文中宋" pitchFamily="2" charset="-122"/>
              </a:rPr>
              <a:t>与最大加速比</a:t>
            </a:r>
            <a:r>
              <a:rPr lang="en-US" altLang="zh-CN" sz="2400" b="1" i="1" dirty="0">
                <a:latin typeface="华文中宋" pitchFamily="2" charset="-122"/>
                <a:ea typeface="华文中宋" pitchFamily="2" charset="-122"/>
              </a:rPr>
              <a:t>m</a:t>
            </a:r>
            <a:r>
              <a:rPr lang="zh-CN" altLang="en-US" sz="2400" b="1" dirty="0">
                <a:latin typeface="华文中宋" pitchFamily="2" charset="-122"/>
                <a:ea typeface="华文中宋" pitchFamily="2" charset="-122"/>
              </a:rPr>
              <a:t>之比。</a:t>
            </a:r>
          </a:p>
          <a:p>
            <a:pPr lvl="1" eaLnBrk="1" hangingPunct="1">
              <a:lnSpc>
                <a:spcPct val="140000"/>
              </a:lnSpc>
              <a:spcBef>
                <a:spcPct val="100000"/>
              </a:spcBef>
              <a:buSzPct val="60000"/>
              <a:buFont typeface="Wingdings" pitchFamily="2" charset="2"/>
              <a:buChar char="u"/>
            </a:pPr>
            <a:r>
              <a:rPr lang="en-US" altLang="zh-CN" sz="2400" b="1" i="1" dirty="0">
                <a:latin typeface="华文中宋" pitchFamily="2" charset="-122"/>
                <a:ea typeface="华文中宋" pitchFamily="2" charset="-122"/>
              </a:rPr>
              <a:t>E = n</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en-US" altLang="zh-CN" sz="2400" b="1" i="1" dirty="0">
                <a:latin typeface="华文中宋" pitchFamily="2" charset="-122"/>
                <a:ea typeface="华文中宋" pitchFamily="2" charset="-122"/>
              </a:rPr>
              <a:t>/T</a:t>
            </a:r>
            <a:r>
              <a:rPr lang="zh-CN" altLang="en-US" sz="2400" b="1" i="1" baseline="-25000" dirty="0">
                <a:latin typeface="华文中宋" pitchFamily="2" charset="-122"/>
                <a:ea typeface="华文中宋" pitchFamily="2" charset="-122"/>
              </a:rPr>
              <a:t>流水</a:t>
            </a:r>
            <a:r>
              <a:rPr lang="en-US" altLang="zh-CN" sz="2400" b="1" i="1" dirty="0">
                <a:latin typeface="华文中宋" pitchFamily="2" charset="-122"/>
                <a:ea typeface="华文中宋" pitchFamily="2" charset="-122"/>
              </a:rPr>
              <a:t>= (n/T</a:t>
            </a:r>
            <a:r>
              <a:rPr lang="zh-CN" altLang="en-US" sz="2400" b="1" i="1" baseline="-25000" dirty="0">
                <a:latin typeface="华文中宋" pitchFamily="2" charset="-122"/>
                <a:ea typeface="华文中宋" pitchFamily="2" charset="-122"/>
              </a:rPr>
              <a:t>流水</a:t>
            </a:r>
            <a:r>
              <a:rPr lang="en-US" altLang="zh-CN" sz="2400" b="1" i="1" dirty="0">
                <a:latin typeface="华文中宋" pitchFamily="2" charset="-122"/>
                <a:ea typeface="华文中宋" pitchFamily="2" charset="-122"/>
              </a:rPr>
              <a:t>) ·</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en-US" altLang="zh-CN" sz="2400" b="1" i="1" dirty="0">
                <a:latin typeface="华文中宋" pitchFamily="2" charset="-122"/>
                <a:ea typeface="华文中宋" pitchFamily="2" charset="-122"/>
              </a:rPr>
              <a:t>=TP</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p>
          <a:p>
            <a:pPr lvl="1" eaLnBrk="1" hangingPunct="1">
              <a:spcBef>
                <a:spcPct val="45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当</a:t>
            </a:r>
            <a:r>
              <a:rPr lang="en-US" altLang="en-US" sz="2400" b="1" i="1" dirty="0">
                <a:latin typeface="华文中宋" pitchFamily="2" charset="-122"/>
                <a:ea typeface="华文中宋" pitchFamily="2" charset="-122"/>
              </a:rPr>
              <a:t>△</a:t>
            </a:r>
            <a:r>
              <a:rPr lang="en-US" altLang="zh-CN" sz="2400" b="1" i="1" dirty="0">
                <a:latin typeface="华文中宋" pitchFamily="2" charset="-122"/>
                <a:ea typeface="华文中宋" pitchFamily="2" charset="-122"/>
              </a:rPr>
              <a:t>t</a:t>
            </a:r>
            <a:r>
              <a:rPr lang="en-US" altLang="zh-CN" sz="2400" b="1" i="1" baseline="-25000" dirty="0">
                <a:latin typeface="华文中宋" pitchFamily="2" charset="-122"/>
                <a:ea typeface="华文中宋" pitchFamily="2" charset="-122"/>
              </a:rPr>
              <a:t>0</a:t>
            </a:r>
            <a:r>
              <a:rPr lang="zh-CN" altLang="en-US" sz="2400" b="1" dirty="0">
                <a:latin typeface="华文中宋" pitchFamily="2" charset="-122"/>
                <a:ea typeface="华文中宋" pitchFamily="2" charset="-122"/>
              </a:rPr>
              <a:t>不变时，流水线的效率与吞吐率呈正比。为提高效率而采取的措施，也有助于提高吞吐率。</a:t>
            </a:r>
          </a:p>
        </p:txBody>
      </p:sp>
    </p:spTree>
    <p:extLst>
      <p:ext uri="{BB962C8B-B14F-4D97-AF65-F5344CB8AC3E}">
        <p14:creationId xmlns:p14="http://schemas.microsoft.com/office/powerpoint/2010/main" val="1062006436"/>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39750" y="1196975"/>
            <a:ext cx="78486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50000"/>
              </a:spcBef>
            </a:pPr>
            <a:r>
              <a:rPr lang="zh-CN" altLang="en-US" sz="2400" b="1" dirty="0">
                <a:latin typeface="华文中宋" pitchFamily="2" charset="-122"/>
                <a:ea typeface="华文中宋" pitchFamily="2" charset="-122"/>
              </a:rPr>
              <a:t>例</a:t>
            </a:r>
            <a:r>
              <a:rPr lang="en-US" altLang="zh-CN" sz="2400" b="1" dirty="0">
                <a:latin typeface="华文中宋" pitchFamily="2" charset="-122"/>
                <a:ea typeface="华文中宋" pitchFamily="2" charset="-122"/>
              </a:rPr>
              <a:t>1     </a:t>
            </a:r>
            <a:r>
              <a:rPr lang="zh-CN" altLang="en-US" sz="2400" b="1" dirty="0">
                <a:latin typeface="华文中宋" pitchFamily="2" charset="-122"/>
                <a:ea typeface="华文中宋" pitchFamily="2" charset="-122"/>
              </a:rPr>
              <a:t>在</a:t>
            </a:r>
            <a:r>
              <a:rPr lang="zh-CN" altLang="en-US" sz="2400" b="1" dirty="0">
                <a:latin typeface="华文中宋" pitchFamily="2" charset="-122"/>
                <a:ea typeface="华文中宋" pitchFamily="2" charset="-122"/>
                <a:hlinkClick r:id="rId3" action="ppaction://hlinksldjump"/>
              </a:rPr>
              <a:t>静态流水线</a:t>
            </a:r>
            <a:r>
              <a:rPr lang="zh-CN" altLang="en-US" sz="2400" b="1" dirty="0">
                <a:latin typeface="华文中宋" pitchFamily="2" charset="-122"/>
                <a:ea typeface="华文中宋" pitchFamily="2" charset="-122"/>
              </a:rPr>
              <a:t>上计算</a:t>
            </a:r>
            <a:r>
              <a:rPr kumimoji="1" lang="zh-CN" altLang="en-US" sz="2400" b="1" dirty="0">
                <a:latin typeface="华文中宋" pitchFamily="2" charset="-122"/>
                <a:ea typeface="华文中宋" pitchFamily="2" charset="-122"/>
              </a:rPr>
              <a:t>∑</a:t>
            </a:r>
            <a:r>
              <a:rPr kumimoji="1" lang="en-US" altLang="zh-CN" sz="2400" b="1" dirty="0" err="1">
                <a:latin typeface="华文中宋" pitchFamily="2" charset="-122"/>
                <a:ea typeface="华文中宋" pitchFamily="2" charset="-122"/>
              </a:rPr>
              <a:t>A</a:t>
            </a:r>
            <a:r>
              <a:rPr kumimoji="1" lang="en-US" altLang="zh-CN" sz="2400" b="1" baseline="-25000" dirty="0" err="1">
                <a:latin typeface="华文中宋" pitchFamily="2" charset="-122"/>
                <a:ea typeface="华文中宋" pitchFamily="2" charset="-122"/>
              </a:rPr>
              <a:t>i</a:t>
            </a:r>
            <a:r>
              <a:rPr kumimoji="1" lang="en-US" altLang="zh-CN" sz="2400" b="1" dirty="0" err="1">
                <a:latin typeface="华文中宋" pitchFamily="2" charset="-122"/>
                <a:ea typeface="华文中宋" pitchFamily="2" charset="-122"/>
              </a:rPr>
              <a:t>B</a:t>
            </a:r>
            <a:r>
              <a:rPr kumimoji="1" lang="en-US" altLang="zh-CN" sz="2400" b="1" baseline="-25000" dirty="0" err="1">
                <a:latin typeface="华文中宋" pitchFamily="2" charset="-122"/>
                <a:ea typeface="华文中宋" pitchFamily="2" charset="-122"/>
              </a:rPr>
              <a:t>i</a:t>
            </a:r>
            <a:r>
              <a:rPr kumimoji="1" lang="en-US" altLang="zh-CN" sz="2400" b="1" dirty="0">
                <a:latin typeface="华文中宋" pitchFamily="2" charset="-122"/>
                <a:ea typeface="华文中宋" pitchFamily="2" charset="-122"/>
              </a:rPr>
              <a:t> </a:t>
            </a:r>
            <a:r>
              <a:rPr kumimoji="1" lang="zh-CN" altLang="en-US" sz="2400" b="1" dirty="0">
                <a:latin typeface="华文中宋" pitchFamily="2" charset="-122"/>
                <a:ea typeface="华文中宋" pitchFamily="2" charset="-122"/>
              </a:rPr>
              <a:t>，问吞吐率、加速</a:t>
            </a:r>
          </a:p>
          <a:p>
            <a:pPr eaLnBrk="1" hangingPunct="1"/>
            <a:r>
              <a:rPr kumimoji="1" lang="zh-CN" altLang="en-US" sz="2400" b="1" dirty="0">
                <a:latin typeface="华文中宋" pitchFamily="2" charset="-122"/>
                <a:ea typeface="华文中宋" pitchFamily="2" charset="-122"/>
              </a:rPr>
              <a:t>          比、效率各是多少？</a:t>
            </a:r>
          </a:p>
          <a:p>
            <a:pPr eaLnBrk="1" hangingPunct="1">
              <a:spcBef>
                <a:spcPct val="100000"/>
              </a:spcBef>
              <a:spcAft>
                <a:spcPct val="25000"/>
              </a:spcAft>
            </a:pPr>
            <a:r>
              <a:rPr kumimoji="1" lang="zh-CN" altLang="en-US" sz="2400" b="1" dirty="0">
                <a:latin typeface="华文中宋" pitchFamily="2" charset="-122"/>
                <a:ea typeface="华文中宋" pitchFamily="2" charset="-122"/>
              </a:rPr>
              <a:t>解</a:t>
            </a:r>
            <a:r>
              <a:rPr kumimoji="1" lang="zh-CN" altLang="en-US" sz="2400" b="1" dirty="0">
                <a:latin typeface="华文中宋" pitchFamily="2" charset="-122"/>
                <a:ea typeface="华文中宋" pitchFamily="2" charset="-122"/>
                <a:sym typeface="Wingdings" pitchFamily="2" charset="2"/>
              </a:rPr>
              <a:t>：	</a:t>
            </a:r>
            <a:r>
              <a:rPr kumimoji="1" lang="en-US" altLang="zh-CN" sz="2400" b="1" dirty="0">
                <a:latin typeface="华文中宋" pitchFamily="2" charset="-122"/>
                <a:ea typeface="华文中宋" pitchFamily="2" charset="-122"/>
                <a:sym typeface="Wingdings" pitchFamily="2" charset="2"/>
              </a:rPr>
              <a:t>(1) </a:t>
            </a:r>
            <a:r>
              <a:rPr kumimoji="1" lang="zh-CN" altLang="en-US" sz="2400" b="1" dirty="0">
                <a:latin typeface="华文中宋" pitchFamily="2" charset="-122"/>
                <a:ea typeface="华文中宋" pitchFamily="2" charset="-122"/>
                <a:sym typeface="Wingdings" pitchFamily="2" charset="2"/>
              </a:rPr>
              <a:t>确定适合流水处理的</a:t>
            </a:r>
            <a:r>
              <a:rPr kumimoji="1" lang="zh-CN" altLang="en-US" sz="2400" b="1" dirty="0">
                <a:latin typeface="华文中宋" pitchFamily="2" charset="-122"/>
                <a:ea typeface="华文中宋" pitchFamily="2" charset="-122"/>
                <a:sym typeface="Wingdings" pitchFamily="2" charset="2"/>
                <a:hlinkClick r:id="rId4" action="ppaction://hlinksldjump"/>
              </a:rPr>
              <a:t>计算过程</a:t>
            </a:r>
            <a:endParaRPr kumimoji="1" lang="zh-CN" altLang="en-US" sz="2400" b="1" dirty="0">
              <a:latin typeface="华文中宋" pitchFamily="2" charset="-122"/>
              <a:ea typeface="华文中宋" pitchFamily="2" charset="-122"/>
              <a:sym typeface="Wingdings" pitchFamily="2" charset="2"/>
            </a:endParaRPr>
          </a:p>
          <a:p>
            <a:pPr eaLnBrk="1" hangingPunct="1">
              <a:spcBef>
                <a:spcPct val="25000"/>
              </a:spcBef>
              <a:spcAft>
                <a:spcPct val="25000"/>
              </a:spcAft>
            </a:pPr>
            <a:r>
              <a:rPr kumimoji="1" lang="zh-CN" altLang="en-US" sz="2400" b="1" dirty="0">
                <a:latin typeface="华文中宋" pitchFamily="2" charset="-122"/>
                <a:ea typeface="华文中宋" pitchFamily="2" charset="-122"/>
                <a:sym typeface="Wingdings" pitchFamily="2" charset="2"/>
              </a:rPr>
              <a:t>	  	</a:t>
            </a:r>
            <a:r>
              <a:rPr kumimoji="1" lang="en-US" altLang="zh-CN" sz="2400" b="1" dirty="0">
                <a:latin typeface="华文中宋" pitchFamily="2" charset="-122"/>
                <a:ea typeface="华文中宋" pitchFamily="2" charset="-122"/>
                <a:sym typeface="Wingdings" pitchFamily="2" charset="2"/>
              </a:rPr>
              <a:t>(2) </a:t>
            </a:r>
            <a:r>
              <a:rPr kumimoji="1" lang="zh-CN" altLang="en-US" sz="2400" b="1" dirty="0">
                <a:latin typeface="华文中宋" pitchFamily="2" charset="-122"/>
                <a:ea typeface="华文中宋" pitchFamily="2" charset="-122"/>
                <a:sym typeface="Wingdings" pitchFamily="2" charset="2"/>
              </a:rPr>
              <a:t>画</a:t>
            </a:r>
            <a:r>
              <a:rPr kumimoji="1" lang="zh-CN" altLang="en-US" sz="2400" b="1" dirty="0">
                <a:latin typeface="华文中宋" pitchFamily="2" charset="-122"/>
                <a:ea typeface="华文中宋" pitchFamily="2" charset="-122"/>
                <a:sym typeface="Wingdings" pitchFamily="2" charset="2"/>
                <a:hlinkClick r:id="rId5" action="ppaction://hlinksldjump"/>
              </a:rPr>
              <a:t>时</a:t>
            </a:r>
            <a:r>
              <a:rPr kumimoji="1" lang="en-US" altLang="zh-CN" sz="2400" b="1" dirty="0">
                <a:latin typeface="华文中宋" pitchFamily="2" charset="-122"/>
                <a:ea typeface="华文中宋" pitchFamily="2" charset="-122"/>
                <a:sym typeface="Wingdings" pitchFamily="2" charset="2"/>
                <a:hlinkClick r:id="rId5" action="ppaction://hlinksldjump"/>
              </a:rPr>
              <a:t>-</a:t>
            </a:r>
            <a:r>
              <a:rPr kumimoji="1" lang="zh-CN" altLang="en-US" sz="2400" b="1" dirty="0">
                <a:latin typeface="华文中宋" pitchFamily="2" charset="-122"/>
                <a:ea typeface="华文中宋" pitchFamily="2" charset="-122"/>
                <a:sym typeface="Wingdings" pitchFamily="2" charset="2"/>
                <a:hlinkClick r:id="rId5" action="ppaction://hlinksldjump"/>
              </a:rPr>
              <a:t>空图</a:t>
            </a:r>
            <a:endParaRPr kumimoji="1" lang="zh-CN" altLang="en-US" sz="2400" b="1" dirty="0">
              <a:latin typeface="华文中宋" pitchFamily="2" charset="-122"/>
              <a:ea typeface="华文中宋" pitchFamily="2" charset="-122"/>
              <a:sym typeface="Wingdings" pitchFamily="2" charset="2"/>
            </a:endParaRPr>
          </a:p>
          <a:p>
            <a:pPr eaLnBrk="1" hangingPunct="1">
              <a:spcBef>
                <a:spcPct val="25000"/>
              </a:spcBef>
              <a:spcAft>
                <a:spcPct val="25000"/>
              </a:spcAft>
            </a:pPr>
            <a:r>
              <a:rPr kumimoji="1" lang="zh-CN" altLang="en-US" sz="2400" b="1" dirty="0">
                <a:latin typeface="华文中宋" pitchFamily="2" charset="-122"/>
                <a:ea typeface="华文中宋" pitchFamily="2" charset="-122"/>
                <a:sym typeface="Wingdings" pitchFamily="2" charset="2"/>
              </a:rPr>
              <a:t>	  	</a:t>
            </a:r>
            <a:r>
              <a:rPr kumimoji="1" lang="en-US" altLang="zh-CN" sz="2400" b="1" dirty="0">
                <a:latin typeface="华文中宋" pitchFamily="2" charset="-122"/>
                <a:ea typeface="华文中宋" pitchFamily="2" charset="-122"/>
                <a:sym typeface="Wingdings" pitchFamily="2" charset="2"/>
              </a:rPr>
              <a:t>(3) </a:t>
            </a:r>
            <a:r>
              <a:rPr kumimoji="1" lang="zh-CN" altLang="en-US" sz="2400" b="1" dirty="0">
                <a:latin typeface="华文中宋" pitchFamily="2" charset="-122"/>
                <a:ea typeface="华文中宋" pitchFamily="2" charset="-122"/>
                <a:sym typeface="Wingdings" pitchFamily="2" charset="2"/>
                <a:hlinkClick r:id="rId6" action="ppaction://hlinksldjump"/>
              </a:rPr>
              <a:t>性能计算</a:t>
            </a:r>
            <a:endParaRPr kumimoji="1" lang="zh-CN" altLang="en-US" sz="2400" b="1" dirty="0">
              <a:latin typeface="华文中宋" pitchFamily="2" charset="-122"/>
              <a:ea typeface="华文中宋" pitchFamily="2" charset="-122"/>
              <a:sym typeface="Wingdings" pitchFamily="2" charset="2"/>
            </a:endParaRPr>
          </a:p>
          <a:p>
            <a:pPr eaLnBrk="1" hangingPunct="1">
              <a:spcBef>
                <a:spcPct val="30000"/>
              </a:spcBef>
              <a:spcAft>
                <a:spcPct val="30000"/>
              </a:spcAft>
            </a:pPr>
            <a:r>
              <a:rPr kumimoji="1" lang="zh-CN" altLang="en-US" sz="2400" b="1" dirty="0">
                <a:latin typeface="华文中宋" pitchFamily="2" charset="-122"/>
                <a:ea typeface="华文中宋" pitchFamily="2" charset="-122"/>
                <a:sym typeface="Wingdings" pitchFamily="2" charset="2"/>
              </a:rPr>
              <a:t>			吞吐率</a:t>
            </a:r>
            <a:r>
              <a:rPr kumimoji="1" lang="en-US" altLang="zh-CN" sz="2400" b="1" i="1" dirty="0">
                <a:latin typeface="华文中宋" pitchFamily="2" charset="-122"/>
                <a:ea typeface="华文中宋" pitchFamily="2" charset="-122"/>
                <a:sym typeface="Wingdings" pitchFamily="2" charset="2"/>
              </a:rPr>
              <a:t>TP = 7/20·△t</a:t>
            </a:r>
            <a:r>
              <a:rPr kumimoji="1" lang="en-US" altLang="zh-CN" sz="2400" b="1" i="1" baseline="-25000" dirty="0">
                <a:latin typeface="华文中宋" pitchFamily="2" charset="-122"/>
                <a:ea typeface="华文中宋" pitchFamily="2" charset="-122"/>
                <a:sym typeface="Wingdings" pitchFamily="2" charset="2"/>
              </a:rPr>
              <a:t>0</a:t>
            </a:r>
          </a:p>
          <a:p>
            <a:pPr eaLnBrk="1" hangingPunct="1">
              <a:spcBef>
                <a:spcPct val="30000"/>
              </a:spcBef>
              <a:spcAft>
                <a:spcPct val="30000"/>
              </a:spcAft>
            </a:pPr>
            <a:r>
              <a:rPr kumimoji="1" lang="en-US" altLang="zh-CN" sz="2400" b="1" dirty="0">
                <a:latin typeface="华文中宋" pitchFamily="2" charset="-122"/>
                <a:ea typeface="华文中宋" pitchFamily="2" charset="-122"/>
                <a:sym typeface="Wingdings" pitchFamily="2" charset="2"/>
              </a:rPr>
              <a:t>			</a:t>
            </a:r>
            <a:r>
              <a:rPr kumimoji="1" lang="zh-CN" altLang="en-US" sz="2400" b="1" dirty="0">
                <a:latin typeface="华文中宋" pitchFamily="2" charset="-122"/>
                <a:ea typeface="华文中宋" pitchFamily="2" charset="-122"/>
                <a:sym typeface="Wingdings" pitchFamily="2" charset="2"/>
              </a:rPr>
              <a:t>加速比 </a:t>
            </a:r>
            <a:r>
              <a:rPr kumimoji="1" lang="en-US" altLang="zh-CN" sz="2400" b="1" dirty="0">
                <a:latin typeface="华文中宋" pitchFamily="2" charset="-122"/>
                <a:ea typeface="华文中宋" pitchFamily="2" charset="-122"/>
                <a:sym typeface="Wingdings" pitchFamily="2" charset="2"/>
              </a:rPr>
              <a:t>S = </a:t>
            </a:r>
            <a:r>
              <a:rPr kumimoji="1" lang="en-US" altLang="zh-CN" sz="2400" b="1" i="1" dirty="0">
                <a:latin typeface="华文中宋" pitchFamily="2" charset="-122"/>
                <a:ea typeface="华文中宋" pitchFamily="2" charset="-122"/>
                <a:sym typeface="Wingdings" pitchFamily="2" charset="2"/>
              </a:rPr>
              <a:t>34·△t</a:t>
            </a:r>
            <a:r>
              <a:rPr kumimoji="1" lang="en-US" altLang="zh-CN" sz="2400" b="1" i="1" baseline="-25000" dirty="0">
                <a:latin typeface="华文中宋" pitchFamily="2" charset="-122"/>
                <a:ea typeface="华文中宋" pitchFamily="2" charset="-122"/>
                <a:sym typeface="Wingdings" pitchFamily="2" charset="2"/>
              </a:rPr>
              <a:t>0</a:t>
            </a:r>
            <a:r>
              <a:rPr kumimoji="1" lang="en-US" altLang="zh-CN" sz="2400" b="1" i="1" dirty="0">
                <a:latin typeface="华文中宋" pitchFamily="2" charset="-122"/>
                <a:ea typeface="华文中宋" pitchFamily="2" charset="-122"/>
                <a:sym typeface="Wingdings" pitchFamily="2" charset="2"/>
              </a:rPr>
              <a:t>/20·△t</a:t>
            </a:r>
            <a:r>
              <a:rPr kumimoji="1" lang="en-US" altLang="zh-CN" sz="2400" b="1" i="1" baseline="-25000" dirty="0">
                <a:latin typeface="华文中宋" pitchFamily="2" charset="-122"/>
                <a:ea typeface="华文中宋" pitchFamily="2" charset="-122"/>
                <a:sym typeface="Wingdings" pitchFamily="2" charset="2"/>
              </a:rPr>
              <a:t>0</a:t>
            </a:r>
            <a:r>
              <a:rPr kumimoji="1" lang="en-US" altLang="zh-CN" sz="2400" b="1" i="1" dirty="0">
                <a:latin typeface="华文中宋" pitchFamily="2" charset="-122"/>
                <a:ea typeface="华文中宋" pitchFamily="2" charset="-122"/>
                <a:sym typeface="Wingdings" pitchFamily="2" charset="2"/>
              </a:rPr>
              <a:t> = 1.7</a:t>
            </a:r>
          </a:p>
          <a:p>
            <a:pPr eaLnBrk="1" hangingPunct="1">
              <a:spcBef>
                <a:spcPct val="30000"/>
              </a:spcBef>
              <a:spcAft>
                <a:spcPct val="30000"/>
              </a:spcAft>
            </a:pPr>
            <a:r>
              <a:rPr kumimoji="1" lang="en-US" altLang="zh-CN" sz="2400" b="1" dirty="0">
                <a:latin typeface="华文中宋" pitchFamily="2" charset="-122"/>
                <a:ea typeface="华文中宋" pitchFamily="2" charset="-122"/>
              </a:rPr>
              <a:t>			</a:t>
            </a:r>
            <a:r>
              <a:rPr kumimoji="1" lang="zh-CN" altLang="en-US" sz="2400" b="1" dirty="0">
                <a:latin typeface="华文中宋" pitchFamily="2" charset="-122"/>
                <a:ea typeface="华文中宋" pitchFamily="2" charset="-122"/>
              </a:rPr>
              <a:t>效率</a:t>
            </a:r>
            <a:r>
              <a:rPr kumimoji="1" lang="en-US" altLang="zh-CN" sz="2400" b="1" i="1" dirty="0">
                <a:latin typeface="华文中宋" pitchFamily="2" charset="-122"/>
                <a:ea typeface="华文中宋" pitchFamily="2" charset="-122"/>
              </a:rPr>
              <a:t>E</a:t>
            </a:r>
            <a:r>
              <a:rPr kumimoji="1" lang="zh-CN" altLang="en-US" sz="2400" b="1" i="1" dirty="0">
                <a:latin typeface="华文中宋" pitchFamily="2" charset="-122"/>
                <a:ea typeface="华文中宋" pitchFamily="2" charset="-122"/>
              </a:rPr>
              <a:t>＝</a:t>
            </a:r>
            <a:r>
              <a:rPr kumimoji="1" lang="en-US" altLang="zh-CN" sz="2400" b="1" i="1" dirty="0">
                <a:latin typeface="华文中宋" pitchFamily="2" charset="-122"/>
                <a:ea typeface="华文中宋" pitchFamily="2" charset="-122"/>
              </a:rPr>
              <a:t>(4×4</a:t>
            </a:r>
            <a:r>
              <a:rPr kumimoji="1" lang="zh-CN" altLang="en-US" sz="2400" b="1" i="1" dirty="0">
                <a:latin typeface="华文中宋" pitchFamily="2" charset="-122"/>
                <a:ea typeface="华文中宋" pitchFamily="2" charset="-122"/>
              </a:rPr>
              <a:t>＋</a:t>
            </a:r>
            <a:r>
              <a:rPr kumimoji="1" lang="en-US" altLang="zh-CN" sz="2400" b="1" i="1" dirty="0">
                <a:latin typeface="华文中宋" pitchFamily="2" charset="-122"/>
                <a:ea typeface="华文中宋" pitchFamily="2" charset="-122"/>
              </a:rPr>
              <a:t>3×6)/(8×20)</a:t>
            </a:r>
            <a:r>
              <a:rPr kumimoji="1" lang="zh-CN" altLang="en-US" sz="2400" b="1" i="1" dirty="0">
                <a:latin typeface="华文中宋" pitchFamily="2" charset="-122"/>
                <a:ea typeface="华文中宋" pitchFamily="2" charset="-122"/>
              </a:rPr>
              <a:t>＝</a:t>
            </a:r>
            <a:r>
              <a:rPr kumimoji="1" lang="en-US" altLang="zh-CN" sz="2400" b="1" i="1" dirty="0">
                <a:latin typeface="华文中宋" pitchFamily="2" charset="-122"/>
                <a:ea typeface="华文中宋" pitchFamily="2" charset="-122"/>
              </a:rPr>
              <a:t>0.21</a:t>
            </a:r>
          </a:p>
        </p:txBody>
      </p:sp>
      <p:grpSp>
        <p:nvGrpSpPr>
          <p:cNvPr id="2" name="Group 7"/>
          <p:cNvGrpSpPr>
            <a:grpSpLocks/>
          </p:cNvGrpSpPr>
          <p:nvPr/>
        </p:nvGrpSpPr>
        <p:grpSpPr bwMode="auto">
          <a:xfrm>
            <a:off x="4230688" y="1052513"/>
            <a:ext cx="701675" cy="979487"/>
            <a:chOff x="2665" y="663"/>
            <a:chExt cx="442" cy="617"/>
          </a:xfrm>
        </p:grpSpPr>
        <p:sp>
          <p:nvSpPr>
            <p:cNvPr id="40965" name="Text Box 3"/>
            <p:cNvSpPr txBox="1">
              <a:spLocks noChangeArrowheads="1"/>
            </p:cNvSpPr>
            <p:nvPr/>
          </p:nvSpPr>
          <p:spPr bwMode="auto">
            <a:xfrm>
              <a:off x="2665" y="1030"/>
              <a:ext cx="4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b="1">
                  <a:solidFill>
                    <a:schemeClr val="folHlink"/>
                  </a:solidFill>
                  <a:latin typeface="楷体_GB2312" pitchFamily="49" charset="-122"/>
                  <a:ea typeface="楷体_GB2312" pitchFamily="49" charset="-122"/>
                </a:rPr>
                <a:t>i=1</a:t>
              </a:r>
            </a:p>
          </p:txBody>
        </p:sp>
        <p:sp>
          <p:nvSpPr>
            <p:cNvPr id="40966" name="Text Box 4"/>
            <p:cNvSpPr txBox="1">
              <a:spLocks noChangeArrowheads="1"/>
            </p:cNvSpPr>
            <p:nvPr/>
          </p:nvSpPr>
          <p:spPr bwMode="auto">
            <a:xfrm>
              <a:off x="2775" y="6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b="1">
                  <a:solidFill>
                    <a:schemeClr val="folHlink"/>
                  </a:solidFill>
                  <a:latin typeface="楷体_GB2312" pitchFamily="49" charset="-122"/>
                  <a:ea typeface="楷体_GB2312" pitchFamily="49" charset="-122"/>
                </a:rPr>
                <a:t>m</a:t>
              </a:r>
            </a:p>
          </p:txBody>
        </p:sp>
      </p:grpSp>
      <p:sp>
        <p:nvSpPr>
          <p:cNvPr id="40964" name="Rectangle 6"/>
          <p:cNvSpPr>
            <a:spLocks noChangeArrowheads="1"/>
          </p:cNvSpPr>
          <p:nvPr/>
        </p:nvSpPr>
        <p:spPr bwMode="auto">
          <a:xfrm>
            <a:off x="539750" y="549275"/>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100000"/>
              </a:spcBef>
            </a:pPr>
            <a:r>
              <a:rPr lang="en-US" altLang="zh-CN" sz="2400" b="1" dirty="0">
                <a:latin typeface="华文中宋" pitchFamily="2" charset="-122"/>
                <a:ea typeface="华文中宋" pitchFamily="2" charset="-122"/>
              </a:rPr>
              <a:t>5. </a:t>
            </a:r>
            <a:r>
              <a:rPr lang="zh-CN" altLang="en-US" sz="2400" b="1" dirty="0">
                <a:latin typeface="华文中宋" pitchFamily="2" charset="-122"/>
                <a:ea typeface="华文中宋" pitchFamily="2" charset="-122"/>
              </a:rPr>
              <a:t>流水线性能分析实例</a:t>
            </a:r>
          </a:p>
        </p:txBody>
      </p:sp>
    </p:spTree>
    <p:extLst>
      <p:ext uri="{BB962C8B-B14F-4D97-AF65-F5344CB8AC3E}">
        <p14:creationId xmlns:p14="http://schemas.microsoft.com/office/powerpoint/2010/main" val="19968002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wipe(left)">
                                      <p:cBhvr>
                                        <p:cTn id="7" dur="500"/>
                                        <p:tgtEl>
                                          <p:spTgt spid="7577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5778">
                                            <p:txEl>
                                              <p:pRg st="1" end="1"/>
                                            </p:txEl>
                                          </p:spTgt>
                                        </p:tgtEl>
                                        <p:attrNameLst>
                                          <p:attrName>style.visibility</p:attrName>
                                        </p:attrNameLst>
                                      </p:cBhvr>
                                      <p:to>
                                        <p:strVal val="visible"/>
                                      </p:to>
                                    </p:set>
                                    <p:animEffect transition="in" filter="wipe(left)">
                                      <p:cBhvr>
                                        <p:cTn id="10" dur="500"/>
                                        <p:tgtEl>
                                          <p:spTgt spid="75778">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5778">
                                            <p:txEl>
                                              <p:pRg st="2" end="2"/>
                                            </p:txEl>
                                          </p:spTgt>
                                        </p:tgtEl>
                                        <p:attrNameLst>
                                          <p:attrName>style.visibility</p:attrName>
                                        </p:attrNameLst>
                                      </p:cBhvr>
                                      <p:to>
                                        <p:strVal val="visible"/>
                                      </p:to>
                                    </p:set>
                                    <p:animEffect transition="in" filter="wipe(left)">
                                      <p:cBhvr>
                                        <p:cTn id="18" dur="500"/>
                                        <p:tgtEl>
                                          <p:spTgt spid="75778">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5778">
                                            <p:txEl>
                                              <p:pRg st="3" end="3"/>
                                            </p:txEl>
                                          </p:spTgt>
                                        </p:tgtEl>
                                        <p:attrNameLst>
                                          <p:attrName>style.visibility</p:attrName>
                                        </p:attrNameLst>
                                      </p:cBhvr>
                                      <p:to>
                                        <p:strVal val="visible"/>
                                      </p:to>
                                    </p:set>
                                    <p:animEffect transition="in" filter="wipe(left)">
                                      <p:cBhvr>
                                        <p:cTn id="23" dur="500"/>
                                        <p:tgtEl>
                                          <p:spTgt spid="75778">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5778">
                                            <p:txEl>
                                              <p:pRg st="4" end="4"/>
                                            </p:txEl>
                                          </p:spTgt>
                                        </p:tgtEl>
                                        <p:attrNameLst>
                                          <p:attrName>style.visibility</p:attrName>
                                        </p:attrNameLst>
                                      </p:cBhvr>
                                      <p:to>
                                        <p:strVal val="visible"/>
                                      </p:to>
                                    </p:set>
                                    <p:animEffect transition="in" filter="wipe(left)">
                                      <p:cBhvr>
                                        <p:cTn id="28" dur="500"/>
                                        <p:tgtEl>
                                          <p:spTgt spid="75778">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5778">
                                            <p:txEl>
                                              <p:pRg st="5" end="5"/>
                                            </p:txEl>
                                          </p:spTgt>
                                        </p:tgtEl>
                                        <p:attrNameLst>
                                          <p:attrName>style.visibility</p:attrName>
                                        </p:attrNameLst>
                                      </p:cBhvr>
                                      <p:to>
                                        <p:strVal val="visible"/>
                                      </p:to>
                                    </p:set>
                                    <p:animEffect transition="in" filter="wipe(left)">
                                      <p:cBhvr>
                                        <p:cTn id="33" dur="500"/>
                                        <p:tgtEl>
                                          <p:spTgt spid="75778">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5778">
                                            <p:txEl>
                                              <p:pRg st="6" end="6"/>
                                            </p:txEl>
                                          </p:spTgt>
                                        </p:tgtEl>
                                        <p:attrNameLst>
                                          <p:attrName>style.visibility</p:attrName>
                                        </p:attrNameLst>
                                      </p:cBhvr>
                                      <p:to>
                                        <p:strVal val="visible"/>
                                      </p:to>
                                    </p:set>
                                    <p:animEffect transition="in" filter="wipe(left)">
                                      <p:cBhvr>
                                        <p:cTn id="38" dur="500"/>
                                        <p:tgtEl>
                                          <p:spTgt spid="75778">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5778">
                                            <p:txEl>
                                              <p:pRg st="7" end="7"/>
                                            </p:txEl>
                                          </p:spTgt>
                                        </p:tgtEl>
                                        <p:attrNameLst>
                                          <p:attrName>style.visibility</p:attrName>
                                        </p:attrNameLst>
                                      </p:cBhvr>
                                      <p:to>
                                        <p:strVal val="visible"/>
                                      </p:to>
                                    </p:set>
                                    <p:animEffect transition="in" filter="wipe(left)">
                                      <p:cBhvr>
                                        <p:cTn id="43" dur="500"/>
                                        <p:tgtEl>
                                          <p:spTgt spid="75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p:cNvSpPr>
            <a:spLocks noChangeArrowheads="1"/>
          </p:cNvSpPr>
          <p:nvPr/>
        </p:nvSpPr>
        <p:spPr bwMode="auto">
          <a:xfrm>
            <a:off x="2339975" y="1212826"/>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2 </a:t>
            </a:r>
            <a:r>
              <a:rPr lang="zh-CN" altLang="en-US" sz="2800" dirty="0">
                <a:solidFill>
                  <a:schemeClr val="tx2"/>
                </a:solidFill>
                <a:effectLst>
                  <a:outerShdw blurRad="38100" dist="38100" dir="2700000" algn="tl">
                    <a:srgbClr val="000000"/>
                  </a:outerShdw>
                </a:effectLst>
                <a:latin typeface="Arial" charset="0"/>
              </a:rPr>
              <a:t>章  计算机系统量化分析基础</a:t>
            </a:r>
          </a:p>
        </p:txBody>
      </p:sp>
      <p:sp>
        <p:nvSpPr>
          <p:cNvPr id="658440" name="Rectangle 8"/>
          <p:cNvSpPr>
            <a:spLocks noChangeArrowheads="1"/>
          </p:cNvSpPr>
          <p:nvPr/>
        </p:nvSpPr>
        <p:spPr bwMode="auto">
          <a:xfrm>
            <a:off x="2360613" y="2420914"/>
            <a:ext cx="5256212"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4 </a:t>
            </a:r>
            <a:r>
              <a:rPr lang="zh-CN" altLang="en-US" sz="2800" dirty="0">
                <a:solidFill>
                  <a:schemeClr val="tx2"/>
                </a:solidFill>
                <a:effectLst>
                  <a:outerShdw blurRad="38100" dist="38100" dir="2700000" algn="tl">
                    <a:srgbClr val="000000"/>
                  </a:outerShdw>
                </a:effectLst>
                <a:latin typeface="Arial" charset="0"/>
              </a:rPr>
              <a:t>章  指令系统</a:t>
            </a:r>
          </a:p>
        </p:txBody>
      </p:sp>
      <p:sp>
        <p:nvSpPr>
          <p:cNvPr id="658441" name="Rectangle 9"/>
          <p:cNvSpPr>
            <a:spLocks noChangeArrowheads="1"/>
          </p:cNvSpPr>
          <p:nvPr/>
        </p:nvSpPr>
        <p:spPr bwMode="auto">
          <a:xfrm>
            <a:off x="2339975" y="30368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５</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CPU</a:t>
            </a:r>
            <a:r>
              <a:rPr lang="zh-CN" altLang="en-US" sz="2800" dirty="0" smtClean="0">
                <a:solidFill>
                  <a:schemeClr val="tx2"/>
                </a:solidFill>
                <a:effectLst>
                  <a:outerShdw blurRad="38100" dist="38100" dir="2700000" algn="tl">
                    <a:srgbClr val="000000"/>
                  </a:outerShdw>
                </a:effectLst>
                <a:latin typeface="Arial" charset="0"/>
              </a:rPr>
              <a:t>设计与实现</a:t>
            </a:r>
            <a:endParaRPr lang="zh-CN" altLang="en-US" sz="2800" dirty="0">
              <a:solidFill>
                <a:schemeClr val="tx2"/>
              </a:solidFill>
              <a:effectLst>
                <a:outerShdw blurRad="38100" dist="38100" dir="2700000" algn="tl">
                  <a:srgbClr val="000000"/>
                </a:outerShdw>
              </a:effectLst>
              <a:latin typeface="Arial" charset="0"/>
            </a:endParaRPr>
          </a:p>
        </p:txBody>
      </p:sp>
      <p:sp>
        <p:nvSpPr>
          <p:cNvPr id="658442" name="Rectangle 10"/>
          <p:cNvSpPr>
            <a:spLocks noChangeArrowheads="1"/>
          </p:cNvSpPr>
          <p:nvPr/>
        </p:nvSpPr>
        <p:spPr bwMode="auto">
          <a:xfrm>
            <a:off x="2339975" y="365281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u="sng" dirty="0">
                <a:solidFill>
                  <a:srgbClr val="0066FF"/>
                </a:solidFill>
                <a:effectLst>
                  <a:outerShdw blurRad="38100" dist="38100" dir="2700000" algn="tl">
                    <a:srgbClr val="000000"/>
                  </a:outerShdw>
                </a:effectLst>
                <a:latin typeface="Arial" charset="0"/>
              </a:rPr>
              <a:t>第 </a:t>
            </a:r>
            <a:r>
              <a:rPr lang="en-US" altLang="zh-CN" sz="2800" u="sng" dirty="0">
                <a:solidFill>
                  <a:srgbClr val="0066FF"/>
                </a:solidFill>
                <a:effectLst>
                  <a:outerShdw blurRad="38100" dist="38100" dir="2700000" algn="tl">
                    <a:srgbClr val="000000"/>
                  </a:outerShdw>
                </a:effectLst>
                <a:latin typeface="Arial" charset="0"/>
              </a:rPr>
              <a:t>6 </a:t>
            </a:r>
            <a:r>
              <a:rPr lang="zh-CN" altLang="en-US" sz="2800" u="sng" dirty="0">
                <a:solidFill>
                  <a:srgbClr val="0066FF"/>
                </a:solidFill>
                <a:effectLst>
                  <a:outerShdw blurRad="38100" dist="38100" dir="2700000" algn="tl">
                    <a:srgbClr val="000000"/>
                  </a:outerShdw>
                </a:effectLst>
                <a:latin typeface="Arial" charset="0"/>
              </a:rPr>
              <a:t>章  基本流水线技术</a:t>
            </a:r>
          </a:p>
        </p:txBody>
      </p:sp>
      <p:sp>
        <p:nvSpPr>
          <p:cNvPr id="658443" name="Rectangle 11"/>
          <p:cNvSpPr>
            <a:spLocks noChangeArrowheads="1"/>
          </p:cNvSpPr>
          <p:nvPr/>
        </p:nvSpPr>
        <p:spPr bwMode="auto">
          <a:xfrm>
            <a:off x="2339975" y="42687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７</a:t>
            </a:r>
            <a:r>
              <a:rPr lang="zh-CN" altLang="en-US" sz="2800" dirty="0">
                <a:solidFill>
                  <a:schemeClr val="tx2"/>
                </a:solidFill>
                <a:effectLst>
                  <a:outerShdw blurRad="38100" dist="38100" dir="2700000" algn="tl">
                    <a:srgbClr val="000000"/>
                  </a:outerShdw>
                </a:effectLst>
                <a:latin typeface="Arial" charset="0"/>
              </a:rPr>
              <a:t>章  指令级并行</a:t>
            </a:r>
          </a:p>
        </p:txBody>
      </p:sp>
      <p:sp>
        <p:nvSpPr>
          <p:cNvPr id="658444" name="Rectangle 12"/>
          <p:cNvSpPr>
            <a:spLocks noChangeArrowheads="1"/>
          </p:cNvSpPr>
          <p:nvPr/>
        </p:nvSpPr>
        <p:spPr bwMode="auto">
          <a:xfrm>
            <a:off x="2339975" y="488471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８</a:t>
            </a:r>
            <a:r>
              <a:rPr lang="zh-CN" altLang="en-US" sz="2800" dirty="0">
                <a:solidFill>
                  <a:schemeClr val="tx2"/>
                </a:solidFill>
                <a:effectLst>
                  <a:outerShdw blurRad="38100" dist="38100" dir="2700000" algn="tl">
                    <a:srgbClr val="000000"/>
                  </a:outerShdw>
                </a:effectLst>
                <a:latin typeface="Arial"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itchFamily="18" charset="0"/>
            </a:endParaRPr>
          </a:p>
        </p:txBody>
      </p:sp>
      <p:sp>
        <p:nvSpPr>
          <p:cNvPr id="658445" name="Rectangle 13"/>
          <p:cNvSpPr>
            <a:spLocks noChangeArrowheads="1"/>
          </p:cNvSpPr>
          <p:nvPr/>
        </p:nvSpPr>
        <p:spPr bwMode="auto">
          <a:xfrm>
            <a:off x="2339975" y="55006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９</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IO</a:t>
            </a:r>
            <a:r>
              <a:rPr lang="zh-CN" altLang="en-US" sz="2800" dirty="0">
                <a:solidFill>
                  <a:schemeClr val="tx2"/>
                </a:solidFill>
                <a:effectLst>
                  <a:outerShdw blurRad="38100" dist="38100" dir="2700000" algn="tl">
                    <a:srgbClr val="000000"/>
                  </a:outerShdw>
                </a:effectLst>
                <a:latin typeface="Arial" charset="0"/>
              </a:rPr>
              <a:t>系统</a:t>
            </a:r>
          </a:p>
        </p:txBody>
      </p:sp>
      <p:sp>
        <p:nvSpPr>
          <p:cNvPr id="13" name="Rectangle 8"/>
          <p:cNvSpPr>
            <a:spLocks noChangeArrowheads="1"/>
          </p:cNvSpPr>
          <p:nvPr/>
        </p:nvSpPr>
        <p:spPr bwMode="auto">
          <a:xfrm>
            <a:off x="2339975" y="1828776"/>
            <a:ext cx="5256213"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3 </a:t>
            </a:r>
            <a:r>
              <a:rPr lang="zh-CN" altLang="en-US" sz="2800" dirty="0">
                <a:solidFill>
                  <a:schemeClr val="tx2"/>
                </a:solidFill>
                <a:effectLst>
                  <a:outerShdw blurRad="38100" dist="38100" dir="2700000" algn="tl">
                    <a:srgbClr val="000000"/>
                  </a:outerShdw>
                </a:effectLst>
                <a:latin typeface="Arial" charset="0"/>
              </a:rPr>
              <a:t>章  总线</a:t>
            </a:r>
          </a:p>
        </p:txBody>
      </p:sp>
      <p:sp>
        <p:nvSpPr>
          <p:cNvPr id="12" name="Rectangle 7"/>
          <p:cNvSpPr>
            <a:spLocks noChangeArrowheads="1"/>
          </p:cNvSpPr>
          <p:nvPr/>
        </p:nvSpPr>
        <p:spPr bwMode="auto">
          <a:xfrm>
            <a:off x="2339752" y="620688"/>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smtClean="0">
                <a:solidFill>
                  <a:schemeClr val="tx2"/>
                </a:solidFill>
                <a:effectLst>
                  <a:outerShdw blurRad="38100" dist="38100" dir="2700000" algn="tl">
                    <a:srgbClr val="000000"/>
                  </a:outerShdw>
                </a:effectLst>
                <a:latin typeface="Arial" charset="0"/>
              </a:rPr>
              <a:t>1 </a:t>
            </a:r>
            <a:r>
              <a:rPr lang="zh-CN" altLang="en-US" sz="2800" dirty="0">
                <a:solidFill>
                  <a:schemeClr val="tx2"/>
                </a:solidFill>
                <a:effectLst>
                  <a:outerShdw blurRad="38100" dist="38100" dir="2700000" algn="tl">
                    <a:srgbClr val="000000"/>
                  </a:outerShdw>
                </a:effectLst>
                <a:latin typeface="Arial" charset="0"/>
              </a:rPr>
              <a:t>章  </a:t>
            </a:r>
            <a:r>
              <a:rPr lang="zh-CN" altLang="en-US" sz="2800" dirty="0" smtClean="0">
                <a:solidFill>
                  <a:schemeClr val="tx2"/>
                </a:solidFill>
                <a:effectLst>
                  <a:outerShdw blurRad="38100" dist="38100" dir="2700000" algn="tl">
                    <a:srgbClr val="000000"/>
                  </a:outerShdw>
                </a:effectLst>
                <a:latin typeface="Arial" charset="0"/>
              </a:rPr>
              <a:t>计算机系统概论</a:t>
            </a:r>
            <a:endParaRPr lang="zh-CN" altLang="en-US" sz="2800" dirty="0">
              <a:solidFill>
                <a:schemeClr val="tx2"/>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654795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188" y="1111250"/>
            <a:ext cx="74882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50000"/>
              </a:spcBef>
            </a:pPr>
            <a:r>
              <a:rPr lang="en-US" altLang="zh-CN" sz="2400" b="1" dirty="0">
                <a:latin typeface="华文中宋" pitchFamily="2" charset="-122"/>
                <a:ea typeface="华文中宋" pitchFamily="2" charset="-122"/>
              </a:rPr>
              <a:t>	</a:t>
            </a:r>
            <a:r>
              <a:rPr lang="zh-CN" altLang="en-US" sz="2400" b="1" dirty="0">
                <a:solidFill>
                  <a:srgbClr val="C00000"/>
                </a:solidFill>
                <a:latin typeface="华文中宋" pitchFamily="2" charset="-122"/>
                <a:ea typeface="华文中宋" pitchFamily="2" charset="-122"/>
              </a:rPr>
              <a:t>上述方案性能不高！</a:t>
            </a:r>
          </a:p>
          <a:p>
            <a:pPr lvl="1" eaLnBrk="1" hangingPunct="1">
              <a:spcBef>
                <a:spcPct val="50000"/>
              </a:spcBef>
              <a:buFontTx/>
              <a:buChar char="•"/>
            </a:pPr>
            <a:r>
              <a:rPr lang="zh-CN" altLang="en-US" sz="2400" b="1" dirty="0">
                <a:latin typeface="华文中宋" pitchFamily="2" charset="-122"/>
                <a:ea typeface="华文中宋" pitchFamily="2" charset="-122"/>
              </a:rPr>
              <a:t>静态多功能流水线在对某种功能进行处理时，总有某些段处于空闲状态</a:t>
            </a:r>
          </a:p>
          <a:p>
            <a:pPr lvl="1" eaLnBrk="1" hangingPunct="1">
              <a:spcBef>
                <a:spcPct val="50000"/>
              </a:spcBef>
              <a:buFontTx/>
              <a:buChar char="•"/>
            </a:pPr>
            <a:r>
              <a:rPr lang="zh-CN" altLang="en-US" sz="2400" b="1" dirty="0">
                <a:latin typeface="华文中宋" pitchFamily="2" charset="-122"/>
                <a:ea typeface="华文中宋" pitchFamily="2" charset="-122"/>
              </a:rPr>
              <a:t>功能切换增加了前一种功能的排空时间和后一种功能的通过时间</a:t>
            </a:r>
          </a:p>
          <a:p>
            <a:pPr lvl="1" eaLnBrk="1" hangingPunct="1">
              <a:spcBef>
                <a:spcPct val="50000"/>
              </a:spcBef>
              <a:buFontTx/>
              <a:buChar char="•"/>
            </a:pPr>
            <a:r>
              <a:rPr lang="zh-CN" altLang="en-US" sz="2400" b="1" dirty="0">
                <a:latin typeface="华文中宋" pitchFamily="2" charset="-122"/>
                <a:ea typeface="华文中宋" pitchFamily="2" charset="-122"/>
              </a:rPr>
              <a:t>需要把输出回传到输入（相关）</a:t>
            </a:r>
          </a:p>
          <a:p>
            <a:pPr eaLnBrk="1" hangingPunct="1">
              <a:lnSpc>
                <a:spcPct val="150000"/>
              </a:lnSpc>
              <a:spcBef>
                <a:spcPct val="50000"/>
              </a:spcBef>
            </a:pPr>
            <a:r>
              <a:rPr lang="zh-CN" altLang="en-US" sz="2400" b="1" dirty="0">
                <a:latin typeface="华文中宋" pitchFamily="2" charset="-122"/>
                <a:ea typeface="华文中宋" pitchFamily="2" charset="-122"/>
              </a:rPr>
              <a:t>	能否通过动态流水线改进其性能</a:t>
            </a:r>
            <a:r>
              <a:rPr kumimoji="1" lang="zh-CN" altLang="en-US" sz="2400" b="1" dirty="0">
                <a:latin typeface="华文中宋" pitchFamily="2" charset="-122"/>
                <a:ea typeface="华文中宋" pitchFamily="2" charset="-122"/>
              </a:rPr>
              <a:t>？</a:t>
            </a:r>
          </a:p>
          <a:p>
            <a:pPr lvl="1" eaLnBrk="1" hangingPunct="1">
              <a:spcBef>
                <a:spcPct val="50000"/>
              </a:spcBef>
              <a:buFontTx/>
              <a:buChar char="•"/>
            </a:pPr>
            <a:r>
              <a:rPr kumimoji="1" lang="zh-CN" altLang="en-US" sz="2400" b="1" dirty="0">
                <a:latin typeface="华文中宋" pitchFamily="2" charset="-122"/>
                <a:ea typeface="华文中宋" pitchFamily="2" charset="-122"/>
                <a:hlinkClick r:id="rId3" action="ppaction://hlinksldjump"/>
              </a:rPr>
              <a:t>举例</a:t>
            </a:r>
            <a:r>
              <a:rPr kumimoji="1" lang="en-US" altLang="zh-CN" sz="2400" b="1" dirty="0">
                <a:latin typeface="华文中宋" pitchFamily="2" charset="-122"/>
                <a:ea typeface="华文中宋" pitchFamily="2" charset="-122"/>
                <a:hlinkClick r:id="rId3" action="ppaction://hlinksldjump"/>
              </a:rPr>
              <a:t>I</a:t>
            </a:r>
            <a:endParaRPr kumimoji="1" lang="en-US" altLang="zh-CN" sz="2400" b="1" dirty="0">
              <a:latin typeface="华文中宋" pitchFamily="2" charset="-122"/>
              <a:ea typeface="华文中宋" pitchFamily="2" charset="-122"/>
            </a:endParaRPr>
          </a:p>
          <a:p>
            <a:pPr lvl="1" eaLnBrk="1" hangingPunct="1">
              <a:spcBef>
                <a:spcPct val="50000"/>
              </a:spcBef>
              <a:buFontTx/>
              <a:buChar char="•"/>
            </a:pPr>
            <a:r>
              <a:rPr kumimoji="1" lang="zh-CN" altLang="en-US" sz="2400" b="1" dirty="0">
                <a:latin typeface="华文中宋" pitchFamily="2" charset="-122"/>
                <a:ea typeface="华文中宋" pitchFamily="2" charset="-122"/>
              </a:rPr>
              <a:t>举例</a:t>
            </a:r>
            <a:r>
              <a:rPr kumimoji="1" lang="en-US" altLang="zh-CN" sz="2400" b="1" dirty="0">
                <a:latin typeface="华文中宋" pitchFamily="2" charset="-122"/>
                <a:ea typeface="华文中宋" pitchFamily="2" charset="-122"/>
              </a:rPr>
              <a:t>II	   </a:t>
            </a:r>
            <a:r>
              <a:rPr kumimoji="1" lang="zh-CN" altLang="en-US" sz="2400" b="1" dirty="0">
                <a:latin typeface="华文中宋" pitchFamily="2" charset="-122"/>
                <a:ea typeface="华文中宋" pitchFamily="2" charset="-122"/>
                <a:hlinkClick r:id="rId4" action="ppaction://hlinksldjump"/>
              </a:rPr>
              <a:t>这样行不行？</a:t>
            </a:r>
            <a:r>
              <a:rPr kumimoji="1" lang="zh-CN" altLang="en-US" sz="2400" b="1" dirty="0">
                <a:latin typeface="华文中宋" pitchFamily="2" charset="-122"/>
                <a:ea typeface="华文中宋" pitchFamily="2" charset="-122"/>
              </a:rPr>
              <a:t> 	</a:t>
            </a:r>
            <a:r>
              <a:rPr kumimoji="1" lang="zh-CN" altLang="en-US" sz="2400" b="1" dirty="0">
                <a:latin typeface="华文中宋" pitchFamily="2" charset="-122"/>
                <a:ea typeface="华文中宋" pitchFamily="2" charset="-122"/>
                <a:hlinkClick r:id="rId5" action="ppaction://hlinksldjump"/>
              </a:rPr>
              <a:t>正确方案</a:t>
            </a:r>
            <a:endParaRPr kumimoji="1" lang="zh-CN" alt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35117251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wipe(left)">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wipe(left)">
                                      <p:cBhvr>
                                        <p:cTn id="12" dur="500"/>
                                        <p:tgtEl>
                                          <p:spTgt spid="76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2">
                                            <p:txEl>
                                              <p:pRg st="2" end="2"/>
                                            </p:txEl>
                                          </p:spTgt>
                                        </p:tgtEl>
                                        <p:attrNameLst>
                                          <p:attrName>style.visibility</p:attrName>
                                        </p:attrNameLst>
                                      </p:cBhvr>
                                      <p:to>
                                        <p:strVal val="visible"/>
                                      </p:to>
                                    </p:set>
                                    <p:animEffect transition="in" filter="wipe(left)">
                                      <p:cBhvr>
                                        <p:cTn id="17" dur="500"/>
                                        <p:tgtEl>
                                          <p:spTgt spid="768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2">
                                            <p:txEl>
                                              <p:pRg st="3" end="3"/>
                                            </p:txEl>
                                          </p:spTgt>
                                        </p:tgtEl>
                                        <p:attrNameLst>
                                          <p:attrName>style.visibility</p:attrName>
                                        </p:attrNameLst>
                                      </p:cBhvr>
                                      <p:to>
                                        <p:strVal val="visible"/>
                                      </p:to>
                                    </p:set>
                                    <p:animEffect transition="in" filter="wipe(left)">
                                      <p:cBhvr>
                                        <p:cTn id="22" dur="500"/>
                                        <p:tgtEl>
                                          <p:spTgt spid="768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2">
                                            <p:txEl>
                                              <p:pRg st="4" end="4"/>
                                            </p:txEl>
                                          </p:spTgt>
                                        </p:tgtEl>
                                        <p:attrNameLst>
                                          <p:attrName>style.visibility</p:attrName>
                                        </p:attrNameLst>
                                      </p:cBhvr>
                                      <p:to>
                                        <p:strVal val="visible"/>
                                      </p:to>
                                    </p:set>
                                    <p:animEffect transition="in" filter="wipe(left)">
                                      <p:cBhvr>
                                        <p:cTn id="27" dur="500"/>
                                        <p:tgtEl>
                                          <p:spTgt spid="768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2">
                                            <p:txEl>
                                              <p:pRg st="5" end="5"/>
                                            </p:txEl>
                                          </p:spTgt>
                                        </p:tgtEl>
                                        <p:attrNameLst>
                                          <p:attrName>style.visibility</p:attrName>
                                        </p:attrNameLst>
                                      </p:cBhvr>
                                      <p:to>
                                        <p:strVal val="visible"/>
                                      </p:to>
                                    </p:set>
                                    <p:animEffect transition="in" filter="wipe(left)">
                                      <p:cBhvr>
                                        <p:cTn id="32" dur="500"/>
                                        <p:tgtEl>
                                          <p:spTgt spid="768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6802">
                                            <p:txEl>
                                              <p:pRg st="6" end="6"/>
                                            </p:txEl>
                                          </p:spTgt>
                                        </p:tgtEl>
                                        <p:attrNameLst>
                                          <p:attrName>style.visibility</p:attrName>
                                        </p:attrNameLst>
                                      </p:cBhvr>
                                      <p:to>
                                        <p:strVal val="visible"/>
                                      </p:to>
                                    </p:set>
                                    <p:animEffect transition="in" filter="wipe(left)">
                                      <p:cBhvr>
                                        <p:cTn id="37"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9750" y="1268413"/>
            <a:ext cx="7848600"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2400" b="1">
                <a:latin typeface="华文中宋" pitchFamily="2" charset="-122"/>
                <a:ea typeface="华文中宋" pitchFamily="2" charset="-122"/>
              </a:rPr>
              <a:t>例</a:t>
            </a:r>
            <a:r>
              <a:rPr lang="en-US" altLang="zh-CN" sz="2400" b="1">
                <a:latin typeface="华文中宋" pitchFamily="2" charset="-122"/>
                <a:ea typeface="华文中宋" pitchFamily="2" charset="-122"/>
              </a:rPr>
              <a:t>2    </a:t>
            </a:r>
            <a:r>
              <a:rPr lang="zh-CN" altLang="en-US" sz="2400" b="1">
                <a:latin typeface="华文中宋" pitchFamily="2" charset="-122"/>
                <a:ea typeface="华文中宋" pitchFamily="2" charset="-122"/>
              </a:rPr>
              <a:t>在</a:t>
            </a:r>
            <a:r>
              <a:rPr lang="en-US" altLang="zh-CN" sz="2400" b="1">
                <a:latin typeface="华文中宋" pitchFamily="2" charset="-122"/>
                <a:ea typeface="华文中宋" pitchFamily="2" charset="-122"/>
              </a:rPr>
              <a:t>MIPS</a:t>
            </a:r>
            <a:r>
              <a:rPr lang="zh-CN" altLang="en-US" sz="2400" b="1">
                <a:latin typeface="华文中宋" pitchFamily="2" charset="-122"/>
                <a:ea typeface="华文中宋" pitchFamily="2" charset="-122"/>
              </a:rPr>
              <a:t>的非流水实现和基本流水线中，</a:t>
            </a:r>
            <a:r>
              <a:rPr lang="en-US" altLang="zh-CN" sz="2400" b="1">
                <a:latin typeface="华文中宋" pitchFamily="2" charset="-122"/>
                <a:ea typeface="华文中宋" pitchFamily="2" charset="-122"/>
              </a:rPr>
              <a:t>5</a:t>
            </a:r>
            <a:r>
              <a:rPr lang="zh-CN" altLang="en-US" sz="2400" b="1">
                <a:latin typeface="华文中宋" pitchFamily="2" charset="-122"/>
                <a:ea typeface="华文中宋" pitchFamily="2" charset="-122"/>
              </a:rPr>
              <a:t>个功能</a:t>
            </a:r>
          </a:p>
          <a:p>
            <a:pPr eaLnBrk="1" hangingPunct="1">
              <a:spcBef>
                <a:spcPct val="20000"/>
              </a:spcBef>
            </a:pPr>
            <a:r>
              <a:rPr lang="zh-CN" altLang="en-US" sz="2400" b="1">
                <a:latin typeface="华文中宋" pitchFamily="2" charset="-122"/>
                <a:ea typeface="华文中宋" pitchFamily="2" charset="-122"/>
              </a:rPr>
              <a:t>          单元的执行时间：</a:t>
            </a:r>
            <a:r>
              <a:rPr lang="en-US" altLang="zh-CN" sz="2400" b="1">
                <a:latin typeface="华文中宋" pitchFamily="2" charset="-122"/>
                <a:ea typeface="华文中宋" pitchFamily="2" charset="-122"/>
              </a:rPr>
              <a:t>10/8/10/10/7ns</a:t>
            </a:r>
            <a:r>
              <a:rPr lang="zh-CN" altLang="en-US" sz="2400" b="1">
                <a:latin typeface="华文中宋" pitchFamily="2" charset="-122"/>
                <a:ea typeface="华文中宋" pitchFamily="2" charset="-122"/>
              </a:rPr>
              <a:t>。流水线</a:t>
            </a:r>
          </a:p>
          <a:p>
            <a:pPr eaLnBrk="1" hangingPunct="1">
              <a:spcBef>
                <a:spcPct val="20000"/>
              </a:spcBef>
            </a:pPr>
            <a:r>
              <a:rPr lang="zh-CN" altLang="en-US" sz="2400" b="1">
                <a:latin typeface="华文中宋" pitchFamily="2" charset="-122"/>
                <a:ea typeface="华文中宋" pitchFamily="2" charset="-122"/>
              </a:rPr>
              <a:t>          额外开销为</a:t>
            </a:r>
            <a:r>
              <a:rPr lang="en-US" altLang="zh-CN" sz="2400" b="1">
                <a:latin typeface="华文中宋" pitchFamily="2" charset="-122"/>
                <a:ea typeface="华文中宋" pitchFamily="2" charset="-122"/>
              </a:rPr>
              <a:t>1ns</a:t>
            </a:r>
            <a:r>
              <a:rPr lang="zh-CN" altLang="en-US" sz="2400" b="1">
                <a:latin typeface="华文中宋" pitchFamily="2" charset="-122"/>
                <a:ea typeface="华文中宋" pitchFamily="2" charset="-122"/>
              </a:rPr>
              <a:t>，求相对于非流水指令实现而言，</a:t>
            </a:r>
          </a:p>
          <a:p>
            <a:pPr eaLnBrk="1" hangingPunct="1">
              <a:spcBef>
                <a:spcPct val="20000"/>
              </a:spcBef>
            </a:pPr>
            <a:r>
              <a:rPr lang="zh-CN" altLang="en-US" sz="2400" b="1">
                <a:latin typeface="华文中宋" pitchFamily="2" charset="-122"/>
                <a:ea typeface="华文中宋" pitchFamily="2" charset="-122"/>
              </a:rPr>
              <a:t>          基本</a:t>
            </a:r>
            <a:r>
              <a:rPr lang="en-US" altLang="zh-CN" sz="2400" b="1">
                <a:latin typeface="华文中宋" pitchFamily="2" charset="-122"/>
                <a:ea typeface="华文中宋" pitchFamily="2" charset="-122"/>
              </a:rPr>
              <a:t>MIPS</a:t>
            </a:r>
            <a:r>
              <a:rPr lang="zh-CN" altLang="en-US" sz="2400" b="1">
                <a:latin typeface="华文中宋" pitchFamily="2" charset="-122"/>
                <a:ea typeface="华文中宋" pitchFamily="2" charset="-122"/>
              </a:rPr>
              <a:t>流水线的加速比是多少？</a:t>
            </a:r>
          </a:p>
          <a:p>
            <a:pPr eaLnBrk="1" hangingPunct="1">
              <a:spcBef>
                <a:spcPct val="80000"/>
              </a:spcBef>
            </a:pPr>
            <a:r>
              <a:rPr lang="zh-CN" altLang="en-US" sz="2400" b="1">
                <a:latin typeface="华文中宋" pitchFamily="2" charset="-122"/>
                <a:ea typeface="华文中宋" pitchFamily="2" charset="-122"/>
              </a:rPr>
              <a:t>解：	 </a:t>
            </a:r>
            <a:r>
              <a:rPr lang="en-US" altLang="zh-CN" sz="2400" b="1">
                <a:latin typeface="华文中宋" pitchFamily="2" charset="-122"/>
                <a:ea typeface="华文中宋" pitchFamily="2" charset="-122"/>
              </a:rPr>
              <a:t>T</a:t>
            </a:r>
            <a:r>
              <a:rPr lang="zh-CN" altLang="en-US" sz="2400" b="1" baseline="-25000">
                <a:latin typeface="华文中宋" pitchFamily="2" charset="-122"/>
                <a:ea typeface="华文中宋" pitchFamily="2" charset="-122"/>
              </a:rPr>
              <a:t>非流水</a:t>
            </a:r>
            <a:r>
              <a:rPr lang="zh-CN" altLang="en-US" sz="2400" b="1">
                <a:latin typeface="华文中宋" pitchFamily="2" charset="-122"/>
                <a:ea typeface="华文中宋" pitchFamily="2" charset="-122"/>
              </a:rPr>
              <a:t> </a:t>
            </a:r>
            <a:r>
              <a:rPr lang="en-US" altLang="zh-CN" sz="2400" b="1">
                <a:latin typeface="华文中宋" pitchFamily="2" charset="-122"/>
                <a:ea typeface="华文中宋" pitchFamily="2" charset="-122"/>
              </a:rPr>
              <a:t>= 10 + 8 + 10 + 10 + 7 = 45</a:t>
            </a:r>
          </a:p>
          <a:p>
            <a:pPr eaLnBrk="1" hangingPunct="1">
              <a:spcBef>
                <a:spcPct val="25000"/>
              </a:spcBef>
            </a:pPr>
            <a:r>
              <a:rPr lang="en-US" altLang="zh-CN" sz="2400" b="1">
                <a:latin typeface="华文中宋" pitchFamily="2" charset="-122"/>
                <a:ea typeface="华文中宋" pitchFamily="2" charset="-122"/>
              </a:rPr>
              <a:t>		 T</a:t>
            </a:r>
            <a:r>
              <a:rPr lang="zh-CN" altLang="en-US" sz="2400" b="1" baseline="-25000">
                <a:latin typeface="华文中宋" pitchFamily="2" charset="-122"/>
                <a:ea typeface="华文中宋" pitchFamily="2" charset="-122"/>
              </a:rPr>
              <a:t>流水</a:t>
            </a:r>
            <a:r>
              <a:rPr lang="zh-CN" altLang="en-US" sz="2400" b="1">
                <a:latin typeface="华文中宋" pitchFamily="2" charset="-122"/>
                <a:ea typeface="华文中宋" pitchFamily="2" charset="-122"/>
              </a:rPr>
              <a:t> </a:t>
            </a:r>
            <a:r>
              <a:rPr lang="en-US" altLang="zh-CN" sz="2400" b="1">
                <a:latin typeface="华文中宋" pitchFamily="2" charset="-122"/>
                <a:ea typeface="华文中宋" pitchFamily="2" charset="-122"/>
              </a:rPr>
              <a:t>= 10 + 1 = 11</a:t>
            </a:r>
          </a:p>
          <a:p>
            <a:pPr eaLnBrk="1" hangingPunct="1">
              <a:spcBef>
                <a:spcPct val="25000"/>
              </a:spcBef>
            </a:pPr>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加速比</a:t>
            </a:r>
            <a:r>
              <a:rPr lang="en-US" altLang="zh-CN" sz="2400" b="1">
                <a:latin typeface="华文中宋" pitchFamily="2" charset="-122"/>
                <a:ea typeface="华文中宋" pitchFamily="2" charset="-122"/>
              </a:rPr>
              <a:t>S = 45/11 ≈ 4.1</a:t>
            </a:r>
          </a:p>
          <a:p>
            <a:pPr eaLnBrk="1" hangingPunct="1">
              <a:spcBef>
                <a:spcPct val="80000"/>
              </a:spcBef>
            </a:pPr>
            <a:r>
              <a:rPr lang="zh-CN" altLang="en-US" sz="2400" b="1">
                <a:latin typeface="华文中宋" pitchFamily="2" charset="-122"/>
                <a:ea typeface="华文中宋" pitchFamily="2" charset="-122"/>
              </a:rPr>
              <a:t>注：    流水线额外开销包括：流水寄存器的延迟（建立</a:t>
            </a:r>
          </a:p>
          <a:p>
            <a:pPr eaLnBrk="1" hangingPunct="1">
              <a:spcBef>
                <a:spcPct val="20000"/>
              </a:spcBef>
            </a:pPr>
            <a:r>
              <a:rPr lang="zh-CN" altLang="en-US" sz="2400" b="1">
                <a:latin typeface="华文中宋" pitchFamily="2" charset="-122"/>
                <a:ea typeface="华文中宋" pitchFamily="2" charset="-122"/>
              </a:rPr>
              <a:t>          时间和传输延迟）以及时钟扭曲</a:t>
            </a:r>
          </a:p>
        </p:txBody>
      </p:sp>
    </p:spTree>
    <p:extLst>
      <p:ext uri="{BB962C8B-B14F-4D97-AF65-F5344CB8AC3E}">
        <p14:creationId xmlns:p14="http://schemas.microsoft.com/office/powerpoint/2010/main" val="3683983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wipe(left)">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wipe(left)">
                                      <p:cBhvr>
                                        <p:cTn id="12" dur="500"/>
                                        <p:tgtEl>
                                          <p:spTgt spid="778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26">
                                            <p:txEl>
                                              <p:pRg st="2" end="2"/>
                                            </p:txEl>
                                          </p:spTgt>
                                        </p:tgtEl>
                                        <p:attrNameLst>
                                          <p:attrName>style.visibility</p:attrName>
                                        </p:attrNameLst>
                                      </p:cBhvr>
                                      <p:to>
                                        <p:strVal val="visible"/>
                                      </p:to>
                                    </p:set>
                                    <p:animEffect transition="in" filter="wipe(left)">
                                      <p:cBhvr>
                                        <p:cTn id="17" dur="500"/>
                                        <p:tgtEl>
                                          <p:spTgt spid="778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826">
                                            <p:txEl>
                                              <p:pRg st="3" end="3"/>
                                            </p:txEl>
                                          </p:spTgt>
                                        </p:tgtEl>
                                        <p:attrNameLst>
                                          <p:attrName>style.visibility</p:attrName>
                                        </p:attrNameLst>
                                      </p:cBhvr>
                                      <p:to>
                                        <p:strVal val="visible"/>
                                      </p:to>
                                    </p:set>
                                    <p:animEffect transition="in" filter="wipe(left)">
                                      <p:cBhvr>
                                        <p:cTn id="22" dur="500"/>
                                        <p:tgtEl>
                                          <p:spTgt spid="778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26">
                                            <p:txEl>
                                              <p:pRg st="4" end="4"/>
                                            </p:txEl>
                                          </p:spTgt>
                                        </p:tgtEl>
                                        <p:attrNameLst>
                                          <p:attrName>style.visibility</p:attrName>
                                        </p:attrNameLst>
                                      </p:cBhvr>
                                      <p:to>
                                        <p:strVal val="visible"/>
                                      </p:to>
                                    </p:set>
                                    <p:animEffect transition="in" filter="wipe(left)">
                                      <p:cBhvr>
                                        <p:cTn id="27" dur="500"/>
                                        <p:tgtEl>
                                          <p:spTgt spid="778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7826">
                                            <p:txEl>
                                              <p:pRg st="5" end="5"/>
                                            </p:txEl>
                                          </p:spTgt>
                                        </p:tgtEl>
                                        <p:attrNameLst>
                                          <p:attrName>style.visibility</p:attrName>
                                        </p:attrNameLst>
                                      </p:cBhvr>
                                      <p:to>
                                        <p:strVal val="visible"/>
                                      </p:to>
                                    </p:set>
                                    <p:animEffect transition="in" filter="wipe(left)">
                                      <p:cBhvr>
                                        <p:cTn id="32" dur="500"/>
                                        <p:tgtEl>
                                          <p:spTgt spid="778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7826">
                                            <p:txEl>
                                              <p:pRg st="6" end="6"/>
                                            </p:txEl>
                                          </p:spTgt>
                                        </p:tgtEl>
                                        <p:attrNameLst>
                                          <p:attrName>style.visibility</p:attrName>
                                        </p:attrNameLst>
                                      </p:cBhvr>
                                      <p:to>
                                        <p:strVal val="visible"/>
                                      </p:to>
                                    </p:set>
                                    <p:animEffect transition="in" filter="wipe(left)">
                                      <p:cBhvr>
                                        <p:cTn id="37" dur="500"/>
                                        <p:tgtEl>
                                          <p:spTgt spid="7782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826">
                                            <p:txEl>
                                              <p:pRg st="7" end="7"/>
                                            </p:txEl>
                                          </p:spTgt>
                                        </p:tgtEl>
                                        <p:attrNameLst>
                                          <p:attrName>style.visibility</p:attrName>
                                        </p:attrNameLst>
                                      </p:cBhvr>
                                      <p:to>
                                        <p:strVal val="visible"/>
                                      </p:to>
                                    </p:set>
                                    <p:animEffect transition="in" filter="wipe(left)">
                                      <p:cBhvr>
                                        <p:cTn id="42" dur="500"/>
                                        <p:tgtEl>
                                          <p:spTgt spid="77826">
                                            <p:txEl>
                                              <p:pRg st="7" end="7"/>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77826">
                                            <p:txEl>
                                              <p:pRg st="8" end="8"/>
                                            </p:txEl>
                                          </p:spTgt>
                                        </p:tgtEl>
                                        <p:attrNameLst>
                                          <p:attrName>style.visibility</p:attrName>
                                        </p:attrNameLst>
                                      </p:cBhvr>
                                      <p:to>
                                        <p:strVal val="visible"/>
                                      </p:to>
                                    </p:set>
                                    <p:animEffect transition="in" filter="wipe(left)">
                                      <p:cBhvr>
                                        <p:cTn id="45"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1196975"/>
            <a:ext cx="7488238"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257300" indent="-3429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400" b="1" dirty="0">
                <a:latin typeface="华文中宋" pitchFamily="2" charset="-122"/>
                <a:ea typeface="华文中宋" pitchFamily="2" charset="-122"/>
              </a:rPr>
              <a:t>6. </a:t>
            </a:r>
            <a:r>
              <a:rPr lang="zh-CN" altLang="en-US" sz="2400" b="1" dirty="0">
                <a:latin typeface="华文中宋" pitchFamily="2" charset="-122"/>
                <a:ea typeface="华文中宋" pitchFamily="2" charset="-122"/>
              </a:rPr>
              <a:t>有关流水线性能的若干问题</a:t>
            </a: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流水线并不能减少（而且一般是增加）单条指令的执行时间，但能够提高吞吐率</a:t>
            </a: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增加流水线的深度可以提高流水线性能</a:t>
            </a: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流水线深度受限于流水线的延迟和额外开销</a:t>
            </a: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需要用高速锁存器作为流水线寄存器</a:t>
            </a:r>
          </a:p>
          <a:p>
            <a:pPr lvl="2" eaLnBrk="1" hangingPunct="1">
              <a:spcBef>
                <a:spcPct val="20000"/>
              </a:spcBef>
              <a:buFont typeface="楷体_GB2312" pitchFamily="49" charset="-122"/>
              <a:buChar char="-"/>
            </a:pPr>
            <a:r>
              <a:rPr lang="en-US" altLang="zh-CN" sz="2400" b="1" dirty="0">
                <a:latin typeface="华文中宋" pitchFamily="2" charset="-122"/>
                <a:ea typeface="华文中宋" pitchFamily="2" charset="-122"/>
                <a:hlinkClick r:id="" action="ppaction://noaction"/>
              </a:rPr>
              <a:t>Earle</a:t>
            </a:r>
            <a:r>
              <a:rPr lang="zh-CN" altLang="en-US" sz="2400" b="1" dirty="0">
                <a:latin typeface="华文中宋" pitchFamily="2" charset="-122"/>
                <a:ea typeface="华文中宋" pitchFamily="2" charset="-122"/>
                <a:hlinkClick r:id="" action="ppaction://noaction"/>
              </a:rPr>
              <a:t>锁存器</a:t>
            </a:r>
            <a:endParaRPr lang="zh-CN" altLang="en-US" sz="2400" b="1" dirty="0">
              <a:latin typeface="华文中宋" pitchFamily="2" charset="-122"/>
              <a:ea typeface="华文中宋" pitchFamily="2" charset="-122"/>
            </a:endParaRP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指令之间存在的相关，限制了流水线的性能</a:t>
            </a:r>
          </a:p>
        </p:txBody>
      </p:sp>
    </p:spTree>
    <p:extLst>
      <p:ext uri="{BB962C8B-B14F-4D97-AF65-F5344CB8AC3E}">
        <p14:creationId xmlns:p14="http://schemas.microsoft.com/office/powerpoint/2010/main" val="20777395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wipe(left)">
                                      <p:cBhvr>
                                        <p:cTn id="7" dur="500"/>
                                        <p:tgtEl>
                                          <p:spTgt spid="78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50">
                                            <p:txEl>
                                              <p:pRg st="1" end="1"/>
                                            </p:txEl>
                                          </p:spTgt>
                                        </p:tgtEl>
                                        <p:attrNameLst>
                                          <p:attrName>style.visibility</p:attrName>
                                        </p:attrNameLst>
                                      </p:cBhvr>
                                      <p:to>
                                        <p:strVal val="visible"/>
                                      </p:to>
                                    </p:set>
                                    <p:animEffect transition="in" filter="wipe(left)">
                                      <p:cBhvr>
                                        <p:cTn id="12" dur="500"/>
                                        <p:tgtEl>
                                          <p:spTgt spid="788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50">
                                            <p:txEl>
                                              <p:pRg st="2" end="2"/>
                                            </p:txEl>
                                          </p:spTgt>
                                        </p:tgtEl>
                                        <p:attrNameLst>
                                          <p:attrName>style.visibility</p:attrName>
                                        </p:attrNameLst>
                                      </p:cBhvr>
                                      <p:to>
                                        <p:strVal val="visible"/>
                                      </p:to>
                                    </p:set>
                                    <p:animEffect transition="in" filter="wipe(left)">
                                      <p:cBhvr>
                                        <p:cTn id="17" dur="500"/>
                                        <p:tgtEl>
                                          <p:spTgt spid="788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0">
                                            <p:txEl>
                                              <p:pRg st="3" end="3"/>
                                            </p:txEl>
                                          </p:spTgt>
                                        </p:tgtEl>
                                        <p:attrNameLst>
                                          <p:attrName>style.visibility</p:attrName>
                                        </p:attrNameLst>
                                      </p:cBhvr>
                                      <p:to>
                                        <p:strVal val="visible"/>
                                      </p:to>
                                    </p:set>
                                    <p:animEffect transition="in" filter="wipe(left)">
                                      <p:cBhvr>
                                        <p:cTn id="22" dur="500"/>
                                        <p:tgtEl>
                                          <p:spTgt spid="7885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0">
                                            <p:txEl>
                                              <p:pRg st="4" end="4"/>
                                            </p:txEl>
                                          </p:spTgt>
                                        </p:tgtEl>
                                        <p:attrNameLst>
                                          <p:attrName>style.visibility</p:attrName>
                                        </p:attrNameLst>
                                      </p:cBhvr>
                                      <p:to>
                                        <p:strVal val="visible"/>
                                      </p:to>
                                    </p:set>
                                    <p:animEffect transition="in" filter="wipe(left)">
                                      <p:cBhvr>
                                        <p:cTn id="27" dur="500"/>
                                        <p:tgtEl>
                                          <p:spTgt spid="78850">
                                            <p:txEl>
                                              <p:pRg st="4" end="4"/>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78850">
                                            <p:txEl>
                                              <p:pRg st="5" end="5"/>
                                            </p:txEl>
                                          </p:spTgt>
                                        </p:tgtEl>
                                        <p:attrNameLst>
                                          <p:attrName>style.visibility</p:attrName>
                                        </p:attrNameLst>
                                      </p:cBhvr>
                                      <p:to>
                                        <p:strVal val="visible"/>
                                      </p:to>
                                    </p:set>
                                    <p:animEffect transition="in" filter="wipe(left)">
                                      <p:cBhvr>
                                        <p:cTn id="30" dur="500"/>
                                        <p:tgtEl>
                                          <p:spTgt spid="7885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8850">
                                            <p:txEl>
                                              <p:pRg st="6" end="6"/>
                                            </p:txEl>
                                          </p:spTgt>
                                        </p:tgtEl>
                                        <p:attrNameLst>
                                          <p:attrName>style.visibility</p:attrName>
                                        </p:attrNameLst>
                                      </p:cBhvr>
                                      <p:to>
                                        <p:strVal val="visible"/>
                                      </p:to>
                                    </p:set>
                                    <p:animEffect transition="in" filter="wipe(left)">
                                      <p:cBhvr>
                                        <p:cTn id="35" dur="500"/>
                                        <p:tgtEl>
                                          <p:spTgt spid="788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11188" y="1268413"/>
            <a:ext cx="7488237" cy="440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pPr>
            <a:r>
              <a:rPr lang="en-US" altLang="zh-CN" sz="2600" b="1" dirty="0">
                <a:solidFill>
                  <a:schemeClr val="accent2"/>
                </a:solidFill>
                <a:latin typeface="华文中宋" pitchFamily="2" charset="-122"/>
                <a:ea typeface="华文中宋" pitchFamily="2" charset="-122"/>
              </a:rPr>
              <a:t>Earle</a:t>
            </a:r>
            <a:r>
              <a:rPr lang="zh-CN" altLang="en-US" sz="2600" b="1" dirty="0">
                <a:solidFill>
                  <a:schemeClr val="accent2"/>
                </a:solidFill>
                <a:latin typeface="华文中宋" pitchFamily="2" charset="-122"/>
                <a:ea typeface="华文中宋" pitchFamily="2" charset="-122"/>
              </a:rPr>
              <a:t>锁存器</a:t>
            </a:r>
          </a:p>
          <a:p>
            <a:pPr eaLnBrk="1" hangingPunct="1">
              <a:spcBef>
                <a:spcPct val="80000"/>
              </a:spcBef>
              <a:buSzPct val="60000"/>
              <a:buFont typeface="Wingdings" pitchFamily="2" charset="2"/>
              <a:buChar char="u"/>
            </a:pPr>
            <a:r>
              <a:rPr lang="en-US" altLang="zh-CN" sz="2400" b="1" dirty="0">
                <a:latin typeface="华文中宋" pitchFamily="2" charset="-122"/>
                <a:ea typeface="华文中宋" pitchFamily="2" charset="-122"/>
              </a:rPr>
              <a:t>1965</a:t>
            </a:r>
            <a:r>
              <a:rPr lang="zh-CN" altLang="en-US" sz="2400" b="1" dirty="0">
                <a:latin typeface="华文中宋" pitchFamily="2" charset="-122"/>
                <a:ea typeface="华文中宋" pitchFamily="2" charset="-122"/>
              </a:rPr>
              <a:t>年由</a:t>
            </a:r>
            <a:r>
              <a:rPr lang="en-US" altLang="zh-CN" sz="2400" b="1" dirty="0" err="1">
                <a:latin typeface="华文中宋" pitchFamily="2" charset="-122"/>
                <a:ea typeface="华文中宋" pitchFamily="2" charset="-122"/>
              </a:rPr>
              <a:t>J.G.Earle</a:t>
            </a:r>
            <a:r>
              <a:rPr lang="zh-CN" altLang="en-US" sz="2400" b="1" dirty="0">
                <a:latin typeface="华文中宋" pitchFamily="2" charset="-122"/>
                <a:ea typeface="华文中宋" pitchFamily="2" charset="-122"/>
              </a:rPr>
              <a:t>发明</a:t>
            </a:r>
          </a:p>
          <a:p>
            <a:pPr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优点</a:t>
            </a:r>
          </a:p>
          <a:p>
            <a:pPr lvl="1"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对时钟扭曲不敏感（相对而言），一般是两级门延迟，避免了数据通过锁存器时可能产生的时钟扭曲</a:t>
            </a:r>
          </a:p>
          <a:p>
            <a:pPr lvl="1"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在锁存器中可以执行两级逻辑运算，而不会增加锁存器的延迟时间，可以隐藏锁存器产生的额外开销</a:t>
            </a:r>
          </a:p>
        </p:txBody>
      </p:sp>
      <p:sp>
        <p:nvSpPr>
          <p:cNvPr id="75779" name="AutoShape 3">
            <a:hlinkClick r:id="rId2" action="ppaction://hlinksldjump" highlightClick="1"/>
          </p:cNvPr>
          <p:cNvSpPr>
            <a:spLocks noChangeArrowheads="1"/>
          </p:cNvSpPr>
          <p:nvPr/>
        </p:nvSpPr>
        <p:spPr bwMode="auto">
          <a:xfrm>
            <a:off x="7956550" y="1125538"/>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985105675"/>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rch1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AutoShape 3">
            <a:hlinkClick r:id="rId5"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569808505"/>
      </p:ext>
    </p:extLst>
  </p:cSld>
  <p:clrMapOvr>
    <a:masterClrMapping/>
  </p:clrMapOvr>
  <p:transition spd="slow"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arch1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AutoShape 3">
            <a:hlinkClick r:id="rId5"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885206071"/>
      </p:ext>
    </p:extLst>
  </p:cSld>
  <p:clrMapOvr>
    <a:masterClrMapping/>
  </p:clrMapOvr>
  <p:transition spd="slow"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arch1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AutoShape 3">
            <a:hlinkClick r:id="rId5"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675629990"/>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194562"/>
                                        </p:tgtEl>
                                      </p:cBhvr>
                                      <p:by x="150000" y="15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94562"/>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nodeType="clickEffect">
                                  <p:stCondLst>
                                    <p:cond delay="0"/>
                                  </p:stCondLst>
                                  <p:childTnLst>
                                    <p:animMotion origin="layout" path="M 0 4.81481E-6 L -0.10243 -0.10278 " pathEditMode="relative" rAng="0" ptsTypes="AA">
                                      <p:cBhvr>
                                        <p:cTn id="12" dur="2000" fill="hold"/>
                                        <p:tgtEl>
                                          <p:spTgt spid="194562"/>
                                        </p:tgtEl>
                                        <p:attrNameLst>
                                          <p:attrName>ppt_x</p:attrName>
                                          <p:attrName>ppt_y</p:attrName>
                                        </p:attrNameLst>
                                      </p:cBhvr>
                                      <p:rCtr x="-5122" y="-513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path" presetSubtype="0" accel="50000" decel="50000" fill="hold" nodeType="clickEffect">
                                  <p:stCondLst>
                                    <p:cond delay="0"/>
                                  </p:stCondLst>
                                  <p:childTnLst>
                                    <p:animMotion origin="layout" path="M 0 4.81481E-6 L -0.2283 -0.13426 " pathEditMode="relative" rAng="0" ptsTypes="AA">
                                      <p:cBhvr>
                                        <p:cTn id="16" dur="2000" fill="hold"/>
                                        <p:tgtEl>
                                          <p:spTgt spid="194562"/>
                                        </p:tgtEl>
                                        <p:attrNameLst>
                                          <p:attrName>ppt_x</p:attrName>
                                          <p:attrName>ppt_y</p:attrName>
                                        </p:attrNameLst>
                                      </p:cBhvr>
                                      <p:rCtr x="-11424" y="-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2484438" y="450850"/>
            <a:ext cx="3436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a:latin typeface="仿宋_GB2312"/>
                <a:ea typeface="仿宋_GB2312"/>
                <a:cs typeface="仿宋_GB2312"/>
              </a:rPr>
              <a:t> </a:t>
            </a:r>
            <a:r>
              <a:rPr lang="zh-CN" altLang="en-US" sz="2400" b="1">
                <a:latin typeface="仿宋_GB2312"/>
                <a:ea typeface="仿宋_GB2312"/>
                <a:cs typeface="仿宋_GB2312"/>
              </a:rPr>
              <a:t>一种简单的</a:t>
            </a:r>
            <a:r>
              <a:rPr lang="en-US" altLang="zh-CN" sz="2400" b="1">
                <a:latin typeface="仿宋_GB2312"/>
                <a:ea typeface="仿宋_GB2312"/>
                <a:cs typeface="仿宋_GB2312"/>
              </a:rPr>
              <a:t>MIPS</a:t>
            </a:r>
            <a:r>
              <a:rPr lang="zh-CN" altLang="en-US" sz="2400" b="1">
                <a:latin typeface="仿宋_GB2312"/>
                <a:ea typeface="仿宋_GB2312"/>
                <a:cs typeface="仿宋_GB2312"/>
              </a:rPr>
              <a:t>流水线</a:t>
            </a:r>
          </a:p>
        </p:txBody>
      </p:sp>
      <p:sp>
        <p:nvSpPr>
          <p:cNvPr id="48131" name="AutoShape 4">
            <a:hlinkClick r:id="rId3" action="ppaction://hlinksldjump" highlightClick="1"/>
          </p:cNvPr>
          <p:cNvSpPr>
            <a:spLocks noChangeArrowheads="1"/>
          </p:cNvSpPr>
          <p:nvPr/>
        </p:nvSpPr>
        <p:spPr bwMode="auto">
          <a:xfrm>
            <a:off x="7740650" y="5492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graphicFrame>
        <p:nvGraphicFramePr>
          <p:cNvPr id="192968" name="Group 456"/>
          <p:cNvGraphicFramePr>
            <a:graphicFrameLocks noGrp="1"/>
          </p:cNvGraphicFramePr>
          <p:nvPr/>
        </p:nvGraphicFramePr>
        <p:xfrm>
          <a:off x="684213" y="1268413"/>
          <a:ext cx="7848600" cy="2987677"/>
        </p:xfrm>
        <a:graphic>
          <a:graphicData uri="http://schemas.openxmlformats.org/drawingml/2006/table">
            <a:tbl>
              <a:tblPr/>
              <a:tblGrid>
                <a:gridCol w="1584325"/>
                <a:gridCol w="792162"/>
                <a:gridCol w="647700"/>
                <a:gridCol w="647700"/>
                <a:gridCol w="720725"/>
                <a:gridCol w="719138"/>
                <a:gridCol w="720725"/>
                <a:gridCol w="720725"/>
                <a:gridCol w="790575"/>
                <a:gridCol w="504825"/>
              </a:tblGrid>
              <a:tr h="426811">
                <a:tc rowSpan="2">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指令编号</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gridSpan="9">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时钟周期</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681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2</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3</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4</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5</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6</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7</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8</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9</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IF</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ID</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EX</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MEM</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WB</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IF</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ID</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EX</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MEM</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WB</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i+2</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IF</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ID</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EX</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MEM</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WB</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i+3</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IF</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ID</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EX</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MEM</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WB</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指令</a:t>
                      </a: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i+4</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IF</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ID</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EX</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itchFamily="18" charset="0"/>
                        </a:rPr>
                        <a:t>MEM</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WB</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Tree>
    <p:extLst>
      <p:ext uri="{BB962C8B-B14F-4D97-AF65-F5344CB8AC3E}">
        <p14:creationId xmlns:p14="http://schemas.microsoft.com/office/powerpoint/2010/main" val="4027870374"/>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arch25">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AutoShape 4">
            <a:hlinkClick r:id="rId5" action="ppaction://hlinksldjump" highlightClick="1"/>
          </p:cNvPr>
          <p:cNvSpPr>
            <a:spLocks noChangeArrowheads="1"/>
          </p:cNvSpPr>
          <p:nvPr/>
        </p:nvSpPr>
        <p:spPr bwMode="auto">
          <a:xfrm>
            <a:off x="8007350" y="387350"/>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764927427"/>
      </p:ext>
    </p:extLst>
  </p:cSld>
  <p:clrMapOvr>
    <a:masterClrMapping/>
  </p:clrMapOvr>
  <p:transition spd="slow"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arch26">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85800"/>
            <a:ext cx="7543800" cy="548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AutoShape 4">
            <a:hlinkClick r:id="rId5" action="ppaction://hlinksldjump" highlightClick="1"/>
          </p:cNvPr>
          <p:cNvSpPr>
            <a:spLocks noChangeArrowheads="1"/>
          </p:cNvSpPr>
          <p:nvPr/>
        </p:nvSpPr>
        <p:spPr bwMode="auto">
          <a:xfrm>
            <a:off x="7458075" y="836613"/>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999873671"/>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31426"/>
                                        </p:tgtEl>
                                      </p:cBhvr>
                                      <p:by x="180000" y="18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500" fill="hold"/>
                                        <p:tgtEl>
                                          <p:spTgt spid="2314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68313" y="333375"/>
            <a:ext cx="8229600" cy="1143000"/>
          </a:xfrm>
        </p:spPr>
        <p:txBody>
          <a:bodyPr/>
          <a:lstStyle/>
          <a:p>
            <a:pPr eaLnBrk="1" hangingPunct="1"/>
            <a:r>
              <a:rPr lang="zh-CN" altLang="en-US" sz="3600" b="1" dirty="0" smtClean="0"/>
              <a:t>第</a:t>
            </a:r>
            <a:r>
              <a:rPr lang="en-US" altLang="zh-CN" sz="3600" b="1" dirty="0" smtClean="0">
                <a:latin typeface="Times New Roman" panose="02020603050405020304" pitchFamily="18" charset="0"/>
                <a:cs typeface="Times New Roman" panose="02020603050405020304" pitchFamily="18" charset="0"/>
              </a:rPr>
              <a:t>6</a:t>
            </a:r>
            <a:r>
              <a:rPr lang="zh-CN" altLang="en-US" sz="3600" b="1" dirty="0" smtClean="0"/>
              <a:t>章 流水线技术</a:t>
            </a:r>
          </a:p>
        </p:txBody>
      </p:sp>
      <p:sp>
        <p:nvSpPr>
          <p:cNvPr id="4099" name="Rectangle 3"/>
          <p:cNvSpPr>
            <a:spLocks noGrp="1" noChangeArrowheads="1"/>
          </p:cNvSpPr>
          <p:nvPr>
            <p:ph idx="1"/>
          </p:nvPr>
        </p:nvSpPr>
        <p:spPr/>
        <p:txBody>
          <a:bodyPr/>
          <a:lstStyle/>
          <a:p>
            <a:pPr lvl="1" eaLnBrk="1" hangingPunct="1">
              <a:buFont typeface="Wingdings" pitchFamily="2" charset="2"/>
              <a:buNone/>
            </a:pPr>
            <a:r>
              <a:rPr lang="en-US" altLang="zh-CN" b="1" dirty="0" smtClean="0">
                <a:latin typeface="Times New Roman" pitchFamily="18" charset="0"/>
              </a:rPr>
              <a:t>6.1    </a:t>
            </a:r>
            <a:r>
              <a:rPr lang="zh-CN" altLang="en-US" b="1" dirty="0" smtClean="0">
                <a:latin typeface="Times New Roman" pitchFamily="18" charset="0"/>
              </a:rPr>
              <a:t>流水线概述</a:t>
            </a:r>
            <a:endParaRPr lang="en-US" altLang="zh-CN" b="1" dirty="0" smtClean="0">
              <a:latin typeface="Times New Roman" pitchFamily="18" charset="0"/>
            </a:endParaRPr>
          </a:p>
          <a:p>
            <a:pPr lvl="1" eaLnBrk="1" hangingPunct="1">
              <a:buFont typeface="Wingdings" pitchFamily="2" charset="2"/>
              <a:buNone/>
            </a:pPr>
            <a:endParaRPr lang="en-US" altLang="zh-CN" b="1" dirty="0" smtClean="0">
              <a:latin typeface="Times New Roman" pitchFamily="18" charset="0"/>
            </a:endParaRPr>
          </a:p>
          <a:p>
            <a:pPr lvl="1" eaLnBrk="1" hangingPunct="1">
              <a:buFont typeface="Wingdings" pitchFamily="2" charset="2"/>
              <a:buNone/>
            </a:pPr>
            <a:r>
              <a:rPr lang="en-US" altLang="zh-CN" b="1" dirty="0" smtClean="0">
                <a:latin typeface="Times New Roman" pitchFamily="18" charset="0"/>
              </a:rPr>
              <a:t>6.2    MIPS</a:t>
            </a:r>
            <a:r>
              <a:rPr lang="zh-CN" altLang="en-US" b="1" dirty="0" smtClean="0">
                <a:latin typeface="Times New Roman" pitchFamily="18" charset="0"/>
              </a:rPr>
              <a:t>的基本流水线</a:t>
            </a:r>
            <a:endParaRPr lang="en-US" altLang="zh-CN" b="1" dirty="0" smtClean="0">
              <a:latin typeface="Times New Roman" pitchFamily="18" charset="0"/>
            </a:endParaRPr>
          </a:p>
          <a:p>
            <a:pPr lvl="1" eaLnBrk="1" hangingPunct="1">
              <a:buFont typeface="Wingdings" pitchFamily="2" charset="2"/>
              <a:buNone/>
            </a:pPr>
            <a:endParaRPr lang="zh-CN" altLang="en-US" b="1" dirty="0" smtClean="0">
              <a:latin typeface="Times New Roman" pitchFamily="18" charset="0"/>
            </a:endParaRPr>
          </a:p>
          <a:p>
            <a:pPr lvl="1" eaLnBrk="1" hangingPunct="1">
              <a:buFont typeface="Wingdings" pitchFamily="2" charset="2"/>
              <a:buNone/>
            </a:pPr>
            <a:r>
              <a:rPr lang="en-US" altLang="zh-CN" b="1" dirty="0" smtClean="0">
                <a:latin typeface="Times New Roman" pitchFamily="18" charset="0"/>
              </a:rPr>
              <a:t>6.3    </a:t>
            </a:r>
            <a:r>
              <a:rPr lang="zh-CN" altLang="en-US" b="1" dirty="0" smtClean="0">
                <a:latin typeface="Times New Roman" pitchFamily="18" charset="0"/>
              </a:rPr>
              <a:t>流水线中的冲突</a:t>
            </a:r>
            <a:endParaRPr lang="en-US" altLang="zh-CN" b="1" dirty="0" smtClean="0">
              <a:latin typeface="Times New Roman" pitchFamily="18" charset="0"/>
            </a:endParaRPr>
          </a:p>
          <a:p>
            <a:pPr lvl="1" eaLnBrk="1" hangingPunct="1">
              <a:buFont typeface="Wingdings" pitchFamily="2" charset="2"/>
              <a:buNone/>
            </a:pPr>
            <a:endParaRPr lang="en-US" altLang="zh-CN" b="1" dirty="0" smtClean="0">
              <a:latin typeface="Times New Roman" pitchFamily="18" charset="0"/>
            </a:endParaRPr>
          </a:p>
          <a:p>
            <a:pPr lvl="1" eaLnBrk="1" hangingPunct="1">
              <a:buFont typeface="Wingdings" pitchFamily="2" charset="2"/>
              <a:buNone/>
            </a:pPr>
            <a:r>
              <a:rPr lang="en-US" altLang="zh-CN" b="1" dirty="0" smtClean="0">
                <a:latin typeface="Times New Roman" pitchFamily="18" charset="0"/>
              </a:rPr>
              <a:t>6.4    </a:t>
            </a:r>
            <a:r>
              <a:rPr lang="zh-CN" altLang="en-US" b="1" dirty="0" smtClean="0">
                <a:latin typeface="Times New Roman" pitchFamily="18" charset="0"/>
              </a:rPr>
              <a:t>实例分析：</a:t>
            </a:r>
            <a:r>
              <a:rPr lang="en-US" altLang="zh-CN" b="1" dirty="0" smtClean="0">
                <a:latin typeface="Times New Roman" pitchFamily="18" charset="0"/>
              </a:rPr>
              <a:t>MIPS R4000</a:t>
            </a:r>
          </a:p>
        </p:txBody>
      </p:sp>
    </p:spTree>
    <p:extLst>
      <p:ext uri="{BB962C8B-B14F-4D97-AF65-F5344CB8AC3E}">
        <p14:creationId xmlns:p14="http://schemas.microsoft.com/office/powerpoint/2010/main" val="3542847215"/>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descr="arch27">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8200"/>
            <a:ext cx="7391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AutoShape 4">
            <a:hlinkClick r:id="rId5" action="ppaction://hlinksldjump" highlightClick="1"/>
          </p:cNvPr>
          <p:cNvSpPr>
            <a:spLocks noChangeArrowheads="1"/>
          </p:cNvSpPr>
          <p:nvPr/>
        </p:nvSpPr>
        <p:spPr bwMode="auto">
          <a:xfrm>
            <a:off x="7308850" y="9810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976969873"/>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33474"/>
                                        </p:tgtEl>
                                      </p:cBhvr>
                                      <p:by x="180000" y="180000"/>
                                    </p:animScale>
                                  </p:childTnLst>
                                </p:cTn>
                              </p:par>
                              <p:par>
                                <p:cTn id="7" presetID="35" presetClass="path" presetSubtype="0" accel="50000" decel="50000" fill="hold" nodeType="withEffect">
                                  <p:stCondLst>
                                    <p:cond delay="0"/>
                                  </p:stCondLst>
                                  <p:childTnLst>
                                    <p:animMotion origin="layout" path="M -3.33333E-6 7.40741E-7 L -0.14548 -0.00509 " pathEditMode="relative" rAng="0" ptsTypes="AA">
                                      <p:cBhvr>
                                        <p:cTn id="8" dur="500" fill="hold"/>
                                        <p:tgtEl>
                                          <p:spTgt spid="233474"/>
                                        </p:tgtEl>
                                        <p:attrNameLst>
                                          <p:attrName>ppt_x</p:attrName>
                                          <p:attrName>ppt_y</p:attrName>
                                        </p:attrNameLst>
                                      </p:cBhvr>
                                      <p:rCtr x="-727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arch29">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AutoShape 4">
            <a:hlinkClick r:id="rId5" action="ppaction://hlinksldjump" highlightClick="1"/>
          </p:cNvPr>
          <p:cNvSpPr>
            <a:spLocks noChangeArrowheads="1"/>
          </p:cNvSpPr>
          <p:nvPr/>
        </p:nvSpPr>
        <p:spPr bwMode="auto">
          <a:xfrm>
            <a:off x="7883525" y="381000"/>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20133265"/>
      </p:ext>
    </p:extLst>
  </p:cSld>
  <p:clrMapOvr>
    <a:masterClrMapping/>
  </p:clrMapOvr>
  <p:transition spd="slow"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arch30">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546122"/>
      </p:ext>
    </p:extLst>
  </p:cSld>
  <p:clrMapOvr>
    <a:masterClrMapping/>
  </p:clrMapOvr>
  <p:transition spd="slow"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arch3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123857"/>
      </p:ext>
    </p:extLst>
  </p:cSld>
  <p:clrMapOvr>
    <a:masterClrMapping/>
  </p:clrMapOvr>
  <p:transition spd="slow"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4" name="Picture 2" descr="arch3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14400"/>
            <a:ext cx="76200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969528"/>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43714"/>
                                        </p:tgtEl>
                                      </p:cBhvr>
                                      <p:by x="180000" y="18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3.33333E-6 2.96296E-6 L 0.26736 -0.14861 " pathEditMode="relative" rAng="0" ptsTypes="AA">
                                      <p:cBhvr>
                                        <p:cTn id="10" dur="2000" fill="hold"/>
                                        <p:tgtEl>
                                          <p:spTgt spid="243714"/>
                                        </p:tgtEl>
                                        <p:attrNameLst>
                                          <p:attrName>ppt_x</p:attrName>
                                          <p:attrName>ppt_y</p:attrName>
                                        </p:attrNameLst>
                                      </p:cBhvr>
                                      <p:rCtr x="13368" y="-7431"/>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3.33333E-6 2.96296E-6 L -0.23663 -0.06459 " pathEditMode="relative" rAng="0" ptsTypes="AA">
                                      <p:cBhvr>
                                        <p:cTn id="14" dur="2000" fill="hold"/>
                                        <p:tgtEl>
                                          <p:spTgt spid="243714"/>
                                        </p:tgtEl>
                                        <p:attrNameLst>
                                          <p:attrName>ppt_x</p:attrName>
                                          <p:attrName>ppt_y</p:attrName>
                                        </p:attrNameLst>
                                      </p:cBhvr>
                                      <p:rCtr x="-11840"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266700" y="84138"/>
            <a:ext cx="8877300" cy="6432550"/>
            <a:chOff x="168" y="53"/>
            <a:chExt cx="5592" cy="4052"/>
          </a:xfrm>
        </p:grpSpPr>
        <p:sp>
          <p:nvSpPr>
            <p:cNvPr id="57349" name="Text Box 3"/>
            <p:cNvSpPr txBox="1">
              <a:spLocks noChangeArrowheads="1"/>
            </p:cNvSpPr>
            <p:nvPr/>
          </p:nvSpPr>
          <p:spPr bwMode="auto">
            <a:xfrm>
              <a:off x="168" y="38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a:solidFill>
                    <a:schemeClr val="accent2"/>
                  </a:solidFill>
                  <a:latin typeface="宋体" pitchFamily="2" charset="-122"/>
                  <a:ea typeface="华文中宋" pitchFamily="2" charset="-122"/>
                </a:rPr>
                <a:t>流水段</a:t>
              </a:r>
              <a:endParaRPr kumimoji="1" lang="zh-CN" altLang="en-US" sz="1800" b="1">
                <a:solidFill>
                  <a:schemeClr val="accent2"/>
                </a:solidFill>
                <a:latin typeface="Times New Roman" pitchFamily="18" charset="0"/>
                <a:ea typeface="华文中宋" pitchFamily="2" charset="-122"/>
              </a:endParaRPr>
            </a:p>
          </p:txBody>
        </p:sp>
        <p:sp>
          <p:nvSpPr>
            <p:cNvPr id="57350" name="Text Box 4"/>
            <p:cNvSpPr txBox="1">
              <a:spLocks noChangeArrowheads="1"/>
            </p:cNvSpPr>
            <p:nvPr/>
          </p:nvSpPr>
          <p:spPr bwMode="auto">
            <a:xfrm>
              <a:off x="1546" y="53"/>
              <a:ext cx="3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400" b="1" dirty="0">
                  <a:solidFill>
                    <a:srgbClr val="003366"/>
                  </a:solidFill>
                  <a:latin typeface="华文中宋" pitchFamily="2" charset="-122"/>
                  <a:ea typeface="华文中宋" pitchFamily="2" charset="-122"/>
                </a:rPr>
                <a:t>MIPS</a:t>
              </a:r>
              <a:r>
                <a:rPr kumimoji="1" lang="zh-CN" altLang="en-US" sz="2400" b="1" dirty="0">
                  <a:solidFill>
                    <a:srgbClr val="003366"/>
                  </a:solidFill>
                  <a:latin typeface="华文中宋" pitchFamily="2" charset="-122"/>
                  <a:ea typeface="华文中宋" pitchFamily="2" charset="-122"/>
                </a:rPr>
                <a:t>流水线的每个流水段的操作</a:t>
              </a:r>
            </a:p>
          </p:txBody>
        </p:sp>
        <p:sp>
          <p:nvSpPr>
            <p:cNvPr id="57351" name="Text Box 5"/>
            <p:cNvSpPr txBox="1">
              <a:spLocks noChangeArrowheads="1"/>
            </p:cNvSpPr>
            <p:nvPr/>
          </p:nvSpPr>
          <p:spPr bwMode="auto">
            <a:xfrm>
              <a:off x="2592" y="381"/>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a:solidFill>
                    <a:schemeClr val="accent2"/>
                  </a:solidFill>
                  <a:latin typeface="宋体" pitchFamily="2" charset="-122"/>
                  <a:ea typeface="华文中宋" pitchFamily="2" charset="-122"/>
                </a:rPr>
                <a:t>任何指令类型</a:t>
              </a:r>
              <a:endParaRPr kumimoji="1" lang="zh-CN" altLang="en-US" sz="1800" b="1">
                <a:solidFill>
                  <a:schemeClr val="accent2"/>
                </a:solidFill>
                <a:latin typeface="Times New Roman" pitchFamily="18" charset="0"/>
                <a:ea typeface="华文中宋" pitchFamily="2" charset="-122"/>
              </a:endParaRPr>
            </a:p>
          </p:txBody>
        </p:sp>
        <p:sp>
          <p:nvSpPr>
            <p:cNvPr id="57352" name="Line 6"/>
            <p:cNvSpPr>
              <a:spLocks noChangeShapeType="1"/>
            </p:cNvSpPr>
            <p:nvPr/>
          </p:nvSpPr>
          <p:spPr bwMode="auto">
            <a:xfrm>
              <a:off x="2400" y="2109"/>
              <a:ext cx="0" cy="19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53" name="Line 7"/>
            <p:cNvSpPr>
              <a:spLocks noChangeShapeType="1"/>
            </p:cNvSpPr>
            <p:nvPr/>
          </p:nvSpPr>
          <p:spPr bwMode="auto">
            <a:xfrm>
              <a:off x="4080" y="2109"/>
              <a:ext cx="0" cy="19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54" name="Text Box 8"/>
            <p:cNvSpPr txBox="1">
              <a:spLocks noChangeArrowheads="1"/>
            </p:cNvSpPr>
            <p:nvPr/>
          </p:nvSpPr>
          <p:spPr bwMode="auto">
            <a:xfrm>
              <a:off x="1152" y="214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华文中宋" pitchFamily="2" charset="-122"/>
                  <a:ea typeface="华文中宋" pitchFamily="2" charset="-122"/>
                </a:rPr>
                <a:t>ALU </a:t>
              </a:r>
              <a:r>
                <a:rPr kumimoji="1" lang="zh-CN" altLang="en-US" sz="1800" b="1">
                  <a:solidFill>
                    <a:schemeClr val="accent2"/>
                  </a:solidFill>
                  <a:latin typeface="华文中宋" pitchFamily="2" charset="-122"/>
                  <a:ea typeface="华文中宋" pitchFamily="2" charset="-122"/>
                </a:rPr>
                <a:t>指令</a:t>
              </a:r>
            </a:p>
          </p:txBody>
        </p:sp>
        <p:sp>
          <p:nvSpPr>
            <p:cNvPr id="57355" name="Text Box 9"/>
            <p:cNvSpPr txBox="1">
              <a:spLocks noChangeArrowheads="1"/>
            </p:cNvSpPr>
            <p:nvPr/>
          </p:nvSpPr>
          <p:spPr bwMode="auto">
            <a:xfrm>
              <a:off x="2616" y="2136"/>
              <a:ext cx="1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华文中宋" pitchFamily="2" charset="-122"/>
                  <a:ea typeface="华文中宋" pitchFamily="2" charset="-122"/>
                </a:rPr>
                <a:t>Load/Store </a:t>
              </a:r>
              <a:r>
                <a:rPr kumimoji="1" lang="zh-CN" altLang="en-US" sz="1800" b="1">
                  <a:solidFill>
                    <a:schemeClr val="accent2"/>
                  </a:solidFill>
                  <a:latin typeface="华文中宋" pitchFamily="2" charset="-122"/>
                  <a:ea typeface="华文中宋" pitchFamily="2" charset="-122"/>
                </a:rPr>
                <a:t>指令</a:t>
              </a:r>
            </a:p>
          </p:txBody>
        </p:sp>
        <p:sp>
          <p:nvSpPr>
            <p:cNvPr id="57356" name="Text Box 10"/>
            <p:cNvSpPr txBox="1">
              <a:spLocks noChangeArrowheads="1"/>
            </p:cNvSpPr>
            <p:nvPr/>
          </p:nvSpPr>
          <p:spPr bwMode="auto">
            <a:xfrm>
              <a:off x="4452" y="213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a:solidFill>
                    <a:schemeClr val="accent2"/>
                  </a:solidFill>
                  <a:latin typeface="华文中宋" pitchFamily="2" charset="-122"/>
                  <a:ea typeface="华文中宋" pitchFamily="2" charset="-122"/>
                </a:rPr>
                <a:t>分支指令</a:t>
              </a:r>
            </a:p>
          </p:txBody>
        </p:sp>
        <p:sp>
          <p:nvSpPr>
            <p:cNvPr id="57357" name="Text Box 11"/>
            <p:cNvSpPr txBox="1">
              <a:spLocks noChangeArrowheads="1"/>
            </p:cNvSpPr>
            <p:nvPr/>
          </p:nvSpPr>
          <p:spPr bwMode="auto">
            <a:xfrm>
              <a:off x="276" y="798"/>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宋体" pitchFamily="2" charset="-122"/>
                </a:rPr>
                <a:t>IF</a:t>
              </a:r>
              <a:endParaRPr kumimoji="1" lang="en-US" altLang="zh-CN" sz="1800" b="1">
                <a:solidFill>
                  <a:schemeClr val="accent2"/>
                </a:solidFill>
                <a:latin typeface="Times New Roman" pitchFamily="18" charset="0"/>
              </a:endParaRPr>
            </a:p>
          </p:txBody>
        </p:sp>
        <p:sp>
          <p:nvSpPr>
            <p:cNvPr id="57358" name="Text Box 12"/>
            <p:cNvSpPr txBox="1">
              <a:spLocks noChangeArrowheads="1"/>
            </p:cNvSpPr>
            <p:nvPr/>
          </p:nvSpPr>
          <p:spPr bwMode="auto">
            <a:xfrm>
              <a:off x="276" y="1518"/>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宋体" pitchFamily="2" charset="-122"/>
                </a:rPr>
                <a:t>ID</a:t>
              </a:r>
              <a:endParaRPr kumimoji="1" lang="en-US" altLang="zh-CN" sz="1800" b="1">
                <a:solidFill>
                  <a:schemeClr val="accent2"/>
                </a:solidFill>
                <a:latin typeface="Times New Roman" pitchFamily="18" charset="0"/>
              </a:endParaRPr>
            </a:p>
          </p:txBody>
        </p:sp>
        <p:sp>
          <p:nvSpPr>
            <p:cNvPr id="57359" name="Text Box 13"/>
            <p:cNvSpPr txBox="1">
              <a:spLocks noChangeArrowheads="1"/>
            </p:cNvSpPr>
            <p:nvPr/>
          </p:nvSpPr>
          <p:spPr bwMode="auto">
            <a:xfrm>
              <a:off x="276" y="3102"/>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宋体" pitchFamily="2" charset="-122"/>
                </a:rPr>
                <a:t>EX</a:t>
              </a:r>
              <a:endParaRPr kumimoji="1" lang="en-US" altLang="zh-CN" sz="1800" b="1">
                <a:solidFill>
                  <a:schemeClr val="accent2"/>
                </a:solidFill>
                <a:latin typeface="Times New Roman" pitchFamily="18" charset="0"/>
              </a:endParaRPr>
            </a:p>
          </p:txBody>
        </p:sp>
        <p:sp>
          <p:nvSpPr>
            <p:cNvPr id="57360" name="Text Box 14"/>
            <p:cNvSpPr txBox="1">
              <a:spLocks noChangeArrowheads="1"/>
            </p:cNvSpPr>
            <p:nvPr/>
          </p:nvSpPr>
          <p:spPr bwMode="auto">
            <a:xfrm>
              <a:off x="720" y="742"/>
              <a:ext cx="16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80000"/>
                </a:lnSpc>
                <a:spcBef>
                  <a:spcPct val="50000"/>
                </a:spcBef>
              </a:pPr>
              <a:r>
                <a:rPr kumimoji="1" lang="en-US" altLang="zh-CN" sz="1800" b="1" dirty="0">
                  <a:latin typeface="宋体" pitchFamily="2" charset="-122"/>
                </a:rPr>
                <a:t>IF/ID.IR ← </a:t>
              </a:r>
              <a:r>
                <a:rPr kumimoji="1" lang="en-US" altLang="zh-CN" sz="1800" b="1" dirty="0" err="1">
                  <a:latin typeface="宋体" pitchFamily="2" charset="-122"/>
                </a:rPr>
                <a:t>Mem</a:t>
              </a:r>
              <a:r>
                <a:rPr kumimoji="1" lang="en-US" altLang="zh-CN" sz="1800" b="1" dirty="0">
                  <a:latin typeface="宋体" pitchFamily="2" charset="-122"/>
                </a:rPr>
                <a:t>[PC]</a:t>
              </a:r>
              <a:endParaRPr kumimoji="1" lang="en-US" altLang="zh-CN" sz="1800" b="1" dirty="0">
                <a:latin typeface="Times New Roman" pitchFamily="18" charset="0"/>
              </a:endParaRPr>
            </a:p>
          </p:txBody>
        </p:sp>
        <p:sp>
          <p:nvSpPr>
            <p:cNvPr id="57361" name="Text Box 15"/>
            <p:cNvSpPr txBox="1">
              <a:spLocks noChangeArrowheads="1"/>
            </p:cNvSpPr>
            <p:nvPr/>
          </p:nvSpPr>
          <p:spPr bwMode="auto">
            <a:xfrm>
              <a:off x="720" y="923"/>
              <a:ext cx="479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80000"/>
                </a:lnSpc>
                <a:spcBef>
                  <a:spcPct val="50000"/>
                </a:spcBef>
              </a:pPr>
              <a:r>
                <a:rPr kumimoji="1" lang="en-US" altLang="zh-CN" sz="1800" b="1">
                  <a:latin typeface="宋体" pitchFamily="2" charset="-122"/>
                </a:rPr>
                <a:t>IF/ID.NPC,PC ← (if EX/MEM.cond{EX/MEM.ALUOutput} else {PC+4});</a:t>
              </a:r>
              <a:endParaRPr kumimoji="1" lang="en-US" altLang="zh-CN" sz="1800" b="1">
                <a:latin typeface="Times New Roman" pitchFamily="18" charset="0"/>
              </a:endParaRPr>
            </a:p>
          </p:txBody>
        </p:sp>
        <p:sp>
          <p:nvSpPr>
            <p:cNvPr id="57362" name="Line 16"/>
            <p:cNvSpPr>
              <a:spLocks noChangeShapeType="1"/>
            </p:cNvSpPr>
            <p:nvPr/>
          </p:nvSpPr>
          <p:spPr bwMode="auto">
            <a:xfrm>
              <a:off x="218" y="4105"/>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3" name="Line 17"/>
            <p:cNvSpPr>
              <a:spLocks noChangeShapeType="1"/>
            </p:cNvSpPr>
            <p:nvPr/>
          </p:nvSpPr>
          <p:spPr bwMode="auto">
            <a:xfrm>
              <a:off x="218" y="648"/>
              <a:ext cx="5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4" name="Line 18"/>
            <p:cNvSpPr>
              <a:spLocks noChangeShapeType="1"/>
            </p:cNvSpPr>
            <p:nvPr/>
          </p:nvSpPr>
          <p:spPr bwMode="auto">
            <a:xfrm>
              <a:off x="218" y="1224"/>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5" name="Line 19"/>
            <p:cNvSpPr>
              <a:spLocks noChangeShapeType="1"/>
            </p:cNvSpPr>
            <p:nvPr/>
          </p:nvSpPr>
          <p:spPr bwMode="auto">
            <a:xfrm>
              <a:off x="218" y="2100"/>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6" name="Line 20"/>
            <p:cNvSpPr>
              <a:spLocks noChangeShapeType="1"/>
            </p:cNvSpPr>
            <p:nvPr/>
          </p:nvSpPr>
          <p:spPr bwMode="auto">
            <a:xfrm>
              <a:off x="218" y="2387"/>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7" name="Line 21"/>
            <p:cNvSpPr>
              <a:spLocks noChangeShapeType="1"/>
            </p:cNvSpPr>
            <p:nvPr/>
          </p:nvSpPr>
          <p:spPr bwMode="auto">
            <a:xfrm>
              <a:off x="218" y="360"/>
              <a:ext cx="5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8" name="Text Box 22"/>
            <p:cNvSpPr txBox="1">
              <a:spLocks noChangeArrowheads="1"/>
            </p:cNvSpPr>
            <p:nvPr/>
          </p:nvSpPr>
          <p:spPr bwMode="auto">
            <a:xfrm>
              <a:off x="720" y="1360"/>
              <a:ext cx="46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80000"/>
                </a:lnSpc>
                <a:spcBef>
                  <a:spcPct val="50000"/>
                </a:spcBef>
              </a:pPr>
              <a:r>
                <a:rPr kumimoji="1" lang="en-US" altLang="zh-CN" sz="1800" b="1">
                  <a:latin typeface="宋体" pitchFamily="2" charset="-122"/>
                </a:rPr>
                <a:t>ID/EX.A ← Regs[IF/ID.IR</a:t>
              </a:r>
              <a:r>
                <a:rPr kumimoji="1" lang="en-US" altLang="zh-CN" sz="1800" b="1" baseline="-25000">
                  <a:latin typeface="宋体" pitchFamily="2" charset="-122"/>
                </a:rPr>
                <a:t>6...10</a:t>
              </a:r>
              <a:r>
                <a:rPr kumimoji="1" lang="en-US" altLang="zh-CN" sz="1800" b="1">
                  <a:latin typeface="宋体" pitchFamily="2" charset="-122"/>
                </a:rPr>
                <a:t>]; ID/EX.B ← Regs[IF/ID.IR</a:t>
              </a:r>
              <a:r>
                <a:rPr kumimoji="1" lang="en-US" altLang="zh-CN" sz="1800" b="1" baseline="-25000">
                  <a:latin typeface="宋体" pitchFamily="2" charset="-122"/>
                </a:rPr>
                <a:t>11...15</a:t>
              </a:r>
              <a:r>
                <a:rPr kumimoji="1" lang="en-US" altLang="zh-CN" sz="1800" b="1">
                  <a:latin typeface="宋体" pitchFamily="2" charset="-122"/>
                </a:rPr>
                <a:t>];</a:t>
              </a:r>
            </a:p>
          </p:txBody>
        </p:sp>
        <p:sp>
          <p:nvSpPr>
            <p:cNvPr id="57369" name="Text Box 23"/>
            <p:cNvSpPr txBox="1">
              <a:spLocks noChangeArrowheads="1"/>
            </p:cNvSpPr>
            <p:nvPr/>
          </p:nvSpPr>
          <p:spPr bwMode="auto">
            <a:xfrm>
              <a:off x="720" y="1548"/>
              <a:ext cx="345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80000"/>
                </a:lnSpc>
                <a:spcBef>
                  <a:spcPct val="50000"/>
                </a:spcBef>
              </a:pPr>
              <a:r>
                <a:rPr kumimoji="1" lang="en-US" altLang="zh-CN" sz="1800" b="1">
                  <a:latin typeface="宋体" pitchFamily="2" charset="-122"/>
                </a:rPr>
                <a:t>ID/EX.NPC ← IF/ID.NPC; ID/EX.IR ← IF/ID.IR;</a:t>
              </a:r>
            </a:p>
          </p:txBody>
        </p:sp>
        <p:sp>
          <p:nvSpPr>
            <p:cNvPr id="57370" name="Text Box 24"/>
            <p:cNvSpPr txBox="1">
              <a:spLocks noChangeArrowheads="1"/>
            </p:cNvSpPr>
            <p:nvPr/>
          </p:nvSpPr>
          <p:spPr bwMode="auto">
            <a:xfrm>
              <a:off x="720" y="1740"/>
              <a:ext cx="23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80000"/>
                </a:lnSpc>
                <a:spcBef>
                  <a:spcPct val="50000"/>
                </a:spcBef>
              </a:pPr>
              <a:r>
                <a:rPr kumimoji="1" lang="en-US" altLang="zh-CN" sz="1800" b="1">
                  <a:latin typeface="宋体" pitchFamily="2" charset="-122"/>
                </a:rPr>
                <a:t>ID/EX.Imm ← (IR</a:t>
              </a:r>
              <a:r>
                <a:rPr kumimoji="1" lang="en-US" altLang="zh-CN" sz="1800" b="1" baseline="-25000">
                  <a:latin typeface="宋体" pitchFamily="2" charset="-122"/>
                </a:rPr>
                <a:t>16</a:t>
              </a:r>
              <a:r>
                <a:rPr kumimoji="1" lang="en-US" altLang="zh-CN" sz="1800" b="1">
                  <a:latin typeface="宋体" pitchFamily="2" charset="-122"/>
                </a:rPr>
                <a:t>)</a:t>
              </a:r>
              <a:r>
                <a:rPr kumimoji="1" lang="en-US" altLang="zh-CN" sz="1800" b="1" baseline="30000">
                  <a:latin typeface="宋体" pitchFamily="2" charset="-122"/>
                </a:rPr>
                <a:t>16</a:t>
              </a:r>
              <a:r>
                <a:rPr kumimoji="1" lang="en-US" altLang="zh-CN" sz="1800" b="1">
                  <a:latin typeface="宋体" pitchFamily="2" charset="-122"/>
                </a:rPr>
                <a:t>##IR</a:t>
              </a:r>
              <a:r>
                <a:rPr kumimoji="1" lang="en-US" altLang="zh-CN" sz="1800" b="1" baseline="-25000">
                  <a:latin typeface="宋体" pitchFamily="2" charset="-122"/>
                </a:rPr>
                <a:t>16...31</a:t>
              </a:r>
              <a:r>
                <a:rPr kumimoji="1" lang="en-US" altLang="zh-CN" sz="1800" b="1">
                  <a:latin typeface="宋体" pitchFamily="2" charset="-122"/>
                </a:rPr>
                <a:t>;</a:t>
              </a:r>
            </a:p>
          </p:txBody>
        </p:sp>
        <p:sp>
          <p:nvSpPr>
            <p:cNvPr id="57371" name="Text Box 25"/>
            <p:cNvSpPr txBox="1">
              <a:spLocks noChangeArrowheads="1"/>
            </p:cNvSpPr>
            <p:nvPr/>
          </p:nvSpPr>
          <p:spPr bwMode="auto">
            <a:xfrm>
              <a:off x="672" y="2361"/>
              <a:ext cx="1812"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dirty="0">
                  <a:latin typeface="宋体" pitchFamily="2" charset="-122"/>
                </a:rPr>
                <a:t>EX/MEM.IR ← ID/EX.IR; </a:t>
              </a:r>
            </a:p>
            <a:p>
              <a:pPr eaLnBrk="1" hangingPunct="1">
                <a:spcBef>
                  <a:spcPct val="50000"/>
                </a:spcBef>
              </a:pPr>
              <a:r>
                <a:rPr kumimoji="1" lang="en-US" altLang="zh-CN" sz="1800" b="1" dirty="0">
                  <a:latin typeface="宋体" pitchFamily="2" charset="-122"/>
                </a:rPr>
                <a:t>EX/</a:t>
              </a:r>
              <a:r>
                <a:rPr kumimoji="1" lang="en-US" altLang="zh-CN" sz="1800" b="1" dirty="0" err="1">
                  <a:latin typeface="宋体" pitchFamily="2" charset="-122"/>
                </a:rPr>
                <a:t>MEM.ALUOutput</a:t>
              </a:r>
              <a:r>
                <a:rPr kumimoji="1" lang="en-US" altLang="zh-CN" sz="1800" b="1" dirty="0">
                  <a:latin typeface="宋体" pitchFamily="2" charset="-122"/>
                </a:rPr>
                <a:t> ← </a:t>
              </a:r>
              <a:br>
                <a:rPr kumimoji="1" lang="en-US" altLang="zh-CN" sz="1800" b="1" dirty="0">
                  <a:latin typeface="宋体" pitchFamily="2" charset="-122"/>
                </a:rPr>
              </a:br>
              <a:r>
                <a:rPr kumimoji="1" lang="en-US" altLang="zh-CN" sz="1800" b="1" dirty="0">
                  <a:latin typeface="宋体" pitchFamily="2" charset="-122"/>
                </a:rPr>
                <a:t>ID/EX.A op ID/EX.B </a:t>
              </a:r>
              <a:br>
                <a:rPr kumimoji="1" lang="en-US" altLang="zh-CN" sz="1800" b="1" dirty="0">
                  <a:latin typeface="宋体" pitchFamily="2" charset="-122"/>
                </a:rPr>
              </a:br>
              <a:r>
                <a:rPr kumimoji="1" lang="zh-CN" altLang="en-US" sz="1800" b="1" dirty="0">
                  <a:latin typeface="宋体" pitchFamily="2" charset="-122"/>
                </a:rPr>
                <a:t>或</a:t>
              </a:r>
              <a:br>
                <a:rPr kumimoji="1" lang="zh-CN" altLang="en-US" sz="1800" b="1" dirty="0">
                  <a:latin typeface="宋体" pitchFamily="2" charset="-122"/>
                </a:rPr>
              </a:br>
              <a:r>
                <a:rPr kumimoji="1" lang="en-US" altLang="zh-CN" sz="1800" b="1" dirty="0">
                  <a:latin typeface="宋体" pitchFamily="2" charset="-122"/>
                </a:rPr>
                <a:t>EX/</a:t>
              </a:r>
              <a:r>
                <a:rPr kumimoji="1" lang="en-US" altLang="zh-CN" sz="1800" b="1" dirty="0" err="1">
                  <a:latin typeface="宋体" pitchFamily="2" charset="-122"/>
                </a:rPr>
                <a:t>MEM.ALUOutput</a:t>
              </a:r>
              <a:r>
                <a:rPr kumimoji="1" lang="en-US" altLang="zh-CN" sz="1800" b="1" dirty="0">
                  <a:latin typeface="宋体" pitchFamily="2" charset="-122"/>
                </a:rPr>
                <a:t> ← </a:t>
              </a:r>
              <a:br>
                <a:rPr kumimoji="1" lang="en-US" altLang="zh-CN" sz="1800" b="1" dirty="0">
                  <a:latin typeface="宋体" pitchFamily="2" charset="-122"/>
                </a:rPr>
              </a:br>
              <a:r>
                <a:rPr kumimoji="1" lang="en-US" altLang="zh-CN" sz="1800" b="1" dirty="0">
                  <a:latin typeface="宋体" pitchFamily="2" charset="-122"/>
                </a:rPr>
                <a:t>ID/EX.A op ID/</a:t>
              </a:r>
              <a:r>
                <a:rPr kumimoji="1" lang="en-US" altLang="zh-CN" sz="1800" b="1" dirty="0" err="1">
                  <a:latin typeface="宋体" pitchFamily="2" charset="-122"/>
                </a:rPr>
                <a:t>EX.Imm</a:t>
              </a:r>
              <a:r>
                <a:rPr kumimoji="1" lang="en-US" altLang="zh-CN" sz="1800" b="1" dirty="0">
                  <a:latin typeface="宋体" pitchFamily="2" charset="-122"/>
                </a:rPr>
                <a:t>;</a:t>
              </a:r>
              <a:br>
                <a:rPr kumimoji="1" lang="en-US" altLang="zh-CN" sz="1800" b="1" dirty="0">
                  <a:latin typeface="宋体" pitchFamily="2" charset="-122"/>
                </a:rPr>
              </a:br>
              <a:r>
                <a:rPr kumimoji="1" lang="en-US" altLang="zh-CN" sz="1800" b="1" dirty="0">
                  <a:latin typeface="宋体" pitchFamily="2" charset="-122"/>
                </a:rPr>
                <a:t>EX/</a:t>
              </a:r>
              <a:r>
                <a:rPr kumimoji="1" lang="en-US" altLang="zh-CN" sz="1800" b="1" dirty="0" err="1">
                  <a:latin typeface="宋体" pitchFamily="2" charset="-122"/>
                </a:rPr>
                <a:t>MEM.cond</a:t>
              </a:r>
              <a:r>
                <a:rPr kumimoji="1" lang="en-US" altLang="zh-CN" sz="1800" b="1" dirty="0">
                  <a:latin typeface="宋体" pitchFamily="2" charset="-122"/>
                </a:rPr>
                <a:t> ← 0;</a:t>
              </a:r>
            </a:p>
          </p:txBody>
        </p:sp>
        <p:sp>
          <p:nvSpPr>
            <p:cNvPr id="57372" name="Text Box 26"/>
            <p:cNvSpPr txBox="1">
              <a:spLocks noChangeArrowheads="1"/>
            </p:cNvSpPr>
            <p:nvPr/>
          </p:nvSpPr>
          <p:spPr bwMode="auto">
            <a:xfrm>
              <a:off x="2400" y="2614"/>
              <a:ext cx="1764"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latin typeface="宋体" pitchFamily="2" charset="-122"/>
                </a:rPr>
                <a:t>EX/MEM.IR ← ID/EX.IR; </a:t>
              </a:r>
            </a:p>
            <a:p>
              <a:pPr eaLnBrk="1" hangingPunct="1">
                <a:spcBef>
                  <a:spcPct val="50000"/>
                </a:spcBef>
              </a:pPr>
              <a:r>
                <a:rPr kumimoji="1" lang="en-US" altLang="zh-CN" sz="1800" b="1">
                  <a:latin typeface="宋体" pitchFamily="2" charset="-122"/>
                </a:rPr>
                <a:t>EX/MEM.B ←ID/EX.B</a:t>
              </a:r>
            </a:p>
            <a:p>
              <a:pPr eaLnBrk="1" hangingPunct="1">
                <a:spcBef>
                  <a:spcPct val="50000"/>
                </a:spcBef>
              </a:pPr>
              <a:r>
                <a:rPr kumimoji="1" lang="en-US" altLang="zh-CN" sz="1800" b="1">
                  <a:latin typeface="宋体" pitchFamily="2" charset="-122"/>
                </a:rPr>
                <a:t>EX/MEM.ALUOutput ← </a:t>
              </a:r>
              <a:br>
                <a:rPr kumimoji="1" lang="en-US" altLang="zh-CN" sz="1800" b="1">
                  <a:latin typeface="宋体" pitchFamily="2" charset="-122"/>
                </a:rPr>
              </a:br>
              <a:r>
                <a:rPr kumimoji="1" lang="en-US" altLang="zh-CN" sz="1800" b="1">
                  <a:latin typeface="宋体" pitchFamily="2" charset="-122"/>
                </a:rPr>
                <a:t>ID/EX.A + ID/EX.Imm;</a:t>
              </a:r>
            </a:p>
            <a:p>
              <a:pPr eaLnBrk="1" hangingPunct="1">
                <a:spcBef>
                  <a:spcPct val="50000"/>
                </a:spcBef>
              </a:pPr>
              <a:r>
                <a:rPr kumimoji="1" lang="en-US" altLang="zh-CN" sz="1800" b="1">
                  <a:latin typeface="宋体" pitchFamily="2" charset="-122"/>
                </a:rPr>
                <a:t>EX/MEM.cond ← 0;</a:t>
              </a:r>
            </a:p>
          </p:txBody>
        </p:sp>
        <p:sp>
          <p:nvSpPr>
            <p:cNvPr id="57373" name="Text Box 27"/>
            <p:cNvSpPr txBox="1">
              <a:spLocks noChangeArrowheads="1"/>
            </p:cNvSpPr>
            <p:nvPr/>
          </p:nvSpPr>
          <p:spPr bwMode="auto">
            <a:xfrm>
              <a:off x="4104" y="2581"/>
              <a:ext cx="165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latin typeface="宋体" pitchFamily="2" charset="-122"/>
                </a:rPr>
                <a:t>EX/MEM.ALUOutput←</a:t>
              </a:r>
              <a:br>
                <a:rPr kumimoji="1" lang="en-US" altLang="zh-CN" sz="1800" b="1">
                  <a:latin typeface="宋体" pitchFamily="2" charset="-122"/>
                </a:rPr>
              </a:br>
              <a:r>
                <a:rPr kumimoji="1" lang="en-US" altLang="zh-CN" sz="1800" b="1">
                  <a:latin typeface="宋体" pitchFamily="2" charset="-122"/>
                </a:rPr>
                <a:t>ID/EX.NPC+ID/EX.Imm;</a:t>
              </a:r>
              <a:br>
                <a:rPr kumimoji="1" lang="en-US" altLang="zh-CN" sz="1800" b="1">
                  <a:latin typeface="宋体" pitchFamily="2" charset="-122"/>
                </a:rPr>
              </a:br>
              <a:endParaRPr kumimoji="1" lang="en-US" altLang="zh-CN" sz="1800" b="1">
                <a:latin typeface="宋体" pitchFamily="2" charset="-122"/>
              </a:endParaRPr>
            </a:p>
            <a:p>
              <a:pPr eaLnBrk="1" hangingPunct="1">
                <a:spcBef>
                  <a:spcPct val="50000"/>
                </a:spcBef>
              </a:pPr>
              <a:r>
                <a:rPr kumimoji="1" lang="en-US" altLang="zh-CN" sz="1800" b="1">
                  <a:latin typeface="宋体" pitchFamily="2" charset="-122"/>
                </a:rPr>
                <a:t>EX/MEM.cond ←  (ID/EX.A op 0);</a:t>
              </a:r>
            </a:p>
          </p:txBody>
        </p:sp>
        <p:sp>
          <p:nvSpPr>
            <p:cNvPr id="57374" name="Line 28"/>
            <p:cNvSpPr>
              <a:spLocks noChangeShapeType="1"/>
            </p:cNvSpPr>
            <p:nvPr/>
          </p:nvSpPr>
          <p:spPr bwMode="auto">
            <a:xfrm>
              <a:off x="703" y="357"/>
              <a:ext cx="0" cy="37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grpSp>
      <p:sp>
        <p:nvSpPr>
          <p:cNvPr id="57347" name="AutoShape 29">
            <a:hlinkClick r:id="" action="ppaction://hlinkshowjump?jump=nextslide" highlightClick="1"/>
          </p:cNvPr>
          <p:cNvSpPr>
            <a:spLocks noChangeArrowheads="1"/>
          </p:cNvSpPr>
          <p:nvPr/>
        </p:nvSpPr>
        <p:spPr bwMode="auto">
          <a:xfrm>
            <a:off x="8248650" y="304800"/>
            <a:ext cx="457200" cy="228600"/>
          </a:xfrm>
          <a:prstGeom prst="actionButtonForwardNext">
            <a:avLst/>
          </a:prstGeom>
          <a:solidFill>
            <a:srgbClr val="EDA9EB"/>
          </a:solidFill>
          <a:ln w="3175">
            <a:solidFill>
              <a:srgbClr val="FFFF00"/>
            </a:solidFill>
            <a:miter lim="800000"/>
            <a:headEnd/>
            <a:tailEnd/>
          </a:ln>
        </p:spPr>
        <p:txBody>
          <a:bodyPr wrap="none" anchor="ctr"/>
          <a:lstStyle/>
          <a:p>
            <a:endParaRPr lang="zh-CN" altLang="en-US"/>
          </a:p>
        </p:txBody>
      </p:sp>
      <p:sp>
        <p:nvSpPr>
          <p:cNvPr id="57348" name="AutoShape 30">
            <a:hlinkClick r:id="rId3" action="ppaction://hlinksldjump" highlightClick="1"/>
          </p:cNvPr>
          <p:cNvSpPr>
            <a:spLocks noChangeArrowheads="1"/>
          </p:cNvSpPr>
          <p:nvPr/>
        </p:nvSpPr>
        <p:spPr bwMode="auto">
          <a:xfrm>
            <a:off x="7696200" y="304800"/>
            <a:ext cx="438150" cy="228600"/>
          </a:xfrm>
          <a:prstGeom prst="actionButtonReturn">
            <a:avLst/>
          </a:prstGeom>
          <a:solidFill>
            <a:srgbClr val="EDA9EB"/>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321733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
                                        </p:tgtEl>
                                      </p:cBhvr>
                                      <p:by x="120000" y="120000"/>
                                    </p:animScale>
                                  </p:childTnLst>
                                </p:cTn>
                              </p:par>
                              <p:par>
                                <p:cTn id="7" presetID="42" presetClass="path" presetSubtype="0" accel="50000" decel="50000" fill="hold" nodeType="withEffect">
                                  <p:stCondLst>
                                    <p:cond delay="0"/>
                                  </p:stCondLst>
                                  <p:childTnLst>
                                    <p:animMotion origin="layout" path="M -3.33333E-6 0 L -0.03038 0.34005 " pathEditMode="relative" rAng="0" ptsTypes="AA">
                                      <p:cBhvr>
                                        <p:cTn id="8" dur="2000" fill="hold"/>
                                        <p:tgtEl>
                                          <p:spTgt spid="2"/>
                                        </p:tgtEl>
                                        <p:attrNameLst>
                                          <p:attrName>ppt_x</p:attrName>
                                          <p:attrName>ppt_y</p:attrName>
                                        </p:attrNameLst>
                                      </p:cBhvr>
                                      <p:rCtr x="-1528" y="1699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64" presetClass="path" presetSubtype="0" accel="50000" decel="50000" fill="hold" nodeType="clickEffect">
                                  <p:stCondLst>
                                    <p:cond delay="0"/>
                                  </p:stCondLst>
                                  <p:childTnLst>
                                    <p:animMotion origin="layout" path="M -3.33333E-6 0 L -0.046 -0.32153 " pathEditMode="relative" rAng="0" ptsTypes="AA">
                                      <p:cBhvr>
                                        <p:cTn id="12" dur="2000" fill="hold"/>
                                        <p:tgtEl>
                                          <p:spTgt spid="2"/>
                                        </p:tgtEl>
                                        <p:attrNameLst>
                                          <p:attrName>ppt_x</p:attrName>
                                          <p:attrName>ppt_y</p:attrName>
                                        </p:attrNameLst>
                                      </p:cBhvr>
                                      <p:rCtr x="-2309" y="-16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285750" y="306388"/>
            <a:ext cx="8553450" cy="5930900"/>
            <a:chOff x="180" y="193"/>
            <a:chExt cx="5388" cy="3736"/>
          </a:xfrm>
        </p:grpSpPr>
        <p:sp>
          <p:nvSpPr>
            <p:cNvPr id="58373" name="Text Box 2"/>
            <p:cNvSpPr txBox="1">
              <a:spLocks noChangeArrowheads="1"/>
            </p:cNvSpPr>
            <p:nvPr/>
          </p:nvSpPr>
          <p:spPr bwMode="auto">
            <a:xfrm>
              <a:off x="180" y="55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dirty="0">
                  <a:solidFill>
                    <a:schemeClr val="accent2"/>
                  </a:solidFill>
                  <a:latin typeface="华文中宋" pitchFamily="2" charset="-122"/>
                  <a:ea typeface="华文中宋" pitchFamily="2" charset="-122"/>
                </a:rPr>
                <a:t>流水段</a:t>
              </a:r>
            </a:p>
          </p:txBody>
        </p:sp>
        <p:sp>
          <p:nvSpPr>
            <p:cNvPr id="58374" name="Text Box 3"/>
            <p:cNvSpPr txBox="1">
              <a:spLocks noChangeArrowheads="1"/>
            </p:cNvSpPr>
            <p:nvPr/>
          </p:nvSpPr>
          <p:spPr bwMode="auto">
            <a:xfrm>
              <a:off x="1079" y="193"/>
              <a:ext cx="40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400" b="1" dirty="0">
                  <a:solidFill>
                    <a:srgbClr val="003366"/>
                  </a:solidFill>
                  <a:latin typeface="华文中宋" pitchFamily="2" charset="-122"/>
                  <a:ea typeface="华文中宋" pitchFamily="2" charset="-122"/>
                </a:rPr>
                <a:t>MIPS</a:t>
              </a:r>
              <a:r>
                <a:rPr kumimoji="1" lang="zh-CN" altLang="en-US" sz="2400" b="1" dirty="0">
                  <a:solidFill>
                    <a:srgbClr val="003366"/>
                  </a:solidFill>
                  <a:latin typeface="华文中宋" pitchFamily="2" charset="-122"/>
                  <a:ea typeface="华文中宋" pitchFamily="2" charset="-122"/>
                </a:rPr>
                <a:t>流水线的每个流水段的操作（续）</a:t>
              </a:r>
            </a:p>
          </p:txBody>
        </p:sp>
        <p:sp>
          <p:nvSpPr>
            <p:cNvPr id="58375" name="Text Box 4"/>
            <p:cNvSpPr txBox="1">
              <a:spLocks noChangeArrowheads="1"/>
            </p:cNvSpPr>
            <p:nvPr/>
          </p:nvSpPr>
          <p:spPr bwMode="auto">
            <a:xfrm>
              <a:off x="2592" y="557"/>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a:solidFill>
                    <a:schemeClr val="accent2"/>
                  </a:solidFill>
                  <a:latin typeface="华文中宋" pitchFamily="2" charset="-122"/>
                  <a:ea typeface="华文中宋" pitchFamily="2" charset="-122"/>
                </a:rPr>
                <a:t>任何指令类型</a:t>
              </a:r>
            </a:p>
          </p:txBody>
        </p:sp>
        <p:sp>
          <p:nvSpPr>
            <p:cNvPr id="58376" name="Text Box 5"/>
            <p:cNvSpPr txBox="1">
              <a:spLocks noChangeArrowheads="1"/>
            </p:cNvSpPr>
            <p:nvPr/>
          </p:nvSpPr>
          <p:spPr bwMode="auto">
            <a:xfrm>
              <a:off x="1152" y="800"/>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华文中宋" pitchFamily="2" charset="-122"/>
                  <a:ea typeface="华文中宋" pitchFamily="2" charset="-122"/>
                </a:rPr>
                <a:t>ALU </a:t>
              </a:r>
              <a:r>
                <a:rPr kumimoji="1" lang="zh-CN" altLang="en-US" sz="1800" b="1">
                  <a:solidFill>
                    <a:schemeClr val="accent2"/>
                  </a:solidFill>
                  <a:latin typeface="华文中宋" pitchFamily="2" charset="-122"/>
                  <a:ea typeface="华文中宋" pitchFamily="2" charset="-122"/>
                </a:rPr>
                <a:t>指令</a:t>
              </a:r>
            </a:p>
          </p:txBody>
        </p:sp>
        <p:sp>
          <p:nvSpPr>
            <p:cNvPr id="58377" name="Text Box 6"/>
            <p:cNvSpPr txBox="1">
              <a:spLocks noChangeArrowheads="1"/>
            </p:cNvSpPr>
            <p:nvPr/>
          </p:nvSpPr>
          <p:spPr bwMode="auto">
            <a:xfrm>
              <a:off x="2712" y="800"/>
              <a:ext cx="13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华文中宋" pitchFamily="2" charset="-122"/>
                  <a:ea typeface="华文中宋" pitchFamily="2" charset="-122"/>
                </a:rPr>
                <a:t>Load/Store </a:t>
              </a:r>
              <a:r>
                <a:rPr kumimoji="1" lang="zh-CN" altLang="en-US" sz="1800" b="1">
                  <a:solidFill>
                    <a:schemeClr val="accent2"/>
                  </a:solidFill>
                  <a:latin typeface="华文中宋" pitchFamily="2" charset="-122"/>
                  <a:ea typeface="华文中宋" pitchFamily="2" charset="-122"/>
                </a:rPr>
                <a:t>指令</a:t>
              </a:r>
            </a:p>
          </p:txBody>
        </p:sp>
        <p:sp>
          <p:nvSpPr>
            <p:cNvPr id="58378" name="Text Box 7"/>
            <p:cNvSpPr txBox="1">
              <a:spLocks noChangeArrowheads="1"/>
            </p:cNvSpPr>
            <p:nvPr/>
          </p:nvSpPr>
          <p:spPr bwMode="auto">
            <a:xfrm>
              <a:off x="4512" y="8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1800" b="1">
                  <a:solidFill>
                    <a:schemeClr val="accent2"/>
                  </a:solidFill>
                  <a:latin typeface="华文中宋" pitchFamily="2" charset="-122"/>
                  <a:ea typeface="华文中宋" pitchFamily="2" charset="-122"/>
                </a:rPr>
                <a:t>分支指令</a:t>
              </a:r>
            </a:p>
          </p:txBody>
        </p:sp>
        <p:sp>
          <p:nvSpPr>
            <p:cNvPr id="58379" name="Text Box 8"/>
            <p:cNvSpPr txBox="1">
              <a:spLocks noChangeArrowheads="1"/>
            </p:cNvSpPr>
            <p:nvPr/>
          </p:nvSpPr>
          <p:spPr bwMode="auto">
            <a:xfrm>
              <a:off x="288" y="138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宋体" pitchFamily="2" charset="-122"/>
                </a:rPr>
                <a:t>MEM</a:t>
              </a:r>
              <a:endParaRPr kumimoji="1" lang="en-US" altLang="zh-CN" sz="1800" b="1">
                <a:solidFill>
                  <a:schemeClr val="accent2"/>
                </a:solidFill>
                <a:latin typeface="Times New Roman" pitchFamily="18" charset="0"/>
              </a:endParaRPr>
            </a:p>
          </p:txBody>
        </p:sp>
        <p:sp>
          <p:nvSpPr>
            <p:cNvPr id="58380" name="Text Box 9"/>
            <p:cNvSpPr txBox="1">
              <a:spLocks noChangeArrowheads="1"/>
            </p:cNvSpPr>
            <p:nvPr/>
          </p:nvSpPr>
          <p:spPr bwMode="auto">
            <a:xfrm>
              <a:off x="264" y="2909"/>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solidFill>
                    <a:schemeClr val="accent2"/>
                  </a:solidFill>
                  <a:latin typeface="宋体" pitchFamily="2" charset="-122"/>
                </a:rPr>
                <a:t>WB</a:t>
              </a:r>
              <a:endParaRPr kumimoji="1" lang="en-US" altLang="zh-CN" sz="1800" b="1">
                <a:solidFill>
                  <a:schemeClr val="accent2"/>
                </a:solidFill>
                <a:latin typeface="Times New Roman" pitchFamily="18" charset="0"/>
              </a:endParaRPr>
            </a:p>
          </p:txBody>
        </p:sp>
        <p:sp>
          <p:nvSpPr>
            <p:cNvPr id="58381" name="Line 10"/>
            <p:cNvSpPr>
              <a:spLocks noChangeShapeType="1"/>
            </p:cNvSpPr>
            <p:nvPr/>
          </p:nvSpPr>
          <p:spPr bwMode="auto">
            <a:xfrm>
              <a:off x="218" y="3929"/>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2" name="Line 11"/>
            <p:cNvSpPr>
              <a:spLocks noChangeShapeType="1"/>
            </p:cNvSpPr>
            <p:nvPr/>
          </p:nvSpPr>
          <p:spPr bwMode="auto">
            <a:xfrm>
              <a:off x="218" y="800"/>
              <a:ext cx="5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3" name="Line 12"/>
            <p:cNvSpPr>
              <a:spLocks noChangeShapeType="1"/>
            </p:cNvSpPr>
            <p:nvPr/>
          </p:nvSpPr>
          <p:spPr bwMode="auto">
            <a:xfrm>
              <a:off x="204" y="2426"/>
              <a:ext cx="5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4" name="Line 13"/>
            <p:cNvSpPr>
              <a:spLocks noChangeShapeType="1"/>
            </p:cNvSpPr>
            <p:nvPr/>
          </p:nvSpPr>
          <p:spPr bwMode="auto">
            <a:xfrm>
              <a:off x="218" y="1040"/>
              <a:ext cx="5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5" name="Line 14"/>
            <p:cNvSpPr>
              <a:spLocks noChangeShapeType="1"/>
            </p:cNvSpPr>
            <p:nvPr/>
          </p:nvSpPr>
          <p:spPr bwMode="auto">
            <a:xfrm>
              <a:off x="218" y="560"/>
              <a:ext cx="5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6" name="Text Box 15"/>
            <p:cNvSpPr txBox="1">
              <a:spLocks noChangeArrowheads="1"/>
            </p:cNvSpPr>
            <p:nvPr/>
          </p:nvSpPr>
          <p:spPr bwMode="auto">
            <a:xfrm>
              <a:off x="684" y="1070"/>
              <a:ext cx="171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latin typeface="宋体" pitchFamily="2" charset="-122"/>
                </a:rPr>
                <a:t>MEM/WB.IR ←EX/MEM.IR; </a:t>
              </a:r>
            </a:p>
            <a:p>
              <a:pPr eaLnBrk="1" hangingPunct="1">
                <a:spcBef>
                  <a:spcPct val="50000"/>
                </a:spcBef>
              </a:pPr>
              <a:r>
                <a:rPr kumimoji="1" lang="en-US" altLang="zh-CN" sz="1800" b="1">
                  <a:latin typeface="宋体" pitchFamily="2" charset="-122"/>
                </a:rPr>
                <a:t>MEM/WB.ALUOutput ← </a:t>
              </a:r>
              <a:br>
                <a:rPr kumimoji="1" lang="en-US" altLang="zh-CN" sz="1800" b="1">
                  <a:latin typeface="宋体" pitchFamily="2" charset="-122"/>
                </a:rPr>
              </a:br>
              <a:r>
                <a:rPr kumimoji="1" lang="en-US" altLang="zh-CN" sz="1800" b="1">
                  <a:latin typeface="宋体" pitchFamily="2" charset="-122"/>
                </a:rPr>
                <a:t>EX/MEM.ALUOutput;</a:t>
              </a:r>
            </a:p>
          </p:txBody>
        </p:sp>
        <p:sp>
          <p:nvSpPr>
            <p:cNvPr id="58387" name="Line 16"/>
            <p:cNvSpPr>
              <a:spLocks noChangeShapeType="1"/>
            </p:cNvSpPr>
            <p:nvPr/>
          </p:nvSpPr>
          <p:spPr bwMode="auto">
            <a:xfrm>
              <a:off x="2400" y="797"/>
              <a:ext cx="0" cy="31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8" name="Line 17"/>
            <p:cNvSpPr>
              <a:spLocks noChangeShapeType="1"/>
            </p:cNvSpPr>
            <p:nvPr/>
          </p:nvSpPr>
          <p:spPr bwMode="auto">
            <a:xfrm>
              <a:off x="4272" y="813"/>
              <a:ext cx="0" cy="3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9" name="Text Box 18"/>
            <p:cNvSpPr txBox="1">
              <a:spLocks noChangeArrowheads="1"/>
            </p:cNvSpPr>
            <p:nvPr/>
          </p:nvSpPr>
          <p:spPr bwMode="auto">
            <a:xfrm>
              <a:off x="2412" y="1085"/>
              <a:ext cx="1860"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1800" b="1">
                  <a:latin typeface="宋体" pitchFamily="2" charset="-122"/>
                </a:rPr>
                <a:t>MEM/WB.IR ← EX/MEM.IR; </a:t>
              </a:r>
            </a:p>
            <a:p>
              <a:pPr eaLnBrk="1" hangingPunct="1">
                <a:spcBef>
                  <a:spcPct val="50000"/>
                </a:spcBef>
              </a:pPr>
              <a:r>
                <a:rPr kumimoji="1" lang="en-US" altLang="zh-CN" sz="1800" b="1">
                  <a:latin typeface="宋体" pitchFamily="2" charset="-122"/>
                </a:rPr>
                <a:t>MEM/WB.LMD ←    </a:t>
              </a:r>
              <a:br>
                <a:rPr kumimoji="1" lang="en-US" altLang="zh-CN" sz="1800" b="1">
                  <a:latin typeface="宋体" pitchFamily="2" charset="-122"/>
                </a:rPr>
              </a:br>
              <a:r>
                <a:rPr kumimoji="1" lang="en-US" altLang="zh-CN" sz="1800" b="1">
                  <a:latin typeface="宋体" pitchFamily="2" charset="-122"/>
                </a:rPr>
                <a:t>Mem[EX/MEM.ALUOutput];</a:t>
              </a:r>
              <a:br>
                <a:rPr kumimoji="1" lang="en-US" altLang="zh-CN" sz="1800" b="1">
                  <a:latin typeface="宋体" pitchFamily="2" charset="-122"/>
                </a:rPr>
              </a:br>
              <a:r>
                <a:rPr kumimoji="1" lang="zh-CN" altLang="en-US" sz="1800" b="1">
                  <a:latin typeface="宋体" pitchFamily="2" charset="-122"/>
                </a:rPr>
                <a:t>或</a:t>
              </a:r>
              <a:br>
                <a:rPr kumimoji="1" lang="zh-CN" altLang="en-US" sz="1800" b="1">
                  <a:latin typeface="宋体" pitchFamily="2" charset="-122"/>
                </a:rPr>
              </a:br>
              <a:r>
                <a:rPr kumimoji="1" lang="en-US" altLang="zh-CN" sz="1800" b="1">
                  <a:latin typeface="宋体" pitchFamily="2" charset="-122"/>
                </a:rPr>
                <a:t>Mem[EX/MEM.ALUOutput] ← EX/MEM.B;</a:t>
              </a:r>
            </a:p>
          </p:txBody>
        </p:sp>
        <p:sp>
          <p:nvSpPr>
            <p:cNvPr id="58390" name="Line 19"/>
            <p:cNvSpPr>
              <a:spLocks noChangeShapeType="1"/>
            </p:cNvSpPr>
            <p:nvPr/>
          </p:nvSpPr>
          <p:spPr bwMode="auto">
            <a:xfrm>
              <a:off x="703" y="569"/>
              <a:ext cx="0" cy="3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91" name="Text Box 20"/>
            <p:cNvSpPr txBox="1">
              <a:spLocks noChangeArrowheads="1"/>
            </p:cNvSpPr>
            <p:nvPr/>
          </p:nvSpPr>
          <p:spPr bwMode="auto">
            <a:xfrm>
              <a:off x="720" y="2441"/>
              <a:ext cx="172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10000"/>
                </a:lnSpc>
                <a:spcBef>
                  <a:spcPct val="50000"/>
                </a:spcBef>
              </a:pPr>
              <a:r>
                <a:rPr kumimoji="1" lang="en-US" altLang="zh-CN" sz="1800" b="1">
                  <a:latin typeface="宋体" pitchFamily="2" charset="-122"/>
                </a:rPr>
                <a:t>Regs[MEM/WB.IR</a:t>
              </a:r>
              <a:r>
                <a:rPr kumimoji="1" lang="en-US" altLang="zh-CN" sz="1800" b="1" baseline="-25000">
                  <a:latin typeface="宋体" pitchFamily="2" charset="-122"/>
                </a:rPr>
                <a:t>16...20</a:t>
              </a:r>
              <a:r>
                <a:rPr kumimoji="1" lang="en-US" altLang="zh-CN" sz="1800" b="1">
                  <a:latin typeface="宋体" pitchFamily="2" charset="-122"/>
                </a:rPr>
                <a:t>]</a:t>
              </a:r>
              <a:br>
                <a:rPr kumimoji="1" lang="en-US" altLang="zh-CN" sz="1800" b="1">
                  <a:latin typeface="宋体" pitchFamily="2" charset="-122"/>
                </a:rPr>
              </a:br>
              <a:r>
                <a:rPr kumimoji="1" lang="en-US" altLang="zh-CN" sz="1800" b="1">
                  <a:latin typeface="宋体" pitchFamily="2" charset="-122"/>
                </a:rPr>
                <a:t>← MEM/WB.ALUOutput;</a:t>
              </a:r>
              <a:br>
                <a:rPr kumimoji="1" lang="en-US" altLang="zh-CN" sz="1800" b="1">
                  <a:latin typeface="宋体" pitchFamily="2" charset="-122"/>
                </a:rPr>
              </a:br>
              <a:r>
                <a:rPr kumimoji="1" lang="zh-CN" altLang="en-US" sz="1800" b="1">
                  <a:latin typeface="宋体" pitchFamily="2" charset="-122"/>
                </a:rPr>
                <a:t>或</a:t>
              </a:r>
              <a:br>
                <a:rPr kumimoji="1" lang="zh-CN" altLang="en-US" sz="1800" b="1">
                  <a:latin typeface="宋体" pitchFamily="2" charset="-122"/>
                </a:rPr>
              </a:br>
              <a:r>
                <a:rPr kumimoji="1" lang="en-US" altLang="zh-CN" sz="1800" b="1">
                  <a:latin typeface="宋体" pitchFamily="2" charset="-122"/>
                </a:rPr>
                <a:t>Regs[MEM/WB.IR</a:t>
              </a:r>
              <a:r>
                <a:rPr kumimoji="1" lang="en-US" altLang="zh-CN" sz="1800" b="1" baseline="-25000">
                  <a:latin typeface="宋体" pitchFamily="2" charset="-122"/>
                </a:rPr>
                <a:t>11...15</a:t>
              </a:r>
              <a:r>
                <a:rPr kumimoji="1" lang="en-US" altLang="zh-CN" sz="1800" b="1">
                  <a:latin typeface="宋体" pitchFamily="2" charset="-122"/>
                </a:rPr>
                <a:t>]</a:t>
              </a:r>
              <a:br>
                <a:rPr kumimoji="1" lang="en-US" altLang="zh-CN" sz="1800" b="1">
                  <a:latin typeface="宋体" pitchFamily="2" charset="-122"/>
                </a:rPr>
              </a:br>
              <a:r>
                <a:rPr kumimoji="1" lang="en-US" altLang="zh-CN" sz="1800" b="1">
                  <a:latin typeface="宋体" pitchFamily="2" charset="-122"/>
                </a:rPr>
                <a:t>← MEM/WB.ALUOutput;</a:t>
              </a:r>
            </a:p>
          </p:txBody>
        </p:sp>
        <p:sp>
          <p:nvSpPr>
            <p:cNvPr id="58392" name="Rectangle 21"/>
            <p:cNvSpPr>
              <a:spLocks noChangeArrowheads="1"/>
            </p:cNvSpPr>
            <p:nvPr/>
          </p:nvSpPr>
          <p:spPr bwMode="auto">
            <a:xfrm>
              <a:off x="2428" y="2798"/>
              <a:ext cx="15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b="1">
                  <a:latin typeface="宋体" pitchFamily="2" charset="-122"/>
                </a:rPr>
                <a:t>Regs[MEM/WB.IR</a:t>
              </a:r>
              <a:r>
                <a:rPr kumimoji="1" lang="en-US" altLang="zh-CN" sz="1800" b="1" baseline="-25000">
                  <a:latin typeface="宋体" pitchFamily="2" charset="-122"/>
                </a:rPr>
                <a:t>11...15</a:t>
              </a:r>
              <a:r>
                <a:rPr kumimoji="1" lang="en-US" altLang="zh-CN" sz="1800" b="1">
                  <a:latin typeface="宋体" pitchFamily="2" charset="-122"/>
                </a:rPr>
                <a:t>]</a:t>
              </a:r>
              <a:br>
                <a:rPr kumimoji="1" lang="en-US" altLang="zh-CN" sz="1800" b="1">
                  <a:latin typeface="宋体" pitchFamily="2" charset="-122"/>
                </a:rPr>
              </a:br>
              <a:r>
                <a:rPr kumimoji="1" lang="en-US" altLang="zh-CN" sz="1800" b="1">
                  <a:latin typeface="宋体" pitchFamily="2" charset="-122"/>
                </a:rPr>
                <a:t>← MEM/WB.LMD;</a:t>
              </a:r>
            </a:p>
          </p:txBody>
        </p:sp>
      </p:grpSp>
      <p:sp>
        <p:nvSpPr>
          <p:cNvPr id="58371" name="AutoShape 22">
            <a:hlinkClick r:id="" action="ppaction://hlinkshowjump?jump=previousslide" highlightClick="1"/>
          </p:cNvPr>
          <p:cNvSpPr>
            <a:spLocks noChangeArrowheads="1"/>
          </p:cNvSpPr>
          <p:nvPr/>
        </p:nvSpPr>
        <p:spPr bwMode="auto">
          <a:xfrm>
            <a:off x="7791450" y="419100"/>
            <a:ext cx="457200" cy="228600"/>
          </a:xfrm>
          <a:prstGeom prst="actionButtonBackPrevious">
            <a:avLst/>
          </a:prstGeom>
          <a:solidFill>
            <a:srgbClr val="EDA9EB"/>
          </a:solidFill>
          <a:ln w="9525">
            <a:solidFill>
              <a:srgbClr val="FFFF00"/>
            </a:solidFill>
            <a:miter lim="800000"/>
            <a:headEnd/>
            <a:tailEnd/>
          </a:ln>
        </p:spPr>
        <p:txBody>
          <a:bodyPr wrap="none" anchor="ctr"/>
          <a:lstStyle/>
          <a:p>
            <a:endParaRPr lang="zh-CN" altLang="en-US"/>
          </a:p>
        </p:txBody>
      </p:sp>
      <p:sp>
        <p:nvSpPr>
          <p:cNvPr id="58372" name="AutoShape 23">
            <a:hlinkClick r:id="rId3" action="ppaction://hlinksldjump" highlightClick="1"/>
          </p:cNvPr>
          <p:cNvSpPr>
            <a:spLocks noChangeArrowheads="1"/>
          </p:cNvSpPr>
          <p:nvPr/>
        </p:nvSpPr>
        <p:spPr bwMode="auto">
          <a:xfrm>
            <a:off x="8324850" y="419100"/>
            <a:ext cx="438150" cy="228600"/>
          </a:xfrm>
          <a:prstGeom prst="actionButtonReturn">
            <a:avLst/>
          </a:prstGeom>
          <a:solidFill>
            <a:srgbClr val="EDA9EB"/>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5806287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1.66667E-6 1.85185E-6 L 0.14271 0.00162 " pathEditMode="relative" rAng="0" ptsTypes="AA">
                                      <p:cBhvr>
                                        <p:cTn id="10" dur="500" fill="hold"/>
                                        <p:tgtEl>
                                          <p:spTgt spid="2"/>
                                        </p:tgtEl>
                                        <p:attrNameLst>
                                          <p:attrName>ppt_x</p:attrName>
                                          <p:attrName>ppt_y</p:attrName>
                                        </p:attrNameLst>
                                      </p:cBhvr>
                                      <p:rCtr x="713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arch3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770198"/>
      </p:ext>
    </p:extLst>
  </p:cSld>
  <p:clrMapOvr>
    <a:masterClrMapping/>
  </p:clrMapOvr>
  <p:transition spd="slow"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0419" name="Picture 2" descr="arch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2804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04813"/>
            <a:ext cx="8064500" cy="60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33375"/>
            <a:ext cx="78486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4" name="Picture 6">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46075"/>
            <a:ext cx="8137525"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AutoShape 4">
            <a:hlinkClick r:id="rId7" action="ppaction://hlinksldjump" highlightClick="1"/>
          </p:cNvPr>
          <p:cNvSpPr>
            <a:spLocks noChangeArrowheads="1"/>
          </p:cNvSpPr>
          <p:nvPr/>
        </p:nvSpPr>
        <p:spPr bwMode="auto">
          <a:xfrm>
            <a:off x="7883525" y="381000"/>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017897327"/>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wipe(right)">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4781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47813"/>
                                        </p:tgtEl>
                                        <p:attrNameLst>
                                          <p:attrName>style.visibility</p:attrName>
                                        </p:attrNameLst>
                                      </p:cBhvr>
                                      <p:to>
                                        <p:strVal val="visible"/>
                                      </p:to>
                                    </p:set>
                                    <p:animEffect transition="in" filter="wipe(right)">
                                      <p:cBhvr>
                                        <p:cTn id="16" dur="500"/>
                                        <p:tgtEl>
                                          <p:spTgt spid="2478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4781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247814"/>
                                        </p:tgtEl>
                                        <p:attrNameLst>
                                          <p:attrName>style.visibility</p:attrName>
                                        </p:attrNameLst>
                                      </p:cBhvr>
                                      <p:to>
                                        <p:strVal val="visible"/>
                                      </p:to>
                                    </p:set>
                                    <p:animEffect transition="in" filter="wipe(right)">
                                      <p:cBhvr>
                                        <p:cTn id="25" dur="500"/>
                                        <p:tgtEl>
                                          <p:spTgt spid="2478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2478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1443" name="Picture 2" descr="arch35">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762000"/>
            <a:ext cx="731520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AutoShape 4">
            <a:hlinkClick r:id="rId6" action="ppaction://hlinksldjump" highlightClick="1"/>
          </p:cNvPr>
          <p:cNvSpPr>
            <a:spLocks noChangeArrowheads="1"/>
          </p:cNvSpPr>
          <p:nvPr/>
        </p:nvSpPr>
        <p:spPr bwMode="auto">
          <a:xfrm>
            <a:off x="7616825" y="785813"/>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73690522"/>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6.1  </a:t>
            </a:r>
            <a:r>
              <a:rPr lang="zh-CN" altLang="en-US" sz="3600" b="1" dirty="0" smtClean="0">
                <a:latin typeface="Times New Roman" panose="02020603050405020304" pitchFamily="18" charset="0"/>
                <a:cs typeface="Times New Roman" panose="02020603050405020304" pitchFamily="18" charset="0"/>
              </a:rPr>
              <a:t>流水线概述</a:t>
            </a:r>
          </a:p>
        </p:txBody>
      </p:sp>
      <p:sp>
        <p:nvSpPr>
          <p:cNvPr id="5123" name="Rectangle 2"/>
          <p:cNvSpPr>
            <a:spLocks noGrp="1" noChangeArrowheads="1"/>
          </p:cNvSpPr>
          <p:nvPr>
            <p:ph idx="1"/>
          </p:nvPr>
        </p:nvSpPr>
        <p:spPr>
          <a:xfrm>
            <a:off x="755650" y="1700213"/>
            <a:ext cx="7064375" cy="3313112"/>
          </a:xfrm>
        </p:spPr>
        <p:txBody>
          <a:bodyPr/>
          <a:lstStyle/>
          <a:p>
            <a:pPr marL="0" indent="0" eaLnBrk="1" hangingPunct="1">
              <a:spcBef>
                <a:spcPct val="50000"/>
              </a:spcBef>
              <a:buFont typeface="Arial" pitchFamily="34" charset="0"/>
              <a:buNone/>
            </a:pPr>
            <a:r>
              <a:rPr lang="en-US" altLang="zh-CN" sz="2800" b="1" dirty="0" smtClean="0">
                <a:latin typeface="Times New Roman" pitchFamily="18" charset="0"/>
              </a:rPr>
              <a:t>6.1.1  </a:t>
            </a:r>
            <a:r>
              <a:rPr lang="zh-CN" altLang="en-US" sz="2800" b="1" dirty="0" smtClean="0">
                <a:latin typeface="Times New Roman" pitchFamily="18" charset="0"/>
              </a:rPr>
              <a:t>流水线基本概念</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zh-CN" altLang="en-US" sz="2800" b="1" dirty="0" smtClean="0">
              <a:latin typeface="Times New Roman"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rPr>
              <a:t>6.1.2  </a:t>
            </a:r>
            <a:r>
              <a:rPr lang="zh-CN" altLang="en-US" sz="2800" b="1" dirty="0" smtClean="0">
                <a:latin typeface="Times New Roman" pitchFamily="18" charset="0"/>
              </a:rPr>
              <a:t>流水线分类</a:t>
            </a:r>
          </a:p>
          <a:p>
            <a:pPr marL="966788" lvl="1" indent="-495300" eaLnBrk="1" hangingPunct="1">
              <a:spcBef>
                <a:spcPct val="50000"/>
              </a:spcBef>
              <a:buFont typeface="Wingdings" pitchFamily="2" charset="2"/>
              <a:buNone/>
            </a:pPr>
            <a:endParaRPr lang="en-US" altLang="zh-CN" b="1" dirty="0" smtClean="0">
              <a:latin typeface="Times New Roman" pitchFamily="18" charset="0"/>
            </a:endParaRPr>
          </a:p>
        </p:txBody>
      </p:sp>
    </p:spTree>
    <p:extLst>
      <p:ext uri="{BB962C8B-B14F-4D97-AF65-F5344CB8AC3E}">
        <p14:creationId xmlns:p14="http://schemas.microsoft.com/office/powerpoint/2010/main" val="3200868146"/>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arch37">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757761"/>
      </p:ext>
    </p:extLst>
  </p:cSld>
  <p:clrMapOvr>
    <a:masterClrMapping/>
  </p:clrMapOvr>
  <p:transition spd="slow"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arch36">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215932"/>
      </p:ext>
    </p:extLst>
  </p:cSld>
  <p:clrMapOvr>
    <a:masterClrMapping/>
  </p:clrMapOvr>
  <p:transition spd="slow"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4515" name="Picture 2" descr="arch38">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143000"/>
            <a:ext cx="75438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620972"/>
      </p:ext>
    </p:extLst>
  </p:cSld>
  <p:clrMapOvr>
    <a:masterClrMapping/>
  </p:clrMapOvr>
  <p:transition spd="slow"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5539" name="Picture 2" descr="arch39">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838200"/>
            <a:ext cx="6805613"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215014"/>
      </p:ext>
    </p:extLst>
  </p:cSld>
  <p:clrMapOvr>
    <a:masterClrMapping/>
  </p:clrMapOvr>
  <p:transition spd="slow"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6563" name="Picture 2" descr="arch40">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77724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482269"/>
      </p:ext>
    </p:extLst>
  </p:cSld>
  <p:clrMapOvr>
    <a:masterClrMapping/>
  </p:clrMapOvr>
  <p:transition spd="slow"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7587" name="Picture 2" descr="arch41">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838200"/>
            <a:ext cx="7391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934017"/>
      </p:ext>
    </p:extLst>
  </p:cSld>
  <p:clrMapOvr>
    <a:masterClrMapping/>
  </p:clrMapOvr>
  <p:transition spd="slow"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8611" name="Picture 2" descr="arch4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24000"/>
            <a:ext cx="7696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004136"/>
      </p:ext>
    </p:extLst>
  </p:cSld>
  <p:clrMapOvr>
    <a:masterClrMapping/>
  </p:clrMapOvr>
  <p:transition spd="slow"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69635" name="Picture 2" descr="arch43">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604838"/>
            <a:ext cx="4983163" cy="564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267134"/>
      </p:ext>
    </p:extLst>
  </p:cSld>
  <p:clrMapOvr>
    <a:masterClrMapping/>
  </p:clrMapOvr>
  <p:transition spd="slow"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arch4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1593"/>
      </p:ext>
    </p:extLst>
  </p:cSld>
  <p:clrMapOvr>
    <a:masterClrMapping/>
  </p:clrMapOvr>
  <p:transition spd="slow"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arch45">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195060"/>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p:txBody>
          <a:bodyPr/>
          <a:lstStyle/>
          <a:p>
            <a:pPr eaLnBrk="1" hangingPunct="1"/>
            <a:r>
              <a:rPr lang="en-US" altLang="zh-CN" sz="3600" b="1" dirty="0" smtClean="0">
                <a:latin typeface="Times New Roman" pitchFamily="18" charset="0"/>
              </a:rPr>
              <a:t>6.1.1 </a:t>
            </a:r>
            <a:r>
              <a:rPr lang="zh-CN" altLang="en-US" sz="3600" b="1" dirty="0" smtClean="0">
                <a:latin typeface="Times New Roman" pitchFamily="18" charset="0"/>
              </a:rPr>
              <a:t>流水线的基本概念</a:t>
            </a:r>
          </a:p>
        </p:txBody>
      </p:sp>
      <p:sp>
        <p:nvSpPr>
          <p:cNvPr id="15368" name="Rectangle 8"/>
          <p:cNvSpPr>
            <a:spLocks noGrp="1" noChangeArrowheads="1"/>
          </p:cNvSpPr>
          <p:nvPr>
            <p:ph idx="1"/>
          </p:nvPr>
        </p:nvSpPr>
        <p:spPr>
          <a:xfrm>
            <a:off x="684213" y="1557933"/>
            <a:ext cx="7704137" cy="4751387"/>
          </a:xfrm>
        </p:spPr>
        <p:txBody>
          <a:bodyPr/>
          <a:lstStyle/>
          <a:p>
            <a:pPr eaLnBrk="1" hangingPunct="1">
              <a:lnSpc>
                <a:spcPct val="12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1. </a:t>
            </a:r>
            <a:r>
              <a:rPr lang="zh-CN" altLang="en-US" sz="2800" b="1" dirty="0" smtClean="0">
                <a:latin typeface="Times New Roman" panose="02020603050405020304" pitchFamily="18" charset="0"/>
                <a:cs typeface="Times New Roman" panose="02020603050405020304" pitchFamily="18" charset="0"/>
              </a:rPr>
              <a:t>产品生产流水线</a:t>
            </a:r>
          </a:p>
          <a:p>
            <a:pPr eaLnBrk="1" hangingPunct="1">
              <a:lnSpc>
                <a:spcPct val="12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(1) </a:t>
            </a:r>
            <a:r>
              <a:rPr lang="zh-CN" altLang="en-US" sz="2800" b="1" dirty="0" smtClean="0">
                <a:latin typeface="Times New Roman" panose="02020603050405020304" pitchFamily="18" charset="0"/>
                <a:cs typeface="Times New Roman" panose="02020603050405020304" pitchFamily="18" charset="0"/>
              </a:rPr>
              <a:t>一个问题</a:t>
            </a:r>
          </a:p>
          <a:p>
            <a:pPr eaLnBrk="1" hangingPunct="1">
              <a:lnSpc>
                <a:spcPct val="120000"/>
              </a:lnSpc>
              <a:buFont typeface="Wingdings" pitchFamily="2" charset="2"/>
              <a:buNone/>
            </a:pPr>
            <a:r>
              <a:rPr lang="zh-CN" altLang="en-US"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假设某产品的生产需要</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道工序，该产品生产车间以前只有</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个工人，</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套生产该产品的机器。该工人工作</a:t>
            </a:r>
            <a:r>
              <a:rPr lang="en-US" altLang="zh-CN" sz="2400" b="1" dirty="0" smtClean="0">
                <a:latin typeface="Times New Roman" panose="02020603050405020304" pitchFamily="18" charset="0"/>
                <a:cs typeface="Times New Roman" panose="02020603050405020304" pitchFamily="18" charset="0"/>
              </a:rPr>
              <a:t>8</a:t>
            </a:r>
            <a:r>
              <a:rPr lang="zh-CN" altLang="en-US" sz="2400" b="1" dirty="0" smtClean="0">
                <a:latin typeface="Times New Roman" panose="02020603050405020304" pitchFamily="18" charset="0"/>
                <a:cs typeface="Times New Roman" panose="02020603050405020304" pitchFamily="18" charset="0"/>
              </a:rPr>
              <a:t>小时，可以生产</a:t>
            </a:r>
            <a:r>
              <a:rPr lang="en-US" altLang="zh-CN" sz="2400" b="1" dirty="0" smtClean="0">
                <a:latin typeface="Times New Roman" panose="02020603050405020304" pitchFamily="18" charset="0"/>
                <a:cs typeface="Times New Roman" panose="02020603050405020304" pitchFamily="18" charset="0"/>
              </a:rPr>
              <a:t>120</a:t>
            </a:r>
            <a:r>
              <a:rPr lang="zh-CN" altLang="en-US" sz="2400" b="1" dirty="0" smtClean="0">
                <a:latin typeface="Times New Roman" panose="02020603050405020304" pitchFamily="18" charset="0"/>
                <a:cs typeface="Times New Roman" panose="02020603050405020304" pitchFamily="18" charset="0"/>
              </a:rPr>
              <a:t>件（即每</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分钟生产</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件）。</a:t>
            </a:r>
          </a:p>
          <a:p>
            <a:pPr eaLnBrk="1" hangingPunct="1">
              <a:lnSpc>
                <a:spcPct val="120000"/>
              </a:lnSpc>
              <a:buFont typeface="Wingdings" pitchFamily="2" charset="2"/>
              <a:buNone/>
            </a:pPr>
            <a:r>
              <a:rPr lang="zh-CN" altLang="en-US" sz="2400" b="1" dirty="0" smtClean="0">
                <a:latin typeface="Times New Roman" panose="02020603050405020304" pitchFamily="18" charset="0"/>
                <a:cs typeface="Times New Roman" panose="02020603050405020304" pitchFamily="18" charset="0"/>
              </a:rPr>
              <a:t>	要将该产品日产量提高到</a:t>
            </a:r>
            <a:r>
              <a:rPr lang="en-US" altLang="zh-CN" sz="2400" b="1" dirty="0" smtClean="0">
                <a:latin typeface="Times New Roman" panose="02020603050405020304" pitchFamily="18" charset="0"/>
                <a:cs typeface="Times New Roman" panose="02020603050405020304" pitchFamily="18" charset="0"/>
              </a:rPr>
              <a:t>480</a:t>
            </a:r>
            <a:r>
              <a:rPr lang="zh-CN" altLang="en-US" sz="2400" b="1" dirty="0" smtClean="0">
                <a:latin typeface="Times New Roman" panose="02020603050405020304" pitchFamily="18" charset="0"/>
                <a:cs typeface="Times New Roman" panose="02020603050405020304" pitchFamily="18" charset="0"/>
              </a:rPr>
              <a:t>件，如何能实现目标？</a:t>
            </a:r>
            <a:r>
              <a:rPr lang="zh-CN" altLang="en-US"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42763922"/>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arch46">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606118"/>
      </p:ext>
    </p:extLst>
  </p:cSld>
  <p:clrMapOvr>
    <a:masterClrMapping/>
  </p:clrMapOvr>
  <p:transition spd="slow"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arch47">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9275"/>
            <a:ext cx="91440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0" y="4608513"/>
            <a:ext cx="9150350" cy="1989137"/>
            <a:chOff x="576" y="2750"/>
            <a:chExt cx="4708" cy="890"/>
          </a:xfrm>
        </p:grpSpPr>
        <p:pic>
          <p:nvPicPr>
            <p:cNvPr id="737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840"/>
              <a:ext cx="470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2840"/>
              <a:ext cx="91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2840"/>
              <a:ext cx="918"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3158"/>
              <a:ext cx="91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Line 8"/>
            <p:cNvSpPr>
              <a:spLocks noChangeShapeType="1"/>
            </p:cNvSpPr>
            <p:nvPr/>
          </p:nvSpPr>
          <p:spPr bwMode="auto">
            <a:xfrm flipV="1">
              <a:off x="1655" y="2750"/>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7" name="Line 9"/>
            <p:cNvSpPr>
              <a:spLocks noChangeShapeType="1"/>
            </p:cNvSpPr>
            <p:nvPr/>
          </p:nvSpPr>
          <p:spPr bwMode="auto">
            <a:xfrm flipV="1">
              <a:off x="1837" y="2750"/>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73738"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5" y="2750"/>
              <a:ext cx="47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5999983"/>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hlinkClick r:id="rId3"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4755" name="Picture 2" descr="arch3243b">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60350"/>
            <a:ext cx="882015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
          <p:cNvGrpSpPr>
            <a:grpSpLocks/>
          </p:cNvGrpSpPr>
          <p:nvPr/>
        </p:nvGrpSpPr>
        <p:grpSpPr bwMode="auto">
          <a:xfrm>
            <a:off x="179388" y="4481513"/>
            <a:ext cx="8829675" cy="2017712"/>
            <a:chOff x="431" y="2783"/>
            <a:chExt cx="4944" cy="1056"/>
          </a:xfrm>
        </p:grpSpPr>
        <p:pic>
          <p:nvPicPr>
            <p:cNvPr id="7475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2931"/>
              <a:ext cx="4944"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Line 5"/>
            <p:cNvSpPr>
              <a:spLocks noChangeShapeType="1"/>
            </p:cNvSpPr>
            <p:nvPr/>
          </p:nvSpPr>
          <p:spPr bwMode="auto">
            <a:xfrm flipV="1">
              <a:off x="1776" y="2807"/>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74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 y="2931"/>
              <a:ext cx="81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Line 6"/>
            <p:cNvSpPr>
              <a:spLocks noChangeShapeType="1"/>
            </p:cNvSpPr>
            <p:nvPr/>
          </p:nvSpPr>
          <p:spPr bwMode="auto">
            <a:xfrm flipV="1">
              <a:off x="2200" y="2807"/>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7476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3475"/>
              <a:ext cx="9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3487"/>
              <a:ext cx="63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 y="3657"/>
              <a:ext cx="54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2931"/>
              <a:ext cx="91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5" name="Line 12"/>
            <p:cNvSpPr>
              <a:spLocks noChangeShapeType="1"/>
            </p:cNvSpPr>
            <p:nvPr/>
          </p:nvSpPr>
          <p:spPr bwMode="auto">
            <a:xfrm flipV="1">
              <a:off x="3016" y="2789"/>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13"/>
            <p:cNvSpPr>
              <a:spLocks noChangeShapeType="1"/>
            </p:cNvSpPr>
            <p:nvPr/>
          </p:nvSpPr>
          <p:spPr bwMode="auto">
            <a:xfrm flipV="1">
              <a:off x="3424" y="2789"/>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Line 14"/>
            <p:cNvSpPr>
              <a:spLocks noChangeShapeType="1"/>
            </p:cNvSpPr>
            <p:nvPr/>
          </p:nvSpPr>
          <p:spPr bwMode="auto">
            <a:xfrm flipV="1">
              <a:off x="4649" y="2783"/>
              <a:ext cx="0" cy="544"/>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74768"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 y="2795"/>
              <a:ext cx="47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76763799"/>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84213" y="1268413"/>
            <a:ext cx="7488237"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800" b="1" dirty="0">
                <a:latin typeface="Times New Roman" panose="02020603050405020304" pitchFamily="18" charset="0"/>
                <a:ea typeface="+mn-ea"/>
                <a:cs typeface="Times New Roman" panose="02020603050405020304" pitchFamily="18" charset="0"/>
              </a:rPr>
              <a:t>(2) </a:t>
            </a:r>
            <a:r>
              <a:rPr lang="zh-CN" altLang="en-US" sz="2800" b="1" dirty="0">
                <a:latin typeface="Times New Roman" panose="02020603050405020304" pitchFamily="18" charset="0"/>
                <a:ea typeface="+mn-ea"/>
                <a:cs typeface="Times New Roman" panose="02020603050405020304" pitchFamily="18" charset="0"/>
              </a:rPr>
              <a:t>两种解决方案</a:t>
            </a:r>
          </a:p>
          <a:p>
            <a:pPr eaLnBrk="1" hangingPunct="1">
              <a:spcBef>
                <a:spcPct val="100000"/>
              </a:spcBef>
            </a:pPr>
            <a:r>
              <a:rPr lang="zh-CN" altLang="en-US" sz="2400" b="1" dirty="0">
                <a:latin typeface="Times New Roman" panose="02020603050405020304" pitchFamily="18" charset="0"/>
                <a:ea typeface="+mn-ea"/>
                <a:cs typeface="Times New Roman" panose="02020603050405020304" pitchFamily="18" charset="0"/>
              </a:rPr>
              <a:t>	方案一：增加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名工人、</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套设备。</a:t>
            </a:r>
          </a:p>
          <a:p>
            <a:pPr eaLnBrk="1" hangingPunct="1">
              <a:spcBef>
                <a:spcPct val="50000"/>
              </a:spcBef>
            </a:pPr>
            <a:r>
              <a:rPr lang="zh-CN" altLang="en-US" sz="2400" b="1" dirty="0">
                <a:latin typeface="Times New Roman" panose="02020603050405020304" pitchFamily="18" charset="0"/>
                <a:ea typeface="+mn-ea"/>
                <a:cs typeface="Times New Roman" panose="02020603050405020304" pitchFamily="18" charset="0"/>
              </a:rPr>
              <a:t>	方案二：产品生产采用流水线方式，分为</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道工序；增加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名工人，每人负责一道工序。</a:t>
            </a:r>
          </a:p>
        </p:txBody>
      </p:sp>
      <p:pic>
        <p:nvPicPr>
          <p:cNvPr id="1402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16338"/>
            <a:ext cx="74882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3600" b="1" dirty="0">
                <a:latin typeface="Times New Roman" pitchFamily="18" charset="0"/>
              </a:rPr>
              <a:t>6.1.1 </a:t>
            </a:r>
            <a:r>
              <a:rPr lang="zh-CN" altLang="en-US" sz="3600" b="1" dirty="0">
                <a:latin typeface="Times New Roman" pitchFamily="18" charset="0"/>
              </a:rPr>
              <a:t>流水线基本概念</a:t>
            </a:r>
          </a:p>
        </p:txBody>
      </p:sp>
    </p:spTree>
    <p:extLst>
      <p:ext uri="{BB962C8B-B14F-4D97-AF65-F5344CB8AC3E}">
        <p14:creationId xmlns:p14="http://schemas.microsoft.com/office/powerpoint/2010/main" val="1259549939"/>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684213" y="1341438"/>
            <a:ext cx="77041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(3) </a:t>
            </a:r>
            <a:r>
              <a:rPr lang="zh-CN" altLang="en-US" sz="2800" b="1" dirty="0">
                <a:latin typeface="Times New Roman" panose="02020603050405020304" pitchFamily="18" charset="0"/>
                <a:ea typeface="+mn-ea"/>
                <a:cs typeface="Times New Roman" panose="02020603050405020304" pitchFamily="18" charset="0"/>
              </a:rPr>
              <a:t>两种方案的工作过程对比</a:t>
            </a: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两种方案中，单件产品的生产时间均不变。</a:t>
            </a: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但在稳定情况下，</a:t>
            </a: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方案一：每</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分钟，</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件产品同时进入流水线，</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件成品同时离开流水线，需要增加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套设备。</a:t>
            </a: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方案二：每分钟，</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件产品进入流水线，</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件成品离开流水线，不需要增加任何设备。</a:t>
            </a:r>
          </a:p>
        </p:txBody>
      </p:sp>
      <p:sp>
        <p:nvSpPr>
          <p:cNvPr id="8195" name="Rectangle 7"/>
          <p:cNvSpPr txBox="1">
            <a:spLocks noChangeArrowheads="1"/>
          </p:cNvSpPr>
          <p:nvPr/>
        </p:nvSpPr>
        <p:spPr bwMode="auto">
          <a:xfrm>
            <a:off x="457200" y="414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en-US" altLang="zh-CN" sz="3600" b="1" dirty="0">
                <a:latin typeface="Times New Roman" pitchFamily="18" charset="0"/>
              </a:rPr>
              <a:t>6.1.1 </a:t>
            </a:r>
            <a:r>
              <a:rPr lang="zh-CN" altLang="en-US" sz="3600" b="1" dirty="0">
                <a:latin typeface="Times New Roman" pitchFamily="18" charset="0"/>
              </a:rPr>
              <a:t>流水线基本概念</a:t>
            </a:r>
          </a:p>
        </p:txBody>
      </p:sp>
    </p:spTree>
    <p:extLst>
      <p:ext uri="{BB962C8B-B14F-4D97-AF65-F5344CB8AC3E}">
        <p14:creationId xmlns:p14="http://schemas.microsoft.com/office/powerpoint/2010/main" val="3150704309"/>
      </p:ext>
    </p:extLst>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3106</TotalTime>
  <Words>1720</Words>
  <Application>Microsoft Office PowerPoint</Application>
  <PresentationFormat>全屏显示(4:3)</PresentationFormat>
  <Paragraphs>433</Paragraphs>
  <Slides>72</Slides>
  <Notes>67</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计算机组织与体系结构</vt:lpstr>
      <vt:lpstr>Recap</vt:lpstr>
      <vt:lpstr>PowerPoint 演示文稿</vt:lpstr>
      <vt:lpstr>PowerPoint 演示文稿</vt:lpstr>
      <vt:lpstr>第6章 流水线技术</vt:lpstr>
      <vt:lpstr>6.1  流水线概述</vt:lpstr>
      <vt:lpstr>6.1.1 流水线的基本概念</vt:lpstr>
      <vt:lpstr>PowerPoint 演示文稿</vt:lpstr>
      <vt:lpstr>PowerPoint 演示文稿</vt:lpstr>
      <vt:lpstr>PowerPoint 演示文稿</vt:lpstr>
      <vt:lpstr>6.1.1 流水线基本概念</vt:lpstr>
      <vt:lpstr>PowerPoint 演示文稿</vt:lpstr>
      <vt:lpstr>PowerPoint 演示文稿</vt:lpstr>
      <vt:lpstr>PowerPoint 演示文稿</vt:lpstr>
      <vt:lpstr>6.1  流水线概述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MIPS基本流水线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1814</cp:revision>
  <cp:lastPrinted>2018-10-17T13:24:00Z</cp:lastPrinted>
  <dcterms:created xsi:type="dcterms:W3CDTF">2113-01-01T00:00:00Z</dcterms:created>
  <dcterms:modified xsi:type="dcterms:W3CDTF">2018-10-19T01:39:54Z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