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256" r:id="rId2"/>
    <p:sldId id="1033" r:id="rId3"/>
    <p:sldId id="1707" r:id="rId4"/>
    <p:sldId id="1580" r:id="rId5"/>
    <p:sldId id="1648" r:id="rId6"/>
    <p:sldId id="1649" r:id="rId7"/>
    <p:sldId id="1650" r:id="rId8"/>
    <p:sldId id="1608" r:id="rId9"/>
    <p:sldId id="1611" r:id="rId10"/>
    <p:sldId id="1616" r:id="rId11"/>
    <p:sldId id="1619" r:id="rId12"/>
    <p:sldId id="1621" r:id="rId13"/>
    <p:sldId id="1623" r:id="rId14"/>
    <p:sldId id="1629" r:id="rId15"/>
    <p:sldId id="1710" r:id="rId16"/>
    <p:sldId id="1631" r:id="rId17"/>
    <p:sldId id="1632" r:id="rId18"/>
    <p:sldId id="1633" r:id="rId19"/>
    <p:sldId id="1634" r:id="rId20"/>
    <p:sldId id="1635" r:id="rId21"/>
    <p:sldId id="1636" r:id="rId22"/>
    <p:sldId id="1647" r:id="rId23"/>
    <p:sldId id="1655" r:id="rId24"/>
    <p:sldId id="1662" r:id="rId25"/>
    <p:sldId id="1663" r:id="rId26"/>
    <p:sldId id="1664" r:id="rId27"/>
    <p:sldId id="1665" r:id="rId28"/>
    <p:sldId id="1666" r:id="rId29"/>
    <p:sldId id="1667" r:id="rId30"/>
    <p:sldId id="1668" r:id="rId31"/>
    <p:sldId id="1676" r:id="rId32"/>
    <p:sldId id="1677" r:id="rId33"/>
    <p:sldId id="1708" r:id="rId34"/>
    <p:sldId id="1678" r:id="rId35"/>
    <p:sldId id="1680" r:id="rId36"/>
    <p:sldId id="1681" r:id="rId37"/>
    <p:sldId id="1682" r:id="rId38"/>
    <p:sldId id="1709" r:id="rId39"/>
    <p:sldId id="1683" r:id="rId40"/>
    <p:sldId id="1684" r:id="rId41"/>
    <p:sldId id="1685" r:id="rId42"/>
    <p:sldId id="1686" r:id="rId43"/>
    <p:sldId id="1687" r:id="rId44"/>
    <p:sldId id="1688" r:id="rId45"/>
    <p:sldId id="1689" r:id="rId46"/>
    <p:sldId id="1690" r:id="rId47"/>
    <p:sldId id="1692" r:id="rId48"/>
    <p:sldId id="1694" r:id="rId49"/>
    <p:sldId id="1695" r:id="rId50"/>
    <p:sldId id="1696" r:id="rId51"/>
    <p:sldId id="1697" r:id="rId52"/>
    <p:sldId id="1698" r:id="rId53"/>
    <p:sldId id="1699" r:id="rId54"/>
    <p:sldId id="1700" r:id="rId55"/>
    <p:sldId id="1701" r:id="rId56"/>
    <p:sldId id="1702" r:id="rId57"/>
    <p:sldId id="1703" r:id="rId58"/>
    <p:sldId id="1704" r:id="rId59"/>
    <p:sldId id="1705" r:id="rId60"/>
    <p:sldId id="1706" r:id="rId61"/>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2018/10/26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A68B246-F689-4517-B129-77A67A179292}" type="slidenum">
              <a:rPr lang="en-US" altLang="zh-CN" smtClean="0">
                <a:latin typeface="Arial" charset="0"/>
              </a:rPr>
              <a:pPr eaLnBrk="1" fontAlgn="base" hangingPunct="1">
                <a:spcBef>
                  <a:spcPct val="0"/>
                </a:spcBef>
                <a:spcAft>
                  <a:spcPct val="0"/>
                </a:spcAft>
              </a:pPr>
              <a:t>11</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kumimoji="1" lang="zh-CN" altLang="en-US" dirty="0" smtClean="0">
              <a:solidFill>
                <a:schemeClr val="folHlin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1DEDEE01-52E3-4D06-A498-19E3D040AF78}" type="slidenum">
              <a:rPr lang="en-US" altLang="zh-CN" smtClean="0">
                <a:latin typeface="Arial" charset="0"/>
              </a:rPr>
              <a:pPr eaLnBrk="1" fontAlgn="base" hangingPunct="1">
                <a:spcBef>
                  <a:spcPct val="0"/>
                </a:spcBef>
                <a:spcAft>
                  <a:spcPct val="0"/>
                </a:spcAft>
              </a:pPr>
              <a:t>12</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3DC476C3-7A78-4E6B-BC51-82345B7D9CB9}" type="slidenum">
              <a:rPr lang="en-US" altLang="zh-CN" smtClean="0">
                <a:latin typeface="Arial" charset="0"/>
              </a:rPr>
              <a:pPr eaLnBrk="1" fontAlgn="base" hangingPunct="1">
                <a:spcBef>
                  <a:spcPct val="0"/>
                </a:spcBef>
                <a:spcAft>
                  <a:spcPct val="0"/>
                </a:spcAft>
              </a:pPr>
              <a:t>13</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0B2A64F3-1096-449B-8498-636735B79D3E}" type="slidenum">
              <a:rPr lang="en-US" altLang="zh-CN" smtClean="0">
                <a:latin typeface="Arial" charset="0"/>
              </a:rPr>
              <a:pPr eaLnBrk="1" fontAlgn="base" hangingPunct="1">
                <a:spcBef>
                  <a:spcPct val="0"/>
                </a:spcBef>
                <a:spcAft>
                  <a:spcPct val="0"/>
                </a:spcAft>
              </a:pPr>
              <a:t>14</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7190B62-E09A-4C50-9723-4A328D624F17}" type="slidenum">
              <a:rPr lang="en-US" altLang="zh-CN" smtClean="0">
                <a:latin typeface="Arial" charset="0"/>
              </a:rPr>
              <a:pPr eaLnBrk="1" fontAlgn="base" hangingPunct="1">
                <a:spcBef>
                  <a:spcPct val="0"/>
                </a:spcBef>
                <a:spcAft>
                  <a:spcPct val="0"/>
                </a:spcAft>
              </a:pPr>
              <a:t>15</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FF49D0B-4291-467E-BEBB-95BCBDB2E6F7}" type="slidenum">
              <a:rPr lang="en-US" altLang="zh-CN" smtClean="0">
                <a:latin typeface="Arial" charset="0"/>
              </a:rPr>
              <a:pPr eaLnBrk="1" fontAlgn="base" hangingPunct="1">
                <a:spcBef>
                  <a:spcPct val="0"/>
                </a:spcBef>
                <a:spcAft>
                  <a:spcPct val="0"/>
                </a:spcAft>
              </a:pPr>
              <a:t>17</a:t>
            </a:fld>
            <a:endParaRPr lang="en-US" altLang="zh-CN" smtClean="0">
              <a:latin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4A1EB0F-552B-4F22-A0D5-03B743446C5C}" type="slidenum">
              <a:rPr lang="en-US" altLang="zh-CN" smtClean="0">
                <a:latin typeface="Arial" charset="0"/>
              </a:rPr>
              <a:pPr eaLnBrk="1" fontAlgn="base" hangingPunct="1">
                <a:spcBef>
                  <a:spcPct val="0"/>
                </a:spcBef>
                <a:spcAft>
                  <a:spcPct val="0"/>
                </a:spcAft>
              </a:pPr>
              <a:t>18</a:t>
            </a:fld>
            <a:endParaRPr lang="en-US" altLang="zh-CN" smtClean="0">
              <a:latin typeface="Arial"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5D1860B3-CFF4-480D-B607-682D1AA68D11}" type="slidenum">
              <a:rPr lang="en-US" altLang="zh-CN" smtClean="0">
                <a:latin typeface="Arial" charset="0"/>
              </a:rPr>
              <a:pPr eaLnBrk="1" fontAlgn="base" hangingPunct="1">
                <a:spcBef>
                  <a:spcPct val="0"/>
                </a:spcBef>
                <a:spcAft>
                  <a:spcPct val="0"/>
                </a:spcAft>
              </a:pPr>
              <a:t>19</a:t>
            </a:fld>
            <a:endParaRPr lang="en-US" altLang="zh-CN" smtClean="0">
              <a:latin typeface="Arial"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821F813-6BC2-49F5-9D16-CF1299954AF6}" type="slidenum">
              <a:rPr lang="en-US" altLang="zh-CN" smtClean="0">
                <a:latin typeface="Arial" charset="0"/>
              </a:rPr>
              <a:pPr eaLnBrk="1" fontAlgn="base" hangingPunct="1">
                <a:spcBef>
                  <a:spcPct val="0"/>
                </a:spcBef>
                <a:spcAft>
                  <a:spcPct val="0"/>
                </a:spcAft>
              </a:pPr>
              <a:t>20</a:t>
            </a:fld>
            <a:endParaRPr lang="en-US" altLang="zh-CN" smtClean="0">
              <a:latin typeface="Arial"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46623EBC-46F7-4E5B-B107-3BAD3AB8E998}" type="slidenum">
              <a:rPr lang="en-US" altLang="zh-CN" smtClean="0">
                <a:latin typeface="Arial" charset="0"/>
              </a:rPr>
              <a:pPr eaLnBrk="1" fontAlgn="base" hangingPunct="1">
                <a:spcBef>
                  <a:spcPct val="0"/>
                </a:spcBef>
                <a:spcAft>
                  <a:spcPct val="0"/>
                </a:spcAft>
              </a:pPr>
              <a:t>21</a:t>
            </a:fld>
            <a:endParaRPr lang="en-US" altLang="zh-CN" smtClean="0">
              <a:latin typeface="Arial"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3CAA61B-BCCC-414F-95ED-F6FED773E325}" type="slidenum">
              <a:rPr lang="en-US" altLang="zh-CN" smtClean="0">
                <a:latin typeface="Arial" charset="0"/>
              </a:rPr>
              <a:pPr eaLnBrk="1" fontAlgn="base" hangingPunct="1">
                <a:spcBef>
                  <a:spcPct val="0"/>
                </a:spcBef>
                <a:spcAft>
                  <a:spcPct val="0"/>
                </a:spcAft>
              </a:pPr>
              <a:t>22</a:t>
            </a:fld>
            <a:endParaRPr lang="en-US" altLang="zh-CN" smtClean="0">
              <a:latin typeface="Arial"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138776A-359B-45AD-9C3A-AB099796D1F4}" type="slidenum">
              <a:rPr lang="en-US" altLang="zh-CN" smtClean="0">
                <a:latin typeface="Arial" charset="0"/>
              </a:rPr>
              <a:pPr eaLnBrk="1" fontAlgn="base" hangingPunct="1">
                <a:spcBef>
                  <a:spcPct val="0"/>
                </a:spcBef>
                <a:spcAft>
                  <a:spcPct val="0"/>
                </a:spcAft>
              </a:pPr>
              <a:t>23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325CCA8-5A97-4DF1-B046-AFAC3DB40BD0}" type="slidenum">
              <a:rPr lang="en-US" altLang="zh-CN" smtClean="0">
                <a:latin typeface="Arial" charset="0"/>
              </a:rPr>
              <a:pPr eaLnBrk="1" fontAlgn="base" hangingPunct="1">
                <a:spcBef>
                  <a:spcPct val="0"/>
                </a:spcBef>
                <a:spcAft>
                  <a:spcPct val="0"/>
                </a:spcAft>
              </a:pPr>
              <a:t>24</a:t>
            </a:fld>
            <a:endParaRPr lang="en-US" altLang="zh-CN" smtClean="0">
              <a:latin typeface="Arial"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07EAAEFB-335E-4FF1-ACAA-D6D11B221A2E}" type="slidenum">
              <a:rPr lang="en-US" altLang="zh-CN" smtClean="0">
                <a:latin typeface="Arial" charset="0"/>
              </a:rPr>
              <a:pPr eaLnBrk="1" fontAlgn="base" hangingPunct="1">
                <a:spcBef>
                  <a:spcPct val="0"/>
                </a:spcBef>
                <a:spcAft>
                  <a:spcPct val="0"/>
                </a:spcAft>
              </a:pPr>
              <a:t>25</a:t>
            </a:fld>
            <a:endParaRPr lang="en-US" altLang="zh-CN" smtClean="0">
              <a:latin typeface="Arial"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E4DFFD4-2B6D-4062-B834-B6EAD02A8CD9}" type="slidenum">
              <a:rPr lang="en-US" altLang="zh-CN" smtClean="0">
                <a:latin typeface="Arial" charset="0"/>
              </a:rPr>
              <a:pPr eaLnBrk="1" fontAlgn="base" hangingPunct="1">
                <a:spcBef>
                  <a:spcPct val="0"/>
                </a:spcBef>
                <a:spcAft>
                  <a:spcPct val="0"/>
                </a:spcAft>
              </a:pPr>
              <a:t>26</a:t>
            </a:fld>
            <a:endParaRPr lang="en-US" altLang="zh-CN" smtClean="0">
              <a:latin typeface="Arial"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7D5C0CE5-CE89-4763-B5C5-06220BAFEF1B}" type="slidenum">
              <a:rPr lang="en-US" altLang="zh-CN" smtClean="0">
                <a:latin typeface="Arial" charset="0"/>
              </a:rPr>
              <a:pPr eaLnBrk="1" fontAlgn="base" hangingPunct="1">
                <a:spcBef>
                  <a:spcPct val="0"/>
                </a:spcBef>
                <a:spcAft>
                  <a:spcPct val="0"/>
                </a:spcAft>
              </a:pPr>
              <a:t>28</a:t>
            </a:fld>
            <a:endParaRPr lang="en-US" altLang="zh-CN" smtClean="0">
              <a:latin typeface="Arial"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0F69107-1603-4B90-BC31-6BE5D189B0BC}" type="slidenum">
              <a:rPr lang="en-US" altLang="zh-CN" smtClean="0">
                <a:latin typeface="Arial" charset="0"/>
              </a:rPr>
              <a:pPr eaLnBrk="1" fontAlgn="base" hangingPunct="1">
                <a:spcBef>
                  <a:spcPct val="0"/>
                </a:spcBef>
                <a:spcAft>
                  <a:spcPct val="0"/>
                </a:spcAft>
              </a:pPr>
              <a:t>30</a:t>
            </a:fld>
            <a:endParaRPr lang="en-US" altLang="zh-CN" smtClean="0">
              <a:latin typeface="Arial"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8A677AC6-3A23-4B1F-AE93-9C02A96EC26C}" type="slidenum">
              <a:rPr lang="en-US" altLang="zh-CN" smtClean="0">
                <a:latin typeface="Arial" charset="0"/>
              </a:rPr>
              <a:pPr eaLnBrk="1" fontAlgn="base" hangingPunct="1">
                <a:spcBef>
                  <a:spcPct val="0"/>
                </a:spcBef>
                <a:spcAft>
                  <a:spcPct val="0"/>
                </a:spcAft>
              </a:pPr>
              <a:t>31</a:t>
            </a:fld>
            <a:endParaRPr lang="en-US" altLang="zh-CN" smtClean="0">
              <a:latin typeface="Arial"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0C6A790-9D16-417D-90D4-211DE6F9D997}" type="slidenum">
              <a:rPr lang="en-US" altLang="zh-CN" smtClean="0">
                <a:latin typeface="Arial" charset="0"/>
              </a:rPr>
              <a:pPr eaLnBrk="1" fontAlgn="base" hangingPunct="1">
                <a:spcBef>
                  <a:spcPct val="0"/>
                </a:spcBef>
                <a:spcAft>
                  <a:spcPct val="0"/>
                </a:spcAft>
              </a:pPr>
              <a:t>32</a:t>
            </a:fld>
            <a:endParaRPr lang="en-US" altLang="zh-CN" smtClean="0">
              <a:latin typeface="Arial"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4534407-3C2F-4AFA-BA9A-F542E02A62CB}" type="slidenum">
              <a:rPr lang="en-US" altLang="zh-CN" smtClean="0">
                <a:latin typeface="Arial" charset="0"/>
              </a:rPr>
              <a:pPr eaLnBrk="1" fontAlgn="base" hangingPunct="1">
                <a:spcBef>
                  <a:spcPct val="0"/>
                </a:spcBef>
                <a:spcAft>
                  <a:spcPct val="0"/>
                </a:spcAft>
              </a:pPr>
              <a:t>33</a:t>
            </a:fld>
            <a:endParaRPr lang="en-US" altLang="zh-CN" smtClean="0">
              <a:latin typeface="Arial"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2CD0CF6-7CB5-4118-A75B-8B3E6362D695}" type="slidenum">
              <a:rPr lang="en-US" altLang="zh-CN" smtClean="0">
                <a:latin typeface="Arial" charset="0"/>
              </a:rPr>
              <a:pPr eaLnBrk="1" fontAlgn="base" hangingPunct="1">
                <a:spcBef>
                  <a:spcPct val="0"/>
                </a:spcBef>
                <a:spcAft>
                  <a:spcPct val="0"/>
                </a:spcAft>
              </a:pPr>
              <a:t>4</a:t>
            </a:fld>
            <a:endParaRPr lang="en-US" altLang="zh-CN" smtClean="0">
              <a:latin typeface="Arial"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C221D128-1166-4464-9BB8-D9935950DD65}" type="slidenum">
              <a:rPr lang="en-US" altLang="zh-CN" smtClean="0">
                <a:latin typeface="Arial" charset="0"/>
              </a:rPr>
              <a:pPr eaLnBrk="1" fontAlgn="base" hangingPunct="1">
                <a:spcBef>
                  <a:spcPct val="0"/>
                </a:spcBef>
                <a:spcAft>
                  <a:spcPct val="0"/>
                </a:spcAft>
              </a:pPr>
              <a:t>34</a:t>
            </a:fld>
            <a:endParaRPr lang="en-US" altLang="zh-CN" smtClean="0">
              <a:latin typeface="Arial"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5AE55DA-3743-4D26-9FE3-BC2A5E347D19}" type="slidenum">
              <a:rPr lang="en-US" altLang="zh-CN" smtClean="0">
                <a:latin typeface="Arial" charset="0"/>
              </a:rPr>
              <a:pPr eaLnBrk="1" fontAlgn="base" hangingPunct="1">
                <a:spcBef>
                  <a:spcPct val="0"/>
                </a:spcBef>
                <a:spcAft>
                  <a:spcPct val="0"/>
                </a:spcAft>
              </a:pPr>
              <a:t>35</a:t>
            </a:fld>
            <a:endParaRPr lang="en-US" altLang="zh-CN" smtClean="0">
              <a:latin typeface="Arial"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190F749C-4927-4955-A930-31919D3351B3}" type="slidenum">
              <a:rPr lang="en-US" altLang="zh-CN" smtClean="0">
                <a:latin typeface="Arial" charset="0"/>
              </a:rPr>
              <a:pPr eaLnBrk="1" fontAlgn="base" hangingPunct="1">
                <a:spcBef>
                  <a:spcPct val="0"/>
                </a:spcBef>
                <a:spcAft>
                  <a:spcPct val="0"/>
                </a:spcAft>
              </a:pPr>
              <a:t>36</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93A69A7-C90C-44DF-A7F7-99908554B494}" type="slidenum">
              <a:rPr lang="en-US" altLang="zh-CN" smtClean="0">
                <a:latin typeface="Arial" charset="0"/>
              </a:rPr>
              <a:pPr eaLnBrk="1" fontAlgn="base" hangingPunct="1">
                <a:spcBef>
                  <a:spcPct val="0"/>
                </a:spcBef>
                <a:spcAft>
                  <a:spcPct val="0"/>
                </a:spcAft>
              </a:pPr>
              <a:t>37</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1D7C10C7-553E-4F93-94C7-E3FE6F7EC1FC}" type="slidenum">
              <a:rPr kumimoji="1" lang="en-US" altLang="zh-CN" smtClean="0">
                <a:latin typeface="Times New Roman" pitchFamily="18" charset="0"/>
              </a:rPr>
              <a:pPr eaLnBrk="1" fontAlgn="base" hangingPunct="1">
                <a:spcBef>
                  <a:spcPct val="0"/>
                </a:spcBef>
                <a:spcAft>
                  <a:spcPct val="0"/>
                </a:spcAft>
              </a:pPr>
              <a:t>38</a:t>
            </a:fld>
            <a:endParaRPr kumimoji="1" lang="en-US" altLang="zh-CN"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2465D9D-BF4C-4A27-8171-9C22D5D753DB}" type="slidenum">
              <a:rPr lang="en-US" altLang="zh-CN" smtClean="0">
                <a:latin typeface="Arial" charset="0"/>
              </a:rPr>
              <a:pPr eaLnBrk="1" fontAlgn="base" hangingPunct="1">
                <a:spcBef>
                  <a:spcPct val="0"/>
                </a:spcBef>
                <a:spcAft>
                  <a:spcPct val="0"/>
                </a:spcAft>
              </a:pPr>
              <a:t>39</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E0852B2-0CA0-423D-8BC9-0F048B58B927}" type="slidenum">
              <a:rPr lang="en-US" altLang="zh-CN" smtClean="0">
                <a:latin typeface="Arial" charset="0"/>
              </a:rPr>
              <a:pPr eaLnBrk="1" fontAlgn="base" hangingPunct="1">
                <a:spcBef>
                  <a:spcPct val="0"/>
                </a:spcBef>
                <a:spcAft>
                  <a:spcPct val="0"/>
                </a:spcAft>
              </a:pPr>
              <a:t>40</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55D2C7B0-3799-4D02-AAE2-AFA6F28FEDE7}" type="slidenum">
              <a:rPr lang="en-US" altLang="zh-CN" smtClean="0">
                <a:latin typeface="Arial" charset="0"/>
              </a:rPr>
              <a:pPr eaLnBrk="1" fontAlgn="base" hangingPunct="1">
                <a:spcBef>
                  <a:spcPct val="0"/>
                </a:spcBef>
                <a:spcAft>
                  <a:spcPct val="0"/>
                </a:spcAft>
              </a:pPr>
              <a:t>41</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F78E973C-E90C-4E05-B199-A955FF895DEA}" type="slidenum">
              <a:rPr lang="en-US" altLang="zh-CN" smtClean="0">
                <a:latin typeface="Arial" charset="0"/>
              </a:rPr>
              <a:pPr eaLnBrk="1" fontAlgn="base" hangingPunct="1">
                <a:spcBef>
                  <a:spcPct val="0"/>
                </a:spcBef>
                <a:spcAft>
                  <a:spcPct val="0"/>
                </a:spcAft>
              </a:pPr>
              <a:t>42</a:t>
            </a:fld>
            <a:endParaRPr lang="en-US" altLang="zh-CN" smtClean="0">
              <a:latin typeface="Arial"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167301DB-6C89-41C7-80BE-06D061949EB2}" type="slidenum">
              <a:rPr lang="en-US" altLang="zh-CN" smtClean="0">
                <a:latin typeface="Arial" charset="0"/>
              </a:rPr>
              <a:pPr eaLnBrk="1" fontAlgn="base" hangingPunct="1">
                <a:spcBef>
                  <a:spcPct val="0"/>
                </a:spcBef>
                <a:spcAft>
                  <a:spcPct val="0"/>
                </a:spcAft>
              </a:pPr>
              <a:t>43</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BD9F5FC8-DE59-4445-8B42-1B39490393EC}" type="slidenum">
              <a:rPr lang="en-US" altLang="zh-CN" smtClean="0">
                <a:latin typeface="Arial" charset="0"/>
              </a:rPr>
              <a:pPr eaLnBrk="1" fontAlgn="base" hangingPunct="1">
                <a:spcBef>
                  <a:spcPct val="0"/>
                </a:spcBef>
                <a:spcAft>
                  <a:spcPct val="0"/>
                </a:spcAft>
              </a:pPr>
              <a:t>5</a:t>
            </a:fld>
            <a:endParaRPr lang="en-US" altLang="zh-CN" smtClean="0">
              <a:latin typeface="Arial"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16828EDC-A2A7-4888-A0FA-01E24A238C72}" type="slidenum">
              <a:rPr lang="en-US" altLang="zh-CN" smtClean="0">
                <a:latin typeface="Arial" charset="0"/>
              </a:rPr>
              <a:pPr eaLnBrk="1" fontAlgn="base" hangingPunct="1">
                <a:spcBef>
                  <a:spcPct val="0"/>
                </a:spcBef>
                <a:spcAft>
                  <a:spcPct val="0"/>
                </a:spcAft>
              </a:pPr>
              <a:t>44</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3CB08BC-24FE-4E4B-ABF8-2B7510C1D6C6}" type="slidenum">
              <a:rPr lang="en-US" altLang="zh-CN" smtClean="0">
                <a:latin typeface="Arial" charset="0"/>
              </a:rPr>
              <a:pPr eaLnBrk="1" fontAlgn="base" hangingPunct="1">
                <a:spcBef>
                  <a:spcPct val="0"/>
                </a:spcBef>
                <a:spcAft>
                  <a:spcPct val="0"/>
                </a:spcAft>
              </a:pPr>
              <a:t>45</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853C1A69-149B-4B19-963F-5D5B5672D9E8}" type="slidenum">
              <a:rPr lang="en-US" altLang="zh-CN" smtClean="0">
                <a:latin typeface="Arial" charset="0"/>
              </a:rPr>
              <a:pPr eaLnBrk="1" fontAlgn="base" hangingPunct="1">
                <a:spcBef>
                  <a:spcPct val="0"/>
                </a:spcBef>
                <a:spcAft>
                  <a:spcPct val="0"/>
                </a:spcAft>
              </a:pPr>
              <a:t>46</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A848C194-A57A-4240-BAB4-3FE77A3E095D}" type="slidenum">
              <a:rPr lang="en-US" altLang="zh-CN" smtClean="0">
                <a:latin typeface="Arial" charset="0"/>
              </a:rPr>
              <a:pPr eaLnBrk="1" fontAlgn="base" hangingPunct="1">
                <a:spcBef>
                  <a:spcPct val="0"/>
                </a:spcBef>
                <a:spcAft>
                  <a:spcPct val="0"/>
                </a:spcAft>
              </a:pPr>
              <a:t>47</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0542F136-BAB4-4C83-8259-B461C1C8BFF1}" type="slidenum">
              <a:rPr lang="en-US" altLang="zh-CN" smtClean="0">
                <a:latin typeface="Arial" charset="0"/>
              </a:rPr>
              <a:pPr eaLnBrk="1" fontAlgn="base" hangingPunct="1">
                <a:spcBef>
                  <a:spcPct val="0"/>
                </a:spcBef>
                <a:spcAft>
                  <a:spcPct val="0"/>
                </a:spcAft>
              </a:pPr>
              <a:t>48</a:t>
            </a:fld>
            <a:endParaRPr lang="en-US" altLang="zh-CN" smtClean="0">
              <a:latin typeface="Arial"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C2D7CBE3-3841-4934-8403-72011E348B60}" type="slidenum">
              <a:rPr lang="en-US" altLang="zh-CN" smtClean="0">
                <a:latin typeface="Arial" charset="0"/>
              </a:rPr>
              <a:pPr eaLnBrk="1" fontAlgn="base" hangingPunct="1">
                <a:spcBef>
                  <a:spcPct val="0"/>
                </a:spcBef>
                <a:spcAft>
                  <a:spcPct val="0"/>
                </a:spcAft>
              </a:pPr>
              <a:t>49</a:t>
            </a:fld>
            <a:endParaRPr lang="en-US" altLang="zh-CN" smtClean="0">
              <a:latin typeface="Arial"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0D4DA5E-DC2A-4442-BB44-321939740549}" type="slidenum">
              <a:rPr lang="en-US" altLang="zh-CN" smtClean="0">
                <a:latin typeface="Arial" charset="0"/>
              </a:rPr>
              <a:pPr eaLnBrk="1" fontAlgn="base" hangingPunct="1">
                <a:spcBef>
                  <a:spcPct val="0"/>
                </a:spcBef>
                <a:spcAft>
                  <a:spcPct val="0"/>
                </a:spcAft>
              </a:pPr>
              <a:t>50</a:t>
            </a:fld>
            <a:endParaRPr lang="en-US" altLang="zh-CN" smtClean="0">
              <a:latin typeface="Arial"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35EA5B7-5267-4229-A45C-799C1938581B}" type="slidenum">
              <a:rPr lang="en-US" altLang="zh-CN" smtClean="0">
                <a:latin typeface="Arial" charset="0"/>
              </a:rPr>
              <a:pPr eaLnBrk="1" fontAlgn="base" hangingPunct="1">
                <a:spcBef>
                  <a:spcPct val="0"/>
                </a:spcBef>
                <a:spcAft>
                  <a:spcPct val="0"/>
                </a:spcAft>
              </a:pPr>
              <a:t>51</a:t>
            </a:fld>
            <a:endParaRPr lang="en-US" altLang="zh-CN" smtClean="0">
              <a:latin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BBFA2E4-79DE-472A-A3B4-A5D2A6C49862}" type="slidenum">
              <a:rPr lang="en-US" altLang="zh-CN" smtClean="0">
                <a:latin typeface="Arial" charset="0"/>
              </a:rPr>
              <a:pPr eaLnBrk="1" fontAlgn="base" hangingPunct="1">
                <a:spcBef>
                  <a:spcPct val="0"/>
                </a:spcBef>
                <a:spcAft>
                  <a:spcPct val="0"/>
                </a:spcAft>
              </a:pPr>
              <a:t>52</a:t>
            </a:fld>
            <a:endParaRPr lang="en-US" altLang="zh-CN" smtClean="0">
              <a:latin typeface="Arial"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8F1A5D2A-BBD0-4BD1-AB89-10BB67AF0186}" type="slidenum">
              <a:rPr lang="en-US" altLang="zh-CN" smtClean="0">
                <a:latin typeface="Arial" charset="0"/>
              </a:rPr>
              <a:pPr eaLnBrk="1" fontAlgn="base" hangingPunct="1">
                <a:spcBef>
                  <a:spcPct val="0"/>
                </a:spcBef>
                <a:spcAft>
                  <a:spcPct val="0"/>
                </a:spcAft>
              </a:pPr>
              <a:t>53</a:t>
            </a:fld>
            <a:endParaRPr lang="en-US" altLang="zh-CN" smtClean="0">
              <a:latin typeface="Arial"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E5FD703-0A38-46A4-9270-6DD196A58FAF}" type="slidenum">
              <a:rPr lang="en-US" altLang="zh-CN" smtClean="0">
                <a:latin typeface="Arial" charset="0"/>
              </a:rPr>
              <a:pPr eaLnBrk="1" fontAlgn="base" hangingPunct="1">
                <a:spcBef>
                  <a:spcPct val="0"/>
                </a:spcBef>
                <a:spcAft>
                  <a:spcPct val="0"/>
                </a:spcAft>
              </a:pPr>
              <a:t>6</a:t>
            </a:fld>
            <a:endParaRPr lang="en-US" altLang="zh-CN" smtClean="0">
              <a:latin typeface="Arial"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7DF002D5-A580-43BF-9BBD-20406E4EBFC5}" type="slidenum">
              <a:rPr lang="en-US" altLang="zh-CN" smtClean="0">
                <a:latin typeface="Arial" charset="0"/>
              </a:rPr>
              <a:pPr eaLnBrk="1" fontAlgn="base" hangingPunct="1">
                <a:spcBef>
                  <a:spcPct val="0"/>
                </a:spcBef>
                <a:spcAft>
                  <a:spcPct val="0"/>
                </a:spcAft>
              </a:pPr>
              <a:t>54</a:t>
            </a:fld>
            <a:endParaRPr lang="en-US" altLang="zh-CN" smtClean="0">
              <a:latin typeface="Arial"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28D10B8F-B101-4C2B-82B7-2B8F278E5466}" type="slidenum">
              <a:rPr lang="en-US" altLang="zh-CN" smtClean="0">
                <a:latin typeface="Arial" charset="0"/>
              </a:rPr>
              <a:pPr eaLnBrk="1" fontAlgn="base" hangingPunct="1">
                <a:spcBef>
                  <a:spcPct val="0"/>
                </a:spcBef>
                <a:spcAft>
                  <a:spcPct val="0"/>
                </a:spcAft>
              </a:pPr>
              <a:t>55</a:t>
            </a:fld>
            <a:endParaRPr lang="en-US" altLang="zh-CN" smtClean="0">
              <a:latin typeface="Arial"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468381C0-0227-4E14-AE56-7394D25FD115}" type="slidenum">
              <a:rPr lang="en-US" altLang="zh-CN" smtClean="0">
                <a:latin typeface="Arial" charset="0"/>
              </a:rPr>
              <a:pPr eaLnBrk="1" fontAlgn="base" hangingPunct="1">
                <a:spcBef>
                  <a:spcPct val="0"/>
                </a:spcBef>
                <a:spcAft>
                  <a:spcPct val="0"/>
                </a:spcAft>
              </a:pPr>
              <a:t>56</a:t>
            </a:fld>
            <a:endParaRPr lang="en-US" altLang="zh-CN" smtClean="0">
              <a:latin typeface="Arial"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C652144F-5AD7-4F60-8FDF-853D7621C75F}" type="slidenum">
              <a:rPr lang="en-US" altLang="zh-CN" smtClean="0">
                <a:latin typeface="Arial" charset="0"/>
              </a:rPr>
              <a:pPr eaLnBrk="1" fontAlgn="base" hangingPunct="1">
                <a:spcBef>
                  <a:spcPct val="0"/>
                </a:spcBef>
                <a:spcAft>
                  <a:spcPct val="0"/>
                </a:spcAft>
              </a:pPr>
              <a:t>57</a:t>
            </a:fld>
            <a:endParaRPr lang="en-US" altLang="zh-CN" smtClean="0">
              <a:latin typeface="Arial"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31023C63-00D4-484C-9BB5-8CC0224EC9F0}" type="slidenum">
              <a:rPr lang="en-US" altLang="zh-CN" smtClean="0">
                <a:latin typeface="Arial" charset="0"/>
              </a:rPr>
              <a:pPr eaLnBrk="1" fontAlgn="base" hangingPunct="1">
                <a:spcBef>
                  <a:spcPct val="0"/>
                </a:spcBef>
                <a:spcAft>
                  <a:spcPct val="0"/>
                </a:spcAft>
              </a:pPr>
              <a:t>58</a:t>
            </a:fld>
            <a:endParaRPr lang="en-US" altLang="zh-CN" smtClean="0">
              <a:latin typeface="Arial"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2A3F9CC-A928-4A7A-8250-9CF076A8A00A}" type="slidenum">
              <a:rPr lang="en-US" altLang="zh-CN" smtClean="0">
                <a:latin typeface="Arial" charset="0"/>
              </a:rPr>
              <a:pPr eaLnBrk="1" fontAlgn="base" hangingPunct="1">
                <a:spcBef>
                  <a:spcPct val="0"/>
                </a:spcBef>
                <a:spcAft>
                  <a:spcPct val="0"/>
                </a:spcAft>
              </a:pPr>
              <a:t>59</a:t>
            </a:fld>
            <a:endParaRPr lang="en-US" altLang="zh-CN" smtClean="0">
              <a:latin typeface="Arial"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DD707AC5-B67D-4F85-B5BE-BF32423DD25A}" type="slidenum">
              <a:rPr lang="en-US" altLang="zh-CN" smtClean="0">
                <a:latin typeface="Arial" charset="0"/>
              </a:rPr>
              <a:pPr eaLnBrk="1" fontAlgn="base" hangingPunct="1">
                <a:spcBef>
                  <a:spcPct val="0"/>
                </a:spcBef>
                <a:spcAft>
                  <a:spcPct val="0"/>
                </a:spcAft>
              </a:pPr>
              <a:t>60</a:t>
            </a:fld>
            <a:endParaRPr lang="en-US" altLang="zh-CN" smtClean="0">
              <a:latin typeface="Arial"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8047CFDB-3BA2-4AAD-B091-20756E2B8B12}" type="slidenum">
              <a:rPr lang="en-US" altLang="zh-CN" smtClean="0">
                <a:latin typeface="Arial" charset="0"/>
              </a:rPr>
              <a:pPr eaLnBrk="1" fontAlgn="base" hangingPunct="1">
                <a:spcBef>
                  <a:spcPct val="0"/>
                </a:spcBef>
                <a:spcAft>
                  <a:spcPct val="0"/>
                </a:spcAft>
              </a:pPr>
              <a:t>7</a:t>
            </a:fld>
            <a:endParaRPr lang="en-US" altLang="zh-CN" smtClean="0">
              <a:latin typeface="Arial"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F40977EA-B596-49DD-84F5-684BBC650D43}" type="slidenum">
              <a:rPr lang="en-US" altLang="zh-CN" smtClean="0">
                <a:latin typeface="Arial" charset="0"/>
              </a:rPr>
              <a:pPr eaLnBrk="1" fontAlgn="base" hangingPunct="1">
                <a:spcBef>
                  <a:spcPct val="0"/>
                </a:spcBef>
                <a:spcAft>
                  <a:spcPct val="0"/>
                </a:spcAft>
              </a:pPr>
              <a:t>8</a:t>
            </a:fld>
            <a:endParaRPr lang="en-US" altLang="zh-CN" smtClean="0">
              <a:latin typeface="Arial"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AB1C48AA-AC18-4871-93B7-DD95586674D8}" type="slidenum">
              <a:rPr lang="en-US" altLang="zh-CN" smtClean="0">
                <a:latin typeface="Arial" charset="0"/>
              </a:rPr>
              <a:pPr eaLnBrk="1" fontAlgn="base" hangingPunct="1">
                <a:spcBef>
                  <a:spcPct val="0"/>
                </a:spcBef>
                <a:spcAft>
                  <a:spcPct val="0"/>
                </a:spcAft>
              </a:pPr>
              <a:t>9</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804763" indent="-309524" eaLnBrk="0" hangingPunct="0">
              <a:defRPr>
                <a:solidFill>
                  <a:schemeClr val="tx1"/>
                </a:solidFill>
                <a:latin typeface="Calibri" pitchFamily="34" charset="0"/>
                <a:ea typeface="宋体" charset="-122"/>
              </a:defRPr>
            </a:lvl2pPr>
            <a:lvl3pPr marL="1238098" indent="-247620" eaLnBrk="0" hangingPunct="0">
              <a:defRPr>
                <a:solidFill>
                  <a:schemeClr val="tx1"/>
                </a:solidFill>
                <a:latin typeface="Calibri" pitchFamily="34" charset="0"/>
                <a:ea typeface="宋体" charset="-122"/>
              </a:defRPr>
            </a:lvl3pPr>
            <a:lvl4pPr marL="1733337" indent="-247620" eaLnBrk="0" hangingPunct="0">
              <a:defRPr>
                <a:solidFill>
                  <a:schemeClr val="tx1"/>
                </a:solidFill>
                <a:latin typeface="Calibri" pitchFamily="34" charset="0"/>
                <a:ea typeface="宋体" charset="-122"/>
              </a:defRPr>
            </a:lvl4pPr>
            <a:lvl5pPr marL="2228576" indent="-247620" eaLnBrk="0" hangingPunct="0">
              <a:defRPr>
                <a:solidFill>
                  <a:schemeClr val="tx1"/>
                </a:solidFill>
                <a:latin typeface="Calibri" pitchFamily="34" charset="0"/>
                <a:ea typeface="宋体" charset="-122"/>
              </a:defRPr>
            </a:lvl5pPr>
            <a:lvl6pPr marL="2723815" indent="-247620" eaLnBrk="0" fontAlgn="base" hangingPunct="0">
              <a:spcBef>
                <a:spcPct val="0"/>
              </a:spcBef>
              <a:spcAft>
                <a:spcPct val="0"/>
              </a:spcAft>
              <a:defRPr>
                <a:solidFill>
                  <a:schemeClr val="tx1"/>
                </a:solidFill>
                <a:latin typeface="Calibri" pitchFamily="34" charset="0"/>
                <a:ea typeface="宋体" charset="-122"/>
              </a:defRPr>
            </a:lvl6pPr>
            <a:lvl7pPr marL="3219054" indent="-247620" eaLnBrk="0" fontAlgn="base" hangingPunct="0">
              <a:spcBef>
                <a:spcPct val="0"/>
              </a:spcBef>
              <a:spcAft>
                <a:spcPct val="0"/>
              </a:spcAft>
              <a:defRPr>
                <a:solidFill>
                  <a:schemeClr val="tx1"/>
                </a:solidFill>
                <a:latin typeface="Calibri" pitchFamily="34" charset="0"/>
                <a:ea typeface="宋体" charset="-122"/>
              </a:defRPr>
            </a:lvl7pPr>
            <a:lvl8pPr marL="3714293" indent="-247620" eaLnBrk="0" fontAlgn="base" hangingPunct="0">
              <a:spcBef>
                <a:spcPct val="0"/>
              </a:spcBef>
              <a:spcAft>
                <a:spcPct val="0"/>
              </a:spcAft>
              <a:defRPr>
                <a:solidFill>
                  <a:schemeClr val="tx1"/>
                </a:solidFill>
                <a:latin typeface="Calibri" pitchFamily="34" charset="0"/>
                <a:ea typeface="宋体" charset="-122"/>
              </a:defRPr>
            </a:lvl8pPr>
            <a:lvl9pPr marL="4209532" indent="-24762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5852E1D2-8887-48A5-9E4C-946323903E7E}" type="slidenum">
              <a:rPr lang="en-US" altLang="zh-CN" smtClean="0">
                <a:latin typeface="Arial" charset="0"/>
              </a:rPr>
              <a:pPr eaLnBrk="1" fontAlgn="base" hangingPunct="1">
                <a:spcBef>
                  <a:spcPct val="0"/>
                </a:spcBef>
                <a:spcAft>
                  <a:spcPct val="0"/>
                </a:spcAft>
              </a:pPr>
              <a:t>10</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001000"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0975496"/>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1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18.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19.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a:t>
            </a:r>
            <a:r>
              <a:rPr lang="zh-CN" altLang="en-US" sz="4000" kern="0" dirty="0">
                <a:effectLst>
                  <a:outerShdw blurRad="38100" dist="38100" dir="2700000" algn="tl">
                    <a:srgbClr val="000000"/>
                  </a:outerShdw>
                </a:effectLst>
                <a:latin typeface="+mj-lt"/>
                <a:ea typeface="+mj-ea"/>
                <a:cs typeface="+mj-cs"/>
              </a:rPr>
              <a:t>四</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11188" y="1196975"/>
            <a:ext cx="7488237"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714500" indent="-3429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80000"/>
              </a:spcBef>
              <a:defRPr/>
            </a:pPr>
            <a:r>
              <a:rPr kumimoji="1" lang="en-US" altLang="zh-CN" sz="2800" b="1" dirty="0" smtClean="0">
                <a:latin typeface="Times New Roman" panose="02020603050405020304" pitchFamily="18" charset="0"/>
                <a:ea typeface="+mn-ea"/>
                <a:cs typeface="Times New Roman" panose="02020603050405020304" pitchFamily="18" charset="0"/>
              </a:rPr>
              <a:t>3. </a:t>
            </a:r>
            <a:r>
              <a:rPr kumimoji="1" lang="zh-CN" altLang="en-US" sz="2800" b="1" dirty="0" smtClean="0">
                <a:latin typeface="Times New Roman" panose="02020603050405020304" pitchFamily="18" charset="0"/>
                <a:ea typeface="+mn-ea"/>
                <a:cs typeface="Times New Roman" panose="02020603050405020304" pitchFamily="18" charset="0"/>
              </a:rPr>
              <a:t>程序中分支指令的行为特点</a:t>
            </a:r>
          </a:p>
          <a:p>
            <a:pPr eaLnBrk="1" hangingPunct="1">
              <a:spcBef>
                <a:spcPct val="80000"/>
              </a:spcBef>
              <a:defRPr/>
            </a:pPr>
            <a:r>
              <a:rPr kumimoji="1" lang="en-US" altLang="zh-CN" sz="2400" b="1" dirty="0" smtClean="0">
                <a:latin typeface="Times New Roman" panose="02020603050405020304" pitchFamily="18" charset="0"/>
                <a:ea typeface="+mn-ea"/>
                <a:cs typeface="Times New Roman" panose="02020603050405020304" pitchFamily="18" charset="0"/>
              </a:rPr>
              <a:t>(1)</a:t>
            </a:r>
            <a:r>
              <a:rPr kumimoji="1" lang="en-US" altLang="zh-CN" sz="2400" b="1" dirty="0" smtClean="0">
                <a:solidFill>
                  <a:schemeClr val="folHlink"/>
                </a:solidFill>
                <a:latin typeface="Times New Roman" panose="02020603050405020304" pitchFamily="18" charset="0"/>
                <a:ea typeface="+mn-ea"/>
                <a:cs typeface="Times New Roman" panose="02020603050405020304" pitchFamily="18" charset="0"/>
              </a:rPr>
              <a:t> </a:t>
            </a:r>
            <a:r>
              <a:rPr kumimoji="1" lang="zh-CN" altLang="en-US" sz="2400" b="1" dirty="0" smtClean="0">
                <a:solidFill>
                  <a:schemeClr val="folHlink"/>
                </a:solidFill>
                <a:latin typeface="Times New Roman" panose="02020603050405020304" pitchFamily="18" charset="0"/>
                <a:ea typeface="+mn-ea"/>
                <a:cs typeface="Times New Roman" panose="02020603050405020304" pitchFamily="18" charset="0"/>
                <a:hlinkClick r:id="rId3" action="ppaction://hlinksldjump"/>
              </a:rPr>
              <a:t>各种能改变</a:t>
            </a:r>
            <a:r>
              <a:rPr kumimoji="1" lang="en-US" altLang="zh-CN" sz="2400" b="1" dirty="0" smtClean="0">
                <a:solidFill>
                  <a:schemeClr val="folHlink"/>
                </a:solidFill>
                <a:latin typeface="Times New Roman" panose="02020603050405020304" pitchFamily="18" charset="0"/>
                <a:ea typeface="+mn-ea"/>
                <a:cs typeface="Times New Roman" panose="02020603050405020304" pitchFamily="18" charset="0"/>
                <a:hlinkClick r:id="rId3" action="ppaction://hlinksldjump"/>
              </a:rPr>
              <a:t>PC</a:t>
            </a:r>
            <a:r>
              <a:rPr kumimoji="1" lang="zh-CN" altLang="en-US" sz="2400" b="1" dirty="0" smtClean="0">
                <a:solidFill>
                  <a:schemeClr val="folHlink"/>
                </a:solidFill>
                <a:latin typeface="Times New Roman" panose="02020603050405020304" pitchFamily="18" charset="0"/>
                <a:ea typeface="+mn-ea"/>
                <a:cs typeface="Times New Roman" panose="02020603050405020304" pitchFamily="18" charset="0"/>
                <a:hlinkClick r:id="rId3" action="ppaction://hlinksldjump"/>
              </a:rPr>
              <a:t>值的指令的执行频度</a:t>
            </a:r>
            <a:endParaRPr kumimoji="1" lang="zh-CN" altLang="en-US" sz="2400" b="1" dirty="0" smtClean="0">
              <a:solidFill>
                <a:schemeClr val="folHlink"/>
              </a:solidFill>
              <a:latin typeface="Times New Roman" panose="02020603050405020304" pitchFamily="18" charset="0"/>
              <a:ea typeface="+mn-ea"/>
              <a:cs typeface="Times New Roman" panose="02020603050405020304" pitchFamily="18" charset="0"/>
            </a:endParaRPr>
          </a:p>
          <a:p>
            <a:pPr lvl="1" eaLnBrk="1" hangingPunct="1">
              <a:spcBef>
                <a:spcPct val="2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条件分支：</a:t>
            </a:r>
          </a:p>
          <a:p>
            <a:pPr lvl="3" eaLnBrk="1" hangingPunct="1">
              <a:spcBef>
                <a:spcPct val="20000"/>
              </a:spcBef>
              <a:buFont typeface="楷体_GB2312" pitchFamily="49" charset="-122"/>
              <a:buChar char="-"/>
              <a:defRPr/>
            </a:pPr>
            <a:r>
              <a:rPr kumimoji="1" lang="zh-CN" altLang="en-US" sz="2400" b="1" dirty="0" smtClean="0">
                <a:latin typeface="Times New Roman" panose="02020603050405020304" pitchFamily="18" charset="0"/>
                <a:ea typeface="+mn-ea"/>
                <a:cs typeface="Times New Roman" panose="02020603050405020304" pitchFamily="18" charset="0"/>
              </a:rPr>
              <a:t>整数程序：</a:t>
            </a:r>
            <a:r>
              <a:rPr kumimoji="1" lang="en-US" altLang="zh-CN" sz="2400" b="1" dirty="0" smtClean="0">
                <a:latin typeface="Times New Roman" panose="02020603050405020304" pitchFamily="18" charset="0"/>
                <a:ea typeface="+mn-ea"/>
                <a:cs typeface="Times New Roman" panose="02020603050405020304" pitchFamily="18" charset="0"/>
              </a:rPr>
              <a:t>14-15%</a:t>
            </a:r>
          </a:p>
          <a:p>
            <a:pPr lvl="3" eaLnBrk="1" hangingPunct="1">
              <a:spcBef>
                <a:spcPct val="20000"/>
              </a:spcBef>
              <a:buFont typeface="楷体_GB2312" pitchFamily="49" charset="-122"/>
              <a:buChar char="-"/>
              <a:defRPr/>
            </a:pPr>
            <a:r>
              <a:rPr kumimoji="1" lang="zh-CN" altLang="en-US" sz="2400" b="1" dirty="0" smtClean="0">
                <a:latin typeface="Times New Roman" panose="02020603050405020304" pitchFamily="18" charset="0"/>
                <a:ea typeface="+mn-ea"/>
                <a:cs typeface="Times New Roman" panose="02020603050405020304" pitchFamily="18" charset="0"/>
              </a:rPr>
              <a:t>浮点程序：</a:t>
            </a:r>
            <a:r>
              <a:rPr kumimoji="1" lang="en-US" altLang="zh-CN" sz="2400" b="1" dirty="0" smtClean="0">
                <a:latin typeface="Times New Roman" panose="02020603050405020304" pitchFamily="18" charset="0"/>
                <a:ea typeface="+mn-ea"/>
                <a:cs typeface="Times New Roman" panose="02020603050405020304" pitchFamily="18" charset="0"/>
              </a:rPr>
              <a:t>3-12%</a:t>
            </a:r>
          </a:p>
          <a:p>
            <a:pPr lvl="1" eaLnBrk="1" hangingPunct="1">
              <a:spcBef>
                <a:spcPct val="20000"/>
              </a:spcBef>
              <a:defRPr/>
            </a:pPr>
            <a:r>
              <a:rPr kumimoji="1" lang="en-US" altLang="zh-CN" sz="2400" b="1" dirty="0" smtClean="0">
                <a:latin typeface="Times New Roman" panose="02020603050405020304" pitchFamily="18" charset="0"/>
                <a:ea typeface="+mn-ea"/>
                <a:cs typeface="Times New Roman" panose="02020603050405020304" pitchFamily="18" charset="0"/>
              </a:rPr>
              <a:t>	</a:t>
            </a:r>
            <a:r>
              <a:rPr kumimoji="1" lang="zh-CN" altLang="en-US" sz="2400" b="1" dirty="0" smtClean="0">
                <a:latin typeface="Times New Roman" panose="02020603050405020304" pitchFamily="18" charset="0"/>
                <a:ea typeface="+mn-ea"/>
                <a:cs typeface="Times New Roman" panose="02020603050405020304" pitchFamily="18" charset="0"/>
              </a:rPr>
              <a:t>其中，向前分支与向后分支的比：</a:t>
            </a:r>
            <a:r>
              <a:rPr kumimoji="1" lang="en-US" altLang="zh-CN" sz="2400" b="1" dirty="0" smtClean="0">
                <a:latin typeface="Times New Roman" panose="02020603050405020304" pitchFamily="18" charset="0"/>
                <a:ea typeface="+mn-ea"/>
                <a:cs typeface="Times New Roman" panose="02020603050405020304" pitchFamily="18" charset="0"/>
              </a:rPr>
              <a:t>3:1</a:t>
            </a:r>
          </a:p>
          <a:p>
            <a:pPr lvl="1" eaLnBrk="1" hangingPunct="1">
              <a:spcBef>
                <a:spcPct val="2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无条件分支：≤</a:t>
            </a:r>
            <a:r>
              <a:rPr kumimoji="1" lang="en-US" altLang="zh-CN" sz="2400" b="1" dirty="0" smtClean="0">
                <a:latin typeface="Times New Roman" panose="02020603050405020304" pitchFamily="18" charset="0"/>
                <a:ea typeface="+mn-ea"/>
                <a:cs typeface="Times New Roman" panose="02020603050405020304" pitchFamily="18" charset="0"/>
              </a:rPr>
              <a:t>4%</a:t>
            </a:r>
            <a:r>
              <a:rPr kumimoji="1" lang="zh-CN" altLang="en-US" sz="2400" b="1" dirty="0" smtClean="0">
                <a:latin typeface="Times New Roman" panose="02020603050405020304" pitchFamily="18" charset="0"/>
                <a:ea typeface="+mn-ea"/>
                <a:cs typeface="Times New Roman" panose="02020603050405020304" pitchFamily="18" charset="0"/>
              </a:rPr>
              <a:t>（绝大多数）</a:t>
            </a:r>
          </a:p>
          <a:p>
            <a:pPr eaLnBrk="1" hangingPunct="1">
              <a:spcBef>
                <a:spcPct val="80000"/>
              </a:spcBef>
              <a:defRPr/>
            </a:pPr>
            <a:r>
              <a:rPr lang="en-US" altLang="zh-CN" sz="2400" b="1" dirty="0" smtClean="0">
                <a:latin typeface="Times New Roman" panose="02020603050405020304" pitchFamily="18" charset="0"/>
                <a:ea typeface="+mn-ea"/>
                <a:cs typeface="Times New Roman" panose="02020603050405020304" pitchFamily="18" charset="0"/>
              </a:rPr>
              <a:t>(2)</a:t>
            </a:r>
            <a:r>
              <a:rPr lang="en-US" altLang="zh-CN" sz="2400" b="1" dirty="0" smtClean="0">
                <a:solidFill>
                  <a:schemeClr val="folHlink"/>
                </a:solidFill>
                <a:latin typeface="Times New Roman" panose="02020603050405020304" pitchFamily="18" charset="0"/>
                <a:ea typeface="+mn-ea"/>
                <a:cs typeface="Times New Roman" panose="02020603050405020304" pitchFamily="18" charset="0"/>
              </a:rPr>
              <a:t> </a:t>
            </a:r>
            <a:r>
              <a:rPr lang="zh-CN" altLang="en-US" sz="2400" b="1" dirty="0" smtClean="0">
                <a:solidFill>
                  <a:schemeClr val="folHlink"/>
                </a:solidFill>
                <a:latin typeface="Times New Roman" panose="02020603050405020304" pitchFamily="18" charset="0"/>
                <a:ea typeface="+mn-ea"/>
                <a:cs typeface="Times New Roman" panose="02020603050405020304" pitchFamily="18" charset="0"/>
                <a:hlinkClick r:id="rId4" action="ppaction://hlinksldjump"/>
              </a:rPr>
              <a:t>条件分支转移成功的概率</a:t>
            </a:r>
            <a:endParaRPr lang="zh-CN" altLang="en-US" sz="2400" b="1" dirty="0" smtClean="0">
              <a:solidFill>
                <a:schemeClr val="folHlink"/>
              </a:solidFill>
              <a:latin typeface="Times New Roman" panose="02020603050405020304" pitchFamily="18" charset="0"/>
              <a:ea typeface="+mn-ea"/>
              <a:cs typeface="Times New Roman" panose="02020603050405020304" pitchFamily="18" charset="0"/>
            </a:endParaRPr>
          </a:p>
          <a:p>
            <a:pPr lvl="1" eaLnBrk="1" hangingPunct="1">
              <a:spcBef>
                <a:spcPct val="2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向前转移成功：</a:t>
            </a:r>
            <a:r>
              <a:rPr lang="en-US" altLang="zh-CN" sz="2400" b="1" dirty="0" smtClean="0">
                <a:latin typeface="Times New Roman" panose="02020603050405020304" pitchFamily="18" charset="0"/>
                <a:ea typeface="+mn-ea"/>
                <a:cs typeface="Times New Roman" panose="02020603050405020304" pitchFamily="18" charset="0"/>
              </a:rPr>
              <a:t>60%</a:t>
            </a:r>
            <a:r>
              <a:rPr lang="zh-CN" altLang="en-US" sz="2400" b="1" dirty="0" smtClean="0">
                <a:latin typeface="Times New Roman" panose="02020603050405020304" pitchFamily="18" charset="0"/>
                <a:ea typeface="+mn-ea"/>
                <a:cs typeface="Times New Roman" panose="02020603050405020304" pitchFamily="18" charset="0"/>
              </a:rPr>
              <a:t>；向后转移成功：</a:t>
            </a:r>
            <a:r>
              <a:rPr lang="en-US" altLang="zh-CN" sz="2400" b="1" dirty="0" smtClean="0">
                <a:latin typeface="Times New Roman" panose="02020603050405020304" pitchFamily="18" charset="0"/>
                <a:ea typeface="+mn-ea"/>
                <a:cs typeface="Times New Roman" panose="02020603050405020304" pitchFamily="18" charset="0"/>
              </a:rPr>
              <a:t>85%</a:t>
            </a:r>
          </a:p>
        </p:txBody>
      </p:sp>
      <p:sp>
        <p:nvSpPr>
          <p:cNvPr id="4" name="Rectangle 3"/>
          <p:cNvSpPr>
            <a:spLocks noChangeArrowheads="1"/>
          </p:cNvSpPr>
          <p:nvPr/>
        </p:nvSpPr>
        <p:spPr bwMode="auto">
          <a:xfrm>
            <a:off x="1835150" y="288925"/>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421218909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11188" y="1196975"/>
            <a:ext cx="76327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defRPr/>
            </a:pPr>
            <a:r>
              <a:rPr kumimoji="1" lang="en-US" altLang="zh-CN" sz="2800" b="1" dirty="0" smtClean="0">
                <a:latin typeface="Times New Roman" panose="02020603050405020304" pitchFamily="18" charset="0"/>
                <a:ea typeface="+mn-ea"/>
                <a:cs typeface="Times New Roman" panose="02020603050405020304" pitchFamily="18" charset="0"/>
              </a:rPr>
              <a:t>4. </a:t>
            </a:r>
            <a:r>
              <a:rPr kumimoji="1" lang="zh-CN" altLang="en-US" sz="2800" b="1" dirty="0" smtClean="0">
                <a:latin typeface="Times New Roman" panose="02020603050405020304" pitchFamily="18" charset="0"/>
                <a:ea typeface="+mn-ea"/>
                <a:cs typeface="Times New Roman" panose="02020603050405020304" pitchFamily="18" charset="0"/>
              </a:rPr>
              <a:t>减少流水线分支损失的方法</a:t>
            </a:r>
          </a:p>
          <a:p>
            <a:pPr eaLnBrk="1" hangingPunct="1">
              <a:spcBef>
                <a:spcPct val="80000"/>
              </a:spcBef>
              <a:defRPr/>
            </a:pPr>
            <a:r>
              <a:rPr kumimoji="1" lang="en-US" altLang="zh-CN" sz="2400" b="1" dirty="0" smtClean="0">
                <a:latin typeface="Times New Roman" panose="02020603050405020304" pitchFamily="18" charset="0"/>
                <a:ea typeface="+mn-ea"/>
                <a:cs typeface="Times New Roman" panose="02020603050405020304" pitchFamily="18" charset="0"/>
              </a:rPr>
              <a:t>(1) </a:t>
            </a:r>
            <a:r>
              <a:rPr kumimoji="1" lang="zh-CN" altLang="en-US" sz="2400" b="1" dirty="0" smtClean="0">
                <a:latin typeface="Times New Roman" panose="02020603050405020304" pitchFamily="18" charset="0"/>
                <a:ea typeface="+mn-ea"/>
                <a:cs typeface="Times New Roman" panose="02020603050405020304" pitchFamily="18" charset="0"/>
              </a:rPr>
              <a:t>冻结或排空流水线</a:t>
            </a:r>
          </a:p>
          <a:p>
            <a:pPr lvl="1" eaLnBrk="1" hangingPunct="1">
              <a:spcBef>
                <a:spcPct val="2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思路：在流水线中停住或删除分支后的指令，直到知道转移目标地址</a:t>
            </a:r>
          </a:p>
          <a:p>
            <a:pPr lvl="1" eaLnBrk="1" hangingPunct="1">
              <a:spcBef>
                <a:spcPct val="2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优点：简单</a:t>
            </a:r>
          </a:p>
          <a:p>
            <a:pPr eaLnBrk="1" hangingPunct="1">
              <a:spcBef>
                <a:spcPct val="80000"/>
              </a:spcBef>
              <a:defRPr/>
            </a:pPr>
            <a:r>
              <a:rPr lang="en-US" altLang="zh-CN" sz="2400" b="1" dirty="0" smtClean="0">
                <a:latin typeface="Times New Roman" panose="02020603050405020304" pitchFamily="18" charset="0"/>
                <a:ea typeface="+mn-ea"/>
                <a:cs typeface="Times New Roman" panose="02020603050405020304" pitchFamily="18" charset="0"/>
              </a:rPr>
              <a:t>(2) </a:t>
            </a:r>
            <a:r>
              <a:rPr lang="zh-CN" altLang="en-US" sz="2400" b="1" dirty="0" smtClean="0">
                <a:latin typeface="Times New Roman" panose="02020603050405020304" pitchFamily="18" charset="0"/>
                <a:ea typeface="+mn-ea"/>
                <a:cs typeface="Times New Roman" panose="02020603050405020304" pitchFamily="18" charset="0"/>
              </a:rPr>
              <a:t>预测分支转移失败</a:t>
            </a:r>
          </a:p>
          <a:p>
            <a:pPr lvl="1" eaLnBrk="1" hangingPunct="1">
              <a:spcBef>
                <a:spcPct val="2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思路：流水线继续照常流动，如果分支转移成功，将分支指令后的指令转换为空操作，并从分支目标处开始取指令执行；否则照常执行</a:t>
            </a:r>
          </a:p>
          <a:p>
            <a:pPr lvl="1" eaLnBrk="1" hangingPunct="1">
              <a:spcBef>
                <a:spcPct val="20000"/>
              </a:spcBef>
              <a:buSzPct val="60000"/>
              <a:buFont typeface="Wingdings" pitchFamily="2" charset="2"/>
              <a:buChar char="u"/>
              <a:defRPr/>
            </a:pPr>
            <a:r>
              <a:rPr lang="en-US" altLang="zh-CN" sz="2400" b="1" dirty="0" smtClean="0">
                <a:latin typeface="Times New Roman" panose="02020603050405020304" pitchFamily="18" charset="0"/>
                <a:ea typeface="+mn-ea"/>
                <a:cs typeface="Times New Roman" panose="02020603050405020304" pitchFamily="18" charset="0"/>
                <a:hlinkClick r:id="rId3" action="ppaction://hlinksldjump"/>
              </a:rPr>
              <a:t>MIPS</a:t>
            </a:r>
            <a:r>
              <a:rPr lang="zh-CN" altLang="en-US" sz="2400" b="1" dirty="0" smtClean="0">
                <a:latin typeface="Times New Roman" panose="02020603050405020304" pitchFamily="18" charset="0"/>
                <a:ea typeface="+mn-ea"/>
                <a:cs typeface="Times New Roman" panose="02020603050405020304" pitchFamily="18" charset="0"/>
                <a:hlinkClick r:id="rId3" action="ppaction://hlinksldjump"/>
              </a:rPr>
              <a:t>流水线的处理过程</a:t>
            </a:r>
            <a:endParaRPr lang="zh-CN" altLang="en-US" sz="2400" b="1" dirty="0" smtClean="0">
              <a:latin typeface="Times New Roman" panose="02020603050405020304" pitchFamily="18" charset="0"/>
              <a:ea typeface="+mn-ea"/>
              <a:cs typeface="Times New Roman" panose="02020603050405020304" pitchFamily="18" charset="0"/>
            </a:endParaRPr>
          </a:p>
        </p:txBody>
      </p:sp>
      <p:sp>
        <p:nvSpPr>
          <p:cNvPr id="4" name="Rectangle 3"/>
          <p:cNvSpPr>
            <a:spLocks noChangeArrowheads="1"/>
          </p:cNvSpPr>
          <p:nvPr/>
        </p:nvSpPr>
        <p:spPr bwMode="auto">
          <a:xfrm>
            <a:off x="1835150" y="288925"/>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374655883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11188" y="1196975"/>
            <a:ext cx="7488237"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defRPr/>
            </a:pPr>
            <a:r>
              <a:rPr kumimoji="1" lang="en-US" altLang="zh-CN" sz="2800" b="1" dirty="0" smtClean="0">
                <a:latin typeface="Times New Roman" panose="02020603050405020304" pitchFamily="18" charset="0"/>
                <a:ea typeface="+mn-ea"/>
                <a:cs typeface="Times New Roman" panose="02020603050405020304" pitchFamily="18" charset="0"/>
              </a:rPr>
              <a:t>4. </a:t>
            </a:r>
            <a:r>
              <a:rPr kumimoji="1" lang="zh-CN" altLang="en-US" sz="2800" b="1" dirty="0" smtClean="0">
                <a:latin typeface="Times New Roman" panose="02020603050405020304" pitchFamily="18" charset="0"/>
                <a:ea typeface="+mn-ea"/>
                <a:cs typeface="Times New Roman" panose="02020603050405020304" pitchFamily="18" charset="0"/>
              </a:rPr>
              <a:t>减少流水线分支损失的方法</a:t>
            </a:r>
          </a:p>
          <a:p>
            <a:pPr eaLnBrk="1" hangingPunct="1">
              <a:spcBef>
                <a:spcPct val="80000"/>
              </a:spcBef>
              <a:defRPr/>
            </a:pPr>
            <a:r>
              <a:rPr lang="en-US" altLang="zh-CN" sz="2400" b="1" dirty="0" smtClean="0">
                <a:latin typeface="Times New Roman" panose="02020603050405020304" pitchFamily="18" charset="0"/>
                <a:ea typeface="+mn-ea"/>
                <a:cs typeface="Times New Roman" panose="02020603050405020304" pitchFamily="18" charset="0"/>
              </a:rPr>
              <a:t>(3) </a:t>
            </a:r>
            <a:r>
              <a:rPr lang="zh-CN" altLang="en-US" sz="2400" b="1" dirty="0" smtClean="0">
                <a:latin typeface="Times New Roman" panose="02020603050405020304" pitchFamily="18" charset="0"/>
                <a:ea typeface="+mn-ea"/>
                <a:cs typeface="Times New Roman" panose="02020603050405020304" pitchFamily="18" charset="0"/>
              </a:rPr>
              <a:t>预测分支转移成功</a:t>
            </a:r>
          </a:p>
          <a:p>
            <a:pPr lvl="1" eaLnBrk="1" hangingPunct="1">
              <a:spcBef>
                <a:spcPct val="2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思路：始终假设分支成功，直接从分支目标处取指令执行</a:t>
            </a:r>
          </a:p>
          <a:p>
            <a:pPr lvl="1" eaLnBrk="1" hangingPunct="1">
              <a:spcBef>
                <a:spcPct val="2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对</a:t>
            </a:r>
            <a:r>
              <a:rPr lang="en-US" altLang="zh-CN" sz="2400" b="1" dirty="0" smtClean="0">
                <a:latin typeface="Times New Roman" panose="02020603050405020304" pitchFamily="18" charset="0"/>
                <a:ea typeface="+mn-ea"/>
                <a:cs typeface="Times New Roman" panose="02020603050405020304" pitchFamily="18" charset="0"/>
              </a:rPr>
              <a:t>MIPS</a:t>
            </a:r>
            <a:r>
              <a:rPr lang="zh-CN" altLang="en-US" sz="2400" b="1" dirty="0" smtClean="0">
                <a:latin typeface="Times New Roman" panose="02020603050405020304" pitchFamily="18" charset="0"/>
                <a:ea typeface="+mn-ea"/>
                <a:cs typeface="Times New Roman" panose="02020603050405020304" pitchFamily="18" charset="0"/>
              </a:rPr>
              <a:t>流水线没有任何好处！</a:t>
            </a:r>
          </a:p>
          <a:p>
            <a:pPr eaLnBrk="1" hangingPunct="1">
              <a:spcBef>
                <a:spcPct val="100000"/>
              </a:spcBef>
              <a:defRPr/>
            </a:pPr>
            <a:r>
              <a:rPr lang="en-US" altLang="zh-CN" sz="2400" b="1" dirty="0" smtClean="0">
                <a:latin typeface="Times New Roman" panose="02020603050405020304" pitchFamily="18" charset="0"/>
                <a:ea typeface="+mn-ea"/>
                <a:cs typeface="Times New Roman" panose="02020603050405020304" pitchFamily="18" charset="0"/>
              </a:rPr>
              <a:t>(4) </a:t>
            </a:r>
            <a:r>
              <a:rPr lang="zh-CN" altLang="en-US" sz="2400" b="1" dirty="0" smtClean="0">
                <a:latin typeface="Times New Roman" panose="02020603050405020304" pitchFamily="18" charset="0"/>
                <a:ea typeface="+mn-ea"/>
                <a:cs typeface="Times New Roman" panose="02020603050405020304" pitchFamily="18" charset="0"/>
              </a:rPr>
              <a:t>延迟分支（</a:t>
            </a:r>
            <a:r>
              <a:rPr lang="en-US" altLang="zh-CN" sz="2400" b="1" dirty="0" smtClean="0">
                <a:latin typeface="Times New Roman" panose="02020603050405020304" pitchFamily="18" charset="0"/>
                <a:ea typeface="+mn-ea"/>
                <a:cs typeface="Times New Roman" panose="02020603050405020304" pitchFamily="18" charset="0"/>
              </a:rPr>
              <a:t>delayed branch</a:t>
            </a:r>
            <a:r>
              <a:rPr lang="zh-CN" altLang="en-US" sz="2400" b="1" dirty="0" smtClean="0">
                <a:latin typeface="Times New Roman" panose="02020603050405020304" pitchFamily="18" charset="0"/>
                <a:ea typeface="+mn-ea"/>
                <a:cs typeface="Times New Roman" panose="02020603050405020304" pitchFamily="18" charset="0"/>
              </a:rPr>
              <a:t>）</a:t>
            </a:r>
          </a:p>
          <a:p>
            <a:pPr lvl="1" eaLnBrk="1" hangingPunct="1">
              <a:spcBef>
                <a:spcPct val="2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思路：</a:t>
            </a:r>
            <a:r>
              <a:rPr kumimoji="1" lang="zh-CN" altLang="en-US" sz="2400" b="1" dirty="0" smtClean="0">
                <a:latin typeface="Times New Roman" panose="02020603050405020304" pitchFamily="18" charset="0"/>
                <a:ea typeface="+mn-ea"/>
                <a:cs typeface="Times New Roman" panose="02020603050405020304" pitchFamily="18" charset="0"/>
              </a:rPr>
              <a:t>分支开销为</a:t>
            </a:r>
            <a:r>
              <a:rPr kumimoji="1" lang="en-US" altLang="zh-CN" sz="2400" b="1" dirty="0" smtClean="0">
                <a:latin typeface="Times New Roman" panose="02020603050405020304" pitchFamily="18" charset="0"/>
                <a:ea typeface="+mn-ea"/>
                <a:cs typeface="Times New Roman" panose="02020603050405020304" pitchFamily="18" charset="0"/>
              </a:rPr>
              <a:t>n</a:t>
            </a:r>
            <a:r>
              <a:rPr kumimoji="1" lang="zh-CN" altLang="en-US" sz="2400" b="1" dirty="0" smtClean="0">
                <a:latin typeface="Times New Roman" panose="02020603050405020304" pitchFamily="18" charset="0"/>
                <a:ea typeface="+mn-ea"/>
                <a:cs typeface="Times New Roman" panose="02020603050405020304" pitchFamily="18" charset="0"/>
              </a:rPr>
              <a:t>的分支指令后紧跟有</a:t>
            </a:r>
            <a:r>
              <a:rPr kumimoji="1" lang="en-US" altLang="zh-CN" sz="2400" b="1" dirty="0" smtClean="0">
                <a:latin typeface="Times New Roman" panose="02020603050405020304" pitchFamily="18" charset="0"/>
                <a:ea typeface="+mn-ea"/>
                <a:cs typeface="Times New Roman" panose="02020603050405020304" pitchFamily="18" charset="0"/>
              </a:rPr>
              <a:t>n</a:t>
            </a:r>
            <a:r>
              <a:rPr kumimoji="1" lang="zh-CN" altLang="en-US" sz="2400" b="1" dirty="0" smtClean="0">
                <a:latin typeface="Times New Roman" panose="02020603050405020304" pitchFamily="18" charset="0"/>
                <a:ea typeface="+mn-ea"/>
                <a:cs typeface="Times New Roman" panose="02020603050405020304" pitchFamily="18" charset="0"/>
              </a:rPr>
              <a:t>个延迟槽，</a:t>
            </a:r>
            <a:r>
              <a:rPr kumimoji="1" lang="zh-CN" altLang="en-US" sz="2400" b="1" dirty="0" smtClean="0">
                <a:solidFill>
                  <a:schemeClr val="accent2"/>
                </a:solidFill>
                <a:latin typeface="Times New Roman" panose="02020603050405020304" pitchFamily="18" charset="0"/>
                <a:ea typeface="+mn-ea"/>
                <a:cs typeface="Times New Roman" panose="02020603050405020304" pitchFamily="18" charset="0"/>
              </a:rPr>
              <a:t>流水线遇到分支指令时，按正常方式处理</a:t>
            </a:r>
            <a:r>
              <a:rPr kumimoji="1" lang="zh-CN" altLang="en-US" sz="2400" b="1" dirty="0" smtClean="0">
                <a:latin typeface="Times New Roman" panose="02020603050405020304" pitchFamily="18" charset="0"/>
                <a:ea typeface="+mn-ea"/>
                <a:cs typeface="Times New Roman" panose="02020603050405020304" pitchFamily="18" charset="0"/>
              </a:rPr>
              <a:t>，顺带执行延迟槽中的指令，从而减少分支开销。</a:t>
            </a:r>
          </a:p>
          <a:p>
            <a:pPr lvl="1" eaLnBrk="1" hangingPunct="1">
              <a:spcBef>
                <a:spcPct val="20000"/>
              </a:spcBef>
              <a:defRPr/>
            </a:pPr>
            <a:r>
              <a:rPr kumimoji="1" lang="zh-CN" altLang="en-US" sz="2400" b="1" dirty="0" smtClean="0">
                <a:latin typeface="Times New Roman" panose="02020603050405020304" pitchFamily="18" charset="0"/>
                <a:ea typeface="+mn-ea"/>
                <a:cs typeface="Times New Roman" panose="02020603050405020304" pitchFamily="18" charset="0"/>
              </a:rPr>
              <a:t>	</a:t>
            </a:r>
            <a:r>
              <a:rPr kumimoji="1" lang="zh-CN" altLang="en-US" sz="2400" b="1" dirty="0" smtClean="0">
                <a:latin typeface="Times New Roman" panose="02020603050405020304" pitchFamily="18" charset="0"/>
                <a:ea typeface="+mn-ea"/>
                <a:cs typeface="Times New Roman" panose="02020603050405020304" pitchFamily="18" charset="0"/>
                <a:hlinkClick r:id="rId3" action="ppaction://hlinksldjump"/>
              </a:rPr>
              <a:t>延迟分支及指令的执行顺序</a:t>
            </a:r>
            <a:endParaRPr kumimoji="1" lang="zh-CN" altLang="en-US" sz="2400" b="1" dirty="0" smtClean="0">
              <a:latin typeface="Times New Roman" panose="02020603050405020304" pitchFamily="18" charset="0"/>
              <a:ea typeface="+mn-ea"/>
              <a:cs typeface="Times New Roman" panose="02020603050405020304" pitchFamily="18" charset="0"/>
            </a:endParaRPr>
          </a:p>
        </p:txBody>
      </p:sp>
      <p:sp>
        <p:nvSpPr>
          <p:cNvPr id="3" name="Rectangle 3"/>
          <p:cNvSpPr>
            <a:spLocks noChangeArrowheads="1"/>
          </p:cNvSpPr>
          <p:nvPr/>
        </p:nvSpPr>
        <p:spPr bwMode="auto">
          <a:xfrm>
            <a:off x="1835150" y="260350"/>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85738179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11188" y="1196975"/>
            <a:ext cx="7848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257300" indent="-342900" eaLnBrk="0" hangingPunct="0">
              <a:defRPr>
                <a:solidFill>
                  <a:schemeClr val="tx1"/>
                </a:solidFill>
                <a:latin typeface="Calibri" pitchFamily="34" charset="0"/>
                <a:ea typeface="宋体" pitchFamily="2" charset="-122"/>
              </a:defRPr>
            </a:lvl3pPr>
            <a:lvl4pPr marL="1714500" indent="-3429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defRPr/>
            </a:pPr>
            <a:r>
              <a:rPr kumimoji="1" lang="en-US" altLang="zh-CN" sz="2800" b="1" dirty="0" smtClean="0">
                <a:latin typeface="Times New Roman" panose="02020603050405020304" pitchFamily="18" charset="0"/>
                <a:ea typeface="+mn-ea"/>
                <a:cs typeface="Times New Roman" panose="02020603050405020304" pitchFamily="18" charset="0"/>
              </a:rPr>
              <a:t>4. </a:t>
            </a:r>
            <a:r>
              <a:rPr kumimoji="1" lang="zh-CN" altLang="en-US" sz="2800" b="1" dirty="0" smtClean="0">
                <a:latin typeface="Times New Roman" panose="02020603050405020304" pitchFamily="18" charset="0"/>
                <a:ea typeface="+mn-ea"/>
                <a:cs typeface="Times New Roman" panose="02020603050405020304" pitchFamily="18" charset="0"/>
              </a:rPr>
              <a:t>减少流水线分支损失的方法</a:t>
            </a:r>
          </a:p>
          <a:p>
            <a:pPr marL="457200" lvl="1" indent="0" eaLnBrk="1" hangingPunct="1">
              <a:spcBef>
                <a:spcPct val="50000"/>
              </a:spcBef>
              <a:buSzPct val="60000"/>
              <a:defRPr/>
            </a:pPr>
            <a:r>
              <a:rPr kumimoji="1" lang="zh-CN" altLang="en-US" sz="2400" b="1" dirty="0" smtClean="0">
                <a:latin typeface="Times New Roman" panose="02020603050405020304" pitchFamily="18" charset="0"/>
                <a:ea typeface="+mn-ea"/>
                <a:cs typeface="Times New Roman" panose="02020603050405020304" pitchFamily="18" charset="0"/>
              </a:rPr>
              <a:t>（</a:t>
            </a:r>
            <a:r>
              <a:rPr kumimoji="1" lang="en-US" altLang="zh-CN" sz="2400" b="1" dirty="0" smtClean="0">
                <a:latin typeface="Times New Roman" panose="02020603050405020304" pitchFamily="18" charset="0"/>
                <a:ea typeface="+mn-ea"/>
                <a:cs typeface="Times New Roman" panose="02020603050405020304" pitchFamily="18" charset="0"/>
              </a:rPr>
              <a:t>1</a:t>
            </a:r>
            <a:r>
              <a:rPr kumimoji="1" lang="zh-CN" altLang="en-US" sz="2400" b="1" dirty="0" smtClean="0">
                <a:latin typeface="Times New Roman" panose="02020603050405020304" pitchFamily="18" charset="0"/>
                <a:ea typeface="+mn-ea"/>
                <a:cs typeface="Times New Roman" panose="02020603050405020304" pitchFamily="18" charset="0"/>
              </a:rPr>
              <a:t>）具有一个分支延迟槽的</a:t>
            </a:r>
            <a:r>
              <a:rPr kumimoji="1" lang="en-US" altLang="zh-CN" sz="2400" b="1" dirty="0" smtClean="0">
                <a:latin typeface="Times New Roman" panose="02020603050405020304" pitchFamily="18" charset="0"/>
                <a:ea typeface="+mn-ea"/>
                <a:cs typeface="Times New Roman" panose="02020603050405020304" pitchFamily="18" charset="0"/>
              </a:rPr>
              <a:t>MIPS</a:t>
            </a:r>
            <a:r>
              <a:rPr kumimoji="1" lang="zh-CN" altLang="en-US" sz="2400" b="1" dirty="0" smtClean="0">
                <a:latin typeface="Times New Roman" panose="02020603050405020304" pitchFamily="18" charset="0"/>
                <a:ea typeface="+mn-ea"/>
                <a:cs typeface="Times New Roman" panose="02020603050405020304" pitchFamily="18" charset="0"/>
              </a:rPr>
              <a:t>流水线的</a:t>
            </a:r>
            <a:r>
              <a:rPr kumimoji="1" lang="zh-CN" altLang="en-US" sz="2400" b="1" dirty="0" smtClean="0">
                <a:latin typeface="Times New Roman" panose="02020603050405020304" pitchFamily="18" charset="0"/>
                <a:ea typeface="+mn-ea"/>
                <a:cs typeface="Times New Roman" panose="02020603050405020304" pitchFamily="18" charset="0"/>
                <a:hlinkClick r:id="rId3" action="ppaction://hlinksldjump"/>
              </a:rPr>
              <a:t>执行过程</a:t>
            </a:r>
            <a:endParaRPr kumimoji="1" lang="zh-CN" altLang="en-US" sz="2400" b="1" dirty="0" smtClean="0">
              <a:latin typeface="Times New Roman" panose="02020603050405020304" pitchFamily="18" charset="0"/>
              <a:ea typeface="+mn-ea"/>
              <a:cs typeface="Times New Roman" panose="02020603050405020304" pitchFamily="18" charset="0"/>
            </a:endParaRPr>
          </a:p>
          <a:p>
            <a:pPr marL="457200" lvl="1" indent="0" eaLnBrk="1" hangingPunct="1">
              <a:spcBef>
                <a:spcPct val="50000"/>
              </a:spcBef>
              <a:buSzPct val="60000"/>
              <a:defRPr/>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2</a:t>
            </a:r>
            <a:r>
              <a:rPr lang="zh-CN" altLang="en-US" sz="2400" b="1" dirty="0" smtClean="0">
                <a:latin typeface="Times New Roman" panose="02020603050405020304" pitchFamily="18" charset="0"/>
                <a:ea typeface="+mn-ea"/>
                <a:cs typeface="Times New Roman" panose="02020603050405020304" pitchFamily="18" charset="0"/>
              </a:rPr>
              <a:t>）什么样的指令能否放入分支延迟槽？</a:t>
            </a:r>
          </a:p>
          <a:p>
            <a:pPr lvl="2" eaLnBrk="1" hangingPunct="1">
              <a:spcBef>
                <a:spcPct val="50000"/>
              </a:spcBef>
              <a:buFont typeface="楷体_GB2312" pitchFamily="49" charset="-122"/>
              <a:buChar char="-"/>
              <a:defRPr/>
            </a:pPr>
            <a:r>
              <a:rPr lang="zh-CN" altLang="en-US" sz="2000" b="1" dirty="0" smtClean="0">
                <a:latin typeface="Times New Roman" panose="02020603050405020304" pitchFamily="18" charset="0"/>
                <a:ea typeface="+mn-ea"/>
                <a:cs typeface="Times New Roman" panose="02020603050405020304" pitchFamily="18" charset="0"/>
                <a:hlinkClick r:id="rId4" action="ppaction://hlinksldjump"/>
              </a:rPr>
              <a:t>三种调度方法</a:t>
            </a:r>
            <a:r>
              <a:rPr lang="zh-CN" altLang="en-US" sz="2000" b="1" dirty="0" smtClean="0">
                <a:latin typeface="Times New Roman" panose="02020603050405020304" pitchFamily="18" charset="0"/>
                <a:ea typeface="+mn-ea"/>
                <a:cs typeface="Times New Roman" panose="02020603050405020304" pitchFamily="18" charset="0"/>
              </a:rPr>
              <a:t>：从前调度；从目标处调度；从失败处调度</a:t>
            </a:r>
          </a:p>
          <a:p>
            <a:pPr lvl="2" eaLnBrk="1" hangingPunct="1">
              <a:spcBef>
                <a:spcPct val="50000"/>
              </a:spcBef>
              <a:buFont typeface="楷体_GB2312" pitchFamily="49" charset="-122"/>
              <a:buChar char="-"/>
              <a:defRPr/>
            </a:pPr>
            <a:r>
              <a:rPr lang="zh-CN" altLang="en-US" sz="2000" b="1" dirty="0" smtClean="0">
                <a:latin typeface="Times New Roman" panose="02020603050405020304" pitchFamily="18" charset="0"/>
                <a:ea typeface="+mn-ea"/>
                <a:cs typeface="Times New Roman" panose="02020603050405020304" pitchFamily="18" charset="0"/>
                <a:hlinkClick r:id="rId5" action="ppaction://hlinksldjump"/>
              </a:rPr>
              <a:t>三种方法的要求与效果</a:t>
            </a:r>
            <a:r>
              <a:rPr lang="zh-CN" altLang="en-US" sz="2000" b="1" dirty="0" smtClean="0">
                <a:latin typeface="Times New Roman" panose="02020603050405020304" pitchFamily="18" charset="0"/>
                <a:ea typeface="+mn-ea"/>
                <a:cs typeface="Times New Roman" panose="02020603050405020304" pitchFamily="18" charset="0"/>
              </a:rPr>
              <a:t>，存在限制因素</a:t>
            </a:r>
          </a:p>
          <a:p>
            <a:pPr lvl="3" eaLnBrk="1" hangingPunct="1">
              <a:spcBef>
                <a:spcPct val="50000"/>
              </a:spcBef>
              <a:buFont typeface="Wingdings" pitchFamily="2" charset="2"/>
              <a:buChar char="ü"/>
              <a:defRPr/>
            </a:pPr>
            <a:r>
              <a:rPr lang="zh-CN" altLang="en-US" sz="2000" b="1" dirty="0" smtClean="0">
                <a:latin typeface="Times New Roman" panose="02020603050405020304" pitchFamily="18" charset="0"/>
                <a:ea typeface="+mn-ea"/>
                <a:cs typeface="Times New Roman" panose="02020603050405020304" pitchFamily="18" charset="0"/>
              </a:rPr>
              <a:t>编译器预测分支是否成功的能力</a:t>
            </a:r>
          </a:p>
          <a:p>
            <a:pPr lvl="3" eaLnBrk="1" hangingPunct="1">
              <a:spcBef>
                <a:spcPct val="50000"/>
              </a:spcBef>
              <a:buFont typeface="Wingdings" pitchFamily="2" charset="2"/>
              <a:buChar char="ü"/>
              <a:defRPr/>
            </a:pPr>
            <a:r>
              <a:rPr lang="zh-CN" altLang="en-US" sz="2000" b="1" dirty="0" smtClean="0">
                <a:latin typeface="Times New Roman" panose="02020603050405020304" pitchFamily="18" charset="0"/>
                <a:ea typeface="+mn-ea"/>
                <a:cs typeface="Times New Roman" panose="02020603050405020304" pitchFamily="18" charset="0"/>
              </a:rPr>
              <a:t>放入延迟槽中的指令</a:t>
            </a:r>
          </a:p>
          <a:p>
            <a:pPr lvl="2" eaLnBrk="1" hangingPunct="1">
              <a:spcBef>
                <a:spcPct val="50000"/>
              </a:spcBef>
              <a:buFont typeface="楷体_GB2312" pitchFamily="49" charset="-122"/>
              <a:buChar char="-"/>
              <a:defRPr/>
            </a:pPr>
            <a:r>
              <a:rPr lang="zh-CN" altLang="en-US" sz="2000" b="1" dirty="0" smtClean="0">
                <a:latin typeface="Times New Roman" panose="02020603050405020304" pitchFamily="18" charset="0"/>
                <a:ea typeface="+mn-ea"/>
                <a:cs typeface="Times New Roman" panose="02020603050405020304" pitchFamily="18" charset="0"/>
              </a:rPr>
              <a:t>取消分支	（</a:t>
            </a:r>
            <a:r>
              <a:rPr lang="zh-CN" altLang="en-US" sz="2000" b="1" dirty="0" smtClean="0">
                <a:latin typeface="Times New Roman" panose="02020603050405020304" pitchFamily="18" charset="0"/>
                <a:ea typeface="+mn-ea"/>
                <a:cs typeface="Times New Roman" panose="02020603050405020304" pitchFamily="18" charset="0"/>
                <a:hlinkClick r:id="rId6" action="ppaction://hlinksldjump"/>
              </a:rPr>
              <a:t>举例</a:t>
            </a:r>
            <a:r>
              <a:rPr lang="zh-CN" altLang="en-US" sz="2000" b="1" dirty="0" smtClean="0">
                <a:latin typeface="Times New Roman" panose="02020603050405020304" pitchFamily="18" charset="0"/>
                <a:ea typeface="+mn-ea"/>
                <a:cs typeface="Times New Roman" panose="02020603050405020304" pitchFamily="18" charset="0"/>
              </a:rPr>
              <a:t>）</a:t>
            </a:r>
          </a:p>
          <a:p>
            <a:pPr lvl="2" eaLnBrk="1" hangingPunct="1">
              <a:spcBef>
                <a:spcPct val="50000"/>
              </a:spcBef>
              <a:defRPr/>
            </a:pPr>
            <a:r>
              <a:rPr lang="zh-CN" altLang="en-US" sz="2000" b="1" dirty="0" smtClean="0">
                <a:latin typeface="Times New Roman" panose="02020603050405020304" pitchFamily="18" charset="0"/>
                <a:ea typeface="+mn-ea"/>
                <a:cs typeface="Times New Roman" panose="02020603050405020304" pitchFamily="18" charset="0"/>
              </a:rPr>
              <a:t>	思路：分支指令中包含预测方向，若预测正确，正常执行延迟槽中的指令，否则将其转换为空操作</a:t>
            </a:r>
          </a:p>
        </p:txBody>
      </p:sp>
      <p:sp>
        <p:nvSpPr>
          <p:cNvPr id="4" name="Rectangle 3"/>
          <p:cNvSpPr>
            <a:spLocks noChangeArrowheads="1"/>
          </p:cNvSpPr>
          <p:nvPr/>
        </p:nvSpPr>
        <p:spPr bwMode="auto">
          <a:xfrm>
            <a:off x="1835150" y="260350"/>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63538228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188" y="1268413"/>
            <a:ext cx="7488237"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defRPr/>
            </a:pPr>
            <a:r>
              <a:rPr kumimoji="1" lang="en-US" altLang="zh-CN" sz="2800" b="1" dirty="0" smtClean="0">
                <a:latin typeface="Times New Roman" panose="02020603050405020304" pitchFamily="18" charset="0"/>
                <a:ea typeface="+mj-ea"/>
                <a:cs typeface="Times New Roman" panose="02020603050405020304" pitchFamily="18" charset="0"/>
              </a:rPr>
              <a:t>5. </a:t>
            </a:r>
            <a:r>
              <a:rPr kumimoji="1" lang="zh-CN" altLang="en-US" sz="2800" b="1" dirty="0" smtClean="0">
                <a:latin typeface="Times New Roman" panose="02020603050405020304" pitchFamily="18" charset="0"/>
                <a:ea typeface="+mj-ea"/>
                <a:cs typeface="Times New Roman" panose="02020603050405020304" pitchFamily="18" charset="0"/>
              </a:rPr>
              <a:t>各种分支处理方法的性能</a:t>
            </a:r>
          </a:p>
          <a:p>
            <a:pPr eaLnBrk="1" hangingPunct="1">
              <a:spcBef>
                <a:spcPct val="80000"/>
              </a:spcBef>
              <a:defRPr/>
            </a:pPr>
            <a:r>
              <a:rPr kumimoji="1" lang="en-US" altLang="zh-CN" sz="2400" b="1" dirty="0" smtClean="0">
                <a:latin typeface="Times New Roman" panose="02020603050405020304" pitchFamily="18" charset="0"/>
                <a:ea typeface="+mj-ea"/>
                <a:cs typeface="Times New Roman" panose="02020603050405020304" pitchFamily="18" charset="0"/>
              </a:rPr>
              <a:t>(1) </a:t>
            </a:r>
            <a:r>
              <a:rPr kumimoji="1" lang="zh-CN" altLang="en-US" sz="2400" b="1" dirty="0" smtClean="0">
                <a:latin typeface="Times New Roman" panose="02020603050405020304" pitchFamily="18" charset="0"/>
                <a:ea typeface="+mj-ea"/>
                <a:cs typeface="Times New Roman" panose="02020603050405020304" pitchFamily="18" charset="0"/>
              </a:rPr>
              <a:t>假设理想</a:t>
            </a:r>
            <a:r>
              <a:rPr kumimoji="1" lang="en-US" altLang="zh-CN" sz="2400" b="1" dirty="0" smtClean="0">
                <a:latin typeface="Times New Roman" panose="02020603050405020304" pitchFamily="18" charset="0"/>
                <a:ea typeface="+mj-ea"/>
                <a:cs typeface="Times New Roman" panose="02020603050405020304" pitchFamily="18" charset="0"/>
              </a:rPr>
              <a:t>CPI=1</a:t>
            </a:r>
            <a:r>
              <a:rPr kumimoji="1" lang="zh-CN" altLang="en-US" sz="2400" b="1" dirty="0" smtClean="0">
                <a:latin typeface="Times New Roman" panose="02020603050405020304" pitchFamily="18" charset="0"/>
                <a:ea typeface="+mj-ea"/>
                <a:cs typeface="Times New Roman" panose="02020603050405020304" pitchFamily="18" charset="0"/>
              </a:rPr>
              <a:t>，则加速比</a:t>
            </a:r>
          </a:p>
          <a:p>
            <a:pPr algn="ctr" eaLnBrk="1" hangingPunct="1">
              <a:spcBef>
                <a:spcPct val="80000"/>
              </a:spcBef>
              <a:defRPr/>
            </a:pPr>
            <a:r>
              <a:rPr kumimoji="1" lang="en-US" altLang="zh-CN" sz="2400" b="1" dirty="0" smtClean="0">
                <a:latin typeface="Times New Roman" panose="02020603050405020304" pitchFamily="18" charset="0"/>
                <a:ea typeface="+mj-ea"/>
                <a:cs typeface="Times New Roman" panose="02020603050405020304" pitchFamily="18" charset="0"/>
              </a:rPr>
              <a:t>S=D/(1+C)=D/(1+f</a:t>
            </a:r>
            <a:r>
              <a:rPr kumimoji="1" lang="en-US" altLang="en-US" sz="2400" b="1" dirty="0" smtClean="0">
                <a:latin typeface="Times New Roman" panose="02020603050405020304" pitchFamily="18" charset="0"/>
                <a:ea typeface="+mj-ea"/>
                <a:cs typeface="Times New Roman" panose="02020603050405020304" pitchFamily="18" charset="0"/>
              </a:rPr>
              <a:t>×</a:t>
            </a:r>
            <a:r>
              <a:rPr kumimoji="1" lang="en-US" altLang="zh-CN" sz="2400" b="1" dirty="0" smtClean="0">
                <a:latin typeface="Times New Roman" panose="02020603050405020304" pitchFamily="18" charset="0"/>
                <a:ea typeface="+mj-ea"/>
                <a:cs typeface="Times New Roman" panose="02020603050405020304" pitchFamily="18" charset="0"/>
              </a:rPr>
              <a:t>p</a:t>
            </a:r>
            <a:r>
              <a:rPr kumimoji="1" lang="zh-CN" altLang="en-US" sz="2400" b="1" baseline="-25000" dirty="0" smtClean="0">
                <a:latin typeface="Times New Roman" panose="02020603050405020304" pitchFamily="18" charset="0"/>
                <a:ea typeface="+mj-ea"/>
                <a:cs typeface="Times New Roman" panose="02020603050405020304" pitchFamily="18" charset="0"/>
              </a:rPr>
              <a:t>分支</a:t>
            </a:r>
            <a:r>
              <a:rPr kumimoji="1" lang="en-US" altLang="zh-CN" sz="2400" b="1" dirty="0" smtClean="0">
                <a:latin typeface="Times New Roman" panose="02020603050405020304" pitchFamily="18" charset="0"/>
                <a:ea typeface="+mj-ea"/>
                <a:cs typeface="Times New Roman" panose="02020603050405020304" pitchFamily="18" charset="0"/>
              </a:rPr>
              <a:t>)</a:t>
            </a:r>
          </a:p>
          <a:p>
            <a:pPr lvl="1" eaLnBrk="1" hangingPunct="1">
              <a:spcBef>
                <a:spcPct val="80000"/>
              </a:spcBef>
              <a:defRPr/>
            </a:pPr>
            <a:r>
              <a:rPr kumimoji="1" lang="en-US" altLang="zh-CN" sz="2400" b="1" dirty="0" smtClean="0">
                <a:latin typeface="Times New Roman" panose="02020603050405020304" pitchFamily="18" charset="0"/>
                <a:ea typeface="+mj-ea"/>
                <a:cs typeface="Times New Roman" panose="02020603050405020304" pitchFamily="18" charset="0"/>
              </a:rPr>
              <a:t>	</a:t>
            </a:r>
            <a:r>
              <a:rPr kumimoji="1" lang="zh-CN" altLang="en-US" sz="2400" b="1" dirty="0" smtClean="0">
                <a:latin typeface="Times New Roman" panose="02020603050405020304" pitchFamily="18" charset="0"/>
                <a:ea typeface="+mj-ea"/>
                <a:cs typeface="Times New Roman" panose="02020603050405020304" pitchFamily="18" charset="0"/>
              </a:rPr>
              <a:t>这里，</a:t>
            </a:r>
            <a:r>
              <a:rPr kumimoji="1" lang="en-US" altLang="zh-CN" sz="2400" b="1" dirty="0" smtClean="0">
                <a:latin typeface="Times New Roman" panose="02020603050405020304" pitchFamily="18" charset="0"/>
                <a:ea typeface="+mj-ea"/>
                <a:cs typeface="Times New Roman" panose="02020603050405020304" pitchFamily="18" charset="0"/>
              </a:rPr>
              <a:t>D</a:t>
            </a:r>
            <a:r>
              <a:rPr kumimoji="1" lang="zh-CN" altLang="en-US" sz="2400" b="1" dirty="0" smtClean="0">
                <a:latin typeface="Times New Roman" panose="02020603050405020304" pitchFamily="18" charset="0"/>
                <a:ea typeface="+mj-ea"/>
                <a:cs typeface="Times New Roman" panose="02020603050405020304" pitchFamily="18" charset="0"/>
              </a:rPr>
              <a:t>为流水线的深度，</a:t>
            </a:r>
            <a:r>
              <a:rPr kumimoji="1" lang="en-US" altLang="zh-CN" sz="2400" b="1" dirty="0" smtClean="0">
                <a:latin typeface="Times New Roman" panose="02020603050405020304" pitchFamily="18" charset="0"/>
                <a:ea typeface="+mj-ea"/>
                <a:cs typeface="Times New Roman" panose="02020603050405020304" pitchFamily="18" charset="0"/>
              </a:rPr>
              <a:t>p</a:t>
            </a:r>
            <a:r>
              <a:rPr kumimoji="1" lang="zh-CN" altLang="en-US" sz="2400" b="1" baseline="-25000" dirty="0" smtClean="0">
                <a:latin typeface="Times New Roman" panose="02020603050405020304" pitchFamily="18" charset="0"/>
                <a:ea typeface="+mj-ea"/>
                <a:cs typeface="Times New Roman" panose="02020603050405020304" pitchFamily="18" charset="0"/>
              </a:rPr>
              <a:t>分支</a:t>
            </a:r>
            <a:r>
              <a:rPr kumimoji="1" lang="zh-CN" altLang="en-US" sz="2400" b="1" dirty="0" smtClean="0">
                <a:latin typeface="Times New Roman" panose="02020603050405020304" pitchFamily="18" charset="0"/>
                <a:ea typeface="+mj-ea"/>
                <a:cs typeface="Times New Roman" panose="02020603050405020304" pitchFamily="18" charset="0"/>
              </a:rPr>
              <a:t>为分支开销，</a:t>
            </a:r>
            <a:r>
              <a:rPr kumimoji="1" lang="en-US" altLang="zh-CN" sz="2400" b="1" dirty="0" smtClean="0">
                <a:latin typeface="Times New Roman" panose="02020603050405020304" pitchFamily="18" charset="0"/>
                <a:ea typeface="+mj-ea"/>
                <a:cs typeface="Times New Roman" panose="02020603050405020304" pitchFamily="18" charset="0"/>
              </a:rPr>
              <a:t>C</a:t>
            </a:r>
            <a:r>
              <a:rPr kumimoji="1" lang="zh-CN" altLang="en-US" sz="2400" b="1" dirty="0" smtClean="0">
                <a:latin typeface="Times New Roman" panose="02020603050405020304" pitchFamily="18" charset="0"/>
                <a:ea typeface="+mj-ea"/>
                <a:cs typeface="Times New Roman" panose="02020603050405020304" pitchFamily="18" charset="0"/>
              </a:rPr>
              <a:t>为分支引起的流水线暂停时钟周期数</a:t>
            </a:r>
            <a:r>
              <a:rPr kumimoji="1" lang="en-US" altLang="zh-CN" sz="2400" b="1" dirty="0" smtClean="0">
                <a:latin typeface="Times New Roman" panose="02020603050405020304" pitchFamily="18" charset="0"/>
                <a:ea typeface="+mj-ea"/>
                <a:cs typeface="Times New Roman" panose="02020603050405020304" pitchFamily="18" charset="0"/>
              </a:rPr>
              <a:t>(</a:t>
            </a:r>
            <a:r>
              <a:rPr kumimoji="1" lang="zh-CN" altLang="en-US" sz="2400" b="1" dirty="0" smtClean="0">
                <a:latin typeface="Times New Roman" panose="02020603050405020304" pitchFamily="18" charset="0"/>
                <a:ea typeface="+mj-ea"/>
                <a:cs typeface="Times New Roman" panose="02020603050405020304" pitchFamily="18" charset="0"/>
              </a:rPr>
              <a:t>每条指令的平均值</a:t>
            </a:r>
            <a:r>
              <a:rPr kumimoji="1" lang="en-US" altLang="zh-CN" sz="2400" b="1" dirty="0" smtClean="0">
                <a:latin typeface="Times New Roman" panose="02020603050405020304" pitchFamily="18" charset="0"/>
                <a:ea typeface="+mj-ea"/>
                <a:cs typeface="Times New Roman" panose="02020603050405020304" pitchFamily="18" charset="0"/>
              </a:rPr>
              <a:t>)</a:t>
            </a:r>
            <a:r>
              <a:rPr kumimoji="1" lang="zh-CN" altLang="en-US" sz="2400" b="1" dirty="0" smtClean="0">
                <a:latin typeface="Times New Roman" panose="02020603050405020304" pitchFamily="18" charset="0"/>
                <a:ea typeface="+mj-ea"/>
                <a:cs typeface="Times New Roman" panose="02020603050405020304" pitchFamily="18" charset="0"/>
              </a:rPr>
              <a:t>，</a:t>
            </a:r>
            <a:r>
              <a:rPr kumimoji="1" lang="en-US" altLang="zh-CN" sz="2400" b="1" dirty="0" smtClean="0">
                <a:latin typeface="Times New Roman" panose="02020603050405020304" pitchFamily="18" charset="0"/>
                <a:ea typeface="+mj-ea"/>
                <a:cs typeface="Times New Roman" panose="02020603050405020304" pitchFamily="18" charset="0"/>
              </a:rPr>
              <a:t>f</a:t>
            </a:r>
            <a:r>
              <a:rPr kumimoji="1" lang="zh-CN" altLang="en-US" sz="2400" b="1" dirty="0" smtClean="0">
                <a:latin typeface="Times New Roman" panose="02020603050405020304" pitchFamily="18" charset="0"/>
                <a:ea typeface="+mj-ea"/>
                <a:cs typeface="Times New Roman" panose="02020603050405020304" pitchFamily="18" charset="0"/>
              </a:rPr>
              <a:t>为分支的出现频度。</a:t>
            </a:r>
          </a:p>
          <a:p>
            <a:pPr eaLnBrk="1" hangingPunct="1">
              <a:spcBef>
                <a:spcPct val="80000"/>
              </a:spcBef>
              <a:defRPr/>
            </a:pPr>
            <a:r>
              <a:rPr lang="en-US" altLang="zh-CN" sz="2400" b="1" dirty="0" smtClean="0">
                <a:latin typeface="Times New Roman" panose="02020603050405020304" pitchFamily="18" charset="0"/>
                <a:ea typeface="+mj-ea"/>
                <a:cs typeface="Times New Roman" panose="02020603050405020304" pitchFamily="18" charset="0"/>
              </a:rPr>
              <a:t>(2) </a:t>
            </a:r>
            <a:r>
              <a:rPr lang="zh-CN" altLang="en-US" sz="2400" b="1" dirty="0" smtClean="0">
                <a:latin typeface="Times New Roman" panose="02020603050405020304" pitchFamily="18" charset="0"/>
                <a:ea typeface="+mj-ea"/>
                <a:cs typeface="Times New Roman" panose="02020603050405020304" pitchFamily="18" charset="0"/>
              </a:rPr>
              <a:t>下表列出了流水线中各种处理方法的开销。</a:t>
            </a:r>
          </a:p>
        </p:txBody>
      </p:sp>
      <p:sp>
        <p:nvSpPr>
          <p:cNvPr id="5" name="Rectangle 3"/>
          <p:cNvSpPr>
            <a:spLocks noChangeArrowheads="1"/>
          </p:cNvSpPr>
          <p:nvPr/>
        </p:nvSpPr>
        <p:spPr bwMode="auto">
          <a:xfrm>
            <a:off x="1835150" y="260350"/>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129676813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2268538" y="762000"/>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kumimoji="1" lang="zh-CN" altLang="en-US" sz="2400" b="1">
                <a:latin typeface="华文中宋" pitchFamily="2" charset="-122"/>
                <a:ea typeface="华文中宋" pitchFamily="2" charset="-122"/>
              </a:rPr>
              <a:t>各种减少分支损失方法的效果 </a:t>
            </a:r>
          </a:p>
        </p:txBody>
      </p:sp>
      <p:grpSp>
        <p:nvGrpSpPr>
          <p:cNvPr id="62468" name="Group 61"/>
          <p:cNvGrpSpPr>
            <a:grpSpLocks/>
          </p:cNvGrpSpPr>
          <p:nvPr/>
        </p:nvGrpSpPr>
        <p:grpSpPr bwMode="auto">
          <a:xfrm>
            <a:off x="487363" y="1519238"/>
            <a:ext cx="8188325" cy="4070350"/>
            <a:chOff x="307" y="957"/>
            <a:chExt cx="5158" cy="2564"/>
          </a:xfrm>
        </p:grpSpPr>
        <p:sp>
          <p:nvSpPr>
            <p:cNvPr id="62469" name="Rectangle 4"/>
            <p:cNvSpPr>
              <a:spLocks noChangeArrowheads="1"/>
            </p:cNvSpPr>
            <p:nvPr/>
          </p:nvSpPr>
          <p:spPr bwMode="auto">
            <a:xfrm>
              <a:off x="360" y="965"/>
              <a:ext cx="5040" cy="2544"/>
            </a:xfrm>
            <a:prstGeom prst="rect">
              <a:avLst/>
            </a:prstGeom>
            <a:solidFill>
              <a:srgbClr val="F4CCF3"/>
            </a:solidFill>
            <a:ln w="9525">
              <a:solidFill>
                <a:srgbClr val="000000"/>
              </a:solidFill>
              <a:miter lim="800000"/>
              <a:headEnd/>
              <a:tailEnd/>
            </a:ln>
          </p:spPr>
          <p:txBody>
            <a:bodyPr wrap="none" anchor="ctr"/>
            <a:lstStyle/>
            <a:p>
              <a:endParaRPr lang="zh-CN" altLang="en-US" sz="1800"/>
            </a:p>
          </p:txBody>
        </p:sp>
        <p:sp>
          <p:nvSpPr>
            <p:cNvPr id="62470" name="Rectangle 5"/>
            <p:cNvSpPr>
              <a:spLocks noChangeArrowheads="1"/>
            </p:cNvSpPr>
            <p:nvPr/>
          </p:nvSpPr>
          <p:spPr bwMode="auto">
            <a:xfrm>
              <a:off x="360" y="965"/>
              <a:ext cx="5040" cy="816"/>
            </a:xfrm>
            <a:prstGeom prst="rect">
              <a:avLst/>
            </a:prstGeom>
            <a:solidFill>
              <a:srgbClr val="E5E4AE"/>
            </a:solidFill>
            <a:ln w="9525">
              <a:solidFill>
                <a:srgbClr val="000000"/>
              </a:solidFill>
              <a:miter lim="800000"/>
              <a:headEnd/>
              <a:tailEnd/>
            </a:ln>
          </p:spPr>
          <p:txBody>
            <a:bodyPr wrap="none" anchor="ctr"/>
            <a:lstStyle/>
            <a:p>
              <a:endParaRPr lang="zh-CN" altLang="en-US" sz="1800"/>
            </a:p>
          </p:txBody>
        </p:sp>
        <p:sp>
          <p:nvSpPr>
            <p:cNvPr id="62471" name="Text Box 6"/>
            <p:cNvSpPr txBox="1">
              <a:spLocks noChangeArrowheads="1"/>
            </p:cNvSpPr>
            <p:nvPr/>
          </p:nvSpPr>
          <p:spPr bwMode="auto">
            <a:xfrm>
              <a:off x="432" y="1262"/>
              <a:ext cx="9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zh-CN" altLang="en-US" sz="1800" dirty="0">
                  <a:solidFill>
                    <a:srgbClr val="0099FF"/>
                  </a:solidFill>
                  <a:latin typeface="Times New Roman" pitchFamily="18" charset="0"/>
                  <a:ea typeface="华文中宋" pitchFamily="2" charset="-122"/>
                </a:rPr>
                <a:t>调度方法</a:t>
              </a:r>
            </a:p>
          </p:txBody>
        </p:sp>
        <p:sp>
          <p:nvSpPr>
            <p:cNvPr id="62472" name="Rectangle 7"/>
            <p:cNvSpPr>
              <a:spLocks noChangeArrowheads="1"/>
            </p:cNvSpPr>
            <p:nvPr/>
          </p:nvSpPr>
          <p:spPr bwMode="auto">
            <a:xfrm>
              <a:off x="3285" y="957"/>
              <a:ext cx="11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a:solidFill>
                    <a:srgbClr val="0099FF"/>
                  </a:solidFill>
                  <a:latin typeface="Times New Roman" pitchFamily="18" charset="0"/>
                  <a:ea typeface="华文中宋" pitchFamily="2" charset="-122"/>
                </a:rPr>
                <a:t>每条分支指令的</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平均分支损失</a:t>
              </a:r>
            </a:p>
          </p:txBody>
        </p:sp>
        <p:sp>
          <p:nvSpPr>
            <p:cNvPr id="62473" name="Line 8"/>
            <p:cNvSpPr>
              <a:spLocks noChangeShapeType="1"/>
            </p:cNvSpPr>
            <p:nvPr/>
          </p:nvSpPr>
          <p:spPr bwMode="auto">
            <a:xfrm>
              <a:off x="348" y="2645"/>
              <a:ext cx="50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74" name="Line 9"/>
            <p:cNvSpPr>
              <a:spLocks noChangeShapeType="1"/>
            </p:cNvSpPr>
            <p:nvPr/>
          </p:nvSpPr>
          <p:spPr bwMode="auto">
            <a:xfrm>
              <a:off x="336" y="3077"/>
              <a:ext cx="50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75" name="Line 10"/>
            <p:cNvSpPr>
              <a:spLocks noChangeShapeType="1"/>
            </p:cNvSpPr>
            <p:nvPr/>
          </p:nvSpPr>
          <p:spPr bwMode="auto">
            <a:xfrm>
              <a:off x="1368" y="965"/>
              <a:ext cx="0" cy="2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76" name="Text Box 11"/>
            <p:cNvSpPr txBox="1">
              <a:spLocks noChangeArrowheads="1"/>
            </p:cNvSpPr>
            <p:nvPr/>
          </p:nvSpPr>
          <p:spPr bwMode="auto">
            <a:xfrm>
              <a:off x="385" y="1886"/>
              <a:ext cx="9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zh-CN" altLang="en-US" sz="1800" dirty="0">
                  <a:solidFill>
                    <a:srgbClr val="009999"/>
                  </a:solidFill>
                  <a:latin typeface="Times New Roman" pitchFamily="18" charset="0"/>
                  <a:ea typeface="华文中宋" pitchFamily="2" charset="-122"/>
                </a:rPr>
                <a:t>暂停流水线</a:t>
              </a:r>
            </a:p>
          </p:txBody>
        </p:sp>
        <p:sp>
          <p:nvSpPr>
            <p:cNvPr id="62477" name="Rectangle 12"/>
            <p:cNvSpPr>
              <a:spLocks noChangeArrowheads="1"/>
            </p:cNvSpPr>
            <p:nvPr/>
          </p:nvSpPr>
          <p:spPr bwMode="auto">
            <a:xfrm>
              <a:off x="325" y="2342"/>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800">
                  <a:solidFill>
                    <a:srgbClr val="009999"/>
                  </a:solidFill>
                  <a:latin typeface="Times New Roman" pitchFamily="18" charset="0"/>
                  <a:ea typeface="华文中宋" pitchFamily="2" charset="-122"/>
                </a:rPr>
                <a:t>预测分支成功</a:t>
              </a:r>
            </a:p>
          </p:txBody>
        </p:sp>
        <p:sp>
          <p:nvSpPr>
            <p:cNvPr id="62478" name="Rectangle 15"/>
            <p:cNvSpPr>
              <a:spLocks noChangeArrowheads="1"/>
            </p:cNvSpPr>
            <p:nvPr/>
          </p:nvSpPr>
          <p:spPr bwMode="auto">
            <a:xfrm>
              <a:off x="1380" y="965"/>
              <a:ext cx="12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800" dirty="0">
                  <a:solidFill>
                    <a:srgbClr val="0099FF"/>
                  </a:solidFill>
                  <a:latin typeface="Times New Roman" pitchFamily="18" charset="0"/>
                  <a:ea typeface="华文中宋" pitchFamily="2" charset="-122"/>
                </a:rPr>
                <a:t>每条条件分支指</a:t>
              </a:r>
              <a:br>
                <a:rPr kumimoji="1" lang="zh-CN" altLang="en-US" sz="1800" dirty="0">
                  <a:solidFill>
                    <a:srgbClr val="0099FF"/>
                  </a:solidFill>
                  <a:latin typeface="Times New Roman" pitchFamily="18" charset="0"/>
                  <a:ea typeface="华文中宋" pitchFamily="2" charset="-122"/>
                </a:rPr>
              </a:br>
              <a:r>
                <a:rPr kumimoji="1" lang="zh-CN" altLang="en-US" sz="1800" dirty="0">
                  <a:solidFill>
                    <a:srgbClr val="0099FF"/>
                  </a:solidFill>
                  <a:latin typeface="Times New Roman" pitchFamily="18" charset="0"/>
                  <a:ea typeface="华文中宋" pitchFamily="2" charset="-122"/>
                </a:rPr>
                <a:t> 令的分支损失</a:t>
              </a:r>
            </a:p>
          </p:txBody>
        </p:sp>
        <p:sp>
          <p:nvSpPr>
            <p:cNvPr id="62479" name="Rectangle 13"/>
            <p:cNvSpPr>
              <a:spLocks noChangeArrowheads="1"/>
            </p:cNvSpPr>
            <p:nvPr/>
          </p:nvSpPr>
          <p:spPr bwMode="auto">
            <a:xfrm>
              <a:off x="307" y="2748"/>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a:solidFill>
                    <a:srgbClr val="009999"/>
                  </a:solidFill>
                  <a:latin typeface="Times New Roman" pitchFamily="18" charset="0"/>
                  <a:ea typeface="华文中宋" pitchFamily="2" charset="-122"/>
                </a:rPr>
                <a:t>预测分支失败</a:t>
              </a:r>
            </a:p>
          </p:txBody>
        </p:sp>
        <p:sp>
          <p:nvSpPr>
            <p:cNvPr id="62480" name="Rectangle 14"/>
            <p:cNvSpPr>
              <a:spLocks noChangeArrowheads="1"/>
            </p:cNvSpPr>
            <p:nvPr/>
          </p:nvSpPr>
          <p:spPr bwMode="auto">
            <a:xfrm>
              <a:off x="1432" y="183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dirty="0">
                  <a:solidFill>
                    <a:srgbClr val="000000"/>
                  </a:solidFill>
                  <a:latin typeface="Times New Roman" pitchFamily="18" charset="0"/>
                  <a:ea typeface="华文中宋" pitchFamily="2" charset="-122"/>
                </a:rPr>
                <a:t>1.00</a:t>
              </a:r>
            </a:p>
          </p:txBody>
        </p:sp>
        <p:sp>
          <p:nvSpPr>
            <p:cNvPr id="62481" name="Rectangle 16"/>
            <p:cNvSpPr>
              <a:spLocks noChangeArrowheads="1"/>
            </p:cNvSpPr>
            <p:nvPr/>
          </p:nvSpPr>
          <p:spPr bwMode="auto">
            <a:xfrm>
              <a:off x="490" y="3173"/>
              <a:ext cx="8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800">
                  <a:solidFill>
                    <a:srgbClr val="009999"/>
                  </a:solidFill>
                  <a:latin typeface="Times New Roman" pitchFamily="18" charset="0"/>
                  <a:ea typeface="华文中宋" pitchFamily="2" charset="-122"/>
                </a:rPr>
                <a:t>延迟分支</a:t>
              </a:r>
            </a:p>
          </p:txBody>
        </p:sp>
        <p:sp>
          <p:nvSpPr>
            <p:cNvPr id="62482" name="Line 17"/>
            <p:cNvSpPr>
              <a:spLocks noChangeShapeType="1"/>
            </p:cNvSpPr>
            <p:nvPr/>
          </p:nvSpPr>
          <p:spPr bwMode="auto">
            <a:xfrm>
              <a:off x="2544" y="965"/>
              <a:ext cx="0" cy="2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83" name="Line 18"/>
            <p:cNvSpPr>
              <a:spLocks noChangeShapeType="1"/>
            </p:cNvSpPr>
            <p:nvPr/>
          </p:nvSpPr>
          <p:spPr bwMode="auto">
            <a:xfrm>
              <a:off x="3276" y="965"/>
              <a:ext cx="0" cy="2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84" name="Text Box 19"/>
            <p:cNvSpPr txBox="1">
              <a:spLocks noChangeArrowheads="1"/>
            </p:cNvSpPr>
            <p:nvPr/>
          </p:nvSpPr>
          <p:spPr bwMode="auto">
            <a:xfrm>
              <a:off x="2556" y="1013"/>
              <a:ext cx="720"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20000"/>
                </a:lnSpc>
                <a:spcBef>
                  <a:spcPct val="50000"/>
                </a:spcBef>
              </a:pPr>
              <a:r>
                <a:rPr kumimoji="1" lang="zh-CN" altLang="en-US" sz="1800">
                  <a:solidFill>
                    <a:srgbClr val="0099FF"/>
                  </a:solidFill>
                  <a:latin typeface="Times New Roman" pitchFamily="18" charset="0"/>
                  <a:ea typeface="华文中宋" pitchFamily="2" charset="-122"/>
                </a:rPr>
                <a:t>每条无条</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件分支指</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令的损失</a:t>
              </a:r>
            </a:p>
          </p:txBody>
        </p:sp>
        <p:sp>
          <p:nvSpPr>
            <p:cNvPr id="62485" name="Rectangle 20"/>
            <p:cNvSpPr>
              <a:spLocks noChangeArrowheads="1"/>
            </p:cNvSpPr>
            <p:nvPr/>
          </p:nvSpPr>
          <p:spPr bwMode="auto">
            <a:xfrm>
              <a:off x="4414" y="965"/>
              <a:ext cx="105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800">
                  <a:solidFill>
                    <a:srgbClr val="0099FF"/>
                  </a:solidFill>
                  <a:latin typeface="Times New Roman" pitchFamily="18" charset="0"/>
                  <a:ea typeface="华文中宋" pitchFamily="2" charset="-122"/>
                </a:rPr>
                <a:t>具有分支暂停</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 的有效 </a:t>
              </a:r>
              <a:r>
                <a:rPr kumimoji="1" lang="en-US" altLang="zh-CN" sz="1800">
                  <a:solidFill>
                    <a:srgbClr val="0099FF"/>
                  </a:solidFill>
                  <a:latin typeface="Times New Roman" pitchFamily="18" charset="0"/>
                  <a:ea typeface="华文中宋" pitchFamily="2" charset="-122"/>
                </a:rPr>
                <a:t>CPI</a:t>
              </a:r>
            </a:p>
          </p:txBody>
        </p:sp>
        <p:sp>
          <p:nvSpPr>
            <p:cNvPr id="62486" name="Line 21"/>
            <p:cNvSpPr>
              <a:spLocks noChangeShapeType="1"/>
            </p:cNvSpPr>
            <p:nvPr/>
          </p:nvSpPr>
          <p:spPr bwMode="auto">
            <a:xfrm>
              <a:off x="4416" y="965"/>
              <a:ext cx="0" cy="25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87" name="Line 22"/>
            <p:cNvSpPr>
              <a:spLocks noChangeShapeType="1"/>
            </p:cNvSpPr>
            <p:nvPr/>
          </p:nvSpPr>
          <p:spPr bwMode="auto">
            <a:xfrm>
              <a:off x="348" y="2213"/>
              <a:ext cx="50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88" name="Text Box 25"/>
            <p:cNvSpPr txBox="1">
              <a:spLocks noChangeArrowheads="1"/>
            </p:cNvSpPr>
            <p:nvPr/>
          </p:nvSpPr>
          <p:spPr bwMode="auto">
            <a:xfrm>
              <a:off x="2028" y="1349"/>
              <a:ext cx="45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浮点</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89" name="Line 23"/>
            <p:cNvSpPr>
              <a:spLocks noChangeShapeType="1"/>
            </p:cNvSpPr>
            <p:nvPr/>
          </p:nvSpPr>
          <p:spPr bwMode="auto">
            <a:xfrm>
              <a:off x="1380" y="1349"/>
              <a:ext cx="11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90" name="Text Box 24"/>
            <p:cNvSpPr txBox="1">
              <a:spLocks noChangeArrowheads="1"/>
            </p:cNvSpPr>
            <p:nvPr/>
          </p:nvSpPr>
          <p:spPr bwMode="auto">
            <a:xfrm>
              <a:off x="1416" y="1349"/>
              <a:ext cx="50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整型</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91" name="Text Box 26"/>
            <p:cNvSpPr txBox="1">
              <a:spLocks noChangeArrowheads="1"/>
            </p:cNvSpPr>
            <p:nvPr/>
          </p:nvSpPr>
          <p:spPr bwMode="auto">
            <a:xfrm>
              <a:off x="3288" y="1337"/>
              <a:ext cx="50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整型</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92" name="Text Box 27"/>
            <p:cNvSpPr txBox="1">
              <a:spLocks noChangeArrowheads="1"/>
            </p:cNvSpPr>
            <p:nvPr/>
          </p:nvSpPr>
          <p:spPr bwMode="auto">
            <a:xfrm>
              <a:off x="4416" y="1349"/>
              <a:ext cx="50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整型</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93" name="Text Box 28"/>
            <p:cNvSpPr txBox="1">
              <a:spLocks noChangeArrowheads="1"/>
            </p:cNvSpPr>
            <p:nvPr/>
          </p:nvSpPr>
          <p:spPr bwMode="auto">
            <a:xfrm>
              <a:off x="3936" y="1337"/>
              <a:ext cx="45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浮点</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94" name="Text Box 29"/>
            <p:cNvSpPr txBox="1">
              <a:spLocks noChangeArrowheads="1"/>
            </p:cNvSpPr>
            <p:nvPr/>
          </p:nvSpPr>
          <p:spPr bwMode="auto">
            <a:xfrm>
              <a:off x="4921" y="1349"/>
              <a:ext cx="45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dist" eaLnBrk="1" hangingPunct="1">
                <a:lnSpc>
                  <a:spcPct val="110000"/>
                </a:lnSpc>
                <a:spcBef>
                  <a:spcPct val="50000"/>
                </a:spcBef>
              </a:pPr>
              <a:r>
                <a:rPr kumimoji="1" lang="zh-CN" altLang="en-US" sz="1800">
                  <a:solidFill>
                    <a:srgbClr val="0099FF"/>
                  </a:solidFill>
                  <a:latin typeface="Times New Roman" pitchFamily="18" charset="0"/>
                  <a:ea typeface="华文中宋" pitchFamily="2" charset="-122"/>
                </a:rPr>
                <a:t>浮点</a:t>
              </a:r>
              <a:br>
                <a:rPr kumimoji="1" lang="zh-CN" altLang="en-US" sz="1800">
                  <a:solidFill>
                    <a:srgbClr val="0099FF"/>
                  </a:solidFill>
                  <a:latin typeface="Times New Roman" pitchFamily="18" charset="0"/>
                  <a:ea typeface="华文中宋" pitchFamily="2" charset="-122"/>
                </a:rPr>
              </a:br>
              <a:r>
                <a:rPr kumimoji="1" lang="zh-CN" altLang="en-US" sz="1800">
                  <a:solidFill>
                    <a:srgbClr val="0099FF"/>
                  </a:solidFill>
                  <a:latin typeface="Times New Roman" pitchFamily="18" charset="0"/>
                  <a:ea typeface="华文中宋" pitchFamily="2" charset="-122"/>
                </a:rPr>
                <a:t>平均</a:t>
              </a:r>
            </a:p>
          </p:txBody>
        </p:sp>
        <p:sp>
          <p:nvSpPr>
            <p:cNvPr id="62495" name="Line 30"/>
            <p:cNvSpPr>
              <a:spLocks noChangeShapeType="1"/>
            </p:cNvSpPr>
            <p:nvPr/>
          </p:nvSpPr>
          <p:spPr bwMode="auto">
            <a:xfrm>
              <a:off x="3276" y="1349"/>
              <a:ext cx="2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96" name="Line 31"/>
            <p:cNvSpPr>
              <a:spLocks noChangeShapeType="1"/>
            </p:cNvSpPr>
            <p:nvPr/>
          </p:nvSpPr>
          <p:spPr bwMode="auto">
            <a:xfrm>
              <a:off x="3876" y="1349"/>
              <a:ext cx="0" cy="21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97" name="Line 32"/>
            <p:cNvSpPr>
              <a:spLocks noChangeShapeType="1"/>
            </p:cNvSpPr>
            <p:nvPr/>
          </p:nvSpPr>
          <p:spPr bwMode="auto">
            <a:xfrm>
              <a:off x="4920" y="1349"/>
              <a:ext cx="0"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98" name="Line 33"/>
            <p:cNvSpPr>
              <a:spLocks noChangeShapeType="1"/>
            </p:cNvSpPr>
            <p:nvPr/>
          </p:nvSpPr>
          <p:spPr bwMode="auto">
            <a:xfrm>
              <a:off x="1956" y="1349"/>
              <a:ext cx="0"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62499" name="Rectangle 34"/>
            <p:cNvSpPr>
              <a:spLocks noChangeArrowheads="1"/>
            </p:cNvSpPr>
            <p:nvPr/>
          </p:nvSpPr>
          <p:spPr bwMode="auto">
            <a:xfrm>
              <a:off x="2040" y="1873"/>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1.00</a:t>
              </a:r>
            </a:p>
          </p:txBody>
        </p:sp>
        <p:sp>
          <p:nvSpPr>
            <p:cNvPr id="62500" name="Rectangle 35"/>
            <p:cNvSpPr>
              <a:spLocks noChangeArrowheads="1"/>
            </p:cNvSpPr>
            <p:nvPr/>
          </p:nvSpPr>
          <p:spPr bwMode="auto">
            <a:xfrm>
              <a:off x="1440" y="2269"/>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1.00</a:t>
              </a:r>
            </a:p>
          </p:txBody>
        </p:sp>
        <p:sp>
          <p:nvSpPr>
            <p:cNvPr id="62501" name="Rectangle 36"/>
            <p:cNvSpPr>
              <a:spLocks noChangeArrowheads="1"/>
            </p:cNvSpPr>
            <p:nvPr/>
          </p:nvSpPr>
          <p:spPr bwMode="auto">
            <a:xfrm>
              <a:off x="1456" y="2732"/>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0.62</a:t>
              </a:r>
            </a:p>
          </p:txBody>
        </p:sp>
        <p:sp>
          <p:nvSpPr>
            <p:cNvPr id="62502" name="Rectangle 37"/>
            <p:cNvSpPr>
              <a:spLocks noChangeArrowheads="1"/>
            </p:cNvSpPr>
            <p:nvPr/>
          </p:nvSpPr>
          <p:spPr bwMode="auto">
            <a:xfrm>
              <a:off x="1468" y="3164"/>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0.25</a:t>
              </a:r>
            </a:p>
          </p:txBody>
        </p:sp>
        <p:sp>
          <p:nvSpPr>
            <p:cNvPr id="62503" name="Rectangle 38"/>
            <p:cNvSpPr>
              <a:spLocks noChangeArrowheads="1"/>
            </p:cNvSpPr>
            <p:nvPr/>
          </p:nvSpPr>
          <p:spPr bwMode="auto">
            <a:xfrm>
              <a:off x="2688" y="1873"/>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1.00</a:t>
              </a:r>
            </a:p>
          </p:txBody>
        </p:sp>
        <p:sp>
          <p:nvSpPr>
            <p:cNvPr id="62504" name="Rectangle 39"/>
            <p:cNvSpPr>
              <a:spLocks noChangeArrowheads="1"/>
            </p:cNvSpPr>
            <p:nvPr/>
          </p:nvSpPr>
          <p:spPr bwMode="auto">
            <a:xfrm>
              <a:off x="2704" y="2284"/>
              <a:ext cx="3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1800">
                  <a:solidFill>
                    <a:srgbClr val="000000"/>
                  </a:solidFill>
                  <a:latin typeface="Times New Roman" pitchFamily="18" charset="0"/>
                  <a:ea typeface="华文中宋" pitchFamily="2" charset="-122"/>
                </a:rPr>
                <a:t>1.00</a:t>
              </a:r>
            </a:p>
          </p:txBody>
        </p:sp>
        <p:sp>
          <p:nvSpPr>
            <p:cNvPr id="62505" name="Rectangle 40"/>
            <p:cNvSpPr>
              <a:spLocks noChangeArrowheads="1"/>
            </p:cNvSpPr>
            <p:nvPr/>
          </p:nvSpPr>
          <p:spPr bwMode="auto">
            <a:xfrm>
              <a:off x="2028" y="226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1.00</a:t>
              </a:r>
            </a:p>
          </p:txBody>
        </p:sp>
        <p:sp>
          <p:nvSpPr>
            <p:cNvPr id="62506" name="Rectangle 41"/>
            <p:cNvSpPr>
              <a:spLocks noChangeArrowheads="1"/>
            </p:cNvSpPr>
            <p:nvPr/>
          </p:nvSpPr>
          <p:spPr bwMode="auto">
            <a:xfrm>
              <a:off x="3360" y="1868"/>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1.00</a:t>
              </a:r>
            </a:p>
          </p:txBody>
        </p:sp>
        <p:sp>
          <p:nvSpPr>
            <p:cNvPr id="62507" name="Rectangle 42"/>
            <p:cNvSpPr>
              <a:spLocks noChangeArrowheads="1"/>
            </p:cNvSpPr>
            <p:nvPr/>
          </p:nvSpPr>
          <p:spPr bwMode="auto">
            <a:xfrm>
              <a:off x="3360" y="2269"/>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1.00</a:t>
              </a:r>
            </a:p>
          </p:txBody>
        </p:sp>
        <p:sp>
          <p:nvSpPr>
            <p:cNvPr id="62508" name="Rectangle 43"/>
            <p:cNvSpPr>
              <a:spLocks noChangeArrowheads="1"/>
            </p:cNvSpPr>
            <p:nvPr/>
          </p:nvSpPr>
          <p:spPr bwMode="auto">
            <a:xfrm>
              <a:off x="3360" y="270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0.69</a:t>
              </a:r>
            </a:p>
          </p:txBody>
        </p:sp>
        <p:sp>
          <p:nvSpPr>
            <p:cNvPr id="62509" name="Rectangle 44"/>
            <p:cNvSpPr>
              <a:spLocks noChangeArrowheads="1"/>
            </p:cNvSpPr>
            <p:nvPr/>
          </p:nvSpPr>
          <p:spPr bwMode="auto">
            <a:xfrm>
              <a:off x="3360"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0.21</a:t>
              </a:r>
            </a:p>
          </p:txBody>
        </p:sp>
        <p:sp>
          <p:nvSpPr>
            <p:cNvPr id="62510" name="Rectangle 45"/>
            <p:cNvSpPr>
              <a:spLocks noChangeArrowheads="1"/>
            </p:cNvSpPr>
            <p:nvPr/>
          </p:nvSpPr>
          <p:spPr bwMode="auto">
            <a:xfrm>
              <a:off x="3940" y="1874"/>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1.00</a:t>
              </a:r>
            </a:p>
          </p:txBody>
        </p:sp>
        <p:sp>
          <p:nvSpPr>
            <p:cNvPr id="62511" name="Rectangle 46"/>
            <p:cNvSpPr>
              <a:spLocks noChangeArrowheads="1"/>
            </p:cNvSpPr>
            <p:nvPr/>
          </p:nvSpPr>
          <p:spPr bwMode="auto">
            <a:xfrm>
              <a:off x="4464" y="1874"/>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1.17</a:t>
              </a:r>
            </a:p>
          </p:txBody>
        </p:sp>
        <p:sp>
          <p:nvSpPr>
            <p:cNvPr id="62512" name="Rectangle 47"/>
            <p:cNvSpPr>
              <a:spLocks noChangeArrowheads="1"/>
            </p:cNvSpPr>
            <p:nvPr/>
          </p:nvSpPr>
          <p:spPr bwMode="auto">
            <a:xfrm>
              <a:off x="4960" y="1874"/>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kumimoji="1" lang="en-US" altLang="zh-CN" sz="1800">
                  <a:solidFill>
                    <a:srgbClr val="000000"/>
                  </a:solidFill>
                  <a:latin typeface="Times New Roman" pitchFamily="18" charset="0"/>
                  <a:ea typeface="华文中宋" pitchFamily="2" charset="-122"/>
                </a:rPr>
                <a:t>1.15</a:t>
              </a:r>
            </a:p>
          </p:txBody>
        </p:sp>
        <p:sp>
          <p:nvSpPr>
            <p:cNvPr id="62513" name="Rectangle 48"/>
            <p:cNvSpPr>
              <a:spLocks noChangeArrowheads="1"/>
            </p:cNvSpPr>
            <p:nvPr/>
          </p:nvSpPr>
          <p:spPr bwMode="auto">
            <a:xfrm>
              <a:off x="3936" y="2269"/>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1.00</a:t>
              </a:r>
            </a:p>
          </p:txBody>
        </p:sp>
        <p:sp>
          <p:nvSpPr>
            <p:cNvPr id="62514" name="Rectangle 49"/>
            <p:cNvSpPr>
              <a:spLocks noChangeArrowheads="1"/>
            </p:cNvSpPr>
            <p:nvPr/>
          </p:nvSpPr>
          <p:spPr bwMode="auto">
            <a:xfrm>
              <a:off x="4464" y="2269"/>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1.17</a:t>
              </a:r>
            </a:p>
          </p:txBody>
        </p:sp>
        <p:sp>
          <p:nvSpPr>
            <p:cNvPr id="62515" name="Rectangle 50"/>
            <p:cNvSpPr>
              <a:spLocks noChangeArrowheads="1"/>
            </p:cNvSpPr>
            <p:nvPr/>
          </p:nvSpPr>
          <p:spPr bwMode="auto">
            <a:xfrm>
              <a:off x="4944" y="2269"/>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1.15</a:t>
              </a:r>
            </a:p>
          </p:txBody>
        </p:sp>
        <p:sp>
          <p:nvSpPr>
            <p:cNvPr id="62516" name="Rectangle 51"/>
            <p:cNvSpPr>
              <a:spLocks noChangeArrowheads="1"/>
            </p:cNvSpPr>
            <p:nvPr/>
          </p:nvSpPr>
          <p:spPr bwMode="auto">
            <a:xfrm>
              <a:off x="3936" y="270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0.74</a:t>
              </a:r>
            </a:p>
          </p:txBody>
        </p:sp>
        <p:sp>
          <p:nvSpPr>
            <p:cNvPr id="62517" name="Rectangle 52"/>
            <p:cNvSpPr>
              <a:spLocks noChangeArrowheads="1"/>
            </p:cNvSpPr>
            <p:nvPr/>
          </p:nvSpPr>
          <p:spPr bwMode="auto">
            <a:xfrm>
              <a:off x="4464" y="270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1.12</a:t>
              </a:r>
            </a:p>
          </p:txBody>
        </p:sp>
        <p:sp>
          <p:nvSpPr>
            <p:cNvPr id="62518" name="Rectangle 53"/>
            <p:cNvSpPr>
              <a:spLocks noChangeArrowheads="1"/>
            </p:cNvSpPr>
            <p:nvPr/>
          </p:nvSpPr>
          <p:spPr bwMode="auto">
            <a:xfrm>
              <a:off x="4960" y="2701"/>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1.11</a:t>
              </a:r>
            </a:p>
          </p:txBody>
        </p:sp>
        <p:sp>
          <p:nvSpPr>
            <p:cNvPr id="62519" name="Rectangle 54"/>
            <p:cNvSpPr>
              <a:spLocks noChangeArrowheads="1"/>
            </p:cNvSpPr>
            <p:nvPr/>
          </p:nvSpPr>
          <p:spPr bwMode="auto">
            <a:xfrm>
              <a:off x="2016" y="2705"/>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0.70</a:t>
              </a:r>
            </a:p>
          </p:txBody>
        </p:sp>
        <p:sp>
          <p:nvSpPr>
            <p:cNvPr id="62520" name="Rectangle 55"/>
            <p:cNvSpPr>
              <a:spLocks noChangeArrowheads="1"/>
            </p:cNvSpPr>
            <p:nvPr/>
          </p:nvSpPr>
          <p:spPr bwMode="auto">
            <a:xfrm>
              <a:off x="2688" y="270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1.00</a:t>
              </a:r>
            </a:p>
          </p:txBody>
        </p:sp>
        <p:sp>
          <p:nvSpPr>
            <p:cNvPr id="62521" name="Rectangle 56"/>
            <p:cNvSpPr>
              <a:spLocks noChangeArrowheads="1"/>
            </p:cNvSpPr>
            <p:nvPr/>
          </p:nvSpPr>
          <p:spPr bwMode="auto">
            <a:xfrm>
              <a:off x="2016"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0.35</a:t>
              </a:r>
            </a:p>
          </p:txBody>
        </p:sp>
        <p:sp>
          <p:nvSpPr>
            <p:cNvPr id="62522" name="Rectangle 57"/>
            <p:cNvSpPr>
              <a:spLocks noChangeArrowheads="1"/>
            </p:cNvSpPr>
            <p:nvPr/>
          </p:nvSpPr>
          <p:spPr bwMode="auto">
            <a:xfrm>
              <a:off x="2700"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0.00</a:t>
              </a:r>
            </a:p>
          </p:txBody>
        </p:sp>
        <p:sp>
          <p:nvSpPr>
            <p:cNvPr id="62523" name="Rectangle 58"/>
            <p:cNvSpPr>
              <a:spLocks noChangeArrowheads="1"/>
            </p:cNvSpPr>
            <p:nvPr/>
          </p:nvSpPr>
          <p:spPr bwMode="auto">
            <a:xfrm>
              <a:off x="3936"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0.30</a:t>
              </a:r>
            </a:p>
          </p:txBody>
        </p:sp>
        <p:sp>
          <p:nvSpPr>
            <p:cNvPr id="62524" name="Rectangle 59"/>
            <p:cNvSpPr>
              <a:spLocks noChangeArrowheads="1"/>
            </p:cNvSpPr>
            <p:nvPr/>
          </p:nvSpPr>
          <p:spPr bwMode="auto">
            <a:xfrm>
              <a:off x="4464"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1.04</a:t>
              </a:r>
            </a:p>
          </p:txBody>
        </p:sp>
        <p:sp>
          <p:nvSpPr>
            <p:cNvPr id="62525" name="Rectangle 60"/>
            <p:cNvSpPr>
              <a:spLocks noChangeArrowheads="1"/>
            </p:cNvSpPr>
            <p:nvPr/>
          </p:nvSpPr>
          <p:spPr bwMode="auto">
            <a:xfrm>
              <a:off x="4956" y="313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a:solidFill>
                    <a:srgbClr val="000000"/>
                  </a:solidFill>
                  <a:latin typeface="Times New Roman" pitchFamily="18" charset="0"/>
                  <a:ea typeface="华文中宋" pitchFamily="2" charset="-122"/>
                </a:rPr>
                <a:t>1.04</a:t>
              </a:r>
            </a:p>
          </p:txBody>
        </p:sp>
      </p:grpSp>
    </p:spTree>
    <p:extLst>
      <p:ext uri="{BB962C8B-B14F-4D97-AF65-F5344CB8AC3E}">
        <p14:creationId xmlns:p14="http://schemas.microsoft.com/office/powerpoint/2010/main" val="345336833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539750" y="333375"/>
            <a:ext cx="7453313" cy="676275"/>
          </a:xfrm>
        </p:spPr>
        <p:txBody>
          <a:bodyPr/>
          <a:lstStyle/>
          <a:p>
            <a:pPr marL="342900" indent="-342900" eaLnBrk="1" hangingPunct="1"/>
            <a:r>
              <a:rPr lang="en-US" altLang="zh-CN" sz="3600" b="1" dirty="0" smtClean="0">
                <a:latin typeface="Times New Roman" panose="02020603050405020304" pitchFamily="18" charset="0"/>
                <a:cs typeface="Times New Roman" panose="02020603050405020304" pitchFamily="18" charset="0"/>
              </a:rPr>
              <a:t>6.4  </a:t>
            </a:r>
            <a:r>
              <a:rPr lang="zh-CN" altLang="en-US" sz="3600" b="1" dirty="0" smtClean="0">
                <a:latin typeface="Times New Roman" panose="02020603050405020304" pitchFamily="18" charset="0"/>
                <a:cs typeface="Times New Roman" panose="02020603050405020304" pitchFamily="18" charset="0"/>
              </a:rPr>
              <a:t>实例分析：</a:t>
            </a:r>
            <a:r>
              <a:rPr lang="en-US" altLang="zh-CN" sz="3600" b="1" dirty="0" smtClean="0">
                <a:latin typeface="Times New Roman" panose="02020603050405020304" pitchFamily="18" charset="0"/>
                <a:cs typeface="Times New Roman" panose="02020603050405020304" pitchFamily="18" charset="0"/>
              </a:rPr>
              <a:t>MIPS R4000</a:t>
            </a:r>
            <a:endParaRPr lang="zh-CN" altLang="en-US" sz="3600" b="1" dirty="0" smtClean="0">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p:txBody>
          <a:bodyPr/>
          <a:lstStyle/>
          <a:p>
            <a:pPr eaLnBrk="1" hangingPunct="1">
              <a:buFont typeface="Wingdings" pitchFamily="2" charset="2"/>
              <a:buNone/>
              <a:defRPr/>
            </a:pPr>
            <a:r>
              <a:rPr lang="en-US" altLang="zh-CN" b="1" dirty="0" smtClean="0">
                <a:latin typeface="Times New Roman" panose="02020603050405020304" pitchFamily="18" charset="0"/>
                <a:ea typeface="+mj-ea"/>
                <a:cs typeface="Times New Roman" panose="02020603050405020304" pitchFamily="18" charset="0"/>
              </a:rPr>
              <a:t>6.4.1 MIPS R4000</a:t>
            </a:r>
            <a:r>
              <a:rPr lang="zh-CN" altLang="en-US" b="1" dirty="0" smtClean="0">
                <a:latin typeface="Times New Roman" panose="02020603050405020304" pitchFamily="18" charset="0"/>
                <a:ea typeface="+mj-ea"/>
                <a:cs typeface="Times New Roman" panose="02020603050405020304" pitchFamily="18" charset="0"/>
              </a:rPr>
              <a:t>的整型流水线</a:t>
            </a:r>
            <a:endParaRPr lang="en-US" altLang="zh-CN" b="1" dirty="0" smtClean="0">
              <a:latin typeface="Times New Roman" panose="02020603050405020304" pitchFamily="18" charset="0"/>
              <a:ea typeface="+mj-ea"/>
              <a:cs typeface="Times New Roman" panose="02020603050405020304" pitchFamily="18" charset="0"/>
            </a:endParaRPr>
          </a:p>
          <a:p>
            <a:pPr eaLnBrk="1" hangingPunct="1">
              <a:buFont typeface="Wingdings" pitchFamily="2" charset="2"/>
              <a:buNone/>
              <a:defRPr/>
            </a:pPr>
            <a:endParaRPr lang="en-US" altLang="zh-CN" b="1" dirty="0" smtClean="0">
              <a:latin typeface="Times New Roman" panose="02020603050405020304" pitchFamily="18" charset="0"/>
              <a:ea typeface="+mj-ea"/>
              <a:cs typeface="Times New Roman" panose="02020603050405020304" pitchFamily="18" charset="0"/>
            </a:endParaRPr>
          </a:p>
          <a:p>
            <a:pPr eaLnBrk="1" hangingPunct="1">
              <a:buFont typeface="Wingdings" pitchFamily="2" charset="2"/>
              <a:buNone/>
              <a:defRPr/>
            </a:pPr>
            <a:r>
              <a:rPr lang="en-US" altLang="zh-CN" b="1" dirty="0" smtClean="0">
                <a:latin typeface="Times New Roman" panose="02020603050405020304" pitchFamily="18" charset="0"/>
                <a:ea typeface="+mj-ea"/>
                <a:cs typeface="Times New Roman" panose="02020603050405020304" pitchFamily="18" charset="0"/>
              </a:rPr>
              <a:t>6.4.2 MIPS R4000</a:t>
            </a:r>
            <a:r>
              <a:rPr lang="zh-CN" altLang="en-US" b="1" dirty="0" smtClean="0">
                <a:latin typeface="Times New Roman" panose="02020603050405020304" pitchFamily="18" charset="0"/>
                <a:ea typeface="+mj-ea"/>
                <a:cs typeface="Times New Roman" panose="02020603050405020304" pitchFamily="18" charset="0"/>
              </a:rPr>
              <a:t>的浮点流水线</a:t>
            </a:r>
            <a:endParaRPr lang="en-US" altLang="zh-CN" b="1" dirty="0" smtClean="0">
              <a:latin typeface="Times New Roman" panose="02020603050405020304" pitchFamily="18" charset="0"/>
              <a:ea typeface="+mj-ea"/>
              <a:cs typeface="Times New Roman" panose="02020603050405020304" pitchFamily="18" charset="0"/>
            </a:endParaRPr>
          </a:p>
          <a:p>
            <a:pPr eaLnBrk="1" hangingPunct="1">
              <a:buFont typeface="Wingdings" pitchFamily="2" charset="2"/>
              <a:buNone/>
              <a:defRPr/>
            </a:pPr>
            <a:endParaRPr lang="en-US" altLang="zh-CN" b="1" dirty="0" smtClean="0">
              <a:latin typeface="Times New Roman" panose="02020603050405020304" pitchFamily="18" charset="0"/>
              <a:ea typeface="+mj-ea"/>
              <a:cs typeface="Times New Roman" panose="02020603050405020304" pitchFamily="18" charset="0"/>
            </a:endParaRPr>
          </a:p>
          <a:p>
            <a:pPr eaLnBrk="1" hangingPunct="1">
              <a:buFont typeface="Wingdings" pitchFamily="2" charset="2"/>
              <a:buNone/>
              <a:defRPr/>
            </a:pPr>
            <a:r>
              <a:rPr lang="en-US" altLang="zh-CN" b="1" dirty="0" smtClean="0">
                <a:latin typeface="Times New Roman" panose="02020603050405020304" pitchFamily="18" charset="0"/>
                <a:ea typeface="+mj-ea"/>
                <a:cs typeface="Times New Roman" panose="02020603050405020304" pitchFamily="18" charset="0"/>
              </a:rPr>
              <a:t>6.4.3 MIPS R4000</a:t>
            </a:r>
            <a:r>
              <a:rPr lang="zh-CN" altLang="en-US" b="1" dirty="0" smtClean="0">
                <a:latin typeface="Times New Roman" panose="02020603050405020304" pitchFamily="18" charset="0"/>
                <a:ea typeface="+mj-ea"/>
                <a:cs typeface="Times New Roman" panose="02020603050405020304" pitchFamily="18" charset="0"/>
              </a:rPr>
              <a:t>流水线性能分析</a:t>
            </a:r>
            <a:endParaRPr lang="en-US" altLang="zh-CN" b="1" dirty="0" smtClean="0">
              <a:latin typeface="Times New Roman" panose="02020603050405020304" pitchFamily="18" charset="0"/>
              <a:ea typeface="+mj-ea"/>
              <a:cs typeface="Times New Roman" panose="02020603050405020304" pitchFamily="18" charset="0"/>
            </a:endParaRPr>
          </a:p>
          <a:p>
            <a:pPr eaLnBrk="1" hangingPunct="1">
              <a:defRPr/>
            </a:pPr>
            <a:endParaRPr lang="zh-CN" altLang="en-US" b="1" dirty="0" smtClean="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8804693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11188" y="1397000"/>
            <a:ext cx="7488237"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80000"/>
              </a:spcBef>
            </a:pPr>
            <a:r>
              <a:rPr lang="en-US" altLang="zh-CN" sz="2400" b="1" dirty="0">
                <a:latin typeface="华文中宋" pitchFamily="2" charset="-122"/>
                <a:ea typeface="华文中宋" pitchFamily="2" charset="-122"/>
              </a:rPr>
              <a:t>1. </a:t>
            </a:r>
            <a:r>
              <a:rPr lang="zh-CN" altLang="en-US" sz="2400" b="1" dirty="0">
                <a:latin typeface="华文中宋" pitchFamily="2" charset="-122"/>
                <a:ea typeface="华文中宋" pitchFamily="2" charset="-122"/>
              </a:rPr>
              <a:t>指令集：</a:t>
            </a:r>
            <a:r>
              <a:rPr lang="en-US" altLang="zh-CN" sz="2400" b="1" dirty="0">
                <a:latin typeface="华文中宋" pitchFamily="2" charset="-122"/>
                <a:ea typeface="华文中宋" pitchFamily="2" charset="-122"/>
              </a:rPr>
              <a:t>64</a:t>
            </a:r>
            <a:r>
              <a:rPr lang="zh-CN" altLang="en-US" sz="2400" b="1" dirty="0">
                <a:latin typeface="华文中宋" pitchFamily="2" charset="-122"/>
                <a:ea typeface="华文中宋" pitchFamily="2" charset="-122"/>
              </a:rPr>
              <a:t>位</a:t>
            </a:r>
            <a:r>
              <a:rPr lang="en-US" altLang="zh-CN" sz="2400" b="1" dirty="0">
                <a:latin typeface="华文中宋" pitchFamily="2" charset="-122"/>
                <a:ea typeface="华文中宋" pitchFamily="2" charset="-122"/>
              </a:rPr>
              <a:t>MIPS-3</a:t>
            </a:r>
            <a:r>
              <a:rPr lang="zh-CN" altLang="en-US" sz="2400" b="1" dirty="0">
                <a:latin typeface="华文中宋" pitchFamily="2" charset="-122"/>
                <a:ea typeface="华文中宋" pitchFamily="2" charset="-122"/>
              </a:rPr>
              <a:t>指令集</a:t>
            </a:r>
          </a:p>
          <a:p>
            <a:pPr eaLnBrk="1" hangingPunct="1">
              <a:spcBef>
                <a:spcPct val="80000"/>
              </a:spcBef>
            </a:pPr>
            <a:r>
              <a:rPr lang="en-US" altLang="zh-CN" sz="2400" b="1" dirty="0">
                <a:latin typeface="华文中宋" pitchFamily="2" charset="-122"/>
                <a:ea typeface="华文中宋" pitchFamily="2" charset="-122"/>
              </a:rPr>
              <a:t>2. </a:t>
            </a:r>
            <a:r>
              <a:rPr lang="en-US" altLang="zh-CN" sz="2400" b="1" dirty="0">
                <a:latin typeface="华文中宋" pitchFamily="2" charset="-122"/>
                <a:ea typeface="华文中宋" pitchFamily="2" charset="-122"/>
                <a:hlinkClick r:id="rId3" action="ppaction://hlinksldjump"/>
              </a:rPr>
              <a:t>MIPS R4000</a:t>
            </a:r>
            <a:r>
              <a:rPr lang="zh-CN" altLang="en-US" sz="2400" b="1" dirty="0">
                <a:latin typeface="华文中宋" pitchFamily="2" charset="-122"/>
                <a:ea typeface="华文中宋" pitchFamily="2" charset="-122"/>
                <a:hlinkClick r:id="rId3" action="ppaction://hlinksldjump"/>
              </a:rPr>
              <a:t>流水线结构</a:t>
            </a:r>
            <a:endParaRPr lang="zh-CN" altLang="en-US" sz="2400" b="1" dirty="0">
              <a:latin typeface="华文中宋" pitchFamily="2" charset="-122"/>
              <a:ea typeface="华文中宋" pitchFamily="2" charset="-122"/>
            </a:endParaRP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超流水结构（</a:t>
            </a:r>
            <a:r>
              <a:rPr lang="en-US" altLang="zh-CN" sz="2400" b="1" dirty="0" err="1">
                <a:latin typeface="华文中宋" pitchFamily="2" charset="-122"/>
                <a:ea typeface="华文中宋" pitchFamily="2" charset="-122"/>
              </a:rPr>
              <a:t>Superpipeling</a:t>
            </a:r>
            <a:r>
              <a:rPr lang="zh-CN" altLang="en-US" sz="2400" b="1" dirty="0">
                <a:latin typeface="华文中宋" pitchFamily="2" charset="-122"/>
                <a:ea typeface="华文中宋" pitchFamily="2" charset="-122"/>
              </a:rPr>
              <a:t>）</a:t>
            </a:r>
          </a:p>
          <a:p>
            <a:pPr lvl="1" eaLnBrk="1" hangingPunct="1">
              <a:spcBef>
                <a:spcPct val="80000"/>
              </a:spcBef>
              <a:buSzPct val="60000"/>
              <a:buFont typeface="Wingdings" pitchFamily="2" charset="2"/>
              <a:buChar char="u"/>
            </a:pPr>
            <a:r>
              <a:rPr lang="zh-CN" altLang="en-US" sz="2400" b="1" dirty="0">
                <a:latin typeface="华文中宋" pitchFamily="2" charset="-122"/>
                <a:ea typeface="华文中宋" pitchFamily="2" charset="-122"/>
              </a:rPr>
              <a:t>访存操作流水化</a:t>
            </a:r>
          </a:p>
          <a:p>
            <a:pPr eaLnBrk="1" hangingPunct="1">
              <a:spcBef>
                <a:spcPct val="80000"/>
              </a:spcBef>
            </a:pPr>
            <a:r>
              <a:rPr lang="en-US" altLang="zh-CN" sz="2400" b="1" dirty="0">
                <a:latin typeface="华文中宋" pitchFamily="2" charset="-122"/>
                <a:ea typeface="华文中宋" pitchFamily="2" charset="-122"/>
              </a:rPr>
              <a:t>3. </a:t>
            </a:r>
            <a:r>
              <a:rPr lang="zh-CN" altLang="en-US" sz="2400" b="1" dirty="0">
                <a:latin typeface="华文中宋" pitchFamily="2" charset="-122"/>
                <a:ea typeface="华文中宋" pitchFamily="2" charset="-122"/>
                <a:hlinkClick r:id="rId4" action="ppaction://hlinksldjump"/>
              </a:rPr>
              <a:t>流水线各段的功能</a:t>
            </a:r>
            <a:endParaRPr lang="zh-CN" altLang="en-US" sz="2400" b="1" dirty="0">
              <a:latin typeface="华文中宋" pitchFamily="2" charset="-122"/>
              <a:ea typeface="华文中宋" pitchFamily="2" charset="-122"/>
            </a:endParaRPr>
          </a:p>
        </p:txBody>
      </p:sp>
      <p:sp>
        <p:nvSpPr>
          <p:cNvPr id="105475" name="Rectangle 3"/>
          <p:cNvSpPr>
            <a:spLocks noChangeArrowheads="1"/>
          </p:cNvSpPr>
          <p:nvPr/>
        </p:nvSpPr>
        <p:spPr bwMode="auto">
          <a:xfrm>
            <a:off x="755650" y="260350"/>
            <a:ext cx="77041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a:defRPr/>
            </a:pPr>
            <a:r>
              <a:rPr lang="en-US" altLang="zh-CN" sz="4000" b="1" dirty="0">
                <a:latin typeface="+mj-ea"/>
                <a:ea typeface="+mj-ea"/>
                <a:cs typeface="+mj-cs"/>
              </a:rPr>
              <a:t>6.4.1 MIPS </a:t>
            </a:r>
            <a:r>
              <a:rPr lang="en-US" altLang="zh-CN" sz="3600" b="1" dirty="0">
                <a:latin typeface="Times New Roman" panose="02020603050405020304" pitchFamily="18" charset="0"/>
                <a:ea typeface="+mj-ea"/>
                <a:cs typeface="Times New Roman" panose="02020603050405020304" pitchFamily="18" charset="0"/>
              </a:rPr>
              <a:t>R4000</a:t>
            </a:r>
            <a:r>
              <a:rPr lang="zh-CN" altLang="en-US" sz="4000" b="1" dirty="0">
                <a:latin typeface="+mj-ea"/>
                <a:ea typeface="+mj-ea"/>
                <a:cs typeface="+mj-cs"/>
              </a:rPr>
              <a:t>的整型流水线</a:t>
            </a:r>
          </a:p>
        </p:txBody>
      </p:sp>
    </p:spTree>
    <p:extLst>
      <p:ext uri="{BB962C8B-B14F-4D97-AF65-F5344CB8AC3E}">
        <p14:creationId xmlns:p14="http://schemas.microsoft.com/office/powerpoint/2010/main" val="211772487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12775" y="1268413"/>
            <a:ext cx="74882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lang="en-US" altLang="zh-CN" sz="2400" b="1" dirty="0">
                <a:latin typeface="华文中宋" pitchFamily="2" charset="-122"/>
                <a:ea typeface="华文中宋" pitchFamily="2" charset="-122"/>
              </a:rPr>
              <a:t>4. </a:t>
            </a:r>
            <a:r>
              <a:rPr lang="zh-CN" altLang="en-US" sz="2400" b="1" dirty="0">
                <a:latin typeface="华文中宋" pitchFamily="2" charset="-122"/>
                <a:ea typeface="华文中宋" pitchFamily="2" charset="-122"/>
                <a:hlinkClick r:id="rId3" action="ppaction://hlinksldjump"/>
              </a:rPr>
              <a:t>指令序列在流水线中的重叠执行过程</a:t>
            </a:r>
            <a:endParaRPr lang="zh-CN" altLang="en-US" sz="2400" b="1" dirty="0">
              <a:latin typeface="华文中宋" pitchFamily="2" charset="-122"/>
              <a:ea typeface="华文中宋" pitchFamily="2" charset="-122"/>
            </a:endParaRPr>
          </a:p>
          <a:p>
            <a:pPr algn="ctr" eaLnBrk="1" hangingPunct="1">
              <a:spcBef>
                <a:spcPct val="100000"/>
              </a:spcBef>
            </a:pPr>
            <a:r>
              <a:rPr lang="zh-CN" altLang="en-US" sz="2400" b="1" dirty="0">
                <a:latin typeface="华文中宋" pitchFamily="2" charset="-122"/>
                <a:ea typeface="华文中宋" pitchFamily="2" charset="-122"/>
              </a:rPr>
              <a:t>定向</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插入暂停周期</a:t>
            </a:r>
          </a:p>
          <a:p>
            <a:pPr eaLnBrk="1" hangingPunct="1">
              <a:spcBef>
                <a:spcPct val="100000"/>
              </a:spcBef>
            </a:pPr>
            <a:r>
              <a:rPr lang="en-US" altLang="zh-CN" sz="2400" b="1" dirty="0">
                <a:latin typeface="华文中宋" pitchFamily="2" charset="-122"/>
                <a:ea typeface="华文中宋" pitchFamily="2" charset="-122"/>
              </a:rPr>
              <a:t>5. </a:t>
            </a:r>
            <a:r>
              <a:rPr lang="zh-CN" altLang="en-US" sz="2400" b="1" dirty="0">
                <a:latin typeface="华文中宋" pitchFamily="2" charset="-122"/>
                <a:ea typeface="华文中宋" pitchFamily="2" charset="-122"/>
                <a:hlinkClick r:id="rId4" action="ppaction://hlinksldjump"/>
              </a:rPr>
              <a:t>载入延迟为两个时钟周期</a:t>
            </a:r>
            <a:endParaRPr lang="zh-CN" altLang="en-US" sz="2400" b="1" dirty="0">
              <a:latin typeface="华文中宋" pitchFamily="2" charset="-122"/>
              <a:ea typeface="华文中宋" pitchFamily="2" charset="-122"/>
            </a:endParaRPr>
          </a:p>
          <a:p>
            <a:pPr eaLnBrk="1" hangingPunct="1">
              <a:spcBef>
                <a:spcPct val="100000"/>
              </a:spcBef>
            </a:pPr>
            <a:r>
              <a:rPr lang="en-US" altLang="zh-CN" sz="2400" b="1" dirty="0">
                <a:latin typeface="华文中宋" pitchFamily="2" charset="-122"/>
                <a:ea typeface="华文中宋" pitchFamily="2" charset="-122"/>
              </a:rPr>
              <a:t>6. </a:t>
            </a:r>
            <a:r>
              <a:rPr lang="zh-CN" altLang="en-US" sz="2400" b="1" dirty="0">
                <a:latin typeface="华文中宋" pitchFamily="2" charset="-122"/>
                <a:ea typeface="华文中宋" pitchFamily="2" charset="-122"/>
              </a:rPr>
              <a:t>指令序列在流水线中的</a:t>
            </a:r>
            <a:r>
              <a:rPr lang="zh-CN" altLang="en-US" sz="2400" b="1" dirty="0">
                <a:latin typeface="华文中宋" pitchFamily="2" charset="-122"/>
                <a:ea typeface="华文中宋" pitchFamily="2" charset="-122"/>
                <a:hlinkClick r:id="rId5" action="ppaction://hlinksldjump"/>
              </a:rPr>
              <a:t>执行时空图</a:t>
            </a:r>
            <a:endParaRPr lang="zh-CN" altLang="en-US" sz="2400" b="1" dirty="0">
              <a:latin typeface="华文中宋" pitchFamily="2" charset="-122"/>
              <a:ea typeface="华文中宋" pitchFamily="2" charset="-122"/>
            </a:endParaRPr>
          </a:p>
          <a:p>
            <a:pPr eaLnBrk="1" hangingPunct="1">
              <a:spcBef>
                <a:spcPct val="100000"/>
              </a:spcBef>
            </a:pPr>
            <a:r>
              <a:rPr lang="en-US" altLang="zh-CN" sz="2400" b="1" dirty="0">
                <a:latin typeface="华文中宋" pitchFamily="2" charset="-122"/>
                <a:ea typeface="华文中宋" pitchFamily="2" charset="-122"/>
              </a:rPr>
              <a:t>7. R4000</a:t>
            </a:r>
            <a:r>
              <a:rPr lang="zh-CN" altLang="en-US" sz="2400" b="1" dirty="0">
                <a:latin typeface="华文中宋" pitchFamily="2" charset="-122"/>
                <a:ea typeface="华文中宋" pitchFamily="2" charset="-122"/>
              </a:rPr>
              <a:t>流水线的定向路径远多于</a:t>
            </a:r>
            <a:r>
              <a:rPr lang="en-US" altLang="zh-CN" sz="2400" b="1" dirty="0">
                <a:latin typeface="华文中宋" pitchFamily="2" charset="-122"/>
                <a:ea typeface="华文中宋" pitchFamily="2" charset="-122"/>
              </a:rPr>
              <a:t>MIPS</a:t>
            </a:r>
            <a:r>
              <a:rPr lang="zh-CN" altLang="en-US" sz="2400" b="1" dirty="0">
                <a:latin typeface="华文中宋" pitchFamily="2" charset="-122"/>
                <a:ea typeface="华文中宋" pitchFamily="2" charset="-122"/>
              </a:rPr>
              <a:t>流水线</a:t>
            </a:r>
          </a:p>
          <a:p>
            <a:pPr eaLnBrk="1" hangingPunct="1">
              <a:spcBef>
                <a:spcPct val="100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hlinkClick r:id="rId6" action="ppaction://hlinksldjump"/>
              </a:rPr>
              <a:t>ALU</a:t>
            </a:r>
            <a:r>
              <a:rPr lang="zh-CN" altLang="en-US" sz="2400" b="1" dirty="0">
                <a:latin typeface="华文中宋" pitchFamily="2" charset="-122"/>
                <a:ea typeface="华文中宋" pitchFamily="2" charset="-122"/>
                <a:hlinkClick r:id="rId6" action="ppaction://hlinksldjump"/>
              </a:rPr>
              <a:t>输入端的定向源有</a:t>
            </a:r>
            <a:r>
              <a:rPr lang="en-US" altLang="zh-CN" sz="2400" b="1" dirty="0">
                <a:latin typeface="华文中宋" pitchFamily="2" charset="-122"/>
                <a:ea typeface="华文中宋" pitchFamily="2" charset="-122"/>
                <a:hlinkClick r:id="rId6" action="ppaction://hlinksldjump"/>
              </a:rPr>
              <a:t>4</a:t>
            </a:r>
            <a:r>
              <a:rPr lang="zh-CN" altLang="en-US" sz="2400" b="1" dirty="0">
                <a:latin typeface="华文中宋" pitchFamily="2" charset="-122"/>
                <a:ea typeface="华文中宋" pitchFamily="2" charset="-122"/>
                <a:hlinkClick r:id="rId6" action="ppaction://hlinksldjump"/>
              </a:rPr>
              <a:t>个</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EX/DF</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DF/DS</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DS/TC</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TC/WB</a:t>
            </a:r>
          </a:p>
        </p:txBody>
      </p:sp>
      <p:sp>
        <p:nvSpPr>
          <p:cNvPr id="3" name="Rectangle 3"/>
          <p:cNvSpPr>
            <a:spLocks noChangeArrowheads="1"/>
          </p:cNvSpPr>
          <p:nvPr/>
        </p:nvSpPr>
        <p:spPr bwMode="auto">
          <a:xfrm>
            <a:off x="755650" y="260350"/>
            <a:ext cx="77041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a:defRPr/>
            </a:pPr>
            <a:r>
              <a:rPr lang="en-US" altLang="zh-CN" sz="3600" b="1" dirty="0">
                <a:latin typeface="Times New Roman" panose="02020603050405020304" pitchFamily="18" charset="0"/>
                <a:ea typeface="+mj-ea"/>
                <a:cs typeface="Times New Roman" panose="02020603050405020304" pitchFamily="18" charset="0"/>
              </a:rPr>
              <a:t>6.4.1 MIPS R4000</a:t>
            </a:r>
            <a:r>
              <a:rPr lang="zh-CN" altLang="en-US" sz="3600" b="1" dirty="0">
                <a:latin typeface="Times New Roman" panose="02020603050405020304" pitchFamily="18" charset="0"/>
                <a:ea typeface="+mj-ea"/>
                <a:cs typeface="Times New Roman" panose="02020603050405020304" pitchFamily="18" charset="0"/>
              </a:rPr>
              <a:t>的整型流水线</a:t>
            </a:r>
          </a:p>
        </p:txBody>
      </p:sp>
    </p:spTree>
    <p:extLst>
      <p:ext uri="{BB962C8B-B14F-4D97-AF65-F5344CB8AC3E}">
        <p14:creationId xmlns:p14="http://schemas.microsoft.com/office/powerpoint/2010/main" val="123618630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11188" y="1268413"/>
            <a:ext cx="7273925"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lang="en-US" altLang="zh-CN" sz="2400" b="1" dirty="0">
                <a:latin typeface="华文中宋" pitchFamily="2" charset="-122"/>
                <a:ea typeface="华文中宋" pitchFamily="2" charset="-122"/>
              </a:rPr>
              <a:t>8. </a:t>
            </a:r>
            <a:r>
              <a:rPr kumimoji="1" lang="zh-CN" altLang="en-US" sz="2400" b="1" dirty="0">
                <a:latin typeface="华文中宋" pitchFamily="2" charset="-122"/>
                <a:ea typeface="华文中宋" pitchFamily="2" charset="-122"/>
              </a:rPr>
              <a:t>分支处理</a:t>
            </a:r>
          </a:p>
          <a:p>
            <a:pPr lvl="1" eaLnBrk="1" hangingPunct="1">
              <a:spcBef>
                <a:spcPct val="100000"/>
              </a:spcBef>
              <a:buSzPct val="60000"/>
              <a:buFont typeface="Wingdings" pitchFamily="2" charset="2"/>
              <a:buChar char="u"/>
            </a:pPr>
            <a:r>
              <a:rPr kumimoji="1" lang="zh-CN" altLang="en-US" sz="2400" b="1" dirty="0">
                <a:latin typeface="华文中宋" pitchFamily="2" charset="-122"/>
                <a:ea typeface="华文中宋" pitchFamily="2" charset="-122"/>
              </a:rPr>
              <a:t>在</a:t>
            </a:r>
            <a:r>
              <a:rPr kumimoji="1" lang="en-US" altLang="zh-CN" sz="2400" b="1" dirty="0">
                <a:latin typeface="华文中宋" pitchFamily="2" charset="-122"/>
                <a:ea typeface="华文中宋" pitchFamily="2" charset="-122"/>
              </a:rPr>
              <a:t>EX</a:t>
            </a:r>
            <a:r>
              <a:rPr kumimoji="1" lang="zh-CN" altLang="en-US" sz="2400" b="1" dirty="0">
                <a:latin typeface="华文中宋" pitchFamily="2" charset="-122"/>
                <a:ea typeface="华文中宋" pitchFamily="2" charset="-122"/>
              </a:rPr>
              <a:t>段完成分支条件的计算，基本分支延迟为</a:t>
            </a:r>
            <a:r>
              <a:rPr kumimoji="1" lang="en-US" altLang="zh-CN" sz="2400" b="1" dirty="0">
                <a:latin typeface="华文中宋" pitchFamily="2" charset="-122"/>
                <a:ea typeface="华文中宋" pitchFamily="2" charset="-122"/>
                <a:hlinkClick r:id="rId3" action="ppaction://hlinksldjump"/>
              </a:rPr>
              <a:t>3</a:t>
            </a:r>
            <a:r>
              <a:rPr kumimoji="1" lang="zh-CN" altLang="en-US" sz="2400" b="1" dirty="0">
                <a:latin typeface="华文中宋" pitchFamily="2" charset="-122"/>
                <a:ea typeface="华文中宋" pitchFamily="2" charset="-122"/>
                <a:hlinkClick r:id="rId3" action="ppaction://hlinksldjump"/>
              </a:rPr>
              <a:t>个时钟周期</a:t>
            </a:r>
            <a:endParaRPr kumimoji="1" lang="zh-CN" altLang="en-US" sz="2400" b="1" dirty="0">
              <a:latin typeface="华文中宋" pitchFamily="2" charset="-122"/>
              <a:ea typeface="华文中宋" pitchFamily="2" charset="-122"/>
            </a:endParaRPr>
          </a:p>
          <a:p>
            <a:pPr lvl="1" eaLnBrk="1" hangingPunct="1">
              <a:spcBef>
                <a:spcPct val="100000"/>
              </a:spcBef>
              <a:buSzPct val="60000"/>
              <a:buFont typeface="Wingdings" pitchFamily="2" charset="2"/>
              <a:buChar char="u"/>
            </a:pPr>
            <a:r>
              <a:rPr kumimoji="1" lang="zh-CN" altLang="en-US" sz="2400" b="1" dirty="0">
                <a:latin typeface="华文中宋" pitchFamily="2" charset="-122"/>
                <a:ea typeface="华文中宋" pitchFamily="2" charset="-122"/>
              </a:rPr>
              <a:t>分支处理策略</a:t>
            </a:r>
          </a:p>
          <a:p>
            <a:pPr lvl="2" eaLnBrk="1" hangingPunct="1">
              <a:spcBef>
                <a:spcPct val="40000"/>
              </a:spcBef>
              <a:buFont typeface="楷体_GB2312" pitchFamily="49" charset="-122"/>
              <a:buChar char="-"/>
            </a:pPr>
            <a:r>
              <a:rPr kumimoji="1" lang="zh-CN" altLang="en-US" sz="2400" b="1" dirty="0">
                <a:latin typeface="华文中宋" pitchFamily="2" charset="-122"/>
                <a:ea typeface="华文中宋" pitchFamily="2" charset="-122"/>
              </a:rPr>
              <a:t>单周期延迟分支</a:t>
            </a:r>
          </a:p>
          <a:p>
            <a:pPr lvl="2" eaLnBrk="1" hangingPunct="1">
              <a:spcBef>
                <a:spcPct val="40000"/>
              </a:spcBef>
              <a:buFont typeface="楷体_GB2312" pitchFamily="49" charset="-122"/>
              <a:buChar char="-"/>
            </a:pPr>
            <a:r>
              <a:rPr kumimoji="1" lang="zh-CN" altLang="en-US" sz="2400" b="1" dirty="0">
                <a:latin typeface="华文中宋" pitchFamily="2" charset="-122"/>
                <a:ea typeface="华文中宋" pitchFamily="2" charset="-122"/>
              </a:rPr>
              <a:t>从失败处调度     </a:t>
            </a:r>
            <a:r>
              <a:rPr kumimoji="1" lang="zh-CN" altLang="en-US" sz="2400" b="1" dirty="0">
                <a:latin typeface="华文中宋" pitchFamily="2" charset="-122"/>
                <a:ea typeface="华文中宋" pitchFamily="2" charset="-122"/>
                <a:hlinkClick r:id="rId4" action="ppaction://hlinksldjump"/>
              </a:rPr>
              <a:t>时</a:t>
            </a:r>
            <a:r>
              <a:rPr kumimoji="1" lang="en-US" altLang="zh-CN" sz="2400" b="1" dirty="0">
                <a:latin typeface="华文中宋" pitchFamily="2" charset="-122"/>
                <a:ea typeface="华文中宋" pitchFamily="2" charset="-122"/>
                <a:hlinkClick r:id="rId4" action="ppaction://hlinksldjump"/>
              </a:rPr>
              <a:t>-</a:t>
            </a:r>
            <a:r>
              <a:rPr kumimoji="1" lang="zh-CN" altLang="en-US" sz="2400" b="1" dirty="0">
                <a:latin typeface="华文中宋" pitchFamily="2" charset="-122"/>
                <a:ea typeface="华文中宋" pitchFamily="2" charset="-122"/>
                <a:hlinkClick r:id="rId4" action="ppaction://hlinksldjump"/>
              </a:rPr>
              <a:t>空图</a:t>
            </a:r>
            <a:endParaRPr kumimoji="1" lang="zh-CN" altLang="en-US" sz="2400" b="1" dirty="0">
              <a:latin typeface="华文中宋" pitchFamily="2" charset="-122"/>
              <a:ea typeface="华文中宋" pitchFamily="2" charset="-122"/>
            </a:endParaRPr>
          </a:p>
        </p:txBody>
      </p:sp>
      <p:sp>
        <p:nvSpPr>
          <p:cNvPr id="3" name="Rectangle 3"/>
          <p:cNvSpPr>
            <a:spLocks noChangeArrowheads="1"/>
          </p:cNvSpPr>
          <p:nvPr/>
        </p:nvSpPr>
        <p:spPr bwMode="auto">
          <a:xfrm>
            <a:off x="755650" y="260350"/>
            <a:ext cx="77041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a:defRPr/>
            </a:pPr>
            <a:r>
              <a:rPr lang="en-US" altLang="zh-CN" sz="3600" b="1" dirty="0">
                <a:latin typeface="Times New Roman" panose="02020603050405020304" pitchFamily="18" charset="0"/>
                <a:ea typeface="+mj-ea"/>
                <a:cs typeface="Times New Roman" panose="02020603050405020304" pitchFamily="18" charset="0"/>
              </a:rPr>
              <a:t>6.4.1 MIPS R4000</a:t>
            </a:r>
            <a:r>
              <a:rPr lang="zh-CN" altLang="en-US" sz="3600" b="1" dirty="0">
                <a:latin typeface="Times New Roman" panose="02020603050405020304" pitchFamily="18" charset="0"/>
                <a:ea typeface="+mj-ea"/>
                <a:cs typeface="Times New Roman" panose="02020603050405020304" pitchFamily="18" charset="0"/>
              </a:rPr>
              <a:t>的整型流水线</a:t>
            </a:r>
          </a:p>
        </p:txBody>
      </p:sp>
    </p:spTree>
    <p:extLst>
      <p:ext uri="{BB962C8B-B14F-4D97-AF65-F5344CB8AC3E}">
        <p14:creationId xmlns:p14="http://schemas.microsoft.com/office/powerpoint/2010/main" val="108508990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27384"/>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836712"/>
            <a:ext cx="8352927" cy="5718994"/>
          </a:xfrm>
        </p:spPr>
        <p:txBody>
          <a:bodyPr rtlCol="0">
            <a:noAutofit/>
          </a:bodyPr>
          <a:lstStyle/>
          <a:p>
            <a:pPr lvl="1" eaLnBrk="1" hangingPunct="1">
              <a:lnSpc>
                <a:spcPct val="90000"/>
              </a:lnSpc>
              <a:defRPr/>
            </a:pPr>
            <a:r>
              <a:rPr lang="zh-CN" altLang="en-US" sz="2400" b="1" dirty="0"/>
              <a:t>流水线</a:t>
            </a:r>
            <a:r>
              <a:rPr lang="zh-CN" altLang="en-US" sz="2400" b="1" dirty="0" smtClean="0"/>
              <a:t>的性能（最大和实际）</a:t>
            </a:r>
            <a:endParaRPr lang="en-US" altLang="zh-CN" sz="2400" b="1" dirty="0" smtClean="0"/>
          </a:p>
          <a:p>
            <a:pPr marL="1101600" lvl="1" eaLnBrk="1" hangingPunct="1">
              <a:lnSpc>
                <a:spcPct val="90000"/>
              </a:lnSpc>
              <a:buFont typeface="Wingdings" panose="05000000000000000000" pitchFamily="2" charset="2"/>
              <a:buChar char="ü"/>
              <a:defRPr/>
            </a:pPr>
            <a:r>
              <a:rPr lang="zh-CN" altLang="en-US" sz="2400" b="1" dirty="0" smtClean="0"/>
              <a:t> 吞吐率、加速比、效率</a:t>
            </a:r>
            <a:endParaRPr lang="en-US" altLang="zh-CN" sz="2400" b="1" dirty="0" smtClean="0"/>
          </a:p>
          <a:p>
            <a:pPr marL="1101600" lvl="1" eaLnBrk="1" hangingPunct="1">
              <a:lnSpc>
                <a:spcPct val="90000"/>
              </a:lnSpc>
              <a:buFont typeface="Wingdings" panose="05000000000000000000" pitchFamily="2" charset="2"/>
              <a:buChar char="ü"/>
              <a:defRPr/>
            </a:pPr>
            <a:r>
              <a:rPr lang="zh-CN" altLang="en-US" sz="2400" b="1" dirty="0" smtClean="0"/>
              <a:t> 流水线性能的若干问题</a:t>
            </a:r>
            <a:endParaRPr lang="en-US" altLang="zh-CN" sz="2400" b="1" dirty="0" smtClean="0"/>
          </a:p>
          <a:p>
            <a:pPr lvl="1" eaLnBrk="1" fontAlgn="auto" hangingPunct="1">
              <a:lnSpc>
                <a:spcPct val="90000"/>
              </a:lnSpc>
              <a:spcAft>
                <a:spcPts val="0"/>
              </a:spcAft>
              <a:defRPr/>
            </a:pPr>
            <a:r>
              <a:rPr lang="zh-CN" altLang="en-US" sz="2400" b="1" dirty="0">
                <a:latin typeface="+mj-lt"/>
              </a:rPr>
              <a:t>流水线</a:t>
            </a:r>
            <a:r>
              <a:rPr lang="zh-CN" altLang="en-US" sz="2400" b="1" dirty="0" smtClean="0">
                <a:latin typeface="+mj-lt"/>
              </a:rPr>
              <a:t>的冲突</a:t>
            </a:r>
            <a:endParaRPr lang="en-US" altLang="zh-CN" sz="2400" b="1" dirty="0" smtClean="0">
              <a:latin typeface="+mj-lt"/>
            </a:endParaRPr>
          </a:p>
          <a:p>
            <a:pPr marL="1101600" lvl="1" indent="-284400" eaLnBrk="1" fontAlgn="auto" hangingPunct="1">
              <a:lnSpc>
                <a:spcPct val="90000"/>
              </a:lnSpc>
              <a:spcBef>
                <a:spcPts val="24"/>
              </a:spcBef>
              <a:spcAft>
                <a:spcPts val="0"/>
              </a:spcAft>
              <a:buFont typeface="Wingdings" panose="05000000000000000000" pitchFamily="2" charset="2"/>
              <a:buChar char="ü"/>
              <a:defRPr/>
            </a:pPr>
            <a:r>
              <a:rPr lang="zh-CN" altLang="en-US" sz="2400" b="1" dirty="0" smtClean="0"/>
              <a:t> 产生</a:t>
            </a:r>
            <a:r>
              <a:rPr lang="zh-CN" altLang="en-US" sz="2400" b="1" dirty="0"/>
              <a:t>的</a:t>
            </a:r>
            <a:r>
              <a:rPr lang="zh-CN" altLang="en-US" sz="2400" b="1" dirty="0" smtClean="0"/>
              <a:t>原因（指令之间的关联）</a:t>
            </a:r>
            <a:endParaRPr lang="en-US" altLang="zh-CN" sz="2400" b="1" dirty="0"/>
          </a:p>
          <a:p>
            <a:pPr marL="1101600" lvl="1" indent="-284400" eaLnBrk="1" fontAlgn="auto" hangingPunct="1">
              <a:lnSpc>
                <a:spcPct val="90000"/>
              </a:lnSpc>
              <a:spcBef>
                <a:spcPts val="24"/>
              </a:spcBef>
              <a:spcAft>
                <a:spcPts val="0"/>
              </a:spcAft>
              <a:buFont typeface="Wingdings" panose="05000000000000000000" pitchFamily="2" charset="2"/>
              <a:buChar char="ü"/>
              <a:defRPr/>
            </a:pPr>
            <a:r>
              <a:rPr lang="zh-CN" altLang="en-US" sz="2400" b="1" dirty="0" smtClean="0"/>
              <a:t> 冲突</a:t>
            </a:r>
            <a:r>
              <a:rPr lang="zh-CN" altLang="en-US" sz="2400" b="1" dirty="0"/>
              <a:t>的</a:t>
            </a:r>
            <a:r>
              <a:rPr lang="zh-CN" altLang="en-US" sz="2400" b="1" dirty="0" smtClean="0"/>
              <a:t>分类</a:t>
            </a:r>
            <a:r>
              <a:rPr lang="zh-CN" altLang="en-US" sz="2400" b="1" dirty="0"/>
              <a:t>（</a:t>
            </a:r>
            <a:r>
              <a:rPr lang="zh-CN" altLang="en-US" sz="2400" b="1" dirty="0" smtClean="0"/>
              <a:t>结构</a:t>
            </a:r>
            <a:r>
              <a:rPr lang="zh-CN" altLang="en-US" sz="2400" b="1" dirty="0"/>
              <a:t>冲突、数据冲突、控制</a:t>
            </a:r>
            <a:r>
              <a:rPr lang="zh-CN" altLang="en-US" sz="2400" b="1" dirty="0" smtClean="0"/>
              <a:t>冲突）</a:t>
            </a:r>
            <a:endParaRPr lang="en-US" altLang="zh-CN" sz="2400" b="1" dirty="0"/>
          </a:p>
          <a:p>
            <a:pPr lvl="1" eaLnBrk="1" fontAlgn="auto" hangingPunct="1">
              <a:lnSpc>
                <a:spcPct val="90000"/>
              </a:lnSpc>
              <a:spcAft>
                <a:spcPts val="0"/>
              </a:spcAft>
              <a:defRPr/>
            </a:pPr>
            <a:r>
              <a:rPr lang="zh-CN" altLang="en-US" sz="2400" b="1" dirty="0">
                <a:latin typeface="+mj-lt"/>
              </a:rPr>
              <a:t>流水线的结构冲突</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a:latin typeface="+mj-lt"/>
              </a:rPr>
              <a:t>产生的</a:t>
            </a:r>
            <a:r>
              <a:rPr lang="zh-CN" altLang="en-US" sz="2400" b="1" dirty="0" smtClean="0">
                <a:latin typeface="+mj-lt"/>
              </a:rPr>
              <a:t>原因（流水线中的结构瓶颈）</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a:latin typeface="+mj-lt"/>
              </a:rPr>
              <a:t>避免</a:t>
            </a:r>
            <a:r>
              <a:rPr lang="zh-CN" altLang="en-US" sz="2400" b="1" dirty="0" smtClean="0">
                <a:latin typeface="+mj-lt"/>
              </a:rPr>
              <a:t>结构</a:t>
            </a:r>
            <a:r>
              <a:rPr lang="zh-CN" altLang="en-US" sz="2400" b="1" dirty="0">
                <a:latin typeface="+mj-lt"/>
              </a:rPr>
              <a:t>冲突</a:t>
            </a:r>
            <a:r>
              <a:rPr lang="zh-CN" altLang="en-US" sz="2400" b="1" dirty="0" smtClean="0">
                <a:latin typeface="+mj-lt"/>
              </a:rPr>
              <a:t>的办法</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smtClean="0">
                <a:latin typeface="+mj-lt"/>
              </a:rPr>
              <a:t>有些流水线的设计允许结构冲突的存在</a:t>
            </a:r>
            <a:endParaRPr lang="en-US" altLang="zh-CN" sz="2400" b="1" dirty="0" smtClean="0">
              <a:latin typeface="+mj-lt"/>
            </a:endParaRPr>
          </a:p>
          <a:p>
            <a:pPr lvl="1" eaLnBrk="1" fontAlgn="auto" hangingPunct="1">
              <a:lnSpc>
                <a:spcPct val="90000"/>
              </a:lnSpc>
              <a:spcAft>
                <a:spcPts val="0"/>
              </a:spcAft>
              <a:defRPr/>
            </a:pPr>
            <a:r>
              <a:rPr lang="zh-CN" altLang="en-US" sz="2400" b="1" dirty="0"/>
              <a:t>流水线的数据冲突</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smtClean="0">
                <a:latin typeface="+mj-lt"/>
              </a:rPr>
              <a:t>数据冲突的分类（</a:t>
            </a:r>
            <a:r>
              <a:rPr lang="en-US" altLang="zh-CN" sz="2400" b="1" dirty="0" smtClean="0">
                <a:latin typeface="+mj-lt"/>
              </a:rPr>
              <a:t>RAW</a:t>
            </a:r>
            <a:r>
              <a:rPr lang="zh-CN" altLang="en-US" sz="2400" b="1" dirty="0" smtClean="0">
                <a:latin typeface="+mj-lt"/>
              </a:rPr>
              <a:t>、</a:t>
            </a:r>
            <a:r>
              <a:rPr lang="en-US" altLang="zh-CN" sz="2400" b="1" dirty="0" smtClean="0">
                <a:latin typeface="+mj-lt"/>
              </a:rPr>
              <a:t>WAW</a:t>
            </a:r>
            <a:r>
              <a:rPr lang="zh-CN" altLang="en-US" sz="2400" b="1" dirty="0" smtClean="0">
                <a:latin typeface="+mj-lt"/>
              </a:rPr>
              <a:t>、</a:t>
            </a:r>
            <a:r>
              <a:rPr lang="en-US" altLang="zh-CN" sz="2400" b="1" dirty="0" smtClean="0">
                <a:latin typeface="+mj-lt"/>
              </a:rPr>
              <a:t>WAR</a:t>
            </a:r>
            <a:r>
              <a:rPr lang="zh-CN" altLang="en-US" sz="2400" b="1" dirty="0" smtClean="0">
                <a:latin typeface="+mj-lt"/>
              </a:rPr>
              <a:t>）  </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smtClean="0">
                <a:latin typeface="+mj-lt"/>
              </a:rPr>
              <a:t>通过定向减少数据冲突带来的暂停</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smtClean="0">
                <a:latin typeface="+mj-lt"/>
              </a:rPr>
              <a:t>定向无法解决的数据冲突（流水线互锁来检测）</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smtClean="0">
                <a:latin typeface="+mj-lt"/>
              </a:rPr>
              <a:t>对数据冲突的编译调度方法</a:t>
            </a:r>
            <a:endParaRPr lang="en-US" altLang="zh-CN" sz="2400"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75468" y="1700808"/>
            <a:ext cx="77041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包括浮点除法器、浮点乘法器和浮点加法器各</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个</a:t>
            </a:r>
          </a:p>
          <a:p>
            <a:pPr lvl="1" eaLnBrk="1" hangingPunct="1">
              <a:spcBef>
                <a:spcPct val="100000"/>
              </a:spcBef>
              <a:buSzPct val="60000"/>
              <a:buFont typeface="Wingdings" pitchFamily="2" charset="2"/>
              <a:buChar char="u"/>
            </a:pPr>
            <a:r>
              <a:rPr lang="zh-CN" altLang="en-US" sz="2400" b="1" dirty="0" smtClean="0">
                <a:latin typeface="华文中宋" pitchFamily="2" charset="-122"/>
                <a:ea typeface="华文中宋" pitchFamily="2" charset="-122"/>
              </a:rPr>
              <a:t>分为</a:t>
            </a:r>
            <a:r>
              <a:rPr lang="en-US" altLang="zh-CN" sz="2400" b="1" dirty="0" smtClean="0">
                <a:latin typeface="华文中宋" pitchFamily="2" charset="-122"/>
                <a:ea typeface="华文中宋" pitchFamily="2" charset="-122"/>
              </a:rPr>
              <a:t>8</a:t>
            </a:r>
            <a:r>
              <a:rPr lang="zh-CN" altLang="en-US" sz="2400" b="1" dirty="0" smtClean="0">
                <a:latin typeface="华文中宋" pitchFamily="2" charset="-122"/>
                <a:ea typeface="华文中宋" pitchFamily="2" charset="-122"/>
              </a:rPr>
              <a:t>段（</a:t>
            </a:r>
            <a:r>
              <a:rPr lang="en-US" altLang="zh-CN" sz="2400" b="1" dirty="0" smtClean="0">
                <a:latin typeface="华文中宋" pitchFamily="2" charset="-122"/>
                <a:ea typeface="华文中宋" pitchFamily="2" charset="-122"/>
              </a:rPr>
              <a:t> </a:t>
            </a:r>
            <a:r>
              <a:rPr lang="en-US" altLang="zh-CN" sz="2400" b="1" dirty="0" smtClean="0">
                <a:latin typeface="华文中宋" pitchFamily="2" charset="-122"/>
                <a:ea typeface="华文中宋" pitchFamily="2" charset="-122"/>
                <a:hlinkClick r:id="rId3" action="ppaction://hlinksldjump"/>
              </a:rPr>
              <a:t>R4000</a:t>
            </a:r>
            <a:r>
              <a:rPr lang="zh-CN" altLang="en-US" sz="2400" b="1" dirty="0" smtClean="0">
                <a:latin typeface="华文中宋" pitchFamily="2" charset="-122"/>
                <a:ea typeface="华文中宋" pitchFamily="2" charset="-122"/>
                <a:hlinkClick r:id="rId3" action="ppaction://hlinksldjump"/>
              </a:rPr>
              <a:t>流水线的</a:t>
            </a:r>
            <a:r>
              <a:rPr lang="en-US" altLang="zh-CN" sz="2400" b="1" dirty="0" smtClean="0">
                <a:latin typeface="华文中宋" pitchFamily="2" charset="-122"/>
                <a:ea typeface="华文中宋" pitchFamily="2" charset="-122"/>
                <a:hlinkClick r:id="rId3" action="ppaction://hlinksldjump"/>
              </a:rPr>
              <a:t>8</a:t>
            </a:r>
            <a:r>
              <a:rPr lang="zh-CN" altLang="en-US" sz="2400" b="1" dirty="0" smtClean="0">
                <a:latin typeface="华文中宋" pitchFamily="2" charset="-122"/>
                <a:ea typeface="华文中宋" pitchFamily="2" charset="-122"/>
                <a:hlinkClick r:id="rId3" action="ppaction://hlinksldjump"/>
              </a:rPr>
              <a:t>个段</a:t>
            </a:r>
            <a:r>
              <a:rPr lang="zh-CN" altLang="en-US" sz="2400" b="1" dirty="0" smtClean="0">
                <a:latin typeface="华文中宋" pitchFamily="2" charset="-122"/>
                <a:ea typeface="华文中宋" pitchFamily="2" charset="-122"/>
              </a:rPr>
              <a:t>）</a:t>
            </a:r>
          </a:p>
          <a:p>
            <a:pPr lvl="1" eaLnBrk="1" hangingPunct="1">
              <a:spcBef>
                <a:spcPct val="100000"/>
              </a:spcBef>
              <a:buSzPct val="60000"/>
              <a:buFont typeface="Wingdings" pitchFamily="2" charset="2"/>
              <a:buChar char="u"/>
            </a:pPr>
            <a:r>
              <a:rPr lang="zh-CN" altLang="en-US" sz="2400" b="1" dirty="0" smtClean="0">
                <a:latin typeface="华文中宋" pitchFamily="2" charset="-122"/>
                <a:ea typeface="华文中宋" pitchFamily="2" charset="-122"/>
              </a:rPr>
              <a:t>多功能</a:t>
            </a:r>
            <a:r>
              <a:rPr lang="zh-CN" altLang="en-US" sz="2400" b="1" dirty="0">
                <a:latin typeface="华文中宋" pitchFamily="2" charset="-122"/>
                <a:ea typeface="华文中宋" pitchFamily="2" charset="-122"/>
              </a:rPr>
              <a:t>非线性流水线</a:t>
            </a:r>
          </a:p>
          <a:p>
            <a:pPr lvl="1" eaLnBrk="1" hangingPunct="1">
              <a:spcBef>
                <a:spcPct val="100000"/>
              </a:spcBef>
              <a:buSzPct val="60000"/>
              <a:buFont typeface="Wingdings" pitchFamily="2" charset="2"/>
              <a:buChar char="u"/>
            </a:pPr>
            <a:r>
              <a:rPr lang="zh-CN" altLang="en-US" sz="2400" b="1" dirty="0">
                <a:latin typeface="华文中宋" pitchFamily="2" charset="-122"/>
                <a:ea typeface="华文中宋" pitchFamily="2" charset="-122"/>
              </a:rPr>
              <a:t>双精度浮点操作指令延迟、初始化间隔和流水段的使用情况</a:t>
            </a:r>
            <a:r>
              <a:rPr lang="zh-CN" altLang="en-US" sz="2400" b="1" dirty="0" smtClean="0">
                <a:latin typeface="华文中宋" pitchFamily="2" charset="-122"/>
                <a:ea typeface="华文中宋" pitchFamily="2" charset="-122"/>
              </a:rPr>
              <a:t>（</a:t>
            </a:r>
            <a:r>
              <a:rPr lang="en-US" altLang="zh-CN" sz="2400" b="1" dirty="0" smtClean="0">
                <a:latin typeface="华文中宋" pitchFamily="2" charset="-122"/>
                <a:ea typeface="华文中宋" pitchFamily="2" charset="-122"/>
              </a:rPr>
              <a:t> </a:t>
            </a:r>
            <a:r>
              <a:rPr lang="zh-CN" altLang="en-US" sz="2400" b="1" dirty="0" smtClean="0">
                <a:latin typeface="华文中宋" pitchFamily="2" charset="-122"/>
                <a:ea typeface="华文中宋" pitchFamily="2" charset="-122"/>
                <a:hlinkClick r:id="rId4" action="ppaction://hlinksldjump"/>
              </a:rPr>
              <a:t>使用情况</a:t>
            </a:r>
            <a:r>
              <a:rPr lang="zh-CN" altLang="en-US" sz="2400" b="1" dirty="0" smtClean="0">
                <a:latin typeface="华文中宋" pitchFamily="2" charset="-122"/>
                <a:ea typeface="华文中宋" pitchFamily="2" charset="-122"/>
              </a:rPr>
              <a:t>）</a:t>
            </a:r>
            <a:endParaRPr lang="zh-CN" altLang="en-US" sz="2400" b="1" dirty="0">
              <a:latin typeface="华文中宋" pitchFamily="2" charset="-122"/>
              <a:ea typeface="华文中宋" pitchFamily="2" charset="-122"/>
            </a:endParaRPr>
          </a:p>
        </p:txBody>
      </p:sp>
      <p:sp>
        <p:nvSpPr>
          <p:cNvPr id="115715" name="Rectangle 3"/>
          <p:cNvSpPr>
            <a:spLocks noChangeArrowheads="1"/>
          </p:cNvSpPr>
          <p:nvPr/>
        </p:nvSpPr>
        <p:spPr bwMode="auto">
          <a:xfrm>
            <a:off x="755650" y="260350"/>
            <a:ext cx="7343775"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4000" b="1" dirty="0">
                <a:latin typeface="+mj-ea"/>
                <a:ea typeface="+mj-ea"/>
              </a:rPr>
              <a:t>6.4.2 MIPS R4000</a:t>
            </a:r>
            <a:r>
              <a:rPr lang="zh-CN" altLang="en-US" sz="4000" b="1" dirty="0">
                <a:latin typeface="+mj-ea"/>
                <a:ea typeface="+mj-ea"/>
              </a:rPr>
              <a:t>的浮点流水线</a:t>
            </a:r>
          </a:p>
        </p:txBody>
      </p:sp>
    </p:spTree>
    <p:extLst>
      <p:ext uri="{BB962C8B-B14F-4D97-AF65-F5344CB8AC3E}">
        <p14:creationId xmlns:p14="http://schemas.microsoft.com/office/powerpoint/2010/main" val="195777135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2775" y="1268413"/>
            <a:ext cx="7488238"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lang="en-US" altLang="zh-CN" sz="2800" b="1" dirty="0">
                <a:latin typeface="华文中宋" pitchFamily="2" charset="-122"/>
                <a:ea typeface="华文中宋" pitchFamily="2" charset="-122"/>
              </a:rPr>
              <a:t>1. </a:t>
            </a:r>
            <a:r>
              <a:rPr lang="zh-CN" altLang="en-US" sz="2800" b="1" dirty="0">
                <a:latin typeface="华文中宋" pitchFamily="2" charset="-122"/>
                <a:ea typeface="华文中宋" pitchFamily="2" charset="-122"/>
              </a:rPr>
              <a:t>引起流水线暂停的四个主要原因</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载入暂停</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分支暂停</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浮点结果暂停</a:t>
            </a:r>
          </a:p>
          <a:p>
            <a:pPr lvl="1" eaLnBrk="1" hangingPunct="1">
              <a:spcBef>
                <a:spcPct val="50000"/>
              </a:spcBef>
              <a:buSzPct val="60000"/>
              <a:buFont typeface="Wingdings" pitchFamily="2" charset="2"/>
              <a:buChar char="u"/>
            </a:pPr>
            <a:r>
              <a:rPr lang="zh-CN" altLang="en-US" sz="2400" b="1" dirty="0">
                <a:latin typeface="华文中宋" pitchFamily="2" charset="-122"/>
                <a:ea typeface="华文中宋" pitchFamily="2" charset="-122"/>
              </a:rPr>
              <a:t>浮点结构性暂停</a:t>
            </a:r>
          </a:p>
          <a:p>
            <a:pPr eaLnBrk="1" hangingPunct="1">
              <a:spcBef>
                <a:spcPct val="100000"/>
              </a:spcBef>
            </a:pPr>
            <a:r>
              <a:rPr lang="en-US" altLang="zh-CN" sz="2800" b="1" dirty="0">
                <a:latin typeface="华文中宋" pitchFamily="2" charset="-122"/>
                <a:ea typeface="华文中宋" pitchFamily="2" charset="-122"/>
              </a:rPr>
              <a:t>2. </a:t>
            </a:r>
            <a:r>
              <a:rPr lang="zh-CN" altLang="en-US" sz="2800" b="1" dirty="0">
                <a:latin typeface="华文中宋" pitchFamily="2" charset="-122"/>
                <a:ea typeface="华文中宋" pitchFamily="2" charset="-122"/>
              </a:rPr>
              <a:t>暂停对</a:t>
            </a:r>
            <a:r>
              <a:rPr lang="en-US" altLang="zh-CN" sz="2800" b="1" dirty="0">
                <a:latin typeface="华文中宋" pitchFamily="2" charset="-122"/>
                <a:ea typeface="华文中宋" pitchFamily="2" charset="-122"/>
              </a:rPr>
              <a:t>MIPS R4000</a:t>
            </a:r>
            <a:r>
              <a:rPr lang="zh-CN" altLang="en-US" sz="2800" b="1" dirty="0">
                <a:latin typeface="华文中宋" pitchFamily="2" charset="-122"/>
                <a:ea typeface="华文中宋" pitchFamily="2" charset="-122"/>
              </a:rPr>
              <a:t>流水线</a:t>
            </a:r>
            <a:r>
              <a:rPr lang="en-US" altLang="zh-CN" sz="2800" b="1" dirty="0">
                <a:latin typeface="华文中宋" pitchFamily="2" charset="-122"/>
                <a:ea typeface="华文中宋" pitchFamily="2" charset="-122"/>
              </a:rPr>
              <a:t>CPI</a:t>
            </a:r>
            <a:r>
              <a:rPr lang="zh-CN" altLang="en-US" sz="2800" b="1" dirty="0">
                <a:latin typeface="华文中宋" pitchFamily="2" charset="-122"/>
                <a:ea typeface="华文中宋" pitchFamily="2" charset="-122"/>
              </a:rPr>
              <a:t>的</a:t>
            </a:r>
            <a:r>
              <a:rPr lang="zh-CN" altLang="en-US" sz="2800" b="1" dirty="0" smtClean="0">
                <a:latin typeface="华文中宋" pitchFamily="2" charset="-122"/>
                <a:ea typeface="华文中宋" pitchFamily="2" charset="-122"/>
              </a:rPr>
              <a:t>影响</a:t>
            </a:r>
            <a:endParaRPr lang="zh-CN" altLang="en-US" sz="2800" b="1" dirty="0">
              <a:latin typeface="华文中宋" pitchFamily="2" charset="-122"/>
              <a:ea typeface="华文中宋" pitchFamily="2" charset="-122"/>
            </a:endParaRPr>
          </a:p>
        </p:txBody>
      </p:sp>
      <p:sp>
        <p:nvSpPr>
          <p:cNvPr id="116740" name="Rectangle 4"/>
          <p:cNvSpPr>
            <a:spLocks noChangeArrowheads="1"/>
          </p:cNvSpPr>
          <p:nvPr/>
        </p:nvSpPr>
        <p:spPr bwMode="auto">
          <a:xfrm>
            <a:off x="539750" y="260350"/>
            <a:ext cx="8135938" cy="676275"/>
          </a:xfrm>
          <a:prstGeom prst="rect">
            <a:avLst/>
          </a:prstGeom>
          <a:noFill/>
          <a:ln w="9525" algn="ctr">
            <a:noFill/>
            <a:miter lim="800000"/>
            <a:headEnd/>
            <a:tailEnd/>
          </a:ln>
          <a:effectLst/>
        </p:spPr>
        <p:txBody>
          <a:bodyPr anchor="b"/>
          <a:lstStyle/>
          <a:p>
            <a:pPr algn="ct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6.4.3 MIPS R4000</a:t>
            </a:r>
            <a:r>
              <a:rPr lang="zh-CN" altLang="en-US" sz="3600" b="1" dirty="0">
                <a:latin typeface="Times New Roman" panose="02020603050405020304" pitchFamily="18" charset="0"/>
                <a:ea typeface="+mj-ea"/>
                <a:cs typeface="Times New Roman" panose="02020603050405020304" pitchFamily="18" charset="0"/>
              </a:rPr>
              <a:t>流水线性能分析</a:t>
            </a:r>
          </a:p>
        </p:txBody>
      </p:sp>
    </p:spTree>
    <p:extLst>
      <p:ext uri="{BB962C8B-B14F-4D97-AF65-F5344CB8AC3E}">
        <p14:creationId xmlns:p14="http://schemas.microsoft.com/office/powerpoint/2010/main" val="315404082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476375" y="54927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kumimoji="1" lang="en-US" altLang="zh-CN" sz="2800" b="1" dirty="0" smtClean="0">
                <a:latin typeface="华文中宋" pitchFamily="2" charset="-122"/>
                <a:ea typeface="华文中宋" pitchFamily="2" charset="-122"/>
              </a:rPr>
              <a:t> </a:t>
            </a:r>
            <a:r>
              <a:rPr kumimoji="1" lang="zh-CN" altLang="en-US" sz="2800" b="1" dirty="0">
                <a:latin typeface="华文中宋" pitchFamily="2" charset="-122"/>
                <a:ea typeface="华文中宋" pitchFamily="2" charset="-122"/>
              </a:rPr>
              <a:t>暂停对</a:t>
            </a:r>
            <a:r>
              <a:rPr kumimoji="1" lang="en-US" altLang="zh-CN" sz="2800" b="1" dirty="0">
                <a:latin typeface="华文中宋" pitchFamily="2" charset="-122"/>
                <a:ea typeface="华文中宋" pitchFamily="2" charset="-122"/>
              </a:rPr>
              <a:t>R4000</a:t>
            </a:r>
            <a:r>
              <a:rPr kumimoji="1" lang="zh-CN" altLang="en-US" sz="2800" b="1" dirty="0">
                <a:latin typeface="华文中宋" pitchFamily="2" charset="-122"/>
                <a:ea typeface="华文中宋" pitchFamily="2" charset="-122"/>
              </a:rPr>
              <a:t>流水线</a:t>
            </a:r>
            <a:r>
              <a:rPr kumimoji="1" lang="en-US" altLang="zh-CN" sz="2800" b="1" dirty="0">
                <a:latin typeface="华文中宋" pitchFamily="2" charset="-122"/>
                <a:ea typeface="华文中宋" pitchFamily="2" charset="-122"/>
              </a:rPr>
              <a:t>CPI</a:t>
            </a:r>
            <a:r>
              <a:rPr kumimoji="1" lang="zh-CN" altLang="en-US" sz="2800" b="1" dirty="0">
                <a:latin typeface="华文中宋" pitchFamily="2" charset="-122"/>
                <a:ea typeface="华文中宋" pitchFamily="2" charset="-122"/>
              </a:rPr>
              <a:t>的影响</a:t>
            </a:r>
          </a:p>
        </p:txBody>
      </p:sp>
      <p:sp>
        <p:nvSpPr>
          <p:cNvPr id="35844" name="Text Box 97"/>
          <p:cNvSpPr txBox="1">
            <a:spLocks noChangeArrowheads="1"/>
          </p:cNvSpPr>
          <p:nvPr/>
        </p:nvSpPr>
        <p:spPr bwMode="auto">
          <a:xfrm>
            <a:off x="827088" y="1484313"/>
            <a:ext cx="7653337" cy="4146550"/>
          </a:xfrm>
          <a:prstGeom prst="rect">
            <a:avLst/>
          </a:prstGeom>
          <a:noFill/>
          <a:ln w="38100">
            <a:solidFill>
              <a:srgbClr val="36F28B"/>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b="1">
                <a:latin typeface="华文中宋" pitchFamily="2" charset="-122"/>
                <a:ea typeface="华文中宋" pitchFamily="2" charset="-122"/>
              </a:rPr>
              <a:t>整数平均：		流水线</a:t>
            </a:r>
            <a:r>
              <a:rPr lang="en-US" altLang="zh-CN" sz="2400" b="1">
                <a:latin typeface="华文中宋" pitchFamily="2" charset="-122"/>
                <a:ea typeface="华文中宋" pitchFamily="2" charset="-122"/>
              </a:rPr>
              <a:t>CPI		         1.54    </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载入暂停时钟周期数		</a:t>
            </a:r>
            <a:r>
              <a:rPr lang="en-US" altLang="zh-CN" sz="2400" b="1">
                <a:latin typeface="华文中宋" pitchFamily="2" charset="-122"/>
                <a:ea typeface="华文中宋" pitchFamily="2" charset="-122"/>
              </a:rPr>
              <a:t>0.16</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分支暂停时钟周期数		</a:t>
            </a:r>
            <a:r>
              <a:rPr lang="en-US" altLang="zh-CN" sz="2400" b="1">
                <a:latin typeface="华文中宋" pitchFamily="2" charset="-122"/>
                <a:ea typeface="华文中宋" pitchFamily="2" charset="-122"/>
              </a:rPr>
              <a:t>0.38</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浮点结果暂停时钟周期数	         </a:t>
            </a:r>
            <a:r>
              <a:rPr lang="en-US" altLang="zh-CN" sz="2400" b="1">
                <a:latin typeface="华文中宋" pitchFamily="2" charset="-122"/>
                <a:ea typeface="华文中宋" pitchFamily="2" charset="-122"/>
              </a:rPr>
              <a:t>0.00</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浮点结构性暂停时钟周期数	</a:t>
            </a:r>
            <a:r>
              <a:rPr lang="en-US" altLang="zh-CN" sz="2400" b="1">
                <a:latin typeface="华文中宋" pitchFamily="2" charset="-122"/>
                <a:ea typeface="华文中宋" pitchFamily="2" charset="-122"/>
              </a:rPr>
              <a:t>0.00</a:t>
            </a:r>
          </a:p>
          <a:p>
            <a:pPr eaLnBrk="1" hangingPunct="1"/>
            <a:endParaRPr lang="en-US" altLang="zh-CN" sz="2400" b="1">
              <a:latin typeface="华文中宋" pitchFamily="2" charset="-122"/>
              <a:ea typeface="华文中宋" pitchFamily="2" charset="-122"/>
            </a:endParaRPr>
          </a:p>
          <a:p>
            <a:pPr eaLnBrk="1" hangingPunct="1"/>
            <a:r>
              <a:rPr lang="zh-CN" altLang="en-US" sz="2400" b="1">
                <a:latin typeface="华文中宋" pitchFamily="2" charset="-122"/>
                <a:ea typeface="华文中宋" pitchFamily="2" charset="-122"/>
              </a:rPr>
              <a:t>浮点平均：		流水线</a:t>
            </a:r>
            <a:r>
              <a:rPr lang="en-US" altLang="zh-CN" sz="2400" b="1">
                <a:latin typeface="华文中宋" pitchFamily="2" charset="-122"/>
                <a:ea typeface="华文中宋" pitchFamily="2" charset="-122"/>
              </a:rPr>
              <a:t>CPI		         2.48</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载入暂停时钟周期数		</a:t>
            </a:r>
            <a:r>
              <a:rPr lang="en-US" altLang="zh-CN" sz="2400" b="1">
                <a:latin typeface="华文中宋" pitchFamily="2" charset="-122"/>
                <a:ea typeface="华文中宋" pitchFamily="2" charset="-122"/>
              </a:rPr>
              <a:t>0.10</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分支暂停时钟周期数		</a:t>
            </a:r>
            <a:r>
              <a:rPr lang="en-US" altLang="zh-CN" sz="2400" b="1">
                <a:latin typeface="华文中宋" pitchFamily="2" charset="-122"/>
                <a:ea typeface="华文中宋" pitchFamily="2" charset="-122"/>
              </a:rPr>
              <a:t>0.33</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浮点结果暂停时钟周期数	         </a:t>
            </a:r>
            <a:r>
              <a:rPr lang="en-US" altLang="zh-CN" sz="2400" b="1">
                <a:latin typeface="华文中宋" pitchFamily="2" charset="-122"/>
                <a:ea typeface="华文中宋" pitchFamily="2" charset="-122"/>
              </a:rPr>
              <a:t>0.95</a:t>
            </a:r>
          </a:p>
          <a:p>
            <a:pPr eaLnBrk="1" hangingPunct="1"/>
            <a:r>
              <a:rPr lang="en-US" altLang="zh-CN" sz="2400" b="1">
                <a:latin typeface="华文中宋" pitchFamily="2" charset="-122"/>
                <a:ea typeface="华文中宋" pitchFamily="2" charset="-122"/>
              </a:rPr>
              <a:t>		</a:t>
            </a:r>
            <a:r>
              <a:rPr lang="zh-CN" altLang="en-US" sz="2400" b="1">
                <a:latin typeface="华文中宋" pitchFamily="2" charset="-122"/>
                <a:ea typeface="华文中宋" pitchFamily="2" charset="-122"/>
              </a:rPr>
              <a:t>浮点结构性暂停时钟周期数	</a:t>
            </a:r>
            <a:r>
              <a:rPr lang="en-US" altLang="zh-CN" sz="2400" b="1">
                <a:latin typeface="华文中宋" pitchFamily="2" charset="-122"/>
                <a:ea typeface="华文中宋" pitchFamily="2" charset="-122"/>
              </a:rPr>
              <a:t>0.18</a:t>
            </a:r>
          </a:p>
        </p:txBody>
      </p:sp>
      <p:sp>
        <p:nvSpPr>
          <p:cNvPr id="35845" name="Line 98"/>
          <p:cNvSpPr>
            <a:spLocks noChangeShapeType="1"/>
          </p:cNvSpPr>
          <p:nvPr/>
        </p:nvSpPr>
        <p:spPr bwMode="auto">
          <a:xfrm>
            <a:off x="828675" y="3573463"/>
            <a:ext cx="7631113" cy="0"/>
          </a:xfrm>
          <a:prstGeom prst="line">
            <a:avLst/>
          </a:prstGeom>
          <a:noFill/>
          <a:ln w="38100">
            <a:solidFill>
              <a:srgbClr val="36F28B"/>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3062503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1268413"/>
            <a:ext cx="74882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buFont typeface="Wingdings" panose="05000000000000000000" pitchFamily="2" charset="2"/>
              <a:buChar char="n"/>
            </a:pPr>
            <a:r>
              <a:rPr lang="zh-CN" altLang="en-US" sz="2400" b="1" dirty="0" smtClean="0">
                <a:latin typeface="华文中宋" pitchFamily="2" charset="-122"/>
                <a:ea typeface="华文中宋" pitchFamily="2" charset="-122"/>
              </a:rPr>
              <a:t>什么</a:t>
            </a:r>
            <a:r>
              <a:rPr lang="zh-CN" altLang="en-US" sz="2400" b="1" dirty="0">
                <a:latin typeface="华文中宋" pitchFamily="2" charset="-122"/>
                <a:ea typeface="华文中宋" pitchFamily="2" charset="-122"/>
              </a:rPr>
              <a:t>是向量机？</a:t>
            </a:r>
          </a:p>
          <a:p>
            <a:pPr eaLnBrk="1" hangingPunct="1">
              <a:spcBef>
                <a:spcPct val="100000"/>
              </a:spcBef>
            </a:pPr>
            <a:r>
              <a:rPr lang="zh-CN" altLang="en-US" sz="2400" b="1" dirty="0">
                <a:latin typeface="华文中宋" pitchFamily="2" charset="-122"/>
                <a:ea typeface="华文中宋" pitchFamily="2" charset="-122"/>
              </a:rPr>
              <a:t>	具有向量数据表示和相应向量指令的流水线处理机称为</a:t>
            </a:r>
            <a:r>
              <a:rPr lang="zh-CN" altLang="en-US" sz="2400" b="1" dirty="0">
                <a:solidFill>
                  <a:schemeClr val="accent2"/>
                </a:solidFill>
                <a:latin typeface="华文中宋" pitchFamily="2" charset="-122"/>
                <a:ea typeface="华文中宋" pitchFamily="2" charset="-122"/>
              </a:rPr>
              <a:t>向量流水线处理机</a:t>
            </a:r>
            <a:r>
              <a:rPr lang="zh-CN" altLang="en-US" sz="2400" b="1" dirty="0">
                <a:latin typeface="华文中宋" pitchFamily="2" charset="-122"/>
                <a:ea typeface="华文中宋" pitchFamily="2" charset="-122"/>
              </a:rPr>
              <a:t>，也称</a:t>
            </a:r>
            <a:r>
              <a:rPr lang="zh-CN" altLang="en-US" sz="2400" b="1" dirty="0">
                <a:solidFill>
                  <a:schemeClr val="accent2"/>
                </a:solidFill>
                <a:latin typeface="华文中宋" pitchFamily="2" charset="-122"/>
                <a:ea typeface="华文中宋" pitchFamily="2" charset="-122"/>
              </a:rPr>
              <a:t>向量处理机</a:t>
            </a:r>
            <a:r>
              <a:rPr lang="zh-CN" altLang="en-US" sz="2400" b="1" dirty="0">
                <a:latin typeface="华文中宋" pitchFamily="2" charset="-122"/>
                <a:ea typeface="华文中宋" pitchFamily="2" charset="-122"/>
              </a:rPr>
              <a:t>。</a:t>
            </a:r>
          </a:p>
          <a:p>
            <a:pPr eaLnBrk="1" hangingPunct="1">
              <a:spcBef>
                <a:spcPct val="100000"/>
              </a:spcBef>
            </a:pPr>
            <a:r>
              <a:rPr lang="zh-CN" altLang="en-US" sz="2400" b="1" dirty="0">
                <a:latin typeface="华文中宋" pitchFamily="2" charset="-122"/>
                <a:ea typeface="华文中宋" pitchFamily="2" charset="-122"/>
              </a:rPr>
              <a:t>	与之对应的是标量处理机，不支持向量数据表示，没有提供向量指令。</a:t>
            </a:r>
          </a:p>
          <a:p>
            <a:pPr eaLnBrk="1" hangingPunct="1">
              <a:spcBef>
                <a:spcPct val="100000"/>
              </a:spcBef>
              <a:buFont typeface="Wingdings" panose="05000000000000000000" pitchFamily="2" charset="2"/>
              <a:buChar char="n"/>
            </a:pPr>
            <a:r>
              <a:rPr lang="zh-CN" altLang="en-US" sz="2400" b="1" dirty="0" smtClean="0">
                <a:latin typeface="华文中宋" pitchFamily="2" charset="-122"/>
                <a:ea typeface="华文中宋" pitchFamily="2" charset="-122"/>
              </a:rPr>
              <a:t>一</a:t>
            </a:r>
            <a:r>
              <a:rPr lang="zh-CN" altLang="en-US" sz="2400" b="1" dirty="0">
                <a:latin typeface="华文中宋" pitchFamily="2" charset="-122"/>
                <a:ea typeface="华文中宋" pitchFamily="2" charset="-122"/>
              </a:rPr>
              <a:t>个简单的</a:t>
            </a:r>
            <a:r>
              <a:rPr lang="en-US" altLang="zh-CN" sz="2400" b="1" dirty="0">
                <a:latin typeface="华文中宋" pitchFamily="2" charset="-122"/>
                <a:ea typeface="华文中宋" pitchFamily="2" charset="-122"/>
              </a:rPr>
              <a:t>FORTRAN</a:t>
            </a:r>
            <a:r>
              <a:rPr lang="zh-CN" altLang="en-US" sz="2400" b="1" dirty="0">
                <a:latin typeface="华文中宋" pitchFamily="2" charset="-122"/>
                <a:ea typeface="华文中宋" pitchFamily="2" charset="-122"/>
              </a:rPr>
              <a:t>循环程序</a:t>
            </a:r>
          </a:p>
          <a:p>
            <a:pPr eaLnBrk="1" hangingPunct="1">
              <a:spcBef>
                <a:spcPct val="100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DO 10 i=1,N</a:t>
            </a:r>
          </a:p>
          <a:p>
            <a:pPr eaLnBrk="1" hangingPunct="1"/>
            <a:r>
              <a:rPr lang="en-US" altLang="zh-CN" sz="2400" b="1" dirty="0">
                <a:latin typeface="华文中宋" pitchFamily="2" charset="-122"/>
                <a:ea typeface="华文中宋" pitchFamily="2" charset="-122"/>
              </a:rPr>
              <a:t>		10	d[i] = a[i]*(b[i]+c[i])</a:t>
            </a:r>
          </a:p>
        </p:txBody>
      </p:sp>
      <p:sp>
        <p:nvSpPr>
          <p:cNvPr id="121859" name="Rectangle 3"/>
          <p:cNvSpPr>
            <a:spLocks noChangeArrowheads="1"/>
          </p:cNvSpPr>
          <p:nvPr/>
        </p:nvSpPr>
        <p:spPr bwMode="auto">
          <a:xfrm>
            <a:off x="1043608" y="260350"/>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160818349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11188" y="1298575"/>
            <a:ext cx="74882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smtClean="0">
                <a:latin typeface="华文中宋" pitchFamily="2" charset="-122"/>
                <a:ea typeface="华文中宋" pitchFamily="2" charset="-122"/>
              </a:rPr>
              <a:t>1</a:t>
            </a: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性能指标</a:t>
            </a:r>
          </a:p>
          <a:p>
            <a:pPr lvl="2" eaLnBrk="1" hangingPunct="1">
              <a:spcBef>
                <a:spcPct val="50000"/>
              </a:spcBef>
            </a:pPr>
            <a:r>
              <a:rPr lang="en-US" altLang="zh-CN" sz="2400" b="1" dirty="0">
                <a:latin typeface="华文中宋" pitchFamily="2" charset="-122"/>
                <a:ea typeface="华文中宋" pitchFamily="2" charset="-122"/>
              </a:rPr>
              <a:t>1GFLOPS</a:t>
            </a:r>
            <a:r>
              <a:rPr lang="zh-CN" altLang="en-US" sz="2400" b="1" dirty="0">
                <a:latin typeface="华文中宋" pitchFamily="2" charset="-122"/>
                <a:ea typeface="华文中宋" pitchFamily="2" charset="-122"/>
              </a:rPr>
              <a:t>、主频</a:t>
            </a:r>
            <a:r>
              <a:rPr lang="en-US" altLang="zh-CN" sz="2400" b="1" dirty="0">
                <a:latin typeface="华文中宋" pitchFamily="2" charset="-122"/>
                <a:ea typeface="华文中宋" pitchFamily="2" charset="-122"/>
              </a:rPr>
              <a:t>80M</a:t>
            </a:r>
            <a:r>
              <a:rPr lang="zh-CN" altLang="en-US" sz="2400" b="1" dirty="0">
                <a:latin typeface="华文中宋" pitchFamily="2" charset="-122"/>
                <a:ea typeface="华文中宋" pitchFamily="2" charset="-122"/>
              </a:rPr>
              <a:t>、向量长度</a:t>
            </a:r>
            <a:r>
              <a:rPr lang="en-US" altLang="zh-CN" sz="2400" b="1" dirty="0">
                <a:latin typeface="华文中宋" pitchFamily="2" charset="-122"/>
                <a:ea typeface="华文中宋" pitchFamily="2" charset="-122"/>
              </a:rPr>
              <a:t>64</a:t>
            </a:r>
          </a:p>
          <a:p>
            <a:pPr eaLnBrk="1" hangingPunct="1">
              <a:spcBef>
                <a:spcPct val="50000"/>
              </a:spcBef>
            </a:pPr>
            <a:r>
              <a:rPr lang="en-US" altLang="zh-CN" sz="2400" b="1" dirty="0">
                <a:latin typeface="华文中宋" pitchFamily="2" charset="-122"/>
                <a:ea typeface="华文中宋" pitchFamily="2" charset="-122"/>
              </a:rPr>
              <a:t>2. </a:t>
            </a:r>
            <a:r>
              <a:rPr lang="zh-CN" altLang="en-US" sz="2400" b="1" dirty="0">
                <a:latin typeface="华文中宋" pitchFamily="2" charset="-122"/>
                <a:ea typeface="华文中宋" pitchFamily="2" charset="-122"/>
                <a:hlinkClick r:id="rId3" action="ppaction://hlinksldjump"/>
              </a:rPr>
              <a:t>基本结构</a:t>
            </a:r>
            <a:endParaRPr lang="zh-CN" altLang="en-US" sz="2400" b="1" dirty="0">
              <a:latin typeface="华文中宋" pitchFamily="2" charset="-122"/>
              <a:ea typeface="华文中宋" pitchFamily="2" charset="-122"/>
            </a:endParaRPr>
          </a:p>
          <a:p>
            <a:pPr lvl="2"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向量运算部件</a:t>
            </a:r>
          </a:p>
          <a:p>
            <a:pPr lvl="2"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向量寄存器组（</a:t>
            </a:r>
            <a:r>
              <a:rPr lang="en-US" altLang="zh-CN" sz="2400" b="1" dirty="0">
                <a:latin typeface="华文中宋" pitchFamily="2" charset="-122"/>
                <a:ea typeface="华文中宋" pitchFamily="2" charset="-122"/>
              </a:rPr>
              <a:t>V</a:t>
            </a:r>
            <a:r>
              <a:rPr lang="en-US" altLang="zh-CN" sz="2400" b="1" baseline="-25000" dirty="0">
                <a:latin typeface="华文中宋" pitchFamily="2" charset="-122"/>
                <a:ea typeface="华文中宋" pitchFamily="2" charset="-122"/>
              </a:rPr>
              <a:t>0</a:t>
            </a:r>
            <a:r>
              <a:rPr lang="en-US" altLang="zh-CN" sz="2400" b="1" dirty="0">
                <a:latin typeface="华文中宋" pitchFamily="2" charset="-122"/>
                <a:ea typeface="华文中宋" pitchFamily="2" charset="-122"/>
              </a:rPr>
              <a:t>-V</a:t>
            </a:r>
            <a:r>
              <a:rPr lang="en-US" altLang="zh-CN" sz="2400" b="1" baseline="-25000" dirty="0">
                <a:latin typeface="华文中宋" pitchFamily="2" charset="-122"/>
                <a:ea typeface="华文中宋" pitchFamily="2" charset="-122"/>
              </a:rPr>
              <a:t>7</a:t>
            </a:r>
            <a:r>
              <a:rPr lang="zh-CN" altLang="en-US" sz="2400" b="1" dirty="0">
                <a:latin typeface="华文中宋" pitchFamily="2" charset="-122"/>
                <a:ea typeface="华文中宋" pitchFamily="2" charset="-122"/>
              </a:rPr>
              <a:t>）</a:t>
            </a:r>
          </a:p>
          <a:p>
            <a:pPr lvl="2"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向量长度寄存器</a:t>
            </a:r>
          </a:p>
          <a:p>
            <a:pPr lvl="2" eaLnBrk="1" hangingPunct="1">
              <a:spcBef>
                <a:spcPct val="50000"/>
              </a:spcBef>
              <a:buFont typeface="楷体_GB2312" pitchFamily="49" charset="-122"/>
              <a:buChar char="-"/>
            </a:pPr>
            <a:r>
              <a:rPr lang="zh-CN" altLang="en-US" sz="2400" b="1" dirty="0">
                <a:latin typeface="华文中宋" pitchFamily="2" charset="-122"/>
                <a:ea typeface="华文中宋" pitchFamily="2" charset="-122"/>
              </a:rPr>
              <a:t>向量屏蔽寄存器</a:t>
            </a:r>
          </a:p>
        </p:txBody>
      </p:sp>
      <p:sp>
        <p:nvSpPr>
          <p:cNvPr id="5" name="Rectangle 3"/>
          <p:cNvSpPr>
            <a:spLocks noChangeArrowheads="1"/>
          </p:cNvSpPr>
          <p:nvPr/>
        </p:nvSpPr>
        <p:spPr bwMode="auto">
          <a:xfrm>
            <a:off x="539750" y="260350"/>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2019864733"/>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12775" y="1331913"/>
            <a:ext cx="7488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lang="en-US" altLang="zh-CN" sz="2400" b="1" dirty="0">
                <a:latin typeface="华文中宋" pitchFamily="2" charset="-122"/>
                <a:ea typeface="华文中宋" pitchFamily="2" charset="-122"/>
              </a:rPr>
              <a:t>3. </a:t>
            </a:r>
            <a:r>
              <a:rPr lang="zh-CN" altLang="en-US" sz="2400" b="1" dirty="0">
                <a:latin typeface="华文中宋" pitchFamily="2" charset="-122"/>
                <a:ea typeface="华文中宋" pitchFamily="2" charset="-122"/>
                <a:hlinkClick r:id="rId3" action="ppaction://hlinksldjump"/>
              </a:rPr>
              <a:t>向量指令类型</a:t>
            </a:r>
            <a:endParaRPr lang="zh-CN" altLang="en-US" sz="2400" b="1" dirty="0">
              <a:latin typeface="华文中宋" pitchFamily="2" charset="-122"/>
              <a:ea typeface="华文中宋" pitchFamily="2" charset="-122"/>
            </a:endParaRPr>
          </a:p>
          <a:p>
            <a:pPr lvl="2" eaLnBrk="1" hangingPunct="1">
              <a:spcBef>
                <a:spcPct val="50000"/>
              </a:spcBef>
              <a:buFont typeface="楷体_GB2312" pitchFamily="49" charset="-122"/>
              <a:buChar char="-"/>
            </a:pPr>
            <a:r>
              <a:rPr lang="en-US" altLang="zh-CN" sz="2400" b="1" dirty="0" err="1">
                <a:latin typeface="华文中宋" pitchFamily="2" charset="-122"/>
                <a:ea typeface="华文中宋" pitchFamily="2" charset="-122"/>
              </a:rPr>
              <a:t>V</a:t>
            </a:r>
            <a:r>
              <a:rPr lang="en-US" altLang="zh-CN" sz="2400" b="1" baseline="-25000" dirty="0" err="1">
                <a:latin typeface="华文中宋" pitchFamily="2" charset="-122"/>
                <a:ea typeface="华文中宋" pitchFamily="2" charset="-122"/>
              </a:rPr>
              <a:t>k</a:t>
            </a:r>
            <a:r>
              <a:rPr lang="en-US" altLang="zh-CN"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sym typeface="Wingdings" pitchFamily="2" charset="2"/>
              </a:rPr>
              <a:t>← V</a:t>
            </a:r>
            <a:r>
              <a:rPr lang="en-US" altLang="zh-CN" sz="2400" b="1" baseline="-25000" dirty="0">
                <a:latin typeface="华文中宋" pitchFamily="2" charset="-122"/>
                <a:ea typeface="华文中宋" pitchFamily="2" charset="-122"/>
                <a:sym typeface="Wingdings" pitchFamily="2" charset="2"/>
              </a:rPr>
              <a:t>i</a:t>
            </a:r>
            <a:r>
              <a:rPr lang="en-US" altLang="zh-CN" sz="2400" b="1" dirty="0">
                <a:latin typeface="华文中宋" pitchFamily="2" charset="-122"/>
                <a:ea typeface="华文中宋" pitchFamily="2" charset="-122"/>
                <a:sym typeface="Wingdings" pitchFamily="2" charset="2"/>
              </a:rPr>
              <a:t> op </a:t>
            </a:r>
            <a:r>
              <a:rPr lang="en-US" altLang="zh-CN" sz="2400" b="1" dirty="0" err="1">
                <a:latin typeface="华文中宋" pitchFamily="2" charset="-122"/>
                <a:ea typeface="华文中宋" pitchFamily="2" charset="-122"/>
                <a:sym typeface="Wingdings" pitchFamily="2" charset="2"/>
              </a:rPr>
              <a:t>V</a:t>
            </a:r>
            <a:r>
              <a:rPr lang="en-US" altLang="zh-CN" sz="2400" b="1" baseline="-25000" dirty="0" err="1">
                <a:latin typeface="华文中宋" pitchFamily="2" charset="-122"/>
                <a:ea typeface="华文中宋" pitchFamily="2" charset="-122"/>
                <a:sym typeface="Wingdings" pitchFamily="2" charset="2"/>
              </a:rPr>
              <a:t>j</a:t>
            </a:r>
            <a:endParaRPr lang="en-US" altLang="zh-CN" sz="2400" b="1" baseline="-25000" dirty="0">
              <a:latin typeface="华文中宋" pitchFamily="2" charset="-122"/>
              <a:ea typeface="华文中宋" pitchFamily="2" charset="-122"/>
              <a:sym typeface="Wingdings" pitchFamily="2" charset="2"/>
            </a:endParaRPr>
          </a:p>
          <a:p>
            <a:pPr lvl="2" eaLnBrk="1" hangingPunct="1">
              <a:spcBef>
                <a:spcPct val="50000"/>
              </a:spcBef>
              <a:buFont typeface="楷体_GB2312" pitchFamily="49" charset="-122"/>
              <a:buChar char="-"/>
            </a:pPr>
            <a:r>
              <a:rPr lang="en-US" altLang="zh-CN" sz="2400" b="1" dirty="0" err="1">
                <a:latin typeface="华文中宋" pitchFamily="2" charset="-122"/>
                <a:ea typeface="华文中宋" pitchFamily="2" charset="-122"/>
                <a:sym typeface="Wingdings" pitchFamily="2" charset="2"/>
              </a:rPr>
              <a:t>V</a:t>
            </a:r>
            <a:r>
              <a:rPr lang="en-US" altLang="zh-CN" sz="2400" b="1" baseline="-25000" dirty="0" err="1">
                <a:latin typeface="华文中宋" pitchFamily="2" charset="-122"/>
                <a:ea typeface="华文中宋" pitchFamily="2" charset="-122"/>
                <a:sym typeface="Wingdings" pitchFamily="2" charset="2"/>
              </a:rPr>
              <a:t>k</a:t>
            </a:r>
            <a:r>
              <a:rPr lang="en-US" altLang="zh-CN" sz="2400" b="1" dirty="0">
                <a:latin typeface="华文中宋" pitchFamily="2" charset="-122"/>
                <a:ea typeface="华文中宋" pitchFamily="2" charset="-122"/>
                <a:sym typeface="Wingdings" pitchFamily="2" charset="2"/>
              </a:rPr>
              <a:t> ← S</a:t>
            </a:r>
            <a:r>
              <a:rPr lang="en-US" altLang="zh-CN" sz="2400" b="1" baseline="-25000" dirty="0">
                <a:latin typeface="华文中宋" pitchFamily="2" charset="-122"/>
                <a:ea typeface="华文中宋" pitchFamily="2" charset="-122"/>
                <a:sym typeface="Wingdings" pitchFamily="2" charset="2"/>
              </a:rPr>
              <a:t>i</a:t>
            </a:r>
            <a:r>
              <a:rPr lang="en-US" altLang="zh-CN" sz="2400" b="1" dirty="0">
                <a:latin typeface="华文中宋" pitchFamily="2" charset="-122"/>
                <a:ea typeface="华文中宋" pitchFamily="2" charset="-122"/>
                <a:sym typeface="Wingdings" pitchFamily="2" charset="2"/>
              </a:rPr>
              <a:t> op </a:t>
            </a:r>
            <a:r>
              <a:rPr lang="en-US" altLang="zh-CN" sz="2400" b="1" dirty="0" err="1">
                <a:latin typeface="华文中宋" pitchFamily="2" charset="-122"/>
                <a:ea typeface="华文中宋" pitchFamily="2" charset="-122"/>
                <a:sym typeface="Wingdings" pitchFamily="2" charset="2"/>
              </a:rPr>
              <a:t>V</a:t>
            </a:r>
            <a:r>
              <a:rPr lang="en-US" altLang="zh-CN" sz="2400" b="1" baseline="-25000" dirty="0" err="1">
                <a:latin typeface="华文中宋" pitchFamily="2" charset="-122"/>
                <a:ea typeface="华文中宋" pitchFamily="2" charset="-122"/>
                <a:sym typeface="Wingdings" pitchFamily="2" charset="2"/>
              </a:rPr>
              <a:t>j</a:t>
            </a:r>
            <a:endParaRPr lang="en-US" altLang="zh-CN" sz="2400" b="1" baseline="-25000" dirty="0">
              <a:latin typeface="华文中宋" pitchFamily="2" charset="-122"/>
              <a:ea typeface="华文中宋" pitchFamily="2" charset="-122"/>
              <a:sym typeface="Wingdings" pitchFamily="2" charset="2"/>
            </a:endParaRPr>
          </a:p>
          <a:p>
            <a:pPr lvl="2" eaLnBrk="1" hangingPunct="1">
              <a:spcBef>
                <a:spcPct val="50000"/>
              </a:spcBef>
              <a:buFont typeface="楷体_GB2312" pitchFamily="49" charset="-122"/>
              <a:buChar char="-"/>
            </a:pPr>
            <a:r>
              <a:rPr lang="en-US" altLang="zh-CN" sz="2400" b="1" dirty="0" err="1">
                <a:latin typeface="华文中宋" pitchFamily="2" charset="-122"/>
                <a:ea typeface="华文中宋" pitchFamily="2" charset="-122"/>
                <a:sym typeface="Wingdings" pitchFamily="2" charset="2"/>
              </a:rPr>
              <a:t>V</a:t>
            </a:r>
            <a:r>
              <a:rPr lang="en-US" altLang="zh-CN" sz="2400" b="1" baseline="-25000" dirty="0" err="1">
                <a:latin typeface="华文中宋" pitchFamily="2" charset="-122"/>
                <a:ea typeface="华文中宋" pitchFamily="2" charset="-122"/>
                <a:sym typeface="Wingdings" pitchFamily="2" charset="2"/>
              </a:rPr>
              <a:t>k</a:t>
            </a:r>
            <a:r>
              <a:rPr lang="en-US" altLang="zh-CN" sz="2400" b="1" dirty="0">
                <a:latin typeface="华文中宋" pitchFamily="2" charset="-122"/>
                <a:ea typeface="华文中宋" pitchFamily="2" charset="-122"/>
                <a:sym typeface="Wingdings" pitchFamily="2" charset="2"/>
              </a:rPr>
              <a:t> ← </a:t>
            </a:r>
            <a:r>
              <a:rPr lang="en-US" altLang="zh-CN" sz="2400" b="1" dirty="0" err="1">
                <a:latin typeface="华文中宋" pitchFamily="2" charset="-122"/>
                <a:ea typeface="华文中宋" pitchFamily="2" charset="-122"/>
                <a:sym typeface="Wingdings" pitchFamily="2" charset="2"/>
              </a:rPr>
              <a:t>Mem</a:t>
            </a:r>
            <a:endParaRPr lang="en-US" altLang="zh-CN" sz="2400" b="1" dirty="0">
              <a:latin typeface="华文中宋" pitchFamily="2" charset="-122"/>
              <a:ea typeface="华文中宋" pitchFamily="2" charset="-122"/>
              <a:sym typeface="Wingdings" pitchFamily="2" charset="2"/>
            </a:endParaRPr>
          </a:p>
          <a:p>
            <a:pPr lvl="2" eaLnBrk="1" hangingPunct="1">
              <a:spcBef>
                <a:spcPct val="50000"/>
              </a:spcBef>
              <a:buFont typeface="楷体_GB2312" pitchFamily="49" charset="-122"/>
              <a:buChar char="-"/>
            </a:pPr>
            <a:r>
              <a:rPr lang="en-US" altLang="zh-CN" sz="2400" b="1" dirty="0" err="1">
                <a:latin typeface="华文中宋" pitchFamily="2" charset="-122"/>
                <a:ea typeface="华文中宋" pitchFamily="2" charset="-122"/>
                <a:sym typeface="Wingdings" pitchFamily="2" charset="2"/>
              </a:rPr>
              <a:t>Mem</a:t>
            </a:r>
            <a:r>
              <a:rPr lang="en-US" altLang="zh-CN" sz="2400" b="1" dirty="0">
                <a:latin typeface="华文中宋" pitchFamily="2" charset="-122"/>
                <a:ea typeface="华文中宋" pitchFamily="2" charset="-122"/>
                <a:sym typeface="Wingdings" pitchFamily="2" charset="2"/>
              </a:rPr>
              <a:t> ← </a:t>
            </a:r>
            <a:r>
              <a:rPr lang="en-US" altLang="zh-CN" sz="2400" b="1" dirty="0" err="1">
                <a:latin typeface="华文中宋" pitchFamily="2" charset="-122"/>
                <a:ea typeface="华文中宋" pitchFamily="2" charset="-122"/>
                <a:sym typeface="Wingdings" pitchFamily="2" charset="2"/>
              </a:rPr>
              <a:t>V</a:t>
            </a:r>
            <a:r>
              <a:rPr lang="en-US" altLang="zh-CN" sz="2400" b="1" baseline="-25000" dirty="0" err="1">
                <a:latin typeface="华文中宋" pitchFamily="2" charset="-122"/>
                <a:ea typeface="华文中宋" pitchFamily="2" charset="-122"/>
                <a:sym typeface="Wingdings" pitchFamily="2" charset="2"/>
              </a:rPr>
              <a:t>k</a:t>
            </a:r>
            <a:endParaRPr lang="en-US" altLang="zh-CN" sz="2400" b="1" baseline="-25000" dirty="0">
              <a:latin typeface="华文中宋" pitchFamily="2" charset="-122"/>
              <a:ea typeface="华文中宋" pitchFamily="2" charset="-122"/>
            </a:endParaRPr>
          </a:p>
          <a:p>
            <a:pPr lvl="2" eaLnBrk="1" hangingPunct="1">
              <a:spcBef>
                <a:spcPct val="50000"/>
              </a:spcBef>
              <a:buFont typeface="Wingdings" pitchFamily="2" charset="2"/>
              <a:buChar char="Ø"/>
            </a:pPr>
            <a:r>
              <a:rPr lang="zh-CN" altLang="en-US" sz="2400" b="1" dirty="0">
                <a:latin typeface="华文中宋" pitchFamily="2" charset="-122"/>
                <a:ea typeface="华文中宋" pitchFamily="2" charset="-122"/>
              </a:rPr>
              <a:t>功能部件冲突：同一功能部件被一条以上的并行工作向量指令所使用。</a:t>
            </a:r>
          </a:p>
          <a:p>
            <a:pPr lvl="2" eaLnBrk="1" hangingPunct="1">
              <a:spcBef>
                <a:spcPct val="50000"/>
              </a:spcBef>
              <a:buFont typeface="Wingdings" pitchFamily="2" charset="2"/>
              <a:buChar char="Ø"/>
            </a:pPr>
            <a:r>
              <a:rPr lang="en-US" altLang="zh-CN" sz="2400" b="1" dirty="0">
                <a:latin typeface="华文中宋" pitchFamily="2" charset="-122"/>
                <a:ea typeface="华文中宋" pitchFamily="2" charset="-122"/>
              </a:rPr>
              <a:t>V</a:t>
            </a:r>
            <a:r>
              <a:rPr lang="en-US" altLang="zh-CN" sz="2400" b="1" baseline="-25000" dirty="0">
                <a:latin typeface="华文中宋" pitchFamily="2" charset="-122"/>
                <a:ea typeface="华文中宋" pitchFamily="2" charset="-122"/>
              </a:rPr>
              <a:t>i</a:t>
            </a:r>
            <a:r>
              <a:rPr lang="zh-CN" altLang="en-US" sz="2400" b="1" dirty="0">
                <a:latin typeface="华文中宋" pitchFamily="2" charset="-122"/>
                <a:ea typeface="华文中宋" pitchFamily="2" charset="-122"/>
              </a:rPr>
              <a:t>冲突：并行工作的各向量指令具有相同的源向量或结果向量。</a:t>
            </a:r>
          </a:p>
        </p:txBody>
      </p:sp>
      <p:sp>
        <p:nvSpPr>
          <p:cNvPr id="3" name="Rectangle 3"/>
          <p:cNvSpPr>
            <a:spLocks noChangeArrowheads="1"/>
          </p:cNvSpPr>
          <p:nvPr/>
        </p:nvSpPr>
        <p:spPr bwMode="auto">
          <a:xfrm>
            <a:off x="612775" y="242908"/>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311968029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611188" y="1238250"/>
            <a:ext cx="748823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a:latin typeface="华文中宋" pitchFamily="2" charset="-122"/>
                <a:ea typeface="华文中宋" pitchFamily="2" charset="-122"/>
              </a:rPr>
              <a:t>4. CRAY-I</a:t>
            </a:r>
            <a:r>
              <a:rPr lang="zh-CN" altLang="en-US" sz="2400" b="1" dirty="0">
                <a:latin typeface="华文中宋" pitchFamily="2" charset="-122"/>
                <a:ea typeface="华文中宋" pitchFamily="2" charset="-122"/>
              </a:rPr>
              <a:t>体系结构特点</a:t>
            </a:r>
          </a:p>
          <a:p>
            <a:pPr lvl="1" eaLnBrk="1" hangingPunct="1">
              <a:spcBef>
                <a:spcPct val="100000"/>
              </a:spcBef>
              <a:buSzPct val="60000"/>
              <a:buFont typeface="Wingdings" pitchFamily="2" charset="2"/>
              <a:buChar char="u"/>
            </a:pPr>
            <a:r>
              <a:rPr lang="zh-CN" altLang="en-US" sz="2400" b="1" dirty="0">
                <a:latin typeface="华文中宋" pitchFamily="2" charset="-122"/>
                <a:ea typeface="华文中宋" pitchFamily="2" charset="-122"/>
              </a:rPr>
              <a:t>向量寄存器与功能单元的连接通路</a:t>
            </a:r>
          </a:p>
          <a:p>
            <a:pPr lvl="1" eaLnBrk="1" hangingPunct="1">
              <a:spcBef>
                <a:spcPct val="50000"/>
              </a:spcBef>
            </a:pPr>
            <a:r>
              <a:rPr lang="zh-CN" altLang="en-US" sz="2400" b="1" dirty="0">
                <a:latin typeface="华文中宋" pitchFamily="2" charset="-122"/>
                <a:ea typeface="华文中宋" pitchFamily="2" charset="-122"/>
              </a:rPr>
              <a:t>	</a:t>
            </a:r>
            <a:r>
              <a:rPr lang="zh-CN" altLang="en-US" sz="2400" b="1" dirty="0" smtClean="0">
                <a:latin typeface="华文中宋" pitchFamily="2" charset="-122"/>
                <a:ea typeface="华文中宋" pitchFamily="2" charset="-122"/>
              </a:rPr>
              <a:t> 每个</a:t>
            </a:r>
            <a:r>
              <a:rPr lang="en-US" altLang="zh-CN" sz="2400" b="1" dirty="0">
                <a:latin typeface="华文中宋" pitchFamily="2" charset="-122"/>
                <a:ea typeface="华文中宋" pitchFamily="2" charset="-122"/>
              </a:rPr>
              <a:t>V</a:t>
            </a:r>
            <a:r>
              <a:rPr lang="en-US" altLang="zh-CN" sz="2400" b="1" baseline="-25000" dirty="0">
                <a:latin typeface="华文中宋" pitchFamily="2" charset="-122"/>
                <a:ea typeface="华文中宋" pitchFamily="2" charset="-122"/>
              </a:rPr>
              <a:t>i</a:t>
            </a:r>
            <a:r>
              <a:rPr lang="zh-CN" altLang="en-US" sz="2400" b="1" dirty="0">
                <a:latin typeface="华文中宋" pitchFamily="2" charset="-122"/>
                <a:ea typeface="华文中宋" pitchFamily="2" charset="-122"/>
              </a:rPr>
              <a:t>块都有</a:t>
            </a:r>
            <a:r>
              <a:rPr lang="zh-CN" altLang="en-US" sz="2400" b="1" dirty="0">
                <a:solidFill>
                  <a:schemeClr val="accent2"/>
                </a:solidFill>
                <a:latin typeface="华文中宋" pitchFamily="2" charset="-122"/>
                <a:ea typeface="华文中宋" pitchFamily="2" charset="-122"/>
              </a:rPr>
              <a:t>单独总线</a:t>
            </a:r>
            <a:r>
              <a:rPr lang="zh-CN" altLang="en-US" sz="2400" b="1" dirty="0">
                <a:latin typeface="华文中宋" pitchFamily="2" charset="-122"/>
                <a:ea typeface="华文中宋" pitchFamily="2" charset="-122"/>
              </a:rPr>
              <a:t>可连到所有向量功能部件，而每个向量功能部件也各自都有把运算结果送回向量寄存器组的总线。</a:t>
            </a:r>
            <a:r>
              <a:rPr lang="zh-CN" altLang="en-US" sz="2400" dirty="0">
                <a:latin typeface="华文中宋" pitchFamily="2" charset="-122"/>
                <a:ea typeface="华文中宋" pitchFamily="2" charset="-122"/>
              </a:rPr>
              <a:t> </a:t>
            </a:r>
            <a:endParaRPr lang="zh-CN" altLang="en-US" sz="2400" b="1" dirty="0">
              <a:latin typeface="华文中宋" pitchFamily="2" charset="-122"/>
              <a:ea typeface="华文中宋" pitchFamily="2" charset="-122"/>
            </a:endParaRPr>
          </a:p>
          <a:p>
            <a:pPr lvl="1" eaLnBrk="1" hangingPunct="1">
              <a:spcBef>
                <a:spcPct val="100000"/>
              </a:spcBef>
              <a:buSzPct val="60000"/>
              <a:buFont typeface="Wingdings" pitchFamily="2" charset="2"/>
              <a:buChar char="u"/>
            </a:pPr>
            <a:r>
              <a:rPr lang="zh-CN" altLang="en-US" sz="2400" b="1" dirty="0">
                <a:latin typeface="华文中宋" pitchFamily="2" charset="-122"/>
                <a:ea typeface="华文中宋" pitchFamily="2" charset="-122"/>
                <a:hlinkClick r:id="rId3" action="ppaction://hlinksldjump"/>
              </a:rPr>
              <a:t>向量链接技术</a:t>
            </a:r>
            <a:endParaRPr lang="zh-CN" altLang="en-US" sz="2400" b="1" dirty="0">
              <a:latin typeface="华文中宋" pitchFamily="2" charset="-122"/>
              <a:ea typeface="华文中宋" pitchFamily="2" charset="-122"/>
            </a:endParaRPr>
          </a:p>
          <a:p>
            <a:pPr lvl="1" eaLnBrk="1" hangingPunct="1">
              <a:spcBef>
                <a:spcPct val="50000"/>
              </a:spcBef>
            </a:pPr>
            <a:r>
              <a:rPr kumimoji="1" lang="zh-CN" altLang="en-US" sz="2800" b="1" dirty="0">
                <a:latin typeface="华文中宋" pitchFamily="2" charset="-122"/>
                <a:ea typeface="华文中宋" pitchFamily="2" charset="-122"/>
              </a:rPr>
              <a:t>	</a:t>
            </a:r>
            <a:r>
              <a:rPr kumimoji="1" lang="zh-CN" altLang="en-US" sz="2400" b="1" dirty="0">
                <a:latin typeface="华文中宋" pitchFamily="2" charset="-122"/>
                <a:ea typeface="华文中宋" pitchFamily="2" charset="-122"/>
              </a:rPr>
              <a:t>一个向量功能部件得到的结果</a:t>
            </a:r>
            <a:r>
              <a:rPr kumimoji="1" lang="zh-CN" altLang="en-US" sz="2400" b="1" dirty="0">
                <a:solidFill>
                  <a:schemeClr val="accent2"/>
                </a:solidFill>
                <a:latin typeface="华文中宋" pitchFamily="2" charset="-122"/>
                <a:ea typeface="华文中宋" pitchFamily="2" charset="-122"/>
              </a:rPr>
              <a:t>直接送入</a:t>
            </a:r>
            <a:r>
              <a:rPr kumimoji="1" lang="zh-CN" altLang="en-US" sz="2400" b="1" dirty="0">
                <a:latin typeface="华文中宋" pitchFamily="2" charset="-122"/>
                <a:ea typeface="华文中宋" pitchFamily="2" charset="-122"/>
              </a:rPr>
              <a:t>另一个向量功能部件的</a:t>
            </a:r>
            <a:r>
              <a:rPr kumimoji="1" lang="zh-CN" altLang="en-US" sz="2400" b="1" dirty="0">
                <a:solidFill>
                  <a:schemeClr val="folHlink"/>
                </a:solidFill>
                <a:latin typeface="华文中宋" pitchFamily="2" charset="-122"/>
                <a:ea typeface="华文中宋" pitchFamily="2" charset="-122"/>
              </a:rPr>
              <a:t>操作数寄存器</a:t>
            </a:r>
            <a:r>
              <a:rPr kumimoji="1" lang="zh-CN" altLang="en-US" sz="2400" b="1" dirty="0">
                <a:latin typeface="华文中宋" pitchFamily="2" charset="-122"/>
                <a:ea typeface="华文中宋" pitchFamily="2" charset="-122"/>
              </a:rPr>
              <a:t>时所发生的连接过程称为</a:t>
            </a:r>
            <a:r>
              <a:rPr kumimoji="1" lang="zh-CN" altLang="en-US" sz="2400" b="1" dirty="0">
                <a:solidFill>
                  <a:schemeClr val="accent2"/>
                </a:solidFill>
                <a:latin typeface="华文中宋" pitchFamily="2" charset="-122"/>
                <a:ea typeface="华文中宋" pitchFamily="2" charset="-122"/>
              </a:rPr>
              <a:t>链接</a:t>
            </a:r>
            <a:r>
              <a:rPr kumimoji="1" lang="zh-CN" altLang="en-US" sz="2400" b="1" dirty="0">
                <a:solidFill>
                  <a:srgbClr val="003366"/>
                </a:solidFill>
                <a:latin typeface="华文中宋" pitchFamily="2" charset="-122"/>
                <a:ea typeface="华文中宋" pitchFamily="2" charset="-122"/>
              </a:rPr>
              <a:t>。</a:t>
            </a:r>
          </a:p>
        </p:txBody>
      </p:sp>
      <p:sp>
        <p:nvSpPr>
          <p:cNvPr id="3" name="Rectangle 3"/>
          <p:cNvSpPr>
            <a:spLocks noChangeArrowheads="1"/>
          </p:cNvSpPr>
          <p:nvPr/>
        </p:nvSpPr>
        <p:spPr bwMode="auto">
          <a:xfrm>
            <a:off x="754856" y="254482"/>
            <a:ext cx="7200900" cy="676275"/>
          </a:xfrm>
          <a:prstGeom prst="rect">
            <a:avLst/>
          </a:prstGeom>
          <a:noFill/>
          <a:ln w="9525" algn="ctr">
            <a:noFill/>
            <a:miter lim="800000"/>
            <a:headEnd/>
            <a:tailEnd/>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p>
        </p:txBody>
      </p:sp>
    </p:spTree>
    <p:extLst>
      <p:ext uri="{BB962C8B-B14F-4D97-AF65-F5344CB8AC3E}">
        <p14:creationId xmlns:p14="http://schemas.microsoft.com/office/powerpoint/2010/main" val="302940777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a:spLocks noChangeArrowheads="1"/>
          </p:cNvSpPr>
          <p:nvPr/>
        </p:nvSpPr>
        <p:spPr bwMode="auto">
          <a:xfrm>
            <a:off x="755650" y="1341438"/>
            <a:ext cx="741680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nSpc>
                <a:spcPct val="120000"/>
              </a:lnSpc>
              <a:spcBef>
                <a:spcPct val="50000"/>
              </a:spcBef>
            </a:pPr>
            <a:r>
              <a:rPr lang="en-US" altLang="zh-CN" sz="2400" b="1" dirty="0">
                <a:solidFill>
                  <a:srgbClr val="003366"/>
                </a:solidFill>
                <a:latin typeface="华文中宋" pitchFamily="2" charset="-122"/>
                <a:ea typeface="华文中宋" pitchFamily="2" charset="-122"/>
              </a:rPr>
              <a:t>   </a:t>
            </a:r>
            <a:r>
              <a:rPr lang="zh-CN" altLang="en-US" sz="2400" b="1" dirty="0">
                <a:latin typeface="华文中宋" pitchFamily="2" charset="-122"/>
                <a:ea typeface="华文中宋" pitchFamily="2" charset="-122"/>
              </a:rPr>
              <a:t>当两条指令出现</a:t>
            </a:r>
            <a:r>
              <a:rPr lang="zh-CN" altLang="en-US" sz="2400" b="1" dirty="0" smtClean="0">
                <a:latin typeface="华文中宋" pitchFamily="2" charset="-122"/>
                <a:ea typeface="华文中宋" pitchFamily="2" charset="-122"/>
              </a:rPr>
              <a:t>“先写后读”</a:t>
            </a:r>
            <a:r>
              <a:rPr lang="zh-CN" altLang="en-US" sz="2400" b="1" dirty="0">
                <a:latin typeface="华文中宋" pitchFamily="2" charset="-122"/>
                <a:ea typeface="华文中宋" pitchFamily="2" charset="-122"/>
              </a:rPr>
              <a:t>相关时，若它们不存在功能部件冲突和向量寄存器</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源或目的</a:t>
            </a: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冲突，就有可能把它们所用的功能部件头尾相接，形成一个链接流水线，进行</a:t>
            </a:r>
            <a:r>
              <a:rPr lang="zh-CN" altLang="en-US" sz="2400" b="1" dirty="0">
                <a:solidFill>
                  <a:schemeClr val="accent2"/>
                </a:solidFill>
                <a:latin typeface="华文中宋" pitchFamily="2" charset="-122"/>
                <a:ea typeface="华文中宋" pitchFamily="2" charset="-122"/>
              </a:rPr>
              <a:t>流水处理</a:t>
            </a:r>
            <a:r>
              <a:rPr lang="zh-CN" altLang="en-US" sz="2400" b="1" dirty="0">
                <a:latin typeface="华文中宋" pitchFamily="2" charset="-122"/>
                <a:ea typeface="华文中宋" pitchFamily="2" charset="-122"/>
              </a:rPr>
              <a:t>。</a:t>
            </a:r>
          </a:p>
          <a:p>
            <a:pPr marL="342900" indent="-342900">
              <a:lnSpc>
                <a:spcPct val="120000"/>
              </a:lnSpc>
              <a:spcBef>
                <a:spcPct val="50000"/>
              </a:spcBef>
            </a:pPr>
            <a:r>
              <a:rPr lang="zh-CN" altLang="en-US" sz="2400" b="1" dirty="0">
                <a:solidFill>
                  <a:srgbClr val="003366"/>
                </a:solidFill>
                <a:latin typeface="华文中宋" pitchFamily="2" charset="-122"/>
                <a:ea typeface="华文中宋" pitchFamily="2" charset="-122"/>
              </a:rPr>
              <a:t>   </a:t>
            </a:r>
            <a:r>
              <a:rPr lang="zh-CN" altLang="en-US" sz="2400" b="1" dirty="0">
                <a:solidFill>
                  <a:schemeClr val="accent2"/>
                </a:solidFill>
                <a:latin typeface="华文中宋" pitchFamily="2" charset="-122"/>
                <a:ea typeface="华文中宋" pitchFamily="2" charset="-122"/>
              </a:rPr>
              <a:t>链接特性实质上</a:t>
            </a:r>
            <a:r>
              <a:rPr lang="zh-CN" altLang="en-US" sz="2400" b="1" dirty="0">
                <a:latin typeface="华文中宋" pitchFamily="2" charset="-122"/>
                <a:ea typeface="华文中宋" pitchFamily="2" charset="-122"/>
              </a:rPr>
              <a:t>是把流水线“定向”的思想引入到向量执行过程的结果。</a:t>
            </a:r>
            <a:endParaRPr lang="en-US" sz="2400" b="1" dirty="0">
              <a:latin typeface="华文中宋" pitchFamily="2" charset="-122"/>
              <a:ea typeface="华文中宋" pitchFamily="2" charset="-122"/>
            </a:endParaRPr>
          </a:p>
        </p:txBody>
      </p:sp>
    </p:spTree>
    <p:extLst>
      <p:ext uri="{BB962C8B-B14F-4D97-AF65-F5344CB8AC3E}">
        <p14:creationId xmlns:p14="http://schemas.microsoft.com/office/powerpoint/2010/main" val="4181114999"/>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11188" y="1268413"/>
            <a:ext cx="7705725" cy="28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714500" indent="-3429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40000"/>
              </a:spcBef>
            </a:pPr>
            <a:r>
              <a:rPr lang="zh-CN" altLang="en-US" sz="2400" b="1" dirty="0" smtClean="0">
                <a:latin typeface="华文中宋" pitchFamily="2" charset="-122"/>
                <a:ea typeface="华文中宋" pitchFamily="2" charset="-122"/>
              </a:rPr>
              <a:t>例：</a:t>
            </a:r>
            <a:r>
              <a:rPr lang="zh-CN" altLang="en-US" sz="2400" b="1" dirty="0">
                <a:latin typeface="华文中宋" pitchFamily="2" charset="-122"/>
                <a:ea typeface="华文中宋" pitchFamily="2" charset="-122"/>
              </a:rPr>
              <a:t>对向量运算</a:t>
            </a:r>
            <a:r>
              <a:rPr lang="en-US" altLang="zh-CN" sz="2400" b="1" dirty="0">
                <a:latin typeface="华文中宋" pitchFamily="2" charset="-122"/>
                <a:ea typeface="华文中宋" pitchFamily="2" charset="-122"/>
              </a:rPr>
              <a:t>D=A*(B+C)</a:t>
            </a:r>
            <a:r>
              <a:rPr lang="zh-CN" altLang="en-US" sz="2400" b="1" dirty="0">
                <a:latin typeface="华文中宋" pitchFamily="2" charset="-122"/>
                <a:ea typeface="华文中宋" pitchFamily="2" charset="-122"/>
              </a:rPr>
              <a:t>，若向量长度</a:t>
            </a:r>
            <a:r>
              <a:rPr lang="en-US" altLang="zh-CN" sz="2400" b="1" dirty="0">
                <a:latin typeface="华文中宋" pitchFamily="2" charset="-122"/>
                <a:ea typeface="华文中宋" pitchFamily="2" charset="-122"/>
              </a:rPr>
              <a:t>N≤64</a:t>
            </a:r>
            <a:r>
              <a:rPr lang="zh-CN" altLang="en-US" sz="2400" b="1" dirty="0">
                <a:latin typeface="华文中宋" pitchFamily="2" charset="-122"/>
                <a:ea typeface="华文中宋" pitchFamily="2" charset="-122"/>
              </a:rPr>
              <a:t>，</a:t>
            </a:r>
          </a:p>
          <a:p>
            <a:pPr eaLnBrk="1" hangingPunct="1">
              <a:spcBef>
                <a:spcPct val="40000"/>
              </a:spcBef>
            </a:pPr>
            <a:r>
              <a:rPr lang="zh-CN" altLang="en-US" sz="2400" b="1" dirty="0">
                <a:latin typeface="华文中宋" pitchFamily="2" charset="-122"/>
                <a:ea typeface="华文中宋" pitchFamily="2" charset="-122"/>
              </a:rPr>
              <a:t>           向量元素为浮点数，则在</a:t>
            </a:r>
            <a:r>
              <a:rPr lang="en-US" altLang="zh-CN" sz="2400" b="1" dirty="0">
                <a:latin typeface="华文中宋" pitchFamily="2" charset="-122"/>
                <a:ea typeface="华文中宋" pitchFamily="2" charset="-122"/>
              </a:rPr>
              <a:t>B</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C</a:t>
            </a:r>
            <a:r>
              <a:rPr lang="zh-CN" altLang="en-US" sz="2400" b="1" dirty="0">
                <a:latin typeface="华文中宋" pitchFamily="2" charset="-122"/>
                <a:ea typeface="华文中宋" pitchFamily="2" charset="-122"/>
              </a:rPr>
              <a:t>取到</a:t>
            </a:r>
            <a:r>
              <a:rPr lang="en-US" altLang="zh-CN" sz="2400" b="1" dirty="0">
                <a:latin typeface="华文中宋" pitchFamily="2" charset="-122"/>
                <a:ea typeface="华文中宋" pitchFamily="2" charset="-122"/>
              </a:rPr>
              <a:t>V0</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V1</a:t>
            </a:r>
            <a:r>
              <a:rPr lang="zh-CN" altLang="en-US" sz="2400" b="1" dirty="0">
                <a:latin typeface="华文中宋" pitchFamily="2" charset="-122"/>
                <a:ea typeface="华文中宋" pitchFamily="2" charset="-122"/>
              </a:rPr>
              <a:t>后，</a:t>
            </a:r>
          </a:p>
          <a:p>
            <a:pPr eaLnBrk="1" hangingPunct="1">
              <a:spcBef>
                <a:spcPct val="40000"/>
              </a:spcBef>
            </a:pPr>
            <a:r>
              <a:rPr lang="zh-CN" altLang="en-US" sz="2400" b="1" dirty="0">
                <a:latin typeface="华文中宋" pitchFamily="2" charset="-122"/>
                <a:ea typeface="华文中宋" pitchFamily="2" charset="-122"/>
              </a:rPr>
              <a:t>           就可用以下三条向量指令求解：</a:t>
            </a:r>
          </a:p>
          <a:p>
            <a:pPr lvl="3" eaLnBrk="1" hangingPunct="1">
              <a:spcBef>
                <a:spcPct val="25000"/>
              </a:spcBef>
            </a:pPr>
            <a:r>
              <a:rPr lang="zh-CN" altLang="en-US" sz="2400" b="1" dirty="0">
                <a:latin typeface="华文中宋" pitchFamily="2" charset="-122"/>
                <a:ea typeface="华文中宋" pitchFamily="2" charset="-122"/>
              </a:rPr>
              <a:t>	</a:t>
            </a:r>
            <a:r>
              <a:rPr lang="en-US" altLang="zh-CN" sz="2400" b="1" dirty="0">
                <a:latin typeface="华文中宋" pitchFamily="2" charset="-122"/>
                <a:ea typeface="华文中宋" pitchFamily="2" charset="-122"/>
              </a:rPr>
              <a:t>V3←</a:t>
            </a:r>
            <a:r>
              <a:rPr lang="zh-CN" altLang="en-US" sz="2400" b="1" dirty="0">
                <a:latin typeface="华文中宋" pitchFamily="2" charset="-122"/>
                <a:ea typeface="华文中宋" pitchFamily="2" charset="-122"/>
              </a:rPr>
              <a:t>存储器	</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访存，载入</a:t>
            </a:r>
            <a:r>
              <a:rPr lang="en-US" altLang="zh-CN" sz="2400" b="1" dirty="0">
                <a:latin typeface="华文中宋" pitchFamily="2" charset="-122"/>
                <a:ea typeface="华文中宋" pitchFamily="2" charset="-122"/>
              </a:rPr>
              <a:t>A)</a:t>
            </a:r>
          </a:p>
          <a:p>
            <a:pPr lvl="3" eaLnBrk="1" hangingPunct="1">
              <a:spcBef>
                <a:spcPct val="25000"/>
              </a:spcBef>
            </a:pPr>
            <a:r>
              <a:rPr lang="en-US" altLang="zh-CN" sz="2400" b="1" dirty="0">
                <a:latin typeface="华文中宋" pitchFamily="2" charset="-122"/>
                <a:ea typeface="华文中宋" pitchFamily="2" charset="-122"/>
              </a:rPr>
              <a:t>	V2←V0</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V1	(</a:t>
            </a:r>
            <a:r>
              <a:rPr lang="zh-CN" altLang="en-US" sz="2400" b="1" dirty="0">
                <a:latin typeface="华文中宋" pitchFamily="2" charset="-122"/>
                <a:ea typeface="华文中宋" pitchFamily="2" charset="-122"/>
              </a:rPr>
              <a:t>浮点加</a:t>
            </a:r>
            <a:r>
              <a:rPr lang="en-US" altLang="zh-CN" sz="2400" b="1" dirty="0">
                <a:latin typeface="华文中宋" pitchFamily="2" charset="-122"/>
                <a:ea typeface="华文中宋" pitchFamily="2" charset="-122"/>
              </a:rPr>
              <a:t>)</a:t>
            </a:r>
          </a:p>
          <a:p>
            <a:pPr lvl="3" eaLnBrk="1" hangingPunct="1">
              <a:spcBef>
                <a:spcPct val="25000"/>
              </a:spcBef>
            </a:pPr>
            <a:r>
              <a:rPr lang="en-US" altLang="zh-CN" sz="2400" b="1" dirty="0">
                <a:latin typeface="华文中宋" pitchFamily="2" charset="-122"/>
                <a:ea typeface="华文中宋" pitchFamily="2" charset="-122"/>
              </a:rPr>
              <a:t>	V4←V2*V3	(</a:t>
            </a:r>
            <a:r>
              <a:rPr lang="zh-CN" altLang="en-US" sz="2400" b="1" dirty="0">
                <a:latin typeface="华文中宋" pitchFamily="2" charset="-122"/>
                <a:ea typeface="华文中宋" pitchFamily="2" charset="-122"/>
              </a:rPr>
              <a:t>浮点乘，将</a:t>
            </a:r>
            <a:r>
              <a:rPr lang="en-US" altLang="zh-CN" sz="2400" b="1" dirty="0">
                <a:latin typeface="华文中宋" pitchFamily="2" charset="-122"/>
                <a:ea typeface="华文中宋" pitchFamily="2" charset="-122"/>
              </a:rPr>
              <a:t>D</a:t>
            </a:r>
            <a:r>
              <a:rPr lang="zh-CN" altLang="en-US" sz="2400" b="1" dirty="0">
                <a:latin typeface="华文中宋" pitchFamily="2" charset="-122"/>
                <a:ea typeface="华文中宋" pitchFamily="2" charset="-122"/>
              </a:rPr>
              <a:t>存入</a:t>
            </a:r>
            <a:r>
              <a:rPr lang="en-US" altLang="zh-CN" sz="2400" b="1" dirty="0">
                <a:latin typeface="华文中宋" pitchFamily="2" charset="-122"/>
                <a:ea typeface="华文中宋" pitchFamily="2" charset="-122"/>
              </a:rPr>
              <a:t>V4) </a:t>
            </a:r>
          </a:p>
        </p:txBody>
      </p:sp>
      <p:grpSp>
        <p:nvGrpSpPr>
          <p:cNvPr id="2" name="Group 8"/>
          <p:cNvGrpSpPr>
            <a:grpSpLocks/>
          </p:cNvGrpSpPr>
          <p:nvPr/>
        </p:nvGrpSpPr>
        <p:grpSpPr bwMode="auto">
          <a:xfrm>
            <a:off x="179388" y="4149725"/>
            <a:ext cx="8785225" cy="2951163"/>
            <a:chOff x="113" y="2614"/>
            <a:chExt cx="5534" cy="1859"/>
          </a:xfrm>
        </p:grpSpPr>
        <p:sp>
          <p:nvSpPr>
            <p:cNvPr id="22533" name="Rectangle 4"/>
            <p:cNvSpPr>
              <a:spLocks noChangeArrowheads="1"/>
            </p:cNvSpPr>
            <p:nvPr/>
          </p:nvSpPr>
          <p:spPr bwMode="auto">
            <a:xfrm>
              <a:off x="113" y="2614"/>
              <a:ext cx="5534" cy="163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2534" name="Object 5"/>
            <p:cNvGraphicFramePr>
              <a:graphicFrameLocks noChangeAspect="1"/>
            </p:cNvGraphicFramePr>
            <p:nvPr/>
          </p:nvGraphicFramePr>
          <p:xfrm>
            <a:off x="294" y="2677"/>
            <a:ext cx="5217" cy="1796"/>
          </p:xfrm>
          <a:graphic>
            <a:graphicData uri="http://schemas.openxmlformats.org/presentationml/2006/ole">
              <mc:AlternateContent xmlns:mc="http://schemas.openxmlformats.org/markup-compatibility/2006">
                <mc:Choice xmlns:v="urn:schemas-microsoft-com:vml" Requires="v">
                  <p:oleObj spid="_x0000_s1045" name="图片" r:id="rId4" imgW="4620768" imgH="1592580" progId="Word.Picture.8">
                    <p:embed/>
                  </p:oleObj>
                </mc:Choice>
                <mc:Fallback>
                  <p:oleObj name="图片" r:id="rId4" imgW="4620768" imgH="15925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 y="2677"/>
                          <a:ext cx="5217"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32" name="Rectangle 6"/>
          <p:cNvSpPr>
            <a:spLocks noChangeArrowheads="1"/>
          </p:cNvSpPr>
          <p:nvPr/>
        </p:nvSpPr>
        <p:spPr bwMode="auto">
          <a:xfrm>
            <a:off x="611188" y="554038"/>
            <a:ext cx="3617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5000"/>
              </a:spcBef>
            </a:pPr>
            <a:r>
              <a:rPr lang="en-US" altLang="zh-CN" sz="2400" b="1" dirty="0">
                <a:latin typeface="华文中宋" pitchFamily="2" charset="-122"/>
                <a:ea typeface="华文中宋" pitchFamily="2" charset="-122"/>
              </a:rPr>
              <a:t>5. </a:t>
            </a:r>
            <a:r>
              <a:rPr lang="zh-CN" altLang="en-US" sz="2400" b="1" dirty="0">
                <a:latin typeface="华文中宋" pitchFamily="2" charset="-122"/>
                <a:ea typeface="华文中宋" pitchFamily="2" charset="-122"/>
              </a:rPr>
              <a:t>向量链接技术实例分析</a:t>
            </a:r>
          </a:p>
        </p:txBody>
      </p:sp>
    </p:spTree>
    <p:extLst>
      <p:ext uri="{BB962C8B-B14F-4D97-AF65-F5344CB8AC3E}">
        <p14:creationId xmlns:p14="http://schemas.microsoft.com/office/powerpoint/2010/main" val="341138426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898525" y="1341438"/>
            <a:ext cx="77057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zh-CN" altLang="en-US" sz="2400" b="1" dirty="0">
                <a:latin typeface="华文中宋" pitchFamily="2" charset="-122"/>
                <a:ea typeface="华文中宋" pitchFamily="2" charset="-122"/>
              </a:rPr>
              <a:t>假设：向量处理机将元素从</a:t>
            </a:r>
            <a:r>
              <a:rPr lang="en-US" altLang="zh-CN" sz="2400" b="1" dirty="0">
                <a:latin typeface="华文中宋" pitchFamily="2" charset="-122"/>
                <a:ea typeface="华文中宋" pitchFamily="2" charset="-122"/>
              </a:rPr>
              <a:t>Vi</a:t>
            </a:r>
            <a:r>
              <a:rPr lang="zh-CN" altLang="en-US" sz="2400" b="1" dirty="0">
                <a:latin typeface="华文中宋" pitchFamily="2" charset="-122"/>
                <a:ea typeface="华文中宋" pitchFamily="2" charset="-122"/>
              </a:rPr>
              <a:t>送往功能部件及把结果存</a:t>
            </a:r>
          </a:p>
          <a:p>
            <a:pPr eaLnBrk="1" hangingPunct="1">
              <a:spcBef>
                <a:spcPct val="50000"/>
              </a:spcBef>
            </a:pPr>
            <a:r>
              <a:rPr lang="zh-CN" altLang="en-US" sz="2400" b="1" dirty="0">
                <a:latin typeface="华文中宋" pitchFamily="2" charset="-122"/>
                <a:ea typeface="华文中宋" pitchFamily="2" charset="-122"/>
              </a:rPr>
              <a:t>         入</a:t>
            </a:r>
            <a:r>
              <a:rPr lang="en-US" altLang="zh-CN" sz="2400" b="1" dirty="0">
                <a:latin typeface="华文中宋" pitchFamily="2" charset="-122"/>
                <a:ea typeface="华文中宋" pitchFamily="2" charset="-122"/>
              </a:rPr>
              <a:t>Vi</a:t>
            </a:r>
            <a:r>
              <a:rPr lang="zh-CN" altLang="en-US" sz="2400" b="1" dirty="0">
                <a:latin typeface="华文中宋" pitchFamily="2" charset="-122"/>
                <a:ea typeface="华文中宋" pitchFamily="2" charset="-122"/>
              </a:rPr>
              <a:t>都需要</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拍；浮点加法和访存操作都需要</a:t>
            </a:r>
            <a:r>
              <a:rPr lang="en-US" altLang="zh-CN" sz="2400" b="1" dirty="0">
                <a:latin typeface="华文中宋" pitchFamily="2" charset="-122"/>
                <a:ea typeface="华文中宋" pitchFamily="2" charset="-122"/>
              </a:rPr>
              <a:t>6</a:t>
            </a:r>
          </a:p>
          <a:p>
            <a:pPr eaLnBrk="1" hangingPunct="1">
              <a:spcBef>
                <a:spcPct val="50000"/>
              </a:spcBef>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拍；浮点乘操作需要</a:t>
            </a:r>
            <a:r>
              <a:rPr lang="en-US" altLang="zh-CN" sz="2400" b="1" dirty="0">
                <a:latin typeface="华文中宋" pitchFamily="2" charset="-122"/>
                <a:ea typeface="华文中宋" pitchFamily="2" charset="-122"/>
              </a:rPr>
              <a:t>7</a:t>
            </a:r>
            <a:r>
              <a:rPr lang="zh-CN" altLang="en-US" sz="2400" b="1" dirty="0">
                <a:latin typeface="华文中宋" pitchFamily="2" charset="-122"/>
                <a:ea typeface="华文中宋" pitchFamily="2" charset="-122"/>
              </a:rPr>
              <a:t>拍。</a:t>
            </a:r>
          </a:p>
          <a:p>
            <a:pPr eaLnBrk="1" hangingPunct="1">
              <a:spcBef>
                <a:spcPct val="50000"/>
              </a:spcBef>
            </a:pPr>
            <a:r>
              <a:rPr lang="zh-CN" altLang="en-US" sz="2400" b="1" dirty="0">
                <a:latin typeface="华文中宋" pitchFamily="2" charset="-122"/>
                <a:ea typeface="华文中宋" pitchFamily="2" charset="-122"/>
              </a:rPr>
              <a:t>这样，第一个结果被存入</a:t>
            </a:r>
            <a:r>
              <a:rPr lang="en-US" altLang="zh-CN" sz="2400" b="1" dirty="0">
                <a:latin typeface="华文中宋" pitchFamily="2" charset="-122"/>
                <a:ea typeface="华文中宋" pitchFamily="2" charset="-122"/>
              </a:rPr>
              <a:t>V4</a:t>
            </a:r>
            <a:r>
              <a:rPr lang="zh-CN" altLang="en-US" sz="2400" b="1" dirty="0">
                <a:latin typeface="华文中宋" pitchFamily="2" charset="-122"/>
                <a:ea typeface="华文中宋" pitchFamily="2" charset="-122"/>
              </a:rPr>
              <a:t>需要经过：</a:t>
            </a:r>
          </a:p>
          <a:p>
            <a:pPr algn="ctr" eaLnBrk="1" hangingPunct="1">
              <a:spcBef>
                <a:spcPct val="50000"/>
              </a:spcBef>
            </a:pP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送</a:t>
            </a:r>
            <a:r>
              <a:rPr lang="en-US" altLang="zh-CN" sz="2400" b="1" dirty="0">
                <a:latin typeface="华文中宋" pitchFamily="2" charset="-122"/>
                <a:ea typeface="华文中宋" pitchFamily="2" charset="-122"/>
              </a:rPr>
              <a:t>)+ 6(</a:t>
            </a:r>
            <a:r>
              <a:rPr lang="zh-CN" altLang="en-US" sz="2400" b="1" dirty="0">
                <a:latin typeface="华文中宋" pitchFamily="2" charset="-122"/>
                <a:ea typeface="华文中宋" pitchFamily="2" charset="-122"/>
              </a:rPr>
              <a:t>浮加</a:t>
            </a:r>
            <a:r>
              <a:rPr lang="en-US" altLang="zh-CN" sz="2400" b="1" dirty="0">
                <a:latin typeface="华文中宋" pitchFamily="2" charset="-122"/>
                <a:ea typeface="华文中宋" pitchFamily="2" charset="-122"/>
              </a:rPr>
              <a:t>) +1(</a:t>
            </a:r>
            <a:r>
              <a:rPr lang="zh-CN" altLang="en-US" sz="2400" b="1" dirty="0">
                <a:latin typeface="华文中宋" pitchFamily="2" charset="-122"/>
                <a:ea typeface="华文中宋" pitchFamily="2" charset="-122"/>
              </a:rPr>
              <a:t>入</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送</a:t>
            </a:r>
            <a:r>
              <a:rPr lang="en-US" altLang="zh-CN" sz="2400" b="1" dirty="0">
                <a:latin typeface="华文中宋" pitchFamily="2" charset="-122"/>
                <a:ea typeface="华文中宋" pitchFamily="2" charset="-122"/>
              </a:rPr>
              <a:t>)+7(</a:t>
            </a:r>
            <a:r>
              <a:rPr lang="zh-CN" altLang="en-US" sz="2400" b="1" dirty="0">
                <a:latin typeface="华文中宋" pitchFamily="2" charset="-122"/>
                <a:ea typeface="华文中宋" pitchFamily="2" charset="-122"/>
              </a:rPr>
              <a:t>浮乘</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入</a:t>
            </a:r>
            <a:r>
              <a:rPr lang="en-US" altLang="zh-CN" sz="2400" b="1" dirty="0">
                <a:latin typeface="华文中宋" pitchFamily="2" charset="-122"/>
                <a:ea typeface="华文中宋" pitchFamily="2" charset="-122"/>
              </a:rPr>
              <a:t>)=17(</a:t>
            </a:r>
            <a:r>
              <a:rPr lang="zh-CN" altLang="en-US" sz="2400" b="1" dirty="0">
                <a:latin typeface="华文中宋" pitchFamily="2" charset="-122"/>
                <a:ea typeface="华文中宋" pitchFamily="2" charset="-122"/>
              </a:rPr>
              <a:t>拍</a:t>
            </a:r>
            <a:r>
              <a:rPr lang="en-US" altLang="zh-CN" sz="2400" b="1" dirty="0">
                <a:latin typeface="华文中宋" pitchFamily="2" charset="-122"/>
                <a:ea typeface="华文中宋" pitchFamily="2" charset="-122"/>
              </a:rPr>
              <a:t>)</a:t>
            </a:r>
          </a:p>
          <a:p>
            <a:pPr eaLnBrk="1" hangingPunct="1">
              <a:spcBef>
                <a:spcPct val="50000"/>
              </a:spcBef>
            </a:pPr>
            <a:r>
              <a:rPr lang="zh-CN" altLang="en-US" sz="2400" b="1" dirty="0">
                <a:latin typeface="华文中宋" pitchFamily="2" charset="-122"/>
                <a:ea typeface="华文中宋" pitchFamily="2" charset="-122"/>
              </a:rPr>
              <a:t>此后，每拍将得到一个结果送入</a:t>
            </a:r>
            <a:r>
              <a:rPr lang="en-US" altLang="zh-CN" sz="2400" b="1" dirty="0">
                <a:latin typeface="华文中宋" pitchFamily="2" charset="-122"/>
                <a:ea typeface="华文中宋" pitchFamily="2" charset="-122"/>
              </a:rPr>
              <a:t>V4</a:t>
            </a:r>
            <a:r>
              <a:rPr lang="zh-CN" altLang="en-US" sz="2400" b="1" dirty="0">
                <a:latin typeface="华文中宋" pitchFamily="2" charset="-122"/>
                <a:ea typeface="华文中宋" pitchFamily="2" charset="-122"/>
              </a:rPr>
              <a:t>。</a:t>
            </a:r>
          </a:p>
          <a:p>
            <a:pPr eaLnBrk="1" hangingPunct="1">
              <a:spcBef>
                <a:spcPct val="50000"/>
              </a:spcBef>
            </a:pPr>
            <a:r>
              <a:rPr lang="zh-CN" altLang="en-US" sz="2400" b="1" dirty="0">
                <a:latin typeface="华文中宋" pitchFamily="2" charset="-122"/>
                <a:ea typeface="华文中宋" pitchFamily="2" charset="-122"/>
              </a:rPr>
              <a:t>总的完成时间为：</a:t>
            </a:r>
            <a:r>
              <a:rPr lang="en-US" altLang="zh-CN" sz="2400" b="1" dirty="0">
                <a:latin typeface="华文中宋" pitchFamily="2" charset="-122"/>
                <a:ea typeface="华文中宋" pitchFamily="2" charset="-122"/>
              </a:rPr>
              <a:t>17+</a:t>
            </a:r>
            <a:r>
              <a:rPr lang="zh-CN" altLang="en-US" sz="2400" b="1" dirty="0">
                <a:latin typeface="华文中宋" pitchFamily="2" charset="-122"/>
                <a:ea typeface="华文中宋" pitchFamily="2" charset="-122"/>
              </a:rPr>
              <a:t>（</a:t>
            </a:r>
            <a:r>
              <a:rPr lang="en-US" altLang="zh-CN" sz="2400" b="1" dirty="0">
                <a:latin typeface="华文中宋" pitchFamily="2" charset="-122"/>
                <a:ea typeface="华文中宋" pitchFamily="2" charset="-122"/>
              </a:rPr>
              <a:t>N-1</a:t>
            </a:r>
            <a:r>
              <a:rPr lang="zh-CN" altLang="en-US" sz="2400" b="1" dirty="0">
                <a:latin typeface="华文中宋" pitchFamily="2" charset="-122"/>
                <a:ea typeface="华文中宋" pitchFamily="2" charset="-122"/>
              </a:rPr>
              <a:t>）拍</a:t>
            </a:r>
          </a:p>
        </p:txBody>
      </p:sp>
    </p:spTree>
    <p:extLst>
      <p:ext uri="{BB962C8B-B14F-4D97-AF65-F5344CB8AC3E}">
        <p14:creationId xmlns:p14="http://schemas.microsoft.com/office/powerpoint/2010/main" val="401844748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4">
                                            <p:txEl>
                                              <p:pRg st="3" end="3"/>
                                            </p:txEl>
                                          </p:spTgt>
                                        </p:tgtEl>
                                        <p:attrNameLst>
                                          <p:attrName>style.visibility</p:attrName>
                                        </p:attrNameLst>
                                      </p:cBhvr>
                                      <p:to>
                                        <p:strVal val="visible"/>
                                      </p:to>
                                    </p:set>
                                    <p:animEffect transition="in" filter="wipe(left)">
                                      <p:cBhvr>
                                        <p:cTn id="7" dur="500"/>
                                        <p:tgtEl>
                                          <p:spTgt spid="172034">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2034">
                                            <p:txEl>
                                              <p:pRg st="4" end="4"/>
                                            </p:txEl>
                                          </p:spTgt>
                                        </p:tgtEl>
                                        <p:attrNameLst>
                                          <p:attrName>style.visibility</p:attrName>
                                        </p:attrNameLst>
                                      </p:cBhvr>
                                      <p:to>
                                        <p:strVal val="visible"/>
                                      </p:to>
                                    </p:set>
                                    <p:animEffect transition="in" filter="wipe(left)">
                                      <p:cBhvr>
                                        <p:cTn id="10" dur="500"/>
                                        <p:tgtEl>
                                          <p:spTgt spid="172034">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72034">
                                            <p:txEl>
                                              <p:pRg st="5" end="5"/>
                                            </p:txEl>
                                          </p:spTgt>
                                        </p:tgtEl>
                                        <p:attrNameLst>
                                          <p:attrName>style.visibility</p:attrName>
                                        </p:attrNameLst>
                                      </p:cBhvr>
                                      <p:to>
                                        <p:strVal val="visible"/>
                                      </p:to>
                                    </p:set>
                                    <p:animEffect transition="in" filter="wipe(left)">
                                      <p:cBhvr>
                                        <p:cTn id="13" dur="500"/>
                                        <p:tgtEl>
                                          <p:spTgt spid="17203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72034">
                                            <p:txEl>
                                              <p:pRg st="6" end="6"/>
                                            </p:txEl>
                                          </p:spTgt>
                                        </p:tgtEl>
                                        <p:attrNameLst>
                                          <p:attrName>style.visibility</p:attrName>
                                        </p:attrNameLst>
                                      </p:cBhvr>
                                      <p:to>
                                        <p:strVal val="visible"/>
                                      </p:to>
                                    </p:set>
                                    <p:animEffect transition="in" filter="wipe(left)">
                                      <p:cBhvr>
                                        <p:cTn id="18" dur="500"/>
                                        <p:tgtEl>
                                          <p:spTgt spid="172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zh-CN" smtClean="0">
                <a:ea typeface="ＭＳ Ｐゴシック" pitchFamily="34" charset="-128"/>
              </a:rPr>
              <a:t>Pipelined Operation Example</a:t>
            </a:r>
          </a:p>
        </p:txBody>
      </p:sp>
      <p:sp>
        <p:nvSpPr>
          <p:cNvPr id="81922" name="Content Placeholder 2"/>
          <p:cNvSpPr>
            <a:spLocks noGrp="1"/>
          </p:cNvSpPr>
          <p:nvPr>
            <p:ph idx="1"/>
          </p:nvPr>
        </p:nvSpPr>
        <p:spPr>
          <a:xfrm>
            <a:off x="228600" y="996950"/>
            <a:ext cx="8610600" cy="5194300"/>
          </a:xfrm>
        </p:spPr>
        <p:txBody>
          <a:bodyPr/>
          <a:lstStyle/>
          <a:p>
            <a:endParaRPr lang="zh-CN" altLang="zh-CN" smtClean="0">
              <a:ea typeface="ＭＳ Ｐゴシック" pitchFamily="34" charset="-128"/>
            </a:endParaRPr>
          </a:p>
        </p:txBody>
      </p:sp>
      <p:sp>
        <p:nvSpPr>
          <p:cNvPr id="819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0CCD207-EBDF-4A4F-ACF6-5DACDF54C5C1}" type="slidenum">
              <a:rPr lang="en-US" altLang="zh-CN" sz="1600">
                <a:solidFill>
                  <a:srgbClr val="000000"/>
                </a:solidFill>
                <a:latin typeface="Garamond" pitchFamily="18" charset="0"/>
              </a:rPr>
              <a:pPr eaLnBrk="1" hangingPunct="1"/>
              <a:t>3</a:t>
            </a:fld>
            <a:endParaRPr lang="en-US" altLang="zh-CN" sz="1600">
              <a:solidFill>
                <a:srgbClr val="000000"/>
              </a:solidFill>
              <a:latin typeface="Garamond" pitchFamily="18" charset="0"/>
            </a:endParaRPr>
          </a:p>
        </p:txBody>
      </p:sp>
      <p:pic>
        <p:nvPicPr>
          <p:cNvPr id="81924"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304800" y="1143000"/>
            <a:ext cx="8534400" cy="5562600"/>
            <a:chOff x="192" y="720"/>
            <a:chExt cx="5376" cy="3504"/>
          </a:xfrm>
        </p:grpSpPr>
        <p:sp>
          <p:nvSpPr>
            <p:cNvPr id="81940"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p>
              <a:endParaRPr lang="zh-CN" altLang="zh-CN">
                <a:solidFill>
                  <a:srgbClr val="000000"/>
                </a:solidFill>
                <a:latin typeface="Calibri" pitchFamily="34" charset="0"/>
              </a:endParaRPr>
            </a:p>
          </p:txBody>
        </p:sp>
        <p:pic>
          <p:nvPicPr>
            <p:cNvPr id="81941"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304800" y="1143000"/>
            <a:ext cx="8534400" cy="5562600"/>
            <a:chOff x="192" y="720"/>
            <a:chExt cx="5376" cy="3504"/>
          </a:xfrm>
        </p:grpSpPr>
        <p:sp>
          <p:nvSpPr>
            <p:cNvPr id="81938"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p>
              <a:endParaRPr lang="zh-CN" altLang="zh-CN">
                <a:solidFill>
                  <a:srgbClr val="000000"/>
                </a:solidFill>
                <a:latin typeface="Calibri" pitchFamily="34" charset="0"/>
              </a:endParaRPr>
            </a:p>
          </p:txBody>
        </p:sp>
        <p:pic>
          <p:nvPicPr>
            <p:cNvPr id="81939"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304800" y="1143000"/>
            <a:ext cx="8534400" cy="5562600"/>
            <a:chOff x="192" y="720"/>
            <a:chExt cx="5376" cy="3504"/>
          </a:xfrm>
        </p:grpSpPr>
        <p:sp>
          <p:nvSpPr>
            <p:cNvPr id="81936"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p>
              <a:endParaRPr lang="zh-CN" altLang="zh-CN">
                <a:solidFill>
                  <a:srgbClr val="000000"/>
                </a:solidFill>
                <a:latin typeface="Calibri" pitchFamily="34" charset="0"/>
              </a:endParaRPr>
            </a:p>
          </p:txBody>
        </p:sp>
        <p:pic>
          <p:nvPicPr>
            <p:cNvPr id="81937"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1143000"/>
            <a:ext cx="8780463" cy="5562600"/>
            <a:chOff x="192" y="720"/>
            <a:chExt cx="5531" cy="3504"/>
          </a:xfrm>
        </p:grpSpPr>
        <p:sp>
          <p:nvSpPr>
            <p:cNvPr id="81934"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p>
              <a:endParaRPr lang="zh-CN" altLang="zh-CN">
                <a:solidFill>
                  <a:srgbClr val="000000"/>
                </a:solidFill>
                <a:latin typeface="Calibri" pitchFamily="34" charset="0"/>
              </a:endParaRPr>
            </a:p>
          </p:txBody>
        </p:sp>
        <p:pic>
          <p:nvPicPr>
            <p:cNvPr id="81935"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304800" y="1143000"/>
            <a:ext cx="8839200" cy="5562600"/>
            <a:chOff x="192" y="720"/>
            <a:chExt cx="5568" cy="3504"/>
          </a:xfrm>
        </p:grpSpPr>
        <p:sp>
          <p:nvSpPr>
            <p:cNvPr id="81932"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p>
              <a:endParaRPr lang="zh-CN" altLang="zh-CN">
                <a:solidFill>
                  <a:srgbClr val="000000"/>
                </a:solidFill>
                <a:latin typeface="Calibri" pitchFamily="34" charset="0"/>
              </a:endParaRPr>
            </a:p>
          </p:txBody>
        </p:sp>
        <p:pic>
          <p:nvPicPr>
            <p:cNvPr id="81933"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30" name="Rectangle 19"/>
          <p:cNvSpPr>
            <a:spLocks noChangeArrowheads="1"/>
          </p:cNvSpPr>
          <p:nvPr/>
        </p:nvSpPr>
        <p:spPr bwMode="auto">
          <a:xfrm>
            <a:off x="0" y="6643688"/>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a:spcBef>
                <a:spcPct val="20000"/>
              </a:spcBef>
              <a:buClr>
                <a:srgbClr val="3B812F"/>
              </a:buClr>
              <a:buSzPct val="70000"/>
              <a:buFont typeface="Wingdings" pitchFamily="2" charset="2"/>
              <a:buNone/>
            </a:pPr>
            <a:r>
              <a:rPr lang="en-US" altLang="zh-CN" sz="800">
                <a:solidFill>
                  <a:srgbClr val="000000"/>
                </a:solidFill>
                <a:latin typeface="Calibri" pitchFamily="34" charset="0"/>
              </a:rPr>
              <a:t>Based on original figure from [P&amp;H CO&amp;D, COPYRIGHT 2004 Elsevier. ALL RIGHTS RESERVED.]</a:t>
            </a:r>
          </a:p>
        </p:txBody>
      </p:sp>
      <p:sp>
        <p:nvSpPr>
          <p:cNvPr id="22" name="TextBox 21"/>
          <p:cNvSpPr txBox="1"/>
          <p:nvPr/>
        </p:nvSpPr>
        <p:spPr>
          <a:xfrm>
            <a:off x="698500" y="4719638"/>
            <a:ext cx="7810500" cy="461962"/>
          </a:xfrm>
          <a:prstGeom prst="rect">
            <a:avLst/>
          </a:prstGeom>
          <a:solidFill>
            <a:sysClr val="window" lastClr="FFFFFF"/>
          </a:solidFill>
          <a:ln w="25400" cap="flat" cmpd="sng" algn="ctr">
            <a:solidFill>
              <a:srgbClr val="0000FF"/>
            </a:solidFill>
            <a:prstDash val="solid"/>
          </a:ln>
          <a:effectLst/>
        </p:spPr>
        <p:txBody>
          <a:bodyPr>
            <a:spAutoFit/>
          </a:bodyPr>
          <a:lstStyle/>
          <a:p>
            <a:pPr algn="ctr" fontAlgn="auto">
              <a:spcBef>
                <a:spcPts val="0"/>
              </a:spcBef>
              <a:spcAft>
                <a:spcPts val="0"/>
              </a:spcAft>
              <a:defRPr/>
            </a:pPr>
            <a:r>
              <a:rPr lang="en-US" sz="2400" b="1" kern="0" dirty="0">
                <a:solidFill>
                  <a:srgbClr val="0000FF"/>
                </a:solidFill>
                <a:latin typeface="Calibri"/>
                <a:ea typeface="+mn-ea"/>
              </a:rPr>
              <a:t>What if the SUB were dependent on LW?</a:t>
            </a:r>
          </a:p>
        </p:txBody>
      </p:sp>
    </p:spTree>
    <p:extLst>
      <p:ext uri="{BB962C8B-B14F-4D97-AF65-F5344CB8AC3E}">
        <p14:creationId xmlns:p14="http://schemas.microsoft.com/office/powerpoint/2010/main" val="231771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11188" y="1231900"/>
            <a:ext cx="7921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2400" b="1" dirty="0">
                <a:latin typeface="华文中宋" pitchFamily="2" charset="-122"/>
                <a:ea typeface="华文中宋" pitchFamily="2" charset="-122"/>
              </a:rPr>
              <a:t>6. </a:t>
            </a:r>
            <a:r>
              <a:rPr lang="zh-CN" altLang="en-US" sz="2400" b="1" dirty="0">
                <a:latin typeface="华文中宋" pitchFamily="2" charset="-122"/>
                <a:ea typeface="华文中宋" pitchFamily="2" charset="-122"/>
              </a:rPr>
              <a:t>向量链接技术应考虑的问题</a:t>
            </a:r>
          </a:p>
          <a:p>
            <a:pPr lvl="1" eaLnBrk="1" hangingPunct="1">
              <a:spcBef>
                <a:spcPct val="50000"/>
              </a:spcBef>
              <a:buSzPct val="60000"/>
              <a:buFont typeface="华文中宋" pitchFamily="2" charset="-122"/>
              <a:buChar char="◆"/>
            </a:pPr>
            <a:r>
              <a:rPr lang="zh-CN" altLang="en-US" sz="2400" b="1" dirty="0">
                <a:latin typeface="华文中宋" pitchFamily="2" charset="-122"/>
                <a:ea typeface="华文中宋" pitchFamily="2" charset="-122"/>
              </a:rPr>
              <a:t>设定合适的向量功能部件和操作数寄存器</a:t>
            </a:r>
          </a:p>
          <a:p>
            <a:pPr lvl="1" eaLnBrk="1" hangingPunct="1">
              <a:spcBef>
                <a:spcPct val="50000"/>
              </a:spcBef>
              <a:buSzPct val="60000"/>
              <a:buFont typeface="华文中宋" pitchFamily="2" charset="-122"/>
              <a:buChar char="◆"/>
            </a:pPr>
            <a:r>
              <a:rPr lang="zh-CN" altLang="en-US" sz="2400" b="1" dirty="0">
                <a:latin typeface="华文中宋" pitchFamily="2" charset="-122"/>
                <a:ea typeface="华文中宋" pitchFamily="2" charset="-122"/>
              </a:rPr>
              <a:t>链接时机问题</a:t>
            </a:r>
          </a:p>
          <a:p>
            <a:pPr lvl="2" eaLnBrk="1" hangingPunct="1">
              <a:spcBef>
                <a:spcPct val="50000"/>
              </a:spcBef>
              <a:buFont typeface="Arial" charset="0"/>
              <a:buChar char="–"/>
            </a:pPr>
            <a:r>
              <a:rPr lang="zh-CN" altLang="en-US" sz="2400" b="1" dirty="0">
                <a:latin typeface="华文中宋" pitchFamily="2" charset="-122"/>
                <a:ea typeface="华文中宋" pitchFamily="2" charset="-122"/>
              </a:rPr>
              <a:t>只有在前一条向量指令的第一个结果元素送入结果向量寄存器的那一个时钟周期才可以进行链接</a:t>
            </a:r>
          </a:p>
          <a:p>
            <a:pPr lvl="2" eaLnBrk="1" hangingPunct="1">
              <a:spcBef>
                <a:spcPct val="50000"/>
              </a:spcBef>
              <a:buFont typeface="Arial" charset="0"/>
              <a:buChar char="–"/>
            </a:pPr>
            <a:r>
              <a:rPr lang="zh-CN" altLang="en-US" sz="2400" b="1" dirty="0">
                <a:latin typeface="华文中宋" pitchFamily="2" charset="-122"/>
                <a:ea typeface="华文中宋" pitchFamily="2" charset="-122"/>
              </a:rPr>
              <a:t>只有当前一条向量指令全部执行完毕，释放相应的向量寄存器资源后才能执行后面的向量指令</a:t>
            </a:r>
          </a:p>
          <a:p>
            <a:pPr lvl="2" eaLnBrk="1" hangingPunct="1">
              <a:spcBef>
                <a:spcPct val="50000"/>
              </a:spcBef>
              <a:buFont typeface="Arial" charset="0"/>
              <a:buChar char="–"/>
            </a:pPr>
            <a:r>
              <a:rPr lang="zh-CN" altLang="en-US" sz="2400" b="1" dirty="0">
                <a:latin typeface="华文中宋" pitchFamily="2" charset="-122"/>
                <a:ea typeface="华文中宋" pitchFamily="2" charset="-122"/>
              </a:rPr>
              <a:t>所有可以链接执行的向量指令的向量长度应相等</a:t>
            </a:r>
          </a:p>
        </p:txBody>
      </p:sp>
    </p:spTree>
    <p:extLst>
      <p:ext uri="{BB962C8B-B14F-4D97-AF65-F5344CB8AC3E}">
        <p14:creationId xmlns:p14="http://schemas.microsoft.com/office/powerpoint/2010/main" val="14958151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1794">
                                            <p:txEl>
                                              <p:pRg st="3" end="3"/>
                                            </p:txEl>
                                          </p:spTgt>
                                        </p:tgtEl>
                                        <p:attrNameLst>
                                          <p:attrName>style.visibility</p:attrName>
                                        </p:attrNameLst>
                                      </p:cBhvr>
                                      <p:to>
                                        <p:strVal val="visible"/>
                                      </p:to>
                                    </p:set>
                                    <p:animEffect transition="in" filter="wipe(left)">
                                      <p:cBhvr>
                                        <p:cTn id="7" dur="500"/>
                                        <p:tgtEl>
                                          <p:spTgt spid="16179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1794">
                                            <p:txEl>
                                              <p:pRg st="4" end="4"/>
                                            </p:txEl>
                                          </p:spTgt>
                                        </p:tgtEl>
                                        <p:attrNameLst>
                                          <p:attrName>style.visibility</p:attrName>
                                        </p:attrNameLst>
                                      </p:cBhvr>
                                      <p:to>
                                        <p:strVal val="visible"/>
                                      </p:to>
                                    </p:set>
                                    <p:animEffect transition="in" filter="wipe(left)">
                                      <p:cBhvr>
                                        <p:cTn id="12" dur="500"/>
                                        <p:tgtEl>
                                          <p:spTgt spid="16179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1794">
                                            <p:txEl>
                                              <p:pRg st="5" end="5"/>
                                            </p:txEl>
                                          </p:spTgt>
                                        </p:tgtEl>
                                        <p:attrNameLst>
                                          <p:attrName>style.visibility</p:attrName>
                                        </p:attrNameLst>
                                      </p:cBhvr>
                                      <p:to>
                                        <p:strVal val="visible"/>
                                      </p:to>
                                    </p:set>
                                    <p:animEffect transition="in" filter="wipe(left)">
                                      <p:cBhvr>
                                        <p:cTn id="17" dur="500"/>
                                        <p:tgtEl>
                                          <p:spTgt spid="1617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34819" name="Picture 2" descr="arch6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6038"/>
            <a:ext cx="8424863" cy="693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71442"/>
      </p:ext>
    </p:extLst>
  </p:cSld>
  <p:clrMapOvr>
    <a:masterClrMapping/>
  </p:clrMapOvr>
  <p:transition spd="slow"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0" name="Picture 2" descr="arch6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39688"/>
            <a:ext cx="8605837" cy="689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891117"/>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309250"/>
                                        </p:tgtEl>
                                      </p:cBhvr>
                                      <p:by x="120000" y="120000"/>
                                    </p:animScale>
                                  </p:childTnLst>
                                </p:cTn>
                              </p:par>
                              <p:par>
                                <p:cTn id="7" presetID="35" presetClass="path" presetSubtype="0" accel="50000" decel="50000" fill="hold" nodeType="withEffect">
                                  <p:stCondLst>
                                    <p:cond delay="0"/>
                                  </p:stCondLst>
                                  <p:childTnLst>
                                    <p:animMotion origin="layout" path="M 0.0059 -0.04954 L 0.10833 0.20255 " pathEditMode="relative" rAng="0" ptsTypes="AA">
                                      <p:cBhvr>
                                        <p:cTn id="8" dur="500" fill="hold"/>
                                        <p:tgtEl>
                                          <p:spTgt spid="309250"/>
                                        </p:tgtEl>
                                        <p:attrNameLst>
                                          <p:attrName>ppt_x</p:attrName>
                                          <p:attrName>ppt_y</p:attrName>
                                        </p:attrNameLst>
                                      </p:cBhvr>
                                      <p:rCtr x="5122" y="12593"/>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nodeType="clickEffect">
                                  <p:stCondLst>
                                    <p:cond delay="0"/>
                                  </p:stCondLst>
                                  <p:childTnLst>
                                    <p:animMotion origin="layout" path="M -0.00191 -0.04954 L -0.15938 0.18148 " pathEditMode="relative" rAng="0" ptsTypes="AA">
                                      <p:cBhvr>
                                        <p:cTn id="12" dur="2000" fill="hold"/>
                                        <p:tgtEl>
                                          <p:spTgt spid="309250"/>
                                        </p:tgtEl>
                                        <p:attrNameLst>
                                          <p:attrName>ppt_x</p:attrName>
                                          <p:attrName>ppt_y</p:attrName>
                                        </p:attrNameLst>
                                      </p:cBhvr>
                                      <p:rCtr x="-7882" y="1155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2.77778E-7 -7.40741E-7 L -0.00191 -0.30139 " pathEditMode="relative" rAng="0" ptsTypes="AA">
                                      <p:cBhvr>
                                        <p:cTn id="16" dur="2000" fill="hold"/>
                                        <p:tgtEl>
                                          <p:spTgt spid="309250"/>
                                        </p:tgtEl>
                                        <p:attrNameLst>
                                          <p:attrName>ppt_x</p:attrName>
                                          <p:attrName>ppt_y</p:attrName>
                                        </p:attrNameLst>
                                      </p:cBhvr>
                                      <p:rCtr x="-104" y="-1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arch55">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138304"/>
      </p:ext>
    </p:extLst>
  </p:cSld>
  <p:clrMapOvr>
    <a:masterClrMapping/>
  </p:clrMapOvr>
  <p:transition spd="slow"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38915" name="Picture 7">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820738"/>
            <a:ext cx="59753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2175"/>
      </p:ext>
    </p:extLst>
  </p:cSld>
  <p:clrMapOvr>
    <a:masterClrMapping/>
  </p:clrMapOvr>
  <p:transition spd="slow"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arch66">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36588"/>
            <a:ext cx="73152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439277"/>
      </p:ext>
    </p:extLst>
  </p:cSld>
  <p:clrMapOvr>
    <a:masterClrMapping/>
  </p:clrMapOvr>
  <p:transition spd="slow"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1987" name="Picture 2" descr="arch67">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60488"/>
            <a:ext cx="77724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725190"/>
      </p:ext>
    </p:extLst>
  </p:cSld>
  <p:clrMapOvr>
    <a:masterClrMapping/>
  </p:clrMapOvr>
  <p:transition spd="slow"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4035" name="Picture 2" descr="arch68">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57225"/>
            <a:ext cx="68580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144584"/>
      </p:ext>
    </p:extLst>
  </p:cSld>
  <p:clrMapOvr>
    <a:masterClrMapping/>
  </p:clrMapOvr>
  <p:transition spd="slow"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406400" y="15906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zh-CN" altLang="en-US" sz="1800" b="1">
                <a:solidFill>
                  <a:srgbClr val="E24C05"/>
                </a:solidFill>
                <a:latin typeface="宋体" charset="-122"/>
              </a:rPr>
              <a:t>流 水 段</a:t>
            </a:r>
          </a:p>
        </p:txBody>
      </p:sp>
      <p:sp>
        <p:nvSpPr>
          <p:cNvPr id="45059" name="Text Box 5"/>
          <p:cNvSpPr txBox="1">
            <a:spLocks noChangeArrowheads="1"/>
          </p:cNvSpPr>
          <p:nvPr/>
        </p:nvSpPr>
        <p:spPr bwMode="auto">
          <a:xfrm>
            <a:off x="3856038" y="1604963"/>
            <a:ext cx="2544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zh-CN" altLang="en-US" sz="1800" b="1">
                <a:solidFill>
                  <a:srgbClr val="E24C05"/>
                </a:solidFill>
                <a:latin typeface="宋体" charset="-122"/>
              </a:rPr>
              <a:t>分 支 指 令 操 作</a:t>
            </a:r>
          </a:p>
        </p:txBody>
      </p:sp>
      <p:sp>
        <p:nvSpPr>
          <p:cNvPr id="45060" name="Line 6"/>
          <p:cNvSpPr>
            <a:spLocks noChangeShapeType="1"/>
          </p:cNvSpPr>
          <p:nvPr/>
        </p:nvSpPr>
        <p:spPr bwMode="auto">
          <a:xfrm>
            <a:off x="488950" y="2996952"/>
            <a:ext cx="8382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61" name="Line 7"/>
          <p:cNvSpPr>
            <a:spLocks noChangeShapeType="1"/>
          </p:cNvSpPr>
          <p:nvPr/>
        </p:nvSpPr>
        <p:spPr bwMode="auto">
          <a:xfrm>
            <a:off x="400050" y="4581128"/>
            <a:ext cx="8420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62" name="Text Box 8"/>
          <p:cNvSpPr txBox="1">
            <a:spLocks noChangeArrowheads="1"/>
          </p:cNvSpPr>
          <p:nvPr/>
        </p:nvSpPr>
        <p:spPr bwMode="auto">
          <a:xfrm>
            <a:off x="757237" y="2324427"/>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en-US" altLang="zh-CN" sz="1800" b="1" dirty="0">
                <a:solidFill>
                  <a:schemeClr val="hlink"/>
                </a:solidFill>
                <a:latin typeface="宋体" charset="-122"/>
              </a:rPr>
              <a:t>IF</a:t>
            </a:r>
          </a:p>
        </p:txBody>
      </p:sp>
      <p:sp>
        <p:nvSpPr>
          <p:cNvPr id="45063" name="Rectangle 9"/>
          <p:cNvSpPr>
            <a:spLocks noChangeArrowheads="1"/>
          </p:cNvSpPr>
          <p:nvPr/>
        </p:nvSpPr>
        <p:spPr bwMode="auto">
          <a:xfrm>
            <a:off x="800099" y="3454421"/>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dirty="0">
                <a:solidFill>
                  <a:schemeClr val="hlink"/>
                </a:solidFill>
                <a:latin typeface="宋体" charset="-122"/>
              </a:rPr>
              <a:t>ID</a:t>
            </a:r>
          </a:p>
        </p:txBody>
      </p:sp>
      <p:sp>
        <p:nvSpPr>
          <p:cNvPr id="45064" name="Rectangle 10"/>
          <p:cNvSpPr>
            <a:spLocks noChangeArrowheads="1"/>
          </p:cNvSpPr>
          <p:nvPr/>
        </p:nvSpPr>
        <p:spPr bwMode="auto">
          <a:xfrm>
            <a:off x="800100" y="4797152"/>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dirty="0">
                <a:solidFill>
                  <a:schemeClr val="hlink"/>
                </a:solidFill>
                <a:latin typeface="宋体" charset="-122"/>
              </a:rPr>
              <a:t>EX</a:t>
            </a:r>
          </a:p>
        </p:txBody>
      </p:sp>
      <p:sp>
        <p:nvSpPr>
          <p:cNvPr id="45065" name="Rectangle 11"/>
          <p:cNvSpPr>
            <a:spLocks noChangeArrowheads="1"/>
          </p:cNvSpPr>
          <p:nvPr/>
        </p:nvSpPr>
        <p:spPr bwMode="auto">
          <a:xfrm>
            <a:off x="1595301" y="2170769"/>
            <a:ext cx="714851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dirty="0">
                <a:latin typeface="宋体" charset="-122"/>
              </a:rPr>
              <a:t>IF/ID.IR ← </a:t>
            </a:r>
            <a:r>
              <a:rPr lang="en-US" altLang="zh-CN" sz="1800" b="1" dirty="0" err="1">
                <a:latin typeface="宋体" charset="-122"/>
              </a:rPr>
              <a:t>Mem</a:t>
            </a:r>
            <a:r>
              <a:rPr lang="en-US" altLang="zh-CN" sz="1800" b="1" dirty="0">
                <a:latin typeface="宋体" charset="-122"/>
              </a:rPr>
              <a:t>[PC]</a:t>
            </a:r>
            <a:r>
              <a:rPr lang="zh-CN" altLang="en-US" sz="1800" b="1" dirty="0">
                <a:latin typeface="宋体" charset="-122"/>
              </a:rPr>
              <a:t>；</a:t>
            </a:r>
          </a:p>
          <a:p>
            <a:pPr>
              <a:lnSpc>
                <a:spcPct val="110000"/>
              </a:lnSpc>
            </a:pPr>
            <a:r>
              <a:rPr lang="en-US" altLang="zh-CN" sz="1800" b="1" dirty="0">
                <a:latin typeface="宋体" charset="-122"/>
              </a:rPr>
              <a:t>IF/ID.NPC, PC </a:t>
            </a:r>
            <a:r>
              <a:rPr lang="en-US" altLang="zh-CN" sz="1800" b="1" dirty="0" smtClean="0">
                <a:latin typeface="宋体" charset="-122"/>
              </a:rPr>
              <a:t>←</a:t>
            </a:r>
            <a:r>
              <a:rPr lang="zh-CN" altLang="en-US" sz="1800" b="1" dirty="0" smtClean="0">
                <a:latin typeface="宋体" charset="-122"/>
              </a:rPr>
              <a:t> </a:t>
            </a:r>
            <a:r>
              <a:rPr lang="en-US" altLang="zh-CN" sz="1800" dirty="0">
                <a:latin typeface="宋体" charset="-122"/>
              </a:rPr>
              <a:t>(if ID/</a:t>
            </a:r>
            <a:r>
              <a:rPr lang="en-US" altLang="zh-CN" sz="1800" dirty="0" err="1">
                <a:latin typeface="宋体" charset="-122"/>
              </a:rPr>
              <a:t>EX.Cond</a:t>
            </a:r>
            <a:r>
              <a:rPr lang="en-US" altLang="zh-CN" sz="1800" dirty="0">
                <a:latin typeface="宋体" charset="-122"/>
              </a:rPr>
              <a:t> {ID/EX.NPC} else {PC+4})</a:t>
            </a:r>
            <a:r>
              <a:rPr lang="zh-CN" altLang="en-US" sz="1800" dirty="0">
                <a:latin typeface="宋体" charset="-122"/>
              </a:rPr>
              <a:t>；</a:t>
            </a:r>
            <a:r>
              <a:rPr lang="en-US" altLang="zh-CN" sz="1800" dirty="0">
                <a:latin typeface="宋体" charset="-122"/>
              </a:rPr>
              <a:t> </a:t>
            </a:r>
          </a:p>
        </p:txBody>
      </p:sp>
      <p:sp>
        <p:nvSpPr>
          <p:cNvPr id="45066" name="Line 12"/>
          <p:cNvSpPr>
            <a:spLocks noChangeShapeType="1"/>
          </p:cNvSpPr>
          <p:nvPr/>
        </p:nvSpPr>
        <p:spPr bwMode="auto">
          <a:xfrm>
            <a:off x="444500" y="5229200"/>
            <a:ext cx="8343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67" name="Line 13"/>
          <p:cNvSpPr>
            <a:spLocks noChangeShapeType="1"/>
          </p:cNvSpPr>
          <p:nvPr/>
        </p:nvSpPr>
        <p:spPr bwMode="auto">
          <a:xfrm>
            <a:off x="438150" y="5805264"/>
            <a:ext cx="83629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68" name="Text Box 14"/>
          <p:cNvSpPr txBox="1">
            <a:spLocks noChangeArrowheads="1"/>
          </p:cNvSpPr>
          <p:nvPr/>
        </p:nvSpPr>
        <p:spPr bwMode="auto">
          <a:xfrm>
            <a:off x="1616180" y="3037612"/>
            <a:ext cx="73898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kumimoji="1" lang="en-US" altLang="zh-CN" sz="1800" b="1" dirty="0">
                <a:latin typeface="宋体" charset="-122"/>
              </a:rPr>
              <a:t>ID/EX.A ←</a:t>
            </a:r>
            <a:r>
              <a:rPr kumimoji="1" lang="en-US" altLang="zh-CN" sz="1800" b="1" dirty="0" err="1" smtClean="0">
                <a:latin typeface="宋体" charset="-122"/>
              </a:rPr>
              <a:t>Regs</a:t>
            </a:r>
            <a:r>
              <a:rPr kumimoji="1" lang="en-US" altLang="zh-CN" sz="1800" b="1" dirty="0" smtClean="0">
                <a:latin typeface="宋体" charset="-122"/>
              </a:rPr>
              <a:t>[IF/ID.IR </a:t>
            </a:r>
            <a:r>
              <a:rPr kumimoji="1" lang="en-US" altLang="zh-CN" sz="1800" b="1" baseline="-25000" dirty="0" smtClean="0">
                <a:latin typeface="宋体" charset="-122"/>
              </a:rPr>
              <a:t>6..10</a:t>
            </a:r>
            <a:r>
              <a:rPr kumimoji="1" lang="en-US" altLang="zh-CN" sz="1800" b="1" dirty="0" smtClean="0">
                <a:latin typeface="宋体" charset="-122"/>
              </a:rPr>
              <a:t>]</a:t>
            </a:r>
            <a:r>
              <a:rPr kumimoji="1" lang="zh-CN" altLang="en-US" sz="1800" b="1" dirty="0">
                <a:latin typeface="宋体" charset="-122"/>
              </a:rPr>
              <a:t>； </a:t>
            </a:r>
            <a:r>
              <a:rPr kumimoji="1" lang="en-US" altLang="zh-CN" sz="1800" b="1" dirty="0">
                <a:latin typeface="宋体" charset="-122"/>
              </a:rPr>
              <a:t>ID/EX.B← </a:t>
            </a:r>
            <a:r>
              <a:rPr kumimoji="1" lang="en-US" altLang="zh-CN" sz="1800" b="1" dirty="0" err="1" smtClean="0">
                <a:latin typeface="宋体" charset="-122"/>
              </a:rPr>
              <a:t>Regs</a:t>
            </a:r>
            <a:r>
              <a:rPr kumimoji="1" lang="en-US" altLang="zh-CN" sz="1800" b="1" dirty="0" smtClean="0">
                <a:latin typeface="宋体" charset="-122"/>
              </a:rPr>
              <a:t>[IF/ID.IR</a:t>
            </a:r>
            <a:r>
              <a:rPr lang="en-US" altLang="zh-CN" sz="1800" baseline="-25000" dirty="0">
                <a:latin typeface="宋体" charset="-122"/>
              </a:rPr>
              <a:t> </a:t>
            </a:r>
            <a:r>
              <a:rPr lang="en-US" altLang="zh-CN" sz="1800" baseline="-25000" dirty="0" smtClean="0">
                <a:latin typeface="宋体" charset="-122"/>
              </a:rPr>
              <a:t>11..15</a:t>
            </a:r>
            <a:r>
              <a:rPr kumimoji="1" lang="en-US" altLang="zh-CN" sz="1800" b="1" dirty="0" smtClean="0">
                <a:latin typeface="宋体" charset="-122"/>
              </a:rPr>
              <a:t>]</a:t>
            </a:r>
            <a:r>
              <a:rPr kumimoji="1" lang="zh-CN" altLang="en-US" sz="1800" b="1" dirty="0">
                <a:latin typeface="宋体" charset="-122"/>
              </a:rPr>
              <a:t>；</a:t>
            </a:r>
          </a:p>
          <a:p>
            <a:pPr eaLnBrk="1" hangingPunct="1"/>
            <a:r>
              <a:rPr kumimoji="1" lang="en-US" altLang="zh-CN" sz="1800" b="1" dirty="0">
                <a:latin typeface="宋体" charset="-122"/>
              </a:rPr>
              <a:t>ID/EX.IR ← IF/ID.IR</a:t>
            </a:r>
            <a:r>
              <a:rPr kumimoji="1" lang="zh-CN" altLang="en-US" sz="1800" b="1" dirty="0">
                <a:latin typeface="宋体" charset="-122"/>
              </a:rPr>
              <a:t>；</a:t>
            </a:r>
          </a:p>
          <a:p>
            <a:pPr eaLnBrk="1" hangingPunct="1"/>
            <a:r>
              <a:rPr kumimoji="1" lang="en-US" altLang="zh-CN" sz="1800" b="1" dirty="0">
                <a:latin typeface="宋体" charset="-122"/>
              </a:rPr>
              <a:t>ID/</a:t>
            </a:r>
            <a:r>
              <a:rPr kumimoji="1" lang="en-US" altLang="zh-CN" sz="1800" b="1" dirty="0" err="1">
                <a:latin typeface="宋体" charset="-122"/>
              </a:rPr>
              <a:t>EX.Imm</a:t>
            </a:r>
            <a:r>
              <a:rPr kumimoji="1" lang="en-US" altLang="zh-CN" sz="1800" b="1" dirty="0">
                <a:latin typeface="宋体" charset="-122"/>
              </a:rPr>
              <a:t> </a:t>
            </a:r>
            <a:r>
              <a:rPr kumimoji="1" lang="en-US" altLang="zh-CN" sz="1800" b="1" dirty="0" smtClean="0">
                <a:latin typeface="宋体" charset="-122"/>
              </a:rPr>
              <a:t>←</a:t>
            </a:r>
            <a:r>
              <a:rPr kumimoji="1" lang="zh-CN" altLang="en-US" sz="1800" b="1" dirty="0" smtClean="0">
                <a:latin typeface="宋体" charset="-122"/>
              </a:rPr>
              <a:t>（</a:t>
            </a:r>
            <a:r>
              <a:rPr kumimoji="1" lang="en-US" altLang="zh-CN" sz="1800" b="1" dirty="0" smtClean="0">
                <a:latin typeface="宋体" charset="-122"/>
              </a:rPr>
              <a:t>IF/ID.IR</a:t>
            </a:r>
            <a:r>
              <a:rPr kumimoji="1" lang="en-US" altLang="zh-CN" sz="1800" b="1" baseline="-25000" dirty="0" smtClean="0">
                <a:latin typeface="宋体" charset="-122"/>
              </a:rPr>
              <a:t>16</a:t>
            </a:r>
            <a:r>
              <a:rPr kumimoji="1" lang="en-US" altLang="zh-CN" sz="1800" b="1" dirty="0" smtClean="0">
                <a:latin typeface="宋体" charset="-122"/>
              </a:rPr>
              <a:t> </a:t>
            </a:r>
            <a:r>
              <a:rPr kumimoji="1" lang="zh-CN" altLang="en-US" sz="1800" b="1" dirty="0" smtClean="0">
                <a:latin typeface="宋体" charset="-122"/>
              </a:rPr>
              <a:t>）</a:t>
            </a:r>
            <a:r>
              <a:rPr kumimoji="1" lang="en-US" altLang="zh-CN" sz="1800" b="1" baseline="30000" dirty="0" smtClean="0">
                <a:latin typeface="宋体" charset="-122"/>
              </a:rPr>
              <a:t>16 </a:t>
            </a:r>
            <a:r>
              <a:rPr kumimoji="1" lang="en-US" altLang="zh-CN" sz="1800" b="1" dirty="0">
                <a:latin typeface="宋体" charset="-122"/>
              </a:rPr>
              <a:t>## </a:t>
            </a:r>
            <a:r>
              <a:rPr kumimoji="1" lang="en-US" altLang="zh-CN" sz="1800" b="1" dirty="0" smtClean="0">
                <a:latin typeface="宋体" charset="-122"/>
              </a:rPr>
              <a:t>IF/ID.</a:t>
            </a:r>
            <a:r>
              <a:rPr kumimoji="1" lang="pt-PT" altLang="zh-CN" sz="1800" b="1" dirty="0" smtClean="0">
                <a:latin typeface="宋体" charset="-122"/>
              </a:rPr>
              <a:t>IR</a:t>
            </a:r>
            <a:r>
              <a:rPr kumimoji="1" lang="pt-PT" altLang="zh-CN" sz="1800" b="1" baseline="-25000" dirty="0" smtClean="0">
                <a:latin typeface="宋体" charset="-122"/>
              </a:rPr>
              <a:t>16</a:t>
            </a:r>
            <a:r>
              <a:rPr kumimoji="1" lang="pt-PT" altLang="zh-CN" sz="1800" b="1" baseline="-25000" dirty="0">
                <a:latin typeface="宋体" charset="-122"/>
              </a:rPr>
              <a:t>..31</a:t>
            </a:r>
            <a:r>
              <a:rPr kumimoji="1" lang="zh-CN" altLang="en-US" sz="1800" b="1" dirty="0">
                <a:latin typeface="宋体" charset="-122"/>
              </a:rPr>
              <a:t>； </a:t>
            </a:r>
            <a:endParaRPr kumimoji="1" lang="en-US" altLang="zh-CN" sz="1800" b="1" dirty="0" smtClean="0">
              <a:latin typeface="宋体" charset="-122"/>
            </a:endParaRPr>
          </a:p>
          <a:p>
            <a:pPr eaLnBrk="1" hangingPunct="1"/>
            <a:r>
              <a:rPr kumimoji="1" lang="en-US" altLang="zh-CN" sz="1800" b="1" dirty="0" smtClean="0">
                <a:solidFill>
                  <a:srgbClr val="C00000"/>
                </a:solidFill>
                <a:latin typeface="宋体" charset="-122"/>
              </a:rPr>
              <a:t>ID/</a:t>
            </a:r>
            <a:r>
              <a:rPr kumimoji="1" lang="en-US" altLang="zh-CN" sz="1800" b="1" dirty="0" err="1" smtClean="0">
                <a:solidFill>
                  <a:srgbClr val="C00000"/>
                </a:solidFill>
                <a:latin typeface="宋体" charset="-122"/>
              </a:rPr>
              <a:t>EX.cond</a:t>
            </a:r>
            <a:r>
              <a:rPr lang="en-US" altLang="zh-CN" sz="1800" dirty="0">
                <a:solidFill>
                  <a:srgbClr val="C00000"/>
                </a:solidFill>
                <a:latin typeface="宋体" charset="-122"/>
              </a:rPr>
              <a:t> </a:t>
            </a:r>
            <a:r>
              <a:rPr lang="en-US" altLang="zh-CN" sz="1800" dirty="0" smtClean="0">
                <a:solidFill>
                  <a:srgbClr val="C00000"/>
                </a:solidFill>
                <a:latin typeface="宋体" charset="-122"/>
              </a:rPr>
              <a:t>← (</a:t>
            </a:r>
            <a:r>
              <a:rPr lang="en-US" altLang="zh-CN" sz="1800" dirty="0" err="1" smtClean="0">
                <a:solidFill>
                  <a:srgbClr val="C00000"/>
                </a:solidFill>
                <a:latin typeface="宋体" charset="-122"/>
              </a:rPr>
              <a:t>Regs</a:t>
            </a:r>
            <a:r>
              <a:rPr lang="en-US" altLang="zh-CN" sz="1800" dirty="0" smtClean="0">
                <a:solidFill>
                  <a:srgbClr val="C00000"/>
                </a:solidFill>
                <a:latin typeface="宋体" charset="-122"/>
              </a:rPr>
              <a:t>[IF/ID.IR</a:t>
            </a:r>
            <a:r>
              <a:rPr lang="en-US" altLang="zh-CN" sz="1800" baseline="-25000" dirty="0">
                <a:solidFill>
                  <a:srgbClr val="C00000"/>
                </a:solidFill>
                <a:latin typeface="宋体" charset="-122"/>
              </a:rPr>
              <a:t> 6..10</a:t>
            </a:r>
            <a:r>
              <a:rPr lang="en-US" altLang="zh-CN" sz="1800" dirty="0" smtClean="0">
                <a:solidFill>
                  <a:srgbClr val="C00000"/>
                </a:solidFill>
                <a:latin typeface="宋体" charset="-122"/>
              </a:rPr>
              <a:t>] op 0)</a:t>
            </a:r>
            <a:r>
              <a:rPr lang="zh-CN" altLang="en-US" sz="1800" dirty="0" smtClean="0">
                <a:solidFill>
                  <a:srgbClr val="C00000"/>
                </a:solidFill>
                <a:latin typeface="宋体" charset="-122"/>
              </a:rPr>
              <a:t>；</a:t>
            </a:r>
            <a:endParaRPr lang="en-US" altLang="zh-CN" sz="1800" dirty="0" smtClean="0">
              <a:solidFill>
                <a:srgbClr val="C00000"/>
              </a:solidFill>
              <a:latin typeface="宋体" charset="-122"/>
            </a:endParaRPr>
          </a:p>
          <a:p>
            <a:pPr eaLnBrk="1" hangingPunct="1"/>
            <a:r>
              <a:rPr kumimoji="1" lang="en-US" altLang="zh-CN" sz="1800" b="1" dirty="0" smtClean="0">
                <a:solidFill>
                  <a:srgbClr val="C00000"/>
                </a:solidFill>
                <a:latin typeface="宋体" charset="-122"/>
              </a:rPr>
              <a:t>ID/EX.NPC </a:t>
            </a:r>
            <a:r>
              <a:rPr lang="en-US" altLang="zh-CN" sz="1800" dirty="0" smtClean="0">
                <a:solidFill>
                  <a:srgbClr val="C00000"/>
                </a:solidFill>
                <a:latin typeface="宋体" charset="-122"/>
              </a:rPr>
              <a:t>← IF/ID.NPC +(I</a:t>
            </a:r>
            <a:r>
              <a:rPr lang="en-US" altLang="zh-CN" sz="1800" dirty="0">
                <a:solidFill>
                  <a:srgbClr val="C00000"/>
                </a:solidFill>
                <a:latin typeface="宋体" charset="-122"/>
              </a:rPr>
              <a:t>F/ID.IR</a:t>
            </a:r>
            <a:r>
              <a:rPr lang="en-US" altLang="zh-CN" sz="1800" baseline="-25000" dirty="0" smtClean="0">
                <a:solidFill>
                  <a:srgbClr val="C00000"/>
                </a:solidFill>
                <a:latin typeface="宋体" charset="-122"/>
              </a:rPr>
              <a:t>16</a:t>
            </a:r>
            <a:r>
              <a:rPr lang="en-US" altLang="zh-CN" sz="1800" dirty="0" smtClean="0">
                <a:solidFill>
                  <a:srgbClr val="C00000"/>
                </a:solidFill>
                <a:latin typeface="宋体" charset="-122"/>
              </a:rPr>
              <a:t> )</a:t>
            </a:r>
            <a:r>
              <a:rPr lang="en-US" altLang="zh-CN" sz="1800" baseline="30000" dirty="0" smtClean="0">
                <a:solidFill>
                  <a:srgbClr val="C00000"/>
                </a:solidFill>
                <a:latin typeface="宋体" charset="-122"/>
              </a:rPr>
              <a:t>16 </a:t>
            </a:r>
            <a:r>
              <a:rPr lang="en-US" altLang="zh-CN" sz="1800" dirty="0">
                <a:solidFill>
                  <a:srgbClr val="C00000"/>
                </a:solidFill>
                <a:latin typeface="宋体" charset="-122"/>
              </a:rPr>
              <a:t>## IF/ID.</a:t>
            </a:r>
            <a:r>
              <a:rPr lang="pt-PT" altLang="zh-CN" sz="1800" dirty="0">
                <a:solidFill>
                  <a:srgbClr val="C00000"/>
                </a:solidFill>
                <a:latin typeface="宋体" charset="-122"/>
              </a:rPr>
              <a:t>IR</a:t>
            </a:r>
            <a:r>
              <a:rPr lang="pt-PT" altLang="zh-CN" sz="1800" baseline="-25000" dirty="0">
                <a:solidFill>
                  <a:srgbClr val="C00000"/>
                </a:solidFill>
                <a:latin typeface="宋体" charset="-122"/>
              </a:rPr>
              <a:t>16..31</a:t>
            </a:r>
            <a:r>
              <a:rPr lang="zh-CN" altLang="en-US" sz="1800" dirty="0">
                <a:solidFill>
                  <a:srgbClr val="C00000"/>
                </a:solidFill>
                <a:latin typeface="宋体" charset="-122"/>
              </a:rPr>
              <a:t>； </a:t>
            </a:r>
            <a:endParaRPr kumimoji="1" lang="zh-CN" altLang="en-US" sz="1800" b="1" dirty="0">
              <a:solidFill>
                <a:srgbClr val="C00000"/>
              </a:solidFill>
              <a:latin typeface="宋体" charset="-122"/>
            </a:endParaRPr>
          </a:p>
        </p:txBody>
      </p:sp>
      <p:sp>
        <p:nvSpPr>
          <p:cNvPr id="45069" name="Rectangle 15"/>
          <p:cNvSpPr>
            <a:spLocks noChangeArrowheads="1"/>
          </p:cNvSpPr>
          <p:nvPr/>
        </p:nvSpPr>
        <p:spPr bwMode="auto">
          <a:xfrm>
            <a:off x="699815" y="5301208"/>
            <a:ext cx="631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dirty="0">
                <a:solidFill>
                  <a:schemeClr val="hlink"/>
                </a:solidFill>
                <a:latin typeface="宋体" charset="-122"/>
              </a:rPr>
              <a:t>MEM</a:t>
            </a:r>
          </a:p>
        </p:txBody>
      </p:sp>
      <p:sp>
        <p:nvSpPr>
          <p:cNvPr id="45070" name="Rectangle 16"/>
          <p:cNvSpPr>
            <a:spLocks noChangeArrowheads="1"/>
          </p:cNvSpPr>
          <p:nvPr/>
        </p:nvSpPr>
        <p:spPr bwMode="auto">
          <a:xfrm>
            <a:off x="793750" y="5942013"/>
            <a:ext cx="415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solidFill>
                  <a:schemeClr val="hlink"/>
                </a:solidFill>
                <a:latin typeface="宋体" charset="-122"/>
              </a:rPr>
              <a:t>WB</a:t>
            </a:r>
          </a:p>
        </p:txBody>
      </p:sp>
      <p:sp>
        <p:nvSpPr>
          <p:cNvPr id="45071" name="Line 17"/>
          <p:cNvSpPr>
            <a:spLocks noChangeShapeType="1"/>
          </p:cNvSpPr>
          <p:nvPr/>
        </p:nvSpPr>
        <p:spPr bwMode="auto">
          <a:xfrm>
            <a:off x="488950" y="1524241"/>
            <a:ext cx="8382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72" name="Line 18"/>
          <p:cNvSpPr>
            <a:spLocks noChangeShapeType="1"/>
          </p:cNvSpPr>
          <p:nvPr/>
        </p:nvSpPr>
        <p:spPr bwMode="auto">
          <a:xfrm>
            <a:off x="457200" y="2047875"/>
            <a:ext cx="8382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73" name="Line 19"/>
          <p:cNvSpPr>
            <a:spLocks noChangeShapeType="1"/>
          </p:cNvSpPr>
          <p:nvPr/>
        </p:nvSpPr>
        <p:spPr bwMode="auto">
          <a:xfrm>
            <a:off x="419100" y="6308725"/>
            <a:ext cx="8382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74" name="Line 20"/>
          <p:cNvSpPr>
            <a:spLocks noChangeShapeType="1"/>
          </p:cNvSpPr>
          <p:nvPr/>
        </p:nvSpPr>
        <p:spPr bwMode="auto">
          <a:xfrm flipH="1">
            <a:off x="1500188" y="1514475"/>
            <a:ext cx="23812" cy="4778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45075" name="Rectangle 23"/>
          <p:cNvSpPr>
            <a:spLocks noChangeArrowheads="1"/>
          </p:cNvSpPr>
          <p:nvPr/>
        </p:nvSpPr>
        <p:spPr bwMode="auto">
          <a:xfrm>
            <a:off x="2195513" y="733425"/>
            <a:ext cx="496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b="1">
                <a:solidFill>
                  <a:srgbClr val="000000"/>
                </a:solidFill>
              </a:rPr>
              <a:t>改进后流水线的分支操作</a:t>
            </a:r>
            <a:r>
              <a:rPr lang="zh-CN" altLang="en-US" sz="2800"/>
              <a:t> </a:t>
            </a:r>
          </a:p>
        </p:txBody>
      </p:sp>
      <p:sp>
        <p:nvSpPr>
          <p:cNvPr id="20" name="AutoShape 2">
            <a:hlinkClick r:id="rId3" action="ppaction://hlinksldjump" highlightClick="1"/>
          </p:cNvPr>
          <p:cNvSpPr>
            <a:spLocks noChangeArrowheads="1"/>
          </p:cNvSpPr>
          <p:nvPr/>
        </p:nvSpPr>
        <p:spPr bwMode="auto">
          <a:xfrm>
            <a:off x="7930593" y="598427"/>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64048633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692150"/>
            <a:ext cx="6624637"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191138"/>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rtlCol="0">
            <a:normAutofit/>
          </a:bodyPr>
          <a:lstStyle/>
          <a:p>
            <a:pPr eaLnBrk="1" fontAlgn="auto" hangingPunct="1">
              <a:spcAft>
                <a:spcPts val="0"/>
              </a:spcAft>
              <a:defRPr/>
            </a:pPr>
            <a:r>
              <a:rPr lang="en-US" altLang="zh-CN" sz="4000" b="1" dirty="0" smtClean="0">
                <a:latin typeface="+mj-ea"/>
              </a:rPr>
              <a:t>6.3  </a:t>
            </a:r>
            <a:r>
              <a:rPr lang="zh-CN" altLang="en-US" sz="4000" b="1" dirty="0">
                <a:latin typeface="+mj-ea"/>
              </a:rPr>
              <a:t>流水线中</a:t>
            </a:r>
            <a:r>
              <a:rPr lang="zh-CN" altLang="en-US" sz="4000" b="1" dirty="0" smtClean="0">
                <a:latin typeface="+mj-ea"/>
              </a:rPr>
              <a:t>的冲突</a:t>
            </a:r>
          </a:p>
        </p:txBody>
      </p:sp>
      <p:sp>
        <p:nvSpPr>
          <p:cNvPr id="5123" name="Rectangle 2"/>
          <p:cNvSpPr>
            <a:spLocks noGrp="1" noChangeArrowheads="1"/>
          </p:cNvSpPr>
          <p:nvPr>
            <p:ph idx="1"/>
          </p:nvPr>
        </p:nvSpPr>
        <p:spPr>
          <a:xfrm>
            <a:off x="683568" y="1700808"/>
            <a:ext cx="7064375" cy="3313112"/>
          </a:xfrm>
        </p:spPr>
        <p:txBody>
          <a:bodyPr/>
          <a:lstStyle/>
          <a:p>
            <a:pPr marL="0" indent="0" eaLnBrk="1" hangingPunct="1">
              <a:spcBef>
                <a:spcPct val="50000"/>
              </a:spcBef>
              <a:buFont typeface="Arial" charset="0"/>
              <a:buNone/>
            </a:pPr>
            <a:r>
              <a:rPr lang="en-US" altLang="zh-CN" sz="2800" b="1" dirty="0" smtClean="0">
                <a:latin typeface="Times New Roman" pitchFamily="18" charset="0"/>
              </a:rPr>
              <a:t>6.3.1  </a:t>
            </a:r>
            <a:r>
              <a:rPr lang="zh-CN" altLang="en-US" sz="2800" b="1" dirty="0" smtClean="0">
                <a:latin typeface="Times New Roman" pitchFamily="18" charset="0"/>
              </a:rPr>
              <a:t>流水线的结构冲突</a:t>
            </a:r>
            <a:endParaRPr lang="en-US" altLang="zh-CN" sz="2800" b="1" dirty="0" smtClean="0">
              <a:latin typeface="Times New Roman" pitchFamily="18" charset="0"/>
            </a:endParaRPr>
          </a:p>
          <a:p>
            <a:pPr marL="0" indent="0" eaLnBrk="1" hangingPunct="1">
              <a:spcBef>
                <a:spcPct val="50000"/>
              </a:spcBef>
              <a:buFont typeface="Arial" charset="0"/>
              <a:buNone/>
            </a:pPr>
            <a:endParaRPr lang="zh-CN" altLang="en-US" sz="2800" b="1" dirty="0" smtClean="0">
              <a:latin typeface="Times New Roman" pitchFamily="18" charset="0"/>
            </a:endParaRPr>
          </a:p>
          <a:p>
            <a:pPr marL="0" indent="0" eaLnBrk="1" hangingPunct="1">
              <a:spcBef>
                <a:spcPct val="50000"/>
              </a:spcBef>
              <a:buFont typeface="Arial" charset="0"/>
              <a:buNone/>
            </a:pPr>
            <a:r>
              <a:rPr lang="en-US" altLang="zh-CN" sz="2800" b="1" u="sng" dirty="0" smtClean="0">
                <a:latin typeface="Times New Roman" pitchFamily="18" charset="0"/>
              </a:rPr>
              <a:t>6.3.2  </a:t>
            </a:r>
            <a:r>
              <a:rPr lang="zh-CN" altLang="en-US" sz="2800" b="1" u="sng" dirty="0" smtClean="0">
                <a:latin typeface="Times New Roman" pitchFamily="18" charset="0"/>
              </a:rPr>
              <a:t>流水线的数据冲突</a:t>
            </a:r>
            <a:endParaRPr lang="en-US" altLang="zh-CN" sz="2800" b="1" u="sng" dirty="0" smtClean="0">
              <a:latin typeface="Times New Roman" pitchFamily="18" charset="0"/>
            </a:endParaRPr>
          </a:p>
          <a:p>
            <a:pPr marL="0" indent="0" eaLnBrk="1" hangingPunct="1">
              <a:spcBef>
                <a:spcPct val="50000"/>
              </a:spcBef>
              <a:buFont typeface="Arial" charset="0"/>
              <a:buNone/>
            </a:pPr>
            <a:endParaRPr lang="en-US" altLang="zh-CN" sz="2800" b="1" dirty="0" smtClean="0">
              <a:latin typeface="Times New Roman" pitchFamily="18" charset="0"/>
            </a:endParaRPr>
          </a:p>
          <a:p>
            <a:pPr marL="0" indent="0" eaLnBrk="1" hangingPunct="1">
              <a:spcBef>
                <a:spcPct val="50000"/>
              </a:spcBef>
              <a:buFont typeface="Arial" charset="0"/>
              <a:buNone/>
            </a:pPr>
            <a:r>
              <a:rPr lang="en-US" altLang="zh-CN" sz="2800" b="1" dirty="0" smtClean="0">
                <a:latin typeface="Times New Roman" pitchFamily="18" charset="0"/>
              </a:rPr>
              <a:t>6.3.3 </a:t>
            </a:r>
            <a:r>
              <a:rPr lang="zh-CN" altLang="en-US" sz="2800" b="1" dirty="0" smtClean="0">
                <a:latin typeface="Times New Roman" pitchFamily="18" charset="0"/>
              </a:rPr>
              <a:t>流水线的控制冲突</a:t>
            </a:r>
            <a:endParaRPr lang="en-US" altLang="zh-CN" b="1" dirty="0" smtClean="0">
              <a:latin typeface="Times New Roman" pitchFamily="18" charset="0"/>
            </a:endParaRPr>
          </a:p>
        </p:txBody>
      </p:sp>
    </p:spTree>
    <p:extLst>
      <p:ext uri="{BB962C8B-B14F-4D97-AF65-F5344CB8AC3E}">
        <p14:creationId xmlns:p14="http://schemas.microsoft.com/office/powerpoint/2010/main" val="375786210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9155" name="Picture 2" descr="arch69">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5750"/>
            <a:ext cx="68580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236478"/>
      </p:ext>
    </p:extLst>
  </p:cSld>
  <p:clrMapOvr>
    <a:masterClrMapping/>
  </p:clrMapOvr>
  <p:transition spd="slow"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0179" name="Picture 2" descr="arch70">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08075"/>
            <a:ext cx="7467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464224"/>
      </p:ext>
    </p:extLst>
  </p:cSld>
  <p:clrMapOvr>
    <a:masterClrMapping/>
  </p:clrMapOvr>
  <p:transition spd="slow"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2227" name="Picture 2" descr="arch7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08025"/>
            <a:ext cx="68580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444443"/>
      </p:ext>
    </p:extLst>
  </p:cSld>
  <p:clrMapOvr>
    <a:masterClrMapping/>
  </p:clrMapOvr>
  <p:transition spd="slow"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4275" name="Picture 2" descr="arch7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31838"/>
            <a:ext cx="6858000"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782049"/>
      </p:ext>
    </p:extLst>
  </p:cSld>
  <p:clrMapOvr>
    <a:masterClrMapping/>
  </p:clrMapOvr>
  <p:transition spd="slow"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6323" name="Picture 5">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0350"/>
            <a:ext cx="8135938"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832805"/>
      </p:ext>
    </p:extLst>
  </p:cSld>
  <p:clrMapOvr>
    <a:masterClrMapping/>
  </p:clrMapOvr>
  <p:transition spd="slow"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4"/>
          <p:cNvGrpSpPr>
            <a:grpSpLocks/>
          </p:cNvGrpSpPr>
          <p:nvPr/>
        </p:nvGrpSpPr>
        <p:grpSpPr bwMode="auto">
          <a:xfrm>
            <a:off x="768350" y="44450"/>
            <a:ext cx="7620000" cy="3683000"/>
            <a:chOff x="480" y="1000"/>
            <a:chExt cx="4800" cy="2320"/>
          </a:xfrm>
        </p:grpSpPr>
        <p:pic>
          <p:nvPicPr>
            <p:cNvPr id="57379" name="Picture 2" descr="arch74">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000"/>
              <a:ext cx="4800"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 y="2314"/>
              <a:ext cx="18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4"/>
          <p:cNvGrpSpPr>
            <a:grpSpLocks/>
          </p:cNvGrpSpPr>
          <p:nvPr/>
        </p:nvGrpSpPr>
        <p:grpSpPr bwMode="auto">
          <a:xfrm flipH="1">
            <a:off x="1049338" y="2101850"/>
            <a:ext cx="288925" cy="649288"/>
            <a:chOff x="2154" y="2523"/>
            <a:chExt cx="318" cy="635"/>
          </a:xfrm>
        </p:grpSpPr>
        <p:sp>
          <p:nvSpPr>
            <p:cNvPr id="57376" name="Line 5"/>
            <p:cNvSpPr>
              <a:spLocks noChangeShapeType="1"/>
            </p:cNvSpPr>
            <p:nvPr/>
          </p:nvSpPr>
          <p:spPr bwMode="auto">
            <a:xfrm>
              <a:off x="2200" y="2523"/>
              <a:ext cx="27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6"/>
            <p:cNvSpPr>
              <a:spLocks noChangeShapeType="1"/>
            </p:cNvSpPr>
            <p:nvPr/>
          </p:nvSpPr>
          <p:spPr bwMode="auto">
            <a:xfrm>
              <a:off x="2472" y="2523"/>
              <a:ext cx="0" cy="63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7"/>
            <p:cNvSpPr>
              <a:spLocks noChangeShapeType="1"/>
            </p:cNvSpPr>
            <p:nvPr/>
          </p:nvSpPr>
          <p:spPr bwMode="auto">
            <a:xfrm flipH="1">
              <a:off x="2154" y="3158"/>
              <a:ext cx="31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348" name="Text Box 8"/>
          <p:cNvSpPr txBox="1">
            <a:spLocks noChangeArrowheads="1"/>
          </p:cNvSpPr>
          <p:nvPr/>
        </p:nvSpPr>
        <p:spPr bwMode="auto">
          <a:xfrm>
            <a:off x="1338263" y="806450"/>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lang="zh-CN" altLang="en-US" sz="1800" b="1">
                <a:solidFill>
                  <a:srgbClr val="000099"/>
                </a:solidFill>
                <a:latin typeface="Verdana" pitchFamily="34" charset="0"/>
                <a:ea typeface="华文中宋" pitchFamily="2" charset="-122"/>
              </a:rPr>
              <a:t>从前调度</a:t>
            </a:r>
          </a:p>
        </p:txBody>
      </p:sp>
      <p:sp>
        <p:nvSpPr>
          <p:cNvPr id="57349" name="Text Box 9"/>
          <p:cNvSpPr txBox="1">
            <a:spLocks noChangeArrowheads="1"/>
          </p:cNvSpPr>
          <p:nvPr/>
        </p:nvSpPr>
        <p:spPr bwMode="auto">
          <a:xfrm>
            <a:off x="3714750" y="798513"/>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lang="zh-CN" altLang="en-US" sz="1800" b="1">
                <a:solidFill>
                  <a:srgbClr val="000099"/>
                </a:solidFill>
                <a:latin typeface="Verdana" pitchFamily="34" charset="0"/>
                <a:ea typeface="华文中宋" pitchFamily="2" charset="-122"/>
              </a:rPr>
              <a:t>从目标处调度</a:t>
            </a:r>
          </a:p>
        </p:txBody>
      </p:sp>
      <p:sp>
        <p:nvSpPr>
          <p:cNvPr id="57350" name="Text Box 10"/>
          <p:cNvSpPr txBox="1">
            <a:spLocks noChangeArrowheads="1"/>
          </p:cNvSpPr>
          <p:nvPr/>
        </p:nvSpPr>
        <p:spPr bwMode="auto">
          <a:xfrm>
            <a:off x="6162675" y="806450"/>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lang="zh-CN" altLang="en-US" sz="1800" b="1" dirty="0">
                <a:solidFill>
                  <a:srgbClr val="000099"/>
                </a:solidFill>
                <a:latin typeface="Verdana" pitchFamily="34" charset="0"/>
                <a:ea typeface="华文中宋" pitchFamily="2" charset="-122"/>
              </a:rPr>
              <a:t>从失败处调度</a:t>
            </a:r>
          </a:p>
        </p:txBody>
      </p:sp>
      <p:grpSp>
        <p:nvGrpSpPr>
          <p:cNvPr id="4" name="Group 11"/>
          <p:cNvGrpSpPr>
            <a:grpSpLocks/>
          </p:cNvGrpSpPr>
          <p:nvPr/>
        </p:nvGrpSpPr>
        <p:grpSpPr bwMode="auto">
          <a:xfrm flipH="1">
            <a:off x="3570288" y="2030413"/>
            <a:ext cx="288925" cy="901700"/>
            <a:chOff x="2154" y="2523"/>
            <a:chExt cx="318" cy="635"/>
          </a:xfrm>
        </p:grpSpPr>
        <p:sp>
          <p:nvSpPr>
            <p:cNvPr id="57373" name="Line 12"/>
            <p:cNvSpPr>
              <a:spLocks noChangeShapeType="1"/>
            </p:cNvSpPr>
            <p:nvPr/>
          </p:nvSpPr>
          <p:spPr bwMode="auto">
            <a:xfrm>
              <a:off x="2200" y="2523"/>
              <a:ext cx="27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13"/>
            <p:cNvSpPr>
              <a:spLocks noChangeShapeType="1"/>
            </p:cNvSpPr>
            <p:nvPr/>
          </p:nvSpPr>
          <p:spPr bwMode="auto">
            <a:xfrm>
              <a:off x="2472" y="2523"/>
              <a:ext cx="0" cy="63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14"/>
            <p:cNvSpPr>
              <a:spLocks noChangeShapeType="1"/>
            </p:cNvSpPr>
            <p:nvPr/>
          </p:nvSpPr>
          <p:spPr bwMode="auto">
            <a:xfrm flipH="1">
              <a:off x="2154" y="3158"/>
              <a:ext cx="31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p:cNvGrpSpPr>
            <a:grpSpLocks/>
          </p:cNvGrpSpPr>
          <p:nvPr/>
        </p:nvGrpSpPr>
        <p:grpSpPr bwMode="auto">
          <a:xfrm flipV="1">
            <a:off x="5154613" y="2025650"/>
            <a:ext cx="431800" cy="652463"/>
            <a:chOff x="2154" y="2523"/>
            <a:chExt cx="318" cy="635"/>
          </a:xfrm>
        </p:grpSpPr>
        <p:sp>
          <p:nvSpPr>
            <p:cNvPr id="57370" name="Line 20"/>
            <p:cNvSpPr>
              <a:spLocks noChangeShapeType="1"/>
            </p:cNvSpPr>
            <p:nvPr/>
          </p:nvSpPr>
          <p:spPr bwMode="auto">
            <a:xfrm>
              <a:off x="2200" y="2523"/>
              <a:ext cx="27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21"/>
            <p:cNvSpPr>
              <a:spLocks noChangeShapeType="1"/>
            </p:cNvSpPr>
            <p:nvPr/>
          </p:nvSpPr>
          <p:spPr bwMode="auto">
            <a:xfrm>
              <a:off x="2472" y="2523"/>
              <a:ext cx="0"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22"/>
            <p:cNvSpPr>
              <a:spLocks noChangeShapeType="1"/>
            </p:cNvSpPr>
            <p:nvPr/>
          </p:nvSpPr>
          <p:spPr bwMode="auto">
            <a:xfrm flipH="1">
              <a:off x="2154" y="3158"/>
              <a:ext cx="31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5"/>
          <p:cNvGrpSpPr>
            <a:grpSpLocks/>
          </p:cNvGrpSpPr>
          <p:nvPr/>
        </p:nvGrpSpPr>
        <p:grpSpPr bwMode="auto">
          <a:xfrm flipV="1">
            <a:off x="5226050" y="2390775"/>
            <a:ext cx="360363" cy="254000"/>
            <a:chOff x="2154" y="2523"/>
            <a:chExt cx="318" cy="635"/>
          </a:xfrm>
        </p:grpSpPr>
        <p:sp>
          <p:nvSpPr>
            <p:cNvPr id="57367" name="Line 26"/>
            <p:cNvSpPr>
              <a:spLocks noChangeShapeType="1"/>
            </p:cNvSpPr>
            <p:nvPr/>
          </p:nvSpPr>
          <p:spPr bwMode="auto">
            <a:xfrm>
              <a:off x="2200" y="2523"/>
              <a:ext cx="27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7"/>
            <p:cNvSpPr>
              <a:spLocks noChangeShapeType="1"/>
            </p:cNvSpPr>
            <p:nvPr/>
          </p:nvSpPr>
          <p:spPr bwMode="auto">
            <a:xfrm>
              <a:off x="2472" y="2523"/>
              <a:ext cx="0"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28"/>
            <p:cNvSpPr>
              <a:spLocks noChangeShapeType="1"/>
            </p:cNvSpPr>
            <p:nvPr/>
          </p:nvSpPr>
          <p:spPr bwMode="auto">
            <a:xfrm flipH="1">
              <a:off x="2154" y="3158"/>
              <a:ext cx="31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9758" name="Text Box 30"/>
          <p:cNvSpPr txBox="1">
            <a:spLocks noChangeArrowheads="1"/>
          </p:cNvSpPr>
          <p:nvPr/>
        </p:nvSpPr>
        <p:spPr bwMode="auto">
          <a:xfrm>
            <a:off x="1331913" y="28527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600" b="1">
                <a:solidFill>
                  <a:srgbClr val="0000CC"/>
                </a:solidFill>
                <a:latin typeface="Verdana" pitchFamily="34" charset="0"/>
              </a:rPr>
              <a:t>×××</a:t>
            </a:r>
          </a:p>
        </p:txBody>
      </p:sp>
      <p:sp>
        <p:nvSpPr>
          <p:cNvPr id="329759" name="Text Box 31"/>
          <p:cNvSpPr txBox="1">
            <a:spLocks noChangeArrowheads="1"/>
          </p:cNvSpPr>
          <p:nvPr/>
        </p:nvSpPr>
        <p:spPr bwMode="auto">
          <a:xfrm>
            <a:off x="684213" y="3716338"/>
            <a:ext cx="244792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800" b="1">
                <a:latin typeface="Verdana" pitchFamily="34" charset="0"/>
              </a:rPr>
              <a:t>Notake     take</a:t>
            </a:r>
          </a:p>
          <a:p>
            <a:pPr eaLnBrk="1" hangingPunct="1">
              <a:spcBef>
                <a:spcPct val="50000"/>
              </a:spcBef>
            </a:pPr>
            <a:r>
              <a:rPr lang="en-US" altLang="zh-CN" sz="1800" b="1">
                <a:latin typeface="Verdana" pitchFamily="34" charset="0"/>
              </a:rPr>
              <a:t>ADD         ADD </a:t>
            </a:r>
          </a:p>
          <a:p>
            <a:pPr eaLnBrk="1" hangingPunct="1">
              <a:spcBef>
                <a:spcPct val="50000"/>
              </a:spcBef>
            </a:pPr>
            <a:r>
              <a:rPr lang="en-US" altLang="zh-CN" sz="1800" b="1">
                <a:latin typeface="Verdana" pitchFamily="34" charset="0"/>
              </a:rPr>
              <a:t>If              If</a:t>
            </a:r>
          </a:p>
          <a:p>
            <a:pPr eaLnBrk="1" hangingPunct="1">
              <a:spcBef>
                <a:spcPct val="50000"/>
              </a:spcBef>
            </a:pPr>
            <a:r>
              <a:rPr lang="en-US" altLang="zh-CN" sz="1800" b="1">
                <a:latin typeface="Verdana" pitchFamily="34" charset="0"/>
              </a:rPr>
              <a:t>××          ×××</a:t>
            </a:r>
          </a:p>
          <a:p>
            <a:pPr eaLnBrk="1" hangingPunct="1">
              <a:spcBef>
                <a:spcPct val="50000"/>
              </a:spcBef>
            </a:pPr>
            <a:r>
              <a:rPr lang="en-US" altLang="zh-CN" sz="1800" b="1">
                <a:latin typeface="Verdana" pitchFamily="34" charset="0"/>
              </a:rPr>
              <a:t>×××                </a:t>
            </a:r>
          </a:p>
        </p:txBody>
      </p:sp>
      <p:sp>
        <p:nvSpPr>
          <p:cNvPr id="329760" name="Text Box 32"/>
          <p:cNvSpPr txBox="1">
            <a:spLocks noChangeArrowheads="1"/>
          </p:cNvSpPr>
          <p:nvPr/>
        </p:nvSpPr>
        <p:spPr bwMode="auto">
          <a:xfrm>
            <a:off x="1331913" y="2516188"/>
            <a:ext cx="136842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600" b="1">
                <a:solidFill>
                  <a:srgbClr val="FF3300"/>
                </a:solidFill>
                <a:latin typeface="Verdana" pitchFamily="34" charset="0"/>
              </a:rPr>
              <a:t>××</a:t>
            </a:r>
          </a:p>
        </p:txBody>
      </p:sp>
      <p:sp>
        <p:nvSpPr>
          <p:cNvPr id="329761" name="Text Box 33"/>
          <p:cNvSpPr txBox="1">
            <a:spLocks noChangeArrowheads="1"/>
          </p:cNvSpPr>
          <p:nvPr/>
        </p:nvSpPr>
        <p:spPr bwMode="auto">
          <a:xfrm>
            <a:off x="1258888" y="1844675"/>
            <a:ext cx="1655762"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400" b="1">
                <a:solidFill>
                  <a:srgbClr val="FF3300"/>
                </a:solidFill>
                <a:latin typeface="Verdana" pitchFamily="34" charset="0"/>
              </a:rPr>
              <a:t>ADD R1,R2,R3</a:t>
            </a:r>
          </a:p>
        </p:txBody>
      </p:sp>
      <p:sp>
        <p:nvSpPr>
          <p:cNvPr id="329762" name="Text Box 34"/>
          <p:cNvSpPr txBox="1">
            <a:spLocks noChangeArrowheads="1"/>
          </p:cNvSpPr>
          <p:nvPr/>
        </p:nvSpPr>
        <p:spPr bwMode="auto">
          <a:xfrm>
            <a:off x="3348038" y="3716338"/>
            <a:ext cx="24479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800" b="1" dirty="0" err="1">
                <a:latin typeface="Verdana" pitchFamily="34" charset="0"/>
              </a:rPr>
              <a:t>Notake</a:t>
            </a:r>
            <a:r>
              <a:rPr lang="en-US" altLang="zh-CN" sz="1800" b="1" dirty="0">
                <a:latin typeface="Verdana" pitchFamily="34" charset="0"/>
              </a:rPr>
              <a:t>    Take</a:t>
            </a:r>
          </a:p>
          <a:p>
            <a:pPr eaLnBrk="1" hangingPunct="1">
              <a:spcBef>
                <a:spcPct val="50000"/>
              </a:spcBef>
            </a:pPr>
            <a:r>
              <a:rPr lang="en-US" altLang="zh-CN" sz="1800" b="1" dirty="0">
                <a:latin typeface="Verdana" pitchFamily="34" charset="0"/>
              </a:rPr>
              <a:t>ADD         </a:t>
            </a:r>
            <a:r>
              <a:rPr lang="en-US" altLang="zh-CN" sz="1800" b="1" dirty="0" err="1">
                <a:latin typeface="Verdana" pitchFamily="34" charset="0"/>
              </a:rPr>
              <a:t>ADD</a:t>
            </a:r>
            <a:r>
              <a:rPr lang="en-US" altLang="zh-CN" sz="1800" b="1" dirty="0">
                <a:latin typeface="Verdana" pitchFamily="34" charset="0"/>
              </a:rPr>
              <a:t> </a:t>
            </a:r>
          </a:p>
          <a:p>
            <a:pPr eaLnBrk="1" hangingPunct="1">
              <a:spcBef>
                <a:spcPct val="50000"/>
              </a:spcBef>
            </a:pPr>
            <a:r>
              <a:rPr lang="en-US" altLang="zh-CN" sz="1800" b="1" dirty="0">
                <a:latin typeface="Verdana" pitchFamily="34" charset="0"/>
              </a:rPr>
              <a:t>SUB         </a:t>
            </a:r>
            <a:r>
              <a:rPr lang="en-US" altLang="zh-CN" sz="1800" b="1" dirty="0" err="1">
                <a:latin typeface="Verdana" pitchFamily="34" charset="0"/>
              </a:rPr>
              <a:t>SUB</a:t>
            </a:r>
            <a:endParaRPr lang="en-US" altLang="zh-CN" sz="1800" b="1" dirty="0">
              <a:latin typeface="Verdana" pitchFamily="34" charset="0"/>
            </a:endParaRPr>
          </a:p>
          <a:p>
            <a:pPr eaLnBrk="1" hangingPunct="1">
              <a:spcBef>
                <a:spcPct val="50000"/>
              </a:spcBef>
            </a:pPr>
            <a:r>
              <a:rPr lang="en-US" altLang="zh-CN" sz="1800" b="1" dirty="0">
                <a:latin typeface="Verdana" pitchFamily="34" charset="0"/>
              </a:rPr>
              <a:t>ADD         </a:t>
            </a:r>
            <a:r>
              <a:rPr lang="en-US" altLang="zh-CN" sz="1800" b="1" dirty="0" err="1">
                <a:latin typeface="Verdana" pitchFamily="34" charset="0"/>
              </a:rPr>
              <a:t>ADD</a:t>
            </a:r>
            <a:endParaRPr lang="en-US" altLang="zh-CN" sz="1800" b="1" dirty="0">
              <a:latin typeface="Verdana" pitchFamily="34" charset="0"/>
            </a:endParaRPr>
          </a:p>
          <a:p>
            <a:pPr eaLnBrk="1" hangingPunct="1">
              <a:spcBef>
                <a:spcPct val="50000"/>
              </a:spcBef>
            </a:pPr>
            <a:r>
              <a:rPr lang="en-US" altLang="zh-CN" sz="1800" b="1" dirty="0">
                <a:latin typeface="Verdana" pitchFamily="34" charset="0"/>
              </a:rPr>
              <a:t>if              </a:t>
            </a:r>
            <a:r>
              <a:rPr lang="en-US" altLang="zh-CN" sz="1800" b="1" dirty="0" err="1">
                <a:latin typeface="Verdana" pitchFamily="34" charset="0"/>
              </a:rPr>
              <a:t>if</a:t>
            </a:r>
            <a:endParaRPr lang="en-US" altLang="zh-CN" sz="1800" b="1" dirty="0">
              <a:latin typeface="Verdana" pitchFamily="34" charset="0"/>
            </a:endParaRPr>
          </a:p>
          <a:p>
            <a:pPr eaLnBrk="1" hangingPunct="1">
              <a:spcBef>
                <a:spcPct val="50000"/>
              </a:spcBef>
            </a:pPr>
            <a:r>
              <a:rPr lang="en-US" altLang="zh-CN" sz="1800" b="1" dirty="0">
                <a:latin typeface="Verdana" pitchFamily="34" charset="0"/>
              </a:rPr>
              <a:t>××          SUB</a:t>
            </a:r>
          </a:p>
          <a:p>
            <a:pPr eaLnBrk="1" hangingPunct="1">
              <a:spcBef>
                <a:spcPct val="50000"/>
              </a:spcBef>
            </a:pPr>
            <a:r>
              <a:rPr lang="en-US" altLang="zh-CN" sz="1800" b="1" dirty="0">
                <a:latin typeface="Verdana" pitchFamily="34" charset="0"/>
              </a:rPr>
              <a:t>                ADD</a:t>
            </a:r>
          </a:p>
        </p:txBody>
      </p:sp>
      <p:sp>
        <p:nvSpPr>
          <p:cNvPr id="329763" name="Text Box 35"/>
          <p:cNvSpPr txBox="1">
            <a:spLocks noChangeArrowheads="1"/>
          </p:cNvSpPr>
          <p:nvPr/>
        </p:nvSpPr>
        <p:spPr bwMode="auto">
          <a:xfrm>
            <a:off x="3851275" y="2781300"/>
            <a:ext cx="136842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600" b="1">
                <a:solidFill>
                  <a:srgbClr val="FF3300"/>
                </a:solidFill>
                <a:latin typeface="Verdana" pitchFamily="34" charset="0"/>
              </a:rPr>
              <a:t>××</a:t>
            </a:r>
          </a:p>
        </p:txBody>
      </p:sp>
      <p:sp>
        <p:nvSpPr>
          <p:cNvPr id="329764" name="Text Box 36"/>
          <p:cNvSpPr txBox="1">
            <a:spLocks noChangeArrowheads="1"/>
          </p:cNvSpPr>
          <p:nvPr/>
        </p:nvSpPr>
        <p:spPr bwMode="auto">
          <a:xfrm>
            <a:off x="3851275" y="3141663"/>
            <a:ext cx="136842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600" b="1">
                <a:latin typeface="Verdana" pitchFamily="34" charset="0"/>
              </a:rPr>
              <a:t>××</a:t>
            </a:r>
          </a:p>
        </p:txBody>
      </p:sp>
      <p:sp>
        <p:nvSpPr>
          <p:cNvPr id="329765" name="Text Box 37"/>
          <p:cNvSpPr txBox="1">
            <a:spLocks noChangeArrowheads="1"/>
          </p:cNvSpPr>
          <p:nvPr/>
        </p:nvSpPr>
        <p:spPr bwMode="auto">
          <a:xfrm>
            <a:off x="5940425" y="3716338"/>
            <a:ext cx="24479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800" b="1" dirty="0" err="1">
                <a:latin typeface="Verdana" pitchFamily="34" charset="0"/>
              </a:rPr>
              <a:t>Notake</a:t>
            </a:r>
            <a:r>
              <a:rPr lang="en-US" altLang="zh-CN" sz="1800" b="1" dirty="0">
                <a:latin typeface="Verdana" pitchFamily="34" charset="0"/>
              </a:rPr>
              <a:t>    Take</a:t>
            </a:r>
          </a:p>
          <a:p>
            <a:pPr eaLnBrk="1" hangingPunct="1">
              <a:spcBef>
                <a:spcPct val="50000"/>
              </a:spcBef>
            </a:pPr>
            <a:r>
              <a:rPr lang="en-US" altLang="zh-CN" sz="1800" b="1" dirty="0">
                <a:latin typeface="Verdana" pitchFamily="34" charset="0"/>
              </a:rPr>
              <a:t>ADD         </a:t>
            </a:r>
            <a:r>
              <a:rPr lang="en-US" altLang="zh-CN" sz="1800" b="1" dirty="0" err="1">
                <a:latin typeface="Verdana" pitchFamily="34" charset="0"/>
              </a:rPr>
              <a:t>ADD</a:t>
            </a:r>
            <a:r>
              <a:rPr lang="en-US" altLang="zh-CN" sz="1800" b="1" dirty="0">
                <a:latin typeface="Verdana" pitchFamily="34" charset="0"/>
              </a:rPr>
              <a:t> </a:t>
            </a:r>
          </a:p>
          <a:p>
            <a:pPr eaLnBrk="1" hangingPunct="1">
              <a:spcBef>
                <a:spcPct val="50000"/>
              </a:spcBef>
            </a:pPr>
            <a:r>
              <a:rPr lang="en-US" altLang="zh-CN" sz="1800" b="1" dirty="0">
                <a:latin typeface="Verdana" pitchFamily="34" charset="0"/>
              </a:rPr>
              <a:t>If             </a:t>
            </a:r>
            <a:r>
              <a:rPr lang="en-US" altLang="zh-CN" sz="1800" b="1" dirty="0" err="1">
                <a:latin typeface="Verdana" pitchFamily="34" charset="0"/>
              </a:rPr>
              <a:t>If</a:t>
            </a:r>
            <a:endParaRPr lang="en-US" altLang="zh-CN" sz="1800" b="1" dirty="0">
              <a:latin typeface="Verdana" pitchFamily="34" charset="0"/>
            </a:endParaRPr>
          </a:p>
          <a:p>
            <a:pPr eaLnBrk="1" hangingPunct="1">
              <a:spcBef>
                <a:spcPct val="50000"/>
              </a:spcBef>
            </a:pPr>
            <a:r>
              <a:rPr lang="en-US" altLang="zh-CN" sz="1800" b="1" dirty="0">
                <a:latin typeface="Verdana" pitchFamily="34" charset="0"/>
              </a:rPr>
              <a:t>××         ×××</a:t>
            </a:r>
          </a:p>
          <a:p>
            <a:pPr eaLnBrk="1" hangingPunct="1">
              <a:spcBef>
                <a:spcPct val="50000"/>
              </a:spcBef>
            </a:pPr>
            <a:r>
              <a:rPr lang="en-US" altLang="zh-CN" sz="1800" b="1" dirty="0">
                <a:latin typeface="Verdana" pitchFamily="34" charset="0"/>
              </a:rPr>
              <a:t>SUB </a:t>
            </a:r>
          </a:p>
          <a:p>
            <a:pPr eaLnBrk="1" hangingPunct="1">
              <a:spcBef>
                <a:spcPct val="50000"/>
              </a:spcBef>
            </a:pPr>
            <a:r>
              <a:rPr lang="en-US" altLang="zh-CN" sz="1800" b="1" dirty="0">
                <a:latin typeface="Verdana" pitchFamily="34" charset="0"/>
              </a:rPr>
              <a:t>×××</a:t>
            </a:r>
          </a:p>
          <a:p>
            <a:pPr eaLnBrk="1" hangingPunct="1">
              <a:spcBef>
                <a:spcPct val="50000"/>
              </a:spcBef>
            </a:pPr>
            <a:r>
              <a:rPr lang="en-US" altLang="zh-CN" sz="1800" b="1" dirty="0">
                <a:latin typeface="Verdana" pitchFamily="34" charset="0"/>
              </a:rPr>
              <a:t>                </a:t>
            </a:r>
          </a:p>
        </p:txBody>
      </p:sp>
      <p:sp>
        <p:nvSpPr>
          <p:cNvPr id="57362" name="Text Box 38"/>
          <p:cNvSpPr txBox="1">
            <a:spLocks noChangeArrowheads="1"/>
          </p:cNvSpPr>
          <p:nvPr/>
        </p:nvSpPr>
        <p:spPr bwMode="auto">
          <a:xfrm>
            <a:off x="6372225" y="2997200"/>
            <a:ext cx="115252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latin typeface="Verdana" pitchFamily="34" charset="0"/>
              </a:rPr>
              <a:t>×××</a:t>
            </a:r>
          </a:p>
        </p:txBody>
      </p:sp>
      <p:sp>
        <p:nvSpPr>
          <p:cNvPr id="329769" name="Text Box 41"/>
          <p:cNvSpPr txBox="1">
            <a:spLocks noChangeArrowheads="1"/>
          </p:cNvSpPr>
          <p:nvPr/>
        </p:nvSpPr>
        <p:spPr bwMode="auto">
          <a:xfrm>
            <a:off x="1331913" y="2708275"/>
            <a:ext cx="936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FF3300"/>
                </a:solidFill>
                <a:latin typeface="Verdana" pitchFamily="34" charset="0"/>
              </a:rPr>
              <a:t>××</a:t>
            </a:r>
          </a:p>
          <a:p>
            <a:pPr eaLnBrk="1" hangingPunct="1"/>
            <a:r>
              <a:rPr lang="en-US" altLang="zh-CN" sz="1600" b="1">
                <a:solidFill>
                  <a:srgbClr val="0000CC"/>
                </a:solidFill>
                <a:latin typeface="Verdana" pitchFamily="34" charset="0"/>
              </a:rPr>
              <a:t>×××</a:t>
            </a:r>
          </a:p>
        </p:txBody>
      </p:sp>
      <p:sp>
        <p:nvSpPr>
          <p:cNvPr id="329773" name="Text Box 45"/>
          <p:cNvSpPr txBox="1">
            <a:spLocks noChangeArrowheads="1"/>
          </p:cNvSpPr>
          <p:nvPr/>
        </p:nvSpPr>
        <p:spPr bwMode="auto">
          <a:xfrm>
            <a:off x="6329363" y="2300288"/>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lang="en-US" altLang="zh-CN" sz="1600" b="1">
                <a:solidFill>
                  <a:srgbClr val="FF3300"/>
                </a:solidFill>
                <a:latin typeface="Verdana" pitchFamily="34" charset="0"/>
              </a:rPr>
              <a:t>××</a:t>
            </a:r>
          </a:p>
        </p:txBody>
      </p:sp>
      <p:sp>
        <p:nvSpPr>
          <p:cNvPr id="329774" name="Text Box 46"/>
          <p:cNvSpPr txBox="1">
            <a:spLocks noChangeArrowheads="1"/>
          </p:cNvSpPr>
          <p:nvPr/>
        </p:nvSpPr>
        <p:spPr bwMode="auto">
          <a:xfrm>
            <a:off x="6372225" y="2852738"/>
            <a:ext cx="1152525"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solidFill>
                  <a:srgbClr val="FF3300"/>
                </a:solidFill>
                <a:latin typeface="Verdana" pitchFamily="34" charset="0"/>
              </a:rPr>
              <a:t>××</a:t>
            </a:r>
          </a:p>
          <a:p>
            <a:pPr eaLnBrk="1" hangingPunct="1"/>
            <a:r>
              <a:rPr lang="en-US" altLang="zh-CN" sz="1600" b="1">
                <a:solidFill>
                  <a:srgbClr val="0000CC"/>
                </a:solidFill>
                <a:latin typeface="Verdana" pitchFamily="34" charset="0"/>
              </a:rPr>
              <a:t>×××</a:t>
            </a:r>
          </a:p>
        </p:txBody>
      </p:sp>
      <p:sp>
        <p:nvSpPr>
          <p:cNvPr id="57366" name="AutoShape 4">
            <a:hlinkClick r:id="rId5" action="ppaction://hlinksldjump" highlightClick="1"/>
          </p:cNvPr>
          <p:cNvSpPr>
            <a:spLocks noChangeArrowheads="1"/>
          </p:cNvSpPr>
          <p:nvPr/>
        </p:nvSpPr>
        <p:spPr bwMode="auto">
          <a:xfrm>
            <a:off x="7747000" y="6253163"/>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809903944"/>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329758"/>
                                        </p:tgtEl>
                                      </p:cBhvr>
                                    </p:animEffect>
                                    <p:set>
                                      <p:cBhvr>
                                        <p:cTn id="12" dur="1" fill="hold">
                                          <p:stCondLst>
                                            <p:cond delay="499"/>
                                          </p:stCondLst>
                                        </p:cTn>
                                        <p:tgtEl>
                                          <p:spTgt spid="329758"/>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329760"/>
                                        </p:tgtEl>
                                      </p:cBhvr>
                                    </p:animEffect>
                                    <p:set>
                                      <p:cBhvr>
                                        <p:cTn id="15" dur="1" fill="hold">
                                          <p:stCondLst>
                                            <p:cond delay="499"/>
                                          </p:stCondLst>
                                        </p:cTn>
                                        <p:tgtEl>
                                          <p:spTgt spid="329760"/>
                                        </p:tgtEl>
                                        <p:attrNameLst>
                                          <p:attrName>style.visibility</p:attrName>
                                        </p:attrNameLst>
                                      </p:cBhvr>
                                      <p:to>
                                        <p:strVal val="hidden"/>
                                      </p:to>
                                    </p:set>
                                  </p:childTnLst>
                                </p:cTn>
                              </p:par>
                              <p:par>
                                <p:cTn id="16" presetID="22" presetClass="exit" presetSubtype="8" fill="hold" grpId="0" nodeType="withEffect">
                                  <p:stCondLst>
                                    <p:cond delay="0"/>
                                  </p:stCondLst>
                                  <p:childTnLst>
                                    <p:animEffect transition="out" filter="wipe(left)">
                                      <p:cBhvr>
                                        <p:cTn id="17" dur="500"/>
                                        <p:tgtEl>
                                          <p:spTgt spid="329761"/>
                                        </p:tgtEl>
                                      </p:cBhvr>
                                    </p:animEffect>
                                    <p:set>
                                      <p:cBhvr>
                                        <p:cTn id="18" dur="1" fill="hold">
                                          <p:stCondLst>
                                            <p:cond delay="499"/>
                                          </p:stCondLst>
                                        </p:cTn>
                                        <p:tgtEl>
                                          <p:spTgt spid="329761"/>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329769"/>
                                        </p:tgtEl>
                                        <p:attrNameLst>
                                          <p:attrName>style.visibility</p:attrName>
                                        </p:attrNameLst>
                                      </p:cBhvr>
                                      <p:to>
                                        <p:strVal val="visible"/>
                                      </p:to>
                                    </p:set>
                                    <p:animEffect transition="in" filter="wipe(up)">
                                      <p:cBhvr>
                                        <p:cTn id="21" dur="500"/>
                                        <p:tgtEl>
                                          <p:spTgt spid="3297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8" fill="hold" grpId="0" nodeType="clickEffect">
                                  <p:stCondLst>
                                    <p:cond delay="0"/>
                                  </p:stCondLst>
                                  <p:childTnLst>
                                    <p:animEffect transition="out" filter="wipe(left)">
                                      <p:cBhvr>
                                        <p:cTn id="25" dur="500"/>
                                        <p:tgtEl>
                                          <p:spTgt spid="329759"/>
                                        </p:tgtEl>
                                      </p:cBhvr>
                                    </p:animEffect>
                                    <p:set>
                                      <p:cBhvr>
                                        <p:cTn id="26" dur="1" fill="hold">
                                          <p:stCondLst>
                                            <p:cond delay="499"/>
                                          </p:stCondLst>
                                        </p:cTn>
                                        <p:tgtEl>
                                          <p:spTgt spid="32975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xit" presetSubtype="1" fill="hold" nodeType="withEffect">
                                  <p:stCondLst>
                                    <p:cond delay="0"/>
                                  </p:stCondLst>
                                  <p:childTnLst>
                                    <p:animEffect transition="out" filter="wipe(up)">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9764"/>
                                        </p:tgtEl>
                                        <p:attrNameLst>
                                          <p:attrName>style.visibility</p:attrName>
                                        </p:attrNameLst>
                                      </p:cBhvr>
                                      <p:to>
                                        <p:strVal val="visible"/>
                                      </p:to>
                                    </p:set>
                                    <p:animEffect transition="in" filter="wipe(left)">
                                      <p:cBhvr>
                                        <p:cTn id="44" dur="500"/>
                                        <p:tgtEl>
                                          <p:spTgt spid="329764"/>
                                        </p:tgtEl>
                                      </p:cBhvr>
                                    </p:animEffect>
                                  </p:childTnLst>
                                </p:cTn>
                              </p:par>
                              <p:par>
                                <p:cTn id="45" presetID="22" presetClass="exit" presetSubtype="8" fill="hold" grpId="0" nodeType="withEffect">
                                  <p:stCondLst>
                                    <p:cond delay="0"/>
                                  </p:stCondLst>
                                  <p:childTnLst>
                                    <p:animEffect transition="out" filter="wipe(left)">
                                      <p:cBhvr>
                                        <p:cTn id="46" dur="500"/>
                                        <p:tgtEl>
                                          <p:spTgt spid="329763"/>
                                        </p:tgtEl>
                                      </p:cBhvr>
                                    </p:animEffect>
                                    <p:set>
                                      <p:cBhvr>
                                        <p:cTn id="47" dur="1" fill="hold">
                                          <p:stCondLst>
                                            <p:cond delay="499"/>
                                          </p:stCondLst>
                                        </p:cTn>
                                        <p:tgtEl>
                                          <p:spTgt spid="32976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8" fill="hold" grpId="0" nodeType="clickEffect">
                                  <p:stCondLst>
                                    <p:cond delay="0"/>
                                  </p:stCondLst>
                                  <p:childTnLst>
                                    <p:animEffect transition="out" filter="wipe(left)">
                                      <p:cBhvr>
                                        <p:cTn id="51" dur="500"/>
                                        <p:tgtEl>
                                          <p:spTgt spid="329762"/>
                                        </p:tgtEl>
                                      </p:cBhvr>
                                    </p:animEffect>
                                    <p:set>
                                      <p:cBhvr>
                                        <p:cTn id="52" dur="1" fill="hold">
                                          <p:stCondLst>
                                            <p:cond delay="499"/>
                                          </p:stCondLst>
                                        </p:cTn>
                                        <p:tgtEl>
                                          <p:spTgt spid="329762"/>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8" fill="hold" grpId="0" nodeType="clickEffect">
                                  <p:stCondLst>
                                    <p:cond delay="0"/>
                                  </p:stCondLst>
                                  <p:childTnLst>
                                    <p:animEffect transition="out" filter="wipe(left)">
                                      <p:cBhvr>
                                        <p:cTn id="56" dur="500"/>
                                        <p:tgtEl>
                                          <p:spTgt spid="329773"/>
                                        </p:tgtEl>
                                      </p:cBhvr>
                                    </p:animEffect>
                                    <p:set>
                                      <p:cBhvr>
                                        <p:cTn id="57" dur="1" fill="hold">
                                          <p:stCondLst>
                                            <p:cond delay="499"/>
                                          </p:stCondLst>
                                        </p:cTn>
                                        <p:tgtEl>
                                          <p:spTgt spid="329773"/>
                                        </p:tgtEl>
                                        <p:attrNameLst>
                                          <p:attrName>style.visibility</p:attrName>
                                        </p:attrNameLst>
                                      </p:cBhvr>
                                      <p:to>
                                        <p:strVal val="hidden"/>
                                      </p:to>
                                    </p:set>
                                  </p:childTnLst>
                                </p:cTn>
                              </p:par>
                              <p:par>
                                <p:cTn id="58" presetID="22" presetClass="entr" presetSubtype="1" fill="hold" grpId="0" nodeType="withEffect">
                                  <p:stCondLst>
                                    <p:cond delay="0"/>
                                  </p:stCondLst>
                                  <p:childTnLst>
                                    <p:set>
                                      <p:cBhvr>
                                        <p:cTn id="59" dur="1" fill="hold">
                                          <p:stCondLst>
                                            <p:cond delay="0"/>
                                          </p:stCondLst>
                                        </p:cTn>
                                        <p:tgtEl>
                                          <p:spTgt spid="329774"/>
                                        </p:tgtEl>
                                        <p:attrNameLst>
                                          <p:attrName>style.visibility</p:attrName>
                                        </p:attrNameLst>
                                      </p:cBhvr>
                                      <p:to>
                                        <p:strVal val="visible"/>
                                      </p:to>
                                    </p:set>
                                    <p:animEffect transition="in" filter="wipe(up)">
                                      <p:cBhvr>
                                        <p:cTn id="60" dur="500"/>
                                        <p:tgtEl>
                                          <p:spTgt spid="32977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xit" presetSubtype="8" fill="hold" grpId="0" nodeType="clickEffect">
                                  <p:stCondLst>
                                    <p:cond delay="0"/>
                                  </p:stCondLst>
                                  <p:childTnLst>
                                    <p:animEffect transition="out" filter="wipe(left)">
                                      <p:cBhvr>
                                        <p:cTn id="64" dur="500"/>
                                        <p:tgtEl>
                                          <p:spTgt spid="329765"/>
                                        </p:tgtEl>
                                      </p:cBhvr>
                                    </p:animEffect>
                                    <p:set>
                                      <p:cBhvr>
                                        <p:cTn id="65" dur="1" fill="hold">
                                          <p:stCondLst>
                                            <p:cond delay="499"/>
                                          </p:stCondLst>
                                        </p:cTn>
                                        <p:tgtEl>
                                          <p:spTgt spid="3297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58" grpId="0"/>
      <p:bldP spid="329759" grpId="0"/>
      <p:bldP spid="329760" grpId="0" animBg="1"/>
      <p:bldP spid="329761" grpId="0" animBg="1"/>
      <p:bldP spid="329762" grpId="0"/>
      <p:bldP spid="329763" grpId="0" animBg="1"/>
      <p:bldP spid="329764" grpId="0" animBg="1"/>
      <p:bldP spid="329765" grpId="0"/>
      <p:bldP spid="329769" grpId="0"/>
      <p:bldP spid="329773" grpId="0"/>
      <p:bldP spid="32977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2">
            <a:hlinkClick r:id="rId3" action="ppaction://hlinksldjump" highlightClick="1"/>
          </p:cNvPr>
          <p:cNvSpPr>
            <a:spLocks noChangeArrowheads="1"/>
          </p:cNvSpPr>
          <p:nvPr/>
        </p:nvSpPr>
        <p:spPr bwMode="auto">
          <a:xfrm>
            <a:off x="7924800" y="696913"/>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
        <p:nvSpPr>
          <p:cNvPr id="61443" name="Text Box 23"/>
          <p:cNvSpPr txBox="1">
            <a:spLocks noChangeArrowheads="1"/>
          </p:cNvSpPr>
          <p:nvPr/>
        </p:nvSpPr>
        <p:spPr bwMode="auto">
          <a:xfrm>
            <a:off x="2770188" y="620713"/>
            <a:ext cx="4249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defRPr/>
            </a:pPr>
            <a:r>
              <a:rPr kumimoji="1" lang="zh-CN" altLang="en-US" sz="2800" b="1" dirty="0" smtClean="0">
                <a:latin typeface="+mn-ea"/>
                <a:ea typeface="+mn-ea"/>
              </a:rPr>
              <a:t>三种方法的要求及效果</a:t>
            </a:r>
          </a:p>
        </p:txBody>
      </p:sp>
      <p:graphicFrame>
        <p:nvGraphicFramePr>
          <p:cNvPr id="58515" name="Group 147"/>
          <p:cNvGraphicFramePr>
            <a:graphicFrameLocks noGrp="1"/>
          </p:cNvGraphicFramePr>
          <p:nvPr/>
        </p:nvGraphicFramePr>
        <p:xfrm>
          <a:off x="684213" y="1341438"/>
          <a:ext cx="8064500" cy="4775200"/>
        </p:xfrm>
        <a:graphic>
          <a:graphicData uri="http://schemas.openxmlformats.org/drawingml/2006/table">
            <a:tbl>
              <a:tblPr/>
              <a:tblGrid>
                <a:gridCol w="1655762"/>
                <a:gridCol w="4319588"/>
                <a:gridCol w="2089150"/>
              </a:tblGrid>
              <a:tr h="10160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dirty="0" smtClean="0">
                          <a:ln>
                            <a:noFill/>
                          </a:ln>
                          <a:solidFill>
                            <a:srgbClr val="0099FF"/>
                          </a:solidFill>
                          <a:effectLst/>
                          <a:latin typeface="+mn-ea"/>
                          <a:ea typeface="+mn-ea"/>
                        </a:rPr>
                        <a:t>调度策略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4AE"/>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dirty="0" smtClean="0">
                          <a:ln>
                            <a:noFill/>
                          </a:ln>
                          <a:solidFill>
                            <a:srgbClr val="0099FF"/>
                          </a:solidFill>
                          <a:effectLst/>
                          <a:latin typeface="+mn-ea"/>
                          <a:ea typeface="+mn-ea"/>
                        </a:rPr>
                        <a:t>对调度的要求</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4AE"/>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dirty="0" smtClean="0">
                          <a:ln>
                            <a:noFill/>
                          </a:ln>
                          <a:solidFill>
                            <a:srgbClr val="0099FF"/>
                          </a:solidFill>
                          <a:effectLst/>
                          <a:latin typeface="+mn-ea"/>
                          <a:ea typeface="+mn-ea"/>
                        </a:rPr>
                        <a:t>其作用前提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4AE"/>
                    </a:solidFill>
                  </a:tcPr>
                </a:tc>
              </a:tr>
              <a:tr h="10160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从前调度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dirty="0" smtClean="0">
                          <a:ln>
                            <a:noFill/>
                          </a:ln>
                          <a:solidFill>
                            <a:srgbClr val="000000"/>
                          </a:solidFill>
                          <a:effectLst/>
                          <a:latin typeface="+mn-ea"/>
                          <a:ea typeface="+mn-ea"/>
                        </a:rPr>
                        <a:t>被调度的指令必须与分支结果无关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任何情况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r>
              <a:tr h="13716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从目标</a:t>
                      </a:r>
                    </a:p>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处调度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dirty="0" smtClean="0">
                          <a:ln>
                            <a:noFill/>
                          </a:ln>
                          <a:solidFill>
                            <a:srgbClr val="000000"/>
                          </a:solidFill>
                          <a:effectLst/>
                          <a:latin typeface="+mn-ea"/>
                          <a:ea typeface="+mn-ea"/>
                        </a:rPr>
                        <a:t>必须保证在分支失败时执行被调度的指令不会导致错误，可能需要复制指令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分支成功时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r>
              <a:tr h="13716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从失败</a:t>
                      </a:r>
                    </a:p>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mn-ea"/>
                          <a:ea typeface="+mn-ea"/>
                        </a:rPr>
                        <a:t>处调度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mn-ea"/>
                          <a:ea typeface="+mn-ea"/>
                        </a:rPr>
                        <a:t>必须保证在分支成功时执行被调度的指令不会导致错误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00"/>
                          </a:solidFill>
                          <a:effectLst/>
                          <a:latin typeface="+mn-ea"/>
                          <a:ea typeface="+mn-ea"/>
                        </a:rPr>
                        <a:t>分支失败时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CF3"/>
                    </a:solidFill>
                  </a:tcPr>
                </a:tc>
              </a:tr>
            </a:tbl>
          </a:graphicData>
        </a:graphic>
      </p:graphicFrame>
    </p:spTree>
    <p:extLst>
      <p:ext uri="{BB962C8B-B14F-4D97-AF65-F5344CB8AC3E}">
        <p14:creationId xmlns:p14="http://schemas.microsoft.com/office/powerpoint/2010/main" val="2669097836"/>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552450"/>
            <a:ext cx="7777163"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398471"/>
      </p:ext>
    </p:extLst>
  </p:cSld>
  <p:clrMapOvr>
    <a:masterClrMapping/>
  </p:clrMapOvr>
  <p:transition spd="slow"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arch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66875"/>
            <a:ext cx="79248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a:hlinkClick r:id="rId4" action="ppaction://hlinksldjump"/>
          </p:cNvPr>
          <p:cNvSpPr>
            <a:spLocks noChangeArrowheads="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475254143"/>
      </p:ext>
    </p:extLst>
  </p:cSld>
  <p:clrMapOvr>
    <a:masterClrMapping/>
  </p:clrMapOvr>
  <p:transition spd="slow"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arch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25613"/>
            <a:ext cx="77724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a:hlinkClick r:id="rId4" action="ppaction://hlinksldjump"/>
          </p:cNvPr>
          <p:cNvSpPr>
            <a:spLocks noChangeArrowheads="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321369321"/>
      </p:ext>
    </p:extLst>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539750" y="1467519"/>
            <a:ext cx="7632700"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kumimoji="1" lang="en-US" altLang="zh-CN" sz="2800" b="1" dirty="0">
                <a:latin typeface="华文中宋" pitchFamily="2" charset="-122"/>
                <a:ea typeface="华文中宋" pitchFamily="2" charset="-122"/>
              </a:rPr>
              <a:t>6.</a:t>
            </a:r>
            <a:r>
              <a:rPr kumimoji="1" lang="zh-CN" altLang="en-US" sz="2800" b="1" dirty="0">
                <a:latin typeface="华文中宋" pitchFamily="2" charset="-122"/>
                <a:ea typeface="华文中宋" pitchFamily="2" charset="-122"/>
              </a:rPr>
              <a:t> 对</a:t>
            </a:r>
            <a:r>
              <a:rPr kumimoji="1" lang="en-US" altLang="zh-CN" sz="2800" b="1" dirty="0">
                <a:latin typeface="华文中宋" pitchFamily="2" charset="-122"/>
                <a:ea typeface="华文中宋" pitchFamily="2" charset="-122"/>
              </a:rPr>
              <a:t>MIPS</a:t>
            </a:r>
            <a:r>
              <a:rPr kumimoji="1" lang="zh-CN" altLang="en-US" sz="2800" b="1" dirty="0">
                <a:latin typeface="华文中宋" pitchFamily="2" charset="-122"/>
                <a:ea typeface="华文中宋" pitchFamily="2" charset="-122"/>
              </a:rPr>
              <a:t>流水线控制的实现</a:t>
            </a:r>
          </a:p>
          <a:p>
            <a:pPr lvl="1" eaLnBrk="1" hangingPunct="1">
              <a:spcBef>
                <a:spcPct val="100000"/>
              </a:spcBef>
              <a:buSzPct val="60000"/>
              <a:buFont typeface="Wingdings" pitchFamily="2" charset="2"/>
              <a:buChar char="u"/>
            </a:pPr>
            <a:r>
              <a:rPr kumimoji="1" lang="zh-CN" altLang="en-US" sz="2400" b="1" dirty="0">
                <a:solidFill>
                  <a:schemeClr val="accent2"/>
                </a:solidFill>
                <a:latin typeface="华文中宋" pitchFamily="2" charset="-122"/>
                <a:ea typeface="华文中宋" pitchFamily="2" charset="-122"/>
              </a:rPr>
              <a:t>指令发射</a:t>
            </a:r>
            <a:r>
              <a:rPr kumimoji="1" lang="en-US" altLang="zh-CN" sz="2400" b="1" dirty="0">
                <a:solidFill>
                  <a:schemeClr val="accent2"/>
                </a:solidFill>
                <a:latin typeface="华文中宋" pitchFamily="2" charset="-122"/>
                <a:ea typeface="华文中宋" pitchFamily="2" charset="-122"/>
              </a:rPr>
              <a:t>(Issue)</a:t>
            </a:r>
            <a:r>
              <a:rPr kumimoji="1" lang="zh-CN" altLang="en-US" sz="2400" b="1" dirty="0">
                <a:latin typeface="华文中宋" pitchFamily="2" charset="-122"/>
                <a:ea typeface="华文中宋" pitchFamily="2" charset="-122"/>
              </a:rPr>
              <a:t>：指令从流水线的译码段进入执行段的过程称为指令发射。</a:t>
            </a:r>
          </a:p>
          <a:p>
            <a:pPr lvl="1" eaLnBrk="1" hangingPunct="1">
              <a:spcBef>
                <a:spcPct val="80000"/>
              </a:spcBef>
              <a:buSzPct val="60000"/>
              <a:buFont typeface="Wingdings" pitchFamily="2" charset="2"/>
              <a:buChar char="u"/>
            </a:pPr>
            <a:r>
              <a:rPr kumimoji="1" lang="zh-CN" altLang="en-US" sz="2400" b="1" dirty="0">
                <a:latin typeface="华文中宋" pitchFamily="2" charset="-122"/>
                <a:ea typeface="华文中宋" pitchFamily="2" charset="-122"/>
              </a:rPr>
              <a:t>检测数据冲突</a:t>
            </a:r>
          </a:p>
          <a:p>
            <a:pPr lvl="2" eaLnBrk="1" hangingPunct="1">
              <a:spcBef>
                <a:spcPct val="25000"/>
              </a:spcBef>
              <a:buFont typeface="楷体_GB2312" pitchFamily="49" charset="-122"/>
              <a:buChar char="-"/>
            </a:pPr>
            <a:r>
              <a:rPr kumimoji="1" lang="en-US" altLang="zh-CN" sz="2400" b="1" dirty="0">
                <a:latin typeface="华文中宋" pitchFamily="2" charset="-122"/>
                <a:ea typeface="华文中宋" pitchFamily="2" charset="-122"/>
              </a:rPr>
              <a:t>ID</a:t>
            </a:r>
            <a:r>
              <a:rPr kumimoji="1" lang="zh-CN" altLang="en-US" sz="2400" b="1" dirty="0">
                <a:latin typeface="华文中宋" pitchFamily="2" charset="-122"/>
                <a:ea typeface="华文中宋" pitchFamily="2" charset="-122"/>
              </a:rPr>
              <a:t>段可以检测所有数据冲突</a:t>
            </a:r>
          </a:p>
          <a:p>
            <a:pPr lvl="2" eaLnBrk="1" hangingPunct="1">
              <a:spcBef>
                <a:spcPct val="25000"/>
              </a:spcBef>
              <a:buFont typeface="楷体_GB2312" pitchFamily="49" charset="-122"/>
              <a:buChar char="-"/>
            </a:pPr>
            <a:r>
              <a:rPr kumimoji="1" lang="zh-CN" altLang="en-US" sz="2400" b="1" dirty="0" smtClean="0">
                <a:latin typeface="华文中宋" pitchFamily="2" charset="-122"/>
                <a:ea typeface="华文中宋" pitchFamily="2" charset="-122"/>
              </a:rPr>
              <a:t>也可以在</a:t>
            </a:r>
            <a:r>
              <a:rPr kumimoji="1" lang="zh-CN" altLang="en-US" sz="2400" b="1" dirty="0">
                <a:latin typeface="华文中宋" pitchFamily="2" charset="-122"/>
                <a:ea typeface="华文中宋" pitchFamily="2" charset="-122"/>
              </a:rPr>
              <a:t>使用一个操作数的时钟周期的开始</a:t>
            </a:r>
            <a:r>
              <a:rPr kumimoji="1" lang="en-US" altLang="zh-CN" sz="2400" b="1" dirty="0">
                <a:latin typeface="华文中宋" pitchFamily="2" charset="-122"/>
                <a:ea typeface="华文中宋" pitchFamily="2" charset="-122"/>
              </a:rPr>
              <a:t>(EX</a:t>
            </a:r>
            <a:r>
              <a:rPr kumimoji="1" lang="zh-CN" altLang="en-US" sz="2400" b="1" dirty="0">
                <a:latin typeface="华文中宋" pitchFamily="2" charset="-122"/>
                <a:ea typeface="华文中宋" pitchFamily="2" charset="-122"/>
              </a:rPr>
              <a:t>和</a:t>
            </a:r>
            <a:r>
              <a:rPr kumimoji="1" lang="en-US" altLang="zh-CN" sz="2400" b="1" dirty="0">
                <a:latin typeface="华文中宋" pitchFamily="2" charset="-122"/>
                <a:ea typeface="华文中宋" pitchFamily="2" charset="-122"/>
              </a:rPr>
              <a:t>MEM</a:t>
            </a:r>
            <a:r>
              <a:rPr kumimoji="1" lang="zh-CN" altLang="en-US" sz="2400" b="1" dirty="0">
                <a:latin typeface="华文中宋" pitchFamily="2" charset="-122"/>
                <a:ea typeface="华文中宋" pitchFamily="2" charset="-122"/>
              </a:rPr>
              <a:t>段的开始</a:t>
            </a:r>
            <a:r>
              <a:rPr kumimoji="1" lang="en-US" altLang="zh-CN" sz="2400" b="1" dirty="0">
                <a:latin typeface="华文中宋" pitchFamily="2" charset="-122"/>
                <a:ea typeface="华文中宋" pitchFamily="2" charset="-122"/>
              </a:rPr>
              <a:t>)</a:t>
            </a:r>
            <a:r>
              <a:rPr kumimoji="1" lang="zh-CN" altLang="en-US" sz="2400" b="1" dirty="0">
                <a:latin typeface="华文中宋" pitchFamily="2" charset="-122"/>
                <a:ea typeface="华文中宋" pitchFamily="2" charset="-122"/>
              </a:rPr>
              <a:t>检测相关，并确定必需的定向</a:t>
            </a:r>
          </a:p>
          <a:p>
            <a:pPr lvl="2" eaLnBrk="1" hangingPunct="1">
              <a:spcBef>
                <a:spcPct val="25000"/>
              </a:spcBef>
              <a:buFont typeface="楷体_GB2312" pitchFamily="49" charset="-122"/>
              <a:buChar char="-"/>
            </a:pPr>
            <a:r>
              <a:rPr kumimoji="1" lang="zh-CN" altLang="en-US" sz="2400" b="1" dirty="0">
                <a:latin typeface="华文中宋" pitchFamily="2" charset="-122"/>
                <a:ea typeface="华文中宋" pitchFamily="2" charset="-122"/>
                <a:hlinkClick r:id="rId3" action="ppaction://hlinksldjump"/>
              </a:rPr>
              <a:t>流水线相关硬件可以检测到的各种冲突情况</a:t>
            </a:r>
            <a:endParaRPr kumimoji="1" lang="zh-CN" altLang="en-US" sz="2400" b="1" dirty="0">
              <a:latin typeface="华文中宋" pitchFamily="2" charset="-122"/>
              <a:ea typeface="华文中宋" pitchFamily="2" charset="-122"/>
            </a:endParaRPr>
          </a:p>
        </p:txBody>
      </p:sp>
      <p:sp>
        <p:nvSpPr>
          <p:cNvPr id="3" name="Rectangle 3"/>
          <p:cNvSpPr>
            <a:spLocks noChangeArrowheads="1"/>
          </p:cNvSpPr>
          <p:nvPr/>
        </p:nvSpPr>
        <p:spPr bwMode="auto">
          <a:xfrm>
            <a:off x="1763713" y="260350"/>
            <a:ext cx="5942012"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mj-ea"/>
                <a:ea typeface="+mj-ea"/>
              </a:rPr>
              <a:t>6.3.2 </a:t>
            </a:r>
            <a:r>
              <a:rPr lang="zh-CN" altLang="en-US" sz="3600" b="1" dirty="0">
                <a:latin typeface="+mj-ea"/>
                <a:ea typeface="+mj-ea"/>
              </a:rPr>
              <a:t>流水线的数据冲突</a:t>
            </a:r>
          </a:p>
        </p:txBody>
      </p:sp>
    </p:spTree>
    <p:extLst>
      <p:ext uri="{BB962C8B-B14F-4D97-AF65-F5344CB8AC3E}">
        <p14:creationId xmlns:p14="http://schemas.microsoft.com/office/powerpoint/2010/main" val="3219028482"/>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27651" name="Picture 2" descr="arch79">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74713"/>
            <a:ext cx="685800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030576"/>
      </p:ext>
    </p:extLst>
  </p:cSld>
  <p:clrMapOvr>
    <a:masterClrMapping/>
  </p:clrMapOvr>
  <p:transition spd="slow"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28675" name="Picture 2" descr="arch80">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66838"/>
            <a:ext cx="74676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437911"/>
      </p:ext>
    </p:extLst>
  </p:cSld>
  <p:clrMapOvr>
    <a:masterClrMapping/>
  </p:clrMapOvr>
  <p:transition spd="slow"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29699" name="Picture 2" descr="arch8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95388"/>
            <a:ext cx="73152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542297"/>
      </p:ext>
    </p:extLst>
  </p:cSld>
  <p:clrMapOvr>
    <a:masterClrMapping/>
  </p:clrMapOvr>
  <p:transition spd="slow"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30723" name="Picture 2" descr="arch8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68413"/>
            <a:ext cx="7426325"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483299"/>
      </p:ext>
    </p:extLst>
  </p:cSld>
  <p:clrMapOvr>
    <a:masterClrMapping/>
  </p:clrMapOvr>
  <p:transition spd="slow"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31747" name="Picture 2" descr="arch8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46138"/>
            <a:ext cx="68580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414344"/>
      </p:ext>
    </p:extLst>
  </p:cSld>
  <p:clrMapOvr>
    <a:masterClrMapping/>
  </p:clrMapOvr>
  <p:transition spd="slow"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32771" name="Picture 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91440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151339"/>
      </p:ext>
    </p:extLst>
  </p:cSld>
  <p:clrMapOvr>
    <a:masterClrMapping/>
  </p:clrMapOvr>
  <p:transition spd="slow"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hlinkClick r:id="rId3" action="ppaction://hlinksldjump" highlightClick="1"/>
          </p:cNvPr>
          <p:cNvSpPr>
            <a:spLocks noChangeArrowheads="1"/>
          </p:cNvSpPr>
          <p:nvPr/>
        </p:nvSpPr>
        <p:spPr bwMode="auto">
          <a:xfrm>
            <a:off x="7924800" y="914400"/>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
        <p:nvSpPr>
          <p:cNvPr id="33795" name="Text Box 3"/>
          <p:cNvSpPr txBox="1">
            <a:spLocks noChangeArrowheads="1"/>
          </p:cNvSpPr>
          <p:nvPr/>
        </p:nvSpPr>
        <p:spPr bwMode="auto">
          <a:xfrm>
            <a:off x="1258888" y="76200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pPr>
            <a:r>
              <a:rPr kumimoji="1" lang="en-US" altLang="zh-CN" sz="2800" b="1" dirty="0" smtClean="0">
                <a:latin typeface="华文中宋" pitchFamily="2" charset="-122"/>
                <a:ea typeface="华文中宋" pitchFamily="2" charset="-122"/>
              </a:rPr>
              <a:t>   R4000</a:t>
            </a:r>
            <a:r>
              <a:rPr kumimoji="1" lang="zh-CN" altLang="en-US" sz="2800" b="1" dirty="0">
                <a:latin typeface="华文中宋" pitchFamily="2" charset="-122"/>
                <a:ea typeface="华文中宋" pitchFamily="2" charset="-122"/>
              </a:rPr>
              <a:t>浮点流水线中</a:t>
            </a:r>
            <a:r>
              <a:rPr kumimoji="1" lang="en-US" altLang="zh-CN" sz="2800" b="1" dirty="0">
                <a:latin typeface="华文中宋" pitchFamily="2" charset="-122"/>
                <a:ea typeface="华文中宋" pitchFamily="2" charset="-122"/>
              </a:rPr>
              <a:t>8</a:t>
            </a:r>
            <a:r>
              <a:rPr kumimoji="1" lang="zh-CN" altLang="en-US" sz="2800" b="1" dirty="0">
                <a:latin typeface="华文中宋" pitchFamily="2" charset="-122"/>
                <a:ea typeface="华文中宋" pitchFamily="2" charset="-122"/>
              </a:rPr>
              <a:t>个流水段</a:t>
            </a:r>
          </a:p>
        </p:txBody>
      </p:sp>
      <p:graphicFrame>
        <p:nvGraphicFramePr>
          <p:cNvPr id="118000" name="Group 240"/>
          <p:cNvGraphicFramePr>
            <a:graphicFrameLocks noGrp="1"/>
          </p:cNvGraphicFramePr>
          <p:nvPr/>
        </p:nvGraphicFramePr>
        <p:xfrm>
          <a:off x="468313" y="1628775"/>
          <a:ext cx="8208962" cy="4130675"/>
        </p:xfrm>
        <a:graphic>
          <a:graphicData uri="http://schemas.openxmlformats.org/drawingml/2006/table">
            <a:tbl>
              <a:tblPr/>
              <a:tblGrid>
                <a:gridCol w="2735262"/>
                <a:gridCol w="2736850"/>
                <a:gridCol w="2736850"/>
              </a:tblGrid>
              <a:tr h="4730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3366FF"/>
                          </a:solidFill>
                          <a:effectLst/>
                          <a:latin typeface="华文中宋" pitchFamily="2" charset="-122"/>
                          <a:ea typeface="华文中宋" pitchFamily="2" charset="-122"/>
                        </a:rPr>
                        <a:t>流水段</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3366FF"/>
                          </a:solidFill>
                          <a:effectLst/>
                          <a:latin typeface="华文中宋" pitchFamily="2" charset="-122"/>
                          <a:ea typeface="华文中宋" pitchFamily="2" charset="-122"/>
                        </a:rPr>
                        <a:t>功能部件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3366FF"/>
                          </a:solidFill>
                          <a:effectLst/>
                          <a:latin typeface="华文中宋" pitchFamily="2" charset="-122"/>
                          <a:ea typeface="华文中宋" pitchFamily="2" charset="-122"/>
                        </a:rPr>
                        <a:t>描述</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浮点加法器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尾数加</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D</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浮点除法器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除法</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E</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浮点乘法器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例外测试</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M</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浮点乘法器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00"/>
                          </a:solidFill>
                          <a:effectLst/>
                          <a:latin typeface="华文中宋" pitchFamily="2" charset="-122"/>
                          <a:ea typeface="华文中宋" pitchFamily="2" charset="-122"/>
                        </a:rPr>
                        <a:t>乘法第一阶段</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N</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浮点乘法器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乘法第二阶段</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R</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浮点加法器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舍入</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S</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浮点加法器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华文中宋" pitchFamily="2" charset="-122"/>
                          <a:ea typeface="华文中宋" pitchFamily="2" charset="-122"/>
                        </a:rPr>
                        <a:t>操作数移位</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rPr>
                        <a:t>U</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400" b="1" i="0" u="none" strike="noStrike" cap="none" normalizeH="0" baseline="0" smtClean="0">
                        <a:ln>
                          <a:noFill/>
                        </a:ln>
                        <a:solidFill>
                          <a:srgbClr val="000000"/>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00"/>
                          </a:solidFill>
                          <a:effectLst/>
                          <a:latin typeface="华文中宋" pitchFamily="2" charset="-122"/>
                          <a:ea typeface="华文中宋" pitchFamily="2" charset="-122"/>
                        </a:rPr>
                        <a:t>展开浮点数</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Tree>
    <p:extLst>
      <p:ext uri="{BB962C8B-B14F-4D97-AF65-F5344CB8AC3E}">
        <p14:creationId xmlns:p14="http://schemas.microsoft.com/office/powerpoint/2010/main" val="3754988626"/>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hlinkClick r:id="rId3" action="ppaction://hlinksldjump" highlightClick="1"/>
          </p:cNvPr>
          <p:cNvSpPr>
            <a:spLocks noChangeArrowheads="1"/>
          </p:cNvSpPr>
          <p:nvPr/>
        </p:nvSpPr>
        <p:spPr bwMode="auto">
          <a:xfrm>
            <a:off x="8243888" y="981075"/>
            <a:ext cx="533400" cy="304800"/>
          </a:xfrm>
          <a:prstGeom prst="actionButtonReturn">
            <a:avLst/>
          </a:prstGeom>
          <a:solidFill>
            <a:srgbClr val="F4CCF3"/>
          </a:solidFill>
          <a:ln w="9525">
            <a:solidFill>
              <a:srgbClr val="FFFF00"/>
            </a:solidFill>
            <a:miter lim="800000"/>
            <a:headEnd/>
            <a:tailEnd/>
          </a:ln>
        </p:spPr>
        <p:txBody>
          <a:bodyPr wrap="none" anchor="ctr"/>
          <a:lstStyle/>
          <a:p>
            <a:endParaRPr lang="zh-CN" altLang="en-US"/>
          </a:p>
        </p:txBody>
      </p:sp>
      <p:sp>
        <p:nvSpPr>
          <p:cNvPr id="34819" name="Text Box 3"/>
          <p:cNvSpPr txBox="1">
            <a:spLocks noChangeArrowheads="1"/>
          </p:cNvSpPr>
          <p:nvPr/>
        </p:nvSpPr>
        <p:spPr bwMode="auto">
          <a:xfrm>
            <a:off x="1403350" y="692150"/>
            <a:ext cx="64817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kumimoji="1" lang="en-US" altLang="zh-CN" sz="2800" b="1" dirty="0" smtClean="0">
                <a:latin typeface="华文中宋" pitchFamily="2" charset="-122"/>
                <a:ea typeface="华文中宋" pitchFamily="2" charset="-122"/>
              </a:rPr>
              <a:t> </a:t>
            </a:r>
            <a:r>
              <a:rPr kumimoji="1" lang="zh-CN" altLang="en-US" sz="2800" b="1" dirty="0">
                <a:latin typeface="华文中宋" pitchFamily="2" charset="-122"/>
                <a:ea typeface="华文中宋" pitchFamily="2" charset="-122"/>
              </a:rPr>
              <a:t>双精度浮点操作指令延迟、初始化间隔和流水段的使用情况</a:t>
            </a:r>
          </a:p>
        </p:txBody>
      </p:sp>
      <p:graphicFrame>
        <p:nvGraphicFramePr>
          <p:cNvPr id="119939" name="Group 131"/>
          <p:cNvGraphicFramePr>
            <a:graphicFrameLocks noGrp="1"/>
          </p:cNvGraphicFramePr>
          <p:nvPr>
            <p:extLst>
              <p:ext uri="{D42A27DB-BD31-4B8C-83A1-F6EECF244321}">
                <p14:modId xmlns:p14="http://schemas.microsoft.com/office/powerpoint/2010/main" val="843473414"/>
              </p:ext>
            </p:extLst>
          </p:nvPr>
        </p:nvGraphicFramePr>
        <p:xfrm>
          <a:off x="179388" y="1854200"/>
          <a:ext cx="8856662" cy="3635377"/>
        </p:xfrm>
        <a:graphic>
          <a:graphicData uri="http://schemas.openxmlformats.org/drawingml/2006/table">
            <a:tbl>
              <a:tblPr/>
              <a:tblGrid>
                <a:gridCol w="1439862"/>
                <a:gridCol w="865188"/>
                <a:gridCol w="2374900"/>
                <a:gridCol w="4176712"/>
              </a:tblGrid>
              <a:tr h="4730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chemeClr val="bg1"/>
                          </a:solidFill>
                          <a:effectLst/>
                          <a:latin typeface="Times New Roman" pitchFamily="18" charset="0"/>
                          <a:ea typeface="华文中宋" pitchFamily="2" charset="-122"/>
                        </a:rPr>
                        <a:t>浮点指令</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chemeClr val="bg1"/>
                          </a:solidFill>
                          <a:effectLst/>
                          <a:latin typeface="Times New Roman" pitchFamily="18" charset="0"/>
                          <a:ea typeface="华文中宋" pitchFamily="2" charset="-122"/>
                        </a:rPr>
                        <a:t>延迟</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chemeClr val="bg1"/>
                          </a:solidFill>
                          <a:effectLst/>
                          <a:latin typeface="Times New Roman" pitchFamily="18" charset="0"/>
                          <a:ea typeface="华文中宋" pitchFamily="2" charset="-122"/>
                        </a:rPr>
                        <a:t>初始化间隔</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chemeClr val="bg1"/>
                          </a:solidFill>
                          <a:effectLst/>
                          <a:latin typeface="Times New Roman" pitchFamily="18" charset="0"/>
                          <a:ea typeface="华文中宋" pitchFamily="2" charset="-122"/>
                        </a:rPr>
                        <a:t>使用的流水段</a:t>
                      </a:r>
                    </a:p>
                  </a:txBody>
                  <a:tcPr marL="90000" marR="90000" marT="46800" marB="4680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加、减</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00"/>
                          </a:solidFill>
                          <a:effectLst/>
                          <a:latin typeface="Times New Roman" pitchFamily="18" charset="0"/>
                          <a:ea typeface="华文中宋" pitchFamily="2" charset="-122"/>
                        </a:rPr>
                        <a:t>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00"/>
                          </a:solidFill>
                          <a:effectLst/>
                          <a:latin typeface="Times New Roman" pitchFamily="18" charset="0"/>
                          <a:ea typeface="华文中宋" pitchFamily="2" charset="-122"/>
                        </a:rPr>
                        <a:t>U,S+A,A+R,R+S</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乘</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8</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U,E+M,M,M,M,N,N+A,R</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除</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36</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35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00"/>
                          </a:solidFill>
                          <a:effectLst/>
                          <a:latin typeface="Times New Roman" pitchFamily="18" charset="0"/>
                          <a:ea typeface="华文中宋" pitchFamily="2" charset="-122"/>
                        </a:rPr>
                        <a:t>U,A,R,D</a:t>
                      </a:r>
                      <a:r>
                        <a:rPr kumimoji="0" lang="en-US" altLang="zh-CN" sz="2000" b="1" i="0" u="none" strike="noStrike" cap="none" normalizeH="0" baseline="30000" smtClean="0">
                          <a:ln>
                            <a:noFill/>
                          </a:ln>
                          <a:solidFill>
                            <a:srgbClr val="000000"/>
                          </a:solidFill>
                          <a:effectLst/>
                          <a:latin typeface="Times New Roman" pitchFamily="18" charset="0"/>
                          <a:ea typeface="华文中宋" pitchFamily="2" charset="-122"/>
                        </a:rPr>
                        <a:t>28</a:t>
                      </a:r>
                      <a:r>
                        <a:rPr kumimoji="0" lang="en-US" altLang="zh-CN" sz="2000" b="1" i="0" u="none" strike="noStrike" cap="none" normalizeH="0" baseline="0" smtClean="0">
                          <a:ln>
                            <a:noFill/>
                          </a:ln>
                          <a:solidFill>
                            <a:srgbClr val="000000"/>
                          </a:solidFill>
                          <a:effectLst/>
                          <a:latin typeface="Times New Roman" pitchFamily="18" charset="0"/>
                          <a:ea typeface="华文中宋" pitchFamily="2" charset="-122"/>
                        </a:rPr>
                        <a:t>,D+A,D+R,D+A,D+R,A,R</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求平方根</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112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111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U,E,(A+R)</a:t>
                      </a:r>
                      <a:r>
                        <a:rPr kumimoji="0" lang="en-US" altLang="zh-CN" sz="2200" b="1" i="0" u="none" strike="noStrike" cap="none" normalizeH="0" baseline="30000" smtClean="0">
                          <a:ln>
                            <a:noFill/>
                          </a:ln>
                          <a:solidFill>
                            <a:srgbClr val="000000"/>
                          </a:solidFill>
                          <a:effectLst/>
                          <a:latin typeface="Times New Roman" pitchFamily="18" charset="0"/>
                          <a:ea typeface="华文中宋" pitchFamily="2" charset="-122"/>
                        </a:rPr>
                        <a:t>108</a:t>
                      </a: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,A,R</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取反</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U,S</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求绝对值</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U,S</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smtClean="0">
                          <a:ln>
                            <a:noFill/>
                          </a:ln>
                          <a:solidFill>
                            <a:srgbClr val="000000"/>
                          </a:solidFill>
                          <a:effectLst/>
                          <a:latin typeface="Times New Roman" pitchFamily="18" charset="0"/>
                          <a:ea typeface="华文中宋" pitchFamily="2" charset="-122"/>
                        </a:rPr>
                        <a:t>浮点比较</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中宋" pitchFamily="2" charset="-122"/>
                        </a:rPr>
                        <a:t>U,A,R</a:t>
                      </a:r>
                    </a:p>
                  </a:txBody>
                  <a:tcPr marL="90000" marR="90000" marT="46800" marB="4680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Tree>
    <p:extLst>
      <p:ext uri="{BB962C8B-B14F-4D97-AF65-F5344CB8AC3E}">
        <p14:creationId xmlns:p14="http://schemas.microsoft.com/office/powerpoint/2010/main" val="138432648"/>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4035" name="Picture 2" descr="arch9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7315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099919"/>
      </p:ext>
    </p:extLst>
  </p:cSld>
  <p:clrMapOvr>
    <a:masterClrMapping/>
  </p:clrMapOvr>
  <p:transition spd="slow"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5059" name="Picture 2" descr="arch9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55725"/>
            <a:ext cx="74676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2621673"/>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611188" y="1196975"/>
            <a:ext cx="74882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kumimoji="1" lang="en-US" altLang="zh-CN" sz="2800" b="1" dirty="0">
                <a:latin typeface="华文中宋" pitchFamily="2" charset="-122"/>
                <a:ea typeface="华文中宋" pitchFamily="2" charset="-122"/>
              </a:rPr>
              <a:t>6. </a:t>
            </a:r>
            <a:r>
              <a:rPr kumimoji="1" lang="zh-CN" altLang="en-US" sz="2800" b="1" dirty="0">
                <a:latin typeface="华文中宋" pitchFamily="2" charset="-122"/>
                <a:ea typeface="华文中宋" pitchFamily="2" charset="-122"/>
              </a:rPr>
              <a:t>对</a:t>
            </a:r>
            <a:r>
              <a:rPr kumimoji="1" lang="en-US" altLang="zh-CN" sz="2800" b="1" dirty="0">
                <a:latin typeface="华文中宋" pitchFamily="2" charset="-122"/>
                <a:ea typeface="华文中宋" pitchFamily="2" charset="-122"/>
              </a:rPr>
              <a:t>MIPS</a:t>
            </a:r>
            <a:r>
              <a:rPr kumimoji="1" lang="zh-CN" altLang="en-US" sz="2800" b="1" dirty="0">
                <a:latin typeface="华文中宋" pitchFamily="2" charset="-122"/>
                <a:ea typeface="华文中宋" pitchFamily="2" charset="-122"/>
              </a:rPr>
              <a:t>流水线控制的实现</a:t>
            </a:r>
          </a:p>
          <a:p>
            <a:pPr eaLnBrk="1" hangingPunct="1">
              <a:spcBef>
                <a:spcPct val="100000"/>
              </a:spcBef>
            </a:pPr>
            <a:r>
              <a:rPr lang="en-US" altLang="zh-CN" sz="2400" dirty="0" smtClean="0">
                <a:latin typeface="华文中宋" pitchFamily="2" charset="-122"/>
                <a:ea typeface="华文中宋" pitchFamily="2" charset="-122"/>
              </a:rPr>
              <a:t>(1) </a:t>
            </a:r>
            <a:r>
              <a:rPr kumimoji="1" lang="en-US" altLang="zh-CN" sz="2400" b="1" dirty="0" smtClean="0">
                <a:latin typeface="华文中宋" pitchFamily="2" charset="-122"/>
                <a:ea typeface="华文中宋" pitchFamily="2" charset="-122"/>
              </a:rPr>
              <a:t>Load</a:t>
            </a:r>
            <a:r>
              <a:rPr kumimoji="1" lang="zh-CN" altLang="en-US" sz="2400" b="1" dirty="0">
                <a:latin typeface="华文中宋" pitchFamily="2" charset="-122"/>
                <a:ea typeface="华文中宋" pitchFamily="2" charset="-122"/>
              </a:rPr>
              <a:t>互锁的检测与实现</a:t>
            </a:r>
          </a:p>
          <a:p>
            <a:pPr lvl="1" eaLnBrk="1" hangingPunct="1">
              <a:spcBef>
                <a:spcPct val="50000"/>
              </a:spcBef>
              <a:buSzPct val="60000"/>
              <a:buFont typeface="Wingdings" pitchFamily="2" charset="2"/>
              <a:buChar char="u"/>
            </a:pPr>
            <a:r>
              <a:rPr kumimoji="1" lang="zh-CN" altLang="en-US" sz="2400" b="1" dirty="0">
                <a:latin typeface="华文中宋" pitchFamily="2" charset="-122"/>
                <a:ea typeface="华文中宋" pitchFamily="2" charset="-122"/>
              </a:rPr>
              <a:t>在</a:t>
            </a:r>
            <a:r>
              <a:rPr kumimoji="1" lang="en-US" altLang="zh-CN" sz="2400" b="1" dirty="0">
                <a:latin typeface="华文中宋" pitchFamily="2" charset="-122"/>
                <a:ea typeface="华文中宋" pitchFamily="2" charset="-122"/>
              </a:rPr>
              <a:t>ID</a:t>
            </a:r>
            <a:r>
              <a:rPr kumimoji="1" lang="zh-CN" altLang="en-US" sz="2400" b="1" dirty="0">
                <a:latin typeface="华文中宋" pitchFamily="2" charset="-122"/>
                <a:ea typeface="华文中宋" pitchFamily="2" charset="-122"/>
              </a:rPr>
              <a:t>段检测是否需要启动</a:t>
            </a:r>
            <a:r>
              <a:rPr kumimoji="1" lang="en-US" altLang="zh-CN" sz="2400" b="1" dirty="0">
                <a:latin typeface="华文中宋" pitchFamily="2" charset="-122"/>
                <a:ea typeface="华文中宋" pitchFamily="2" charset="-122"/>
              </a:rPr>
              <a:t>Load</a:t>
            </a:r>
            <a:r>
              <a:rPr kumimoji="1" lang="zh-CN" altLang="en-US" sz="2400" b="1" dirty="0">
                <a:latin typeface="华文中宋" pitchFamily="2" charset="-122"/>
                <a:ea typeface="华文中宋" pitchFamily="2" charset="-122"/>
              </a:rPr>
              <a:t>互锁，必须进行</a:t>
            </a:r>
            <a:r>
              <a:rPr kumimoji="1" lang="zh-CN" altLang="en-US" sz="2400" b="1" dirty="0">
                <a:latin typeface="华文中宋" pitchFamily="2" charset="-122"/>
                <a:ea typeface="华文中宋" pitchFamily="2" charset="-122"/>
                <a:hlinkClick r:id="rId3" action="ppaction://hlinksldjump"/>
              </a:rPr>
              <a:t>三种比较</a:t>
            </a:r>
            <a:endParaRPr kumimoji="1" lang="zh-CN" altLang="en-US" sz="2400" b="1" dirty="0">
              <a:latin typeface="华文中宋" pitchFamily="2" charset="-122"/>
              <a:ea typeface="华文中宋" pitchFamily="2" charset="-122"/>
            </a:endParaRPr>
          </a:p>
          <a:p>
            <a:pPr lvl="1" eaLnBrk="1" hangingPunct="1">
              <a:spcBef>
                <a:spcPct val="50000"/>
              </a:spcBef>
              <a:buSzPct val="60000"/>
              <a:buFont typeface="Wingdings" pitchFamily="2" charset="2"/>
              <a:buChar char="u"/>
            </a:pPr>
            <a:r>
              <a:rPr kumimoji="1" lang="zh-CN" altLang="en-US" sz="2400" b="1" dirty="0">
                <a:latin typeface="华文中宋" pitchFamily="2" charset="-122"/>
                <a:ea typeface="华文中宋" pitchFamily="2" charset="-122"/>
              </a:rPr>
              <a:t>一旦检测到冲突，控制部件必须在流水线中插入暂停周期，并使</a:t>
            </a:r>
            <a:r>
              <a:rPr kumimoji="1" lang="en-US" altLang="zh-CN" sz="2400" b="1" dirty="0">
                <a:latin typeface="华文中宋" pitchFamily="2" charset="-122"/>
                <a:ea typeface="华文中宋" pitchFamily="2" charset="-122"/>
              </a:rPr>
              <a:t>IF</a:t>
            </a:r>
            <a:r>
              <a:rPr kumimoji="1" lang="zh-CN" altLang="en-US" sz="2400" b="1" dirty="0">
                <a:latin typeface="华文中宋" pitchFamily="2" charset="-122"/>
                <a:ea typeface="华文中宋" pitchFamily="2" charset="-122"/>
              </a:rPr>
              <a:t>和</a:t>
            </a:r>
            <a:r>
              <a:rPr kumimoji="1" lang="en-US" altLang="zh-CN" sz="2400" b="1" dirty="0">
                <a:latin typeface="华文中宋" pitchFamily="2" charset="-122"/>
                <a:ea typeface="华文中宋" pitchFamily="2" charset="-122"/>
              </a:rPr>
              <a:t>ID</a:t>
            </a:r>
            <a:r>
              <a:rPr kumimoji="1" lang="zh-CN" altLang="en-US" sz="2400" b="1" dirty="0">
                <a:latin typeface="华文中宋" pitchFamily="2" charset="-122"/>
                <a:ea typeface="华文中宋" pitchFamily="2" charset="-122"/>
              </a:rPr>
              <a:t>段中的指令停止前进</a:t>
            </a:r>
          </a:p>
          <a:p>
            <a:pPr lvl="2" eaLnBrk="1" hangingPunct="1">
              <a:spcBef>
                <a:spcPct val="35000"/>
              </a:spcBef>
              <a:buFont typeface="楷体_GB2312" pitchFamily="49" charset="-122"/>
              <a:buChar char="-"/>
            </a:pPr>
            <a:r>
              <a:rPr kumimoji="1" lang="zh-CN" altLang="en-US" sz="2400" b="1" dirty="0">
                <a:latin typeface="华文中宋" pitchFamily="2" charset="-122"/>
                <a:ea typeface="华文中宋" pitchFamily="2" charset="-122"/>
              </a:rPr>
              <a:t>将</a:t>
            </a:r>
            <a:r>
              <a:rPr kumimoji="1" lang="en-US" altLang="zh-CN" sz="2400" b="1" dirty="0">
                <a:latin typeface="华文中宋" pitchFamily="2" charset="-122"/>
                <a:ea typeface="华文中宋" pitchFamily="2" charset="-122"/>
              </a:rPr>
              <a:t>ID/EX</a:t>
            </a:r>
            <a:r>
              <a:rPr kumimoji="1" lang="zh-CN" altLang="en-US" sz="2400" b="1" dirty="0">
                <a:latin typeface="华文中宋" pitchFamily="2" charset="-122"/>
                <a:ea typeface="华文中宋" pitchFamily="2" charset="-122"/>
              </a:rPr>
              <a:t>中控制部分清</a:t>
            </a:r>
            <a:r>
              <a:rPr kumimoji="1" lang="en-US" altLang="zh-CN" sz="2400" b="1" dirty="0">
                <a:latin typeface="华文中宋" pitchFamily="2" charset="-122"/>
                <a:ea typeface="华文中宋" pitchFamily="2" charset="-122"/>
              </a:rPr>
              <a:t>0</a:t>
            </a:r>
          </a:p>
          <a:p>
            <a:pPr lvl="2" eaLnBrk="1" hangingPunct="1">
              <a:spcBef>
                <a:spcPct val="35000"/>
              </a:spcBef>
              <a:buFont typeface="楷体_GB2312" pitchFamily="49" charset="-122"/>
              <a:buChar char="-"/>
            </a:pPr>
            <a:r>
              <a:rPr kumimoji="1" lang="zh-CN" altLang="en-US" sz="2400" b="1" dirty="0">
                <a:latin typeface="华文中宋" pitchFamily="2" charset="-122"/>
                <a:ea typeface="华文中宋" pitchFamily="2" charset="-122"/>
              </a:rPr>
              <a:t>保持</a:t>
            </a:r>
            <a:r>
              <a:rPr kumimoji="1" lang="en-US" altLang="zh-CN" sz="2400" b="1" dirty="0">
                <a:latin typeface="华文中宋" pitchFamily="2" charset="-122"/>
                <a:ea typeface="华文中宋" pitchFamily="2" charset="-122"/>
              </a:rPr>
              <a:t>IF/ID</a:t>
            </a:r>
            <a:r>
              <a:rPr kumimoji="1" lang="zh-CN" altLang="en-US" sz="2400" b="1" dirty="0">
                <a:latin typeface="华文中宋" pitchFamily="2" charset="-122"/>
                <a:ea typeface="华文中宋" pitchFamily="2" charset="-122"/>
              </a:rPr>
              <a:t>的内容不变</a:t>
            </a:r>
          </a:p>
        </p:txBody>
      </p:sp>
      <p:sp>
        <p:nvSpPr>
          <p:cNvPr id="3" name="Rectangle 3"/>
          <p:cNvSpPr>
            <a:spLocks noChangeArrowheads="1"/>
          </p:cNvSpPr>
          <p:nvPr/>
        </p:nvSpPr>
        <p:spPr bwMode="auto">
          <a:xfrm>
            <a:off x="1763713" y="260350"/>
            <a:ext cx="5942012"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mj-ea"/>
                <a:ea typeface="+mj-ea"/>
              </a:rPr>
              <a:t>6.3.2 </a:t>
            </a:r>
            <a:r>
              <a:rPr lang="zh-CN" altLang="en-US" sz="3600" b="1" dirty="0">
                <a:latin typeface="+mj-ea"/>
                <a:ea typeface="+mj-ea"/>
              </a:rPr>
              <a:t>流水线的数据冲突</a:t>
            </a:r>
          </a:p>
        </p:txBody>
      </p:sp>
    </p:spTree>
    <p:extLst>
      <p:ext uri="{BB962C8B-B14F-4D97-AF65-F5344CB8AC3E}">
        <p14:creationId xmlns:p14="http://schemas.microsoft.com/office/powerpoint/2010/main" val="2569429398"/>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6083" name="Picture 2" descr="arch9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33375"/>
            <a:ext cx="81089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933592"/>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611188" y="1268413"/>
            <a:ext cx="7488237"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charset="-122"/>
              </a:defRPr>
            </a:lvl1pPr>
            <a:lvl2pPr marL="800100" indent="-342900" eaLnBrk="0" hangingPunct="0">
              <a:defRPr>
                <a:solidFill>
                  <a:schemeClr val="tx1"/>
                </a:solidFill>
                <a:latin typeface="Calibri" pitchFamily="34" charset="0"/>
                <a:ea typeface="宋体" charset="-122"/>
              </a:defRPr>
            </a:lvl2pPr>
            <a:lvl3pPr marL="1257300" indent="-342900" eaLnBrk="0" hangingPunct="0">
              <a:defRPr>
                <a:solidFill>
                  <a:schemeClr val="tx1"/>
                </a:solidFill>
                <a:latin typeface="Calibri" pitchFamily="34" charset="0"/>
                <a:ea typeface="宋体" charset="-122"/>
              </a:defRPr>
            </a:lvl3pPr>
            <a:lvl4pPr marL="1714500" indent="-3429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100000"/>
              </a:spcBef>
            </a:pPr>
            <a:r>
              <a:rPr kumimoji="1" lang="en-US" altLang="zh-CN" sz="2800" b="1" dirty="0">
                <a:latin typeface="华文中宋" pitchFamily="2" charset="-122"/>
                <a:ea typeface="华文中宋" pitchFamily="2" charset="-122"/>
              </a:rPr>
              <a:t>6. </a:t>
            </a:r>
            <a:r>
              <a:rPr kumimoji="1" lang="zh-CN" altLang="en-US" sz="2800" b="1" dirty="0">
                <a:latin typeface="华文中宋" pitchFamily="2" charset="-122"/>
                <a:ea typeface="华文中宋" pitchFamily="2" charset="-122"/>
              </a:rPr>
              <a:t>对</a:t>
            </a:r>
            <a:r>
              <a:rPr kumimoji="1" lang="en-US" altLang="zh-CN" sz="2800" b="1" dirty="0">
                <a:latin typeface="华文中宋" pitchFamily="2" charset="-122"/>
                <a:ea typeface="华文中宋" pitchFamily="2" charset="-122"/>
              </a:rPr>
              <a:t>MIPS</a:t>
            </a:r>
            <a:r>
              <a:rPr kumimoji="1" lang="zh-CN" altLang="en-US" sz="2800" b="1" dirty="0">
                <a:latin typeface="华文中宋" pitchFamily="2" charset="-122"/>
                <a:ea typeface="华文中宋" pitchFamily="2" charset="-122"/>
              </a:rPr>
              <a:t>流水线控制的</a:t>
            </a:r>
            <a:r>
              <a:rPr kumimoji="1" lang="zh-CN" altLang="en-US" sz="2800" b="1" dirty="0" smtClean="0">
                <a:latin typeface="华文中宋" pitchFamily="2" charset="-122"/>
                <a:ea typeface="华文中宋" pitchFamily="2" charset="-122"/>
              </a:rPr>
              <a:t>实现</a:t>
            </a:r>
            <a:endParaRPr kumimoji="1" lang="en-US" altLang="zh-CN" sz="2800" b="1" dirty="0" smtClean="0">
              <a:latin typeface="华文中宋" pitchFamily="2" charset="-122"/>
              <a:ea typeface="华文中宋" pitchFamily="2" charset="-122"/>
            </a:endParaRPr>
          </a:p>
          <a:p>
            <a:pPr eaLnBrk="1" hangingPunct="1">
              <a:spcBef>
                <a:spcPct val="100000"/>
              </a:spcBef>
            </a:pPr>
            <a:r>
              <a:rPr lang="en-US" altLang="zh-CN" sz="2400" dirty="0" smtClean="0">
                <a:latin typeface="华文中宋" pitchFamily="2" charset="-122"/>
                <a:ea typeface="华文中宋" pitchFamily="2" charset="-122"/>
              </a:rPr>
              <a:t>(2) </a:t>
            </a:r>
            <a:r>
              <a:rPr kumimoji="1" lang="zh-CN" altLang="en-US" sz="2400" b="1" dirty="0" smtClean="0">
                <a:latin typeface="华文中宋" pitchFamily="2" charset="-122"/>
                <a:ea typeface="华文中宋" pitchFamily="2" charset="-122"/>
              </a:rPr>
              <a:t>定向</a:t>
            </a:r>
            <a:r>
              <a:rPr kumimoji="1" lang="zh-CN" altLang="en-US" sz="2400" b="1" dirty="0">
                <a:latin typeface="华文中宋" pitchFamily="2" charset="-122"/>
                <a:ea typeface="华文中宋" pitchFamily="2" charset="-122"/>
              </a:rPr>
              <a:t>逻辑的</a:t>
            </a:r>
            <a:r>
              <a:rPr kumimoji="1" lang="zh-CN" altLang="en-US" sz="2400" b="1" dirty="0" smtClean="0">
                <a:latin typeface="华文中宋" pitchFamily="2" charset="-122"/>
                <a:ea typeface="华文中宋" pitchFamily="2" charset="-122"/>
              </a:rPr>
              <a:t>实现</a:t>
            </a:r>
            <a:r>
              <a:rPr kumimoji="1" lang="en-US" altLang="zh-CN" sz="2400" b="1" dirty="0" smtClean="0">
                <a:latin typeface="华文中宋" pitchFamily="2" charset="-122"/>
                <a:ea typeface="华文中宋" pitchFamily="2" charset="-122"/>
              </a:rPr>
              <a:t>——</a:t>
            </a:r>
            <a:r>
              <a:rPr kumimoji="1" lang="zh-CN" altLang="en-US" sz="2400" b="1" dirty="0" smtClean="0">
                <a:latin typeface="华文中宋" pitchFamily="2" charset="-122"/>
                <a:ea typeface="华文中宋" pitchFamily="2" charset="-122"/>
                <a:hlinkClick r:id="rId3" action="ppaction://hlinksldjump"/>
              </a:rPr>
              <a:t>例如</a:t>
            </a:r>
            <a:endParaRPr kumimoji="1" lang="zh-CN" altLang="en-US" sz="2400" b="1" dirty="0">
              <a:latin typeface="华文中宋" pitchFamily="2" charset="-122"/>
              <a:ea typeface="华文中宋" pitchFamily="2" charset="-122"/>
            </a:endParaRPr>
          </a:p>
          <a:p>
            <a:pPr lvl="2" eaLnBrk="1" hangingPunct="1">
              <a:spcBef>
                <a:spcPct val="100000"/>
              </a:spcBef>
              <a:buFont typeface="楷体_GB2312" pitchFamily="49" charset="-122"/>
              <a:buChar char="-"/>
            </a:pPr>
            <a:r>
              <a:rPr kumimoji="1" lang="zh-CN" altLang="en-US" sz="2400" b="1" dirty="0">
                <a:latin typeface="华文中宋" pitchFamily="2" charset="-122"/>
                <a:ea typeface="华文中宋" pitchFamily="2" charset="-122"/>
              </a:rPr>
              <a:t>所有的定向都是从</a:t>
            </a:r>
            <a:r>
              <a:rPr kumimoji="1" lang="en-US" altLang="zh-CN" sz="2400" b="1" dirty="0">
                <a:latin typeface="华文中宋" pitchFamily="2" charset="-122"/>
                <a:ea typeface="华文中宋" pitchFamily="2" charset="-122"/>
              </a:rPr>
              <a:t>ALU/DM</a:t>
            </a:r>
            <a:r>
              <a:rPr kumimoji="1" lang="zh-CN" altLang="en-US" sz="2400" b="1" dirty="0">
                <a:latin typeface="华文中宋" pitchFamily="2" charset="-122"/>
                <a:ea typeface="华文中宋" pitchFamily="2" charset="-122"/>
              </a:rPr>
              <a:t>的输出到</a:t>
            </a:r>
            <a:r>
              <a:rPr kumimoji="1" lang="en-US" altLang="zh-CN" sz="2400" b="1" dirty="0">
                <a:latin typeface="华文中宋" pitchFamily="2" charset="-122"/>
                <a:ea typeface="华文中宋" pitchFamily="2" charset="-122"/>
              </a:rPr>
              <a:t>ALU</a:t>
            </a:r>
            <a:r>
              <a:rPr kumimoji="1" lang="zh-CN" altLang="en-US" sz="2400" b="1" dirty="0">
                <a:latin typeface="华文中宋" pitchFamily="2" charset="-122"/>
                <a:ea typeface="华文中宋" pitchFamily="2" charset="-122"/>
              </a:rPr>
              <a:t>、</a:t>
            </a:r>
            <a:r>
              <a:rPr kumimoji="1" lang="en-US" altLang="zh-CN" sz="2400" b="1" dirty="0">
                <a:latin typeface="华文中宋" pitchFamily="2" charset="-122"/>
                <a:ea typeface="华文中宋" pitchFamily="2" charset="-122"/>
              </a:rPr>
              <a:t>DM</a:t>
            </a:r>
            <a:r>
              <a:rPr kumimoji="1" lang="zh-CN" altLang="en-US" sz="2400" b="1" dirty="0">
                <a:latin typeface="华文中宋" pitchFamily="2" charset="-122"/>
                <a:ea typeface="华文中宋" pitchFamily="2" charset="-122"/>
              </a:rPr>
              <a:t>或</a:t>
            </a:r>
            <a:r>
              <a:rPr kumimoji="1" lang="en-US" altLang="zh-CN" sz="2400" b="1" dirty="0">
                <a:latin typeface="华文中宋" pitchFamily="2" charset="-122"/>
                <a:ea typeface="华文中宋" pitchFamily="2" charset="-122"/>
              </a:rPr>
              <a:t>0</a:t>
            </a:r>
            <a:r>
              <a:rPr kumimoji="1" lang="zh-CN" altLang="en-US" sz="2400" b="1" dirty="0">
                <a:latin typeface="华文中宋" pitchFamily="2" charset="-122"/>
                <a:ea typeface="华文中宋" pitchFamily="2" charset="-122"/>
              </a:rPr>
              <a:t>检测单元的输入		</a:t>
            </a:r>
            <a:endParaRPr kumimoji="1" lang="en-US" altLang="zh-CN" sz="2400" b="1" dirty="0" smtClean="0">
              <a:latin typeface="华文中宋" pitchFamily="2" charset="-122"/>
              <a:ea typeface="华文中宋" pitchFamily="2" charset="-122"/>
            </a:endParaRPr>
          </a:p>
          <a:p>
            <a:pPr lvl="2" eaLnBrk="1" hangingPunct="1">
              <a:spcBef>
                <a:spcPct val="100000"/>
              </a:spcBef>
              <a:buFont typeface="楷体_GB2312" pitchFamily="49" charset="-122"/>
              <a:buChar char="-"/>
            </a:pPr>
            <a:r>
              <a:rPr kumimoji="1" lang="zh-CN" altLang="en-US" sz="2400" b="1" dirty="0" smtClean="0">
                <a:latin typeface="华文中宋" pitchFamily="2" charset="-122"/>
                <a:ea typeface="华文中宋" pitchFamily="2" charset="-122"/>
              </a:rPr>
              <a:t>形成了一个</a:t>
            </a:r>
            <a:r>
              <a:rPr kumimoji="1" lang="zh-CN" altLang="en-US" sz="2400" b="1" dirty="0" smtClean="0">
                <a:solidFill>
                  <a:schemeClr val="accent2"/>
                </a:solidFill>
                <a:latin typeface="华文中宋" pitchFamily="2" charset="-122"/>
                <a:ea typeface="华文中宋" pitchFamily="2" charset="-122"/>
              </a:rPr>
              <a:t>旁路网络</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hlinkClick r:id="rId4" action="ppaction://hlinksldjump"/>
              </a:rPr>
              <a:t>图示</a:t>
            </a:r>
            <a:r>
              <a:rPr lang="en-US" altLang="zh-CN" sz="2400" dirty="0" smtClean="0">
                <a:latin typeface="华文中宋" pitchFamily="2" charset="-122"/>
                <a:ea typeface="华文中宋" pitchFamily="2" charset="-122"/>
              </a:rPr>
              <a:t>)</a:t>
            </a:r>
            <a:endParaRPr kumimoji="1" lang="zh-CN" altLang="en-US" sz="2400" b="1" dirty="0" smtClean="0">
              <a:solidFill>
                <a:schemeClr val="accent2"/>
              </a:solidFill>
              <a:latin typeface="华文中宋" pitchFamily="2" charset="-122"/>
              <a:ea typeface="华文中宋" pitchFamily="2" charset="-122"/>
            </a:endParaRPr>
          </a:p>
          <a:p>
            <a:pPr lvl="3" eaLnBrk="1" hangingPunct="1">
              <a:spcBef>
                <a:spcPct val="50000"/>
              </a:spcBef>
              <a:buFont typeface="Wingdings" pitchFamily="2" charset="2"/>
              <a:buChar char="ü"/>
            </a:pPr>
            <a:r>
              <a:rPr kumimoji="1" lang="zh-CN" altLang="en-US" sz="2400" b="1" dirty="0" smtClean="0">
                <a:latin typeface="华文中宋" pitchFamily="2" charset="-122"/>
                <a:ea typeface="华文中宋" pitchFamily="2" charset="-122"/>
              </a:rPr>
              <a:t>需要</a:t>
            </a:r>
            <a:r>
              <a:rPr kumimoji="1" lang="zh-CN" altLang="en-US" sz="2400" b="1" dirty="0">
                <a:latin typeface="华文中宋" pitchFamily="2" charset="-122"/>
                <a:ea typeface="华文中宋" pitchFamily="2" charset="-122"/>
              </a:rPr>
              <a:t>比较哪些信息？</a:t>
            </a:r>
          </a:p>
          <a:p>
            <a:pPr lvl="3" eaLnBrk="1" hangingPunct="1">
              <a:spcBef>
                <a:spcPct val="50000"/>
              </a:spcBef>
              <a:buFont typeface="Wingdings" pitchFamily="2" charset="2"/>
              <a:buChar char="ü"/>
            </a:pPr>
            <a:r>
              <a:rPr kumimoji="1" lang="en-US" altLang="zh-CN" sz="2400" b="1" dirty="0">
                <a:latin typeface="华文中宋" pitchFamily="2" charset="-122"/>
                <a:ea typeface="华文中宋" pitchFamily="2" charset="-122"/>
              </a:rPr>
              <a:t>ALU</a:t>
            </a:r>
            <a:r>
              <a:rPr kumimoji="1" lang="zh-CN" altLang="en-US" sz="2400" b="1" dirty="0">
                <a:latin typeface="华文中宋" pitchFamily="2" charset="-122"/>
                <a:ea typeface="华文中宋" pitchFamily="2" charset="-122"/>
              </a:rPr>
              <a:t>输入端应采用多少个输入的</a:t>
            </a:r>
            <a:r>
              <a:rPr kumimoji="1" lang="en-US" altLang="zh-CN" sz="2400" b="1" dirty="0">
                <a:latin typeface="华文中宋" pitchFamily="2" charset="-122"/>
                <a:ea typeface="华文中宋" pitchFamily="2" charset="-122"/>
              </a:rPr>
              <a:t>MUX</a:t>
            </a:r>
            <a:r>
              <a:rPr kumimoji="1" lang="zh-CN" altLang="en-US" sz="2400" b="1" dirty="0">
                <a:latin typeface="华文中宋" pitchFamily="2" charset="-122"/>
                <a:ea typeface="华文中宋" pitchFamily="2" charset="-122"/>
              </a:rPr>
              <a:t>？</a:t>
            </a:r>
          </a:p>
        </p:txBody>
      </p:sp>
      <p:sp>
        <p:nvSpPr>
          <p:cNvPr id="3" name="Rectangle 3"/>
          <p:cNvSpPr>
            <a:spLocks noChangeArrowheads="1"/>
          </p:cNvSpPr>
          <p:nvPr/>
        </p:nvSpPr>
        <p:spPr bwMode="auto">
          <a:xfrm>
            <a:off x="1763713" y="260350"/>
            <a:ext cx="5942012"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mj-ea"/>
                <a:ea typeface="+mj-ea"/>
              </a:rPr>
              <a:t>6.3.2 </a:t>
            </a:r>
            <a:r>
              <a:rPr lang="zh-CN" altLang="en-US" sz="3600" b="1" dirty="0">
                <a:latin typeface="+mj-ea"/>
                <a:ea typeface="+mj-ea"/>
              </a:rPr>
              <a:t>流水线的数据冲突</a:t>
            </a:r>
          </a:p>
        </p:txBody>
      </p:sp>
    </p:spTree>
    <p:extLst>
      <p:ext uri="{BB962C8B-B14F-4D97-AF65-F5344CB8AC3E}">
        <p14:creationId xmlns:p14="http://schemas.microsoft.com/office/powerpoint/2010/main" val="166069915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11188" y="1468438"/>
            <a:ext cx="7705725"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100000"/>
              </a:spcBef>
              <a:defRPr/>
            </a:pPr>
            <a:r>
              <a:rPr kumimoji="1" lang="en-US" altLang="zh-CN" sz="2800" b="1" dirty="0" smtClean="0">
                <a:latin typeface="Times New Roman" panose="02020603050405020304" pitchFamily="18" charset="0"/>
                <a:ea typeface="+mn-ea"/>
                <a:cs typeface="Times New Roman" panose="02020603050405020304" pitchFamily="18" charset="0"/>
              </a:rPr>
              <a:t>1. </a:t>
            </a:r>
            <a:r>
              <a:rPr kumimoji="1" lang="zh-CN" altLang="en-US" sz="2800" b="1" dirty="0" smtClean="0">
                <a:latin typeface="Times New Roman" panose="02020603050405020304" pitchFamily="18" charset="0"/>
                <a:ea typeface="+mn-ea"/>
                <a:cs typeface="Times New Roman" panose="02020603050405020304" pitchFamily="18" charset="0"/>
              </a:rPr>
              <a:t>分支指令的实现</a:t>
            </a:r>
          </a:p>
          <a:p>
            <a:pPr lvl="1" eaLnBrk="1" hangingPunct="1">
              <a:spcBef>
                <a:spcPct val="8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一旦分支转移成功，正确的地址要在</a:t>
            </a:r>
            <a:r>
              <a:rPr kumimoji="1" lang="en-US" altLang="zh-CN" sz="2400" b="1" dirty="0" err="1" smtClean="0">
                <a:latin typeface="Times New Roman" panose="02020603050405020304" pitchFamily="18" charset="0"/>
                <a:ea typeface="+mn-ea"/>
                <a:cs typeface="Times New Roman" panose="02020603050405020304" pitchFamily="18" charset="0"/>
                <a:hlinkClick r:id="rId3" action="ppaction://hlinksldjump"/>
              </a:rPr>
              <a:t>Mem</a:t>
            </a:r>
            <a:r>
              <a:rPr kumimoji="1" lang="zh-CN" altLang="en-US" sz="2400" b="1" dirty="0" smtClean="0">
                <a:latin typeface="Times New Roman" panose="02020603050405020304" pitchFamily="18" charset="0"/>
                <a:ea typeface="+mn-ea"/>
                <a:cs typeface="Times New Roman" panose="02020603050405020304" pitchFamily="18" charset="0"/>
                <a:hlinkClick r:id="rId3" action="ppaction://hlinksldjump"/>
              </a:rPr>
              <a:t>段</a:t>
            </a:r>
            <a:r>
              <a:rPr kumimoji="1" lang="zh-CN" altLang="en-US" sz="2400" b="1" dirty="0" smtClean="0">
                <a:latin typeface="Times New Roman" panose="02020603050405020304" pitchFamily="18" charset="0"/>
                <a:ea typeface="+mn-ea"/>
                <a:cs typeface="Times New Roman" panose="02020603050405020304" pitchFamily="18" charset="0"/>
              </a:rPr>
              <a:t>才会被写入</a:t>
            </a:r>
            <a:r>
              <a:rPr kumimoji="1" lang="en-US" altLang="zh-CN" sz="2400" b="1" dirty="0" smtClean="0">
                <a:latin typeface="Times New Roman" panose="02020603050405020304" pitchFamily="18" charset="0"/>
                <a:ea typeface="+mn-ea"/>
                <a:cs typeface="Times New Roman" panose="02020603050405020304" pitchFamily="18" charset="0"/>
              </a:rPr>
              <a:t>PC</a:t>
            </a:r>
            <a:r>
              <a:rPr kumimoji="1" lang="zh-CN" altLang="en-US" sz="2400" b="1" dirty="0" smtClean="0">
                <a:latin typeface="Times New Roman" panose="02020603050405020304" pitchFamily="18" charset="0"/>
                <a:ea typeface="+mn-ea"/>
                <a:cs typeface="Times New Roman" panose="02020603050405020304" pitchFamily="18" charset="0"/>
              </a:rPr>
              <a:t>。</a:t>
            </a:r>
            <a:endParaRPr kumimoji="1" lang="en-US" altLang="zh-CN" sz="2400" b="1" dirty="0" smtClean="0">
              <a:latin typeface="Times New Roman" panose="02020603050405020304" pitchFamily="18" charset="0"/>
              <a:ea typeface="+mn-ea"/>
              <a:cs typeface="Times New Roman" panose="02020603050405020304" pitchFamily="18" charset="0"/>
            </a:endParaRPr>
          </a:p>
          <a:p>
            <a:pPr lvl="1" eaLnBrk="1" hangingPunct="1">
              <a:spcBef>
                <a:spcPct val="8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一旦</a:t>
            </a:r>
            <a:r>
              <a:rPr lang="en-US" altLang="zh-CN" sz="2400" b="1" dirty="0" smtClean="0">
                <a:latin typeface="Times New Roman" panose="02020603050405020304" pitchFamily="18" charset="0"/>
                <a:ea typeface="+mn-ea"/>
                <a:cs typeface="Times New Roman" panose="02020603050405020304" pitchFamily="18" charset="0"/>
              </a:rPr>
              <a:t>ID</a:t>
            </a:r>
            <a:r>
              <a:rPr lang="zh-CN" altLang="en-US" sz="2400" b="1" dirty="0" smtClean="0">
                <a:latin typeface="Times New Roman" panose="02020603050405020304" pitchFamily="18" charset="0"/>
                <a:ea typeface="+mn-ea"/>
                <a:cs typeface="Times New Roman" panose="02020603050405020304" pitchFamily="18" charset="0"/>
              </a:rPr>
              <a:t>段检测到分支指令，就暂停执行其后的指令，直到分支指令达到</a:t>
            </a:r>
            <a:r>
              <a:rPr lang="en-US" altLang="zh-CN" sz="2400" b="1" dirty="0" err="1" smtClean="0">
                <a:latin typeface="Times New Roman" panose="02020603050405020304" pitchFamily="18" charset="0"/>
                <a:ea typeface="+mn-ea"/>
                <a:cs typeface="Times New Roman" panose="02020603050405020304" pitchFamily="18" charset="0"/>
              </a:rPr>
              <a:t>Mem</a:t>
            </a:r>
            <a:r>
              <a:rPr lang="zh-CN" altLang="en-US" sz="2400" b="1" dirty="0" smtClean="0">
                <a:latin typeface="Times New Roman" panose="02020603050405020304" pitchFamily="18" charset="0"/>
                <a:ea typeface="+mn-ea"/>
                <a:cs typeface="Times New Roman" panose="02020603050405020304" pitchFamily="18" charset="0"/>
              </a:rPr>
              <a:t>段，确定新的</a:t>
            </a:r>
            <a:r>
              <a:rPr lang="en-US" altLang="zh-CN" sz="2400" b="1" dirty="0" smtClean="0">
                <a:latin typeface="Times New Roman" panose="02020603050405020304" pitchFamily="18" charset="0"/>
                <a:ea typeface="+mn-ea"/>
                <a:cs typeface="Times New Roman" panose="02020603050405020304" pitchFamily="18" charset="0"/>
              </a:rPr>
              <a:t>PC</a:t>
            </a:r>
            <a:r>
              <a:rPr lang="zh-CN" altLang="en-US" sz="2400" b="1" dirty="0" smtClean="0">
                <a:latin typeface="Times New Roman" panose="02020603050405020304" pitchFamily="18" charset="0"/>
                <a:ea typeface="+mn-ea"/>
                <a:cs typeface="Times New Roman" panose="02020603050405020304" pitchFamily="18" charset="0"/>
              </a:rPr>
              <a:t>为止。</a:t>
            </a:r>
          </a:p>
          <a:p>
            <a:pPr lvl="1" eaLnBrk="1" hangingPunct="1">
              <a:spcBef>
                <a:spcPct val="80000"/>
              </a:spcBef>
              <a:buSzPct val="60000"/>
              <a:buFont typeface="Wingdings" pitchFamily="2" charset="2"/>
              <a:buChar char="u"/>
              <a:defRPr/>
            </a:pPr>
            <a:r>
              <a:rPr lang="zh-CN" altLang="en-US" sz="2400" b="1" dirty="0" smtClean="0">
                <a:latin typeface="Times New Roman" panose="02020603050405020304" pitchFamily="18" charset="0"/>
                <a:ea typeface="+mn-ea"/>
                <a:cs typeface="Times New Roman" panose="02020603050405020304" pitchFamily="18" charset="0"/>
              </a:rPr>
              <a:t>分支转移成功</a:t>
            </a:r>
            <a:r>
              <a:rPr kumimoji="1" lang="zh-CN" altLang="en-US" sz="2400" b="1" dirty="0" smtClean="0">
                <a:latin typeface="Times New Roman" panose="02020603050405020304" pitchFamily="18" charset="0"/>
                <a:ea typeface="+mn-ea"/>
                <a:cs typeface="Times New Roman" panose="02020603050405020304" pitchFamily="18" charset="0"/>
              </a:rPr>
              <a:t>将导致</a:t>
            </a:r>
            <a:r>
              <a:rPr kumimoji="1" lang="en-US" altLang="zh-CN" sz="2400" b="1" dirty="0" smtClean="0">
                <a:latin typeface="Times New Roman" panose="02020603050405020304" pitchFamily="18" charset="0"/>
                <a:ea typeface="+mn-ea"/>
                <a:cs typeface="Times New Roman" panose="02020603050405020304" pitchFamily="18" charset="0"/>
              </a:rPr>
              <a:t>MIPS</a:t>
            </a:r>
            <a:r>
              <a:rPr kumimoji="1" lang="zh-CN" altLang="en-US" sz="2400" b="1" dirty="0" smtClean="0">
                <a:latin typeface="Times New Roman" panose="02020603050405020304" pitchFamily="18" charset="0"/>
                <a:ea typeface="+mn-ea"/>
                <a:cs typeface="Times New Roman" panose="02020603050405020304" pitchFamily="18" charset="0"/>
              </a:rPr>
              <a:t>流水线</a:t>
            </a:r>
            <a:r>
              <a:rPr kumimoji="1" lang="zh-CN" altLang="en-US" sz="2400" b="1" dirty="0" smtClean="0">
                <a:latin typeface="Times New Roman" panose="02020603050405020304" pitchFamily="18" charset="0"/>
                <a:ea typeface="+mn-ea"/>
                <a:cs typeface="Times New Roman" panose="02020603050405020304" pitchFamily="18" charset="0"/>
                <a:hlinkClick r:id="rId4" action="ppaction://hlinksldjump"/>
              </a:rPr>
              <a:t>暂停</a:t>
            </a:r>
            <a:r>
              <a:rPr kumimoji="1" lang="en-US" altLang="zh-CN" sz="2400" b="1" dirty="0" smtClean="0">
                <a:latin typeface="Times New Roman" panose="02020603050405020304" pitchFamily="18" charset="0"/>
                <a:ea typeface="+mn-ea"/>
                <a:cs typeface="Times New Roman" panose="02020603050405020304" pitchFamily="18" charset="0"/>
                <a:hlinkClick r:id="rId4" action="ppaction://hlinksldjump"/>
              </a:rPr>
              <a:t>3</a:t>
            </a:r>
            <a:r>
              <a:rPr kumimoji="1" lang="zh-CN" altLang="en-US" sz="2400" b="1" dirty="0" smtClean="0">
                <a:latin typeface="Times New Roman" panose="02020603050405020304" pitchFamily="18" charset="0"/>
                <a:ea typeface="+mn-ea"/>
                <a:cs typeface="Times New Roman" panose="02020603050405020304" pitchFamily="18" charset="0"/>
                <a:hlinkClick r:id="rId4" action="ppaction://hlinksldjump"/>
              </a:rPr>
              <a:t>个周期</a:t>
            </a:r>
            <a:r>
              <a:rPr kumimoji="1" lang="zh-CN" altLang="en-US" sz="2400" b="1" dirty="0" smtClean="0">
                <a:latin typeface="Times New Roman" panose="02020603050405020304" pitchFamily="18" charset="0"/>
                <a:ea typeface="+mn-ea"/>
                <a:cs typeface="Times New Roman" panose="02020603050405020304" pitchFamily="18" charset="0"/>
              </a:rPr>
              <a:t>。</a:t>
            </a:r>
          </a:p>
        </p:txBody>
      </p:sp>
      <p:sp>
        <p:nvSpPr>
          <p:cNvPr id="96259" name="Rectangle 3"/>
          <p:cNvSpPr>
            <a:spLocks noChangeArrowheads="1"/>
          </p:cNvSpPr>
          <p:nvPr/>
        </p:nvSpPr>
        <p:spPr bwMode="auto">
          <a:xfrm>
            <a:off x="1835150" y="288925"/>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221876659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11188" y="1125538"/>
            <a:ext cx="7848600" cy="502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ea typeface="宋体" pitchFamily="2" charset="-122"/>
              </a:defRPr>
            </a:lvl1pPr>
            <a:lvl2pPr marL="800100" indent="-342900" eaLnBrk="0" hangingPunct="0">
              <a:defRPr>
                <a:solidFill>
                  <a:schemeClr val="tx1"/>
                </a:solidFill>
                <a:latin typeface="Calibri" pitchFamily="34" charset="0"/>
                <a:ea typeface="宋体" pitchFamily="2" charset="-122"/>
              </a:defRPr>
            </a:lvl2pPr>
            <a:lvl3pPr marL="1257300" indent="-3429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40000"/>
              </a:spcBef>
              <a:defRPr/>
            </a:pPr>
            <a:r>
              <a:rPr kumimoji="1" lang="en-US" altLang="zh-CN" sz="2800" b="1" dirty="0" smtClean="0">
                <a:latin typeface="Times New Roman" panose="02020603050405020304" pitchFamily="18" charset="0"/>
                <a:ea typeface="+mn-ea"/>
                <a:cs typeface="Times New Roman" panose="02020603050405020304" pitchFamily="18" charset="0"/>
              </a:rPr>
              <a:t>2. </a:t>
            </a:r>
            <a:r>
              <a:rPr kumimoji="1" lang="zh-CN" altLang="en-US" sz="2800" b="1" dirty="0" smtClean="0">
                <a:latin typeface="Times New Roman" panose="02020603050405020304" pitchFamily="18" charset="0"/>
                <a:ea typeface="+mn-ea"/>
                <a:cs typeface="Times New Roman" panose="02020603050405020304" pitchFamily="18" charset="0"/>
              </a:rPr>
              <a:t>减少分支开销的途径</a:t>
            </a:r>
          </a:p>
          <a:p>
            <a:pPr lvl="1" eaLnBrk="1" hangingPunct="1">
              <a:spcBef>
                <a:spcPct val="2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两个基本途径：同时采用，缺一不可！</a:t>
            </a:r>
          </a:p>
          <a:p>
            <a:pPr lvl="2" eaLnBrk="1" hangingPunct="1">
              <a:spcBef>
                <a:spcPct val="20000"/>
              </a:spcBef>
              <a:buFont typeface="Wingdings" pitchFamily="2" charset="2"/>
              <a:buChar char="ü"/>
              <a:defRPr/>
            </a:pPr>
            <a:r>
              <a:rPr kumimoji="1" lang="zh-CN" altLang="en-US" sz="2400" b="1" dirty="0" smtClean="0">
                <a:latin typeface="Times New Roman" panose="02020603050405020304" pitchFamily="18" charset="0"/>
                <a:ea typeface="+mn-ea"/>
                <a:cs typeface="Times New Roman" panose="02020603050405020304" pitchFamily="18" charset="0"/>
              </a:rPr>
              <a:t>在流水线中尽早判断分支转移是否成功</a:t>
            </a:r>
          </a:p>
          <a:p>
            <a:pPr lvl="2" eaLnBrk="1" hangingPunct="1">
              <a:spcBef>
                <a:spcPct val="20000"/>
              </a:spcBef>
              <a:buFont typeface="Wingdings" pitchFamily="2" charset="2"/>
              <a:buChar char="ü"/>
              <a:defRPr/>
            </a:pPr>
            <a:r>
              <a:rPr kumimoji="1" lang="zh-CN" altLang="en-US" sz="2400" b="1" dirty="0" smtClean="0">
                <a:latin typeface="Times New Roman" panose="02020603050405020304" pitchFamily="18" charset="0"/>
                <a:ea typeface="+mn-ea"/>
                <a:cs typeface="Times New Roman" panose="02020603050405020304" pitchFamily="18" charset="0"/>
              </a:rPr>
              <a:t>转移成功时，尽早计算出转移目标地址</a:t>
            </a:r>
          </a:p>
          <a:p>
            <a:pPr lvl="1" eaLnBrk="1" hangingPunct="1">
              <a:spcBef>
                <a:spcPct val="8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rPr>
              <a:t>经</a:t>
            </a:r>
            <a:r>
              <a:rPr kumimoji="1" lang="zh-CN" altLang="en-US" sz="2400" b="1" dirty="0" smtClean="0">
                <a:latin typeface="Times New Roman" panose="02020603050405020304" pitchFamily="18" charset="0"/>
                <a:ea typeface="+mn-ea"/>
                <a:cs typeface="Times New Roman" panose="02020603050405020304" pitchFamily="18" charset="0"/>
                <a:hlinkClick r:id="rId3" action="ppaction://hlinksldjump"/>
              </a:rPr>
              <a:t>改进</a:t>
            </a:r>
            <a:r>
              <a:rPr kumimoji="1" lang="zh-CN" altLang="en-US" sz="2400" b="1" dirty="0" smtClean="0">
                <a:latin typeface="Times New Roman" panose="02020603050405020304" pitchFamily="18" charset="0"/>
                <a:ea typeface="+mn-ea"/>
                <a:cs typeface="Times New Roman" panose="02020603050405020304" pitchFamily="18" charset="0"/>
              </a:rPr>
              <a:t>，</a:t>
            </a:r>
            <a:r>
              <a:rPr kumimoji="1" lang="en-US" altLang="zh-CN" sz="2400" b="1" dirty="0" smtClean="0">
                <a:latin typeface="Times New Roman" panose="02020603050405020304" pitchFamily="18" charset="0"/>
                <a:ea typeface="+mn-ea"/>
                <a:cs typeface="Times New Roman" panose="02020603050405020304" pitchFamily="18" charset="0"/>
              </a:rPr>
              <a:t>MIPS</a:t>
            </a:r>
            <a:r>
              <a:rPr kumimoji="1" lang="zh-CN" altLang="en-US" sz="2400" b="1" dirty="0" smtClean="0">
                <a:latin typeface="Times New Roman" panose="02020603050405020304" pitchFamily="18" charset="0"/>
                <a:ea typeface="+mn-ea"/>
                <a:cs typeface="Times New Roman" panose="02020603050405020304" pitchFamily="18" charset="0"/>
              </a:rPr>
              <a:t>流水线可以将分支开销</a:t>
            </a:r>
            <a:r>
              <a:rPr kumimoji="1" lang="zh-CN" altLang="en-US" sz="2400" b="1" dirty="0" smtClean="0">
                <a:solidFill>
                  <a:schemeClr val="accent2"/>
                </a:solidFill>
                <a:latin typeface="Times New Roman" panose="02020603050405020304" pitchFamily="18" charset="0"/>
                <a:ea typeface="+mn-ea"/>
                <a:cs typeface="Times New Roman" panose="02020603050405020304" pitchFamily="18" charset="0"/>
              </a:rPr>
              <a:t>减少</a:t>
            </a:r>
            <a:r>
              <a:rPr kumimoji="1" lang="en-US" altLang="zh-CN" sz="2400" b="1" dirty="0" smtClean="0">
                <a:solidFill>
                  <a:schemeClr val="accent2"/>
                </a:solidFill>
                <a:latin typeface="Times New Roman" panose="02020603050405020304" pitchFamily="18" charset="0"/>
                <a:ea typeface="+mn-ea"/>
                <a:cs typeface="Times New Roman" panose="02020603050405020304" pitchFamily="18" charset="0"/>
              </a:rPr>
              <a:t>1</a:t>
            </a:r>
            <a:r>
              <a:rPr kumimoji="1" lang="zh-CN" altLang="en-US" sz="2400" b="1" dirty="0" smtClean="0">
                <a:solidFill>
                  <a:schemeClr val="accent2"/>
                </a:solidFill>
                <a:latin typeface="Times New Roman" panose="02020603050405020304" pitchFamily="18" charset="0"/>
                <a:ea typeface="+mn-ea"/>
                <a:cs typeface="Times New Roman" panose="02020603050405020304" pitchFamily="18" charset="0"/>
              </a:rPr>
              <a:t>拍</a:t>
            </a:r>
          </a:p>
          <a:p>
            <a:pPr lvl="2" eaLnBrk="1" hangingPunct="1">
              <a:spcBef>
                <a:spcPct val="20000"/>
              </a:spcBef>
              <a:buFont typeface="Wingdings" pitchFamily="2" charset="2"/>
              <a:buChar char="ü"/>
              <a:defRPr/>
            </a:pPr>
            <a:r>
              <a:rPr kumimoji="1" lang="zh-CN" altLang="en-US" sz="2400" b="1" dirty="0" smtClean="0">
                <a:latin typeface="Times New Roman" panose="02020603050405020304" pitchFamily="18" charset="0"/>
                <a:ea typeface="+mn-ea"/>
                <a:cs typeface="Times New Roman" panose="02020603050405020304" pitchFamily="18" charset="0"/>
              </a:rPr>
              <a:t>将“</a:t>
            </a:r>
            <a:r>
              <a:rPr kumimoji="1" lang="en-US" altLang="zh-CN" sz="2400" b="1" dirty="0" smtClean="0">
                <a:latin typeface="Times New Roman" panose="02020603050405020304" pitchFamily="18" charset="0"/>
                <a:ea typeface="+mn-ea"/>
                <a:cs typeface="Times New Roman" panose="02020603050405020304" pitchFamily="18" charset="0"/>
              </a:rPr>
              <a:t>=0?”</a:t>
            </a:r>
            <a:r>
              <a:rPr kumimoji="1" lang="zh-CN" altLang="en-US" sz="2400" b="1" dirty="0" smtClean="0">
                <a:latin typeface="Times New Roman" panose="02020603050405020304" pitchFamily="18" charset="0"/>
                <a:ea typeface="+mn-ea"/>
                <a:cs typeface="Times New Roman" panose="02020603050405020304" pitchFamily="18" charset="0"/>
              </a:rPr>
              <a:t>测试提前到</a:t>
            </a:r>
            <a:r>
              <a:rPr kumimoji="1" lang="en-US" altLang="zh-CN" sz="2400" b="1" dirty="0" smtClean="0">
                <a:latin typeface="Times New Roman" panose="02020603050405020304" pitchFamily="18" charset="0"/>
                <a:ea typeface="+mn-ea"/>
                <a:cs typeface="Times New Roman" panose="02020603050405020304" pitchFamily="18" charset="0"/>
              </a:rPr>
              <a:t>ID</a:t>
            </a:r>
            <a:r>
              <a:rPr kumimoji="1" lang="zh-CN" altLang="en-US" sz="2400" b="1" dirty="0" smtClean="0">
                <a:latin typeface="Times New Roman" panose="02020603050405020304" pitchFamily="18" charset="0"/>
                <a:ea typeface="+mn-ea"/>
                <a:cs typeface="Times New Roman" panose="02020603050405020304" pitchFamily="18" charset="0"/>
              </a:rPr>
              <a:t>段</a:t>
            </a:r>
          </a:p>
          <a:p>
            <a:pPr lvl="2" eaLnBrk="1" hangingPunct="1">
              <a:spcBef>
                <a:spcPct val="20000"/>
              </a:spcBef>
              <a:buFont typeface="Wingdings" pitchFamily="2" charset="2"/>
              <a:buChar char="ü"/>
              <a:defRPr/>
            </a:pPr>
            <a:r>
              <a:rPr kumimoji="1" lang="zh-CN" altLang="en-US" sz="2400" b="1" dirty="0" smtClean="0">
                <a:latin typeface="Times New Roman" panose="02020603050405020304" pitchFamily="18" charset="0"/>
                <a:ea typeface="+mn-ea"/>
                <a:cs typeface="Times New Roman" panose="02020603050405020304" pitchFamily="18" charset="0"/>
              </a:rPr>
              <a:t>在</a:t>
            </a:r>
            <a:r>
              <a:rPr kumimoji="1" lang="en-US" altLang="zh-CN" sz="2400" b="1" dirty="0" smtClean="0">
                <a:latin typeface="Times New Roman" panose="02020603050405020304" pitchFamily="18" charset="0"/>
                <a:ea typeface="+mn-ea"/>
                <a:cs typeface="Times New Roman" panose="02020603050405020304" pitchFamily="18" charset="0"/>
              </a:rPr>
              <a:t>ID</a:t>
            </a:r>
            <a:r>
              <a:rPr kumimoji="1" lang="zh-CN" altLang="en-US" sz="2400" b="1" dirty="0" smtClean="0">
                <a:latin typeface="Times New Roman" panose="02020603050405020304" pitchFamily="18" charset="0"/>
                <a:ea typeface="+mn-ea"/>
                <a:cs typeface="Times New Roman" panose="02020603050405020304" pitchFamily="18" charset="0"/>
              </a:rPr>
              <a:t>段增加一个加法器，计算分支目标地址</a:t>
            </a:r>
            <a:endParaRPr kumimoji="1" lang="en-US" altLang="zh-CN" sz="2400" b="1" dirty="0" smtClean="0">
              <a:latin typeface="Times New Roman" panose="02020603050405020304" pitchFamily="18" charset="0"/>
              <a:ea typeface="+mn-ea"/>
              <a:cs typeface="Times New Roman" panose="02020603050405020304" pitchFamily="18" charset="0"/>
            </a:endParaRPr>
          </a:p>
          <a:p>
            <a:pPr marL="914400" lvl="2" indent="0" eaLnBrk="1" hangingPunct="1">
              <a:spcBef>
                <a:spcPct val="20000"/>
              </a:spcBef>
              <a:defRPr/>
            </a:pPr>
            <a:r>
              <a:rPr lang="zh-CN" altLang="en-US" sz="2400" dirty="0">
                <a:latin typeface="Times New Roman" panose="02020603050405020304" pitchFamily="18" charset="0"/>
                <a:cs typeface="Times New Roman" panose="02020603050405020304" pitchFamily="18" charset="0"/>
                <a:hlinkClick r:id="rId4" action="ppaction://hlinksldjump"/>
              </a:rPr>
              <a:t>下表</a:t>
            </a:r>
            <a:r>
              <a:rPr lang="zh-CN" altLang="en-US" sz="2400" dirty="0">
                <a:latin typeface="Times New Roman" panose="02020603050405020304" pitchFamily="18" charset="0"/>
                <a:cs typeface="Times New Roman" panose="02020603050405020304" pitchFamily="18" charset="0"/>
              </a:rPr>
              <a:t>列出了改进后流水线的分支</a:t>
            </a:r>
            <a:r>
              <a:rPr lang="zh-CN" altLang="en-US" sz="2400" dirty="0" smtClean="0">
                <a:latin typeface="Times New Roman" panose="02020603050405020304" pitchFamily="18" charset="0"/>
                <a:cs typeface="Times New Roman" panose="02020603050405020304" pitchFamily="18" charset="0"/>
              </a:rPr>
              <a:t>操作</a:t>
            </a:r>
            <a:endParaRPr kumimoji="1" lang="zh-CN" altLang="en-US" sz="2400" b="1" dirty="0" smtClean="0">
              <a:latin typeface="Times New Roman" panose="02020603050405020304" pitchFamily="18" charset="0"/>
              <a:ea typeface="+mn-ea"/>
              <a:cs typeface="Times New Roman" panose="02020603050405020304" pitchFamily="18" charset="0"/>
            </a:endParaRPr>
          </a:p>
          <a:p>
            <a:pPr lvl="1" eaLnBrk="1" hangingPunct="1">
              <a:spcBef>
                <a:spcPct val="80000"/>
              </a:spcBef>
              <a:buSzPct val="60000"/>
              <a:buFont typeface="Wingdings" pitchFamily="2" charset="2"/>
              <a:buChar char="u"/>
              <a:defRPr/>
            </a:pPr>
            <a:r>
              <a:rPr kumimoji="1" lang="zh-CN" altLang="en-US" sz="2400" b="1" dirty="0" smtClean="0">
                <a:latin typeface="Times New Roman" panose="02020603050405020304" pitchFamily="18" charset="0"/>
                <a:ea typeface="+mn-ea"/>
                <a:cs typeface="Times New Roman" panose="02020603050405020304" pitchFamily="18" charset="0"/>
                <a:hlinkClick r:id="rId5" action="ppaction://hlinksldjump"/>
              </a:rPr>
              <a:t>再改进</a:t>
            </a:r>
            <a:r>
              <a:rPr kumimoji="1" lang="zh-CN" altLang="en-US" sz="2400" b="1" dirty="0" smtClean="0">
                <a:latin typeface="Times New Roman" panose="02020603050405020304" pitchFamily="18" charset="0"/>
                <a:ea typeface="+mn-ea"/>
                <a:cs typeface="Times New Roman" panose="02020603050405020304" pitchFamily="18" charset="0"/>
              </a:rPr>
              <a:t>，</a:t>
            </a:r>
            <a:r>
              <a:rPr kumimoji="1" lang="en-US" altLang="zh-CN" sz="2400" b="1" dirty="0" smtClean="0">
                <a:latin typeface="Times New Roman" panose="02020603050405020304" pitchFamily="18" charset="0"/>
                <a:ea typeface="+mn-ea"/>
                <a:cs typeface="Times New Roman" panose="02020603050405020304" pitchFamily="18" charset="0"/>
              </a:rPr>
              <a:t>MIPS</a:t>
            </a:r>
            <a:r>
              <a:rPr kumimoji="1" lang="zh-CN" altLang="en-US" sz="2400" b="1" dirty="0" smtClean="0">
                <a:latin typeface="Times New Roman" panose="02020603050405020304" pitchFamily="18" charset="0"/>
                <a:ea typeface="+mn-ea"/>
                <a:cs typeface="Times New Roman" panose="02020603050405020304" pitchFamily="18" charset="0"/>
              </a:rPr>
              <a:t>流水线可以将分支开销</a:t>
            </a:r>
            <a:r>
              <a:rPr kumimoji="1" lang="zh-CN" altLang="en-US" sz="2400" b="1" dirty="0" smtClean="0">
                <a:solidFill>
                  <a:schemeClr val="accent2"/>
                </a:solidFill>
                <a:latin typeface="Times New Roman" panose="02020603050405020304" pitchFamily="18" charset="0"/>
                <a:ea typeface="+mn-ea"/>
                <a:cs typeface="Times New Roman" panose="02020603050405020304" pitchFamily="18" charset="0"/>
              </a:rPr>
              <a:t>再减少</a:t>
            </a:r>
            <a:r>
              <a:rPr kumimoji="1" lang="en-US" altLang="zh-CN" sz="2400" b="1" dirty="0" smtClean="0">
                <a:solidFill>
                  <a:schemeClr val="accent2"/>
                </a:solidFill>
                <a:latin typeface="Times New Roman" panose="02020603050405020304" pitchFamily="18" charset="0"/>
                <a:ea typeface="+mn-ea"/>
                <a:cs typeface="Times New Roman" panose="02020603050405020304" pitchFamily="18" charset="0"/>
              </a:rPr>
              <a:t>1</a:t>
            </a:r>
            <a:r>
              <a:rPr kumimoji="1" lang="zh-CN" altLang="en-US" sz="2400" b="1" dirty="0" smtClean="0">
                <a:solidFill>
                  <a:schemeClr val="accent2"/>
                </a:solidFill>
                <a:latin typeface="Times New Roman" panose="02020603050405020304" pitchFamily="18" charset="0"/>
                <a:ea typeface="+mn-ea"/>
                <a:cs typeface="Times New Roman" panose="02020603050405020304" pitchFamily="18" charset="0"/>
              </a:rPr>
              <a:t>拍</a:t>
            </a:r>
          </a:p>
          <a:p>
            <a:pPr lvl="2" eaLnBrk="1" hangingPunct="1">
              <a:spcBef>
                <a:spcPct val="40000"/>
              </a:spcBef>
              <a:buSzPct val="60000"/>
              <a:buFont typeface="Wingdings" pitchFamily="2" charset="2"/>
              <a:buChar char="ü"/>
              <a:defRPr/>
            </a:pPr>
            <a:r>
              <a:rPr kumimoji="1" lang="zh-CN" altLang="en-US" sz="2400" b="1" dirty="0" smtClean="0">
                <a:latin typeface="Times New Roman" panose="02020603050405020304" pitchFamily="18" charset="0"/>
                <a:ea typeface="+mn-ea"/>
                <a:cs typeface="Times New Roman" panose="02020603050405020304" pitchFamily="18" charset="0"/>
              </a:rPr>
              <a:t>将分支判断结果和目标地址提前到</a:t>
            </a:r>
            <a:r>
              <a:rPr kumimoji="1" lang="en-US" altLang="zh-CN" sz="2400" b="1" dirty="0" smtClean="0">
                <a:latin typeface="Times New Roman" panose="02020603050405020304" pitchFamily="18" charset="0"/>
                <a:ea typeface="+mn-ea"/>
                <a:cs typeface="Times New Roman" panose="02020603050405020304" pitchFamily="18" charset="0"/>
              </a:rPr>
              <a:t>ID/EX</a:t>
            </a:r>
            <a:r>
              <a:rPr kumimoji="1" lang="zh-CN" altLang="en-US" sz="2400" b="1" dirty="0" smtClean="0">
                <a:latin typeface="Times New Roman" panose="02020603050405020304" pitchFamily="18" charset="0"/>
                <a:ea typeface="+mn-ea"/>
                <a:cs typeface="Times New Roman" panose="02020603050405020304" pitchFamily="18" charset="0"/>
              </a:rPr>
              <a:t>站前</a:t>
            </a:r>
            <a:endParaRPr lang="en-US" altLang="zh-CN" sz="2400" dirty="0">
              <a:latin typeface="Times New Roman" panose="02020603050405020304" pitchFamily="18" charset="0"/>
              <a:ea typeface="+mn-ea"/>
              <a:cs typeface="Times New Roman" panose="02020603050405020304" pitchFamily="18" charset="0"/>
            </a:endParaRPr>
          </a:p>
        </p:txBody>
      </p:sp>
      <p:sp>
        <p:nvSpPr>
          <p:cNvPr id="4" name="Rectangle 3"/>
          <p:cNvSpPr>
            <a:spLocks noChangeArrowheads="1"/>
          </p:cNvSpPr>
          <p:nvPr/>
        </p:nvSpPr>
        <p:spPr bwMode="auto">
          <a:xfrm>
            <a:off x="1835150" y="288925"/>
            <a:ext cx="5942013" cy="676275"/>
          </a:xfrm>
          <a:prstGeom prst="rect">
            <a:avLst/>
          </a:prstGeom>
          <a:noFill/>
          <a:ln w="9525" algn="ctr">
            <a:noFill/>
            <a:miter lim="800000"/>
            <a:headEnd/>
            <a:tailEnd/>
          </a:ln>
          <a:effectLst/>
        </p:spPr>
        <p:txBody>
          <a:bodyPr anchor="b"/>
          <a:lstStyle/>
          <a:p>
            <a:pPr fontAlgn="auto">
              <a:spcBef>
                <a:spcPts val="0"/>
              </a:spcBef>
              <a:spcAft>
                <a:spcPts val="0"/>
              </a:spcAft>
              <a:defRPr/>
            </a:pPr>
            <a:r>
              <a:rPr lang="en-US" altLang="zh-CN" sz="3600" b="1" dirty="0">
                <a:latin typeface="Times New Roman" panose="02020603050405020304" pitchFamily="18" charset="0"/>
                <a:ea typeface="+mj-ea"/>
                <a:cs typeface="Times New Roman" panose="02020603050405020304" pitchFamily="18" charset="0"/>
              </a:rPr>
              <a:t>6.3.3 </a:t>
            </a:r>
            <a:r>
              <a:rPr lang="zh-CN" altLang="en-US" sz="3600" b="1" dirty="0">
                <a:latin typeface="Times New Roman" panose="02020603050405020304" pitchFamily="18" charset="0"/>
                <a:ea typeface="+mj-ea"/>
                <a:cs typeface="Times New Roman" panose="02020603050405020304" pitchFamily="18" charset="0"/>
              </a:rPr>
              <a:t>流水线的控制冲突</a:t>
            </a:r>
          </a:p>
        </p:txBody>
      </p:sp>
    </p:spTree>
    <p:extLst>
      <p:ext uri="{BB962C8B-B14F-4D97-AF65-F5344CB8AC3E}">
        <p14:creationId xmlns:p14="http://schemas.microsoft.com/office/powerpoint/2010/main" val="195240822"/>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4413</TotalTime>
  <Words>2026</Words>
  <Application>Microsoft Office PowerPoint</Application>
  <PresentationFormat>全屏显示(4:3)</PresentationFormat>
  <Paragraphs>432</Paragraphs>
  <Slides>60</Slides>
  <Notes>56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Office 主题​​</vt:lpstr>
      <vt:lpstr>图片</vt:lpstr>
      <vt:lpstr>计算机组织与体系结构</vt:lpstr>
      <vt:lpstr>Recap</vt:lpstr>
      <vt:lpstr>Pipelined Operation Example</vt:lpstr>
      <vt:lpstr>6.3  流水线中的冲突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实例分析：MIPS R4000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1860</cp:revision>
  <cp:lastPrinted>2018-10-25T04:25:29Z</cp:lastPrinted>
  <dcterms:created xsi:type="dcterms:W3CDTF">2113-01-01T00:00:00Z</dcterms:created>
  <dcterms:modified xsi:type="dcterms:W3CDTF">2018-10-26T01:35:23Z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