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256" r:id="rId2"/>
    <p:sldId id="1033" r:id="rId3"/>
    <p:sldId id="1655" r:id="rId4"/>
    <p:sldId id="1662" r:id="rId5"/>
    <p:sldId id="1663" r:id="rId6"/>
    <p:sldId id="1664" r:id="rId7"/>
    <p:sldId id="1665" r:id="rId8"/>
    <p:sldId id="1666" r:id="rId9"/>
    <p:sldId id="1667" r:id="rId10"/>
    <p:sldId id="1668" r:id="rId11"/>
    <p:sldId id="1760" r:id="rId12"/>
    <p:sldId id="1761" r:id="rId13"/>
    <p:sldId id="1759" r:id="rId14"/>
    <p:sldId id="1707" r:id="rId15"/>
    <p:sldId id="1708" r:id="rId16"/>
    <p:sldId id="1709" r:id="rId17"/>
    <p:sldId id="1710" r:id="rId18"/>
    <p:sldId id="1713" r:id="rId19"/>
    <p:sldId id="1714" r:id="rId20"/>
    <p:sldId id="1715" r:id="rId21"/>
    <p:sldId id="1716" r:id="rId22"/>
    <p:sldId id="1717" r:id="rId23"/>
    <p:sldId id="1719" r:id="rId24"/>
    <p:sldId id="1720" r:id="rId25"/>
    <p:sldId id="1721" r:id="rId26"/>
    <p:sldId id="1722" r:id="rId27"/>
    <p:sldId id="1723" r:id="rId28"/>
    <p:sldId id="1724" r:id="rId29"/>
    <p:sldId id="1725" r:id="rId30"/>
    <p:sldId id="1726" r:id="rId31"/>
    <p:sldId id="1727" r:id="rId32"/>
    <p:sldId id="1728" r:id="rId33"/>
    <p:sldId id="1729" r:id="rId34"/>
    <p:sldId id="1730" r:id="rId35"/>
    <p:sldId id="1731" r:id="rId36"/>
    <p:sldId id="1732" r:id="rId37"/>
    <p:sldId id="1733" r:id="rId38"/>
    <p:sldId id="1734" r:id="rId39"/>
    <p:sldId id="1735" r:id="rId40"/>
    <p:sldId id="1736" r:id="rId41"/>
    <p:sldId id="1737" r:id="rId42"/>
    <p:sldId id="1764" r:id="rId43"/>
    <p:sldId id="1738" r:id="rId44"/>
    <p:sldId id="1739" r:id="rId45"/>
    <p:sldId id="1740" r:id="rId46"/>
    <p:sldId id="1741" r:id="rId47"/>
    <p:sldId id="1742" r:id="rId48"/>
    <p:sldId id="1743" r:id="rId49"/>
    <p:sldId id="1744" r:id="rId50"/>
    <p:sldId id="1745" r:id="rId51"/>
    <p:sldId id="1746" r:id="rId52"/>
    <p:sldId id="1747" r:id="rId53"/>
    <p:sldId id="1748" r:id="rId54"/>
    <p:sldId id="1749" r:id="rId55"/>
    <p:sldId id="1750" r:id="rId56"/>
    <p:sldId id="1763" r:id="rId57"/>
    <p:sldId id="1752" r:id="rId58"/>
    <p:sldId id="1753" r:id="rId59"/>
    <p:sldId id="1756" r:id="rId60"/>
    <p:sldId id="1757" r:id="rId61"/>
    <p:sldId id="1758" r:id="rId62"/>
  </p:sldIdLst>
  <p:sldSz cx="9144000" cy="6858000" type="screen4x3"/>
  <p:notesSz cx="7099300" cy="10234613"/>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144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2018/10/31</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100321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0"/>
              </a:spcBef>
            </a:pPr>
            <a:fld id="{2B914CE1-E74B-4625-AA1C-7A29E0E28531}" type="slidenum">
              <a:rPr lang="en-US" altLang="zh-CN" sz="1300" smtClean="0">
                <a:latin typeface="Arial" pitchFamily="34" charset="0"/>
              </a:rPr>
              <a:pPr eaLnBrk="1" hangingPunct="1">
                <a:spcBef>
                  <a:spcPct val="0"/>
                </a:spcBef>
              </a:pPr>
              <a:t>12</a:t>
            </a:fld>
            <a:endParaRPr lang="en-US" altLang="zh-CN" sz="1300" smtClean="0">
              <a:latin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EEAE3F69-A46D-41DB-98E6-6F55BB6177F1}" type="slidenum">
              <a:rPr lang="zh-CN" altLang="en-US" smtClean="0"/>
              <a:pPr>
                <a:defRPr/>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FCB6EA3-D0A1-4DB0-8DEB-E0EA4804F8AD}" type="slidenum">
              <a:rPr lang="en-US" altLang="zh-CN" smtClean="0">
                <a:latin typeface="Arial" charset="0"/>
              </a:rPr>
              <a:pPr eaLnBrk="1" fontAlgn="base" hangingPunct="1">
                <a:spcBef>
                  <a:spcPct val="0"/>
                </a:spcBef>
                <a:spcAft>
                  <a:spcPct val="0"/>
                </a:spcAft>
              </a:pPr>
              <a:t>15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重点：</a:t>
            </a:r>
            <a:r>
              <a:rPr lang="en-US" altLang="zh-CN" smtClean="0"/>
              <a:t>3.2 3.3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1A8622C-C3C4-480D-A8AE-3135EE1D11A2}" type="slidenum">
              <a:rPr lang="en-US" altLang="zh-CN" smtClean="0">
                <a:latin typeface="Times New Roman" pitchFamily="18" charset="0"/>
              </a:rPr>
              <a:pPr eaLnBrk="1" fontAlgn="base" hangingPunct="1">
                <a:spcBef>
                  <a:spcPct val="0"/>
                </a:spcBef>
                <a:spcAft>
                  <a:spcPct val="0"/>
                </a:spcAft>
              </a:pPr>
              <a:t>16</a:t>
            </a:fld>
            <a:endParaRPr lang="en-US" altLang="zh-CN" smtClean="0">
              <a:latin typeface="Times New Roman" pitchFamily="18"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6859462-2CC4-4C10-ABFE-4F10ADE0CF4E}" type="slidenum">
              <a:rPr lang="en-US" altLang="zh-CN" smtClean="0">
                <a:latin typeface="Times New Roman" pitchFamily="18" charset="0"/>
              </a:rPr>
              <a:pPr eaLnBrk="1" fontAlgn="base" hangingPunct="1">
                <a:spcBef>
                  <a:spcPct val="0"/>
                </a:spcBef>
                <a:spcAft>
                  <a:spcPct val="0"/>
                </a:spcAft>
              </a:pPr>
              <a:t>17</a:t>
            </a:fld>
            <a:endParaRPr lang="en-US" altLang="zh-CN" smtClean="0">
              <a:latin typeface="Times New Roman" pitchFamily="18"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2D5B987-81A7-40E2-96C4-F1EE518EEA8F}" type="slidenum">
              <a:rPr lang="en-US" altLang="zh-CN" smtClean="0">
                <a:latin typeface="Times New Roman" pitchFamily="18" charset="0"/>
              </a:rPr>
              <a:pPr eaLnBrk="1" fontAlgn="base" hangingPunct="1">
                <a:spcBef>
                  <a:spcPct val="0"/>
                </a:spcBef>
                <a:spcAft>
                  <a:spcPct val="0"/>
                </a:spcAft>
              </a:pPr>
              <a:t>18</a:t>
            </a:fld>
            <a:endParaRPr lang="en-US" altLang="zh-CN" smtClean="0">
              <a:latin typeface="Times New Roman" pitchFamily="18"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9BD251FB-614F-4797-943F-A730FF7CF44C}" type="slidenum">
              <a:rPr lang="en-US" altLang="zh-CN" sz="1300">
                <a:latin typeface="Times New Roman" pitchFamily="18" charset="0"/>
              </a:rPr>
              <a:pPr algn="r" eaLnBrk="1" hangingPunct="1"/>
              <a:t>24</a:t>
            </a:fld>
            <a:endParaRPr lang="en-US" altLang="zh-CN" sz="1300">
              <a:latin typeface="Times New Roman" pitchFamily="18"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E15B2BF1-4701-47F2-8FF6-5D1B6755A7E4}" type="slidenum">
              <a:rPr lang="en-US" altLang="zh-CN" sz="1300">
                <a:latin typeface="Times New Roman" pitchFamily="18" charset="0"/>
              </a:rPr>
              <a:pPr algn="r" eaLnBrk="1" hangingPunct="1"/>
              <a:t>25</a:t>
            </a:fld>
            <a:endParaRPr lang="en-US" altLang="zh-CN" sz="1300">
              <a:latin typeface="Times New Roman" pitchFamily="18"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84B75EE5-3351-4C5F-8085-3715DD8B3E88}" type="slidenum">
              <a:rPr lang="en-US" altLang="zh-CN" sz="1300">
                <a:latin typeface="Times New Roman" pitchFamily="18" charset="0"/>
              </a:rPr>
              <a:pPr algn="r" eaLnBrk="1" hangingPunct="1"/>
              <a:t>26</a:t>
            </a:fld>
            <a:endParaRPr lang="en-US" altLang="zh-CN" sz="1300">
              <a:latin typeface="Times New Roman" pitchFamily="18"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8E45B1E6-1178-42BA-958E-576D0681E14B}" type="slidenum">
              <a:rPr lang="en-US" altLang="zh-CN" sz="1300">
                <a:latin typeface="Times New Roman" pitchFamily="18" charset="0"/>
              </a:rPr>
              <a:pPr algn="r" eaLnBrk="1" hangingPunct="1"/>
              <a:t>27</a:t>
            </a:fld>
            <a:endParaRPr lang="en-US" altLang="zh-CN" sz="1300">
              <a:latin typeface="Times New Roman" pitchFamily="18"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3D0A3641-0C69-4DFF-ADDE-1DA8896D65D5}" type="slidenum">
              <a:rPr lang="en-US" altLang="zh-CN" sz="1300">
                <a:latin typeface="Times New Roman" pitchFamily="18" charset="0"/>
              </a:rPr>
              <a:pPr algn="r" eaLnBrk="1" hangingPunct="1"/>
              <a:t>28</a:t>
            </a:fld>
            <a:endParaRPr lang="en-US" altLang="zh-CN" sz="1300">
              <a:latin typeface="Times New Roman"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77DE2997-832A-43B8-9C64-F43FBA36385B}" type="slidenum">
              <a:rPr lang="en-US" altLang="zh-CN" sz="1300">
                <a:latin typeface="Times New Roman" pitchFamily="18" charset="0"/>
              </a:rPr>
              <a:pPr algn="r" eaLnBrk="1" hangingPunct="1"/>
              <a:t>29</a:t>
            </a:fld>
            <a:endParaRPr lang="en-US" altLang="zh-CN" sz="1300">
              <a:latin typeface="Times New Roman" pitchFamily="18"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27F9D602-43F3-4DCD-BE6F-3E2FDC4BEC6F}" type="slidenum">
              <a:rPr lang="en-US" altLang="zh-CN" sz="1300">
                <a:latin typeface="Times New Roman" pitchFamily="18" charset="0"/>
              </a:rPr>
              <a:pPr algn="r" eaLnBrk="1" hangingPunct="1"/>
              <a:t>30</a:t>
            </a:fld>
            <a:endParaRPr lang="en-US" altLang="zh-CN" sz="1300">
              <a:latin typeface="Times New Roman"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fld id="{D7C6D991-8C8B-49DC-9FD6-A7E805B5FC4B}" type="slidenum">
              <a:rPr lang="en-US" altLang="zh-CN" sz="1300">
                <a:latin typeface="Times New Roman" pitchFamily="18" charset="0"/>
              </a:rPr>
              <a:pPr algn="r" eaLnBrk="1" hangingPunct="1"/>
              <a:t>31</a:t>
            </a:fld>
            <a:endParaRPr lang="en-US" altLang="zh-CN" sz="1300">
              <a:latin typeface="Times New Roman" pitchFamily="18"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硬件给编译器更大的空间和支持。编译器用寄存器来进行表达式计算、传递参数、存放变量。</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34</a:t>
            </a:fld>
            <a:endParaRPr lang="en-US" altLang="zh-CN"/>
          </a:p>
        </p:txBody>
      </p:sp>
    </p:spTree>
    <p:extLst>
      <p:ext uri="{BB962C8B-B14F-4D97-AF65-F5344CB8AC3E}">
        <p14:creationId xmlns:p14="http://schemas.microsoft.com/office/powerpoint/2010/main" val="1161449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00A3207-D7E6-4A93-B712-37BF03E84B72}" type="slidenum">
              <a:rPr lang="en-US" altLang="zh-CN" smtClean="0">
                <a:latin typeface="Times New Roman" pitchFamily="18" charset="0"/>
              </a:rPr>
              <a:pPr eaLnBrk="1" fontAlgn="base" hangingPunct="1">
                <a:spcBef>
                  <a:spcPct val="0"/>
                </a:spcBef>
                <a:spcAft>
                  <a:spcPct val="0"/>
                </a:spcAft>
              </a:pPr>
              <a:t>37</a:t>
            </a:fld>
            <a:endParaRPr lang="en-US" altLang="zh-CN" smtClean="0">
              <a:latin typeface="Times New Roman" pitchFamily="18"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AD02C3F-8C8F-407D-9DC9-9F5F0D72C13C}" type="slidenum">
              <a:rPr lang="en-US" altLang="zh-CN" smtClean="0">
                <a:latin typeface="Times New Roman" pitchFamily="18" charset="0"/>
              </a:rPr>
              <a:pPr eaLnBrk="1" fontAlgn="base" hangingPunct="1">
                <a:spcBef>
                  <a:spcPct val="0"/>
                </a:spcBef>
                <a:spcAft>
                  <a:spcPct val="0"/>
                </a:spcAft>
              </a:pPr>
              <a:t>39</a:t>
            </a:fld>
            <a:endParaRPr lang="en-US" altLang="zh-CN" smtClean="0">
              <a:latin typeface="Times New Roman" pitchFamily="18"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r>
              <a:rPr lang="zh-CN" altLang="en-US" smtClean="0"/>
              <a:t>主分类对应的其它分类性质。</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D0626FE-D286-47DE-9A73-276BA4B0779F}" type="slidenum">
              <a:rPr lang="en-US" altLang="zh-CN" smtClean="0">
                <a:latin typeface="Times New Roman" pitchFamily="18" charset="0"/>
              </a:rPr>
              <a:pPr eaLnBrk="1" fontAlgn="base" hangingPunct="1">
                <a:spcBef>
                  <a:spcPct val="0"/>
                </a:spcBef>
                <a:spcAft>
                  <a:spcPct val="0"/>
                </a:spcAft>
              </a:pPr>
              <a:t>45</a:t>
            </a:fld>
            <a:endParaRPr lang="en-US" altLang="zh-CN" smtClean="0">
              <a:latin typeface="Times New Roman" pitchFamily="18"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914EB88-23CB-48CA-B528-F14B62FFAF7E}" type="slidenum">
              <a:rPr lang="en-US" altLang="zh-CN" smtClean="0">
                <a:latin typeface="Times New Roman" pitchFamily="18" charset="0"/>
              </a:rPr>
              <a:pPr eaLnBrk="1" fontAlgn="base" hangingPunct="1">
                <a:spcBef>
                  <a:spcPct val="0"/>
                </a:spcBef>
                <a:spcAft>
                  <a:spcPct val="0"/>
                </a:spcAft>
              </a:pPr>
              <a:t>46</a:t>
            </a:fld>
            <a:endParaRPr lang="en-US" altLang="zh-CN"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BB2A8B8-CF00-4EF8-86BF-81AA902695A2}" type="slidenum">
              <a:rPr lang="zh-CN" altLang="en-US" smtClean="0"/>
              <a:pPr>
                <a:defRPr/>
              </a:pPr>
              <a:t>47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138776A-359B-45AD-9C3A-AB099796D1F4}" type="slidenum">
              <a:rPr lang="en-US" altLang="zh-CN" smtClean="0">
                <a:latin typeface="Arial" charset="0"/>
              </a:rPr>
              <a:pPr eaLnBrk="1" fontAlgn="base" hangingPunct="1">
                <a:spcBef>
                  <a:spcPct val="0"/>
                </a:spcBef>
                <a:spcAft>
                  <a:spcPct val="0"/>
                </a:spcAft>
              </a:pPr>
              <a:t>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37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0A6C122-60F9-4D06-BF36-02054F044C45}" type="slidenum">
              <a:rPr lang="en-US" altLang="zh-CN" smtClean="0">
                <a:latin typeface="Times New Roman" pitchFamily="18" charset="0"/>
              </a:rPr>
              <a:pPr eaLnBrk="1" fontAlgn="base" hangingPunct="1">
                <a:spcBef>
                  <a:spcPct val="0"/>
                </a:spcBef>
                <a:spcAft>
                  <a:spcPct val="0"/>
                </a:spcAft>
              </a:pPr>
              <a:t>49</a:t>
            </a:fld>
            <a:endParaRPr lang="en-US" altLang="zh-CN"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47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B68B667-9266-42AB-86E2-AEB754FD452D}" type="slidenum">
              <a:rPr lang="en-US" altLang="zh-CN" smtClean="0">
                <a:latin typeface="Times New Roman" pitchFamily="18" charset="0"/>
              </a:rPr>
              <a:pPr eaLnBrk="1" fontAlgn="base" hangingPunct="1">
                <a:spcBef>
                  <a:spcPct val="0"/>
                </a:spcBef>
                <a:spcAft>
                  <a:spcPct val="0"/>
                </a:spcAft>
              </a:pPr>
              <a:t>50</a:t>
            </a:fld>
            <a:endParaRPr lang="en-US" altLang="zh-CN"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22AD2F6-C74F-478F-AEE2-127A6BC8D5C3}" type="slidenum">
              <a:rPr lang="en-US" altLang="zh-CN" smtClean="0">
                <a:latin typeface="Times New Roman" pitchFamily="18" charset="0"/>
              </a:rPr>
              <a:pPr eaLnBrk="1" fontAlgn="base" hangingPunct="1">
                <a:spcBef>
                  <a:spcPct val="0"/>
                </a:spcBef>
                <a:spcAft>
                  <a:spcPct val="0"/>
                </a:spcAft>
              </a:pPr>
              <a:t>51</a:t>
            </a:fld>
            <a:endParaRPr lang="en-US" altLang="zh-CN"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A87D735-BA90-4D9A-A768-92AA5AA36AF9}" type="slidenum">
              <a:rPr lang="en-US" altLang="zh-CN" smtClean="0">
                <a:latin typeface="Times New Roman" pitchFamily="18" charset="0"/>
              </a:rPr>
              <a:pPr eaLnBrk="1" fontAlgn="base" hangingPunct="1">
                <a:spcBef>
                  <a:spcPct val="0"/>
                </a:spcBef>
                <a:spcAft>
                  <a:spcPct val="0"/>
                </a:spcAft>
              </a:pPr>
              <a:t>54</a:t>
            </a:fld>
            <a:endParaRPr lang="en-US" altLang="zh-CN"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a:p>
            <a:endParaRPr lang="zh-CN" altLang="en-US" dirty="0" smtClean="0"/>
          </a:p>
        </p:txBody>
      </p:sp>
      <p:sp>
        <p:nvSpPr>
          <p:cNvPr id="778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1AD3145D-D95F-4CEB-83D6-8C00225F110D}" type="slidenum">
              <a:rPr lang="en-US" altLang="zh-CN" smtClean="0">
                <a:latin typeface="Times New Roman" pitchFamily="18" charset="0"/>
              </a:rPr>
              <a:pPr eaLnBrk="1" fontAlgn="base" hangingPunct="1">
                <a:spcBef>
                  <a:spcPct val="0"/>
                </a:spcBef>
                <a:spcAft>
                  <a:spcPct val="0"/>
                </a:spcAft>
              </a:pPr>
              <a:t>55</a:t>
            </a:fld>
            <a:endParaRPr lang="en-US" altLang="zh-CN"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31023C63-00D4-484C-9BB5-8CC0224EC9F0}" type="slidenum">
              <a:rPr lang="en-US" altLang="zh-CN" smtClean="0">
                <a:latin typeface="Arial" charset="0"/>
              </a:rPr>
              <a:pPr eaLnBrk="1" fontAlgn="base" hangingPunct="1">
                <a:spcBef>
                  <a:spcPct val="0"/>
                </a:spcBef>
                <a:spcAft>
                  <a:spcPct val="0"/>
                </a:spcAft>
              </a:pPr>
              <a:t>59</a:t>
            </a:fld>
            <a:endParaRPr lang="en-US" altLang="zh-CN" smtClean="0">
              <a:latin typeface="Arial"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2A3F9CC-A928-4A7A-8250-9CF076A8A00A}" type="slidenum">
              <a:rPr lang="en-US" altLang="zh-CN" smtClean="0">
                <a:latin typeface="Arial" charset="0"/>
              </a:rPr>
              <a:pPr eaLnBrk="1" fontAlgn="base" hangingPunct="1">
                <a:spcBef>
                  <a:spcPct val="0"/>
                </a:spcBef>
                <a:spcAft>
                  <a:spcPct val="0"/>
                </a:spcAft>
              </a:pPr>
              <a:t>60</a:t>
            </a:fld>
            <a:endParaRPr lang="en-US" altLang="zh-CN" smtClean="0">
              <a:latin typeface="Arial"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D707AC5-B67D-4F85-B5BE-BF32423DD25A}" type="slidenum">
              <a:rPr lang="en-US" altLang="zh-CN" smtClean="0">
                <a:latin typeface="Arial" charset="0"/>
              </a:rPr>
              <a:pPr eaLnBrk="1" fontAlgn="base" hangingPunct="1">
                <a:spcBef>
                  <a:spcPct val="0"/>
                </a:spcBef>
                <a:spcAft>
                  <a:spcPct val="0"/>
                </a:spcAft>
              </a:pPr>
              <a:t>61</a:t>
            </a:fld>
            <a:endParaRPr lang="en-US" altLang="zh-CN" smtClean="0">
              <a:latin typeface="Arial"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charset="0"/>
              </a:rPr>
              <a:t>部件间流水，“各个向量的元素”相当于一条指令的处理。</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B325CCA8-5A97-4DF1-B046-AFAC3DB40BD0}" type="slidenum">
              <a:rPr lang="en-US" altLang="zh-CN" smtClean="0">
                <a:latin typeface="Arial" charset="0"/>
              </a:rPr>
              <a:pPr eaLnBrk="1" fontAlgn="base" hangingPunct="1">
                <a:spcBef>
                  <a:spcPct val="0"/>
                </a:spcBef>
                <a:spcAft>
                  <a:spcPct val="0"/>
                </a:spcAft>
              </a:pPr>
              <a:t>4</a:t>
            </a:fld>
            <a:endParaRPr lang="en-US" altLang="zh-CN" smtClean="0">
              <a:latin typeface="Arial"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07EAAEFB-335E-4FF1-ACAA-D6D11B221A2E}" type="slidenum">
              <a:rPr lang="en-US" altLang="zh-CN" smtClean="0">
                <a:latin typeface="Arial" charset="0"/>
              </a:rPr>
              <a:pPr eaLnBrk="1" fontAlgn="base" hangingPunct="1">
                <a:spcBef>
                  <a:spcPct val="0"/>
                </a:spcBef>
                <a:spcAft>
                  <a:spcPct val="0"/>
                </a:spcAft>
              </a:pPr>
              <a:t>5</a:t>
            </a:fld>
            <a:endParaRPr lang="en-US" altLang="zh-CN" smtClean="0">
              <a:latin typeface="Arial"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charset="0"/>
              </a:rPr>
              <a:t>这两种冲突和流水线相关的关系？</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E4DFFD4-2B6D-4062-B834-B6EAD02A8CD9}" type="slidenum">
              <a:rPr lang="en-US" altLang="zh-CN" smtClean="0">
                <a:latin typeface="Arial" charset="0"/>
              </a:rPr>
              <a:pPr eaLnBrk="1" fontAlgn="base" hangingPunct="1">
                <a:spcBef>
                  <a:spcPct val="0"/>
                </a:spcBef>
                <a:spcAft>
                  <a:spcPct val="0"/>
                </a:spcAft>
              </a:pPr>
              <a:t>6</a:t>
            </a:fld>
            <a:endParaRPr lang="en-US" altLang="zh-CN" smtClean="0">
              <a:latin typeface="Arial"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latin typeface="Arial" charset="0"/>
              </a:rPr>
              <a:t>连接相当于部件间向量处理的流水。</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7D5C0CE5-CE89-4763-B5C5-06220BAFEF1B}" type="slidenum">
              <a:rPr lang="en-US" altLang="zh-CN" smtClean="0">
                <a:latin typeface="Arial" charset="0"/>
              </a:rPr>
              <a:pPr eaLnBrk="1" fontAlgn="base" hangingPunct="1">
                <a:spcBef>
                  <a:spcPct val="0"/>
                </a:spcBef>
                <a:spcAft>
                  <a:spcPct val="0"/>
                </a:spcAft>
              </a:pPr>
              <a:t>8</a:t>
            </a:fld>
            <a:endParaRPr lang="en-US" altLang="zh-CN" smtClean="0">
              <a:latin typeface="Arial"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charset="0"/>
              </a:rPr>
              <a:t>起始点的假设可能跟书上不一样。</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0F69107-1603-4B90-BC31-6BE5D189B0BC}" type="slidenum">
              <a:rPr lang="en-US" altLang="zh-CN" smtClean="0">
                <a:latin typeface="Arial" charset="0"/>
              </a:rPr>
              <a:pPr eaLnBrk="1" fontAlgn="base" hangingPunct="1">
                <a:spcBef>
                  <a:spcPct val="0"/>
                </a:spcBef>
                <a:spcAft>
                  <a:spcPct val="0"/>
                </a:spcAft>
              </a:pPr>
              <a:t>10</a:t>
            </a:fld>
            <a:endParaRPr lang="en-US" altLang="zh-CN" smtClean="0">
              <a:latin typeface="Arial"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latin typeface="Arial" charset="0"/>
              </a:rPr>
              <a:t>总结链接的时机：普适的原则。</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0"/>
              </a:spcBef>
            </a:pPr>
            <a:fld id="{2B914CE1-E74B-4625-AA1C-7A29E0E28531}" type="slidenum">
              <a:rPr lang="en-US" altLang="zh-CN" sz="1300" smtClean="0">
                <a:latin typeface="Arial" pitchFamily="34" charset="0"/>
              </a:rPr>
              <a:pPr eaLnBrk="1" hangingPunct="1">
                <a:spcBef>
                  <a:spcPct val="0"/>
                </a:spcBef>
              </a:pPr>
              <a:t>11</a:t>
            </a:fld>
            <a:endParaRPr lang="en-US" altLang="zh-CN" sz="1300" smtClean="0">
              <a:latin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001000" cy="5688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0975496"/>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a:t>
            </a:r>
            <a:r>
              <a:rPr lang="zh-CN" altLang="en-US" sz="4000" kern="0" dirty="0">
                <a:effectLst>
                  <a:outerShdw blurRad="38100" dist="38100" dir="2700000" algn="tl">
                    <a:srgbClr val="000000"/>
                  </a:outerShdw>
                </a:effectLst>
                <a:latin typeface="+mj-lt"/>
                <a:ea typeface="+mj-ea"/>
                <a:cs typeface="+mj-cs"/>
              </a:rPr>
              <a:t>五</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11188" y="1231900"/>
            <a:ext cx="79216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2400" b="1" dirty="0">
                <a:latin typeface="+mn-ea"/>
                <a:ea typeface="+mn-ea"/>
              </a:rPr>
              <a:t>6. </a:t>
            </a:r>
            <a:r>
              <a:rPr lang="zh-CN" altLang="en-US" sz="2400" b="1" dirty="0">
                <a:latin typeface="+mn-ea"/>
                <a:ea typeface="+mn-ea"/>
              </a:rPr>
              <a:t>向量链接技术应考虑的问题</a:t>
            </a:r>
          </a:p>
          <a:p>
            <a:pPr lvl="1" eaLnBrk="1" hangingPunct="1">
              <a:spcBef>
                <a:spcPct val="50000"/>
              </a:spcBef>
              <a:buSzPct val="60000"/>
              <a:buFont typeface="华文中宋" pitchFamily="2" charset="-122"/>
              <a:buChar char="◆"/>
            </a:pPr>
            <a:r>
              <a:rPr lang="zh-CN" altLang="en-US" sz="2400" b="1" dirty="0">
                <a:latin typeface="+mn-ea"/>
                <a:ea typeface="+mn-ea"/>
              </a:rPr>
              <a:t>设定合适的向量功能部件和操作数寄存器</a:t>
            </a:r>
          </a:p>
          <a:p>
            <a:pPr lvl="1" eaLnBrk="1" hangingPunct="1">
              <a:spcBef>
                <a:spcPct val="50000"/>
              </a:spcBef>
              <a:buSzPct val="60000"/>
              <a:buFont typeface="华文中宋" pitchFamily="2" charset="-122"/>
              <a:buChar char="◆"/>
            </a:pPr>
            <a:r>
              <a:rPr lang="zh-CN" altLang="en-US" sz="2400" b="1" dirty="0">
                <a:latin typeface="+mn-ea"/>
                <a:ea typeface="+mn-ea"/>
              </a:rPr>
              <a:t>链接时机问题</a:t>
            </a:r>
          </a:p>
          <a:p>
            <a:pPr lvl="2" eaLnBrk="1" hangingPunct="1">
              <a:spcBef>
                <a:spcPct val="50000"/>
              </a:spcBef>
              <a:buFont typeface="Arial" charset="0"/>
              <a:buChar char="–"/>
            </a:pPr>
            <a:r>
              <a:rPr lang="zh-CN" altLang="en-US" sz="2400" b="1" dirty="0">
                <a:latin typeface="+mn-ea"/>
                <a:ea typeface="+mn-ea"/>
              </a:rPr>
              <a:t>只有在前一条向量指令的第一个结果元素送入结果向量寄存器的那一个时钟周期才可以进行链接</a:t>
            </a:r>
          </a:p>
          <a:p>
            <a:pPr lvl="2" eaLnBrk="1" hangingPunct="1">
              <a:spcBef>
                <a:spcPct val="50000"/>
              </a:spcBef>
              <a:buFont typeface="Arial" charset="0"/>
              <a:buChar char="–"/>
            </a:pPr>
            <a:r>
              <a:rPr lang="zh-CN" altLang="en-US" sz="2400" b="1" dirty="0">
                <a:latin typeface="+mn-ea"/>
                <a:ea typeface="+mn-ea"/>
              </a:rPr>
              <a:t>只有当前一条向量指令全部执行完毕，释放相应的向量寄存器资源后才能执行后面的向量指令</a:t>
            </a:r>
          </a:p>
          <a:p>
            <a:pPr lvl="2" eaLnBrk="1" hangingPunct="1">
              <a:spcBef>
                <a:spcPct val="50000"/>
              </a:spcBef>
              <a:buFont typeface="Arial" charset="0"/>
              <a:buChar char="–"/>
            </a:pPr>
            <a:r>
              <a:rPr lang="zh-CN" altLang="en-US" sz="2400" b="1" dirty="0">
                <a:latin typeface="+mn-ea"/>
                <a:ea typeface="+mn-ea"/>
              </a:rPr>
              <a:t>所有可以链接执行的向量指令的向量长度应相等</a:t>
            </a:r>
          </a:p>
        </p:txBody>
      </p:sp>
    </p:spTree>
    <p:extLst>
      <p:ext uri="{BB962C8B-B14F-4D97-AF65-F5344CB8AC3E}">
        <p14:creationId xmlns:p14="http://schemas.microsoft.com/office/powerpoint/2010/main" val="149581515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755650" y="1268413"/>
            <a:ext cx="748823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 流水线</a:t>
            </a:r>
            <a:r>
              <a:rPr lang="zh-CN" altLang="en-US" sz="2400" dirty="0">
                <a:latin typeface="Times New Roman" panose="02020603050405020304" pitchFamily="18" charset="0"/>
                <a:ea typeface="+mn-ea"/>
                <a:cs typeface="Times New Roman" panose="02020603050405020304" pitchFamily="18" charset="0"/>
              </a:rPr>
              <a:t>的基本概念和分类</a:t>
            </a:r>
            <a:r>
              <a:rPr lang="zh-CN" altLang="en-US" sz="2400" dirty="0" smtClean="0">
                <a:latin typeface="Times New Roman" panose="02020603050405020304" pitchFamily="18" charset="0"/>
                <a:ea typeface="+mn-ea"/>
                <a:cs typeface="Times New Roman" panose="02020603050405020304" pitchFamily="18" charset="0"/>
              </a:rPr>
              <a:t>。</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2. </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衡量流水线性能的主要指标有吞吐率、加速比和效率。</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3. </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流水线的冲突有结构冲突、数据冲突、控制冲突，分别可以通过硬件技术或软件技术解决。</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4</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向量计算机</a:t>
            </a:r>
            <a:r>
              <a:rPr lang="zh-CN" altLang="en-US" sz="2400" dirty="0" smtClean="0">
                <a:latin typeface="Times New Roman" panose="02020603050405020304" pitchFamily="18" charset="0"/>
                <a:ea typeface="+mn-ea"/>
                <a:cs typeface="Times New Roman" panose="02020603050405020304" pitchFamily="18" charset="0"/>
              </a:rPr>
              <a:t>针对</a:t>
            </a:r>
            <a:r>
              <a:rPr lang="zh-CN" altLang="en-US" sz="2400" dirty="0">
                <a:latin typeface="Times New Roman" panose="02020603050405020304" pitchFamily="18" charset="0"/>
                <a:ea typeface="+mn-ea"/>
                <a:cs typeface="Times New Roman" panose="02020603050405020304" pitchFamily="18" charset="0"/>
              </a:rPr>
              <a:t>大量</a:t>
            </a:r>
            <a:r>
              <a:rPr lang="zh-CN" altLang="en-US" sz="2400" dirty="0" smtClean="0">
                <a:latin typeface="Times New Roman" panose="02020603050405020304" pitchFamily="18" charset="0"/>
                <a:ea typeface="+mn-ea"/>
                <a:cs typeface="Times New Roman" panose="02020603050405020304" pitchFamily="18" charset="0"/>
              </a:rPr>
              <a:t>不相关的数据进行同一种运算，实现了具有向量数据表示和相应向量指令的向量流水线。</a:t>
            </a:r>
            <a:endParaRPr lang="zh-CN" altLang="en-US" sz="2400" dirty="0">
              <a:latin typeface="Times New Roman" panose="02020603050405020304" pitchFamily="18" charset="0"/>
              <a:ea typeface="+mn-ea"/>
              <a:cs typeface="Times New Roman" panose="02020603050405020304" pitchFamily="18" charset="0"/>
            </a:endParaRPr>
          </a:p>
        </p:txBody>
      </p:sp>
      <p:sp>
        <p:nvSpPr>
          <p:cNvPr id="3" name="Rectangle 4"/>
          <p:cNvSpPr>
            <a:spLocks noChangeArrowheads="1"/>
          </p:cNvSpPr>
          <p:nvPr/>
        </p:nvSpPr>
        <p:spPr bwMode="auto">
          <a:xfrm>
            <a:off x="1692275" y="260350"/>
            <a:ext cx="5942013" cy="676275"/>
          </a:xfrm>
          <a:prstGeom prst="rect">
            <a:avLst/>
          </a:prstGeom>
          <a:noFill/>
          <a:ln w="9525" algn="ctr">
            <a:noFill/>
            <a:miter lim="800000"/>
            <a:headEnd/>
            <a:tailEnd/>
          </a:ln>
          <a:effectLst/>
        </p:spPr>
        <p:txBody>
          <a:bodyPr anchor="b"/>
          <a:lstStyle/>
          <a:p>
            <a:pPr algn="ctr" fontAlgn="auto">
              <a:spcBef>
                <a:spcPts val="0"/>
              </a:spcBef>
              <a:spcAft>
                <a:spcPts val="0"/>
              </a:spcAft>
              <a:defRPr/>
            </a:pPr>
            <a:r>
              <a:rPr lang="zh-CN" altLang="en-US" sz="3600" dirty="0">
                <a:latin typeface="+mj-lt"/>
                <a:ea typeface="+mj-ea"/>
                <a:cs typeface="+mj-cs"/>
              </a:rPr>
              <a:t>本章小结</a:t>
            </a:r>
          </a:p>
        </p:txBody>
      </p:sp>
    </p:spTree>
    <p:extLst>
      <p:ext uri="{BB962C8B-B14F-4D97-AF65-F5344CB8AC3E}">
        <p14:creationId xmlns:p14="http://schemas.microsoft.com/office/powerpoint/2010/main" val="373968857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755650" y="1268413"/>
            <a:ext cx="748823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100000"/>
              </a:spcBef>
            </a:pPr>
            <a:r>
              <a:rPr lang="zh-CN" altLang="en-US" sz="2800" dirty="0" smtClean="0">
                <a:latin typeface="+mn-ea"/>
                <a:ea typeface="+mn-ea"/>
              </a:rPr>
              <a:t>王志英教材</a:t>
            </a:r>
            <a:endParaRPr lang="en-US" altLang="zh-CN" sz="2800" dirty="0" smtClean="0">
              <a:latin typeface="+mn-ea"/>
              <a:ea typeface="+mn-ea"/>
            </a:endParaRPr>
          </a:p>
          <a:p>
            <a:pPr eaLnBrk="1" hangingPunct="1">
              <a:spcBef>
                <a:spcPct val="100000"/>
              </a:spcBef>
            </a:pPr>
            <a:r>
              <a:rPr lang="zh-CN" altLang="en-US" sz="2800" dirty="0" smtClean="0">
                <a:latin typeface="+mn-ea"/>
                <a:ea typeface="+mn-ea"/>
              </a:rPr>
              <a:t>第三章： </a:t>
            </a:r>
            <a:r>
              <a:rPr lang="en-US" altLang="zh-CN" sz="2800" dirty="0" smtClean="0">
                <a:latin typeface="+mn-ea"/>
                <a:ea typeface="+mn-ea"/>
              </a:rPr>
              <a:t>T2</a:t>
            </a:r>
            <a:r>
              <a:rPr lang="zh-CN" altLang="en-US" sz="2800" dirty="0" smtClean="0">
                <a:latin typeface="+mn-ea"/>
                <a:ea typeface="+mn-ea"/>
              </a:rPr>
              <a:t>、</a:t>
            </a:r>
            <a:r>
              <a:rPr lang="en-US" altLang="zh-CN" sz="2800" dirty="0" smtClean="0">
                <a:latin typeface="+mn-ea"/>
                <a:ea typeface="+mn-ea"/>
              </a:rPr>
              <a:t>T3</a:t>
            </a:r>
            <a:r>
              <a:rPr lang="zh-CN" altLang="en-US" sz="2800" dirty="0" smtClean="0">
                <a:latin typeface="+mn-ea"/>
                <a:ea typeface="+mn-ea"/>
              </a:rPr>
              <a:t>、</a:t>
            </a:r>
            <a:r>
              <a:rPr lang="en-US" altLang="zh-CN" sz="2800" dirty="0" smtClean="0">
                <a:latin typeface="+mn-ea"/>
                <a:ea typeface="+mn-ea"/>
              </a:rPr>
              <a:t>T4</a:t>
            </a:r>
            <a:r>
              <a:rPr lang="zh-CN" altLang="en-US" sz="2800" dirty="0" smtClean="0">
                <a:latin typeface="+mn-ea"/>
                <a:ea typeface="+mn-ea"/>
              </a:rPr>
              <a:t>、</a:t>
            </a:r>
            <a:r>
              <a:rPr lang="en-US" altLang="zh-CN" sz="2800" dirty="0" smtClean="0">
                <a:latin typeface="+mn-ea"/>
                <a:ea typeface="+mn-ea"/>
              </a:rPr>
              <a:t>T5</a:t>
            </a:r>
            <a:r>
              <a:rPr lang="zh-CN" altLang="en-US" sz="2800" dirty="0" smtClean="0">
                <a:latin typeface="+mn-ea"/>
                <a:ea typeface="+mn-ea"/>
              </a:rPr>
              <a:t>。</a:t>
            </a:r>
            <a:endParaRPr lang="en-US" altLang="zh-CN" sz="2800" dirty="0" smtClean="0">
              <a:latin typeface="+mn-ea"/>
              <a:ea typeface="+mn-ea"/>
            </a:endParaRPr>
          </a:p>
          <a:p>
            <a:pPr eaLnBrk="1" hangingPunct="1">
              <a:spcBef>
                <a:spcPct val="100000"/>
              </a:spcBef>
            </a:pPr>
            <a:endParaRPr lang="en-US" altLang="zh-CN" sz="2800" dirty="0">
              <a:latin typeface="+mn-ea"/>
              <a:ea typeface="+mn-ea"/>
            </a:endParaRPr>
          </a:p>
          <a:p>
            <a:pPr eaLnBrk="1" hangingPunct="1">
              <a:spcBef>
                <a:spcPct val="100000"/>
              </a:spcBef>
            </a:pPr>
            <a:r>
              <a:rPr lang="zh-CN" altLang="en-US" sz="2800" dirty="0" smtClean="0">
                <a:latin typeface="+mn-ea"/>
                <a:ea typeface="+mn-ea"/>
              </a:rPr>
              <a:t>本周日下午</a:t>
            </a:r>
            <a:r>
              <a:rPr lang="en-US" altLang="zh-CN" sz="2800" dirty="0" smtClean="0">
                <a:latin typeface="+mn-ea"/>
                <a:ea typeface="+mn-ea"/>
              </a:rPr>
              <a:t>3</a:t>
            </a:r>
            <a:r>
              <a:rPr lang="zh-CN" altLang="en-US" sz="2800" dirty="0" smtClean="0">
                <a:latin typeface="+mn-ea"/>
                <a:ea typeface="+mn-ea"/>
              </a:rPr>
              <a:t>点</a:t>
            </a:r>
            <a:r>
              <a:rPr lang="en-US" altLang="zh-CN" sz="2800" dirty="0" smtClean="0">
                <a:latin typeface="+mn-ea"/>
                <a:ea typeface="+mn-ea"/>
              </a:rPr>
              <a:t>-5</a:t>
            </a:r>
            <a:r>
              <a:rPr lang="zh-CN" altLang="en-US" sz="2800" dirty="0" smtClean="0">
                <a:latin typeface="+mn-ea"/>
                <a:ea typeface="+mn-ea"/>
              </a:rPr>
              <a:t>点交作业。</a:t>
            </a:r>
            <a:endParaRPr lang="en-US" altLang="zh-CN" sz="2800" dirty="0">
              <a:latin typeface="+mn-ea"/>
              <a:ea typeface="+mn-ea"/>
            </a:endParaRPr>
          </a:p>
        </p:txBody>
      </p:sp>
      <p:sp>
        <p:nvSpPr>
          <p:cNvPr id="3" name="Rectangle 4"/>
          <p:cNvSpPr>
            <a:spLocks noChangeArrowheads="1"/>
          </p:cNvSpPr>
          <p:nvPr/>
        </p:nvSpPr>
        <p:spPr bwMode="auto">
          <a:xfrm>
            <a:off x="1692275" y="260350"/>
            <a:ext cx="5942013" cy="676275"/>
          </a:xfrm>
          <a:prstGeom prst="rect">
            <a:avLst/>
          </a:prstGeom>
          <a:noFill/>
          <a:ln w="9525" algn="ctr">
            <a:noFill/>
            <a:miter lim="800000"/>
            <a:headEnd/>
            <a:tailEnd/>
          </a:ln>
          <a:effectLst/>
        </p:spPr>
        <p:txBody>
          <a:bodyPr anchor="b"/>
          <a:lstStyle/>
          <a:p>
            <a:pPr algn="ctr" fontAlgn="auto">
              <a:spcBef>
                <a:spcPts val="0"/>
              </a:spcBef>
              <a:spcAft>
                <a:spcPts val="0"/>
              </a:spcAft>
              <a:defRPr/>
            </a:pPr>
            <a:r>
              <a:rPr lang="zh-CN" altLang="en-US" sz="3600" dirty="0" smtClean="0">
                <a:latin typeface="+mj-lt"/>
                <a:ea typeface="+mj-ea"/>
                <a:cs typeface="+mj-cs"/>
              </a:rPr>
              <a:t>本章作业</a:t>
            </a:r>
            <a:endParaRPr lang="zh-CN" altLang="en-US" sz="3600" dirty="0">
              <a:latin typeface="+mj-lt"/>
              <a:ea typeface="+mj-ea"/>
              <a:cs typeface="+mj-cs"/>
            </a:endParaRPr>
          </a:p>
        </p:txBody>
      </p:sp>
    </p:spTree>
    <p:extLst>
      <p:ext uri="{BB962C8B-B14F-4D97-AF65-F5344CB8AC3E}">
        <p14:creationId xmlns:p14="http://schemas.microsoft.com/office/powerpoint/2010/main" val="323044250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Rectangle 7"/>
          <p:cNvSpPr>
            <a:spLocks noChangeArrowheads="1"/>
          </p:cNvSpPr>
          <p:nvPr/>
        </p:nvSpPr>
        <p:spPr bwMode="auto">
          <a:xfrm>
            <a:off x="2339975" y="1212826"/>
            <a:ext cx="5616575"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2 </a:t>
            </a:r>
            <a:r>
              <a:rPr lang="zh-CN" altLang="en-US" sz="2800" dirty="0">
                <a:solidFill>
                  <a:schemeClr val="tx2"/>
                </a:solidFill>
                <a:effectLst>
                  <a:outerShdw blurRad="38100" dist="38100" dir="2700000" algn="tl">
                    <a:srgbClr val="000000"/>
                  </a:outerShdw>
                </a:effectLst>
                <a:latin typeface="Arial" charset="0"/>
              </a:rPr>
              <a:t>章  计算机系统量化分析基础</a:t>
            </a:r>
          </a:p>
        </p:txBody>
      </p:sp>
      <p:sp>
        <p:nvSpPr>
          <p:cNvPr id="658440" name="Rectangle 8"/>
          <p:cNvSpPr>
            <a:spLocks noChangeArrowheads="1"/>
          </p:cNvSpPr>
          <p:nvPr/>
        </p:nvSpPr>
        <p:spPr bwMode="auto">
          <a:xfrm>
            <a:off x="2360613" y="2420914"/>
            <a:ext cx="5256212"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4 </a:t>
            </a:r>
            <a:r>
              <a:rPr lang="zh-CN" altLang="en-US" sz="2800" dirty="0">
                <a:solidFill>
                  <a:schemeClr val="tx2"/>
                </a:solidFill>
                <a:effectLst>
                  <a:outerShdw blurRad="38100" dist="38100" dir="2700000" algn="tl">
                    <a:srgbClr val="000000"/>
                  </a:outerShdw>
                </a:effectLst>
                <a:latin typeface="Arial" charset="0"/>
              </a:rPr>
              <a:t>章  指令系统</a:t>
            </a:r>
          </a:p>
        </p:txBody>
      </p:sp>
      <p:sp>
        <p:nvSpPr>
          <p:cNvPr id="658441" name="Rectangle 9"/>
          <p:cNvSpPr>
            <a:spLocks noChangeArrowheads="1"/>
          </p:cNvSpPr>
          <p:nvPr/>
        </p:nvSpPr>
        <p:spPr bwMode="auto">
          <a:xfrm>
            <a:off x="2339975" y="303686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５</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CPU</a:t>
            </a:r>
            <a:r>
              <a:rPr lang="zh-CN" altLang="en-US" sz="2800" dirty="0" smtClean="0">
                <a:solidFill>
                  <a:schemeClr val="tx2"/>
                </a:solidFill>
                <a:effectLst>
                  <a:outerShdw blurRad="38100" dist="38100" dir="2700000" algn="tl">
                    <a:srgbClr val="000000"/>
                  </a:outerShdw>
                </a:effectLst>
                <a:latin typeface="Arial" charset="0"/>
              </a:rPr>
              <a:t>设计与实现</a:t>
            </a:r>
            <a:endParaRPr lang="zh-CN" altLang="en-US" sz="2800" dirty="0">
              <a:solidFill>
                <a:schemeClr val="tx2"/>
              </a:solidFill>
              <a:effectLst>
                <a:outerShdw blurRad="38100" dist="38100" dir="2700000" algn="tl">
                  <a:srgbClr val="000000"/>
                </a:outerShdw>
              </a:effectLst>
              <a:latin typeface="Arial" charset="0"/>
            </a:endParaRPr>
          </a:p>
        </p:txBody>
      </p:sp>
      <p:sp>
        <p:nvSpPr>
          <p:cNvPr id="658442" name="Rectangle 10"/>
          <p:cNvSpPr>
            <a:spLocks noChangeArrowheads="1"/>
          </p:cNvSpPr>
          <p:nvPr/>
        </p:nvSpPr>
        <p:spPr bwMode="auto">
          <a:xfrm>
            <a:off x="2339975" y="365281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6 </a:t>
            </a:r>
            <a:r>
              <a:rPr lang="zh-CN" altLang="en-US" sz="2800" dirty="0">
                <a:solidFill>
                  <a:schemeClr val="tx2"/>
                </a:solidFill>
                <a:effectLst>
                  <a:outerShdw blurRad="38100" dist="38100" dir="2700000" algn="tl">
                    <a:srgbClr val="000000"/>
                  </a:outerShdw>
                </a:effectLst>
                <a:latin typeface="Arial" charset="0"/>
              </a:rPr>
              <a:t>章  基本流水线技术</a:t>
            </a:r>
          </a:p>
        </p:txBody>
      </p:sp>
      <p:sp>
        <p:nvSpPr>
          <p:cNvPr id="658443" name="Rectangle 11"/>
          <p:cNvSpPr>
            <a:spLocks noChangeArrowheads="1"/>
          </p:cNvSpPr>
          <p:nvPr/>
        </p:nvSpPr>
        <p:spPr bwMode="auto">
          <a:xfrm>
            <a:off x="2339975" y="426876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u="sng" dirty="0">
                <a:solidFill>
                  <a:srgbClr val="0066FF"/>
                </a:solidFill>
                <a:effectLst>
                  <a:outerShdw blurRad="38100" dist="38100" dir="2700000" algn="tl">
                    <a:srgbClr val="000000"/>
                  </a:outerShdw>
                </a:effectLst>
                <a:latin typeface="Arial" charset="0"/>
              </a:rPr>
              <a:t>第</a:t>
            </a:r>
            <a:r>
              <a:rPr lang="zh-CN" altLang="en-US" sz="2800" u="sng" dirty="0">
                <a:solidFill>
                  <a:srgbClr val="0066FF"/>
                </a:solidFill>
                <a:effectLst>
                  <a:outerShdw blurRad="38100" dist="38100" dir="2700000" algn="tl">
                    <a:srgbClr val="000000"/>
                  </a:outerShdw>
                </a:effectLst>
                <a:latin typeface="Times New Roman" pitchFamily="18" charset="0"/>
              </a:rPr>
              <a:t>７</a:t>
            </a:r>
            <a:r>
              <a:rPr lang="zh-CN" altLang="en-US" sz="2800" u="sng" dirty="0">
                <a:solidFill>
                  <a:srgbClr val="0066FF"/>
                </a:solidFill>
                <a:effectLst>
                  <a:outerShdw blurRad="38100" dist="38100" dir="2700000" algn="tl">
                    <a:srgbClr val="000000"/>
                  </a:outerShdw>
                </a:effectLst>
                <a:latin typeface="Arial" charset="0"/>
              </a:rPr>
              <a:t>章  指令级并行</a:t>
            </a:r>
          </a:p>
        </p:txBody>
      </p:sp>
      <p:sp>
        <p:nvSpPr>
          <p:cNvPr id="658444" name="Rectangle 12"/>
          <p:cNvSpPr>
            <a:spLocks noChangeArrowheads="1"/>
          </p:cNvSpPr>
          <p:nvPr/>
        </p:nvSpPr>
        <p:spPr bwMode="auto">
          <a:xfrm>
            <a:off x="2339975" y="488471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８</a:t>
            </a:r>
            <a:r>
              <a:rPr lang="zh-CN" altLang="en-US" sz="2800" dirty="0">
                <a:solidFill>
                  <a:schemeClr val="tx2"/>
                </a:solidFill>
                <a:effectLst>
                  <a:outerShdw blurRad="38100" dist="38100" dir="2700000" algn="tl">
                    <a:srgbClr val="000000"/>
                  </a:outerShdw>
                </a:effectLst>
                <a:latin typeface="Arial"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itchFamily="18" charset="0"/>
            </a:endParaRPr>
          </a:p>
        </p:txBody>
      </p:sp>
      <p:sp>
        <p:nvSpPr>
          <p:cNvPr id="658445" name="Rectangle 13"/>
          <p:cNvSpPr>
            <a:spLocks noChangeArrowheads="1"/>
          </p:cNvSpPr>
          <p:nvPr/>
        </p:nvSpPr>
        <p:spPr bwMode="auto">
          <a:xfrm>
            <a:off x="2339975" y="5500664"/>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９</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IO</a:t>
            </a:r>
            <a:r>
              <a:rPr lang="zh-CN" altLang="en-US" sz="2800" dirty="0">
                <a:solidFill>
                  <a:schemeClr val="tx2"/>
                </a:solidFill>
                <a:effectLst>
                  <a:outerShdw blurRad="38100" dist="38100" dir="2700000" algn="tl">
                    <a:srgbClr val="000000"/>
                  </a:outerShdw>
                </a:effectLst>
                <a:latin typeface="Arial" charset="0"/>
              </a:rPr>
              <a:t>系统</a:t>
            </a:r>
          </a:p>
        </p:txBody>
      </p:sp>
      <p:sp>
        <p:nvSpPr>
          <p:cNvPr id="13" name="Rectangle 8"/>
          <p:cNvSpPr>
            <a:spLocks noChangeArrowheads="1"/>
          </p:cNvSpPr>
          <p:nvPr/>
        </p:nvSpPr>
        <p:spPr bwMode="auto">
          <a:xfrm>
            <a:off x="2339975" y="1828776"/>
            <a:ext cx="5256213"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3 </a:t>
            </a:r>
            <a:r>
              <a:rPr lang="zh-CN" altLang="en-US" sz="2800" dirty="0">
                <a:solidFill>
                  <a:schemeClr val="tx2"/>
                </a:solidFill>
                <a:effectLst>
                  <a:outerShdw blurRad="38100" dist="38100" dir="2700000" algn="tl">
                    <a:srgbClr val="000000"/>
                  </a:outerShdw>
                </a:effectLst>
                <a:latin typeface="Arial" charset="0"/>
              </a:rPr>
              <a:t>章  总线</a:t>
            </a:r>
          </a:p>
        </p:txBody>
      </p:sp>
      <p:sp>
        <p:nvSpPr>
          <p:cNvPr id="12" name="Rectangle 7"/>
          <p:cNvSpPr>
            <a:spLocks noChangeArrowheads="1"/>
          </p:cNvSpPr>
          <p:nvPr/>
        </p:nvSpPr>
        <p:spPr bwMode="auto">
          <a:xfrm>
            <a:off x="2339752" y="620688"/>
            <a:ext cx="5616575"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smtClean="0">
                <a:solidFill>
                  <a:schemeClr val="tx2"/>
                </a:solidFill>
                <a:effectLst>
                  <a:outerShdw blurRad="38100" dist="38100" dir="2700000" algn="tl">
                    <a:srgbClr val="000000"/>
                  </a:outerShdw>
                </a:effectLst>
                <a:latin typeface="Arial" charset="0"/>
              </a:rPr>
              <a:t>1 </a:t>
            </a:r>
            <a:r>
              <a:rPr lang="zh-CN" altLang="en-US" sz="2800" dirty="0">
                <a:solidFill>
                  <a:schemeClr val="tx2"/>
                </a:solidFill>
                <a:effectLst>
                  <a:outerShdw blurRad="38100" dist="38100" dir="2700000" algn="tl">
                    <a:srgbClr val="000000"/>
                  </a:outerShdw>
                </a:effectLst>
                <a:latin typeface="Arial" charset="0"/>
              </a:rPr>
              <a:t>章  </a:t>
            </a:r>
            <a:r>
              <a:rPr lang="zh-CN" altLang="en-US" sz="2800" dirty="0" smtClean="0">
                <a:solidFill>
                  <a:schemeClr val="tx2"/>
                </a:solidFill>
                <a:effectLst>
                  <a:outerShdw blurRad="38100" dist="38100" dir="2700000" algn="tl">
                    <a:srgbClr val="000000"/>
                  </a:outerShdw>
                </a:effectLst>
                <a:latin typeface="Arial" charset="0"/>
              </a:rPr>
              <a:t>计算机系统概论</a:t>
            </a:r>
            <a:endParaRPr lang="zh-CN" altLang="en-US" sz="2800" dirty="0">
              <a:solidFill>
                <a:schemeClr val="tx2"/>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80411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525463" y="404664"/>
            <a:ext cx="7772400" cy="1470025"/>
          </a:xfrm>
        </p:spPr>
        <p:txBody>
          <a:bodyPr/>
          <a:lstStyle/>
          <a:p>
            <a:pPr eaLnBrk="1" hangingPunct="1"/>
            <a:r>
              <a:rPr lang="zh-CN" altLang="en-US" sz="4000" b="1" dirty="0" smtClean="0"/>
              <a:t>第七章 指令级并行</a:t>
            </a:r>
          </a:p>
        </p:txBody>
      </p:sp>
      <p:sp>
        <p:nvSpPr>
          <p:cNvPr id="3085" name="Rectangle 13"/>
          <p:cNvSpPr>
            <a:spLocks noGrp="1" noChangeArrowheads="1"/>
          </p:cNvSpPr>
          <p:nvPr>
            <p:ph type="subTitle" idx="1"/>
          </p:nvPr>
        </p:nvSpPr>
        <p:spPr>
          <a:xfrm>
            <a:off x="611188" y="2060575"/>
            <a:ext cx="7200900" cy="3744913"/>
          </a:xfrm>
        </p:spPr>
        <p:txBody>
          <a:bodyPr rtlCol="0">
            <a:normAutofit/>
          </a:bodyPr>
          <a:lstStyle/>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7.1	</a:t>
            </a:r>
            <a:r>
              <a:rPr lang="zh-CN" altLang="en-US" b="1" dirty="0" smtClean="0">
                <a:solidFill>
                  <a:schemeClr val="tx1"/>
                </a:solidFill>
                <a:latin typeface="Times New Roman" panose="02020603050405020304" pitchFamily="18" charset="0"/>
                <a:ea typeface="+mj-ea"/>
                <a:cs typeface="Times New Roman" panose="02020603050405020304" pitchFamily="18" charset="0"/>
              </a:rPr>
              <a:t>指令级并行的概念</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488" lvl="1" algn="l" eaLnBrk="1" fontAlgn="auto" hangingPunct="1">
              <a:lnSpc>
                <a:spcPct val="90000"/>
              </a:lnSpc>
              <a:spcAft>
                <a:spcPts val="0"/>
              </a:spcAft>
              <a:buFont typeface="Wingdings" pitchFamily="2" charset="2"/>
              <a:buNone/>
              <a:defRPr/>
            </a:pPr>
            <a:r>
              <a:rPr lang="zh-CN" altLang="en-US" b="1" dirty="0" smtClean="0">
                <a:solidFill>
                  <a:schemeClr val="tx1"/>
                </a:solidFill>
                <a:latin typeface="Times New Roman" panose="02020603050405020304" pitchFamily="18" charset="0"/>
                <a:ea typeface="+mj-ea"/>
                <a:cs typeface="Times New Roman" panose="02020603050405020304" pitchFamily="18" charset="0"/>
              </a:rPr>
              <a:t> </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7.2	</a:t>
            </a:r>
            <a:r>
              <a:rPr lang="zh-CN" altLang="en-US" b="1" dirty="0" smtClean="0">
                <a:solidFill>
                  <a:schemeClr val="tx1"/>
                </a:solidFill>
                <a:latin typeface="Times New Roman" panose="02020603050405020304" pitchFamily="18" charset="0"/>
                <a:ea typeface="+mj-ea"/>
                <a:cs typeface="Times New Roman" panose="02020603050405020304" pitchFamily="18" charset="0"/>
              </a:rPr>
              <a:t>指令的动态调度</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488" lvl="1" algn="l" eaLnBrk="1" fontAlgn="auto" hangingPunct="1">
              <a:lnSpc>
                <a:spcPct val="90000"/>
              </a:lnSpc>
              <a:spcAft>
                <a:spcPts val="0"/>
              </a:spcAft>
              <a:buFont typeface="Wingdings" pitchFamily="2" charset="2"/>
              <a:buNone/>
              <a:defRPr/>
            </a:pP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7.3	</a:t>
            </a:r>
            <a:r>
              <a:rPr lang="zh-CN" altLang="en-US" b="1" dirty="0" smtClean="0">
                <a:solidFill>
                  <a:schemeClr val="tx1"/>
                </a:solidFill>
                <a:latin typeface="Times New Roman" panose="02020603050405020304" pitchFamily="18" charset="0"/>
                <a:ea typeface="+mj-ea"/>
                <a:cs typeface="Times New Roman" panose="02020603050405020304" pitchFamily="18" charset="0"/>
              </a:rPr>
              <a:t>控制相关的动态解决技术</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488" lvl="1" algn="l" eaLnBrk="1" fontAlgn="auto" hangingPunct="1">
              <a:lnSpc>
                <a:spcPct val="90000"/>
              </a:lnSpc>
              <a:spcAft>
                <a:spcPts val="0"/>
              </a:spcAft>
              <a:buFont typeface="Wingdings" pitchFamily="2" charset="2"/>
              <a:buNone/>
              <a:defRPr/>
            </a:pP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7.4	</a:t>
            </a:r>
            <a:r>
              <a:rPr lang="zh-CN" altLang="en-US" b="1" dirty="0" smtClean="0">
                <a:solidFill>
                  <a:schemeClr val="tx1"/>
                </a:solidFill>
                <a:latin typeface="Times New Roman" panose="02020603050405020304" pitchFamily="18" charset="0"/>
                <a:ea typeface="+mj-ea"/>
                <a:cs typeface="Times New Roman" panose="02020603050405020304" pitchFamily="18" charset="0"/>
              </a:rPr>
              <a:t>多指令流出技术</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p:txBody>
      </p:sp>
      <p:sp>
        <p:nvSpPr>
          <p:cNvPr id="3076" name="Rectangle 4"/>
          <p:cNvSpPr>
            <a:spLocks noChangeArrowheads="1"/>
          </p:cNvSpPr>
          <p:nvPr/>
        </p:nvSpPr>
        <p:spPr bwMode="auto">
          <a:xfrm>
            <a:off x="1258888" y="3068638"/>
            <a:ext cx="7010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00CC"/>
              </a:buClr>
              <a:buFont typeface="Wingdings" pitchFamily="2" charset="2"/>
              <a:buNone/>
            </a:pPr>
            <a:endParaRPr lang="en-US" altLang="zh-CN" sz="2400" b="1">
              <a:latin typeface="Times New Roman" pitchFamily="18" charset="0"/>
              <a:ea typeface="华文中宋" pitchFamily="2" charset="-122"/>
            </a:endParaRPr>
          </a:p>
        </p:txBody>
      </p:sp>
    </p:spTree>
    <p:extLst>
      <p:ext uri="{BB962C8B-B14F-4D97-AF65-F5344CB8AC3E}">
        <p14:creationId xmlns:p14="http://schemas.microsoft.com/office/powerpoint/2010/main" val="3315183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p>
        </p:txBody>
      </p:sp>
      <p:sp>
        <p:nvSpPr>
          <p:cNvPr id="4099"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charset="0"/>
              <a:buNone/>
            </a:pPr>
            <a:r>
              <a:rPr lang="en-US" altLang="zh-CN" sz="2800" b="1" smtClean="0">
                <a:latin typeface="Times New Roman" pitchFamily="18" charset="0"/>
              </a:rPr>
              <a:t>7.1.1  </a:t>
            </a:r>
            <a:r>
              <a:rPr lang="zh-CN" altLang="en-US" sz="2800" b="1" smtClean="0">
                <a:latin typeface="Times New Roman" pitchFamily="18" charset="0"/>
              </a:rPr>
              <a:t>循环展开调度的基本方法</a:t>
            </a:r>
            <a:endParaRPr lang="en-US" altLang="zh-CN" sz="2800" b="1" smtClean="0">
              <a:latin typeface="Times New Roman" pitchFamily="18" charset="0"/>
            </a:endParaRPr>
          </a:p>
          <a:p>
            <a:pPr marL="0" indent="0" eaLnBrk="1" hangingPunct="1">
              <a:spcBef>
                <a:spcPct val="50000"/>
              </a:spcBef>
              <a:buFont typeface="Arial" charset="0"/>
              <a:buNone/>
            </a:pPr>
            <a:endParaRPr lang="zh-CN" altLang="en-US" sz="2800" b="1" smtClean="0">
              <a:latin typeface="Times New Roman" pitchFamily="18" charset="0"/>
            </a:endParaRPr>
          </a:p>
          <a:p>
            <a:pPr marL="0" indent="0" eaLnBrk="1" hangingPunct="1">
              <a:spcBef>
                <a:spcPct val="50000"/>
              </a:spcBef>
              <a:buFont typeface="Arial" charset="0"/>
              <a:buNone/>
            </a:pPr>
            <a:r>
              <a:rPr lang="en-US" altLang="zh-CN" sz="2800" b="1" smtClean="0">
                <a:latin typeface="Times New Roman" pitchFamily="18" charset="0"/>
              </a:rPr>
              <a:t>7.1.2  </a:t>
            </a:r>
            <a:r>
              <a:rPr lang="zh-CN" altLang="en-US" sz="2800" b="1" smtClean="0">
                <a:latin typeface="Times New Roman" pitchFamily="18" charset="0"/>
              </a:rPr>
              <a:t>相关性</a:t>
            </a:r>
            <a:endParaRPr lang="en-US" altLang="zh-CN" b="1" smtClean="0">
              <a:latin typeface="Times New Roman" pitchFamily="18" charset="0"/>
            </a:endParaRPr>
          </a:p>
        </p:txBody>
      </p:sp>
    </p:spTree>
    <p:extLst>
      <p:ext uri="{BB962C8B-B14F-4D97-AF65-F5344CB8AC3E}">
        <p14:creationId xmlns:p14="http://schemas.microsoft.com/office/powerpoint/2010/main" val="296266874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endParaRPr lang="zh-CN" altLang="en-US" sz="3600" dirty="0" smtClean="0">
              <a:latin typeface="Times New Roman" panose="02020603050405020304" pitchFamily="18" charset="0"/>
              <a:ea typeface="幼圆" pitchFamily="49" charset="-122"/>
              <a:cs typeface="Times New Roman" panose="02020603050405020304" pitchFamily="18" charset="0"/>
            </a:endParaRPr>
          </a:p>
        </p:txBody>
      </p:sp>
      <p:sp>
        <p:nvSpPr>
          <p:cNvPr id="4104" name="Rectangle 8"/>
          <p:cNvSpPr>
            <a:spLocks noGrp="1" noChangeArrowheads="1"/>
          </p:cNvSpPr>
          <p:nvPr>
            <p:ph type="body" idx="4294967295"/>
          </p:nvPr>
        </p:nvSpPr>
        <p:spPr>
          <a:xfrm>
            <a:off x="468313" y="1557338"/>
            <a:ext cx="8229600" cy="4525962"/>
          </a:xfrm>
        </p:spPr>
        <p:txBody>
          <a:bodyPr/>
          <a:lstStyle/>
          <a:p>
            <a:pPr eaLnBrk="1" hangingPunct="1">
              <a:lnSpc>
                <a:spcPct val="110000"/>
              </a:lnSpc>
              <a:defRPr/>
            </a:pPr>
            <a:r>
              <a:rPr lang="zh-CN" altLang="en-US" sz="2400" b="1" dirty="0" smtClean="0">
                <a:latin typeface="+mn-ea"/>
              </a:rPr>
              <a:t>当指令之间不存在相关时，它们在流水线中是可以重叠起来并行执行的。这种指令序列中存在的</a:t>
            </a:r>
            <a:r>
              <a:rPr lang="zh-CN" altLang="en-US" sz="2400" b="1" dirty="0" smtClean="0">
                <a:solidFill>
                  <a:srgbClr val="FF0000"/>
                </a:solidFill>
                <a:latin typeface="+mn-ea"/>
              </a:rPr>
              <a:t>潜在</a:t>
            </a:r>
            <a:r>
              <a:rPr lang="zh-CN" altLang="en-US" sz="2400" b="1" dirty="0" smtClean="0">
                <a:latin typeface="+mn-ea"/>
              </a:rPr>
              <a:t>并行性称为指令级并行</a:t>
            </a:r>
          </a:p>
          <a:p>
            <a:pPr lvl="1" eaLnBrk="1" hangingPunct="1">
              <a:lnSpc>
                <a:spcPct val="110000"/>
              </a:lnSpc>
              <a:defRPr/>
            </a:pPr>
            <a:r>
              <a:rPr lang="en-US" altLang="zh-CN" sz="2400" b="1" dirty="0" smtClean="0">
                <a:latin typeface="+mn-ea"/>
              </a:rPr>
              <a:t>Instruction-Level Parallelism</a:t>
            </a:r>
          </a:p>
          <a:p>
            <a:pPr lvl="1" eaLnBrk="1" hangingPunct="1">
              <a:lnSpc>
                <a:spcPct val="110000"/>
              </a:lnSpc>
              <a:defRPr/>
            </a:pPr>
            <a:r>
              <a:rPr lang="zh-CN" altLang="en-US" sz="2400" b="1" dirty="0" smtClean="0">
                <a:latin typeface="+mn-ea"/>
              </a:rPr>
              <a:t>简记为</a:t>
            </a:r>
            <a:r>
              <a:rPr lang="en-US" altLang="zh-CN" sz="2400" b="1" dirty="0" smtClean="0">
                <a:latin typeface="+mn-ea"/>
              </a:rPr>
              <a:t>ILP</a:t>
            </a:r>
            <a:r>
              <a:rPr lang="zh-CN" altLang="en-US" sz="2400" b="1" dirty="0" smtClean="0">
                <a:latin typeface="+mn-ea"/>
              </a:rPr>
              <a:t> </a:t>
            </a:r>
            <a:endParaRPr lang="en-US" altLang="zh-CN" sz="2400" b="1" dirty="0" smtClean="0">
              <a:latin typeface="+mn-ea"/>
            </a:endParaRPr>
          </a:p>
          <a:p>
            <a:pPr eaLnBrk="1" hangingPunct="1">
              <a:lnSpc>
                <a:spcPct val="110000"/>
              </a:lnSpc>
              <a:defRPr/>
            </a:pPr>
            <a:r>
              <a:rPr lang="en-US" altLang="zh-CN" sz="2400" b="1" dirty="0" smtClean="0">
                <a:latin typeface="+mn-ea"/>
              </a:rPr>
              <a:t>硬</a:t>
            </a:r>
            <a:r>
              <a:rPr lang="zh-CN" altLang="en-US" sz="2400" b="1" dirty="0" smtClean="0">
                <a:latin typeface="+mn-ea"/>
              </a:rPr>
              <a:t>、软件如何支持指令级并行？</a:t>
            </a:r>
            <a:r>
              <a:rPr lang="zh-CN" altLang="en-US" sz="2400" b="1" noProof="1" smtClean="0">
                <a:latin typeface="+mn-ea"/>
              </a:rPr>
              <a:t>如何研究这些问题</a:t>
            </a:r>
            <a:r>
              <a:rPr lang="en-US" altLang="zh-CN" sz="2400" b="1" dirty="0" smtClean="0">
                <a:latin typeface="+mn-ea"/>
              </a:rPr>
              <a:t>？</a:t>
            </a:r>
            <a:endParaRPr lang="zh-CN" sz="2400" b="1" dirty="0" smtClean="0">
              <a:latin typeface="+mn-ea"/>
            </a:endParaRPr>
          </a:p>
          <a:p>
            <a:pPr lvl="1" eaLnBrk="1" hangingPunct="1">
              <a:lnSpc>
                <a:spcPct val="110000"/>
              </a:lnSpc>
              <a:defRPr/>
            </a:pPr>
            <a:r>
              <a:rPr lang="zh-CN" altLang="en-US" sz="2400" b="1" dirty="0" smtClean="0">
                <a:latin typeface="+mn-ea"/>
              </a:rPr>
              <a:t>硬件技术或者软件技术都可以提高指令级并行性</a:t>
            </a:r>
          </a:p>
          <a:p>
            <a:pPr lvl="1" eaLnBrk="1" hangingPunct="1">
              <a:lnSpc>
                <a:spcPct val="110000"/>
              </a:lnSpc>
              <a:defRPr/>
            </a:pPr>
            <a:r>
              <a:rPr lang="zh-CN" altLang="en-US" sz="2400" b="1" dirty="0" smtClean="0">
                <a:latin typeface="+mn-ea"/>
              </a:rPr>
              <a:t>必须要硬件技术和软件技术互相配合，才能够最大限度地挖掘出程序中存在的指令级并行 </a:t>
            </a:r>
            <a:endParaRPr lang="zh-CN" altLang="zh-CN" sz="2400" b="1" noProof="1" smtClean="0">
              <a:latin typeface="+mn-ea"/>
            </a:endParaRPr>
          </a:p>
        </p:txBody>
      </p:sp>
    </p:spTree>
    <p:extLst>
      <p:ext uri="{BB962C8B-B14F-4D97-AF65-F5344CB8AC3E}">
        <p14:creationId xmlns:p14="http://schemas.microsoft.com/office/powerpoint/2010/main" val="213617378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idx="4294967295"/>
          </p:nvPr>
        </p:nvSpPr>
        <p:spPr/>
        <p:txBody>
          <a:bodyPr/>
          <a:lstStyle/>
          <a:p>
            <a:pPr eaLnBrk="1" hangingPunct="1">
              <a:defRPr/>
            </a:pPr>
            <a:r>
              <a:rPr lang="zh-CN" altLang="en-US" sz="3600" b="1" dirty="0" smtClean="0">
                <a:latin typeface="+mj-ea"/>
              </a:rPr>
              <a:t>性能评价：</a:t>
            </a:r>
            <a:r>
              <a:rPr lang="en-US" altLang="zh-CN" sz="3600" b="1" dirty="0" smtClean="0">
                <a:latin typeface="+mj-ea"/>
              </a:rPr>
              <a:t>CPI</a:t>
            </a:r>
            <a:r>
              <a:rPr lang="zh-CN" altLang="en-US" sz="3600" b="1" dirty="0" smtClean="0">
                <a:latin typeface="+mj-ea"/>
              </a:rPr>
              <a:t>计算</a:t>
            </a:r>
          </a:p>
        </p:txBody>
      </p:sp>
      <p:sp>
        <p:nvSpPr>
          <p:cNvPr id="5130" name="Rectangle 10"/>
          <p:cNvSpPr>
            <a:spLocks noGrp="1" noChangeArrowheads="1"/>
          </p:cNvSpPr>
          <p:nvPr>
            <p:ph type="body" idx="4294967295"/>
          </p:nvPr>
        </p:nvSpPr>
        <p:spPr/>
        <p:txBody>
          <a:bodyPr/>
          <a:lstStyle/>
          <a:p>
            <a:pPr eaLnBrk="1" hangingPunct="1"/>
            <a:r>
              <a:rPr lang="zh-CN" altLang="en-US" sz="2400" b="1" dirty="0" smtClean="0"/>
              <a:t>流水线处理器的实际</a:t>
            </a:r>
            <a:r>
              <a:rPr lang="en-US" altLang="zh-CN" sz="2400" b="1" dirty="0" smtClean="0"/>
              <a:t>CPI</a:t>
            </a:r>
            <a:r>
              <a:rPr lang="zh-CN" altLang="en-US" sz="2400" b="1" dirty="0" smtClean="0"/>
              <a:t>（平均每条指令使用的周期数）等于理想流水线的</a:t>
            </a:r>
            <a:r>
              <a:rPr lang="en-US" altLang="zh-CN" sz="2400" b="1" dirty="0" smtClean="0"/>
              <a:t>CPI</a:t>
            </a:r>
            <a:r>
              <a:rPr lang="zh-CN" altLang="en-US" sz="2400" b="1" dirty="0" smtClean="0"/>
              <a:t>加上各类停顿引起的周期数的总和 </a:t>
            </a:r>
            <a:endParaRPr lang="en-US" altLang="zh-CN" sz="2400" b="1" dirty="0" smtClean="0"/>
          </a:p>
          <a:p>
            <a:pPr lvl="1" eaLnBrk="1" hangingPunct="1">
              <a:buFont typeface="Wingdings" pitchFamily="2" charset="2"/>
              <a:buNone/>
            </a:pPr>
            <a:r>
              <a:rPr lang="en-US" altLang="zh-CN" sz="2400" b="1" dirty="0" smtClean="0"/>
              <a:t>	</a:t>
            </a:r>
            <a:r>
              <a:rPr lang="en-US" altLang="zh-CN" sz="2400" dirty="0" smtClean="0"/>
              <a:t>   CPI</a:t>
            </a:r>
            <a:r>
              <a:rPr lang="zh-CN" altLang="en-US" sz="2400" baseline="-25000" dirty="0" smtClean="0"/>
              <a:t>流水线</a:t>
            </a:r>
            <a:r>
              <a:rPr lang="zh-CN" altLang="en-US" sz="2400" dirty="0" smtClean="0"/>
              <a:t>	</a:t>
            </a:r>
            <a:r>
              <a:rPr lang="en-US" altLang="zh-CN" sz="2400" dirty="0" smtClean="0"/>
              <a:t>= CPI</a:t>
            </a:r>
            <a:r>
              <a:rPr lang="zh-CN" altLang="en-US" sz="2400" baseline="-25000" dirty="0" smtClean="0"/>
              <a:t>理想</a:t>
            </a:r>
          </a:p>
          <a:p>
            <a:pPr lvl="1" eaLnBrk="1" hangingPunct="1">
              <a:buFont typeface="Wingdings" pitchFamily="2" charset="2"/>
              <a:buNone/>
            </a:pPr>
            <a:r>
              <a:rPr lang="en-US" altLang="zh-CN" sz="2400" dirty="0" smtClean="0"/>
              <a:t>				+ </a:t>
            </a:r>
            <a:r>
              <a:rPr lang="zh-CN" altLang="en-US" sz="2400" dirty="0" smtClean="0"/>
              <a:t>停顿</a:t>
            </a:r>
            <a:r>
              <a:rPr lang="zh-CN" altLang="en-US" sz="2400" baseline="-25000" dirty="0" smtClean="0"/>
              <a:t>结构</a:t>
            </a:r>
            <a:r>
              <a:rPr lang="zh-CN" altLang="en-US" sz="2400" baseline="-25000" dirty="0"/>
              <a:t>冲突</a:t>
            </a:r>
            <a:endParaRPr lang="zh-CN" altLang="en-US" sz="2400" baseline="-25000" dirty="0" smtClean="0"/>
          </a:p>
          <a:p>
            <a:pPr lvl="1" eaLnBrk="1" hangingPunct="1">
              <a:buFont typeface="Wingdings" pitchFamily="2" charset="2"/>
              <a:buNone/>
            </a:pPr>
            <a:r>
              <a:rPr lang="en-US" altLang="zh-CN" sz="2400" dirty="0" smtClean="0"/>
              <a:t>				+ </a:t>
            </a:r>
            <a:r>
              <a:rPr lang="zh-CN" altLang="en-US" sz="2400" dirty="0" smtClean="0"/>
              <a:t>停顿</a:t>
            </a:r>
            <a:r>
              <a:rPr lang="zh-CN" altLang="en-US" sz="2400" baseline="-25000" dirty="0" smtClean="0"/>
              <a:t>先写后读</a:t>
            </a:r>
          </a:p>
          <a:p>
            <a:pPr lvl="1" eaLnBrk="1" hangingPunct="1">
              <a:buFont typeface="Wingdings" pitchFamily="2" charset="2"/>
              <a:buNone/>
            </a:pPr>
            <a:r>
              <a:rPr lang="en-US" altLang="zh-CN" sz="2400" dirty="0" smtClean="0"/>
              <a:t>				+ </a:t>
            </a:r>
            <a:r>
              <a:rPr lang="zh-CN" altLang="en-US" sz="2400" dirty="0" smtClean="0"/>
              <a:t>停顿</a:t>
            </a:r>
            <a:r>
              <a:rPr lang="zh-CN" altLang="en-US" sz="2400" baseline="-25000" dirty="0" smtClean="0"/>
              <a:t>先读后写</a:t>
            </a:r>
          </a:p>
          <a:p>
            <a:pPr lvl="1" eaLnBrk="1" hangingPunct="1">
              <a:buFont typeface="Wingdings" pitchFamily="2" charset="2"/>
              <a:buNone/>
            </a:pPr>
            <a:r>
              <a:rPr lang="en-US" altLang="zh-CN" sz="2400" dirty="0" smtClean="0"/>
              <a:t>				+ </a:t>
            </a:r>
            <a:r>
              <a:rPr lang="zh-CN" altLang="en-US" sz="2400" dirty="0" smtClean="0"/>
              <a:t>停顿</a:t>
            </a:r>
            <a:r>
              <a:rPr lang="zh-CN" altLang="en-US" sz="2400" baseline="-25000" dirty="0" smtClean="0"/>
              <a:t>写后写</a:t>
            </a:r>
          </a:p>
          <a:p>
            <a:pPr lvl="1" eaLnBrk="1" hangingPunct="1">
              <a:buFont typeface="Wingdings" pitchFamily="2" charset="2"/>
              <a:buNone/>
            </a:pPr>
            <a:r>
              <a:rPr lang="en-US" altLang="zh-CN" sz="2400" dirty="0" smtClean="0"/>
              <a:t>				+ </a:t>
            </a:r>
            <a:r>
              <a:rPr lang="zh-CN" altLang="en-US" sz="2400" dirty="0" smtClean="0"/>
              <a:t>停顿</a:t>
            </a:r>
            <a:r>
              <a:rPr lang="zh-CN" altLang="en-US" sz="2400" baseline="-25000" dirty="0" smtClean="0"/>
              <a:t>控制</a:t>
            </a:r>
            <a:r>
              <a:rPr lang="zh-CN" altLang="en-US" sz="2400" baseline="-25000" dirty="0"/>
              <a:t>冲突</a:t>
            </a:r>
            <a:endParaRPr lang="zh-CN" altLang="en-US" sz="2400" baseline="-25000" dirty="0" smtClean="0"/>
          </a:p>
          <a:p>
            <a:pPr eaLnBrk="1" hangingPunct="1"/>
            <a:r>
              <a:rPr lang="zh-CN" altLang="en-US" sz="2400" b="1" dirty="0" smtClean="0"/>
              <a:t>减少其中的任何一种停顿，都可以有效地减少</a:t>
            </a:r>
            <a:r>
              <a:rPr lang="en-US" altLang="zh-CN" sz="2400" b="1" dirty="0" smtClean="0"/>
              <a:t>CPI</a:t>
            </a:r>
            <a:r>
              <a:rPr lang="zh-CN" altLang="en-US" sz="2400" b="1" dirty="0" smtClean="0"/>
              <a:t>，从而提高流水线的性能 </a:t>
            </a:r>
            <a:endParaRPr lang="en-US" altLang="zh-CN" sz="2400" b="1" dirty="0" smtClean="0"/>
          </a:p>
        </p:txBody>
      </p:sp>
    </p:spTree>
    <p:extLst>
      <p:ext uri="{BB962C8B-B14F-4D97-AF65-F5344CB8AC3E}">
        <p14:creationId xmlns:p14="http://schemas.microsoft.com/office/powerpoint/2010/main" val="74549839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
          <p:cNvSpPr>
            <a:spLocks noGrp="1" noChangeArrowheads="1"/>
          </p:cNvSpPr>
          <p:nvPr>
            <p:ph type="title" idx="4294967295"/>
          </p:nvPr>
        </p:nvSpPr>
        <p:spPr>
          <a:xfrm>
            <a:off x="457200" y="188913"/>
            <a:ext cx="8229600" cy="1143000"/>
          </a:xfrm>
        </p:spPr>
        <p:txBody>
          <a:bodyPr/>
          <a:lstStyle/>
          <a:p>
            <a:pPr eaLnBrk="1" hangingPunct="1">
              <a:defRPr/>
            </a:pPr>
            <a:r>
              <a:rPr lang="zh-CN" altLang="en-US" sz="3600" b="1" dirty="0" smtClean="0">
                <a:latin typeface="+mj-ea"/>
              </a:rPr>
              <a:t>几个基本概念</a:t>
            </a:r>
          </a:p>
        </p:txBody>
      </p:sp>
      <p:sp>
        <p:nvSpPr>
          <p:cNvPr id="7188" name="Rectangle 20"/>
          <p:cNvSpPr>
            <a:spLocks noGrp="1" noChangeArrowheads="1"/>
          </p:cNvSpPr>
          <p:nvPr>
            <p:ph type="body" idx="4294967295"/>
          </p:nvPr>
        </p:nvSpPr>
        <p:spPr>
          <a:xfrm>
            <a:off x="457200" y="1484313"/>
            <a:ext cx="8229600" cy="4525962"/>
          </a:xfrm>
        </p:spPr>
        <p:txBody>
          <a:bodyPr rtlCol="0">
            <a:noAutofit/>
          </a:bodyPr>
          <a:lstStyle/>
          <a:p>
            <a:pPr eaLnBrk="1" fontAlgn="auto" hangingPunct="1">
              <a:lnSpc>
                <a:spcPct val="110000"/>
              </a:lnSpc>
              <a:spcAft>
                <a:spcPts val="0"/>
              </a:spcAft>
              <a:buFont typeface="Arial" pitchFamily="34" charset="0"/>
              <a:buChar char="•"/>
              <a:defRPr/>
            </a:pPr>
            <a:r>
              <a:rPr lang="zh-CN" altLang="en-US" sz="2400" b="1" dirty="0" smtClean="0">
                <a:solidFill>
                  <a:srgbClr val="FF0000"/>
                </a:solidFill>
                <a:latin typeface="+mn-ea"/>
              </a:rPr>
              <a:t>基本（程序）块</a:t>
            </a:r>
            <a:r>
              <a:rPr lang="zh-CN" altLang="en-US" sz="2400" b="1" dirty="0" smtClean="0">
                <a:latin typeface="+mn-ea"/>
              </a:rPr>
              <a:t>：一段除了入口和出口以外不包含其它分支的线性代码段</a:t>
            </a:r>
          </a:p>
          <a:p>
            <a:pPr lvl="1" eaLnBrk="1" fontAlgn="auto" hangingPunct="1">
              <a:lnSpc>
                <a:spcPct val="110000"/>
              </a:lnSpc>
              <a:spcAft>
                <a:spcPts val="0"/>
              </a:spcAft>
              <a:buFont typeface="Arial" pitchFamily="34" charset="0"/>
              <a:buChar char="–"/>
              <a:defRPr/>
            </a:pPr>
            <a:r>
              <a:rPr lang="zh-CN" altLang="en-US" sz="2400" b="1" dirty="0" smtClean="0">
                <a:latin typeface="+mn-ea"/>
              </a:rPr>
              <a:t>程序平均每</a:t>
            </a:r>
            <a:r>
              <a:rPr lang="en-US" altLang="zh-CN" sz="2400" b="1" dirty="0" smtClean="0">
                <a:latin typeface="+mn-ea"/>
              </a:rPr>
              <a:t>6~7</a:t>
            </a:r>
            <a:r>
              <a:rPr lang="zh-CN" altLang="en-US" sz="2400" b="1" dirty="0" smtClean="0">
                <a:latin typeface="+mn-ea"/>
              </a:rPr>
              <a:t>条指令就会有一个分支</a:t>
            </a:r>
          </a:p>
          <a:p>
            <a:pPr lvl="1" eaLnBrk="1" fontAlgn="auto" hangingPunct="1">
              <a:lnSpc>
                <a:spcPct val="110000"/>
              </a:lnSpc>
              <a:spcAft>
                <a:spcPts val="0"/>
              </a:spcAft>
              <a:buFont typeface="Arial" pitchFamily="34" charset="0"/>
              <a:buChar char="–"/>
              <a:defRPr/>
            </a:pPr>
            <a:r>
              <a:rPr lang="zh-CN" altLang="en-US" sz="2400" b="1" dirty="0" smtClean="0">
                <a:latin typeface="+mn-ea"/>
              </a:rPr>
              <a:t>必须在多个基本块之间开发指令级的并行性</a:t>
            </a:r>
          </a:p>
          <a:p>
            <a:pPr eaLnBrk="1" fontAlgn="auto" hangingPunct="1">
              <a:lnSpc>
                <a:spcPct val="110000"/>
              </a:lnSpc>
              <a:spcAft>
                <a:spcPts val="0"/>
              </a:spcAft>
              <a:buFont typeface="Arial" pitchFamily="34" charset="0"/>
              <a:buChar char="•"/>
              <a:defRPr/>
            </a:pPr>
            <a:r>
              <a:rPr lang="zh-CN" altLang="en-US" sz="2400" b="1" dirty="0" smtClean="0">
                <a:solidFill>
                  <a:srgbClr val="FF0000"/>
                </a:solidFill>
                <a:latin typeface="+mn-ea"/>
              </a:rPr>
              <a:t>循环级并行</a:t>
            </a:r>
            <a:r>
              <a:rPr lang="zh-CN" altLang="en-US" sz="2400" b="1" dirty="0" smtClean="0">
                <a:latin typeface="+mn-ea"/>
              </a:rPr>
              <a:t>：开发循环体的不同迭代之间存在的并行性</a:t>
            </a:r>
          </a:p>
          <a:p>
            <a:pPr eaLnBrk="1" fontAlgn="auto" hangingPunct="1">
              <a:lnSpc>
                <a:spcPct val="110000"/>
              </a:lnSpc>
              <a:spcAft>
                <a:spcPts val="0"/>
              </a:spcAft>
              <a:buFont typeface="Arial" pitchFamily="34" charset="0"/>
              <a:buChar char="•"/>
              <a:defRPr/>
            </a:pPr>
            <a:r>
              <a:rPr lang="zh-CN" altLang="en-US" sz="2400" b="1" dirty="0" smtClean="0">
                <a:latin typeface="+mn-ea"/>
              </a:rPr>
              <a:t>开发循环级并行的基本技术方法</a:t>
            </a:r>
          </a:p>
          <a:p>
            <a:pPr lvl="1" eaLnBrk="1" fontAlgn="auto" hangingPunct="1">
              <a:lnSpc>
                <a:spcPct val="110000"/>
              </a:lnSpc>
              <a:spcAft>
                <a:spcPts val="0"/>
              </a:spcAft>
              <a:buFont typeface="Arial" pitchFamily="34" charset="0"/>
              <a:buChar char="–"/>
              <a:defRPr/>
            </a:pPr>
            <a:r>
              <a:rPr lang="zh-CN" altLang="en-US" sz="2400" b="1" dirty="0" smtClean="0">
                <a:latin typeface="+mn-ea"/>
              </a:rPr>
              <a:t>指令调度（</a:t>
            </a:r>
            <a:r>
              <a:rPr lang="en-US" altLang="zh-CN" sz="2400" b="1" dirty="0" smtClean="0">
                <a:latin typeface="+mn-ea"/>
              </a:rPr>
              <a:t>scheduling</a:t>
            </a:r>
            <a:r>
              <a:rPr lang="zh-CN" altLang="en-US" sz="2400" b="1" dirty="0" smtClean="0">
                <a:latin typeface="+mn-ea"/>
              </a:rPr>
              <a:t>）</a:t>
            </a:r>
          </a:p>
          <a:p>
            <a:pPr lvl="1" eaLnBrk="1" fontAlgn="auto" hangingPunct="1">
              <a:lnSpc>
                <a:spcPct val="110000"/>
              </a:lnSpc>
              <a:spcAft>
                <a:spcPts val="0"/>
              </a:spcAft>
              <a:buFont typeface="Arial" pitchFamily="34" charset="0"/>
              <a:buChar char="–"/>
              <a:defRPr/>
            </a:pPr>
            <a:r>
              <a:rPr lang="zh-CN" altLang="en-US" sz="2400" b="1" dirty="0" smtClean="0">
                <a:latin typeface="+mn-ea"/>
              </a:rPr>
              <a:t>循环展开（</a:t>
            </a:r>
            <a:r>
              <a:rPr lang="en-US" altLang="zh-CN" sz="2400" b="1" dirty="0" smtClean="0">
                <a:latin typeface="+mn-ea"/>
              </a:rPr>
              <a:t>loop unrolling</a:t>
            </a:r>
            <a:r>
              <a:rPr lang="zh-CN" altLang="en-US" sz="2400" b="1" dirty="0" smtClean="0">
                <a:latin typeface="+mn-ea"/>
              </a:rPr>
              <a:t>）</a:t>
            </a:r>
          </a:p>
          <a:p>
            <a:pPr lvl="1" eaLnBrk="1" fontAlgn="auto" hangingPunct="1">
              <a:lnSpc>
                <a:spcPct val="110000"/>
              </a:lnSpc>
              <a:spcAft>
                <a:spcPts val="0"/>
              </a:spcAft>
              <a:buFont typeface="Arial" pitchFamily="34" charset="0"/>
              <a:buChar char="–"/>
              <a:defRPr/>
            </a:pPr>
            <a:r>
              <a:rPr lang="zh-CN" altLang="en-US" sz="2400" b="1" dirty="0" smtClean="0">
                <a:latin typeface="+mn-ea"/>
              </a:rPr>
              <a:t>寄存器换名（</a:t>
            </a:r>
            <a:r>
              <a:rPr lang="en-US" altLang="zh-CN" sz="2400" b="1" dirty="0" smtClean="0">
                <a:latin typeface="+mn-ea"/>
              </a:rPr>
              <a:t>renaming</a:t>
            </a:r>
            <a:r>
              <a:rPr lang="zh-CN" altLang="en-US" sz="2400" b="1" dirty="0" smtClean="0">
                <a:latin typeface="+mn-ea"/>
              </a:rPr>
              <a:t>）</a:t>
            </a:r>
          </a:p>
        </p:txBody>
      </p:sp>
    </p:spTree>
    <p:extLst>
      <p:ext uri="{BB962C8B-B14F-4D97-AF65-F5344CB8AC3E}">
        <p14:creationId xmlns:p14="http://schemas.microsoft.com/office/powerpoint/2010/main" val="326981481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7.1.1 </a:t>
            </a:r>
            <a:r>
              <a:rPr lang="zh-CN" altLang="en-US" sz="3600" b="1" dirty="0" smtClean="0">
                <a:latin typeface="Times New Roman" panose="02020603050405020304" pitchFamily="18" charset="0"/>
                <a:cs typeface="Times New Roman" panose="02020603050405020304" pitchFamily="18" charset="0"/>
              </a:rPr>
              <a:t>循环展开调度的基本方法</a:t>
            </a:r>
          </a:p>
        </p:txBody>
      </p:sp>
      <p:sp>
        <p:nvSpPr>
          <p:cNvPr id="284675" name="Rectangle 3"/>
          <p:cNvSpPr>
            <a:spLocks noGrp="1" noChangeArrowheads="1"/>
          </p:cNvSpPr>
          <p:nvPr>
            <p:ph type="body" idx="4294967295"/>
          </p:nvPr>
        </p:nvSpPr>
        <p:spPr>
          <a:xfrm>
            <a:off x="457200" y="1600200"/>
            <a:ext cx="8362950" cy="4525963"/>
          </a:xfrm>
        </p:spPr>
        <p:txBody>
          <a:bodyPr rtlCol="0">
            <a:normAutofit/>
          </a:bodyPr>
          <a:lstStyle/>
          <a:p>
            <a:pPr eaLnBrk="1" fontAlgn="auto" hangingPunct="1">
              <a:spcAft>
                <a:spcPts val="0"/>
              </a:spcAft>
              <a:buFont typeface="Arial" pitchFamily="34" charset="0"/>
              <a:buChar char="•"/>
              <a:defRPr/>
            </a:pPr>
            <a:r>
              <a:rPr lang="zh-CN" altLang="en-US" sz="2400" b="1" dirty="0" smtClean="0">
                <a:latin typeface="+mn-ea"/>
              </a:rPr>
              <a:t>循环展开是展开循环体若干次，将</a:t>
            </a:r>
            <a:r>
              <a:rPr lang="zh-CN" altLang="en-US" sz="2400" b="1" dirty="0" smtClean="0">
                <a:solidFill>
                  <a:srgbClr val="FF0000"/>
                </a:solidFill>
                <a:latin typeface="+mn-ea"/>
              </a:rPr>
              <a:t>循环级并行</a:t>
            </a:r>
            <a:r>
              <a:rPr lang="zh-CN" altLang="en-US" sz="2400" b="1" dirty="0" smtClean="0">
                <a:latin typeface="+mn-ea"/>
              </a:rPr>
              <a:t>转化为</a:t>
            </a:r>
            <a:r>
              <a:rPr lang="zh-CN" altLang="en-US" sz="2400" b="1" dirty="0" smtClean="0">
                <a:solidFill>
                  <a:srgbClr val="FF0000"/>
                </a:solidFill>
                <a:latin typeface="+mn-ea"/>
              </a:rPr>
              <a:t>指令级并行</a:t>
            </a:r>
            <a:r>
              <a:rPr lang="zh-CN" altLang="en-US" sz="2400" b="1" dirty="0" smtClean="0">
                <a:latin typeface="+mn-ea"/>
              </a:rPr>
              <a:t>的技术</a:t>
            </a:r>
          </a:p>
          <a:p>
            <a:pPr eaLnBrk="1" fontAlgn="auto" hangingPunct="1">
              <a:spcAft>
                <a:spcPts val="0"/>
              </a:spcAft>
              <a:buFont typeface="Arial" pitchFamily="34" charset="0"/>
              <a:buChar char="•"/>
              <a:defRPr/>
            </a:pPr>
            <a:r>
              <a:rPr lang="zh-CN" altLang="en-US" sz="2400" b="1" dirty="0" smtClean="0">
                <a:latin typeface="+mn-ea"/>
              </a:rPr>
              <a:t>这个过程既可以通过编译器</a:t>
            </a:r>
            <a:r>
              <a:rPr lang="zh-CN" altLang="en-US" sz="2400" b="1" dirty="0" smtClean="0">
                <a:solidFill>
                  <a:srgbClr val="FF0000"/>
                </a:solidFill>
                <a:latin typeface="+mn-ea"/>
              </a:rPr>
              <a:t>静态</a:t>
            </a:r>
            <a:r>
              <a:rPr lang="zh-CN" altLang="en-US" sz="2400" b="1" dirty="0" smtClean="0">
                <a:latin typeface="+mn-ea"/>
              </a:rPr>
              <a:t>完成，也可以通过硬件</a:t>
            </a:r>
            <a:r>
              <a:rPr lang="zh-CN" altLang="en-US" sz="2400" b="1" dirty="0" smtClean="0">
                <a:solidFill>
                  <a:srgbClr val="FF0000"/>
                </a:solidFill>
                <a:latin typeface="+mn-ea"/>
              </a:rPr>
              <a:t>动态</a:t>
            </a:r>
            <a:r>
              <a:rPr lang="zh-CN" altLang="en-US" sz="2400" b="1" dirty="0" smtClean="0">
                <a:latin typeface="+mn-ea"/>
              </a:rPr>
              <a:t>进行</a:t>
            </a:r>
          </a:p>
          <a:p>
            <a:pPr lvl="1" eaLnBrk="1" fontAlgn="auto" hangingPunct="1">
              <a:spcAft>
                <a:spcPts val="0"/>
              </a:spcAft>
              <a:buFont typeface="Arial" pitchFamily="34" charset="0"/>
              <a:buChar char="–"/>
              <a:defRPr/>
            </a:pPr>
            <a:r>
              <a:rPr lang="zh-CN" altLang="en-US" sz="2400" b="1" dirty="0" smtClean="0">
                <a:latin typeface="+mn-ea"/>
              </a:rPr>
              <a:t>开发循环级并行性的另外一个重要技术是向量处理技术</a:t>
            </a:r>
          </a:p>
          <a:p>
            <a:pPr lvl="1" eaLnBrk="1" fontAlgn="auto" hangingPunct="1">
              <a:spcAft>
                <a:spcPts val="0"/>
              </a:spcAft>
              <a:buFont typeface="Arial" pitchFamily="34" charset="0"/>
              <a:buChar char="–"/>
              <a:defRPr/>
            </a:pPr>
            <a:r>
              <a:rPr lang="zh-CN" altLang="en-US" sz="2400" b="1" dirty="0" smtClean="0">
                <a:latin typeface="+mn-ea"/>
              </a:rPr>
              <a:t>具有向量处理指令的典型机器是向量计算机，有关向量处理和向量计算机的内容本章不作讨论</a:t>
            </a:r>
          </a:p>
          <a:p>
            <a:pPr lvl="1" eaLnBrk="1" fontAlgn="auto" hangingPunct="1">
              <a:spcAft>
                <a:spcPts val="0"/>
              </a:spcAft>
              <a:buFont typeface="Arial" pitchFamily="34" charset="0"/>
              <a:buChar char="–"/>
              <a:defRPr/>
            </a:pPr>
            <a:endParaRPr lang="zh-CN" altLang="en-US" sz="2400" b="1" dirty="0" smtClean="0">
              <a:latin typeface="+mn-ea"/>
            </a:endParaRPr>
          </a:p>
          <a:p>
            <a:pPr eaLnBrk="1" fontAlgn="auto" hangingPunct="1">
              <a:spcAft>
                <a:spcPts val="0"/>
              </a:spcAft>
              <a:buFont typeface="Arial" pitchFamily="34" charset="0"/>
              <a:buChar char="•"/>
              <a:defRPr/>
            </a:pPr>
            <a:r>
              <a:rPr lang="zh-CN" altLang="en-US" sz="2400" b="1" dirty="0" smtClean="0">
                <a:latin typeface="+mn-ea"/>
              </a:rPr>
              <a:t>本章中的</a:t>
            </a:r>
            <a:r>
              <a:rPr lang="zh-CN" altLang="en-US" sz="2400" b="1" dirty="0" smtClean="0">
                <a:solidFill>
                  <a:srgbClr val="FF0000"/>
                </a:solidFill>
                <a:latin typeface="+mn-ea"/>
              </a:rPr>
              <a:t>分支指令</a:t>
            </a:r>
            <a:r>
              <a:rPr lang="zh-CN" altLang="en-US" sz="2400" b="1" dirty="0" smtClean="0">
                <a:latin typeface="+mn-ea"/>
              </a:rPr>
              <a:t>就是指</a:t>
            </a:r>
            <a:r>
              <a:rPr lang="zh-CN" altLang="en-US" sz="2400" b="1" dirty="0" smtClean="0">
                <a:solidFill>
                  <a:srgbClr val="FF0000"/>
                </a:solidFill>
                <a:latin typeface="+mn-ea"/>
              </a:rPr>
              <a:t>条件转移指令</a:t>
            </a:r>
            <a:r>
              <a:rPr lang="zh-CN" altLang="en-US" sz="2400" b="1" dirty="0" smtClean="0">
                <a:latin typeface="+mn-ea"/>
              </a:rPr>
              <a:t> </a:t>
            </a:r>
          </a:p>
        </p:txBody>
      </p:sp>
    </p:spTree>
    <p:extLst>
      <p:ext uri="{BB962C8B-B14F-4D97-AF65-F5344CB8AC3E}">
        <p14:creationId xmlns:p14="http://schemas.microsoft.com/office/powerpoint/2010/main" val="310475288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22907"/>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1094382"/>
            <a:ext cx="8352927" cy="5718994"/>
          </a:xfrm>
        </p:spPr>
        <p:txBody>
          <a:bodyPr rtlCol="0">
            <a:noAutofit/>
          </a:bodyPr>
          <a:lstStyle/>
          <a:p>
            <a:pPr lvl="1" eaLnBrk="1" hangingPunct="1">
              <a:defRPr/>
            </a:pPr>
            <a:r>
              <a:rPr lang="zh-CN" altLang="en-US" sz="2400" b="1" dirty="0" smtClean="0"/>
              <a:t>流水线</a:t>
            </a:r>
            <a:r>
              <a:rPr lang="zh-CN" altLang="en-US" sz="2400" b="1" dirty="0"/>
              <a:t>数据冲突控制的视线</a:t>
            </a:r>
            <a:endParaRPr lang="en-US" altLang="zh-CN" sz="2400" b="1" dirty="0" smtClean="0"/>
          </a:p>
          <a:p>
            <a:pPr marL="1101600" lvl="1" eaLnBrk="1" hangingPunct="1">
              <a:buFont typeface="Wingdings" panose="05000000000000000000" pitchFamily="2" charset="2"/>
              <a:buChar char="ü"/>
              <a:defRPr/>
            </a:pPr>
            <a:r>
              <a:rPr lang="zh-CN" altLang="en-US" sz="2400" b="1" dirty="0" smtClean="0"/>
              <a:t> </a:t>
            </a:r>
            <a:r>
              <a:rPr lang="en-US" altLang="zh-CN" sz="2400" b="1" dirty="0" smtClean="0"/>
              <a:t>Load</a:t>
            </a:r>
            <a:r>
              <a:rPr lang="zh-CN" altLang="en-US" sz="2400" b="1" dirty="0" smtClean="0"/>
              <a:t>互锁的检测与实现</a:t>
            </a:r>
            <a:endParaRPr lang="en-US" altLang="zh-CN" sz="2400" b="1" dirty="0" smtClean="0"/>
          </a:p>
          <a:p>
            <a:pPr marL="1101600" lvl="1" eaLnBrk="1" hangingPunct="1">
              <a:buFont typeface="Wingdings" panose="05000000000000000000" pitchFamily="2" charset="2"/>
              <a:buChar char="ü"/>
              <a:defRPr/>
            </a:pPr>
            <a:r>
              <a:rPr lang="zh-CN" altLang="en-US" sz="2400" b="1" dirty="0" smtClean="0"/>
              <a:t> </a:t>
            </a:r>
            <a:r>
              <a:rPr lang="zh-CN" altLang="en-US" sz="2400" b="1" dirty="0"/>
              <a:t>定向逻辑的实现</a:t>
            </a:r>
            <a:endParaRPr lang="en-US" altLang="zh-CN" sz="2400" b="1" dirty="0" smtClean="0"/>
          </a:p>
          <a:p>
            <a:pPr lvl="1" eaLnBrk="1" fontAlgn="auto" hangingPunct="1">
              <a:spcAft>
                <a:spcPts val="0"/>
              </a:spcAft>
              <a:defRPr/>
            </a:pPr>
            <a:r>
              <a:rPr lang="zh-CN" altLang="en-US" sz="2400" b="1" dirty="0">
                <a:latin typeface="+mj-lt"/>
              </a:rPr>
              <a:t>流水线</a:t>
            </a:r>
            <a:r>
              <a:rPr lang="zh-CN" altLang="en-US" sz="2400" b="1" dirty="0" smtClean="0">
                <a:latin typeface="+mj-lt"/>
              </a:rPr>
              <a:t>的控制冲突</a:t>
            </a:r>
            <a:endParaRPr lang="en-US" altLang="zh-CN" sz="2400" b="1" dirty="0" smtClean="0">
              <a:latin typeface="+mj-lt"/>
            </a:endParaRPr>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 减少分支开销的途径（改进、再改进）</a:t>
            </a:r>
            <a:endParaRPr lang="en-US" altLang="zh-CN" sz="2400" b="1" dirty="0"/>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 </a:t>
            </a:r>
            <a:r>
              <a:rPr lang="zh-CN" altLang="en-US" sz="2400" b="1" dirty="0"/>
              <a:t>减少分支损失的办法</a:t>
            </a:r>
            <a:r>
              <a:rPr lang="zh-CN" altLang="en-US" sz="2400" b="1" dirty="0" smtClean="0"/>
              <a:t>（冻结、预测分支转移失败、预测分支转移成功、延迟分支）</a:t>
            </a:r>
            <a:endParaRPr lang="en-US" altLang="zh-CN" sz="2400" b="1" dirty="0" smtClean="0"/>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各种分支处理方法的性能分析</a:t>
            </a:r>
            <a:endParaRPr lang="en-US" altLang="zh-CN" sz="2400" b="1" dirty="0"/>
          </a:p>
          <a:p>
            <a:pPr lvl="1" eaLnBrk="1" fontAlgn="auto" hangingPunct="1">
              <a:spcAft>
                <a:spcPts val="0"/>
              </a:spcAft>
              <a:defRPr/>
            </a:pPr>
            <a:r>
              <a:rPr lang="zh-CN" altLang="en-US" sz="2400" b="1" dirty="0">
                <a:latin typeface="+mj-lt"/>
              </a:rPr>
              <a:t>流水线</a:t>
            </a:r>
            <a:r>
              <a:rPr lang="zh-CN" altLang="en-US" sz="2400" b="1" dirty="0" smtClean="0">
                <a:latin typeface="+mj-lt"/>
              </a:rPr>
              <a:t>的实例（</a:t>
            </a:r>
            <a:r>
              <a:rPr lang="en-US" altLang="zh-CN" sz="2400" b="1" dirty="0" smtClean="0">
                <a:latin typeface="+mj-lt"/>
              </a:rPr>
              <a:t>MIPS R4000</a:t>
            </a:r>
            <a:r>
              <a:rPr lang="zh-CN" altLang="en-US" sz="2400" b="1" dirty="0" smtClean="0">
                <a:latin typeface="+mj-lt"/>
              </a:rPr>
              <a:t>）</a:t>
            </a:r>
            <a:endParaRPr lang="en-US" altLang="zh-CN" sz="2400" b="1" dirty="0" smtClean="0">
              <a:latin typeface="+mj-lt"/>
            </a:endParaRPr>
          </a:p>
          <a:p>
            <a:pPr marL="1101600" lvl="1" eaLnBrk="1" fontAlgn="auto" hangingPunct="1">
              <a:spcAft>
                <a:spcPts val="0"/>
              </a:spcAft>
              <a:buFont typeface="Wingdings" panose="05000000000000000000" pitchFamily="2" charset="2"/>
              <a:buChar char="ü"/>
              <a:defRPr/>
            </a:pPr>
            <a:r>
              <a:rPr lang="zh-CN" altLang="en-US" sz="2400" b="1" dirty="0" smtClean="0">
                <a:latin typeface="+mj-lt"/>
              </a:rPr>
              <a:t>整型流水线（</a:t>
            </a:r>
            <a:r>
              <a:rPr lang="zh-CN" altLang="en-US" sz="2400" b="1" dirty="0">
                <a:latin typeface="+mj-lt"/>
              </a:rPr>
              <a:t>深</a:t>
            </a:r>
            <a:r>
              <a:rPr lang="zh-CN" altLang="en-US" sz="2400" b="1" dirty="0" smtClean="0">
                <a:latin typeface="+mj-lt"/>
              </a:rPr>
              <a:t>流水、</a:t>
            </a:r>
            <a:r>
              <a:rPr lang="en-US" altLang="zh-CN" sz="2400" b="1" dirty="0" smtClean="0">
                <a:latin typeface="+mj-lt"/>
              </a:rPr>
              <a:t>8</a:t>
            </a:r>
            <a:r>
              <a:rPr lang="zh-CN" altLang="en-US" sz="2400" b="1" dirty="0" smtClean="0">
                <a:latin typeface="+mj-lt"/>
              </a:rPr>
              <a:t>段、</a:t>
            </a:r>
            <a:r>
              <a:rPr lang="en-US" altLang="zh-CN" sz="2400" b="1" dirty="0" smtClean="0">
                <a:latin typeface="+mj-lt"/>
              </a:rPr>
              <a:t>Super pipeline</a:t>
            </a:r>
            <a:r>
              <a:rPr lang="zh-CN" altLang="en-US" sz="2400" b="1" dirty="0" smtClean="0">
                <a:latin typeface="+mj-lt"/>
              </a:rPr>
              <a:t>）</a:t>
            </a:r>
            <a:endParaRPr lang="en-US" altLang="zh-CN" sz="2400" b="1" dirty="0" smtClean="0">
              <a:latin typeface="+mj-lt"/>
            </a:endParaRPr>
          </a:p>
          <a:p>
            <a:pPr marL="1101600" lvl="1" eaLnBrk="1" fontAlgn="auto" hangingPunct="1">
              <a:spcAft>
                <a:spcPts val="0"/>
              </a:spcAft>
              <a:buFont typeface="Wingdings" panose="05000000000000000000" pitchFamily="2" charset="2"/>
              <a:buChar char="ü"/>
              <a:defRPr/>
            </a:pPr>
            <a:r>
              <a:rPr lang="zh-CN" altLang="en-US" sz="2400" b="1" dirty="0">
                <a:latin typeface="+mj-lt"/>
              </a:rPr>
              <a:t>浮点</a:t>
            </a:r>
            <a:r>
              <a:rPr lang="zh-CN" altLang="en-US" sz="2400" b="1" dirty="0" smtClean="0">
                <a:latin typeface="+mj-lt"/>
              </a:rPr>
              <a:t>流水线（多功能非线性流水线）</a:t>
            </a:r>
            <a:endParaRPr lang="en-US" altLang="zh-CN" sz="2400" b="1" dirty="0" smtClean="0">
              <a:latin typeface="+mj-lt"/>
            </a:endParaRPr>
          </a:p>
          <a:p>
            <a:pPr marL="1101600" lvl="1" eaLnBrk="1" fontAlgn="auto" hangingPunct="1">
              <a:spcAft>
                <a:spcPts val="0"/>
              </a:spcAft>
              <a:buFont typeface="Wingdings" panose="05000000000000000000" pitchFamily="2" charset="2"/>
              <a:buChar char="ü"/>
              <a:defRPr/>
            </a:pPr>
            <a:r>
              <a:rPr lang="zh-CN" altLang="en-US" sz="2400" b="1" dirty="0" smtClean="0">
                <a:latin typeface="+mj-lt"/>
              </a:rPr>
              <a:t>流水线性能分析</a:t>
            </a:r>
            <a:endParaRPr lang="en-US" altLang="zh-CN" sz="2400"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457200" y="-26988"/>
            <a:ext cx="8229600" cy="1143001"/>
          </a:xfrm>
        </p:spPr>
        <p:txBody>
          <a:bodyPr/>
          <a:lstStyle/>
          <a:p>
            <a:pPr eaLnBrk="1" hangingPunct="1">
              <a:defRPr/>
            </a:pPr>
            <a:r>
              <a:rPr lang="zh-CN" altLang="en-US" sz="3600" b="1" dirty="0" smtClean="0">
                <a:latin typeface="+mj-ea"/>
              </a:rPr>
              <a:t>本章通用浮点流水线延迟表</a:t>
            </a:r>
          </a:p>
        </p:txBody>
      </p:sp>
      <p:sp>
        <p:nvSpPr>
          <p:cNvPr id="285699" name="Rectangle 3"/>
          <p:cNvSpPr>
            <a:spLocks noGrp="1" noChangeArrowheads="1"/>
          </p:cNvSpPr>
          <p:nvPr>
            <p:ph type="body" sz="half" idx="4294967295"/>
          </p:nvPr>
        </p:nvSpPr>
        <p:spPr>
          <a:xfrm>
            <a:off x="468313" y="1268413"/>
            <a:ext cx="8207375" cy="2160587"/>
          </a:xfrm>
        </p:spPr>
        <p:txBody>
          <a:bodyPr rtlCol="0">
            <a:normAutofit lnSpcReduction="10000"/>
          </a:bodyPr>
          <a:lstStyle/>
          <a:p>
            <a:pPr eaLnBrk="1" fontAlgn="auto" hangingPunct="1">
              <a:spcAft>
                <a:spcPts val="0"/>
              </a:spcAft>
              <a:buFont typeface="Arial" pitchFamily="34" charset="0"/>
              <a:buChar char="•"/>
              <a:defRPr/>
            </a:pPr>
            <a:r>
              <a:rPr lang="zh-CN" altLang="en-US" sz="2400" b="1" dirty="0" smtClean="0">
                <a:latin typeface="+mj-ea"/>
                <a:ea typeface="+mj-ea"/>
              </a:rPr>
              <a:t>编译器在完成这种指令调度时，受限于以下两个特性</a:t>
            </a:r>
            <a:r>
              <a:rPr lang="en-US" altLang="zh-CN" sz="2400" b="1" dirty="0" smtClean="0">
                <a:latin typeface="+mj-ea"/>
                <a:ea typeface="+mj-ea"/>
              </a:rPr>
              <a:t>:</a:t>
            </a:r>
            <a:endParaRPr lang="zh-CN" altLang="en-US" sz="2400" b="1" dirty="0" smtClean="0">
              <a:latin typeface="+mj-ea"/>
              <a:ea typeface="+mj-ea"/>
            </a:endParaRPr>
          </a:p>
          <a:p>
            <a:pPr lvl="1" eaLnBrk="1" fontAlgn="auto" hangingPunct="1">
              <a:spcAft>
                <a:spcPts val="0"/>
              </a:spcAft>
              <a:buFont typeface="Arial" pitchFamily="34" charset="0"/>
              <a:buChar char="–"/>
              <a:defRPr/>
            </a:pPr>
            <a:r>
              <a:rPr lang="zh-CN" altLang="en-US" sz="2400" b="1" dirty="0" smtClean="0">
                <a:latin typeface="+mj-ea"/>
                <a:ea typeface="+mj-ea"/>
              </a:rPr>
              <a:t>一是程序固有的指令级并行性</a:t>
            </a:r>
          </a:p>
          <a:p>
            <a:pPr lvl="1" eaLnBrk="1" fontAlgn="auto" hangingPunct="1">
              <a:spcAft>
                <a:spcPts val="0"/>
              </a:spcAft>
              <a:buFont typeface="Arial" pitchFamily="34" charset="0"/>
              <a:buChar char="–"/>
              <a:defRPr/>
            </a:pPr>
            <a:r>
              <a:rPr lang="zh-CN" altLang="en-US" sz="2400" b="1" dirty="0" smtClean="0">
                <a:latin typeface="+mj-ea"/>
                <a:ea typeface="+mj-ea"/>
              </a:rPr>
              <a:t>二是流水线功能部件的执行延迟</a:t>
            </a:r>
            <a:endParaRPr lang="en-US" altLang="zh-CN" sz="2400" b="1" dirty="0" smtClean="0">
              <a:latin typeface="+mj-ea"/>
              <a:ea typeface="+mj-ea"/>
            </a:endParaRPr>
          </a:p>
          <a:p>
            <a:pPr marL="457200" lvl="1" indent="0" eaLnBrk="1" fontAlgn="auto" hangingPunct="1">
              <a:spcAft>
                <a:spcPts val="0"/>
              </a:spcAft>
              <a:buFont typeface="Arial" charset="0"/>
              <a:buNone/>
              <a:defRPr/>
            </a:pPr>
            <a:endParaRPr lang="zh-CN" altLang="en-US" sz="2400" b="1" dirty="0" smtClean="0">
              <a:latin typeface="+mj-ea"/>
              <a:ea typeface="+mj-ea"/>
            </a:endParaRPr>
          </a:p>
          <a:p>
            <a:pPr eaLnBrk="1" fontAlgn="auto" hangingPunct="1">
              <a:spcAft>
                <a:spcPts val="0"/>
              </a:spcAft>
              <a:buFont typeface="Arial" pitchFamily="34" charset="0"/>
              <a:buChar char="•"/>
              <a:defRPr/>
            </a:pPr>
            <a:r>
              <a:rPr lang="zh-CN" altLang="en-US" sz="2400" b="1" dirty="0" smtClean="0">
                <a:latin typeface="+mj-ea"/>
                <a:ea typeface="+mj-ea"/>
              </a:rPr>
              <a:t>本章中使用的浮点流水线的延迟如下表</a:t>
            </a:r>
          </a:p>
        </p:txBody>
      </p:sp>
      <p:graphicFrame>
        <p:nvGraphicFramePr>
          <p:cNvPr id="285778" name="Group 82"/>
          <p:cNvGraphicFramePr>
            <a:graphicFrameLocks noGrp="1"/>
          </p:cNvGraphicFramePr>
          <p:nvPr>
            <p:ph sz="half" idx="4294967295"/>
          </p:nvPr>
        </p:nvGraphicFramePr>
        <p:xfrm>
          <a:off x="468313" y="3433763"/>
          <a:ext cx="8207375" cy="2587625"/>
        </p:xfrm>
        <a:graphic>
          <a:graphicData uri="http://schemas.openxmlformats.org/drawingml/2006/table">
            <a:tbl>
              <a:tblPr/>
              <a:tblGrid>
                <a:gridCol w="3295650"/>
                <a:gridCol w="3294062"/>
                <a:gridCol w="1617663"/>
              </a:tblGrid>
              <a:tr h="517525">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产生结果指令</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使用结果指令</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延迟时钟数</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浮点计算</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另外的浮点计算</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浮点计算</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浮点数据存操作（</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SD</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浮点数据取操作（</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LD</a:t>
                      </a: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浮点计算</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浮点数据取操作（</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LD</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浮点数据存操作（</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SD</a:t>
                      </a: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427249329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Grp="1" noChangeArrowheads="1"/>
          </p:cNvSpPr>
          <p:nvPr>
            <p:ph type="title" idx="4294967295"/>
          </p:nvPr>
        </p:nvSpPr>
        <p:spPr/>
        <p:txBody>
          <a:bodyPr/>
          <a:lstStyle/>
          <a:p>
            <a:pPr eaLnBrk="1" hangingPunct="1">
              <a:defRPr/>
            </a:pPr>
            <a:r>
              <a:rPr lang="zh-CN" altLang="en-US" sz="3600" b="1" dirty="0" smtClean="0">
                <a:latin typeface="+mj-ea"/>
              </a:rPr>
              <a:t>流水线其他特性说明</a:t>
            </a:r>
          </a:p>
        </p:txBody>
      </p:sp>
      <p:sp>
        <p:nvSpPr>
          <p:cNvPr id="287757" name="Rectangle 13"/>
          <p:cNvSpPr>
            <a:spLocks noGrp="1" noChangeArrowheads="1"/>
          </p:cNvSpPr>
          <p:nvPr>
            <p:ph type="body" idx="4294967295"/>
          </p:nvPr>
        </p:nvSpPr>
        <p:spPr>
          <a:xfrm>
            <a:off x="457200" y="1484313"/>
            <a:ext cx="8229600" cy="4897437"/>
          </a:xfrm>
        </p:spPr>
        <p:txBody>
          <a:bodyPr rtlCol="0">
            <a:noAutofit/>
          </a:bodyPr>
          <a:lstStyle/>
          <a:p>
            <a:pPr eaLnBrk="1" fontAlgn="auto" hangingPunct="1">
              <a:spcAft>
                <a:spcPts val="0"/>
              </a:spcAft>
              <a:buFont typeface="Arial" pitchFamily="34" charset="0"/>
              <a:buChar char="•"/>
              <a:defRPr/>
            </a:pPr>
            <a:r>
              <a:rPr lang="zh-CN" altLang="en-US" sz="2400" b="1" dirty="0" smtClean="0">
                <a:latin typeface="+mn-ea"/>
              </a:rPr>
              <a:t>整数流水线采用改进的</a:t>
            </a:r>
            <a:r>
              <a:rPr lang="en-US" altLang="zh-CN" sz="2400" b="1" dirty="0" smtClean="0">
                <a:latin typeface="+mn-ea"/>
              </a:rPr>
              <a:t>MIPS</a:t>
            </a:r>
            <a:r>
              <a:rPr lang="zh-CN" altLang="en-US" sz="2400" b="1" dirty="0" smtClean="0">
                <a:latin typeface="+mn-ea"/>
              </a:rPr>
              <a:t>整数流水线</a:t>
            </a:r>
          </a:p>
          <a:p>
            <a:pPr lvl="2" eaLnBrk="1" fontAlgn="auto" hangingPunct="1">
              <a:spcAft>
                <a:spcPts val="0"/>
              </a:spcAft>
              <a:buFont typeface="Arial" pitchFamily="34" charset="0"/>
              <a:buChar char="•"/>
              <a:defRPr/>
            </a:pPr>
            <a:r>
              <a:rPr lang="zh-CN" altLang="en-US" b="1" dirty="0" smtClean="0">
                <a:latin typeface="+mn-ea"/>
              </a:rPr>
              <a:t>定向通道或旁路机制</a:t>
            </a:r>
          </a:p>
          <a:p>
            <a:pPr eaLnBrk="1" fontAlgn="auto" hangingPunct="1">
              <a:spcAft>
                <a:spcPts val="0"/>
              </a:spcAft>
              <a:buFont typeface="Arial" pitchFamily="34" charset="0"/>
              <a:buChar char="•"/>
              <a:defRPr/>
            </a:pPr>
            <a:r>
              <a:rPr lang="zh-CN" altLang="en-US" sz="2400" b="1" dirty="0" smtClean="0">
                <a:latin typeface="+mn-ea"/>
              </a:rPr>
              <a:t>分支指令，由整数流水线执行</a:t>
            </a:r>
          </a:p>
          <a:p>
            <a:pPr lvl="1" eaLnBrk="1" fontAlgn="auto" hangingPunct="1">
              <a:spcAft>
                <a:spcPts val="0"/>
              </a:spcAft>
              <a:buFont typeface="Arial" pitchFamily="34" charset="0"/>
              <a:buChar char="–"/>
              <a:defRPr/>
            </a:pPr>
            <a:r>
              <a:rPr lang="zh-CN" altLang="en-US" sz="2400" b="1" dirty="0" smtClean="0">
                <a:latin typeface="+mn-ea"/>
              </a:rPr>
              <a:t>分支条件检测调整到</a:t>
            </a:r>
            <a:r>
              <a:rPr lang="en-US" altLang="zh-CN" sz="2400" b="1" dirty="0" smtClean="0">
                <a:latin typeface="+mn-ea"/>
              </a:rPr>
              <a:t>ID</a:t>
            </a:r>
            <a:r>
              <a:rPr lang="zh-CN" altLang="en-US" sz="2400" b="1" dirty="0" smtClean="0">
                <a:latin typeface="+mn-ea"/>
              </a:rPr>
              <a:t>段</a:t>
            </a:r>
          </a:p>
          <a:p>
            <a:pPr lvl="1" eaLnBrk="1" fontAlgn="auto" hangingPunct="1">
              <a:spcAft>
                <a:spcPts val="0"/>
              </a:spcAft>
              <a:buFont typeface="Arial" pitchFamily="34" charset="0"/>
              <a:buChar char="–"/>
              <a:defRPr/>
            </a:pPr>
            <a:r>
              <a:rPr lang="zh-CN" altLang="en-US" sz="2400" b="1" dirty="0" smtClean="0">
                <a:latin typeface="+mn-ea"/>
              </a:rPr>
              <a:t>如果分支指令使用</a:t>
            </a:r>
            <a:r>
              <a:rPr lang="zh-CN" altLang="en-US" sz="2400" b="1" dirty="0" smtClean="0">
                <a:solidFill>
                  <a:srgbClr val="FF0000"/>
                </a:solidFill>
                <a:latin typeface="+mn-ea"/>
              </a:rPr>
              <a:t>上一条指令</a:t>
            </a:r>
            <a:r>
              <a:rPr lang="zh-CN" altLang="en-US" sz="2400" b="1" dirty="0" smtClean="0">
                <a:latin typeface="+mn-ea"/>
              </a:rPr>
              <a:t>的结果作为分支条件，将要延迟</a:t>
            </a:r>
            <a:r>
              <a:rPr lang="en-US" altLang="zh-CN" sz="2400" b="1" dirty="0" smtClean="0">
                <a:latin typeface="+mn-ea"/>
              </a:rPr>
              <a:t>1</a:t>
            </a:r>
            <a:r>
              <a:rPr lang="zh-CN" altLang="en-US" sz="2400" b="1" dirty="0" smtClean="0">
                <a:latin typeface="+mn-ea"/>
              </a:rPr>
              <a:t>节拍</a:t>
            </a:r>
          </a:p>
          <a:p>
            <a:pPr lvl="1" eaLnBrk="1" fontAlgn="auto" hangingPunct="1">
              <a:spcAft>
                <a:spcPts val="0"/>
              </a:spcAft>
              <a:buFont typeface="Arial" pitchFamily="34" charset="0"/>
              <a:buChar char="–"/>
              <a:defRPr/>
            </a:pPr>
            <a:r>
              <a:rPr lang="zh-CN" altLang="en-US" sz="2400" b="1" dirty="0" smtClean="0">
                <a:latin typeface="+mn-ea"/>
              </a:rPr>
              <a:t>分支指令有</a:t>
            </a:r>
            <a:r>
              <a:rPr lang="en-US" altLang="zh-CN" sz="2400" b="1" dirty="0" smtClean="0">
                <a:latin typeface="+mn-ea"/>
              </a:rPr>
              <a:t>1</a:t>
            </a:r>
            <a:r>
              <a:rPr lang="zh-CN" altLang="en-US" sz="2400" b="1" dirty="0" smtClean="0">
                <a:latin typeface="+mn-ea"/>
              </a:rPr>
              <a:t>个节拍的</a:t>
            </a:r>
            <a:r>
              <a:rPr lang="zh-CN" altLang="en-US" sz="2400" b="1" dirty="0" smtClean="0">
                <a:solidFill>
                  <a:srgbClr val="FF0000"/>
                </a:solidFill>
                <a:latin typeface="+mn-ea"/>
              </a:rPr>
              <a:t>延迟槽</a:t>
            </a:r>
          </a:p>
          <a:p>
            <a:pPr eaLnBrk="1" fontAlgn="auto" hangingPunct="1">
              <a:spcAft>
                <a:spcPts val="0"/>
              </a:spcAft>
              <a:buFont typeface="Arial" pitchFamily="34" charset="0"/>
              <a:buChar char="•"/>
              <a:defRPr/>
            </a:pPr>
            <a:r>
              <a:rPr lang="zh-CN" altLang="en-US" sz="2400" b="1" dirty="0" smtClean="0">
                <a:latin typeface="+mn-ea"/>
              </a:rPr>
              <a:t>浮点运算一般为</a:t>
            </a:r>
            <a:r>
              <a:rPr lang="en-US" altLang="zh-CN" sz="2400" b="1" dirty="0" smtClean="0">
                <a:latin typeface="+mn-ea"/>
              </a:rPr>
              <a:t>64</a:t>
            </a:r>
            <a:r>
              <a:rPr lang="zh-CN" altLang="en-US" sz="2400" b="1" dirty="0" smtClean="0">
                <a:latin typeface="+mn-ea"/>
              </a:rPr>
              <a:t>位</a:t>
            </a:r>
          </a:p>
          <a:p>
            <a:pPr marL="0" indent="0" eaLnBrk="1" fontAlgn="auto" hangingPunct="1">
              <a:spcAft>
                <a:spcPts val="0"/>
              </a:spcAft>
              <a:buNone/>
              <a:defRPr/>
            </a:pPr>
            <a:endParaRPr lang="zh-CN" altLang="en-US" sz="2400" b="1" dirty="0" smtClean="0">
              <a:latin typeface="+mn-ea"/>
            </a:endParaRPr>
          </a:p>
        </p:txBody>
      </p:sp>
    </p:spTree>
    <p:extLst>
      <p:ext uri="{BB962C8B-B14F-4D97-AF65-F5344CB8AC3E}">
        <p14:creationId xmlns:p14="http://schemas.microsoft.com/office/powerpoint/2010/main" val="144504058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p:txBody>
          <a:bodyPr/>
          <a:lstStyle/>
          <a:p>
            <a:pPr eaLnBrk="1" hangingPunct="1">
              <a:defRPr/>
            </a:pPr>
            <a:r>
              <a:rPr lang="zh-CN" altLang="en-US" sz="3600" b="1" dirty="0">
                <a:latin typeface="+mj-ea"/>
              </a:rPr>
              <a:t>循环展开实例</a:t>
            </a:r>
          </a:p>
        </p:txBody>
      </p:sp>
      <p:sp>
        <p:nvSpPr>
          <p:cNvPr id="13315" name="Rectangle 5"/>
          <p:cNvSpPr>
            <a:spLocks noGrp="1" noChangeArrowheads="1"/>
          </p:cNvSpPr>
          <p:nvPr>
            <p:ph type="body" idx="4294967295"/>
          </p:nvPr>
        </p:nvSpPr>
        <p:spPr/>
        <p:txBody>
          <a:bodyPr/>
          <a:lstStyle/>
          <a:p>
            <a:pPr eaLnBrk="1" hangingPunct="1">
              <a:defRPr/>
            </a:pPr>
            <a:r>
              <a:rPr lang="zh-CN" altLang="en-US" sz="2400" b="1" dirty="0" smtClean="0">
                <a:latin typeface="+mn-ea"/>
              </a:rPr>
              <a:t>对于下面的源代码，在不进行指令调度和进行指令调度两种情况下，分析代码一次循环的执行时间。</a:t>
            </a:r>
          </a:p>
          <a:p>
            <a:pPr eaLnBrk="1" hangingPunct="1">
              <a:defRPr/>
            </a:pPr>
            <a:endParaRPr lang="zh-CN" altLang="en-US" sz="2800" dirty="0" smtClean="0">
              <a:latin typeface="Verdana" pitchFamily="34" charset="0"/>
              <a:ea typeface="华文中宋" pitchFamily="2" charset="-122"/>
            </a:endParaRPr>
          </a:p>
          <a:p>
            <a:pPr algn="ctr" eaLnBrk="1" hangingPunct="1">
              <a:buFont typeface="Wingdings" pitchFamily="2" charset="2"/>
              <a:buNone/>
              <a:defRPr/>
            </a:pPr>
            <a:r>
              <a:rPr lang="en-US" altLang="zh-CN" sz="2800" dirty="0" smtClean="0">
                <a:latin typeface="Verdana" pitchFamily="34" charset="0"/>
                <a:ea typeface="华文中宋" pitchFamily="2" charset="-122"/>
              </a:rPr>
              <a:t>for (i=1; i&lt;=1000; i++)</a:t>
            </a:r>
          </a:p>
          <a:p>
            <a:pPr algn="ctr" eaLnBrk="1" hangingPunct="1">
              <a:buFont typeface="Wingdings" pitchFamily="2" charset="2"/>
              <a:buNone/>
              <a:defRPr/>
            </a:pPr>
            <a:r>
              <a:rPr lang="en-US" altLang="zh-CN" sz="2800" dirty="0" smtClean="0">
                <a:latin typeface="Verdana" pitchFamily="34" charset="0"/>
                <a:ea typeface="华文中宋" pitchFamily="2" charset="-122"/>
              </a:rPr>
              <a:t>x[i] = x[i] + s; </a:t>
            </a:r>
            <a:endParaRPr lang="zh-CN" altLang="en-US" sz="2800" dirty="0" smtClean="0">
              <a:latin typeface="Verdana" pitchFamily="34" charset="0"/>
              <a:ea typeface="华文中宋" pitchFamily="2" charset="-122"/>
            </a:endParaRPr>
          </a:p>
        </p:txBody>
      </p:sp>
    </p:spTree>
    <p:extLst>
      <p:ext uri="{BB962C8B-B14F-4D97-AF65-F5344CB8AC3E}">
        <p14:creationId xmlns:p14="http://schemas.microsoft.com/office/powerpoint/2010/main" val="26422573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ea typeface="+mn-ea"/>
                <a:cs typeface="Times New Roman" panose="02020603050405020304" pitchFamily="18" charset="0"/>
              </a:rPr>
              <a:t>MIPS</a:t>
            </a:r>
            <a:r>
              <a:rPr lang="zh-CN" altLang="en-US" sz="3600" b="1" dirty="0" smtClean="0">
                <a:latin typeface="Times New Roman" panose="02020603050405020304" pitchFamily="18" charset="0"/>
                <a:ea typeface="+mn-ea"/>
                <a:cs typeface="Times New Roman" panose="02020603050405020304" pitchFamily="18" charset="0"/>
              </a:rPr>
              <a:t>汇编语言程序</a:t>
            </a:r>
          </a:p>
        </p:txBody>
      </p:sp>
      <p:sp>
        <p:nvSpPr>
          <p:cNvPr id="15363" name="Rectangle 5"/>
          <p:cNvSpPr>
            <a:spLocks noGrp="1" noChangeArrowheads="1"/>
          </p:cNvSpPr>
          <p:nvPr>
            <p:ph type="body" idx="4294967295"/>
          </p:nvPr>
        </p:nvSpPr>
        <p:spPr/>
        <p:txBody>
          <a:bodyPr/>
          <a:lstStyle/>
          <a:p>
            <a:pPr eaLnBrk="1" hangingPunct="1"/>
            <a:r>
              <a:rPr lang="zh-CN" altLang="en-US" sz="2600" dirty="0" smtClean="0">
                <a:latin typeface="Verdana" pitchFamily="34" charset="0"/>
                <a:ea typeface="华文中宋" pitchFamily="2" charset="-122"/>
              </a:rPr>
              <a:t>程序转换成</a:t>
            </a:r>
            <a:r>
              <a:rPr lang="en-US" altLang="zh-CN" sz="2600" dirty="0" smtClean="0">
                <a:latin typeface="Verdana" pitchFamily="34" charset="0"/>
                <a:ea typeface="华文中宋" pitchFamily="2" charset="-122"/>
              </a:rPr>
              <a:t>MIPS</a:t>
            </a:r>
            <a:r>
              <a:rPr lang="zh-CN" altLang="en-US" sz="2600" dirty="0" smtClean="0">
                <a:latin typeface="Verdana" pitchFamily="34" charset="0"/>
                <a:ea typeface="华文中宋" pitchFamily="2" charset="-122"/>
              </a:rPr>
              <a:t>汇编语言程序</a:t>
            </a:r>
            <a:endParaRPr lang="en-US" altLang="zh-CN" sz="2600" dirty="0" smtClean="0">
              <a:latin typeface="Verdana" pitchFamily="34" charset="0"/>
              <a:ea typeface="华文中宋" pitchFamily="2" charset="-122"/>
            </a:endParaRPr>
          </a:p>
          <a:p>
            <a:pPr lvl="1" eaLnBrk="1" hangingPunct="1">
              <a:buFont typeface="Wingdings" pitchFamily="2" charset="2"/>
              <a:buNone/>
            </a:pPr>
            <a:endParaRPr lang="en-US" altLang="zh-CN" sz="2600" dirty="0" smtClean="0">
              <a:latin typeface="Verdana" pitchFamily="34" charset="0"/>
              <a:ea typeface="华文中宋" pitchFamily="2" charset="-122"/>
            </a:endParaRPr>
          </a:p>
          <a:p>
            <a:pPr lvl="1" eaLnBrk="1" hangingPunct="1">
              <a:buFont typeface="Wingdings" pitchFamily="2" charset="2"/>
              <a:buNone/>
            </a:pPr>
            <a:r>
              <a:rPr lang="en-US" altLang="zh-CN" sz="2600" dirty="0" smtClean="0">
                <a:latin typeface="Verdana" pitchFamily="34" charset="0"/>
                <a:ea typeface="华文中宋" pitchFamily="2" charset="-122"/>
              </a:rPr>
              <a:t>Loop:	LD		F0,0(R1)	;F0</a:t>
            </a:r>
            <a:r>
              <a:rPr lang="zh-CN" altLang="en-US" sz="2600" dirty="0" smtClean="0">
                <a:latin typeface="Verdana" pitchFamily="34" charset="0"/>
                <a:ea typeface="华文中宋" pitchFamily="2" charset="-122"/>
              </a:rPr>
              <a:t>为向量元素</a:t>
            </a:r>
          </a:p>
          <a:p>
            <a:pPr lvl="1" eaLnBrk="1" hangingPunct="1">
              <a:buFont typeface="Wingdings" pitchFamily="2" charset="2"/>
              <a:buNone/>
            </a:pPr>
            <a:r>
              <a:rPr lang="zh-CN" altLang="en-US" sz="2600" dirty="0" smtClean="0">
                <a:latin typeface="Verdana" pitchFamily="34" charset="0"/>
                <a:ea typeface="华文中宋" pitchFamily="2" charset="-122"/>
              </a:rPr>
              <a:t>			</a:t>
            </a:r>
            <a:r>
              <a:rPr lang="en-US" altLang="zh-CN" sz="2600" dirty="0" smtClean="0">
                <a:latin typeface="Verdana" pitchFamily="34" charset="0"/>
                <a:ea typeface="华文中宋" pitchFamily="2" charset="-122"/>
              </a:rPr>
              <a:t>ADDD	F4,F0,F2	;</a:t>
            </a:r>
            <a:r>
              <a:rPr lang="zh-CN" altLang="en-US" sz="2600" dirty="0" smtClean="0">
                <a:latin typeface="Verdana" pitchFamily="34" charset="0"/>
                <a:ea typeface="华文中宋" pitchFamily="2" charset="-122"/>
              </a:rPr>
              <a:t>加常数</a:t>
            </a:r>
            <a:r>
              <a:rPr lang="en-US" altLang="zh-CN" sz="2600" dirty="0" smtClean="0">
                <a:latin typeface="Verdana" pitchFamily="34" charset="0"/>
                <a:ea typeface="华文中宋" pitchFamily="2" charset="-122"/>
              </a:rPr>
              <a:t>F2</a:t>
            </a:r>
            <a:endParaRPr lang="zh-CN" altLang="en-US" sz="2600" dirty="0" smtClean="0">
              <a:latin typeface="Verdana" pitchFamily="34" charset="0"/>
              <a:ea typeface="华文中宋" pitchFamily="2" charset="-122"/>
            </a:endParaRPr>
          </a:p>
          <a:p>
            <a:pPr lvl="1" eaLnBrk="1" hangingPunct="1">
              <a:buFont typeface="Wingdings" pitchFamily="2" charset="2"/>
              <a:buNone/>
            </a:pPr>
            <a:r>
              <a:rPr lang="zh-CN" altLang="en-US" sz="2600" dirty="0" smtClean="0">
                <a:latin typeface="Verdana" pitchFamily="34" charset="0"/>
                <a:ea typeface="华文中宋" pitchFamily="2" charset="-122"/>
              </a:rPr>
              <a:t>			</a:t>
            </a:r>
            <a:r>
              <a:rPr lang="en-US" altLang="zh-CN" sz="2600" dirty="0" smtClean="0">
                <a:latin typeface="Verdana" pitchFamily="34" charset="0"/>
                <a:ea typeface="华文中宋" pitchFamily="2" charset="-122"/>
              </a:rPr>
              <a:t>SD		0(R1),F4	;</a:t>
            </a:r>
            <a:r>
              <a:rPr lang="zh-CN" altLang="en-US" sz="2600" dirty="0" smtClean="0">
                <a:latin typeface="Verdana" pitchFamily="34" charset="0"/>
                <a:ea typeface="华文中宋" pitchFamily="2" charset="-122"/>
              </a:rPr>
              <a:t>保存结果</a:t>
            </a:r>
          </a:p>
          <a:p>
            <a:pPr lvl="1" eaLnBrk="1" hangingPunct="1">
              <a:buFont typeface="Wingdings" pitchFamily="2" charset="2"/>
              <a:buNone/>
            </a:pPr>
            <a:r>
              <a:rPr lang="zh-CN" altLang="en-US" sz="2600" dirty="0" smtClean="0">
                <a:latin typeface="Verdana" pitchFamily="34" charset="0"/>
                <a:ea typeface="华文中宋" pitchFamily="2" charset="-122"/>
              </a:rPr>
              <a:t>			</a:t>
            </a:r>
            <a:r>
              <a:rPr lang="en-US" altLang="zh-CN" sz="2600" dirty="0" smtClean="0">
                <a:latin typeface="Verdana" pitchFamily="34" charset="0"/>
                <a:ea typeface="华文中宋" pitchFamily="2" charset="-122"/>
              </a:rPr>
              <a:t>SUBI	        R1,R1,#8	;</a:t>
            </a:r>
            <a:r>
              <a:rPr lang="zh-CN" altLang="en-US" sz="2600" dirty="0" smtClean="0">
                <a:latin typeface="Verdana" pitchFamily="34" charset="0"/>
                <a:ea typeface="华文中宋" pitchFamily="2" charset="-122"/>
              </a:rPr>
              <a:t>修改指针</a:t>
            </a:r>
          </a:p>
          <a:p>
            <a:pPr lvl="1" eaLnBrk="1" hangingPunct="1">
              <a:buFont typeface="Wingdings" pitchFamily="2" charset="2"/>
              <a:buNone/>
            </a:pPr>
            <a:r>
              <a:rPr lang="zh-CN" altLang="en-US" sz="2600" dirty="0" smtClean="0">
                <a:latin typeface="Verdana" pitchFamily="34" charset="0"/>
                <a:ea typeface="华文中宋" pitchFamily="2" charset="-122"/>
              </a:rPr>
              <a:t>			</a:t>
            </a:r>
            <a:r>
              <a:rPr lang="en-US" altLang="zh-CN" sz="2600" dirty="0" smtClean="0">
                <a:latin typeface="Verdana" pitchFamily="34" charset="0"/>
                <a:ea typeface="华文中宋" pitchFamily="2" charset="-122"/>
              </a:rPr>
              <a:t>BNEZ	        R1,Loop	;</a:t>
            </a:r>
            <a:r>
              <a:rPr lang="zh-CN" altLang="en-US" sz="2600" dirty="0" smtClean="0">
                <a:latin typeface="Verdana" pitchFamily="34" charset="0"/>
                <a:ea typeface="华文中宋" pitchFamily="2" charset="-122"/>
              </a:rPr>
              <a:t>循环控制</a:t>
            </a:r>
          </a:p>
        </p:txBody>
      </p:sp>
    </p:spTree>
    <p:extLst>
      <p:ext uri="{BB962C8B-B14F-4D97-AF65-F5344CB8AC3E}">
        <p14:creationId xmlns:p14="http://schemas.microsoft.com/office/powerpoint/2010/main" val="2182817556"/>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7"/>
          <p:cNvSpPr>
            <a:spLocks noGrp="1" noChangeArrowheads="1"/>
          </p:cNvSpPr>
          <p:nvPr>
            <p:ph type="title" idx="4294967295"/>
          </p:nvPr>
        </p:nvSpPr>
        <p:spPr>
          <a:xfrm>
            <a:off x="457200" y="44450"/>
            <a:ext cx="8229600" cy="1143000"/>
          </a:xfrm>
        </p:spPr>
        <p:txBody>
          <a:bodyPr/>
          <a:lstStyle/>
          <a:p>
            <a:pPr eaLnBrk="1" hangingPunct="1"/>
            <a:r>
              <a:rPr lang="zh-CN" altLang="en-US" sz="3600" b="1" dirty="0" smtClean="0"/>
              <a:t>循环无调度执行</a:t>
            </a:r>
          </a:p>
        </p:txBody>
      </p:sp>
      <p:graphicFrame>
        <p:nvGraphicFramePr>
          <p:cNvPr id="323635" name="Group 51"/>
          <p:cNvGraphicFramePr>
            <a:graphicFrameLocks noGrp="1"/>
          </p:cNvGraphicFramePr>
          <p:nvPr>
            <p:ph idx="4294967295"/>
          </p:nvPr>
        </p:nvGraphicFramePr>
        <p:xfrm>
          <a:off x="468313" y="1052513"/>
          <a:ext cx="8207375" cy="1443036"/>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2">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dirty="0" smtClean="0">
                          <a:ln>
                            <a:noFill/>
                          </a:ln>
                          <a:solidFill>
                            <a:srgbClr val="FF0000"/>
                          </a:solidFill>
                          <a:effectLst/>
                          <a:latin typeface="Courier New" pitchFamily="49" charset="0"/>
                          <a:ea typeface="华文中宋" pitchFamily="2" charset="-122"/>
                          <a:cs typeface="Times New Roman" pitchFamily="18" charset="0"/>
                        </a:rPr>
                        <a:t>?</a:t>
                      </a:r>
                      <a:r>
                        <a:rPr kumimoji="1" lang="en-US" altLang="zh-CN" sz="24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 </a:t>
                      </a:r>
                      <a:r>
                        <a:rPr kumimoji="1" lang="en-US" altLang="zh-CN"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401" name="AutoShape 282"/>
          <p:cNvSpPr>
            <a:spLocks noChangeArrowheads="1"/>
          </p:cNvSpPr>
          <p:nvPr/>
        </p:nvSpPr>
        <p:spPr bwMode="auto">
          <a:xfrm>
            <a:off x="179388" y="3357563"/>
            <a:ext cx="8785225" cy="3311525"/>
          </a:xfrm>
          <a:prstGeom prst="cloudCallout">
            <a:avLst>
              <a:gd name="adj1" fmla="val -18162"/>
              <a:gd name="adj2" fmla="val -75694"/>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endParaRPr lang="zh-CN" altLang="en-US"/>
          </a:p>
        </p:txBody>
      </p:sp>
      <p:pic>
        <p:nvPicPr>
          <p:cNvPr id="16402" name="Picture 281" descr="delay-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903663"/>
            <a:ext cx="63373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3" name="Rectangle 283"/>
          <p:cNvSpPr>
            <a:spLocks noChangeArrowheads="1"/>
          </p:cNvSpPr>
          <p:nvPr/>
        </p:nvSpPr>
        <p:spPr bwMode="auto">
          <a:xfrm>
            <a:off x="1331913" y="5157788"/>
            <a:ext cx="6553200" cy="287337"/>
          </a:xfrm>
          <a:prstGeom prst="rect">
            <a:avLst/>
          </a:prstGeom>
          <a:solidFill>
            <a:srgbClr val="FF00FF">
              <a:alpha val="49019"/>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27886785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00013"/>
            <a:ext cx="8229600" cy="1143001"/>
          </a:xfrm>
        </p:spPr>
        <p:txBody>
          <a:bodyPr/>
          <a:lstStyle/>
          <a:p>
            <a:pPr eaLnBrk="1" hangingPunct="1"/>
            <a:r>
              <a:rPr lang="zh-CN" altLang="en-US" sz="4000" b="1" smtClean="0"/>
              <a:t>循环无调度执行</a:t>
            </a:r>
          </a:p>
        </p:txBody>
      </p:sp>
      <p:graphicFrame>
        <p:nvGraphicFramePr>
          <p:cNvPr id="327723" name="Group 43"/>
          <p:cNvGraphicFramePr>
            <a:graphicFrameLocks noGrp="1"/>
          </p:cNvGraphicFramePr>
          <p:nvPr>
            <p:ph idx="4294967295"/>
          </p:nvPr>
        </p:nvGraphicFramePr>
        <p:xfrm>
          <a:off x="468313" y="1052513"/>
          <a:ext cx="8207375" cy="2411410"/>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2">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3</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4</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rgbClr val="FF0000"/>
                          </a:solidFill>
                          <a:effectLst/>
                          <a:latin typeface="Courier New" pitchFamily="49" charset="0"/>
                          <a:ea typeface="华文中宋" pitchFamily="2" charset="-122"/>
                          <a:cs typeface="Times New Roman" pitchFamily="18" charset="0"/>
                        </a:rPr>
                        <a:t>?</a:t>
                      </a: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 </a:t>
                      </a: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SD		0(R1),F4</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431" name="AutoShape 44"/>
          <p:cNvSpPr>
            <a:spLocks noChangeArrowheads="1"/>
          </p:cNvSpPr>
          <p:nvPr/>
        </p:nvSpPr>
        <p:spPr bwMode="auto">
          <a:xfrm>
            <a:off x="179388" y="4508500"/>
            <a:ext cx="8785225" cy="2160588"/>
          </a:xfrm>
          <a:prstGeom prst="cloudCallout">
            <a:avLst>
              <a:gd name="adj1" fmla="val -19625"/>
              <a:gd name="adj2" fmla="val -97685"/>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endParaRPr lang="zh-CN" altLang="en-US"/>
          </a:p>
        </p:txBody>
      </p:sp>
      <p:pic>
        <p:nvPicPr>
          <p:cNvPr id="17432" name="Picture 45" descr="delay-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903663"/>
            <a:ext cx="63373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3" name="Rectangle 46"/>
          <p:cNvSpPr>
            <a:spLocks noChangeArrowheads="1"/>
          </p:cNvSpPr>
          <p:nvPr/>
        </p:nvSpPr>
        <p:spPr bwMode="auto">
          <a:xfrm>
            <a:off x="1331913" y="4797425"/>
            <a:ext cx="6553200" cy="287338"/>
          </a:xfrm>
          <a:prstGeom prst="rect">
            <a:avLst/>
          </a:prstGeom>
          <a:solidFill>
            <a:srgbClr val="FF00FF">
              <a:alpha val="49019"/>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5099817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6988"/>
            <a:ext cx="8229600" cy="1143001"/>
          </a:xfrm>
        </p:spPr>
        <p:txBody>
          <a:bodyPr/>
          <a:lstStyle/>
          <a:p>
            <a:pPr eaLnBrk="1" hangingPunct="1"/>
            <a:r>
              <a:rPr lang="zh-CN" altLang="en-US" sz="3600" b="1" dirty="0" smtClean="0"/>
              <a:t>循环无调度执行</a:t>
            </a:r>
          </a:p>
        </p:txBody>
      </p:sp>
      <p:graphicFrame>
        <p:nvGraphicFramePr>
          <p:cNvPr id="329769" name="Group 41"/>
          <p:cNvGraphicFramePr>
            <a:graphicFrameLocks noGrp="1"/>
          </p:cNvGraphicFramePr>
          <p:nvPr>
            <p:ph idx="4294967295"/>
          </p:nvPr>
        </p:nvGraphicFramePr>
        <p:xfrm>
          <a:off x="468313" y="1446213"/>
          <a:ext cx="8207375" cy="3854448"/>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3</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4</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5</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6</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SD		0(R1),F4</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7</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dirty="0" smtClean="0">
                          <a:ln>
                            <a:noFill/>
                          </a:ln>
                          <a:solidFill>
                            <a:srgbClr val="FF0000"/>
                          </a:solidFill>
                          <a:effectLst/>
                          <a:latin typeface="Courier New" pitchFamily="49" charset="0"/>
                          <a:ea typeface="华文中宋" pitchFamily="2" charset="-122"/>
                          <a:cs typeface="Times New Roman" pitchFamily="18" charset="0"/>
                        </a:rPr>
                        <a:t>?</a:t>
                      </a:r>
                      <a:r>
                        <a:rPr kumimoji="1" lang="en-US" altLang="zh-CN"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 SUBI		R1,R1,#8</a:t>
                      </a:r>
                      <a:endPar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4997823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dirty="0" smtClean="0"/>
              <a:t>循环无调度执行</a:t>
            </a:r>
          </a:p>
        </p:txBody>
      </p:sp>
      <p:graphicFrame>
        <p:nvGraphicFramePr>
          <p:cNvPr id="331817" name="Group 41"/>
          <p:cNvGraphicFramePr>
            <a:graphicFrameLocks noGrp="1"/>
          </p:cNvGraphicFramePr>
          <p:nvPr>
            <p:ph idx="4294967295"/>
          </p:nvPr>
        </p:nvGraphicFramePr>
        <p:xfrm>
          <a:off x="468313" y="1052513"/>
          <a:ext cx="8207375" cy="4340229"/>
        </p:xfrm>
        <a:graphic>
          <a:graphicData uri="http://schemas.openxmlformats.org/drawingml/2006/table">
            <a:tbl>
              <a:tblPr/>
              <a:tblGrid>
                <a:gridCol w="2122487"/>
                <a:gridCol w="6084888"/>
              </a:tblGrid>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3</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4</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5</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6</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SD		0(R1),F4</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7</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SUBI		R1,R1,#8</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8</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rgbClr val="FF0000"/>
                          </a:solidFill>
                          <a:effectLst/>
                          <a:latin typeface="Courier New" pitchFamily="49" charset="0"/>
                          <a:ea typeface="华文中宋" pitchFamily="2" charset="-122"/>
                          <a:cs typeface="Times New Roman" pitchFamily="18" charset="0"/>
                        </a:rPr>
                        <a:t>?</a:t>
                      </a: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 </a:t>
                      </a: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BNEZ		R1,LOOP</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491" name="AutoShape 43"/>
          <p:cNvSpPr>
            <a:spLocks noChangeArrowheads="1"/>
          </p:cNvSpPr>
          <p:nvPr/>
        </p:nvSpPr>
        <p:spPr bwMode="auto">
          <a:xfrm>
            <a:off x="755650" y="5661025"/>
            <a:ext cx="7704138" cy="1008063"/>
          </a:xfrm>
          <a:prstGeom prst="cloudCallout">
            <a:avLst>
              <a:gd name="adj1" fmla="val -23356"/>
              <a:gd name="adj2" fmla="val -81968"/>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r>
              <a:rPr lang="zh-CN" altLang="en-US" sz="2400" b="1"/>
              <a:t>如果分支指令使用</a:t>
            </a:r>
            <a:r>
              <a:rPr lang="zh-CN" altLang="en-US" sz="2400" b="1">
                <a:solidFill>
                  <a:srgbClr val="FF0000"/>
                </a:solidFill>
              </a:rPr>
              <a:t>上一条指令</a:t>
            </a:r>
            <a:r>
              <a:rPr lang="zh-CN" altLang="en-US" sz="2400" b="1"/>
              <a:t>的结果作为分支条件，将要延迟</a:t>
            </a:r>
            <a:r>
              <a:rPr lang="en-US" altLang="zh-CN" sz="2400" b="1"/>
              <a:t>1</a:t>
            </a:r>
            <a:r>
              <a:rPr lang="zh-CN" altLang="en-US" sz="2400" b="1"/>
              <a:t>节拍</a:t>
            </a:r>
          </a:p>
        </p:txBody>
      </p:sp>
    </p:spTree>
    <p:extLst>
      <p:ext uri="{BB962C8B-B14F-4D97-AF65-F5344CB8AC3E}">
        <p14:creationId xmlns:p14="http://schemas.microsoft.com/office/powerpoint/2010/main" val="3590219673"/>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26988"/>
            <a:ext cx="8229600" cy="1143001"/>
          </a:xfrm>
        </p:spPr>
        <p:txBody>
          <a:bodyPr/>
          <a:lstStyle/>
          <a:p>
            <a:pPr eaLnBrk="1" hangingPunct="1"/>
            <a:r>
              <a:rPr lang="zh-CN" altLang="en-US" sz="3600" b="1" dirty="0" smtClean="0"/>
              <a:t>循环无调度执行</a:t>
            </a:r>
          </a:p>
        </p:txBody>
      </p:sp>
      <p:graphicFrame>
        <p:nvGraphicFramePr>
          <p:cNvPr id="333865" name="Group 41"/>
          <p:cNvGraphicFramePr>
            <a:graphicFrameLocks noGrp="1"/>
          </p:cNvGraphicFramePr>
          <p:nvPr>
            <p:ph idx="4294967295"/>
          </p:nvPr>
        </p:nvGraphicFramePr>
        <p:xfrm>
          <a:off x="468313" y="1052513"/>
          <a:ext cx="8207375" cy="4824409"/>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3</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4</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5</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6</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SD		0(R1),F4</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7</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SUBI		R1,R1,#8</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4">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8</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9</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BNEZ		R1,LOOP</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2780965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dirty="0" smtClean="0"/>
              <a:t>循环无调度执行</a:t>
            </a:r>
          </a:p>
        </p:txBody>
      </p:sp>
      <p:graphicFrame>
        <p:nvGraphicFramePr>
          <p:cNvPr id="335875" name="Group 3"/>
          <p:cNvGraphicFramePr>
            <a:graphicFrameLocks noGrp="1"/>
          </p:cNvGraphicFramePr>
          <p:nvPr>
            <p:ph idx="4294967295"/>
          </p:nvPr>
        </p:nvGraphicFramePr>
        <p:xfrm>
          <a:off x="468313" y="1052513"/>
          <a:ext cx="8207375" cy="5308605"/>
        </p:xfrm>
        <a:graphic>
          <a:graphicData uri="http://schemas.openxmlformats.org/drawingml/2006/table">
            <a:tbl>
              <a:tblPr/>
              <a:tblGrid>
                <a:gridCol w="2122487"/>
                <a:gridCol w="6084888"/>
              </a:tblGrid>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3</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4</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5</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6</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SD		0(R1),F4</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7</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SUBI		R1,R1,#8</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8</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9</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BNEZ		R1,LOOP</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10</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rgbClr val="FF0000"/>
                          </a:solidFill>
                          <a:effectLst/>
                          <a:latin typeface="Courier New" pitchFamily="49" charset="0"/>
                          <a:ea typeface="华文中宋" pitchFamily="2" charset="-122"/>
                          <a:cs typeface="Times New Roman" pitchFamily="18" charset="0"/>
                        </a:rPr>
                        <a:t>?</a:t>
                      </a: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 </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1545" name="AutoShape 41"/>
          <p:cNvSpPr>
            <a:spLocks noChangeArrowheads="1"/>
          </p:cNvSpPr>
          <p:nvPr/>
        </p:nvSpPr>
        <p:spPr bwMode="auto">
          <a:xfrm>
            <a:off x="3276600" y="5805488"/>
            <a:ext cx="4319588" cy="863600"/>
          </a:xfrm>
          <a:prstGeom prst="cloudCallout">
            <a:avLst>
              <a:gd name="adj1" fmla="val -60509"/>
              <a:gd name="adj2" fmla="val 18384"/>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r>
              <a:rPr lang="zh-CN" altLang="en-US" sz="2400" b="1"/>
              <a:t>分支指令有</a:t>
            </a:r>
            <a:r>
              <a:rPr lang="en-US" altLang="zh-CN" sz="2400" b="1"/>
              <a:t>1</a:t>
            </a:r>
            <a:r>
              <a:rPr lang="zh-CN" altLang="en-US" sz="2400" b="1"/>
              <a:t>个节拍的</a:t>
            </a:r>
            <a:r>
              <a:rPr lang="zh-CN" altLang="en-US" sz="2400" b="1">
                <a:solidFill>
                  <a:srgbClr val="FF0000"/>
                </a:solidFill>
              </a:rPr>
              <a:t>延迟槽</a:t>
            </a:r>
          </a:p>
        </p:txBody>
      </p:sp>
    </p:spTree>
    <p:extLst>
      <p:ext uri="{BB962C8B-B14F-4D97-AF65-F5344CB8AC3E}">
        <p14:creationId xmlns:p14="http://schemas.microsoft.com/office/powerpoint/2010/main" val="351441916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1268413"/>
            <a:ext cx="74882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buFont typeface="Wingdings" panose="05000000000000000000" pitchFamily="2" charset="2"/>
              <a:buChar char="n"/>
            </a:pPr>
            <a:r>
              <a:rPr lang="zh-CN" altLang="en-US" sz="2400" b="1" dirty="0" smtClean="0">
                <a:latin typeface="+mn-ea"/>
                <a:ea typeface="+mn-ea"/>
              </a:rPr>
              <a:t>什么</a:t>
            </a:r>
            <a:r>
              <a:rPr lang="zh-CN" altLang="en-US" sz="2400" b="1" dirty="0">
                <a:latin typeface="+mn-ea"/>
                <a:ea typeface="+mn-ea"/>
              </a:rPr>
              <a:t>是向量机？</a:t>
            </a:r>
          </a:p>
          <a:p>
            <a:pPr eaLnBrk="1" hangingPunct="1">
              <a:spcBef>
                <a:spcPct val="100000"/>
              </a:spcBef>
            </a:pPr>
            <a:r>
              <a:rPr lang="zh-CN" altLang="en-US" sz="2400" b="1" dirty="0">
                <a:latin typeface="+mn-ea"/>
                <a:ea typeface="+mn-ea"/>
              </a:rPr>
              <a:t>	具有向量数据表示和相应向量指令的流水线处理机称为</a:t>
            </a:r>
            <a:r>
              <a:rPr lang="zh-CN" altLang="en-US" sz="2400" b="1" dirty="0">
                <a:solidFill>
                  <a:schemeClr val="accent2"/>
                </a:solidFill>
                <a:latin typeface="+mn-ea"/>
                <a:ea typeface="+mn-ea"/>
              </a:rPr>
              <a:t>向量流水线处理机</a:t>
            </a:r>
            <a:r>
              <a:rPr lang="zh-CN" altLang="en-US" sz="2400" b="1" dirty="0">
                <a:latin typeface="+mn-ea"/>
                <a:ea typeface="+mn-ea"/>
              </a:rPr>
              <a:t>，也称</a:t>
            </a:r>
            <a:r>
              <a:rPr lang="zh-CN" altLang="en-US" sz="2400" b="1" dirty="0">
                <a:solidFill>
                  <a:schemeClr val="accent2"/>
                </a:solidFill>
                <a:latin typeface="+mn-ea"/>
                <a:ea typeface="+mn-ea"/>
              </a:rPr>
              <a:t>向量处理机</a:t>
            </a:r>
            <a:r>
              <a:rPr lang="zh-CN" altLang="en-US" sz="2400" b="1" dirty="0">
                <a:latin typeface="+mn-ea"/>
                <a:ea typeface="+mn-ea"/>
              </a:rPr>
              <a:t>。</a:t>
            </a:r>
          </a:p>
          <a:p>
            <a:pPr eaLnBrk="1" hangingPunct="1">
              <a:spcBef>
                <a:spcPct val="100000"/>
              </a:spcBef>
            </a:pPr>
            <a:r>
              <a:rPr lang="zh-CN" altLang="en-US" sz="2400" b="1" dirty="0">
                <a:latin typeface="+mn-ea"/>
                <a:ea typeface="+mn-ea"/>
              </a:rPr>
              <a:t>	与之对应的是标量处理机，不支持向量数据表示，没有提供向量指令。</a:t>
            </a:r>
          </a:p>
          <a:p>
            <a:pPr eaLnBrk="1" hangingPunct="1">
              <a:spcBef>
                <a:spcPct val="100000"/>
              </a:spcBef>
              <a:buFont typeface="Wingdings" panose="05000000000000000000" pitchFamily="2" charset="2"/>
              <a:buChar char="n"/>
            </a:pPr>
            <a:r>
              <a:rPr lang="zh-CN" altLang="en-US" sz="2400" b="1" dirty="0" smtClean="0">
                <a:latin typeface="+mn-ea"/>
                <a:ea typeface="+mn-ea"/>
              </a:rPr>
              <a:t>一</a:t>
            </a:r>
            <a:r>
              <a:rPr lang="zh-CN" altLang="en-US" sz="2400" b="1" dirty="0">
                <a:latin typeface="+mn-ea"/>
                <a:ea typeface="+mn-ea"/>
              </a:rPr>
              <a:t>个简单的</a:t>
            </a:r>
            <a:r>
              <a:rPr lang="en-US" altLang="zh-CN" sz="2400" b="1" dirty="0">
                <a:latin typeface="+mn-ea"/>
                <a:ea typeface="+mn-ea"/>
              </a:rPr>
              <a:t>FORTRAN</a:t>
            </a:r>
            <a:r>
              <a:rPr lang="zh-CN" altLang="en-US" sz="2400" b="1" dirty="0">
                <a:latin typeface="+mn-ea"/>
                <a:ea typeface="+mn-ea"/>
              </a:rPr>
              <a:t>循环程序</a:t>
            </a:r>
          </a:p>
          <a:p>
            <a:pPr eaLnBrk="1" hangingPunct="1">
              <a:spcBef>
                <a:spcPct val="100000"/>
              </a:spcBef>
            </a:pPr>
            <a:r>
              <a:rPr lang="zh-CN" altLang="en-US" sz="2400" b="1" dirty="0">
                <a:latin typeface="+mn-ea"/>
                <a:ea typeface="+mn-ea"/>
              </a:rPr>
              <a:t>			</a:t>
            </a:r>
            <a:r>
              <a:rPr lang="en-US" altLang="zh-CN" sz="2400" b="1" dirty="0">
                <a:latin typeface="+mn-ea"/>
                <a:ea typeface="+mn-ea"/>
              </a:rPr>
              <a:t>DO 10 i=1,N</a:t>
            </a:r>
          </a:p>
          <a:p>
            <a:pPr eaLnBrk="1" hangingPunct="1"/>
            <a:r>
              <a:rPr lang="en-US" altLang="zh-CN" sz="2400" b="1" dirty="0">
                <a:latin typeface="+mn-ea"/>
                <a:ea typeface="+mn-ea"/>
              </a:rPr>
              <a:t>		10	d[i] = a[i]*(b[i]+c[i])</a:t>
            </a:r>
          </a:p>
        </p:txBody>
      </p:sp>
      <p:sp>
        <p:nvSpPr>
          <p:cNvPr id="121859" name="Rectangle 3"/>
          <p:cNvSpPr>
            <a:spLocks noChangeArrowheads="1"/>
          </p:cNvSpPr>
          <p:nvPr/>
        </p:nvSpPr>
        <p:spPr bwMode="auto">
          <a:xfrm>
            <a:off x="1043608" y="260350"/>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160818349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68313" y="0"/>
            <a:ext cx="8229600" cy="1143000"/>
          </a:xfrm>
        </p:spPr>
        <p:txBody>
          <a:bodyPr/>
          <a:lstStyle/>
          <a:p>
            <a:pPr eaLnBrk="1" hangingPunct="1"/>
            <a:r>
              <a:rPr lang="zh-CN" altLang="en-US" sz="3600" b="1" smtClean="0"/>
              <a:t>循环无调度执行</a:t>
            </a:r>
          </a:p>
        </p:txBody>
      </p:sp>
      <p:graphicFrame>
        <p:nvGraphicFramePr>
          <p:cNvPr id="337923" name="Group 3"/>
          <p:cNvGraphicFramePr>
            <a:graphicFrameLocks noGrp="1"/>
          </p:cNvGraphicFramePr>
          <p:nvPr>
            <p:ph idx="4294967295"/>
          </p:nvPr>
        </p:nvGraphicFramePr>
        <p:xfrm>
          <a:off x="468313" y="1052513"/>
          <a:ext cx="8207375" cy="5308605"/>
        </p:xfrm>
        <a:graphic>
          <a:graphicData uri="http://schemas.openxmlformats.org/drawingml/2006/table">
            <a:tbl>
              <a:tblPr/>
              <a:tblGrid>
                <a:gridCol w="2122487"/>
                <a:gridCol w="6084888"/>
              </a:tblGrid>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无调度</a:t>
                      </a: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1</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LD		F0,0(R1)</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2</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3</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ADDD		F4,F0,F2</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4</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5</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6</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SD		0(R1),F4</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7</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SUBI		R1,R1,#8</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400" b="1" i="0" u="none" strike="noStrike" cap="none" normalizeH="0" baseline="0" smtClean="0">
                          <a:ln>
                            <a:noFill/>
                          </a:ln>
                          <a:solidFill>
                            <a:schemeClr val="tx1"/>
                          </a:solidFill>
                          <a:effectLst/>
                          <a:latin typeface="Courier New" pitchFamily="49" charset="0"/>
                          <a:ea typeface="华文中宋" pitchFamily="2" charset="-122"/>
                        </a:rPr>
                        <a:t>8</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9</a:t>
                      </a:r>
                      <a:endParaRPr kumimoji="1" lang="zh-CN" altLang="en-US"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endParaRPr kumimoji="1" lang="zh-CN" altLang="en-US" sz="24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4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10</a:t>
                      </a: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stall</a:t>
                      </a:r>
                      <a:endParaRPr kumimoji="1" lang="zh-CN" altLang="en-US" sz="24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3167585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z="3600" b="1" smtClean="0"/>
              <a:t>循环无调度执行结果分析</a:t>
            </a:r>
          </a:p>
        </p:txBody>
      </p:sp>
      <p:sp>
        <p:nvSpPr>
          <p:cNvPr id="23555" name="Rectangle 42"/>
          <p:cNvSpPr>
            <a:spLocks noGrp="1" noChangeArrowheads="1"/>
          </p:cNvSpPr>
          <p:nvPr>
            <p:ph type="body" idx="4294967295"/>
          </p:nvPr>
        </p:nvSpPr>
        <p:spPr/>
        <p:txBody>
          <a:bodyPr/>
          <a:lstStyle/>
          <a:p>
            <a:pPr eaLnBrk="1" hangingPunct="1">
              <a:defRPr/>
            </a:pPr>
            <a:r>
              <a:rPr lang="zh-CN" altLang="en-US" sz="2600" b="1" dirty="0" smtClean="0">
                <a:latin typeface="+mn-ea"/>
              </a:rPr>
              <a:t>每遍循环需要</a:t>
            </a:r>
            <a:r>
              <a:rPr lang="en-US" altLang="zh-CN" sz="2600" b="1" dirty="0" smtClean="0">
                <a:latin typeface="+mn-ea"/>
              </a:rPr>
              <a:t>10</a:t>
            </a:r>
            <a:r>
              <a:rPr lang="zh-CN" altLang="en-US" sz="2600" b="1" dirty="0" smtClean="0">
                <a:latin typeface="+mn-ea"/>
              </a:rPr>
              <a:t>个时钟节拍</a:t>
            </a:r>
          </a:p>
          <a:p>
            <a:pPr eaLnBrk="1" hangingPunct="1">
              <a:defRPr/>
            </a:pPr>
            <a:r>
              <a:rPr lang="zh-CN" altLang="en-US" sz="2600" b="1" dirty="0" smtClean="0">
                <a:latin typeface="+mn-ea"/>
              </a:rPr>
              <a:t>只有</a:t>
            </a:r>
            <a:r>
              <a:rPr lang="en-US" altLang="zh-CN" sz="2600" b="1" dirty="0" smtClean="0">
                <a:latin typeface="+mn-ea"/>
              </a:rPr>
              <a:t>3</a:t>
            </a:r>
            <a:r>
              <a:rPr lang="zh-CN" altLang="en-US" sz="2600" b="1" dirty="0" smtClean="0">
                <a:latin typeface="+mn-ea"/>
              </a:rPr>
              <a:t>个时钟节</a:t>
            </a:r>
            <a:r>
              <a:rPr lang="zh-CN" sz="2600" b="1" dirty="0" smtClean="0">
                <a:latin typeface="+mn-ea"/>
              </a:rPr>
              <a:t>拍</a:t>
            </a:r>
            <a:r>
              <a:rPr lang="en-US" altLang="zh-CN" sz="2600" b="1" dirty="0" smtClean="0">
                <a:latin typeface="+mn-ea"/>
              </a:rPr>
              <a:t>(L.D, ADD.D, S.D)</a:t>
            </a:r>
          </a:p>
          <a:p>
            <a:pPr lvl="1" eaLnBrk="1" hangingPunct="1">
              <a:defRPr/>
            </a:pPr>
            <a:r>
              <a:rPr lang="zh-CN" altLang="en-US" sz="2600" b="1" dirty="0" smtClean="0">
                <a:latin typeface="+mn-ea"/>
              </a:rPr>
              <a:t>有效比率为</a:t>
            </a:r>
            <a:r>
              <a:rPr lang="en-US" altLang="zh-CN" sz="2600" b="1" dirty="0" smtClean="0">
                <a:latin typeface="+mn-ea"/>
              </a:rPr>
              <a:t>30%</a:t>
            </a:r>
          </a:p>
          <a:p>
            <a:pPr lvl="1" eaLnBrk="1" hangingPunct="1">
              <a:defRPr/>
            </a:pPr>
            <a:r>
              <a:rPr lang="zh-CN" altLang="en-US" sz="2600" b="1" dirty="0" smtClean="0">
                <a:latin typeface="+mn-ea"/>
              </a:rPr>
              <a:t>空转</a:t>
            </a:r>
            <a:r>
              <a:rPr lang="en-US" altLang="zh-CN" sz="2600" b="1" dirty="0" smtClean="0">
                <a:latin typeface="+mn-ea"/>
              </a:rPr>
              <a:t>5</a:t>
            </a:r>
            <a:r>
              <a:rPr lang="zh-CN" altLang="en-US" sz="2600" b="1" dirty="0" smtClean="0">
                <a:latin typeface="+mn-ea"/>
              </a:rPr>
              <a:t>个时钟节拍 </a:t>
            </a:r>
            <a:r>
              <a:rPr lang="en-US" altLang="zh-CN" sz="2600" b="1" dirty="0" smtClean="0">
                <a:latin typeface="+mn-ea"/>
              </a:rPr>
              <a:t>(50%)</a:t>
            </a:r>
          </a:p>
          <a:p>
            <a:pPr lvl="1" eaLnBrk="1" hangingPunct="1">
              <a:defRPr/>
            </a:pPr>
            <a:r>
              <a:rPr lang="zh-CN" altLang="en-US" sz="2600" b="1" dirty="0" smtClean="0">
                <a:latin typeface="+mn-ea"/>
              </a:rPr>
              <a:t>循环控制</a:t>
            </a:r>
            <a:r>
              <a:rPr lang="en-US" altLang="zh-CN" sz="2600" b="1" dirty="0" smtClean="0">
                <a:latin typeface="+mn-ea"/>
              </a:rPr>
              <a:t>2</a:t>
            </a:r>
            <a:r>
              <a:rPr lang="zh-CN" altLang="en-US" sz="2600" b="1" dirty="0" smtClean="0">
                <a:latin typeface="+mn-ea"/>
              </a:rPr>
              <a:t>个时钟节拍 </a:t>
            </a:r>
            <a:r>
              <a:rPr lang="en-US" altLang="zh-CN" sz="2600" b="1" dirty="0" smtClean="0">
                <a:latin typeface="+mn-ea"/>
              </a:rPr>
              <a:t>(20%)</a:t>
            </a:r>
          </a:p>
          <a:p>
            <a:pPr lvl="1" eaLnBrk="1" hangingPunct="1">
              <a:defRPr/>
            </a:pPr>
            <a:endParaRPr lang="en-US" altLang="zh-CN" sz="2600" b="1" dirty="0" smtClean="0">
              <a:latin typeface="+mn-ea"/>
            </a:endParaRPr>
          </a:p>
          <a:p>
            <a:pPr eaLnBrk="1" hangingPunct="1">
              <a:defRPr/>
            </a:pPr>
            <a:r>
              <a:rPr lang="zh-CN" altLang="en-US" sz="2600" b="1" dirty="0" smtClean="0">
                <a:latin typeface="+mn-ea"/>
              </a:rPr>
              <a:t>调度代码，减少空转</a:t>
            </a:r>
          </a:p>
        </p:txBody>
      </p:sp>
    </p:spTree>
    <p:extLst>
      <p:ext uri="{BB962C8B-B14F-4D97-AF65-F5344CB8AC3E}">
        <p14:creationId xmlns:p14="http://schemas.microsoft.com/office/powerpoint/2010/main" val="227173922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smtClean="0"/>
              <a:t>调度代码</a:t>
            </a:r>
          </a:p>
        </p:txBody>
      </p:sp>
      <p:graphicFrame>
        <p:nvGraphicFramePr>
          <p:cNvPr id="357379" name="Group 3"/>
          <p:cNvGraphicFramePr>
            <a:graphicFrameLocks noGrp="1"/>
          </p:cNvGraphicFramePr>
          <p:nvPr>
            <p:extLst>
              <p:ext uri="{D42A27DB-BD31-4B8C-83A1-F6EECF244321}">
                <p14:modId xmlns:p14="http://schemas.microsoft.com/office/powerpoint/2010/main" val="3944675608"/>
              </p:ext>
            </p:extLst>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未调度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调度后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0(R1),F4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40603643"/>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smtClean="0"/>
              <a:t>调度代码</a:t>
            </a:r>
          </a:p>
        </p:txBody>
      </p:sp>
      <p:graphicFrame>
        <p:nvGraphicFramePr>
          <p:cNvPr id="363523" name="Group 3"/>
          <p:cNvGraphicFramePr>
            <a:graphicFrameLocks noGrp="1"/>
          </p:cNvGraphicFramePr>
          <p:nvPr>
            <p:extLst>
              <p:ext uri="{D42A27DB-BD31-4B8C-83A1-F6EECF244321}">
                <p14:modId xmlns:p14="http://schemas.microsoft.com/office/powerpoint/2010/main" val="1476591179"/>
              </p:ext>
            </p:extLst>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未调度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调度后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Courier New" pitchFamily="49" charset="0"/>
                          <a:ea typeface="华文中宋"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0(R1),F4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7079375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95288" y="-90488"/>
            <a:ext cx="8229600" cy="1143001"/>
          </a:xfrm>
        </p:spPr>
        <p:txBody>
          <a:bodyPr/>
          <a:lstStyle/>
          <a:p>
            <a:pPr eaLnBrk="1" hangingPunct="1">
              <a:defRPr/>
            </a:pPr>
            <a:r>
              <a:rPr lang="zh-CN" altLang="en-US" sz="4000" b="1" dirty="0" smtClean="0">
                <a:latin typeface="+mj-ea"/>
              </a:rPr>
              <a:t>调度代码</a:t>
            </a:r>
            <a:endParaRPr lang="en-US" altLang="zh-CN" sz="4000" b="1" dirty="0" smtClean="0">
              <a:latin typeface="+mj-ea"/>
            </a:endParaRPr>
          </a:p>
        </p:txBody>
      </p:sp>
      <p:graphicFrame>
        <p:nvGraphicFramePr>
          <p:cNvPr id="358461" name="Group 61"/>
          <p:cNvGraphicFramePr>
            <a:graphicFrameLocks noGrp="1"/>
          </p:cNvGraphicFramePr>
          <p:nvPr>
            <p:extLst>
              <p:ext uri="{D42A27DB-BD31-4B8C-83A1-F6EECF244321}">
                <p14:modId xmlns:p14="http://schemas.microsoft.com/office/powerpoint/2010/main" val="773085098"/>
              </p:ext>
            </p:extLst>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未调度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调度后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0(R1),F4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77" name="Line 53"/>
          <p:cNvSpPr>
            <a:spLocks noChangeShapeType="1"/>
          </p:cNvSpPr>
          <p:nvPr/>
        </p:nvSpPr>
        <p:spPr bwMode="auto">
          <a:xfrm flipV="1">
            <a:off x="2124075" y="2349500"/>
            <a:ext cx="3025775" cy="2159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41708672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100013"/>
            <a:ext cx="8229600" cy="1143001"/>
          </a:xfrm>
        </p:spPr>
        <p:txBody>
          <a:bodyPr/>
          <a:lstStyle/>
          <a:p>
            <a:pPr eaLnBrk="1" hangingPunct="1">
              <a:defRPr/>
            </a:pPr>
            <a:r>
              <a:rPr lang="zh-CN" altLang="en-US" sz="3600" b="1" dirty="0" smtClean="0">
                <a:latin typeface="+mj-ea"/>
              </a:rPr>
              <a:t>调度代码</a:t>
            </a:r>
            <a:endParaRPr lang="en-US" altLang="zh-CN" sz="3600" b="1" dirty="0" smtClean="0">
              <a:latin typeface="+mj-ea"/>
            </a:endParaRPr>
          </a:p>
        </p:txBody>
      </p:sp>
      <p:graphicFrame>
        <p:nvGraphicFramePr>
          <p:cNvPr id="359427" name="Group 3"/>
          <p:cNvGraphicFramePr>
            <a:graphicFrameLocks noGrp="1"/>
          </p:cNvGraphicFramePr>
          <p:nvPr>
            <p:extLst>
              <p:ext uri="{D42A27DB-BD31-4B8C-83A1-F6EECF244321}">
                <p14:modId xmlns:p14="http://schemas.microsoft.com/office/powerpoint/2010/main" val="1097661415"/>
              </p:ext>
            </p:extLst>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未调度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调度后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0(R1),F4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0(R1),F4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1" name="Line 53"/>
          <p:cNvSpPr>
            <a:spLocks noChangeShapeType="1"/>
          </p:cNvSpPr>
          <p:nvPr/>
        </p:nvSpPr>
        <p:spPr bwMode="auto">
          <a:xfrm flipV="1">
            <a:off x="1908175" y="3789363"/>
            <a:ext cx="3095625"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7702" name="Line 54"/>
          <p:cNvSpPr>
            <a:spLocks noChangeShapeType="1"/>
          </p:cNvSpPr>
          <p:nvPr/>
        </p:nvSpPr>
        <p:spPr bwMode="auto">
          <a:xfrm flipV="1">
            <a:off x="1908175" y="3286125"/>
            <a:ext cx="3168650" cy="2228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371399077"/>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100013"/>
            <a:ext cx="8229600" cy="1143001"/>
          </a:xfrm>
        </p:spPr>
        <p:txBody>
          <a:bodyPr/>
          <a:lstStyle/>
          <a:p>
            <a:pPr eaLnBrk="1" hangingPunct="1">
              <a:defRPr/>
            </a:pPr>
            <a:r>
              <a:rPr lang="zh-CN" altLang="en-US" sz="3600" b="1" dirty="0" smtClean="0">
                <a:latin typeface="+mj-ea"/>
              </a:rPr>
              <a:t>调度代码</a:t>
            </a:r>
            <a:endParaRPr lang="en-US" altLang="zh-CN" sz="3600" b="1" dirty="0" smtClean="0">
              <a:latin typeface="+mj-ea"/>
            </a:endParaRPr>
          </a:p>
        </p:txBody>
      </p:sp>
      <p:graphicFrame>
        <p:nvGraphicFramePr>
          <p:cNvPr id="360451" name="Group 3"/>
          <p:cNvGraphicFramePr>
            <a:graphicFrameLocks noGrp="1"/>
          </p:cNvGraphicFramePr>
          <p:nvPr>
            <p:extLst>
              <p:ext uri="{D42A27DB-BD31-4B8C-83A1-F6EECF244321}">
                <p14:modId xmlns:p14="http://schemas.microsoft.com/office/powerpoint/2010/main" val="1090110804"/>
              </p:ext>
            </p:extLst>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未调度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zh-CN" altLang="en-US" sz="2000" b="1" i="0" u="sng"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调度后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LD		F0,0(R1)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ADDD		F4,F0,F2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endParaRPr kumimoji="0" lang="en-US" altLang="zh-CN" sz="2000" b="1" i="0"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0(R1),F4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SD		</a:t>
                      </a:r>
                      <a:r>
                        <a:rPr kumimoji="0" lang="en-US" altLang="zh-CN" sz="2000" b="1" i="0" u="none" strike="noStrike" cap="none" normalizeH="0" baseline="0" dirty="0" smtClean="0">
                          <a:ln>
                            <a:noFill/>
                          </a:ln>
                          <a:solidFill>
                            <a:srgbClr val="FF0000"/>
                          </a:solidFill>
                          <a:effectLst/>
                          <a:latin typeface="Courier New" pitchFamily="49" charset="0"/>
                          <a:ea typeface="华文中宋" pitchFamily="2" charset="-122"/>
                          <a:cs typeface="Times New Roman" pitchFamily="18" charset="0"/>
                        </a:rPr>
                        <a:t>8</a:t>
                      </a: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(R1),F4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SUBI	      R1,R1,#8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华文中宋" pitchFamily="2" charset="-122"/>
                          <a:cs typeface="Times New Roman" pitchFamily="18" charset="0"/>
                        </a:rPr>
                        <a:t>BNEZ		R1,Loop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华文中宋"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Courier New" pitchFamily="49" charset="0"/>
                          <a:ea typeface="华文中宋" pitchFamily="2" charset="-122"/>
                          <a:cs typeface="Times New Roman" pitchFamily="18" charset="0"/>
                        </a:rPr>
                        <a:t>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Courier New" pitchFamily="49"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25" name="Line 53"/>
          <p:cNvSpPr>
            <a:spLocks noChangeShapeType="1"/>
          </p:cNvSpPr>
          <p:nvPr/>
        </p:nvSpPr>
        <p:spPr bwMode="auto">
          <a:xfrm flipV="1">
            <a:off x="1908175" y="3860800"/>
            <a:ext cx="3024188" cy="1655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8726" name="Oval 54"/>
          <p:cNvSpPr>
            <a:spLocks noChangeArrowheads="1"/>
          </p:cNvSpPr>
          <p:nvPr/>
        </p:nvSpPr>
        <p:spPr bwMode="auto">
          <a:xfrm>
            <a:off x="611188" y="3933825"/>
            <a:ext cx="504825" cy="358775"/>
          </a:xfrm>
          <a:prstGeom prst="ellipse">
            <a:avLst/>
          </a:prstGeom>
          <a:solidFill>
            <a:schemeClr val="accent1">
              <a:alpha val="27843"/>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2733100"/>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title" idx="4294967295"/>
          </p:nvPr>
        </p:nvSpPr>
        <p:spPr/>
        <p:txBody>
          <a:bodyPr/>
          <a:lstStyle/>
          <a:p>
            <a:pPr eaLnBrk="1" hangingPunct="1">
              <a:defRPr/>
            </a:pPr>
            <a:r>
              <a:rPr lang="zh-CN" altLang="en-US" sz="3600" b="1" dirty="0" smtClean="0">
                <a:latin typeface="+mj-ea"/>
              </a:rPr>
              <a:t>如何进行调度</a:t>
            </a:r>
          </a:p>
        </p:txBody>
      </p:sp>
      <p:sp>
        <p:nvSpPr>
          <p:cNvPr id="15368" name="Rectangle 8"/>
          <p:cNvSpPr>
            <a:spLocks noGrp="1" noChangeArrowheads="1"/>
          </p:cNvSpPr>
          <p:nvPr>
            <p:ph type="body" idx="4294967295"/>
          </p:nvPr>
        </p:nvSpPr>
        <p:spPr/>
        <p:txBody>
          <a:bodyPr/>
          <a:lstStyle/>
          <a:p>
            <a:pPr eaLnBrk="1" hangingPunct="1">
              <a:lnSpc>
                <a:spcPct val="110000"/>
              </a:lnSpc>
              <a:defRPr/>
            </a:pPr>
            <a:r>
              <a:rPr lang="zh-CN" altLang="en-US" b="1" dirty="0" smtClean="0">
                <a:latin typeface="+mn-ea"/>
              </a:rPr>
              <a:t>通过一个好的编译器来调度可以</a:t>
            </a:r>
            <a:endParaRPr lang="en-US" altLang="zh-CN" b="1" dirty="0" smtClean="0">
              <a:latin typeface="+mn-ea"/>
            </a:endParaRPr>
          </a:p>
          <a:p>
            <a:pPr lvl="1" eaLnBrk="1" hangingPunct="1">
              <a:lnSpc>
                <a:spcPct val="110000"/>
              </a:lnSpc>
              <a:defRPr/>
            </a:pPr>
            <a:r>
              <a:rPr lang="zh-CN" altLang="en-US" b="1" dirty="0" smtClean="0">
                <a:latin typeface="+mn-ea"/>
              </a:rPr>
              <a:t>调换</a:t>
            </a:r>
            <a:r>
              <a:rPr lang="en-US" altLang="zh-CN" b="1" dirty="0" smtClean="0">
                <a:latin typeface="+mn-ea"/>
              </a:rPr>
              <a:t>SUBI</a:t>
            </a:r>
            <a:r>
              <a:rPr lang="zh-CN" altLang="en-US" b="1" dirty="0" smtClean="0">
                <a:latin typeface="+mn-ea"/>
              </a:rPr>
              <a:t>和</a:t>
            </a:r>
            <a:r>
              <a:rPr lang="en-US" altLang="zh-CN" b="1" dirty="0" smtClean="0">
                <a:latin typeface="+mn-ea"/>
              </a:rPr>
              <a:t>SD</a:t>
            </a:r>
            <a:r>
              <a:rPr lang="zh-CN" altLang="en-US" b="1" dirty="0" smtClean="0">
                <a:latin typeface="+mn-ea"/>
              </a:rPr>
              <a:t>的位置</a:t>
            </a:r>
            <a:endParaRPr lang="en-US" altLang="zh-CN" b="1" dirty="0" smtClean="0">
              <a:latin typeface="+mn-ea"/>
            </a:endParaRPr>
          </a:p>
          <a:p>
            <a:pPr lvl="1" eaLnBrk="1" hangingPunct="1">
              <a:lnSpc>
                <a:spcPct val="110000"/>
              </a:lnSpc>
              <a:defRPr/>
            </a:pPr>
            <a:r>
              <a:rPr lang="zh-CN" altLang="en-US" b="1" dirty="0" smtClean="0">
                <a:latin typeface="+mn-ea"/>
              </a:rPr>
              <a:t>将</a:t>
            </a:r>
            <a:r>
              <a:rPr lang="en-US" altLang="zh-CN" b="1" dirty="0" smtClean="0">
                <a:latin typeface="+mn-ea"/>
              </a:rPr>
              <a:t>SD</a:t>
            </a:r>
            <a:r>
              <a:rPr lang="zh-CN" altLang="en-US" b="1" dirty="0" smtClean="0">
                <a:latin typeface="+mn-ea"/>
              </a:rPr>
              <a:t>指令移到</a:t>
            </a:r>
            <a:r>
              <a:rPr lang="en-US" altLang="zh-CN" b="1" dirty="0" smtClean="0">
                <a:latin typeface="+mn-ea"/>
              </a:rPr>
              <a:t>BNEZ</a:t>
            </a:r>
            <a:r>
              <a:rPr lang="zh-CN" altLang="en-US" b="1" dirty="0" smtClean="0">
                <a:latin typeface="+mn-ea"/>
              </a:rPr>
              <a:t>的延迟槽内</a:t>
            </a:r>
            <a:endParaRPr lang="en-US" altLang="zh-CN" b="1" dirty="0" smtClean="0">
              <a:latin typeface="+mn-ea"/>
            </a:endParaRPr>
          </a:p>
          <a:p>
            <a:pPr lvl="1" eaLnBrk="1" hangingPunct="1">
              <a:lnSpc>
                <a:spcPct val="110000"/>
              </a:lnSpc>
              <a:defRPr/>
            </a:pPr>
            <a:r>
              <a:rPr lang="zh-CN" altLang="en-US" b="1" dirty="0" smtClean="0">
                <a:latin typeface="+mn-ea"/>
              </a:rPr>
              <a:t>改变</a:t>
            </a:r>
            <a:r>
              <a:rPr lang="en-US" altLang="zh-CN" b="1" dirty="0" smtClean="0">
                <a:latin typeface="+mn-ea"/>
              </a:rPr>
              <a:t>SD</a:t>
            </a:r>
            <a:r>
              <a:rPr lang="zh-CN" altLang="en-US" b="1" dirty="0" smtClean="0">
                <a:latin typeface="+mn-ea"/>
              </a:rPr>
              <a:t>存取指令访问内存地址的偏移量</a:t>
            </a:r>
            <a:endParaRPr lang="en-US" altLang="zh-CN" b="1" dirty="0" smtClean="0">
              <a:latin typeface="+mn-ea"/>
            </a:endParaRPr>
          </a:p>
        </p:txBody>
      </p:sp>
    </p:spTree>
    <p:extLst>
      <p:ext uri="{BB962C8B-B14F-4D97-AF65-F5344CB8AC3E}">
        <p14:creationId xmlns:p14="http://schemas.microsoft.com/office/powerpoint/2010/main" val="3310917521"/>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defRPr/>
            </a:pPr>
            <a:r>
              <a:rPr lang="zh-CN" altLang="en-US" sz="3600" b="1" dirty="0" smtClean="0">
                <a:latin typeface="+mj-ea"/>
              </a:rPr>
              <a:t>调度代码结果分析</a:t>
            </a:r>
          </a:p>
        </p:txBody>
      </p:sp>
      <p:sp>
        <p:nvSpPr>
          <p:cNvPr id="361475" name="Rectangle 3"/>
          <p:cNvSpPr>
            <a:spLocks noGrp="1" noChangeArrowheads="1"/>
          </p:cNvSpPr>
          <p:nvPr>
            <p:ph type="body" idx="4294967295"/>
          </p:nvPr>
        </p:nvSpPr>
        <p:spPr/>
        <p:txBody>
          <a:bodyPr rtlCol="0">
            <a:normAutofit/>
          </a:bodyPr>
          <a:lstStyle/>
          <a:p>
            <a:pPr eaLnBrk="1" fontAlgn="auto" hangingPunct="1">
              <a:lnSpc>
                <a:spcPct val="110000"/>
              </a:lnSpc>
              <a:spcAft>
                <a:spcPts val="0"/>
              </a:spcAft>
              <a:buFont typeface="Arial" pitchFamily="34" charset="0"/>
              <a:buChar char="•"/>
              <a:defRPr/>
            </a:pPr>
            <a:r>
              <a:rPr lang="zh-CN" altLang="en-US" sz="2800" b="1" dirty="0" smtClean="0">
                <a:latin typeface="+mn-ea"/>
              </a:rPr>
              <a:t>每遍循环</a:t>
            </a:r>
            <a:r>
              <a:rPr lang="en-US" altLang="zh-CN" sz="2800" b="1" dirty="0" smtClean="0">
                <a:latin typeface="+mn-ea"/>
              </a:rPr>
              <a:t>6</a:t>
            </a:r>
            <a:r>
              <a:rPr lang="zh-CN" altLang="en-US" sz="2800" b="1" dirty="0" smtClean="0">
                <a:latin typeface="+mn-ea"/>
              </a:rPr>
              <a:t>个时钟节拍</a:t>
            </a:r>
          </a:p>
          <a:p>
            <a:pPr eaLnBrk="1" fontAlgn="auto" hangingPunct="1">
              <a:lnSpc>
                <a:spcPct val="110000"/>
              </a:lnSpc>
              <a:spcAft>
                <a:spcPts val="0"/>
              </a:spcAft>
              <a:buFont typeface="Arial" pitchFamily="34" charset="0"/>
              <a:buChar char="•"/>
              <a:defRPr/>
            </a:pPr>
            <a:r>
              <a:rPr lang="zh-CN" altLang="en-US" sz="2800" b="1" dirty="0" smtClean="0">
                <a:latin typeface="+mn-ea"/>
              </a:rPr>
              <a:t>和未调度代码比较，加速比 </a:t>
            </a:r>
            <a:r>
              <a:rPr lang="en-US" altLang="zh-CN" sz="2800" b="1" dirty="0" smtClean="0">
                <a:latin typeface="+mn-ea"/>
              </a:rPr>
              <a:t>10/6=1.7</a:t>
            </a:r>
          </a:p>
          <a:p>
            <a:pPr eaLnBrk="1" fontAlgn="auto" hangingPunct="1">
              <a:lnSpc>
                <a:spcPct val="110000"/>
              </a:lnSpc>
              <a:spcAft>
                <a:spcPts val="0"/>
              </a:spcAft>
              <a:buFont typeface="Arial" pitchFamily="34" charset="0"/>
              <a:buChar char="•"/>
              <a:defRPr/>
            </a:pPr>
            <a:r>
              <a:rPr lang="en-US" altLang="zh-CN" sz="2800" b="1" dirty="0" smtClean="0">
                <a:latin typeface="+mn-ea"/>
              </a:rPr>
              <a:t>3</a:t>
            </a:r>
            <a:r>
              <a:rPr lang="zh-CN" altLang="en-US" sz="2800" b="1" dirty="0" smtClean="0">
                <a:latin typeface="+mn-ea"/>
              </a:rPr>
              <a:t>个有效时钟节拍 </a:t>
            </a:r>
            <a:r>
              <a:rPr lang="en-US" altLang="zh-CN" sz="2800" b="1" dirty="0" smtClean="0">
                <a:latin typeface="+mn-ea"/>
              </a:rPr>
              <a:t>(LD, ADDD, SD)</a:t>
            </a:r>
          </a:p>
          <a:p>
            <a:pPr lvl="1" eaLnBrk="1" fontAlgn="auto" hangingPunct="1">
              <a:lnSpc>
                <a:spcPct val="110000"/>
              </a:lnSpc>
              <a:spcAft>
                <a:spcPts val="0"/>
              </a:spcAft>
              <a:buFont typeface="Arial" pitchFamily="34" charset="0"/>
              <a:buChar char="–"/>
              <a:defRPr/>
            </a:pPr>
            <a:r>
              <a:rPr lang="zh-CN" altLang="en-US" sz="2400" b="1" dirty="0" smtClean="0">
                <a:latin typeface="+mn-ea"/>
              </a:rPr>
              <a:t>节拍有效比率</a:t>
            </a:r>
            <a:r>
              <a:rPr lang="en-US" altLang="zh-CN" sz="2400" b="1" dirty="0" smtClean="0">
                <a:latin typeface="+mn-ea"/>
              </a:rPr>
              <a:t>50%</a:t>
            </a:r>
          </a:p>
          <a:p>
            <a:pPr lvl="1" eaLnBrk="1" fontAlgn="auto" hangingPunct="1">
              <a:lnSpc>
                <a:spcPct val="110000"/>
              </a:lnSpc>
              <a:spcAft>
                <a:spcPts val="0"/>
              </a:spcAft>
              <a:buFont typeface="Arial" pitchFamily="34" charset="0"/>
              <a:buChar char="–"/>
              <a:defRPr/>
            </a:pPr>
            <a:r>
              <a:rPr lang="en-US" altLang="zh-CN" sz="2400" b="1" dirty="0" smtClean="0">
                <a:latin typeface="+mn-ea"/>
              </a:rPr>
              <a:t>1</a:t>
            </a:r>
            <a:r>
              <a:rPr lang="zh-CN" altLang="en-US" sz="2400" b="1" dirty="0" smtClean="0">
                <a:latin typeface="+mn-ea"/>
              </a:rPr>
              <a:t>拍空转 </a:t>
            </a:r>
            <a:r>
              <a:rPr lang="en-US" altLang="zh-CN" sz="2400" b="1" dirty="0" smtClean="0">
                <a:latin typeface="+mn-ea"/>
              </a:rPr>
              <a:t>(</a:t>
            </a:r>
            <a:r>
              <a:rPr lang="zh-CN" altLang="en-US" sz="2400" b="1" dirty="0" smtClean="0">
                <a:latin typeface="+mn-ea"/>
              </a:rPr>
              <a:t>占</a:t>
            </a:r>
            <a:r>
              <a:rPr lang="en-US" altLang="zh-CN" sz="2400" b="1" dirty="0" smtClean="0">
                <a:latin typeface="+mn-ea"/>
              </a:rPr>
              <a:t>17%)</a:t>
            </a:r>
          </a:p>
          <a:p>
            <a:pPr lvl="1" eaLnBrk="1" fontAlgn="auto" hangingPunct="1">
              <a:lnSpc>
                <a:spcPct val="110000"/>
              </a:lnSpc>
              <a:spcAft>
                <a:spcPts val="0"/>
              </a:spcAft>
              <a:buFont typeface="Arial" pitchFamily="34" charset="0"/>
              <a:buChar char="–"/>
              <a:defRPr/>
            </a:pPr>
            <a:r>
              <a:rPr lang="en-US" altLang="zh-CN" sz="2400" b="1" dirty="0" smtClean="0">
                <a:latin typeface="+mn-ea"/>
              </a:rPr>
              <a:t>2</a:t>
            </a:r>
            <a:r>
              <a:rPr lang="zh-CN" altLang="en-US" sz="2400" b="1" dirty="0" smtClean="0">
                <a:latin typeface="+mn-ea"/>
              </a:rPr>
              <a:t>拍循环控制 </a:t>
            </a:r>
            <a:r>
              <a:rPr lang="en-US" altLang="zh-CN" sz="2400" b="1" dirty="0" smtClean="0">
                <a:latin typeface="+mn-ea"/>
              </a:rPr>
              <a:t>(</a:t>
            </a:r>
            <a:r>
              <a:rPr lang="zh-CN" altLang="en-US" sz="2400" b="1" dirty="0" smtClean="0">
                <a:latin typeface="+mn-ea"/>
              </a:rPr>
              <a:t>占</a:t>
            </a:r>
            <a:r>
              <a:rPr lang="en-US" altLang="zh-CN" sz="2400" b="1" dirty="0" smtClean="0">
                <a:latin typeface="+mn-ea"/>
              </a:rPr>
              <a:t>33%)</a:t>
            </a:r>
          </a:p>
          <a:p>
            <a:pPr lvl="1" eaLnBrk="1" fontAlgn="auto" hangingPunct="1">
              <a:lnSpc>
                <a:spcPct val="110000"/>
              </a:lnSpc>
              <a:spcAft>
                <a:spcPts val="0"/>
              </a:spcAft>
              <a:buFont typeface="Arial" pitchFamily="34" charset="0"/>
              <a:buChar char="–"/>
              <a:defRPr/>
            </a:pPr>
            <a:endParaRPr lang="en-US" altLang="zh-CN" sz="2400" b="1" dirty="0" smtClean="0">
              <a:latin typeface="+mn-ea"/>
            </a:endParaRPr>
          </a:p>
          <a:p>
            <a:pPr eaLnBrk="1" fontAlgn="auto" hangingPunct="1">
              <a:lnSpc>
                <a:spcPct val="110000"/>
              </a:lnSpc>
              <a:spcAft>
                <a:spcPts val="0"/>
              </a:spcAft>
              <a:buFont typeface="Arial" pitchFamily="34" charset="0"/>
              <a:buChar char="•"/>
              <a:defRPr/>
            </a:pPr>
            <a:r>
              <a:rPr lang="zh-CN" altLang="en-US" sz="2800" b="1" dirty="0" smtClean="0">
                <a:latin typeface="+mn-ea"/>
              </a:rPr>
              <a:t>如何进一步减少空转和循环控制占用的比率</a:t>
            </a:r>
            <a:r>
              <a:rPr lang="en-US" altLang="zh-CN" sz="2800" b="1" dirty="0" smtClean="0">
                <a:latin typeface="+mn-ea"/>
              </a:rPr>
              <a:t>?</a:t>
            </a:r>
          </a:p>
        </p:txBody>
      </p:sp>
    </p:spTree>
    <p:extLst>
      <p:ext uri="{BB962C8B-B14F-4D97-AF65-F5344CB8AC3E}">
        <p14:creationId xmlns:p14="http://schemas.microsoft.com/office/powerpoint/2010/main" val="392191492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2"/>
          <p:cNvSpPr>
            <a:spLocks noGrp="1" noChangeArrowheads="1"/>
          </p:cNvSpPr>
          <p:nvPr>
            <p:ph type="title" idx="4294967295"/>
          </p:nvPr>
        </p:nvSpPr>
        <p:spPr/>
        <p:txBody>
          <a:bodyPr/>
          <a:lstStyle/>
          <a:p>
            <a:pPr eaLnBrk="1" hangingPunct="1">
              <a:defRPr/>
            </a:pPr>
            <a:r>
              <a:rPr lang="zh-CN" altLang="en-US" sz="3600" b="1" dirty="0" smtClean="0">
                <a:latin typeface="+mj-ea"/>
              </a:rPr>
              <a:t>循环展开</a:t>
            </a:r>
          </a:p>
        </p:txBody>
      </p:sp>
      <p:sp>
        <p:nvSpPr>
          <p:cNvPr id="16427" name="Rectangle 43"/>
          <p:cNvSpPr>
            <a:spLocks noGrp="1" noChangeArrowheads="1"/>
          </p:cNvSpPr>
          <p:nvPr>
            <p:ph type="body" idx="4294967295"/>
          </p:nvPr>
        </p:nvSpPr>
        <p:spPr>
          <a:xfrm>
            <a:off x="468313" y="1484313"/>
            <a:ext cx="8434387" cy="4997450"/>
          </a:xfrm>
        </p:spPr>
        <p:txBody>
          <a:bodyPr rtlCol="0">
            <a:normAutofit fontScale="92500" lnSpcReduction="10000"/>
          </a:bodyPr>
          <a:lstStyle/>
          <a:p>
            <a:pPr eaLnBrk="1" fontAlgn="auto" hangingPunct="1">
              <a:lnSpc>
                <a:spcPct val="110000"/>
              </a:lnSpc>
              <a:spcAft>
                <a:spcPts val="0"/>
              </a:spcAft>
              <a:buFont typeface="Arial" pitchFamily="34" charset="0"/>
              <a:buChar char="•"/>
              <a:defRPr/>
            </a:pPr>
            <a:r>
              <a:rPr lang="zh-CN" altLang="en-US" sz="2800" b="1" dirty="0" smtClean="0">
                <a:latin typeface="+mn-ea"/>
              </a:rPr>
              <a:t>如果将循环展开</a:t>
            </a:r>
            <a:r>
              <a:rPr lang="en-US" altLang="zh-CN" sz="2800" b="1" dirty="0" smtClean="0">
                <a:latin typeface="+mn-ea"/>
              </a:rPr>
              <a:t>3</a:t>
            </a:r>
            <a:r>
              <a:rPr lang="zh-CN" altLang="en-US" sz="2800" b="1" dirty="0" smtClean="0">
                <a:latin typeface="+mn-ea"/>
              </a:rPr>
              <a:t>次得到</a:t>
            </a:r>
            <a:r>
              <a:rPr lang="en-US" altLang="zh-CN" sz="2800" b="1" dirty="0" smtClean="0">
                <a:latin typeface="+mn-ea"/>
              </a:rPr>
              <a:t>4</a:t>
            </a:r>
            <a:r>
              <a:rPr lang="zh-CN" altLang="en-US" sz="2800" b="1" dirty="0" smtClean="0">
                <a:latin typeface="+mn-ea"/>
              </a:rPr>
              <a:t>个循环体</a:t>
            </a:r>
            <a:r>
              <a:rPr lang="en-US" altLang="zh-CN" sz="2800" b="1" dirty="0" smtClean="0">
                <a:latin typeface="+mn-ea"/>
              </a:rPr>
              <a:t>(</a:t>
            </a:r>
            <a:r>
              <a:rPr lang="zh-CN" altLang="en-US" sz="2800" b="1" dirty="0" smtClean="0">
                <a:latin typeface="+mn-ea"/>
              </a:rPr>
              <a:t>假设数组是</a:t>
            </a:r>
            <a:r>
              <a:rPr lang="en-US" altLang="zh-CN" sz="2800" b="1" dirty="0" smtClean="0">
                <a:latin typeface="+mn-ea"/>
              </a:rPr>
              <a:t>4</a:t>
            </a:r>
            <a:r>
              <a:rPr lang="zh-CN" altLang="en-US" sz="2800" b="1" dirty="0" smtClean="0">
                <a:latin typeface="+mn-ea"/>
              </a:rPr>
              <a:t>的倍数的元素</a:t>
            </a:r>
            <a:r>
              <a:rPr lang="en-US" altLang="zh-CN" sz="2800" b="1" dirty="0" smtClean="0">
                <a:latin typeface="+mn-ea"/>
              </a:rPr>
              <a:t>)</a:t>
            </a:r>
          </a:p>
          <a:p>
            <a:pPr lvl="2" eaLnBrk="1" fontAlgn="auto" hangingPunct="1">
              <a:lnSpc>
                <a:spcPct val="80000"/>
              </a:lnSpc>
              <a:spcAft>
                <a:spcPts val="0"/>
              </a:spcAft>
              <a:buFont typeface="Wingdings" pitchFamily="2" charset="2"/>
              <a:buNone/>
              <a:defRPr/>
            </a:pPr>
            <a:endParaRPr lang="en-US" altLang="zh-CN" sz="1600" dirty="0" smtClean="0">
              <a:latin typeface="Verdana" pitchFamily="34" charset="0"/>
              <a:ea typeface="华文中宋" pitchFamily="2" charset="-122"/>
            </a:endParaRP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Loop:	LD	F0,0(R1)</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ADDD	F4,F0,F2</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SD	0(R1),F4</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a:t>
            </a:r>
            <a:r>
              <a:rPr lang="en-US" altLang="zh-CN" sz="1900" dirty="0" smtClean="0">
                <a:solidFill>
                  <a:srgbClr val="FF5050"/>
                </a:solidFill>
                <a:latin typeface="Verdana" pitchFamily="34" charset="0"/>
                <a:ea typeface="华文中宋" pitchFamily="2" charset="-122"/>
              </a:rPr>
              <a:t>LD	F6,-8(R1)</a:t>
            </a:r>
          </a:p>
          <a:p>
            <a:pPr lvl="1" eaLnBrk="1" fontAlgn="auto" hangingPunct="1">
              <a:lnSpc>
                <a:spcPct val="90000"/>
              </a:lnSpc>
              <a:spcAft>
                <a:spcPts val="0"/>
              </a:spcAft>
              <a:buFont typeface="Wingdings" pitchFamily="2" charset="2"/>
              <a:buNone/>
              <a:defRPr/>
            </a:pPr>
            <a:r>
              <a:rPr lang="en-US" altLang="zh-CN" sz="1900" dirty="0" smtClean="0">
                <a:solidFill>
                  <a:srgbClr val="FF5050"/>
                </a:solidFill>
                <a:latin typeface="Verdana" pitchFamily="34" charset="0"/>
                <a:ea typeface="华文中宋" pitchFamily="2" charset="-122"/>
              </a:rPr>
              <a:t>			ADDD	F8,F6,F2</a:t>
            </a:r>
          </a:p>
          <a:p>
            <a:pPr lvl="1" eaLnBrk="1" fontAlgn="auto" hangingPunct="1">
              <a:lnSpc>
                <a:spcPct val="90000"/>
              </a:lnSpc>
              <a:spcAft>
                <a:spcPts val="0"/>
              </a:spcAft>
              <a:buFont typeface="Wingdings" pitchFamily="2" charset="2"/>
              <a:buNone/>
              <a:defRPr/>
            </a:pPr>
            <a:r>
              <a:rPr lang="en-US" altLang="zh-CN" sz="1900" dirty="0" smtClean="0">
                <a:solidFill>
                  <a:srgbClr val="FF5050"/>
                </a:solidFill>
                <a:latin typeface="Verdana" pitchFamily="34" charset="0"/>
                <a:ea typeface="华文中宋" pitchFamily="2" charset="-122"/>
              </a:rPr>
              <a:t>			SD	-8(R1), F8</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LD	F10,-16(R1)</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ADDD	F12,F10,F2</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SD	-16(R1), F12</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a:t>
            </a:r>
            <a:r>
              <a:rPr lang="en-US" altLang="zh-CN" sz="1900" dirty="0" smtClean="0">
                <a:solidFill>
                  <a:srgbClr val="FF5050"/>
                </a:solidFill>
                <a:latin typeface="Verdana" pitchFamily="34" charset="0"/>
                <a:ea typeface="华文中宋" pitchFamily="2" charset="-122"/>
              </a:rPr>
              <a:t>LD	F14,-24(R1)</a:t>
            </a:r>
          </a:p>
          <a:p>
            <a:pPr lvl="1" eaLnBrk="1" fontAlgn="auto" hangingPunct="1">
              <a:lnSpc>
                <a:spcPct val="90000"/>
              </a:lnSpc>
              <a:spcAft>
                <a:spcPts val="0"/>
              </a:spcAft>
              <a:buFont typeface="Wingdings" pitchFamily="2" charset="2"/>
              <a:buNone/>
              <a:defRPr/>
            </a:pPr>
            <a:r>
              <a:rPr lang="en-US" altLang="zh-CN" sz="1900" dirty="0" smtClean="0">
                <a:solidFill>
                  <a:srgbClr val="FF5050"/>
                </a:solidFill>
                <a:latin typeface="Verdana" pitchFamily="34" charset="0"/>
                <a:ea typeface="华文中宋" pitchFamily="2" charset="-122"/>
              </a:rPr>
              <a:t>			ADDD	F16,F14,F2</a:t>
            </a:r>
          </a:p>
          <a:p>
            <a:pPr lvl="1" eaLnBrk="1" fontAlgn="auto" hangingPunct="1">
              <a:lnSpc>
                <a:spcPct val="90000"/>
              </a:lnSpc>
              <a:spcAft>
                <a:spcPts val="0"/>
              </a:spcAft>
              <a:buFont typeface="Wingdings" pitchFamily="2" charset="2"/>
              <a:buNone/>
              <a:defRPr/>
            </a:pPr>
            <a:r>
              <a:rPr lang="en-US" altLang="zh-CN" sz="1900" dirty="0" smtClean="0">
                <a:solidFill>
                  <a:srgbClr val="FF5050"/>
                </a:solidFill>
                <a:latin typeface="Verdana" pitchFamily="34" charset="0"/>
                <a:ea typeface="华文中宋" pitchFamily="2" charset="-122"/>
              </a:rPr>
              <a:t>			SD	-24(R1), F16</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SUBI    R1,R1,#-32</a:t>
            </a:r>
          </a:p>
          <a:p>
            <a:pPr lvl="1" eaLnBrk="1" fontAlgn="auto" hangingPunct="1">
              <a:lnSpc>
                <a:spcPct val="90000"/>
              </a:lnSpc>
              <a:spcAft>
                <a:spcPts val="0"/>
              </a:spcAft>
              <a:buFont typeface="Wingdings" pitchFamily="2" charset="2"/>
              <a:buNone/>
              <a:defRPr/>
            </a:pPr>
            <a:r>
              <a:rPr lang="en-US" altLang="zh-CN" sz="1900" dirty="0" smtClean="0">
                <a:latin typeface="Verdana" pitchFamily="34" charset="0"/>
                <a:ea typeface="华文中宋" pitchFamily="2" charset="-122"/>
              </a:rPr>
              <a:t>			BNEZ	R1,Loop</a:t>
            </a:r>
            <a:endParaRPr lang="zh-CN" altLang="en-US" sz="1900" dirty="0" smtClean="0">
              <a:latin typeface="Verdana" pitchFamily="34" charset="0"/>
              <a:ea typeface="华文中宋" pitchFamily="2" charset="-122"/>
            </a:endParaRPr>
          </a:p>
        </p:txBody>
      </p:sp>
    </p:spTree>
    <p:extLst>
      <p:ext uri="{BB962C8B-B14F-4D97-AF65-F5344CB8AC3E}">
        <p14:creationId xmlns:p14="http://schemas.microsoft.com/office/powerpoint/2010/main" val="44702829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11188" y="1298575"/>
            <a:ext cx="74882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2400" b="1" dirty="0" smtClean="0">
                <a:latin typeface="+mn-ea"/>
                <a:ea typeface="+mn-ea"/>
              </a:rPr>
              <a:t>1</a:t>
            </a:r>
            <a:r>
              <a:rPr lang="en-US" altLang="zh-CN" sz="2400" b="1" dirty="0">
                <a:latin typeface="+mn-ea"/>
                <a:ea typeface="+mn-ea"/>
              </a:rPr>
              <a:t>. </a:t>
            </a:r>
            <a:r>
              <a:rPr lang="zh-CN" altLang="en-US" sz="2400" b="1" dirty="0">
                <a:latin typeface="+mn-ea"/>
                <a:ea typeface="+mn-ea"/>
              </a:rPr>
              <a:t>性能指标</a:t>
            </a:r>
          </a:p>
          <a:p>
            <a:pPr lvl="2" eaLnBrk="1" hangingPunct="1">
              <a:spcBef>
                <a:spcPct val="50000"/>
              </a:spcBef>
            </a:pPr>
            <a:r>
              <a:rPr lang="en-US" altLang="zh-CN" sz="2400" b="1" dirty="0">
                <a:latin typeface="+mn-ea"/>
                <a:ea typeface="+mn-ea"/>
              </a:rPr>
              <a:t>1GFLOPS</a:t>
            </a:r>
            <a:r>
              <a:rPr lang="zh-CN" altLang="en-US" sz="2400" b="1" dirty="0">
                <a:latin typeface="+mn-ea"/>
                <a:ea typeface="+mn-ea"/>
              </a:rPr>
              <a:t>、主频</a:t>
            </a:r>
            <a:r>
              <a:rPr lang="en-US" altLang="zh-CN" sz="2400" b="1" dirty="0">
                <a:latin typeface="+mn-ea"/>
                <a:ea typeface="+mn-ea"/>
              </a:rPr>
              <a:t>80M</a:t>
            </a:r>
            <a:r>
              <a:rPr lang="zh-CN" altLang="en-US" sz="2400" b="1" dirty="0">
                <a:latin typeface="+mn-ea"/>
                <a:ea typeface="+mn-ea"/>
              </a:rPr>
              <a:t>、向量长度</a:t>
            </a:r>
            <a:r>
              <a:rPr lang="en-US" altLang="zh-CN" sz="2400" b="1" dirty="0">
                <a:latin typeface="+mn-ea"/>
                <a:ea typeface="+mn-ea"/>
              </a:rPr>
              <a:t>64</a:t>
            </a:r>
          </a:p>
          <a:p>
            <a:pPr eaLnBrk="1" hangingPunct="1">
              <a:spcBef>
                <a:spcPct val="50000"/>
              </a:spcBef>
            </a:pPr>
            <a:r>
              <a:rPr lang="en-US" altLang="zh-CN" sz="2400" b="1" dirty="0">
                <a:latin typeface="+mn-ea"/>
                <a:ea typeface="+mn-ea"/>
              </a:rPr>
              <a:t>2. </a:t>
            </a:r>
            <a:r>
              <a:rPr lang="zh-CN" altLang="en-US" sz="2400" b="1" dirty="0">
                <a:latin typeface="+mn-ea"/>
                <a:ea typeface="+mn-ea"/>
                <a:hlinkClick r:id="rId3" action="ppaction://hlinksldjump"/>
              </a:rPr>
              <a:t>基本结构</a:t>
            </a:r>
            <a:endParaRPr lang="zh-CN" altLang="en-US" sz="2400" b="1" dirty="0">
              <a:latin typeface="+mn-ea"/>
              <a:ea typeface="+mn-ea"/>
            </a:endParaRPr>
          </a:p>
          <a:p>
            <a:pPr lvl="2" eaLnBrk="1" hangingPunct="1">
              <a:spcBef>
                <a:spcPct val="50000"/>
              </a:spcBef>
              <a:buFont typeface="楷体_GB2312" pitchFamily="49" charset="-122"/>
              <a:buChar char="-"/>
            </a:pPr>
            <a:r>
              <a:rPr lang="zh-CN" altLang="en-US" sz="2400" b="1" dirty="0">
                <a:latin typeface="+mn-ea"/>
                <a:ea typeface="+mn-ea"/>
              </a:rPr>
              <a:t>向量运算部件</a:t>
            </a:r>
          </a:p>
          <a:p>
            <a:pPr lvl="2" eaLnBrk="1" hangingPunct="1">
              <a:spcBef>
                <a:spcPct val="50000"/>
              </a:spcBef>
              <a:buFont typeface="楷体_GB2312" pitchFamily="49" charset="-122"/>
              <a:buChar char="-"/>
            </a:pPr>
            <a:r>
              <a:rPr lang="zh-CN" altLang="en-US" sz="2400" b="1" dirty="0">
                <a:latin typeface="+mn-ea"/>
                <a:ea typeface="+mn-ea"/>
              </a:rPr>
              <a:t>向量寄存器组（</a:t>
            </a:r>
            <a:r>
              <a:rPr lang="en-US" altLang="zh-CN" sz="2400" b="1" dirty="0">
                <a:latin typeface="+mn-ea"/>
                <a:ea typeface="+mn-ea"/>
              </a:rPr>
              <a:t>V</a:t>
            </a:r>
            <a:r>
              <a:rPr lang="en-US" altLang="zh-CN" sz="2400" b="1" baseline="-25000" dirty="0">
                <a:latin typeface="+mn-ea"/>
                <a:ea typeface="+mn-ea"/>
              </a:rPr>
              <a:t>0</a:t>
            </a:r>
            <a:r>
              <a:rPr lang="en-US" altLang="zh-CN" sz="2400" b="1" dirty="0">
                <a:latin typeface="+mn-ea"/>
                <a:ea typeface="+mn-ea"/>
              </a:rPr>
              <a:t>-V</a:t>
            </a:r>
            <a:r>
              <a:rPr lang="en-US" altLang="zh-CN" sz="2400" b="1" baseline="-25000" dirty="0">
                <a:latin typeface="+mn-ea"/>
                <a:ea typeface="+mn-ea"/>
              </a:rPr>
              <a:t>7</a:t>
            </a:r>
            <a:r>
              <a:rPr lang="zh-CN" altLang="en-US" sz="2400" b="1" dirty="0">
                <a:latin typeface="+mn-ea"/>
                <a:ea typeface="+mn-ea"/>
              </a:rPr>
              <a:t>）</a:t>
            </a:r>
          </a:p>
          <a:p>
            <a:pPr lvl="2" eaLnBrk="1" hangingPunct="1">
              <a:spcBef>
                <a:spcPct val="50000"/>
              </a:spcBef>
              <a:buFont typeface="楷体_GB2312" pitchFamily="49" charset="-122"/>
              <a:buChar char="-"/>
            </a:pPr>
            <a:r>
              <a:rPr lang="zh-CN" altLang="en-US" sz="2400" b="1" dirty="0">
                <a:latin typeface="+mn-ea"/>
                <a:ea typeface="+mn-ea"/>
              </a:rPr>
              <a:t>向量长度寄存器</a:t>
            </a:r>
          </a:p>
          <a:p>
            <a:pPr lvl="2" eaLnBrk="1" hangingPunct="1">
              <a:spcBef>
                <a:spcPct val="50000"/>
              </a:spcBef>
              <a:buFont typeface="楷体_GB2312" pitchFamily="49" charset="-122"/>
              <a:buChar char="-"/>
            </a:pPr>
            <a:r>
              <a:rPr lang="zh-CN" altLang="en-US" sz="2400" b="1" dirty="0">
                <a:latin typeface="+mn-ea"/>
                <a:ea typeface="+mn-ea"/>
              </a:rPr>
              <a:t>向量屏蔽寄存器</a:t>
            </a:r>
          </a:p>
        </p:txBody>
      </p:sp>
      <p:sp>
        <p:nvSpPr>
          <p:cNvPr id="5" name="Rectangle 3"/>
          <p:cNvSpPr>
            <a:spLocks noChangeArrowheads="1"/>
          </p:cNvSpPr>
          <p:nvPr/>
        </p:nvSpPr>
        <p:spPr bwMode="auto">
          <a:xfrm>
            <a:off x="539750" y="260350"/>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2019864733"/>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26988"/>
            <a:ext cx="8229600" cy="1143001"/>
          </a:xfrm>
        </p:spPr>
        <p:txBody>
          <a:bodyPr/>
          <a:lstStyle/>
          <a:p>
            <a:pPr eaLnBrk="1" hangingPunct="1">
              <a:defRPr/>
            </a:pPr>
            <a:r>
              <a:rPr lang="zh-CN" altLang="en-US" sz="3600" b="1" dirty="0" smtClean="0">
                <a:latin typeface="+mj-ea"/>
              </a:rPr>
              <a:t>执行时间分析</a:t>
            </a:r>
          </a:p>
        </p:txBody>
      </p:sp>
      <p:sp>
        <p:nvSpPr>
          <p:cNvPr id="32771" name="Rectangle 3"/>
          <p:cNvSpPr>
            <a:spLocks noGrp="1" noChangeArrowheads="1"/>
          </p:cNvSpPr>
          <p:nvPr>
            <p:ph type="body" sz="half" idx="4294967295"/>
          </p:nvPr>
        </p:nvSpPr>
        <p:spPr>
          <a:xfrm>
            <a:off x="468313" y="1052513"/>
            <a:ext cx="6480175" cy="5616575"/>
          </a:xfrm>
        </p:spPr>
        <p:txBody>
          <a:bodyPr/>
          <a:lstStyle/>
          <a:p>
            <a:pPr eaLnBrk="1" hangingPunct="1">
              <a:lnSpc>
                <a:spcPct val="80000"/>
              </a:lnSpc>
              <a:buFont typeface="Wingdings" pitchFamily="2" charset="2"/>
              <a:buNone/>
            </a:pPr>
            <a:r>
              <a:rPr lang="en-US" altLang="zh-CN" sz="2400" dirty="0" smtClean="0">
                <a:latin typeface="Verdana" pitchFamily="34" charset="0"/>
                <a:ea typeface="华文中宋" pitchFamily="2" charset="-122"/>
              </a:rPr>
              <a:t>Loop:	        LD		F0,0(R1)</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ADDD 	F4,F0,F2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SD		0(R1),F4</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t>
            </a:r>
            <a:r>
              <a:rPr lang="en-US" altLang="zh-CN" sz="2400" dirty="0" smtClean="0">
                <a:solidFill>
                  <a:srgbClr val="FF5050"/>
                </a:solidFill>
                <a:latin typeface="Verdana" pitchFamily="34" charset="0"/>
                <a:ea typeface="华文中宋" pitchFamily="2" charset="-122"/>
              </a:rPr>
              <a:t>LD		F6,-8(R1)</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ADDD 	F8,F6,F2</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SD		-8(R1), F8</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LD		F10,-16(R1)</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ADDD 	F12,F10,F2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SD		-16(R1), F12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t>
            </a:r>
            <a:r>
              <a:rPr lang="en-US" altLang="zh-CN" sz="2400" dirty="0" smtClean="0">
                <a:solidFill>
                  <a:srgbClr val="FF5050"/>
                </a:solidFill>
                <a:latin typeface="Verdana" pitchFamily="34" charset="0"/>
                <a:ea typeface="华文中宋" pitchFamily="2" charset="-122"/>
              </a:rPr>
              <a:t>LD		F14,-24(R1)</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ADDD 	F16,F14,F2</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SD		-24(R1), F16</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SUBI	        R1,R1,#-32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BNEZ	</a:t>
            </a:r>
            <a:r>
              <a:rPr lang="en-US" altLang="zh-CN" sz="2400" dirty="0">
                <a:latin typeface="Verdana" pitchFamily="34" charset="0"/>
                <a:ea typeface="华文中宋" pitchFamily="2" charset="-122"/>
              </a:rPr>
              <a:t> </a:t>
            </a:r>
            <a:r>
              <a:rPr lang="en-US" altLang="zh-CN" sz="2400" dirty="0" smtClean="0">
                <a:latin typeface="Verdana" pitchFamily="34" charset="0"/>
                <a:ea typeface="华文中宋" pitchFamily="2" charset="-122"/>
              </a:rPr>
              <a:t>       R1,Loop</a:t>
            </a:r>
            <a:endParaRPr lang="zh-CN" altLang="en-US" sz="2400" dirty="0" smtClean="0">
              <a:latin typeface="Verdana" pitchFamily="34" charset="0"/>
              <a:ea typeface="华文中宋" pitchFamily="2" charset="-122"/>
            </a:endParaRP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stall		</a:t>
            </a:r>
            <a:r>
              <a:rPr lang="en-US" altLang="zh-CN" sz="1600" dirty="0" smtClean="0">
                <a:latin typeface="Verdana" pitchFamily="34" charset="0"/>
                <a:ea typeface="华文中宋" pitchFamily="2" charset="-122"/>
              </a:rPr>
              <a:t>	</a:t>
            </a:r>
          </a:p>
        </p:txBody>
      </p:sp>
      <p:sp>
        <p:nvSpPr>
          <p:cNvPr id="368644" name="Rectangle 4"/>
          <p:cNvSpPr>
            <a:spLocks noGrp="1" noChangeArrowheads="1"/>
          </p:cNvSpPr>
          <p:nvPr>
            <p:ph type="body" sz="half" idx="4294967295"/>
          </p:nvPr>
        </p:nvSpPr>
        <p:spPr>
          <a:xfrm>
            <a:off x="6732588" y="1052513"/>
            <a:ext cx="1943100" cy="5805487"/>
          </a:xfrm>
        </p:spPr>
        <p:txBody>
          <a:bodyPr rtlCol="0">
            <a:normAutofit lnSpcReduction="10000"/>
          </a:bodyPr>
          <a:lstStyle/>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a:t>
            </a: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2,3</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4,5,6</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7</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8,9</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10,11,12</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13</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14,15</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16,17,18</a:t>
            </a: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19</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20,21</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22,23,24</a:t>
            </a: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25</a:t>
            </a: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26,27</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28</a:t>
            </a:r>
            <a:endParaRPr lang="zh-CN" altLang="en-US" sz="2400" dirty="0" smtClean="0">
              <a:latin typeface="Verdana" pitchFamily="34" charset="0"/>
              <a:ea typeface="华文中宋" pitchFamily="2" charset="-122"/>
            </a:endParaRPr>
          </a:p>
          <a:p>
            <a:pPr eaLnBrk="1" fontAlgn="auto" hangingPunct="1">
              <a:lnSpc>
                <a:spcPct val="80000"/>
              </a:lnSpc>
              <a:spcAft>
                <a:spcPts val="0"/>
              </a:spcAft>
              <a:buFont typeface="Arial" pitchFamily="34" charset="0"/>
              <a:buChar char="•"/>
              <a:defRPr/>
            </a:pPr>
            <a:endParaRPr lang="zh-CN" altLang="en-US" sz="2400" dirty="0" smtClean="0">
              <a:latin typeface="Verdana" pitchFamily="34" charset="0"/>
              <a:ea typeface="华文中宋" pitchFamily="2" charset="-122"/>
            </a:endParaRPr>
          </a:p>
        </p:txBody>
      </p:sp>
    </p:spTree>
    <p:extLst>
      <p:ext uri="{BB962C8B-B14F-4D97-AF65-F5344CB8AC3E}">
        <p14:creationId xmlns:p14="http://schemas.microsoft.com/office/powerpoint/2010/main" val="288238637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p:txBody>
          <a:bodyPr/>
          <a:lstStyle/>
          <a:p>
            <a:pPr eaLnBrk="1" hangingPunct="1">
              <a:defRPr/>
            </a:pPr>
            <a:r>
              <a:rPr lang="zh-CN" altLang="en-US" sz="3600" b="1" dirty="0" smtClean="0">
                <a:latin typeface="+mj-ea"/>
              </a:rPr>
              <a:t>结果分析</a:t>
            </a:r>
          </a:p>
        </p:txBody>
      </p:sp>
      <p:sp>
        <p:nvSpPr>
          <p:cNvPr id="369669" name="Rectangle 5"/>
          <p:cNvSpPr>
            <a:spLocks noGrp="1" noChangeArrowheads="1"/>
          </p:cNvSpPr>
          <p:nvPr>
            <p:ph type="body" idx="4294967295"/>
          </p:nvPr>
        </p:nvSpPr>
        <p:spPr/>
        <p:txBody>
          <a:bodyPr rtlCol="0">
            <a:normAutofit/>
          </a:bodyPr>
          <a:lstStyle/>
          <a:p>
            <a:pPr eaLnBrk="1" fontAlgn="auto" hangingPunct="1">
              <a:spcAft>
                <a:spcPts val="0"/>
              </a:spcAft>
              <a:buFont typeface="Arial" pitchFamily="34" charset="0"/>
              <a:buChar char="•"/>
              <a:defRPr/>
            </a:pPr>
            <a:r>
              <a:rPr lang="zh-CN" altLang="en-US" sz="2800" b="1" dirty="0" smtClean="0">
                <a:latin typeface="+mn-ea"/>
              </a:rPr>
              <a:t>循环使用</a:t>
            </a:r>
            <a:r>
              <a:rPr lang="en-US" altLang="zh-CN" sz="2800" b="1" dirty="0" smtClean="0">
                <a:latin typeface="+mn-ea"/>
              </a:rPr>
              <a:t>28</a:t>
            </a:r>
            <a:r>
              <a:rPr lang="zh-CN" altLang="en-US" sz="2800" b="1" dirty="0" smtClean="0">
                <a:latin typeface="+mn-ea"/>
              </a:rPr>
              <a:t>个时钟节拍</a:t>
            </a:r>
          </a:p>
          <a:p>
            <a:pPr lvl="1" eaLnBrk="1" fontAlgn="auto" hangingPunct="1">
              <a:spcAft>
                <a:spcPts val="0"/>
              </a:spcAft>
              <a:buFont typeface="Arial" pitchFamily="34" charset="0"/>
              <a:buChar char="–"/>
              <a:defRPr/>
            </a:pPr>
            <a:r>
              <a:rPr lang="en-US" altLang="zh-CN" sz="2400" b="1" dirty="0" smtClean="0">
                <a:latin typeface="+mn-ea"/>
              </a:rPr>
              <a:t>14</a:t>
            </a:r>
            <a:r>
              <a:rPr lang="zh-CN" altLang="en-US" sz="2400" b="1" dirty="0" smtClean="0">
                <a:latin typeface="+mn-ea"/>
              </a:rPr>
              <a:t>个空转节拍</a:t>
            </a:r>
          </a:p>
          <a:p>
            <a:pPr lvl="2" eaLnBrk="1" fontAlgn="auto" hangingPunct="1">
              <a:spcAft>
                <a:spcPts val="0"/>
              </a:spcAft>
              <a:buFont typeface="Arial" pitchFamily="34" charset="0"/>
              <a:buChar char="•"/>
              <a:defRPr/>
            </a:pPr>
            <a:r>
              <a:rPr lang="zh-CN" altLang="en-US" b="1" dirty="0" smtClean="0">
                <a:latin typeface="+mn-ea"/>
              </a:rPr>
              <a:t>每个</a:t>
            </a:r>
            <a:r>
              <a:rPr lang="en-US" altLang="zh-CN" b="1" dirty="0" smtClean="0">
                <a:latin typeface="+mn-ea"/>
              </a:rPr>
              <a:t>LD</a:t>
            </a:r>
            <a:r>
              <a:rPr lang="zh-CN" altLang="en-US" b="1" dirty="0" smtClean="0">
                <a:latin typeface="+mn-ea"/>
              </a:rPr>
              <a:t>有</a:t>
            </a:r>
            <a:r>
              <a:rPr lang="en-US" altLang="zh-CN" b="1" dirty="0" smtClean="0">
                <a:latin typeface="+mn-ea"/>
              </a:rPr>
              <a:t>1</a:t>
            </a:r>
            <a:r>
              <a:rPr lang="zh-CN" altLang="en-US" b="1" dirty="0" smtClean="0">
                <a:latin typeface="+mn-ea"/>
              </a:rPr>
              <a:t>个空转个</a:t>
            </a:r>
            <a:r>
              <a:rPr lang="zh-CN" b="1" dirty="0" smtClean="0">
                <a:latin typeface="+mn-ea"/>
              </a:rPr>
              <a:t>节拍</a:t>
            </a:r>
            <a:r>
              <a:rPr lang="zh-CN" altLang="en-US" b="1" dirty="0" smtClean="0">
                <a:latin typeface="+mn-ea"/>
              </a:rPr>
              <a:t> </a:t>
            </a:r>
            <a:r>
              <a:rPr lang="en-US" altLang="zh-CN" b="1" dirty="0" smtClean="0">
                <a:latin typeface="+mn-ea"/>
              </a:rPr>
              <a:t>– </a:t>
            </a:r>
            <a:r>
              <a:rPr lang="zh-CN" altLang="en-US" b="1" dirty="0" smtClean="0">
                <a:latin typeface="+mn-ea"/>
              </a:rPr>
              <a:t>共</a:t>
            </a:r>
            <a:r>
              <a:rPr lang="en-US" altLang="zh-CN" b="1" dirty="0" smtClean="0">
                <a:latin typeface="+mn-ea"/>
              </a:rPr>
              <a:t>4</a:t>
            </a:r>
            <a:r>
              <a:rPr lang="zh-CN" altLang="en-US" b="1" dirty="0" smtClean="0">
                <a:latin typeface="+mn-ea"/>
              </a:rPr>
              <a:t>拍</a:t>
            </a:r>
          </a:p>
          <a:p>
            <a:pPr lvl="2" eaLnBrk="1" fontAlgn="auto" hangingPunct="1">
              <a:spcAft>
                <a:spcPts val="0"/>
              </a:spcAft>
              <a:buFont typeface="Arial" pitchFamily="34" charset="0"/>
              <a:buChar char="•"/>
              <a:defRPr/>
            </a:pPr>
            <a:r>
              <a:rPr lang="zh-CN" altLang="en-US" b="1" dirty="0" smtClean="0">
                <a:latin typeface="+mn-ea"/>
              </a:rPr>
              <a:t>每个</a:t>
            </a:r>
            <a:r>
              <a:rPr lang="en-US" altLang="zh-CN" b="1" dirty="0" smtClean="0">
                <a:latin typeface="+mn-ea"/>
              </a:rPr>
              <a:t>ADDD</a:t>
            </a:r>
            <a:r>
              <a:rPr lang="zh-CN" altLang="en-US" b="1" dirty="0" smtClean="0">
                <a:latin typeface="+mn-ea"/>
              </a:rPr>
              <a:t>有</a:t>
            </a:r>
            <a:r>
              <a:rPr lang="en-US" altLang="zh-CN" b="1" dirty="0" smtClean="0">
                <a:latin typeface="+mn-ea"/>
              </a:rPr>
              <a:t>2</a:t>
            </a:r>
            <a:r>
              <a:rPr lang="zh-CN" altLang="en-US" b="1" dirty="0" smtClean="0">
                <a:latin typeface="+mn-ea"/>
              </a:rPr>
              <a:t>个空转节拍 </a:t>
            </a:r>
            <a:r>
              <a:rPr lang="en-US" altLang="zh-CN" b="1" dirty="0" smtClean="0">
                <a:latin typeface="+mn-ea"/>
              </a:rPr>
              <a:t>- </a:t>
            </a:r>
            <a:r>
              <a:rPr lang="zh-CN" altLang="en-US" b="1" dirty="0" smtClean="0">
                <a:latin typeface="+mn-ea"/>
              </a:rPr>
              <a:t>共</a:t>
            </a:r>
            <a:r>
              <a:rPr lang="en-US" altLang="zh-CN" b="1" dirty="0" smtClean="0">
                <a:latin typeface="+mn-ea"/>
              </a:rPr>
              <a:t>8</a:t>
            </a:r>
            <a:r>
              <a:rPr lang="zh-CN" altLang="en-US" b="1" dirty="0" smtClean="0">
                <a:latin typeface="+mn-ea"/>
              </a:rPr>
              <a:t>拍</a:t>
            </a:r>
          </a:p>
          <a:p>
            <a:pPr lvl="2" eaLnBrk="1" fontAlgn="auto" hangingPunct="1">
              <a:spcAft>
                <a:spcPts val="0"/>
              </a:spcAft>
              <a:buFont typeface="Arial" pitchFamily="34" charset="0"/>
              <a:buChar char="•"/>
              <a:defRPr/>
            </a:pPr>
            <a:r>
              <a:rPr lang="en-US" altLang="zh-CN" b="1" dirty="0" smtClean="0">
                <a:latin typeface="+mn-ea"/>
              </a:rPr>
              <a:t>SUBI</a:t>
            </a:r>
            <a:r>
              <a:rPr lang="zh-CN" altLang="en-US" b="1" dirty="0" smtClean="0">
                <a:latin typeface="+mn-ea"/>
              </a:rPr>
              <a:t>有</a:t>
            </a:r>
            <a:r>
              <a:rPr lang="en-US" altLang="zh-CN" b="1" dirty="0" smtClean="0">
                <a:latin typeface="+mn-ea"/>
              </a:rPr>
              <a:t>1</a:t>
            </a:r>
            <a:r>
              <a:rPr lang="zh-CN" altLang="en-US" b="1" dirty="0" smtClean="0">
                <a:latin typeface="+mn-ea"/>
              </a:rPr>
              <a:t>个空转节拍 </a:t>
            </a:r>
            <a:r>
              <a:rPr lang="en-US" altLang="zh-CN" b="1" dirty="0" smtClean="0">
                <a:latin typeface="+mn-ea"/>
              </a:rPr>
              <a:t>- </a:t>
            </a:r>
            <a:r>
              <a:rPr lang="zh-CN" altLang="en-US" b="1" dirty="0" smtClean="0">
                <a:latin typeface="+mn-ea"/>
              </a:rPr>
              <a:t>共</a:t>
            </a:r>
            <a:r>
              <a:rPr lang="en-US" altLang="zh-CN" b="1" dirty="0" smtClean="0">
                <a:latin typeface="+mn-ea"/>
              </a:rPr>
              <a:t>1</a:t>
            </a:r>
            <a:r>
              <a:rPr lang="zh-CN" altLang="en-US" b="1" dirty="0" smtClean="0">
                <a:latin typeface="+mn-ea"/>
              </a:rPr>
              <a:t>拍</a:t>
            </a:r>
          </a:p>
          <a:p>
            <a:pPr lvl="2" eaLnBrk="1" fontAlgn="auto" hangingPunct="1">
              <a:spcAft>
                <a:spcPts val="0"/>
              </a:spcAft>
              <a:buFont typeface="Arial" pitchFamily="34" charset="0"/>
              <a:buChar char="•"/>
              <a:defRPr/>
            </a:pPr>
            <a:r>
              <a:rPr lang="en-US" altLang="zh-CN" b="1" dirty="0" smtClean="0">
                <a:latin typeface="+mn-ea"/>
              </a:rPr>
              <a:t>BRANCH</a:t>
            </a:r>
            <a:r>
              <a:rPr lang="zh-CN" altLang="en-US" b="1" dirty="0" smtClean="0">
                <a:latin typeface="+mn-ea"/>
              </a:rPr>
              <a:t>有</a:t>
            </a:r>
            <a:r>
              <a:rPr lang="en-US" altLang="zh-CN" b="1" dirty="0" smtClean="0">
                <a:latin typeface="+mn-ea"/>
              </a:rPr>
              <a:t>1</a:t>
            </a:r>
            <a:r>
              <a:rPr lang="zh-CN" altLang="en-US" b="1" dirty="0" smtClean="0">
                <a:latin typeface="+mn-ea"/>
              </a:rPr>
              <a:t>个空转节</a:t>
            </a:r>
            <a:r>
              <a:rPr lang="zh-CN" b="1" dirty="0" smtClean="0">
                <a:latin typeface="+mn-ea"/>
              </a:rPr>
              <a:t>拍</a:t>
            </a:r>
            <a:r>
              <a:rPr lang="zh-CN" altLang="en-US" b="1" dirty="0" smtClean="0">
                <a:latin typeface="+mn-ea"/>
              </a:rPr>
              <a:t> </a:t>
            </a:r>
            <a:r>
              <a:rPr lang="en-US" altLang="zh-CN" b="1" dirty="0" smtClean="0">
                <a:latin typeface="+mn-ea"/>
              </a:rPr>
              <a:t>- </a:t>
            </a:r>
            <a:r>
              <a:rPr lang="zh-CN" altLang="en-US" b="1" dirty="0" smtClean="0">
                <a:latin typeface="+mn-ea"/>
              </a:rPr>
              <a:t>共</a:t>
            </a:r>
            <a:r>
              <a:rPr lang="en-US" altLang="zh-CN" b="1" dirty="0" smtClean="0">
                <a:latin typeface="+mn-ea"/>
              </a:rPr>
              <a:t>1</a:t>
            </a:r>
            <a:r>
              <a:rPr lang="zh-CN" altLang="en-US" b="1" dirty="0" smtClean="0">
                <a:latin typeface="+mn-ea"/>
              </a:rPr>
              <a:t>拍</a:t>
            </a:r>
          </a:p>
          <a:p>
            <a:pPr lvl="1" eaLnBrk="1" fontAlgn="auto" hangingPunct="1">
              <a:spcAft>
                <a:spcPts val="0"/>
              </a:spcAft>
              <a:buFont typeface="Arial" pitchFamily="34" charset="0"/>
              <a:buChar char="–"/>
              <a:defRPr/>
            </a:pPr>
            <a:r>
              <a:rPr lang="zh-CN" altLang="en-US" sz="2400" b="1" dirty="0" smtClean="0">
                <a:latin typeface="+mn-ea"/>
              </a:rPr>
              <a:t>有</a:t>
            </a:r>
            <a:r>
              <a:rPr lang="en-US" altLang="zh-CN" sz="2400" b="1" dirty="0" smtClean="0">
                <a:latin typeface="+mn-ea"/>
              </a:rPr>
              <a:t>14</a:t>
            </a:r>
            <a:r>
              <a:rPr lang="zh-CN" altLang="en-US" sz="2400" b="1" dirty="0" smtClean="0">
                <a:latin typeface="+mn-ea"/>
              </a:rPr>
              <a:t>个指令流出节拍</a:t>
            </a:r>
          </a:p>
          <a:p>
            <a:pPr eaLnBrk="1" fontAlgn="auto" hangingPunct="1">
              <a:spcAft>
                <a:spcPts val="0"/>
              </a:spcAft>
              <a:buFont typeface="Arial" pitchFamily="34" charset="0"/>
              <a:buChar char="•"/>
              <a:defRPr/>
            </a:pPr>
            <a:r>
              <a:rPr lang="zh-CN" altLang="en-US" sz="2800" b="1" dirty="0">
                <a:latin typeface="+mn-ea"/>
              </a:rPr>
              <a:t>平均</a:t>
            </a:r>
            <a:r>
              <a:rPr lang="zh-CN" altLang="en-US" sz="2800" b="1" dirty="0" smtClean="0">
                <a:latin typeface="+mn-ea"/>
              </a:rPr>
              <a:t>每遍循环</a:t>
            </a:r>
            <a:r>
              <a:rPr lang="en-US" altLang="zh-CN" sz="2800" b="1" dirty="0" smtClean="0">
                <a:latin typeface="+mn-ea"/>
              </a:rPr>
              <a:t>7</a:t>
            </a:r>
            <a:r>
              <a:rPr lang="zh-CN" altLang="en-US" sz="2800" b="1" dirty="0" smtClean="0">
                <a:latin typeface="+mn-ea"/>
              </a:rPr>
              <a:t>个时钟节拍</a:t>
            </a:r>
          </a:p>
          <a:p>
            <a:pPr eaLnBrk="1" fontAlgn="auto" hangingPunct="1">
              <a:spcAft>
                <a:spcPts val="0"/>
              </a:spcAft>
              <a:buFont typeface="Arial" pitchFamily="34" charset="0"/>
              <a:buChar char="•"/>
              <a:defRPr/>
            </a:pPr>
            <a:r>
              <a:rPr lang="zh-CN" altLang="en-US" sz="2800" b="1" dirty="0" smtClean="0">
                <a:latin typeface="+mn-ea"/>
              </a:rPr>
              <a:t>共计使用</a:t>
            </a:r>
            <a:r>
              <a:rPr lang="en-US" altLang="zh-CN" sz="2800" b="1" dirty="0" smtClean="0">
                <a:latin typeface="+mn-ea"/>
              </a:rPr>
              <a:t>9</a:t>
            </a:r>
            <a:r>
              <a:rPr lang="zh-CN" altLang="en-US" sz="2800" b="1" dirty="0" smtClean="0">
                <a:latin typeface="+mn-ea"/>
              </a:rPr>
              <a:t>个寄存器</a:t>
            </a:r>
          </a:p>
        </p:txBody>
      </p:sp>
    </p:spTree>
    <p:extLst>
      <p:ext uri="{BB962C8B-B14F-4D97-AF65-F5344CB8AC3E}">
        <p14:creationId xmlns:p14="http://schemas.microsoft.com/office/powerpoint/2010/main" val="1437384317"/>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26988"/>
            <a:ext cx="8229600" cy="1143001"/>
          </a:xfrm>
        </p:spPr>
        <p:txBody>
          <a:bodyPr/>
          <a:lstStyle/>
          <a:p>
            <a:pPr eaLnBrk="1" hangingPunct="1">
              <a:defRPr/>
            </a:pPr>
            <a:r>
              <a:rPr lang="zh-CN" altLang="en-US" sz="3600" b="1" dirty="0" smtClean="0">
                <a:latin typeface="+mj-ea"/>
              </a:rPr>
              <a:t>执行时间分析</a:t>
            </a:r>
          </a:p>
        </p:txBody>
      </p:sp>
      <p:sp>
        <p:nvSpPr>
          <p:cNvPr id="32771" name="Rectangle 3"/>
          <p:cNvSpPr>
            <a:spLocks noGrp="1" noChangeArrowheads="1"/>
          </p:cNvSpPr>
          <p:nvPr>
            <p:ph type="body" sz="half" idx="4294967295"/>
          </p:nvPr>
        </p:nvSpPr>
        <p:spPr>
          <a:xfrm>
            <a:off x="468313" y="1052513"/>
            <a:ext cx="6480175" cy="5616575"/>
          </a:xfrm>
        </p:spPr>
        <p:txBody>
          <a:bodyPr/>
          <a:lstStyle/>
          <a:p>
            <a:pPr eaLnBrk="1" hangingPunct="1">
              <a:lnSpc>
                <a:spcPct val="80000"/>
              </a:lnSpc>
              <a:buFont typeface="Wingdings" pitchFamily="2" charset="2"/>
              <a:buNone/>
            </a:pPr>
            <a:r>
              <a:rPr lang="en-US" altLang="zh-CN" sz="2400" dirty="0" smtClean="0">
                <a:latin typeface="Verdana" pitchFamily="34" charset="0"/>
                <a:ea typeface="华文中宋" pitchFamily="2" charset="-122"/>
              </a:rPr>
              <a:t>Loop:	        LD		F0,0(R1)</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ADDD 	F4,F0,F2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SD		0(R1),F4</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t>
            </a:r>
            <a:r>
              <a:rPr lang="en-US" altLang="zh-CN" sz="2400" dirty="0" smtClean="0">
                <a:solidFill>
                  <a:srgbClr val="FF5050"/>
                </a:solidFill>
                <a:latin typeface="Verdana" pitchFamily="34" charset="0"/>
                <a:ea typeface="华文中宋" pitchFamily="2" charset="-122"/>
              </a:rPr>
              <a:t>LD		F6,-8(R1)</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ADDD 	F8,F6,F2</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SD		-8(R1), F8</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LD		F10,-16(R1)</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ADDD 	F12,F10,F2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SD		-16(R1), F12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a:t>
            </a:r>
            <a:r>
              <a:rPr lang="en-US" altLang="zh-CN" sz="2400" dirty="0" smtClean="0">
                <a:solidFill>
                  <a:srgbClr val="FF5050"/>
                </a:solidFill>
                <a:latin typeface="Verdana" pitchFamily="34" charset="0"/>
                <a:ea typeface="华文中宋" pitchFamily="2" charset="-122"/>
              </a:rPr>
              <a:t>LD		F14,-24(R1)</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ADDD 	F16,F14,F2</a:t>
            </a:r>
          </a:p>
          <a:p>
            <a:pPr eaLnBrk="1" hangingPunct="1">
              <a:lnSpc>
                <a:spcPct val="80000"/>
              </a:lnSpc>
              <a:buFont typeface="Wingdings" pitchFamily="2" charset="2"/>
              <a:buNone/>
            </a:pPr>
            <a:r>
              <a:rPr lang="en-US" altLang="zh-CN" sz="2400" dirty="0" smtClean="0">
                <a:solidFill>
                  <a:srgbClr val="FF5050"/>
                </a:solidFill>
                <a:latin typeface="Verdana" pitchFamily="34" charset="0"/>
                <a:ea typeface="华文中宋" pitchFamily="2" charset="-122"/>
              </a:rPr>
              <a:t>			SD		-24(R1), F16</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SUBI	        R1,R1,#-32</a:t>
            </a: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BNEZ	</a:t>
            </a:r>
            <a:r>
              <a:rPr lang="en-US" altLang="zh-CN" sz="2400" dirty="0">
                <a:latin typeface="Verdana" pitchFamily="34" charset="0"/>
                <a:ea typeface="华文中宋" pitchFamily="2" charset="-122"/>
              </a:rPr>
              <a:t> </a:t>
            </a:r>
            <a:r>
              <a:rPr lang="en-US" altLang="zh-CN" sz="2400" dirty="0" smtClean="0">
                <a:latin typeface="Verdana" pitchFamily="34" charset="0"/>
                <a:ea typeface="华文中宋" pitchFamily="2" charset="-122"/>
              </a:rPr>
              <a:t>       R1,Loop</a:t>
            </a:r>
            <a:endParaRPr lang="zh-CN" altLang="en-US" sz="2400" dirty="0" smtClean="0">
              <a:latin typeface="Verdana" pitchFamily="34" charset="0"/>
              <a:ea typeface="华文中宋" pitchFamily="2" charset="-122"/>
            </a:endParaRPr>
          </a:p>
          <a:p>
            <a:pPr eaLnBrk="1" hangingPunct="1">
              <a:lnSpc>
                <a:spcPct val="80000"/>
              </a:lnSpc>
              <a:buFont typeface="Wingdings" pitchFamily="2" charset="2"/>
              <a:buNone/>
            </a:pPr>
            <a:r>
              <a:rPr lang="en-US" altLang="zh-CN" sz="2400" dirty="0" smtClean="0">
                <a:latin typeface="Verdana" pitchFamily="34" charset="0"/>
                <a:ea typeface="华文中宋" pitchFamily="2" charset="-122"/>
              </a:rPr>
              <a:t>			stall		</a:t>
            </a:r>
            <a:r>
              <a:rPr lang="en-US" altLang="zh-CN" sz="1600" dirty="0" smtClean="0">
                <a:latin typeface="Verdana" pitchFamily="34" charset="0"/>
                <a:ea typeface="华文中宋" pitchFamily="2" charset="-122"/>
              </a:rPr>
              <a:t>	</a:t>
            </a:r>
          </a:p>
        </p:txBody>
      </p:sp>
      <p:sp>
        <p:nvSpPr>
          <p:cNvPr id="368644" name="Rectangle 4"/>
          <p:cNvSpPr>
            <a:spLocks noGrp="1" noChangeArrowheads="1"/>
          </p:cNvSpPr>
          <p:nvPr>
            <p:ph type="body" sz="half" idx="4294967295"/>
          </p:nvPr>
        </p:nvSpPr>
        <p:spPr>
          <a:xfrm>
            <a:off x="6732588" y="1052513"/>
            <a:ext cx="1943100" cy="5805487"/>
          </a:xfrm>
        </p:spPr>
        <p:txBody>
          <a:bodyPr rtlCol="0">
            <a:normAutofit lnSpcReduction="10000"/>
          </a:bodyPr>
          <a:lstStyle/>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a:t>
            </a: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2,3</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4,5,6</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7</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8,9</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10,11,12</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13</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14,15</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16,17,18</a:t>
            </a: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19</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20,21</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solidFill>
                  <a:srgbClr val="FF5050"/>
                </a:solidFill>
                <a:latin typeface="Verdana" pitchFamily="34" charset="0"/>
                <a:ea typeface="华文中宋" pitchFamily="2" charset="-122"/>
              </a:rPr>
              <a:t>22,23,24</a:t>
            </a: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25</a:t>
            </a: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26,27</a:t>
            </a:r>
            <a:endParaRPr lang="zh-CN" altLang="en-US" sz="2400" dirty="0" smtClean="0">
              <a:latin typeface="Verdana" pitchFamily="34" charset="0"/>
              <a:ea typeface="华文中宋" pitchFamily="2" charset="-122"/>
            </a:endParaRPr>
          </a:p>
          <a:p>
            <a:pPr eaLnBrk="1" fontAlgn="auto" hangingPunct="1">
              <a:lnSpc>
                <a:spcPct val="90000"/>
              </a:lnSpc>
              <a:spcAft>
                <a:spcPts val="0"/>
              </a:spcAft>
              <a:buFont typeface="Wingdings" pitchFamily="2" charset="2"/>
              <a:buNone/>
              <a:defRPr/>
            </a:pPr>
            <a:r>
              <a:rPr lang="en-US" altLang="zh-CN" sz="2400" dirty="0" smtClean="0">
                <a:latin typeface="Verdana" pitchFamily="34" charset="0"/>
                <a:ea typeface="华文中宋" pitchFamily="2" charset="-122"/>
              </a:rPr>
              <a:t>28</a:t>
            </a:r>
            <a:endParaRPr lang="zh-CN" altLang="en-US" sz="2400" dirty="0" smtClean="0">
              <a:latin typeface="Verdana" pitchFamily="34" charset="0"/>
              <a:ea typeface="华文中宋" pitchFamily="2" charset="-122"/>
            </a:endParaRPr>
          </a:p>
          <a:p>
            <a:pPr eaLnBrk="1" fontAlgn="auto" hangingPunct="1">
              <a:lnSpc>
                <a:spcPct val="80000"/>
              </a:lnSpc>
              <a:spcAft>
                <a:spcPts val="0"/>
              </a:spcAft>
              <a:buFont typeface="Arial" pitchFamily="34" charset="0"/>
              <a:buChar char="•"/>
              <a:defRPr/>
            </a:pPr>
            <a:endParaRPr lang="zh-CN" altLang="en-US" sz="2400" dirty="0" smtClean="0">
              <a:latin typeface="Verdana" pitchFamily="34" charset="0"/>
              <a:ea typeface="华文中宋" pitchFamily="2" charset="-122"/>
            </a:endParaRPr>
          </a:p>
        </p:txBody>
      </p:sp>
    </p:spTree>
    <p:extLst>
      <p:ext uri="{BB962C8B-B14F-4D97-AF65-F5344CB8AC3E}">
        <p14:creationId xmlns:p14="http://schemas.microsoft.com/office/powerpoint/2010/main" val="2459882243"/>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68313" y="0"/>
            <a:ext cx="8229600" cy="1143000"/>
          </a:xfrm>
        </p:spPr>
        <p:txBody>
          <a:bodyPr/>
          <a:lstStyle/>
          <a:p>
            <a:pPr eaLnBrk="1" hangingPunct="1">
              <a:defRPr/>
            </a:pPr>
            <a:r>
              <a:rPr lang="zh-CN" altLang="en-US" sz="3600" b="1" dirty="0" smtClean="0">
                <a:latin typeface="+mj-ea"/>
              </a:rPr>
              <a:t>循环展开</a:t>
            </a:r>
            <a:r>
              <a:rPr lang="en-US" altLang="zh-CN" sz="3600" b="1" dirty="0" smtClean="0">
                <a:latin typeface="+mj-ea"/>
              </a:rPr>
              <a:t>+</a:t>
            </a:r>
            <a:r>
              <a:rPr lang="zh-CN" altLang="en-US" sz="3600" b="1" dirty="0" smtClean="0">
                <a:latin typeface="+mj-ea"/>
              </a:rPr>
              <a:t>指令调度</a:t>
            </a:r>
          </a:p>
        </p:txBody>
      </p:sp>
      <p:sp>
        <p:nvSpPr>
          <p:cNvPr id="34819" name="Rectangle 3"/>
          <p:cNvSpPr>
            <a:spLocks noGrp="1" noChangeArrowheads="1"/>
          </p:cNvSpPr>
          <p:nvPr>
            <p:ph type="body" idx="4294967295"/>
          </p:nvPr>
        </p:nvSpPr>
        <p:spPr>
          <a:xfrm>
            <a:off x="468313" y="1052513"/>
            <a:ext cx="8207375" cy="5805487"/>
          </a:xfrm>
        </p:spPr>
        <p:txBody>
          <a:bodyPr/>
          <a:lstStyle/>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Loop:	 	LD		F0,0(R1)</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LD		F6,-8(R1)</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LD		F10,-16(R1)</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LD		F14,-24(R1)</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ADDD	         F4,F0,F2</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ADDD  	F8,F6,F2</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ADDD  	F12,F10,F2</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ADDD 	F16,F14,F2</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SD		0(R1),F4</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SD		-8(R1),F8</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SUBI	         R1,R1,#-32</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SD	         16(R1),F12</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BNEZ		R1,Loop</a:t>
            </a:r>
          </a:p>
          <a:p>
            <a:pPr marL="966788" lvl="1" indent="-495300" eaLnBrk="1" hangingPunct="1">
              <a:buFont typeface="Wingdings" pitchFamily="2" charset="2"/>
              <a:buAutoNum type="arabicPeriod"/>
            </a:pPr>
            <a:r>
              <a:rPr lang="en-US" altLang="zh-CN" sz="2200" dirty="0" smtClean="0">
                <a:latin typeface="Verdana" pitchFamily="34" charset="0"/>
                <a:ea typeface="华文中宋" pitchFamily="2" charset="-122"/>
              </a:rPr>
              <a:t>		SD		8(R1),F16</a:t>
            </a:r>
            <a:endParaRPr lang="zh-CN" altLang="en-US" sz="2200" dirty="0" smtClean="0">
              <a:latin typeface="Verdana" pitchFamily="34" charset="0"/>
              <a:ea typeface="华文中宋" pitchFamily="2" charset="-122"/>
            </a:endParaRPr>
          </a:p>
        </p:txBody>
      </p:sp>
    </p:spTree>
    <p:extLst>
      <p:ext uri="{BB962C8B-B14F-4D97-AF65-F5344CB8AC3E}">
        <p14:creationId xmlns:p14="http://schemas.microsoft.com/office/powerpoint/2010/main" val="1349278575"/>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2" name="Rectangle 6"/>
          <p:cNvSpPr>
            <a:spLocks noGrp="1" noChangeArrowheads="1"/>
          </p:cNvSpPr>
          <p:nvPr>
            <p:ph type="title" idx="4294967295"/>
          </p:nvPr>
        </p:nvSpPr>
        <p:spPr/>
        <p:txBody>
          <a:bodyPr rtlCol="0">
            <a:normAutofit/>
          </a:bodyPr>
          <a:lstStyle/>
          <a:p>
            <a:pPr eaLnBrk="1" fontAlgn="auto" hangingPunct="1">
              <a:spcAft>
                <a:spcPts val="0"/>
              </a:spcAft>
              <a:defRPr/>
            </a:pPr>
            <a:r>
              <a:rPr lang="zh-CN" altLang="en-US" sz="3600" b="1" dirty="0" smtClean="0">
                <a:latin typeface="+mj-ea"/>
              </a:rPr>
              <a:t>“循环展开</a:t>
            </a:r>
            <a:r>
              <a:rPr lang="en-US" altLang="zh-CN" sz="3600" b="1" dirty="0" smtClean="0">
                <a:latin typeface="+mj-ea"/>
              </a:rPr>
              <a:t>+</a:t>
            </a:r>
            <a:r>
              <a:rPr lang="zh-CN" altLang="en-US" sz="3600" b="1" dirty="0" smtClean="0">
                <a:latin typeface="+mj-ea"/>
              </a:rPr>
              <a:t>指令调度”结果分析</a:t>
            </a:r>
            <a:endParaRPr lang="en-US" altLang="zh-CN" sz="3600" b="1" dirty="0" smtClean="0">
              <a:latin typeface="+mj-ea"/>
            </a:endParaRPr>
          </a:p>
        </p:txBody>
      </p:sp>
      <p:sp>
        <p:nvSpPr>
          <p:cNvPr id="35843" name="Rectangle 7"/>
          <p:cNvSpPr>
            <a:spLocks noGrp="1" noChangeArrowheads="1"/>
          </p:cNvSpPr>
          <p:nvPr>
            <p:ph type="body" idx="4294967295"/>
          </p:nvPr>
        </p:nvSpPr>
        <p:spPr/>
        <p:txBody>
          <a:bodyPr/>
          <a:lstStyle/>
          <a:p>
            <a:pPr eaLnBrk="1" hangingPunct="1">
              <a:lnSpc>
                <a:spcPct val="120000"/>
              </a:lnSpc>
              <a:defRPr/>
            </a:pPr>
            <a:r>
              <a:rPr lang="zh-CN" altLang="en-US" sz="2600" b="1" dirty="0" smtClean="0">
                <a:latin typeface="+mn-ea"/>
              </a:rPr>
              <a:t>每遍循环时间下降为</a:t>
            </a:r>
            <a:r>
              <a:rPr lang="en-US" altLang="zh-CN" sz="2600" b="1" dirty="0" smtClean="0">
                <a:latin typeface="+mn-ea"/>
              </a:rPr>
              <a:t>14</a:t>
            </a:r>
            <a:r>
              <a:rPr lang="zh-CN" altLang="en-US" sz="2600" b="1" dirty="0" smtClean="0">
                <a:latin typeface="+mn-ea"/>
              </a:rPr>
              <a:t>个时钟节拍</a:t>
            </a:r>
          </a:p>
          <a:p>
            <a:pPr lvl="1" eaLnBrk="1" hangingPunct="1">
              <a:lnSpc>
                <a:spcPct val="120000"/>
              </a:lnSpc>
              <a:defRPr/>
            </a:pPr>
            <a:r>
              <a:rPr lang="zh-CN" altLang="en-US" sz="2600" b="1" dirty="0" smtClean="0">
                <a:latin typeface="+mn-ea"/>
              </a:rPr>
              <a:t>每个元素平均使用</a:t>
            </a:r>
            <a:r>
              <a:rPr lang="en-US" altLang="zh-CN" sz="2600" b="1" dirty="0" smtClean="0">
                <a:latin typeface="+mn-ea"/>
              </a:rPr>
              <a:t>3.5</a:t>
            </a:r>
            <a:r>
              <a:rPr lang="zh-CN" altLang="en-US" sz="2600" b="1" dirty="0" smtClean="0">
                <a:latin typeface="+mn-ea"/>
              </a:rPr>
              <a:t>个时钟节拍</a:t>
            </a:r>
          </a:p>
          <a:p>
            <a:pPr eaLnBrk="1" hangingPunct="1">
              <a:lnSpc>
                <a:spcPct val="120000"/>
              </a:lnSpc>
              <a:defRPr/>
            </a:pPr>
            <a:r>
              <a:rPr lang="zh-CN" altLang="en-US" sz="2600" b="1" dirty="0" smtClean="0">
                <a:latin typeface="+mn-ea"/>
              </a:rPr>
              <a:t>比较</a:t>
            </a:r>
          </a:p>
          <a:p>
            <a:pPr lvl="1" eaLnBrk="1" hangingPunct="1">
              <a:lnSpc>
                <a:spcPct val="120000"/>
              </a:lnSpc>
              <a:defRPr/>
            </a:pPr>
            <a:r>
              <a:rPr lang="zh-CN" altLang="en-US" sz="2600" b="1" dirty="0" smtClean="0">
                <a:latin typeface="+mn-ea"/>
              </a:rPr>
              <a:t>没有循环展开，有指令调度</a:t>
            </a:r>
          </a:p>
          <a:p>
            <a:pPr lvl="2" eaLnBrk="1" hangingPunct="1">
              <a:lnSpc>
                <a:spcPct val="120000"/>
              </a:lnSpc>
              <a:defRPr/>
            </a:pPr>
            <a:r>
              <a:rPr lang="zh-CN" altLang="en-US" sz="2600" b="1" dirty="0" smtClean="0">
                <a:latin typeface="+mn-ea"/>
              </a:rPr>
              <a:t>每个元素</a:t>
            </a:r>
            <a:r>
              <a:rPr lang="en-US" altLang="zh-CN" sz="2600" b="1" dirty="0">
                <a:latin typeface="+mn-ea"/>
              </a:rPr>
              <a:t>6</a:t>
            </a:r>
            <a:r>
              <a:rPr lang="zh-CN" altLang="en-US" sz="2600" b="1" dirty="0" smtClean="0">
                <a:latin typeface="+mn-ea"/>
              </a:rPr>
              <a:t>拍</a:t>
            </a:r>
          </a:p>
          <a:p>
            <a:pPr lvl="1" eaLnBrk="1" hangingPunct="1">
              <a:lnSpc>
                <a:spcPct val="120000"/>
              </a:lnSpc>
              <a:defRPr/>
            </a:pPr>
            <a:r>
              <a:rPr lang="zh-CN" altLang="en-US" sz="2600" b="1" dirty="0" smtClean="0">
                <a:latin typeface="+mn-ea"/>
              </a:rPr>
              <a:t>有循环展开，没有指令调度</a:t>
            </a:r>
          </a:p>
          <a:p>
            <a:pPr lvl="2" eaLnBrk="1" hangingPunct="1">
              <a:lnSpc>
                <a:spcPct val="120000"/>
              </a:lnSpc>
              <a:defRPr/>
            </a:pPr>
            <a:r>
              <a:rPr lang="zh-CN" altLang="en-US" sz="2600" b="1" dirty="0" smtClean="0">
                <a:latin typeface="+mn-ea"/>
              </a:rPr>
              <a:t>每个元素</a:t>
            </a:r>
            <a:r>
              <a:rPr lang="en-US" altLang="zh-CN" sz="2600" b="1" dirty="0">
                <a:latin typeface="+mn-ea"/>
              </a:rPr>
              <a:t>7</a:t>
            </a:r>
            <a:r>
              <a:rPr lang="zh-CN" altLang="en-US" sz="2600" b="1" dirty="0" smtClean="0">
                <a:latin typeface="+mn-ea"/>
              </a:rPr>
              <a:t>拍</a:t>
            </a:r>
            <a:endParaRPr lang="en-US" altLang="zh-CN" sz="2600" b="1" dirty="0" smtClean="0">
              <a:latin typeface="+mn-ea"/>
            </a:endParaRPr>
          </a:p>
        </p:txBody>
      </p:sp>
    </p:spTree>
    <p:extLst>
      <p:ext uri="{BB962C8B-B14F-4D97-AF65-F5344CB8AC3E}">
        <p14:creationId xmlns:p14="http://schemas.microsoft.com/office/powerpoint/2010/main" val="726982859"/>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title" idx="4294967295"/>
          </p:nvPr>
        </p:nvSpPr>
        <p:spPr/>
        <p:txBody>
          <a:bodyPr/>
          <a:lstStyle/>
          <a:p>
            <a:pPr eaLnBrk="1" hangingPunct="1">
              <a:defRPr/>
            </a:pPr>
            <a:r>
              <a:rPr lang="zh-CN" altLang="en-US" sz="3600" b="1" dirty="0" smtClean="0">
                <a:latin typeface="+mj-ea"/>
              </a:rPr>
              <a:t>循环展开和指令调度</a:t>
            </a:r>
          </a:p>
        </p:txBody>
      </p:sp>
      <p:sp>
        <p:nvSpPr>
          <p:cNvPr id="19466" name="Rectangle 10"/>
          <p:cNvSpPr>
            <a:spLocks noGrp="1" noChangeArrowheads="1"/>
          </p:cNvSpPr>
          <p:nvPr>
            <p:ph type="body" idx="4294967295"/>
          </p:nvPr>
        </p:nvSpPr>
        <p:spPr>
          <a:xfrm>
            <a:off x="457200" y="1600200"/>
            <a:ext cx="8362950" cy="4525963"/>
          </a:xfrm>
        </p:spPr>
        <p:txBody>
          <a:bodyPr/>
          <a:lstStyle/>
          <a:p>
            <a:pPr eaLnBrk="1" hangingPunct="1">
              <a:defRPr/>
            </a:pPr>
            <a:r>
              <a:rPr lang="zh-CN" altLang="en-US" sz="2600" b="1" dirty="0">
                <a:latin typeface="+mn-ea"/>
              </a:rPr>
              <a:t>保证</a:t>
            </a:r>
            <a:r>
              <a:rPr lang="zh-CN" altLang="en-US" sz="2600" b="1" dirty="0" smtClean="0">
                <a:latin typeface="+mn-ea"/>
              </a:rPr>
              <a:t>正确性（循环控制和操作数偏移量的修改）</a:t>
            </a:r>
            <a:endParaRPr lang="en-US" altLang="zh-CN" sz="2600" b="1" dirty="0" smtClean="0">
              <a:latin typeface="+mn-ea"/>
            </a:endParaRPr>
          </a:p>
          <a:p>
            <a:pPr eaLnBrk="1" hangingPunct="1">
              <a:defRPr/>
            </a:pPr>
            <a:r>
              <a:rPr lang="zh-CN" altLang="en-US" sz="2600" b="1" dirty="0">
                <a:latin typeface="+mn-ea"/>
              </a:rPr>
              <a:t>注意</a:t>
            </a:r>
            <a:r>
              <a:rPr lang="zh-CN" altLang="en-US" sz="2600" b="1" dirty="0" smtClean="0">
                <a:latin typeface="+mn-ea"/>
              </a:rPr>
              <a:t>有效性（找到不同循环体之间的无关性）</a:t>
            </a:r>
            <a:endParaRPr lang="en-US" altLang="zh-CN" sz="2600" b="1" dirty="0" smtClean="0">
              <a:latin typeface="+mn-ea"/>
            </a:endParaRPr>
          </a:p>
          <a:p>
            <a:pPr eaLnBrk="1" hangingPunct="1">
              <a:defRPr/>
            </a:pPr>
            <a:r>
              <a:rPr lang="zh-CN" altLang="en-US" sz="2600" b="1" dirty="0" smtClean="0">
                <a:latin typeface="+mn-ea"/>
              </a:rPr>
              <a:t>使用不同的寄存器</a:t>
            </a:r>
          </a:p>
          <a:p>
            <a:pPr eaLnBrk="1" hangingPunct="1">
              <a:defRPr/>
            </a:pPr>
            <a:r>
              <a:rPr lang="zh-CN" altLang="en-US" sz="2600" b="1" dirty="0" smtClean="0">
                <a:latin typeface="+mn-ea"/>
              </a:rPr>
              <a:t>减少循环控制中的测试</a:t>
            </a:r>
            <a:r>
              <a:rPr lang="zh-CN" altLang="en-US" sz="2600" b="1" dirty="0">
                <a:latin typeface="+mn-ea"/>
              </a:rPr>
              <a:t>指令和分支指令</a:t>
            </a:r>
            <a:endParaRPr lang="en-US" altLang="zh-CN" sz="2600" b="1" dirty="0" smtClean="0">
              <a:latin typeface="+mn-ea"/>
            </a:endParaRPr>
          </a:p>
          <a:p>
            <a:pPr eaLnBrk="1" hangingPunct="1">
              <a:defRPr/>
            </a:pPr>
            <a:r>
              <a:rPr lang="zh-CN" altLang="en-US" sz="2600" b="1" dirty="0">
                <a:latin typeface="+mn-ea"/>
              </a:rPr>
              <a:t>注意</a:t>
            </a:r>
            <a:r>
              <a:rPr lang="zh-CN" altLang="en-US" sz="2600" b="1" dirty="0" smtClean="0">
                <a:latin typeface="+mn-ea"/>
              </a:rPr>
              <a:t>分析</a:t>
            </a:r>
            <a:r>
              <a:rPr lang="en-US" altLang="zh-CN" sz="2600" b="1" dirty="0" smtClean="0">
                <a:latin typeface="+mn-ea"/>
              </a:rPr>
              <a:t>Load/Store</a:t>
            </a:r>
            <a:r>
              <a:rPr lang="zh-CN" altLang="en-US" sz="2600" b="1" dirty="0" smtClean="0">
                <a:latin typeface="+mn-ea"/>
              </a:rPr>
              <a:t>指令</a:t>
            </a:r>
            <a:r>
              <a:rPr lang="zh-CN" altLang="en-US" sz="2600" b="1" dirty="0">
                <a:latin typeface="+mn-ea"/>
              </a:rPr>
              <a:t>的</a:t>
            </a:r>
            <a:r>
              <a:rPr lang="zh-CN" altLang="en-US" sz="2600" b="1" dirty="0" smtClean="0">
                <a:latin typeface="+mn-ea"/>
              </a:rPr>
              <a:t>内存地址</a:t>
            </a:r>
            <a:endParaRPr lang="en-US" altLang="zh-CN" sz="2600" b="1" dirty="0" smtClean="0">
              <a:latin typeface="+mn-ea"/>
            </a:endParaRPr>
          </a:p>
          <a:p>
            <a:pPr eaLnBrk="1" hangingPunct="1">
              <a:defRPr/>
            </a:pPr>
            <a:r>
              <a:rPr lang="zh-CN" altLang="en-US" sz="2600" b="1" dirty="0">
                <a:latin typeface="+mn-ea"/>
              </a:rPr>
              <a:t>注意新的</a:t>
            </a:r>
            <a:r>
              <a:rPr lang="zh-CN" altLang="en-US" sz="2600" b="1" dirty="0" smtClean="0">
                <a:latin typeface="+mn-ea"/>
              </a:rPr>
              <a:t>相关性</a:t>
            </a:r>
            <a:endParaRPr lang="en-US" altLang="zh-CN" sz="2600" b="1" dirty="0" smtClean="0">
              <a:latin typeface="+mn-ea"/>
            </a:endParaRPr>
          </a:p>
          <a:p>
            <a:pPr marL="0" indent="0" eaLnBrk="1" hangingPunct="1">
              <a:buNone/>
              <a:defRPr/>
            </a:pPr>
            <a:endParaRPr lang="en-US" altLang="zh-CN" sz="2600" b="1" dirty="0">
              <a:latin typeface="+mn-ea"/>
            </a:endParaRPr>
          </a:p>
        </p:txBody>
      </p:sp>
    </p:spTree>
    <p:extLst>
      <p:ext uri="{BB962C8B-B14F-4D97-AF65-F5344CB8AC3E}">
        <p14:creationId xmlns:p14="http://schemas.microsoft.com/office/powerpoint/2010/main" val="17188155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descr="Rectangle: Click to edit Master text styles&#10;Second level&#10;Third level&#10;Fourth level&#10;Fifth level"/>
          <p:cNvSpPr>
            <a:spLocks noGrp="1" noChangeArrowheads="1"/>
          </p:cNvSpPr>
          <p:nvPr>
            <p:ph idx="1"/>
          </p:nvPr>
        </p:nvSpPr>
        <p:spPr>
          <a:xfrm>
            <a:off x="563563" y="1700213"/>
            <a:ext cx="8001000" cy="4183062"/>
          </a:xfrm>
        </p:spPr>
        <p:txBody>
          <a:bodyPr/>
          <a:lstStyle/>
          <a:p>
            <a:pPr marL="635000" indent="-457200" eaLnBrk="1" hangingPunct="1">
              <a:defRPr/>
            </a:pPr>
            <a:r>
              <a:rPr lang="zh-CN" altLang="en-US" sz="2600" b="1" dirty="0" smtClean="0">
                <a:solidFill>
                  <a:srgbClr val="FF0000"/>
                </a:solidFill>
                <a:latin typeface="+mn-ea"/>
              </a:rPr>
              <a:t>相关与流水线冲突</a:t>
            </a:r>
            <a:r>
              <a:rPr lang="en-US" altLang="zh-CN" sz="2600" b="1" dirty="0" smtClean="0">
                <a:solidFill>
                  <a:srgbClr val="FF0000"/>
                </a:solidFill>
                <a:latin typeface="+mn-ea"/>
              </a:rPr>
              <a:t>(Dependence and Hazard)</a:t>
            </a:r>
          </a:p>
          <a:p>
            <a:pPr marL="1085850" lvl="1" indent="-457200" eaLnBrk="1" hangingPunct="1">
              <a:defRPr/>
            </a:pPr>
            <a:r>
              <a:rPr lang="zh-CN" altLang="en-US" sz="2600" b="1" dirty="0" smtClean="0">
                <a:solidFill>
                  <a:srgbClr val="FF0000"/>
                </a:solidFill>
                <a:latin typeface="+mn-ea"/>
              </a:rPr>
              <a:t>相关：</a:t>
            </a:r>
            <a:r>
              <a:rPr lang="zh-CN" altLang="en-US" sz="2600" b="1" dirty="0" smtClean="0">
                <a:latin typeface="+mn-ea"/>
              </a:rPr>
              <a:t>两条指令之间存在某种依赖关系。</a:t>
            </a:r>
          </a:p>
          <a:p>
            <a:pPr lvl="2" eaLnBrk="1" hangingPunct="1">
              <a:buFont typeface="Wingdings" pitchFamily="2" charset="2"/>
              <a:buNone/>
              <a:defRPr/>
            </a:pPr>
            <a:r>
              <a:rPr lang="zh-CN" altLang="en-US" b="1" dirty="0" smtClean="0">
                <a:latin typeface="+mn-ea"/>
              </a:rPr>
              <a:t>如果两条指令相关，则它们就有可能不能在流</a:t>
            </a:r>
          </a:p>
          <a:p>
            <a:pPr lvl="2" eaLnBrk="1" hangingPunct="1">
              <a:buFont typeface="Wingdings" pitchFamily="2" charset="2"/>
              <a:buNone/>
              <a:defRPr/>
            </a:pPr>
            <a:r>
              <a:rPr lang="zh-CN" altLang="en-US" b="1" dirty="0" smtClean="0">
                <a:latin typeface="+mn-ea"/>
              </a:rPr>
              <a:t>水线中重叠执行或者只能部分重叠执行。</a:t>
            </a:r>
          </a:p>
          <a:p>
            <a:pPr marL="1085850" lvl="1" indent="-457200" eaLnBrk="1" hangingPunct="1">
              <a:defRPr/>
            </a:pPr>
            <a:r>
              <a:rPr lang="zh-CN" altLang="en-US" sz="2600" b="1" dirty="0" smtClean="0">
                <a:latin typeface="+mn-ea"/>
              </a:rPr>
              <a:t>相关有</a:t>
            </a:r>
            <a:r>
              <a:rPr lang="en-US" altLang="zh-CN" sz="2600" b="1" dirty="0" smtClean="0">
                <a:solidFill>
                  <a:srgbClr val="9933FF"/>
                </a:solidFill>
                <a:latin typeface="+mn-ea"/>
              </a:rPr>
              <a:t>3</a:t>
            </a:r>
            <a:r>
              <a:rPr lang="zh-CN" altLang="en-US" sz="2600" b="1" dirty="0" smtClean="0">
                <a:latin typeface="+mn-ea"/>
              </a:rPr>
              <a:t>种类型</a:t>
            </a:r>
          </a:p>
          <a:p>
            <a:pPr lvl="2" eaLnBrk="1" hangingPunct="1">
              <a:defRPr/>
            </a:pPr>
            <a:r>
              <a:rPr lang="zh-CN" altLang="en-US" sz="2600" b="1" dirty="0" smtClean="0">
                <a:latin typeface="+mn-ea"/>
              </a:rPr>
              <a:t>数据相关（也称真数据相关）</a:t>
            </a:r>
          </a:p>
          <a:p>
            <a:pPr lvl="2" eaLnBrk="1" hangingPunct="1">
              <a:defRPr/>
            </a:pPr>
            <a:r>
              <a:rPr lang="zh-CN" altLang="en-US" sz="2600" b="1" dirty="0" smtClean="0">
                <a:latin typeface="+mn-ea"/>
              </a:rPr>
              <a:t>名相关</a:t>
            </a:r>
          </a:p>
          <a:p>
            <a:pPr lvl="2" eaLnBrk="1" hangingPunct="1">
              <a:defRPr/>
            </a:pPr>
            <a:r>
              <a:rPr lang="zh-CN" altLang="en-US" sz="2600" b="1" dirty="0" smtClean="0">
                <a:latin typeface="+mn-ea"/>
              </a:rPr>
              <a:t>控制相关</a:t>
            </a:r>
          </a:p>
        </p:txBody>
      </p:sp>
      <p:sp>
        <p:nvSpPr>
          <p:cNvPr id="26627" name="Text Box 4"/>
          <p:cNvSpPr txBox="1">
            <a:spLocks noChangeArrowheads="1"/>
          </p:cNvSpPr>
          <p:nvPr/>
        </p:nvSpPr>
        <p:spPr bwMode="auto">
          <a:xfrm>
            <a:off x="-7938" y="333375"/>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Tree>
    <p:extLst>
      <p:ext uri="{BB962C8B-B14F-4D97-AF65-F5344CB8AC3E}">
        <p14:creationId xmlns:p14="http://schemas.microsoft.com/office/powerpoint/2010/main" val="416635187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descr="Rectangle: Click to edit Master text styles&#10;Second level&#10;Third level&#10;Fourth level&#10;Fifth level"/>
          <p:cNvSpPr>
            <a:spLocks noGrp="1" noChangeArrowheads="1"/>
          </p:cNvSpPr>
          <p:nvPr>
            <p:ph idx="1"/>
          </p:nvPr>
        </p:nvSpPr>
        <p:spPr>
          <a:xfrm>
            <a:off x="457200" y="1484313"/>
            <a:ext cx="8229600" cy="3673475"/>
          </a:xfrm>
        </p:spPr>
        <p:txBody>
          <a:bodyPr/>
          <a:lstStyle/>
          <a:p>
            <a:pPr marL="457200" indent="-457200" eaLnBrk="1" hangingPunct="1">
              <a:buFont typeface="黑体" pitchFamily="49" charset="-122"/>
              <a:buAutoNum type="arabicPeriod"/>
              <a:defRPr/>
            </a:pPr>
            <a:r>
              <a:rPr lang="zh-CN" altLang="en-US" sz="2600" b="1" dirty="0" smtClean="0">
                <a:latin typeface="+mn-ea"/>
              </a:rPr>
              <a:t>数据相关、真数据相关、真相关</a:t>
            </a:r>
            <a:endParaRPr lang="en-US" altLang="zh-CN" sz="2600" b="1" dirty="0" smtClean="0">
              <a:latin typeface="+mn-ea"/>
            </a:endParaRPr>
          </a:p>
          <a:p>
            <a:pPr marL="0" indent="0" eaLnBrk="1" hangingPunct="1">
              <a:buNone/>
              <a:defRPr/>
            </a:pPr>
            <a:r>
              <a:rPr lang="zh-CN" altLang="en-US" sz="2600" b="1" dirty="0" smtClean="0">
                <a:latin typeface="+mn-ea"/>
              </a:rPr>
              <a:t> （</a:t>
            </a:r>
            <a:r>
              <a:rPr lang="en-US" altLang="zh-CN" sz="2600" b="1" dirty="0" smtClean="0">
                <a:latin typeface="+mn-ea"/>
              </a:rPr>
              <a:t>Data dependence</a:t>
            </a:r>
            <a:r>
              <a:rPr lang="zh-CN" altLang="en-US" sz="2600" b="1" dirty="0" smtClean="0">
                <a:latin typeface="+mn-ea"/>
              </a:rPr>
              <a:t>、</a:t>
            </a:r>
            <a:r>
              <a:rPr lang="en-US" altLang="zh-CN" sz="2600" b="1" dirty="0" smtClean="0">
                <a:latin typeface="+mn-ea"/>
              </a:rPr>
              <a:t>Flow Dependence</a:t>
            </a:r>
            <a:r>
              <a:rPr lang="zh-CN" altLang="en-US" sz="2600" b="1" dirty="0" smtClean="0">
                <a:latin typeface="+mn-ea"/>
              </a:rPr>
              <a:t>）</a:t>
            </a:r>
          </a:p>
          <a:p>
            <a:pPr marL="1085850" lvl="1" indent="-457200" eaLnBrk="1" hangingPunct="1">
              <a:defRPr/>
            </a:pPr>
            <a:r>
              <a:rPr lang="zh-CN" altLang="en-US" sz="2400" b="1" dirty="0" smtClean="0">
                <a:latin typeface="+mn-ea"/>
              </a:rPr>
              <a:t>对于两条指令</a:t>
            </a:r>
            <a:r>
              <a:rPr lang="en-US" altLang="zh-CN" sz="2400" b="1" dirty="0" smtClean="0">
                <a:solidFill>
                  <a:srgbClr val="9933FF"/>
                </a:solidFill>
                <a:latin typeface="+mn-ea"/>
              </a:rPr>
              <a:t>i</a:t>
            </a:r>
            <a:r>
              <a:rPr lang="zh-CN" altLang="en-US" sz="2400" b="1" dirty="0" smtClean="0">
                <a:latin typeface="+mn-ea"/>
              </a:rPr>
              <a:t>（在前）和</a:t>
            </a:r>
            <a:r>
              <a:rPr lang="en-US" altLang="zh-CN" sz="2400" b="1" dirty="0" smtClean="0">
                <a:solidFill>
                  <a:srgbClr val="9933FF"/>
                </a:solidFill>
                <a:latin typeface="+mn-ea"/>
              </a:rPr>
              <a:t>j</a:t>
            </a:r>
            <a:r>
              <a:rPr lang="zh-CN" altLang="en-US" sz="2400" b="1" dirty="0" smtClean="0">
                <a:latin typeface="+mn-ea"/>
              </a:rPr>
              <a:t>（在后），如果下述条件之一成立，则称</a:t>
            </a:r>
            <a:r>
              <a:rPr lang="zh-CN" altLang="en-US" sz="2400" b="1" dirty="0" smtClean="0">
                <a:solidFill>
                  <a:srgbClr val="9933FF"/>
                </a:solidFill>
                <a:latin typeface="+mn-ea"/>
              </a:rPr>
              <a:t>指令</a:t>
            </a:r>
            <a:r>
              <a:rPr lang="en-US" altLang="zh-CN" sz="2400" b="1" dirty="0" smtClean="0">
                <a:solidFill>
                  <a:srgbClr val="9933FF"/>
                </a:solidFill>
                <a:latin typeface="+mn-ea"/>
              </a:rPr>
              <a:t>j</a:t>
            </a:r>
            <a:r>
              <a:rPr lang="zh-CN" altLang="en-US" sz="2400" b="1" dirty="0" smtClean="0">
                <a:latin typeface="+mn-ea"/>
              </a:rPr>
              <a:t>与</a:t>
            </a:r>
            <a:r>
              <a:rPr lang="zh-CN" altLang="en-US" sz="2400" b="1" dirty="0" smtClean="0">
                <a:solidFill>
                  <a:srgbClr val="9933FF"/>
                </a:solidFill>
                <a:latin typeface="+mn-ea"/>
              </a:rPr>
              <a:t>指令</a:t>
            </a:r>
            <a:r>
              <a:rPr lang="en-US" altLang="zh-CN" sz="2400" b="1" dirty="0" smtClean="0">
                <a:solidFill>
                  <a:srgbClr val="9933FF"/>
                </a:solidFill>
                <a:latin typeface="+mn-ea"/>
              </a:rPr>
              <a:t>i</a:t>
            </a:r>
            <a:r>
              <a:rPr lang="zh-CN" altLang="en-US" sz="2400" b="1" dirty="0" smtClean="0">
                <a:solidFill>
                  <a:srgbClr val="FF0000"/>
                </a:solidFill>
                <a:latin typeface="+mn-ea"/>
              </a:rPr>
              <a:t>数据相关。</a:t>
            </a:r>
            <a:r>
              <a:rPr lang="zh-CN" altLang="en-US" sz="2400" b="1" dirty="0" smtClean="0">
                <a:latin typeface="+mn-ea"/>
              </a:rPr>
              <a:t> </a:t>
            </a:r>
          </a:p>
          <a:p>
            <a:pPr marL="914400" lvl="2" indent="0" eaLnBrk="1" hangingPunct="1">
              <a:buFont typeface="Arial" charset="0"/>
              <a:buNone/>
              <a:defRPr/>
            </a:pPr>
            <a:r>
              <a:rPr lang="en-US" altLang="zh-CN" b="1" dirty="0" smtClean="0">
                <a:latin typeface="+mn-ea"/>
              </a:rPr>
              <a:t>(1)</a:t>
            </a:r>
            <a:r>
              <a:rPr lang="zh-CN" altLang="en-US" b="1" dirty="0" smtClean="0">
                <a:latin typeface="+mn-ea"/>
              </a:rPr>
              <a:t>指令</a:t>
            </a:r>
            <a:r>
              <a:rPr lang="en-US" altLang="zh-CN" b="1" dirty="0" smtClean="0">
                <a:solidFill>
                  <a:srgbClr val="9933FF"/>
                </a:solidFill>
                <a:latin typeface="+mn-ea"/>
              </a:rPr>
              <a:t>j</a:t>
            </a:r>
            <a:r>
              <a:rPr lang="zh-CN" altLang="en-US" b="1" dirty="0" smtClean="0">
                <a:latin typeface="+mn-ea"/>
              </a:rPr>
              <a:t>使用指令</a:t>
            </a:r>
            <a:r>
              <a:rPr lang="en-US" altLang="zh-CN" b="1" dirty="0" smtClean="0">
                <a:solidFill>
                  <a:srgbClr val="9933FF"/>
                </a:solidFill>
                <a:latin typeface="+mn-ea"/>
              </a:rPr>
              <a:t>i</a:t>
            </a:r>
            <a:r>
              <a:rPr lang="zh-CN" altLang="en-US" b="1" dirty="0" smtClean="0">
                <a:latin typeface="+mn-ea"/>
              </a:rPr>
              <a:t>产生的结果；</a:t>
            </a:r>
          </a:p>
          <a:p>
            <a:pPr marL="914400" lvl="2" indent="0" eaLnBrk="1" hangingPunct="1">
              <a:buFont typeface="Arial" charset="0"/>
              <a:buNone/>
              <a:defRPr/>
            </a:pPr>
            <a:r>
              <a:rPr lang="en-US" altLang="zh-CN" b="1" dirty="0" smtClean="0">
                <a:latin typeface="+mn-ea"/>
              </a:rPr>
              <a:t>(2)</a:t>
            </a:r>
            <a:r>
              <a:rPr lang="zh-CN" altLang="en-US" b="1" dirty="0" smtClean="0">
                <a:latin typeface="+mn-ea"/>
              </a:rPr>
              <a:t>指令</a:t>
            </a:r>
            <a:r>
              <a:rPr lang="en-US" altLang="zh-CN" b="1" dirty="0" smtClean="0">
                <a:solidFill>
                  <a:srgbClr val="9933FF"/>
                </a:solidFill>
                <a:latin typeface="+mn-ea"/>
              </a:rPr>
              <a:t>j</a:t>
            </a:r>
            <a:r>
              <a:rPr lang="zh-CN" altLang="en-US" b="1" dirty="0" smtClean="0">
                <a:latin typeface="+mn-ea"/>
              </a:rPr>
              <a:t>与指令</a:t>
            </a:r>
            <a:r>
              <a:rPr lang="en-US" altLang="zh-CN" b="1" dirty="0" smtClean="0">
                <a:solidFill>
                  <a:srgbClr val="9933FF"/>
                </a:solidFill>
                <a:latin typeface="+mn-ea"/>
              </a:rPr>
              <a:t>k</a:t>
            </a:r>
            <a:r>
              <a:rPr lang="zh-CN" altLang="en-US" b="1" dirty="0" smtClean="0">
                <a:latin typeface="+mn-ea"/>
              </a:rPr>
              <a:t>数据相关，而指令</a:t>
            </a:r>
            <a:r>
              <a:rPr lang="en-US" altLang="zh-CN" b="1" dirty="0" smtClean="0">
                <a:solidFill>
                  <a:srgbClr val="9933FF"/>
                </a:solidFill>
                <a:latin typeface="+mn-ea"/>
              </a:rPr>
              <a:t>k</a:t>
            </a:r>
            <a:r>
              <a:rPr lang="zh-CN" altLang="en-US" b="1" dirty="0" smtClean="0">
                <a:latin typeface="+mn-ea"/>
              </a:rPr>
              <a:t>又与指令</a:t>
            </a:r>
            <a:r>
              <a:rPr lang="en-US" altLang="zh-CN" b="1" dirty="0" smtClean="0">
                <a:solidFill>
                  <a:srgbClr val="9933FF"/>
                </a:solidFill>
                <a:latin typeface="+mn-ea"/>
              </a:rPr>
              <a:t>i</a:t>
            </a:r>
            <a:r>
              <a:rPr lang="zh-CN" altLang="en-US" b="1" dirty="0" smtClean="0">
                <a:latin typeface="+mn-ea"/>
              </a:rPr>
              <a:t>数据相关</a:t>
            </a:r>
            <a:r>
              <a:rPr lang="zh-CN" altLang="en-US" b="1" dirty="0" smtClean="0">
                <a:latin typeface="+mn-ea"/>
              </a:rPr>
              <a:t>。</a:t>
            </a:r>
            <a:endParaRPr lang="zh-CN" altLang="en-US" b="1" dirty="0" smtClean="0">
              <a:latin typeface="+mn-ea"/>
            </a:endParaRPr>
          </a:p>
          <a:p>
            <a:pPr marL="1085850" lvl="1" indent="-457200" eaLnBrk="1" hangingPunct="1">
              <a:defRPr/>
            </a:pPr>
            <a:r>
              <a:rPr lang="zh-CN" altLang="en-US" sz="2400" b="1" dirty="0" smtClean="0">
                <a:latin typeface="+mn-ea"/>
              </a:rPr>
              <a:t>数据相关具有</a:t>
            </a:r>
            <a:r>
              <a:rPr lang="zh-CN" altLang="en-US" sz="2400" b="1" dirty="0" smtClean="0">
                <a:solidFill>
                  <a:srgbClr val="D60093"/>
                </a:solidFill>
                <a:latin typeface="+mn-ea"/>
              </a:rPr>
              <a:t>传递性。</a:t>
            </a:r>
          </a:p>
          <a:p>
            <a:pPr marL="457200" indent="-457200" eaLnBrk="1" hangingPunct="1">
              <a:buFont typeface="Wingdings" pitchFamily="2" charset="2"/>
              <a:buNone/>
              <a:defRPr/>
            </a:pPr>
            <a:r>
              <a:rPr lang="zh-CN" altLang="en-US" sz="2600" b="1" dirty="0" smtClean="0">
                <a:latin typeface="+mn-ea"/>
              </a:rPr>
              <a:t>               </a:t>
            </a:r>
          </a:p>
        </p:txBody>
      </p:sp>
      <p:sp>
        <p:nvSpPr>
          <p:cNvPr id="4" name="Text Box 4"/>
          <p:cNvSpPr txBox="1">
            <a:spLocks noChangeArrowheads="1"/>
          </p:cNvSpPr>
          <p:nvPr/>
        </p:nvSpPr>
        <p:spPr bwMode="auto">
          <a:xfrm>
            <a:off x="-7938" y="476250"/>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
        <p:nvSpPr>
          <p:cNvPr id="38916" name="TextBox 1"/>
          <p:cNvSpPr txBox="1">
            <a:spLocks noChangeArrowheads="1"/>
          </p:cNvSpPr>
          <p:nvPr/>
        </p:nvSpPr>
        <p:spPr bwMode="auto">
          <a:xfrm>
            <a:off x="1331913" y="5373688"/>
            <a:ext cx="6032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b="1" u="sng" dirty="0">
                <a:solidFill>
                  <a:srgbClr val="FF0000"/>
                </a:solidFill>
              </a:rPr>
              <a:t>数据相关是两条指令存在先写后读的相关链</a:t>
            </a:r>
            <a:endParaRPr lang="en-US" altLang="zh-CN" sz="2400" b="1" u="sng" dirty="0">
              <a:solidFill>
                <a:srgbClr val="FF0000"/>
              </a:solidFill>
            </a:endParaRPr>
          </a:p>
          <a:p>
            <a:pPr algn="ctr" eaLnBrk="1" hangingPunct="1"/>
            <a:r>
              <a:rPr lang="zh-CN" altLang="en-US" sz="2400" b="1" u="sng" dirty="0">
                <a:solidFill>
                  <a:srgbClr val="FF0000"/>
                </a:solidFill>
              </a:rPr>
              <a:t>引起流水线的</a:t>
            </a:r>
            <a:r>
              <a:rPr lang="en-US" altLang="zh-CN" sz="2400" b="1" u="sng" dirty="0">
                <a:solidFill>
                  <a:srgbClr val="FF0000"/>
                </a:solidFill>
              </a:rPr>
              <a:t>RAW</a:t>
            </a:r>
            <a:r>
              <a:rPr lang="zh-CN" altLang="en-US" sz="2400" b="1" u="sng" dirty="0">
                <a:solidFill>
                  <a:srgbClr val="FF0000"/>
                </a:solidFill>
              </a:rPr>
              <a:t>冲突</a:t>
            </a:r>
          </a:p>
        </p:txBody>
      </p:sp>
    </p:spTree>
    <p:extLst>
      <p:ext uri="{BB962C8B-B14F-4D97-AF65-F5344CB8AC3E}">
        <p14:creationId xmlns:p14="http://schemas.microsoft.com/office/powerpoint/2010/main" val="69498349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descr="Rectangle: Click to edit Master text styles&#10;Second level&#10;Third level&#10;Fourth level&#10;Fifth level"/>
          <p:cNvSpPr>
            <a:spLocks noGrp="1" noChangeArrowheads="1"/>
          </p:cNvSpPr>
          <p:nvPr>
            <p:ph idx="1"/>
          </p:nvPr>
        </p:nvSpPr>
        <p:spPr>
          <a:xfrm>
            <a:off x="323850" y="333375"/>
            <a:ext cx="7772400" cy="625475"/>
          </a:xfrm>
        </p:spPr>
        <p:txBody>
          <a:bodyPr/>
          <a:lstStyle/>
          <a:p>
            <a:pPr marL="457200" indent="-457200" eaLnBrk="1" hangingPunct="1">
              <a:buFont typeface="Wingdings" pitchFamily="2" charset="2"/>
              <a:buNone/>
            </a:pPr>
            <a:r>
              <a:rPr lang="en-US" altLang="zh-CN" smtClean="0"/>
              <a:t>  </a:t>
            </a:r>
            <a:r>
              <a:rPr lang="zh-CN" altLang="en-US" b="1" smtClean="0"/>
              <a:t>例如：下面这一段代码存在数据相关。</a:t>
            </a:r>
            <a:r>
              <a:rPr lang="en-US" altLang="zh-CN" b="1" smtClean="0"/>
              <a:t>(</a:t>
            </a:r>
            <a:r>
              <a:rPr lang="zh-CN" altLang="en-US" b="1" smtClean="0"/>
              <a:t>数组增值</a:t>
            </a:r>
            <a:r>
              <a:rPr lang="en-US" altLang="zh-CN" b="1" smtClean="0"/>
              <a:t>)</a:t>
            </a:r>
            <a:endParaRPr lang="zh-CN" altLang="en-US" b="1" smtClean="0"/>
          </a:p>
        </p:txBody>
      </p:sp>
      <p:sp>
        <p:nvSpPr>
          <p:cNvPr id="39939" name="Text Box 4"/>
          <p:cNvSpPr txBox="1">
            <a:spLocks noChangeArrowheads="1"/>
          </p:cNvSpPr>
          <p:nvPr/>
        </p:nvSpPr>
        <p:spPr bwMode="auto">
          <a:xfrm>
            <a:off x="684213" y="1700213"/>
            <a:ext cx="8137525"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buFont typeface="Wingdings" pitchFamily="2" charset="2"/>
              <a:buNone/>
            </a:pPr>
            <a:r>
              <a:rPr lang="en-US" altLang="zh-CN" sz="2400" b="1" dirty="0">
                <a:solidFill>
                  <a:srgbClr val="000000"/>
                </a:solidFill>
                <a:latin typeface="宋体" pitchFamily="2" charset="-122"/>
              </a:rPr>
              <a:t>Loop</a:t>
            </a: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LD      </a:t>
            </a:r>
            <a:r>
              <a:rPr lang="en-US" altLang="zh-CN" sz="2400" b="1" dirty="0" smtClean="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F0</a:t>
            </a:r>
            <a:r>
              <a:rPr lang="zh-CN" altLang="en-US" sz="2400" b="1" dirty="0">
                <a:solidFill>
                  <a:srgbClr val="0000CC"/>
                </a:solidFill>
                <a:latin typeface="宋体" pitchFamily="2" charset="-122"/>
              </a:rPr>
              <a:t>为数组元素</a:t>
            </a:r>
          </a:p>
          <a:p>
            <a:pPr eaLnBrk="1" hangingPunct="1">
              <a:lnSpc>
                <a:spcPct val="150000"/>
              </a:lnSpc>
              <a:buFont typeface="Wingdings" pitchFamily="2" charset="2"/>
              <a:buNone/>
            </a:pPr>
            <a:r>
              <a:rPr lang="zh-CN" altLang="en-US" sz="2400" b="1" dirty="0">
                <a:solidFill>
                  <a:srgbClr val="000000"/>
                </a:solidFill>
                <a:latin typeface="宋体" pitchFamily="2" charset="-122"/>
              </a:rPr>
              <a:t>       </a:t>
            </a:r>
          </a:p>
          <a:p>
            <a:pPr eaLnBrk="1" hangingPunct="1">
              <a:lnSpc>
                <a:spcPct val="8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ADDD    </a:t>
            </a:r>
            <a:r>
              <a:rPr lang="en-US" altLang="zh-CN" sz="2400" b="1" dirty="0" smtClean="0">
                <a:solidFill>
                  <a:srgbClr val="008000"/>
                </a:solidFill>
                <a:latin typeface="宋体" pitchFamily="2" charset="-122"/>
              </a:rPr>
              <a:t>F4</a:t>
            </a:r>
            <a:r>
              <a:rPr lang="zh-CN" altLang="en-US" sz="2400" b="1" dirty="0">
                <a:solidFill>
                  <a:srgbClr val="000000"/>
                </a:solidFill>
                <a:latin typeface="宋体" pitchFamily="2" charset="-122"/>
              </a:rPr>
              <a:t>，</a:t>
            </a:r>
            <a:r>
              <a:rPr lang="en-US" altLang="zh-CN" sz="2400" b="1" dirty="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F2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加上</a:t>
            </a:r>
            <a:r>
              <a:rPr lang="en-US" altLang="zh-CN" sz="2400" b="1" dirty="0">
                <a:solidFill>
                  <a:srgbClr val="0000CC"/>
                </a:solidFill>
                <a:latin typeface="宋体" pitchFamily="2" charset="-122"/>
              </a:rPr>
              <a:t>F2</a:t>
            </a:r>
            <a:r>
              <a:rPr lang="zh-CN" altLang="en-US" sz="2400" b="1" dirty="0">
                <a:solidFill>
                  <a:srgbClr val="0000CC"/>
                </a:solidFill>
                <a:latin typeface="宋体" pitchFamily="2" charset="-122"/>
              </a:rPr>
              <a:t>中的值</a:t>
            </a:r>
          </a:p>
          <a:p>
            <a:pPr eaLnBrk="1" hangingPunct="1">
              <a:lnSpc>
                <a:spcPct val="27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SD      </a:t>
            </a:r>
            <a:r>
              <a:rPr lang="en-US" altLang="zh-CN" sz="2400" b="1" dirty="0" smtClean="0">
                <a:solidFill>
                  <a:srgbClr val="000000"/>
                </a:solidFill>
                <a:latin typeface="宋体" pitchFamily="2" charset="-122"/>
              </a:rPr>
              <a:t>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a:t>
            </a:r>
            <a:r>
              <a:rPr lang="en-US" altLang="zh-CN" sz="2400" dirty="0" smtClean="0">
                <a:solidFill>
                  <a:srgbClr val="008000"/>
                </a:solidFill>
                <a:latin typeface="宋体" pitchFamily="2" charset="-122"/>
              </a:rPr>
              <a:t> F4</a:t>
            </a:r>
            <a:r>
              <a:rPr lang="zh-CN" altLang="en-US" sz="2400" dirty="0" smtClean="0">
                <a:solidFill>
                  <a:srgbClr val="000000"/>
                </a:solidFill>
                <a:latin typeface="宋体" pitchFamily="2" charset="-122"/>
              </a:rPr>
              <a:t> </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保存结果</a:t>
            </a:r>
          </a:p>
          <a:p>
            <a:pPr eaLnBrk="1" hangingPunct="1">
              <a:lnSpc>
                <a:spcPct val="11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SUBI    </a:t>
            </a:r>
            <a:r>
              <a:rPr lang="en-US" altLang="zh-CN" sz="2400" b="1" dirty="0" smtClean="0">
                <a:solidFill>
                  <a:srgbClr val="9933FF"/>
                </a:solidFill>
                <a:latin typeface="宋体" pitchFamily="2" charset="-122"/>
              </a:rPr>
              <a:t>R1</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a:t>
            </a:r>
            <a:r>
              <a:rPr lang="en-US" altLang="zh-CN" sz="2400" b="1" dirty="0" smtClean="0">
                <a:solidFill>
                  <a:srgbClr val="000000"/>
                </a:solidFill>
                <a:latin typeface="宋体" pitchFamily="2" charset="-122"/>
              </a:rPr>
              <a:t>#8</a:t>
            </a:r>
            <a:r>
              <a:rPr lang="en-US" altLang="zh-CN" sz="2400" b="1" dirty="0">
                <a:solidFill>
                  <a:srgbClr val="000000"/>
                </a:solidFill>
                <a:latin typeface="宋体" pitchFamily="2" charset="-122"/>
              </a:rPr>
              <a:t>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数组指针递减</a:t>
            </a:r>
            <a:r>
              <a:rPr lang="en-US" altLang="zh-CN" sz="2400" b="1" dirty="0">
                <a:solidFill>
                  <a:srgbClr val="0000CC"/>
                </a:solidFill>
                <a:latin typeface="宋体" pitchFamily="2" charset="-122"/>
              </a:rPr>
              <a:t>8</a:t>
            </a:r>
            <a:r>
              <a:rPr lang="zh-CN" altLang="en-US" sz="2400" b="1" dirty="0">
                <a:solidFill>
                  <a:srgbClr val="0000CC"/>
                </a:solidFill>
                <a:latin typeface="宋体" pitchFamily="2" charset="-122"/>
              </a:rPr>
              <a:t>个字节</a:t>
            </a:r>
          </a:p>
          <a:p>
            <a:pPr eaLnBrk="1" hangingPunct="1">
              <a:lnSpc>
                <a:spcPct val="230000"/>
              </a:lnSpc>
              <a:buFont typeface="Wingdings" pitchFamily="2" charset="2"/>
              <a:buNone/>
            </a:pPr>
            <a:r>
              <a:rPr lang="zh-CN" altLang="en-US" sz="2400" b="1" dirty="0">
                <a:solidFill>
                  <a:srgbClr val="000000"/>
                </a:solidFill>
                <a:latin typeface="宋体" pitchFamily="2" charset="-122"/>
              </a:rPr>
              <a:t>       </a:t>
            </a:r>
            <a:r>
              <a:rPr lang="en-US" altLang="zh-CN" sz="2400" b="1" dirty="0">
                <a:solidFill>
                  <a:srgbClr val="000000"/>
                </a:solidFill>
                <a:latin typeface="宋体" pitchFamily="2" charset="-122"/>
              </a:rPr>
              <a:t>BNE     </a:t>
            </a:r>
            <a:r>
              <a:rPr lang="en-US" altLang="zh-CN" sz="2400" b="1" dirty="0">
                <a:solidFill>
                  <a:srgbClr val="9933FF"/>
                </a:solidFill>
                <a:latin typeface="宋体" pitchFamily="2" charset="-122"/>
              </a:rPr>
              <a:t>R1</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R2</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Loop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如果</a:t>
            </a:r>
            <a:r>
              <a:rPr lang="en-US" altLang="zh-CN" sz="2400" b="1" dirty="0">
                <a:solidFill>
                  <a:srgbClr val="0000CC"/>
                </a:solidFill>
                <a:latin typeface="宋体" pitchFamily="2" charset="-122"/>
              </a:rPr>
              <a:t>R1≠R2</a:t>
            </a:r>
            <a:r>
              <a:rPr lang="zh-CN" altLang="en-US" sz="2400" b="1" dirty="0">
                <a:solidFill>
                  <a:srgbClr val="0000CC"/>
                </a:solidFill>
                <a:latin typeface="宋体" pitchFamily="2" charset="-122"/>
              </a:rPr>
              <a:t>，则分支</a:t>
            </a:r>
            <a:r>
              <a:rPr lang="zh-CN" altLang="en-US" sz="2400" b="1" dirty="0">
                <a:solidFill>
                  <a:srgbClr val="000000"/>
                </a:solidFill>
                <a:latin typeface="宋体" pitchFamily="2" charset="-122"/>
              </a:rPr>
              <a:t> </a:t>
            </a:r>
          </a:p>
        </p:txBody>
      </p:sp>
      <p:sp>
        <p:nvSpPr>
          <p:cNvPr id="39940" name="Line 5"/>
          <p:cNvSpPr>
            <a:spLocks noChangeShapeType="1"/>
          </p:cNvSpPr>
          <p:nvPr/>
        </p:nvSpPr>
        <p:spPr bwMode="auto">
          <a:xfrm>
            <a:off x="3276600" y="2276475"/>
            <a:ext cx="647700" cy="504825"/>
          </a:xfrm>
          <a:prstGeom prst="line">
            <a:avLst/>
          </a:prstGeom>
          <a:noFill/>
          <a:ln w="127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1" name="Line 6"/>
          <p:cNvSpPr>
            <a:spLocks noChangeShapeType="1"/>
          </p:cNvSpPr>
          <p:nvPr/>
        </p:nvSpPr>
        <p:spPr bwMode="auto">
          <a:xfrm>
            <a:off x="3276600" y="3139090"/>
            <a:ext cx="1151384" cy="505934"/>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2" name="Line 7"/>
          <p:cNvSpPr>
            <a:spLocks noChangeShapeType="1"/>
          </p:cNvSpPr>
          <p:nvPr/>
        </p:nvSpPr>
        <p:spPr bwMode="auto">
          <a:xfrm>
            <a:off x="3276600" y="4437063"/>
            <a:ext cx="0" cy="503237"/>
          </a:xfrm>
          <a:prstGeom prst="line">
            <a:avLst/>
          </a:prstGeom>
          <a:noFill/>
          <a:ln w="9525">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76638502"/>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descr="Rectangle: Click to edit Master text styles&#10;Second level&#10;Third level&#10;Fourth level&#10;Fifth level"/>
          <p:cNvSpPr>
            <a:spLocks noGrp="1" noChangeArrowheads="1"/>
          </p:cNvSpPr>
          <p:nvPr>
            <p:ph idx="1"/>
          </p:nvPr>
        </p:nvSpPr>
        <p:spPr>
          <a:xfrm>
            <a:off x="496888" y="836613"/>
            <a:ext cx="8229600" cy="4525962"/>
          </a:xfrm>
        </p:spPr>
        <p:txBody>
          <a:bodyPr/>
          <a:lstStyle/>
          <a:p>
            <a:pPr lvl="1" eaLnBrk="1" hangingPunct="1">
              <a:defRPr/>
            </a:pPr>
            <a:r>
              <a:rPr lang="zh-CN" altLang="en-US" sz="2400" b="1" dirty="0" smtClean="0">
                <a:latin typeface="+mj-ea"/>
                <a:ea typeface="+mj-ea"/>
              </a:rPr>
              <a:t>如果两条指令之间有数据相关，那么它们就不能同时执行或是完全重叠执行</a:t>
            </a:r>
            <a:endParaRPr lang="en-US" altLang="zh-CN" sz="2400" b="1" dirty="0" smtClean="0">
              <a:latin typeface="+mj-ea"/>
              <a:ea typeface="+mj-ea"/>
            </a:endParaRPr>
          </a:p>
          <a:p>
            <a:pPr lvl="1" eaLnBrk="1" hangingPunct="1">
              <a:defRPr/>
            </a:pPr>
            <a:r>
              <a:rPr lang="zh-CN" altLang="en-US" sz="2400" b="1" dirty="0" smtClean="0">
                <a:latin typeface="+mj-ea"/>
                <a:ea typeface="+mj-ea"/>
              </a:rPr>
              <a:t>同时执行这些指令会造成正在流水的处理机检测到这种冲突并插入暂停，从而减少甚至取消指令之间的重叠</a:t>
            </a:r>
            <a:endParaRPr lang="en-US" altLang="zh-CN" sz="2400" b="1" dirty="0" smtClean="0">
              <a:latin typeface="+mj-ea"/>
              <a:ea typeface="+mj-ea"/>
            </a:endParaRPr>
          </a:p>
          <a:p>
            <a:pPr lvl="1" eaLnBrk="1" hangingPunct="1">
              <a:defRPr/>
            </a:pPr>
            <a:r>
              <a:rPr lang="zh-CN" altLang="en-US" sz="2400" b="1" dirty="0" smtClean="0">
                <a:latin typeface="+mj-ea"/>
                <a:ea typeface="+mj-ea"/>
              </a:rPr>
              <a:t>指令序列中存在的数据相关反映出产生该指令序列的程序源代码的相关关系</a:t>
            </a:r>
          </a:p>
        </p:txBody>
      </p:sp>
      <p:sp>
        <p:nvSpPr>
          <p:cNvPr id="4" name="圆角矩形 3"/>
          <p:cNvSpPr>
            <a:spLocks noChangeArrowheads="1"/>
          </p:cNvSpPr>
          <p:nvPr/>
        </p:nvSpPr>
        <p:spPr bwMode="auto">
          <a:xfrm>
            <a:off x="679450" y="4508500"/>
            <a:ext cx="8072438" cy="1285875"/>
          </a:xfrm>
          <a:prstGeom prst="roundRect">
            <a:avLst>
              <a:gd name="adj" fmla="val 16667"/>
            </a:avLst>
          </a:prstGeom>
          <a:gradFill rotWithShape="1">
            <a:gsLst>
              <a:gs pos="0">
                <a:srgbClr val="282F7F"/>
              </a:gs>
              <a:gs pos="20000">
                <a:srgbClr val="29307D"/>
              </a:gs>
              <a:gs pos="100000">
                <a:srgbClr val="1D225E"/>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round/>
                <a:headEnd/>
                <a:tailEnd/>
              </a14:hiddenLine>
            </a:ext>
          </a:extLst>
        </p:spPr>
        <p:txBody>
          <a:bodyPr wrap="none"/>
          <a:lstStyle/>
          <a:p>
            <a:pPr algn="ctr">
              <a:buFont typeface="Arial" pitchFamily="34" charset="0"/>
              <a:buNone/>
              <a:defRPr/>
            </a:pPr>
            <a:r>
              <a:rPr lang="zh-CN" altLang="en-US" sz="2200" dirty="0">
                <a:solidFill>
                  <a:srgbClr val="FFFFFF"/>
                </a:solidFill>
              </a:rPr>
              <a:t>相关性是程序的一个特性，</a:t>
            </a:r>
            <a:endParaRPr lang="en-US" altLang="zh-CN" sz="2200" dirty="0">
              <a:solidFill>
                <a:srgbClr val="FFFFFF"/>
              </a:solidFill>
            </a:endParaRPr>
          </a:p>
          <a:p>
            <a:pPr algn="ctr">
              <a:buFont typeface="Arial" pitchFamily="34" charset="0"/>
              <a:buNone/>
              <a:defRPr/>
            </a:pPr>
            <a:r>
              <a:rPr lang="zh-CN" altLang="en-US" sz="2200" dirty="0">
                <a:solidFill>
                  <a:srgbClr val="FFFFFF"/>
                </a:solidFill>
              </a:rPr>
              <a:t>是否一个相关会导致实际的冲突，是否该冲突会造成暂停，</a:t>
            </a:r>
            <a:endParaRPr lang="en-US" altLang="zh-CN" sz="2200" dirty="0">
              <a:solidFill>
                <a:srgbClr val="FFFFFF"/>
              </a:solidFill>
            </a:endParaRPr>
          </a:p>
          <a:p>
            <a:pPr algn="ctr">
              <a:buFont typeface="Arial" pitchFamily="34" charset="0"/>
              <a:buNone/>
              <a:defRPr/>
            </a:pPr>
            <a:r>
              <a:rPr lang="zh-CN" altLang="en-US" sz="2200" dirty="0">
                <a:solidFill>
                  <a:srgbClr val="FFFFFF"/>
                </a:solidFill>
              </a:rPr>
              <a:t>这是流水线结构的基本特性。</a:t>
            </a:r>
            <a:endParaRPr lang="zh-CN" altLang="en-US" sz="2200" dirty="0"/>
          </a:p>
        </p:txBody>
      </p:sp>
    </p:spTree>
    <p:extLst>
      <p:ext uri="{BB962C8B-B14F-4D97-AF65-F5344CB8AC3E}">
        <p14:creationId xmlns:p14="http://schemas.microsoft.com/office/powerpoint/2010/main" val="24828363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612775" y="1331913"/>
            <a:ext cx="7488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lang="en-US" altLang="zh-CN" sz="2400" b="1" dirty="0">
                <a:latin typeface="+mn-ea"/>
                <a:ea typeface="+mn-ea"/>
              </a:rPr>
              <a:t>3. </a:t>
            </a:r>
            <a:r>
              <a:rPr lang="zh-CN" altLang="en-US" sz="2400" b="1" dirty="0">
                <a:latin typeface="+mn-ea"/>
                <a:ea typeface="+mn-ea"/>
                <a:hlinkClick r:id="rId3" action="ppaction://hlinksldjump"/>
              </a:rPr>
              <a:t>向量指令类型</a:t>
            </a:r>
            <a:endParaRPr lang="zh-CN" altLang="en-US" sz="2400" b="1" dirty="0">
              <a:latin typeface="+mn-ea"/>
              <a:ea typeface="+mn-ea"/>
            </a:endParaRPr>
          </a:p>
          <a:p>
            <a:pPr lvl="2" eaLnBrk="1" hangingPunct="1">
              <a:spcBef>
                <a:spcPct val="50000"/>
              </a:spcBef>
              <a:buFont typeface="楷体_GB2312" pitchFamily="49" charset="-122"/>
              <a:buChar char="-"/>
            </a:pPr>
            <a:r>
              <a:rPr lang="en-US" altLang="zh-CN" sz="2400" b="1" dirty="0" err="1">
                <a:latin typeface="+mn-ea"/>
                <a:ea typeface="+mn-ea"/>
              </a:rPr>
              <a:t>V</a:t>
            </a:r>
            <a:r>
              <a:rPr lang="en-US" altLang="zh-CN" sz="2400" b="1" baseline="-25000" dirty="0" err="1">
                <a:latin typeface="+mn-ea"/>
                <a:ea typeface="+mn-ea"/>
              </a:rPr>
              <a:t>k</a:t>
            </a:r>
            <a:r>
              <a:rPr lang="en-US" altLang="zh-CN" sz="2400" b="1" dirty="0">
                <a:latin typeface="+mn-ea"/>
                <a:ea typeface="+mn-ea"/>
              </a:rPr>
              <a:t> </a:t>
            </a:r>
            <a:r>
              <a:rPr lang="en-US" altLang="zh-CN" sz="2400" b="1" dirty="0">
                <a:latin typeface="+mn-ea"/>
                <a:ea typeface="+mn-ea"/>
                <a:sym typeface="Wingdings" pitchFamily="2" charset="2"/>
              </a:rPr>
              <a:t>← V</a:t>
            </a:r>
            <a:r>
              <a:rPr lang="en-US" altLang="zh-CN" sz="2400" b="1" baseline="-25000" dirty="0">
                <a:latin typeface="+mn-ea"/>
                <a:ea typeface="+mn-ea"/>
                <a:sym typeface="Wingdings" pitchFamily="2" charset="2"/>
              </a:rPr>
              <a:t>i</a:t>
            </a:r>
            <a:r>
              <a:rPr lang="en-US" altLang="zh-CN" sz="2400" b="1" dirty="0">
                <a:latin typeface="+mn-ea"/>
                <a:ea typeface="+mn-ea"/>
                <a:sym typeface="Wingdings" pitchFamily="2" charset="2"/>
              </a:rPr>
              <a:t> op </a:t>
            </a:r>
            <a:r>
              <a:rPr lang="en-US" altLang="zh-CN" sz="2400" b="1" dirty="0" err="1">
                <a:latin typeface="+mn-ea"/>
                <a:ea typeface="+mn-ea"/>
                <a:sym typeface="Wingdings" pitchFamily="2" charset="2"/>
              </a:rPr>
              <a:t>V</a:t>
            </a:r>
            <a:r>
              <a:rPr lang="en-US" altLang="zh-CN" sz="2400" b="1" baseline="-25000" dirty="0" err="1">
                <a:latin typeface="+mn-ea"/>
                <a:ea typeface="+mn-ea"/>
                <a:sym typeface="Wingdings" pitchFamily="2" charset="2"/>
              </a:rPr>
              <a:t>j</a:t>
            </a:r>
            <a:endParaRPr lang="en-US" altLang="zh-CN" sz="2400" b="1" baseline="-25000" dirty="0">
              <a:latin typeface="+mn-ea"/>
              <a:ea typeface="+mn-ea"/>
              <a:sym typeface="Wingdings" pitchFamily="2" charset="2"/>
            </a:endParaRPr>
          </a:p>
          <a:p>
            <a:pPr lvl="2" eaLnBrk="1" hangingPunct="1">
              <a:spcBef>
                <a:spcPct val="50000"/>
              </a:spcBef>
              <a:buFont typeface="楷体_GB2312" pitchFamily="49" charset="-122"/>
              <a:buChar char="-"/>
            </a:pPr>
            <a:r>
              <a:rPr lang="en-US" altLang="zh-CN" sz="2400" b="1" dirty="0" err="1">
                <a:latin typeface="+mn-ea"/>
                <a:ea typeface="+mn-ea"/>
                <a:sym typeface="Wingdings" pitchFamily="2" charset="2"/>
              </a:rPr>
              <a:t>V</a:t>
            </a:r>
            <a:r>
              <a:rPr lang="en-US" altLang="zh-CN" sz="2400" b="1" baseline="-25000" dirty="0" err="1">
                <a:latin typeface="+mn-ea"/>
                <a:ea typeface="+mn-ea"/>
                <a:sym typeface="Wingdings" pitchFamily="2" charset="2"/>
              </a:rPr>
              <a:t>k</a:t>
            </a:r>
            <a:r>
              <a:rPr lang="en-US" altLang="zh-CN" sz="2400" b="1" dirty="0">
                <a:latin typeface="+mn-ea"/>
                <a:ea typeface="+mn-ea"/>
                <a:sym typeface="Wingdings" pitchFamily="2" charset="2"/>
              </a:rPr>
              <a:t> ← S</a:t>
            </a:r>
            <a:r>
              <a:rPr lang="en-US" altLang="zh-CN" sz="2400" b="1" baseline="-25000" dirty="0">
                <a:latin typeface="+mn-ea"/>
                <a:ea typeface="+mn-ea"/>
                <a:sym typeface="Wingdings" pitchFamily="2" charset="2"/>
              </a:rPr>
              <a:t>i</a:t>
            </a:r>
            <a:r>
              <a:rPr lang="en-US" altLang="zh-CN" sz="2400" b="1" dirty="0">
                <a:latin typeface="+mn-ea"/>
                <a:ea typeface="+mn-ea"/>
                <a:sym typeface="Wingdings" pitchFamily="2" charset="2"/>
              </a:rPr>
              <a:t> op </a:t>
            </a:r>
            <a:r>
              <a:rPr lang="en-US" altLang="zh-CN" sz="2400" b="1" dirty="0" err="1">
                <a:latin typeface="+mn-ea"/>
                <a:ea typeface="+mn-ea"/>
                <a:sym typeface="Wingdings" pitchFamily="2" charset="2"/>
              </a:rPr>
              <a:t>V</a:t>
            </a:r>
            <a:r>
              <a:rPr lang="en-US" altLang="zh-CN" sz="2400" b="1" baseline="-25000" dirty="0" err="1">
                <a:latin typeface="+mn-ea"/>
                <a:ea typeface="+mn-ea"/>
                <a:sym typeface="Wingdings" pitchFamily="2" charset="2"/>
              </a:rPr>
              <a:t>j</a:t>
            </a:r>
            <a:endParaRPr lang="en-US" altLang="zh-CN" sz="2400" b="1" baseline="-25000" dirty="0">
              <a:latin typeface="+mn-ea"/>
              <a:ea typeface="+mn-ea"/>
              <a:sym typeface="Wingdings" pitchFamily="2" charset="2"/>
            </a:endParaRPr>
          </a:p>
          <a:p>
            <a:pPr lvl="2" eaLnBrk="1" hangingPunct="1">
              <a:spcBef>
                <a:spcPct val="50000"/>
              </a:spcBef>
              <a:buFont typeface="楷体_GB2312" pitchFamily="49" charset="-122"/>
              <a:buChar char="-"/>
            </a:pPr>
            <a:r>
              <a:rPr lang="en-US" altLang="zh-CN" sz="2400" b="1" dirty="0" err="1">
                <a:latin typeface="+mn-ea"/>
                <a:ea typeface="+mn-ea"/>
                <a:sym typeface="Wingdings" pitchFamily="2" charset="2"/>
              </a:rPr>
              <a:t>V</a:t>
            </a:r>
            <a:r>
              <a:rPr lang="en-US" altLang="zh-CN" sz="2400" b="1" baseline="-25000" dirty="0" err="1">
                <a:latin typeface="+mn-ea"/>
                <a:ea typeface="+mn-ea"/>
                <a:sym typeface="Wingdings" pitchFamily="2" charset="2"/>
              </a:rPr>
              <a:t>k</a:t>
            </a:r>
            <a:r>
              <a:rPr lang="en-US" altLang="zh-CN" sz="2400" b="1" dirty="0">
                <a:latin typeface="+mn-ea"/>
                <a:ea typeface="+mn-ea"/>
                <a:sym typeface="Wingdings" pitchFamily="2" charset="2"/>
              </a:rPr>
              <a:t> ← </a:t>
            </a:r>
            <a:r>
              <a:rPr lang="en-US" altLang="zh-CN" sz="2400" b="1" dirty="0" err="1">
                <a:latin typeface="+mn-ea"/>
                <a:ea typeface="+mn-ea"/>
                <a:sym typeface="Wingdings" pitchFamily="2" charset="2"/>
              </a:rPr>
              <a:t>Mem</a:t>
            </a:r>
            <a:endParaRPr lang="en-US" altLang="zh-CN" sz="2400" b="1" dirty="0">
              <a:latin typeface="+mn-ea"/>
              <a:ea typeface="+mn-ea"/>
              <a:sym typeface="Wingdings" pitchFamily="2" charset="2"/>
            </a:endParaRPr>
          </a:p>
          <a:p>
            <a:pPr lvl="2" eaLnBrk="1" hangingPunct="1">
              <a:spcBef>
                <a:spcPct val="50000"/>
              </a:spcBef>
              <a:buFont typeface="楷体_GB2312" pitchFamily="49" charset="-122"/>
              <a:buChar char="-"/>
            </a:pPr>
            <a:r>
              <a:rPr lang="en-US" altLang="zh-CN" sz="2400" b="1" dirty="0" err="1">
                <a:latin typeface="+mn-ea"/>
                <a:ea typeface="+mn-ea"/>
                <a:sym typeface="Wingdings" pitchFamily="2" charset="2"/>
              </a:rPr>
              <a:t>Mem</a:t>
            </a:r>
            <a:r>
              <a:rPr lang="en-US" altLang="zh-CN" sz="2400" b="1" dirty="0">
                <a:latin typeface="+mn-ea"/>
                <a:ea typeface="+mn-ea"/>
                <a:sym typeface="Wingdings" pitchFamily="2" charset="2"/>
              </a:rPr>
              <a:t> ← </a:t>
            </a:r>
            <a:r>
              <a:rPr lang="en-US" altLang="zh-CN" sz="2400" b="1" dirty="0" err="1">
                <a:latin typeface="+mn-ea"/>
                <a:ea typeface="+mn-ea"/>
                <a:sym typeface="Wingdings" pitchFamily="2" charset="2"/>
              </a:rPr>
              <a:t>V</a:t>
            </a:r>
            <a:r>
              <a:rPr lang="en-US" altLang="zh-CN" sz="2400" b="1" baseline="-25000" dirty="0" err="1">
                <a:latin typeface="+mn-ea"/>
                <a:ea typeface="+mn-ea"/>
                <a:sym typeface="Wingdings" pitchFamily="2" charset="2"/>
              </a:rPr>
              <a:t>k</a:t>
            </a:r>
            <a:endParaRPr lang="en-US" altLang="zh-CN" sz="2400" b="1" baseline="-25000" dirty="0">
              <a:latin typeface="+mn-ea"/>
              <a:ea typeface="+mn-ea"/>
            </a:endParaRPr>
          </a:p>
          <a:p>
            <a:pPr lvl="2" eaLnBrk="1" hangingPunct="1">
              <a:spcBef>
                <a:spcPct val="50000"/>
              </a:spcBef>
              <a:buFont typeface="Wingdings" pitchFamily="2" charset="2"/>
              <a:buChar char="Ø"/>
            </a:pPr>
            <a:r>
              <a:rPr lang="zh-CN" altLang="en-US" sz="2400" b="1" dirty="0">
                <a:latin typeface="+mn-ea"/>
                <a:ea typeface="+mn-ea"/>
              </a:rPr>
              <a:t>功能部件冲突：同一功能部件被一条以上的并行工作向量指令所使用。</a:t>
            </a:r>
          </a:p>
          <a:p>
            <a:pPr lvl="2" eaLnBrk="1" hangingPunct="1">
              <a:spcBef>
                <a:spcPct val="50000"/>
              </a:spcBef>
              <a:buFont typeface="Wingdings" pitchFamily="2" charset="2"/>
              <a:buChar char="Ø"/>
            </a:pPr>
            <a:r>
              <a:rPr lang="en-US" altLang="zh-CN" sz="2400" b="1" dirty="0">
                <a:latin typeface="+mn-ea"/>
                <a:ea typeface="+mn-ea"/>
              </a:rPr>
              <a:t>V</a:t>
            </a:r>
            <a:r>
              <a:rPr lang="en-US" altLang="zh-CN" sz="2400" b="1" baseline="-25000" dirty="0">
                <a:latin typeface="+mn-ea"/>
                <a:ea typeface="+mn-ea"/>
              </a:rPr>
              <a:t>i</a:t>
            </a:r>
            <a:r>
              <a:rPr lang="zh-CN" altLang="en-US" sz="2400" b="1" dirty="0">
                <a:latin typeface="+mn-ea"/>
                <a:ea typeface="+mn-ea"/>
              </a:rPr>
              <a:t>冲突：并行工作的各向量指令具有相同的源向量或结果向量。</a:t>
            </a:r>
          </a:p>
        </p:txBody>
      </p:sp>
      <p:sp>
        <p:nvSpPr>
          <p:cNvPr id="3" name="Rectangle 3"/>
          <p:cNvSpPr>
            <a:spLocks noChangeArrowheads="1"/>
          </p:cNvSpPr>
          <p:nvPr/>
        </p:nvSpPr>
        <p:spPr bwMode="auto">
          <a:xfrm>
            <a:off x="612775" y="242908"/>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3119680291"/>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noChangeArrowheads="1"/>
          </p:cNvSpPr>
          <p:nvPr>
            <p:ph idx="1"/>
          </p:nvPr>
        </p:nvSpPr>
        <p:spPr>
          <a:xfrm>
            <a:off x="177800" y="5084763"/>
            <a:ext cx="8786813" cy="1285875"/>
          </a:xfrm>
        </p:spPr>
        <p:txBody>
          <a:bodyPr/>
          <a:lstStyle/>
          <a:p>
            <a:pPr lvl="1" eaLnBrk="1" hangingPunct="1">
              <a:defRPr/>
            </a:pPr>
            <a:r>
              <a:rPr lang="zh-CN" altLang="en-US" sz="2400" b="1" dirty="0" smtClean="0">
                <a:latin typeface="+mj-ea"/>
                <a:ea typeface="+mj-ea"/>
              </a:rPr>
              <a:t>如果分支检测移到了</a:t>
            </a:r>
            <a:r>
              <a:rPr lang="en-US" altLang="zh-CN" sz="2400" b="1" dirty="0" smtClean="0">
                <a:latin typeface="+mj-ea"/>
                <a:ea typeface="+mj-ea"/>
              </a:rPr>
              <a:t>ID</a:t>
            </a:r>
            <a:r>
              <a:rPr lang="zh-CN" altLang="en-US" sz="2400" b="1" dirty="0" smtClean="0">
                <a:latin typeface="+mj-ea"/>
                <a:ea typeface="+mj-ea"/>
              </a:rPr>
              <a:t>流水段，相关会造成</a:t>
            </a:r>
            <a:r>
              <a:rPr lang="en-US" altLang="zh-CN" sz="2400" b="1" dirty="0" smtClean="0">
                <a:latin typeface="+mj-ea"/>
                <a:ea typeface="+mj-ea"/>
              </a:rPr>
              <a:t>1</a:t>
            </a:r>
            <a:r>
              <a:rPr lang="zh-CN" altLang="en-US" sz="2400" b="1" dirty="0" smtClean="0">
                <a:latin typeface="+mj-ea"/>
                <a:ea typeface="+mj-ea"/>
              </a:rPr>
              <a:t>次暂停</a:t>
            </a:r>
            <a:endParaRPr lang="en-US" altLang="zh-CN" sz="2400" b="1" dirty="0" smtClean="0">
              <a:latin typeface="+mj-ea"/>
              <a:ea typeface="+mj-ea"/>
            </a:endParaRPr>
          </a:p>
          <a:p>
            <a:pPr lvl="1" eaLnBrk="1" hangingPunct="1">
              <a:defRPr/>
            </a:pPr>
            <a:r>
              <a:rPr lang="zh-CN" altLang="en-US" sz="2400" b="1" dirty="0" smtClean="0">
                <a:latin typeface="+mj-ea"/>
                <a:ea typeface="+mj-ea"/>
              </a:rPr>
              <a:t>如果分支检测仍在</a:t>
            </a:r>
            <a:r>
              <a:rPr lang="en-US" altLang="zh-CN" sz="2400" b="1" dirty="0" smtClean="0">
                <a:latin typeface="+mj-ea"/>
                <a:ea typeface="+mj-ea"/>
              </a:rPr>
              <a:t>EX</a:t>
            </a:r>
            <a:r>
              <a:rPr lang="zh-CN" altLang="en-US" sz="2400" b="1" dirty="0" smtClean="0">
                <a:latin typeface="+mj-ea"/>
                <a:ea typeface="+mj-ea"/>
              </a:rPr>
              <a:t>流水段，这个相关就不会引起暂停</a:t>
            </a:r>
            <a:endParaRPr lang="en-US" altLang="zh-CN" sz="2400" b="1" dirty="0" smtClean="0">
              <a:latin typeface="+mj-ea"/>
              <a:ea typeface="+mj-ea"/>
            </a:endParaRPr>
          </a:p>
          <a:p>
            <a:pPr lvl="1" eaLnBrk="1" hangingPunct="1">
              <a:buFont typeface="Wingdings" pitchFamily="2" charset="2"/>
              <a:buNone/>
              <a:defRPr/>
            </a:pPr>
            <a:endParaRPr lang="zh-CN" altLang="en-US" sz="2400" b="1" dirty="0" smtClean="0">
              <a:latin typeface="+mj-ea"/>
              <a:ea typeface="+mj-ea"/>
            </a:endParaRPr>
          </a:p>
        </p:txBody>
      </p:sp>
      <p:sp>
        <p:nvSpPr>
          <p:cNvPr id="41987" name="Text Box 4"/>
          <p:cNvSpPr txBox="1">
            <a:spLocks noChangeArrowheads="1"/>
          </p:cNvSpPr>
          <p:nvPr/>
        </p:nvSpPr>
        <p:spPr bwMode="auto">
          <a:xfrm>
            <a:off x="611188" y="692150"/>
            <a:ext cx="81375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buFont typeface="Wingdings" pitchFamily="2" charset="2"/>
              <a:buNone/>
            </a:pPr>
            <a:r>
              <a:rPr lang="en-US" altLang="zh-CN" sz="2400" b="1" dirty="0">
                <a:solidFill>
                  <a:srgbClr val="000000"/>
                </a:solidFill>
                <a:latin typeface="宋体" pitchFamily="2" charset="-122"/>
              </a:rPr>
              <a:t>Loop</a:t>
            </a: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LD      </a:t>
            </a:r>
            <a:r>
              <a:rPr lang="en-US" altLang="zh-CN" sz="2400" b="1" dirty="0" smtClean="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F0</a:t>
            </a:r>
            <a:r>
              <a:rPr lang="zh-CN" altLang="en-US" sz="2400" b="1" dirty="0">
                <a:solidFill>
                  <a:srgbClr val="0000CC"/>
                </a:solidFill>
                <a:latin typeface="宋体" pitchFamily="2" charset="-122"/>
              </a:rPr>
              <a:t>为数组元素</a:t>
            </a:r>
          </a:p>
          <a:p>
            <a:pPr eaLnBrk="1" hangingPunct="1">
              <a:lnSpc>
                <a:spcPct val="150000"/>
              </a:lnSpc>
              <a:buFont typeface="Wingdings" pitchFamily="2" charset="2"/>
              <a:buNone/>
            </a:pPr>
            <a:r>
              <a:rPr lang="zh-CN" altLang="en-US" sz="2400" b="1" dirty="0">
                <a:solidFill>
                  <a:srgbClr val="000000"/>
                </a:solidFill>
                <a:latin typeface="宋体" pitchFamily="2" charset="-122"/>
              </a:rPr>
              <a:t>       </a:t>
            </a:r>
          </a:p>
          <a:p>
            <a:pPr eaLnBrk="1" hangingPunct="1">
              <a:lnSpc>
                <a:spcPct val="8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ADDD    </a:t>
            </a:r>
            <a:r>
              <a:rPr lang="en-US" altLang="zh-CN" sz="2400" b="1" dirty="0" smtClean="0">
                <a:solidFill>
                  <a:srgbClr val="008000"/>
                </a:solidFill>
                <a:latin typeface="宋体" pitchFamily="2" charset="-122"/>
              </a:rPr>
              <a:t>F4</a:t>
            </a:r>
            <a:r>
              <a:rPr lang="zh-CN" altLang="en-US" sz="2400" b="1" dirty="0">
                <a:solidFill>
                  <a:srgbClr val="000000"/>
                </a:solidFill>
                <a:latin typeface="宋体" pitchFamily="2" charset="-122"/>
              </a:rPr>
              <a:t>，</a:t>
            </a:r>
            <a:r>
              <a:rPr lang="en-US" altLang="zh-CN" sz="2400" b="1" dirty="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F2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加上</a:t>
            </a:r>
            <a:r>
              <a:rPr lang="en-US" altLang="zh-CN" sz="2400" b="1" dirty="0">
                <a:solidFill>
                  <a:srgbClr val="0000CC"/>
                </a:solidFill>
                <a:latin typeface="宋体" pitchFamily="2" charset="-122"/>
              </a:rPr>
              <a:t>F2</a:t>
            </a:r>
            <a:r>
              <a:rPr lang="zh-CN" altLang="en-US" sz="2400" b="1" dirty="0">
                <a:solidFill>
                  <a:srgbClr val="0000CC"/>
                </a:solidFill>
                <a:latin typeface="宋体" pitchFamily="2" charset="-122"/>
              </a:rPr>
              <a:t>中的值</a:t>
            </a:r>
          </a:p>
          <a:p>
            <a:pPr eaLnBrk="1" hangingPunct="1">
              <a:lnSpc>
                <a:spcPct val="27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SD      </a:t>
            </a:r>
            <a:r>
              <a:rPr lang="en-US" altLang="zh-CN" sz="2400" b="1" dirty="0" smtClean="0">
                <a:solidFill>
                  <a:srgbClr val="008000"/>
                </a:solidFill>
                <a:latin typeface="宋体" pitchFamily="2" charset="-122"/>
              </a:rPr>
              <a:t>F4</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保存结果</a:t>
            </a:r>
          </a:p>
          <a:p>
            <a:pPr eaLnBrk="1" hangingPunct="1">
              <a:lnSpc>
                <a:spcPct val="110000"/>
              </a:lnSpc>
              <a:buFont typeface="Wingdings" pitchFamily="2" charset="2"/>
              <a:buNone/>
            </a:pPr>
            <a:r>
              <a:rPr lang="zh-CN" altLang="en-US" sz="2400" b="1" dirty="0">
                <a:solidFill>
                  <a:srgbClr val="FF0000"/>
                </a:solidFill>
                <a:latin typeface="宋体" pitchFamily="2" charset="-122"/>
              </a:rPr>
              <a:t>       </a:t>
            </a:r>
            <a:endParaRPr lang="en-US" altLang="zh-CN" sz="2400" b="1" dirty="0">
              <a:solidFill>
                <a:srgbClr val="FF0000"/>
              </a:solidFill>
              <a:latin typeface="宋体" pitchFamily="2" charset="-122"/>
            </a:endParaRPr>
          </a:p>
          <a:p>
            <a:pPr eaLnBrk="1" hangingPunct="1">
              <a:lnSpc>
                <a:spcPct val="110000"/>
              </a:lnSpc>
              <a:buFont typeface="Wingdings" pitchFamily="2" charset="2"/>
              <a:buNone/>
            </a:pPr>
            <a:r>
              <a:rPr lang="en-US" altLang="zh-CN" sz="2400" b="1" dirty="0">
                <a:solidFill>
                  <a:srgbClr val="FF0000"/>
                </a:solidFill>
                <a:latin typeface="宋体" pitchFamily="2" charset="-122"/>
              </a:rPr>
              <a:t>       </a:t>
            </a:r>
            <a:r>
              <a:rPr lang="en-US" altLang="zh-CN" sz="2400" b="1" dirty="0" smtClean="0">
                <a:solidFill>
                  <a:srgbClr val="FF0000"/>
                </a:solidFill>
                <a:latin typeface="宋体" pitchFamily="2" charset="-122"/>
              </a:rPr>
              <a:t>SUBI    R1</a:t>
            </a:r>
            <a:r>
              <a:rPr lang="zh-CN" altLang="en-US" sz="2400" b="1" dirty="0">
                <a:solidFill>
                  <a:srgbClr val="FF0000"/>
                </a:solidFill>
                <a:latin typeface="宋体" pitchFamily="2" charset="-122"/>
              </a:rPr>
              <a:t>，</a:t>
            </a:r>
            <a:r>
              <a:rPr lang="en-US" altLang="zh-CN" sz="2400" b="1" dirty="0">
                <a:solidFill>
                  <a:srgbClr val="FF0000"/>
                </a:solidFill>
                <a:latin typeface="宋体" pitchFamily="2" charset="-122"/>
              </a:rPr>
              <a:t>R1</a:t>
            </a:r>
            <a:r>
              <a:rPr lang="zh-CN" altLang="en-US" sz="2400" b="1" dirty="0">
                <a:solidFill>
                  <a:srgbClr val="FF0000"/>
                </a:solidFill>
                <a:latin typeface="宋体" pitchFamily="2" charset="-122"/>
              </a:rPr>
              <a:t>，</a:t>
            </a:r>
            <a:r>
              <a:rPr lang="en-US" altLang="zh-CN" sz="2400" b="1" dirty="0">
                <a:solidFill>
                  <a:srgbClr val="FF0000"/>
                </a:solidFill>
                <a:latin typeface="宋体" pitchFamily="2" charset="-122"/>
              </a:rPr>
              <a:t>#-8	// </a:t>
            </a:r>
            <a:r>
              <a:rPr lang="zh-CN" altLang="en-US" sz="2400" b="1" dirty="0">
                <a:solidFill>
                  <a:srgbClr val="FF0000"/>
                </a:solidFill>
                <a:latin typeface="宋体" pitchFamily="2" charset="-122"/>
              </a:rPr>
              <a:t>数组指针递减</a:t>
            </a:r>
            <a:r>
              <a:rPr lang="en-US" altLang="zh-CN" sz="2400" b="1" dirty="0">
                <a:solidFill>
                  <a:srgbClr val="FF0000"/>
                </a:solidFill>
                <a:latin typeface="宋体" pitchFamily="2" charset="-122"/>
              </a:rPr>
              <a:t>8</a:t>
            </a:r>
            <a:r>
              <a:rPr lang="zh-CN" altLang="en-US" sz="2400" b="1" dirty="0">
                <a:solidFill>
                  <a:srgbClr val="FF0000"/>
                </a:solidFill>
                <a:latin typeface="宋体" pitchFamily="2" charset="-122"/>
              </a:rPr>
              <a:t>个字节</a:t>
            </a:r>
          </a:p>
          <a:p>
            <a:pPr eaLnBrk="1" hangingPunct="1">
              <a:lnSpc>
                <a:spcPct val="230000"/>
              </a:lnSpc>
              <a:buFont typeface="Wingdings" pitchFamily="2" charset="2"/>
              <a:buNone/>
            </a:pPr>
            <a:r>
              <a:rPr lang="zh-CN" altLang="en-US" sz="2400" b="1" dirty="0">
                <a:solidFill>
                  <a:srgbClr val="FF0000"/>
                </a:solidFill>
                <a:latin typeface="宋体" pitchFamily="2" charset="-122"/>
              </a:rPr>
              <a:t>       </a:t>
            </a:r>
            <a:r>
              <a:rPr lang="en-US" altLang="zh-CN" sz="2400" b="1" dirty="0">
                <a:solidFill>
                  <a:srgbClr val="FF0000"/>
                </a:solidFill>
                <a:latin typeface="宋体" pitchFamily="2" charset="-122"/>
              </a:rPr>
              <a:t>BNE     R1</a:t>
            </a:r>
            <a:r>
              <a:rPr lang="zh-CN" altLang="en-US" sz="2400" b="1" dirty="0">
                <a:solidFill>
                  <a:srgbClr val="FF0000"/>
                </a:solidFill>
                <a:latin typeface="宋体" pitchFamily="2" charset="-122"/>
              </a:rPr>
              <a:t>，</a:t>
            </a:r>
            <a:r>
              <a:rPr lang="en-US" altLang="zh-CN" sz="2400" b="1" dirty="0">
                <a:solidFill>
                  <a:srgbClr val="FF0000"/>
                </a:solidFill>
                <a:latin typeface="宋体" pitchFamily="2" charset="-122"/>
              </a:rPr>
              <a:t>R2</a:t>
            </a:r>
            <a:r>
              <a:rPr lang="zh-CN" altLang="en-US" sz="2400" b="1" dirty="0">
                <a:solidFill>
                  <a:srgbClr val="FF0000"/>
                </a:solidFill>
                <a:latin typeface="宋体" pitchFamily="2" charset="-122"/>
              </a:rPr>
              <a:t>，</a:t>
            </a:r>
            <a:r>
              <a:rPr lang="en-US" altLang="zh-CN" sz="2400" b="1" dirty="0">
                <a:solidFill>
                  <a:srgbClr val="FF0000"/>
                </a:solidFill>
                <a:latin typeface="宋体" pitchFamily="2" charset="-122"/>
              </a:rPr>
              <a:t>Loop	// </a:t>
            </a:r>
            <a:r>
              <a:rPr lang="zh-CN" altLang="en-US" sz="2400" b="1" dirty="0">
                <a:solidFill>
                  <a:srgbClr val="FF0000"/>
                </a:solidFill>
                <a:latin typeface="宋体" pitchFamily="2" charset="-122"/>
              </a:rPr>
              <a:t>如果</a:t>
            </a:r>
            <a:r>
              <a:rPr lang="en-US" altLang="zh-CN" sz="2400" b="1" dirty="0">
                <a:solidFill>
                  <a:srgbClr val="FF0000"/>
                </a:solidFill>
                <a:latin typeface="宋体" pitchFamily="2" charset="-122"/>
              </a:rPr>
              <a:t>R1≠R2</a:t>
            </a:r>
            <a:r>
              <a:rPr lang="zh-CN" altLang="en-US" sz="2400" b="1" dirty="0">
                <a:solidFill>
                  <a:srgbClr val="FF0000"/>
                </a:solidFill>
                <a:latin typeface="宋体" pitchFamily="2" charset="-122"/>
              </a:rPr>
              <a:t>，则分支 </a:t>
            </a:r>
          </a:p>
        </p:txBody>
      </p:sp>
    </p:spTree>
    <p:extLst>
      <p:ext uri="{BB962C8B-B14F-4D97-AF65-F5344CB8AC3E}">
        <p14:creationId xmlns:p14="http://schemas.microsoft.com/office/powerpoint/2010/main" val="28247515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noChangeArrowheads="1"/>
          </p:cNvSpPr>
          <p:nvPr>
            <p:ph idx="1"/>
          </p:nvPr>
        </p:nvSpPr>
        <p:spPr>
          <a:xfrm>
            <a:off x="395288" y="836712"/>
            <a:ext cx="8229600" cy="5832648"/>
          </a:xfrm>
        </p:spPr>
        <p:txBody>
          <a:bodyPr/>
          <a:lstStyle/>
          <a:p>
            <a:pPr lvl="1" eaLnBrk="1" hangingPunct="1"/>
            <a:r>
              <a:rPr lang="zh-CN" altLang="en-US" sz="2400" b="1" dirty="0" smtClean="0"/>
              <a:t>数据相关性会限制可以开发的指令级并行性</a:t>
            </a:r>
            <a:endParaRPr lang="en-US" altLang="zh-CN" sz="2400" b="1" dirty="0" smtClean="0"/>
          </a:p>
          <a:p>
            <a:pPr lvl="1" eaLnBrk="1" hangingPunct="1"/>
            <a:r>
              <a:rPr lang="zh-CN" altLang="en-US" sz="2400" b="1" dirty="0" smtClean="0"/>
              <a:t>解决方法</a:t>
            </a:r>
            <a:endParaRPr lang="en-US" altLang="zh-CN" sz="2400" b="1" dirty="0" smtClean="0"/>
          </a:p>
          <a:p>
            <a:pPr lvl="2" eaLnBrk="1" hangingPunct="1"/>
            <a:r>
              <a:rPr lang="zh-CN" altLang="en-US" b="1" dirty="0" smtClean="0"/>
              <a:t>硬件：采用互锁机制，一旦检测存在数据相关，则停止本指令的执行，并插入空转周期</a:t>
            </a:r>
            <a:endParaRPr lang="en-US" altLang="zh-CN" b="1" dirty="0" smtClean="0"/>
          </a:p>
          <a:p>
            <a:pPr lvl="2" eaLnBrk="1" hangingPunct="1"/>
            <a:r>
              <a:rPr lang="zh-CN" altLang="en-US" b="1" dirty="0" smtClean="0"/>
              <a:t>软件：使用编译器，在相关出插入空操作（空转周期），保证当前指令不会错误的使用一个尚未产生的数据。</a:t>
            </a:r>
            <a:endParaRPr lang="en-US" altLang="zh-CN" b="1" dirty="0" smtClean="0"/>
          </a:p>
          <a:p>
            <a:pPr lvl="1" eaLnBrk="1" hangingPunct="1"/>
            <a:r>
              <a:rPr lang="zh-CN" altLang="en-US" sz="2400" b="1" dirty="0" smtClean="0"/>
              <a:t>数据相关的检测</a:t>
            </a:r>
            <a:endParaRPr lang="en-US" altLang="zh-CN" sz="2400" b="1" dirty="0" smtClean="0"/>
          </a:p>
          <a:p>
            <a:pPr lvl="2" eaLnBrk="1" hangingPunct="1"/>
            <a:r>
              <a:rPr lang="zh-CN" altLang="en-US" b="1" dirty="0" smtClean="0"/>
              <a:t>当数据的流动是经过寄存器时，相关的检测比较直观和容易</a:t>
            </a:r>
          </a:p>
          <a:p>
            <a:pPr lvl="2" eaLnBrk="1" hangingPunct="1"/>
            <a:r>
              <a:rPr lang="zh-CN" altLang="en-US" b="1" dirty="0" smtClean="0"/>
              <a:t>当数据的流动是经过存储器时，检测比较复杂。</a:t>
            </a:r>
          </a:p>
          <a:p>
            <a:pPr lvl="3" eaLnBrk="1" hangingPunct="1">
              <a:buFont typeface="Wingdings" pitchFamily="2" charset="2"/>
              <a:buChar char="Ø"/>
            </a:pPr>
            <a:r>
              <a:rPr lang="zh-CN" altLang="en-US" sz="2400" b="1" dirty="0" smtClean="0"/>
              <a:t>相同形式的地址其有效地址未必相同；</a:t>
            </a:r>
          </a:p>
          <a:p>
            <a:pPr lvl="3" eaLnBrk="1" hangingPunct="1">
              <a:buFont typeface="Wingdings" pitchFamily="2" charset="2"/>
              <a:buChar char="Ø"/>
            </a:pPr>
            <a:r>
              <a:rPr lang="zh-CN" altLang="en-US" sz="2400" b="1" dirty="0" smtClean="0"/>
              <a:t>形式不同的地址其有效地址却可能相同。</a:t>
            </a:r>
            <a:endParaRPr lang="en-US" altLang="zh-CN" sz="2400" b="1" dirty="0" smtClean="0"/>
          </a:p>
        </p:txBody>
      </p:sp>
    </p:spTree>
    <p:extLst>
      <p:ext uri="{BB962C8B-B14F-4D97-AF65-F5344CB8AC3E}">
        <p14:creationId xmlns:p14="http://schemas.microsoft.com/office/powerpoint/2010/main" val="53118698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idx="1"/>
          </p:nvPr>
        </p:nvSpPr>
        <p:spPr>
          <a:xfrm>
            <a:off x="457200" y="1600200"/>
            <a:ext cx="8002588" cy="4525963"/>
          </a:xfrm>
        </p:spPr>
        <p:txBody>
          <a:bodyPr/>
          <a:lstStyle/>
          <a:p>
            <a:pPr marL="0" indent="0" eaLnBrk="1" hangingPunct="1">
              <a:buFont typeface="Arial" charset="0"/>
              <a:buNone/>
              <a:defRPr/>
            </a:pPr>
            <a:r>
              <a:rPr lang="en-US" altLang="zh-CN" sz="2600" b="1" dirty="0" smtClean="0">
                <a:latin typeface="+mn-ea"/>
              </a:rPr>
              <a:t>2. </a:t>
            </a:r>
            <a:r>
              <a:rPr lang="zh-CN" altLang="en-US" sz="2600" b="1" dirty="0" smtClean="0">
                <a:latin typeface="+mn-ea"/>
              </a:rPr>
              <a:t>名相关（</a:t>
            </a:r>
            <a:r>
              <a:rPr lang="en-US" altLang="zh-CN" sz="2600" b="1" dirty="0" smtClean="0">
                <a:latin typeface="+mn-ea"/>
              </a:rPr>
              <a:t>Name dependence</a:t>
            </a:r>
            <a:r>
              <a:rPr lang="zh-CN" altLang="en-US" sz="2600" b="1" dirty="0" smtClean="0">
                <a:latin typeface="+mn-ea"/>
              </a:rPr>
              <a:t>）</a:t>
            </a:r>
          </a:p>
          <a:p>
            <a:pPr marL="1085850" lvl="1" indent="-457200" eaLnBrk="1" hangingPunct="1">
              <a:defRPr/>
            </a:pPr>
            <a:r>
              <a:rPr lang="zh-CN" altLang="en-US" sz="2400" b="1" dirty="0" smtClean="0">
                <a:solidFill>
                  <a:srgbClr val="FF0000"/>
                </a:solidFill>
                <a:latin typeface="+mn-ea"/>
              </a:rPr>
              <a:t>名：</a:t>
            </a:r>
            <a:r>
              <a:rPr lang="zh-CN" altLang="en-US" sz="2400" b="1" dirty="0" smtClean="0">
                <a:latin typeface="+mn-ea"/>
              </a:rPr>
              <a:t>指令所访问的寄存器或存储器单元的名称。</a:t>
            </a:r>
          </a:p>
          <a:p>
            <a:pPr marL="1085850" lvl="1" indent="-457200" eaLnBrk="1" hangingPunct="1">
              <a:defRPr/>
            </a:pPr>
            <a:r>
              <a:rPr lang="zh-CN" altLang="en-US" sz="2400" b="1" dirty="0" smtClean="0">
                <a:latin typeface="+mn-ea"/>
              </a:rPr>
              <a:t>如果两条指令使用相同的名，但是它们之间并没有数据流动，则称这两条指令存在</a:t>
            </a:r>
            <a:r>
              <a:rPr lang="zh-CN" altLang="en-US" sz="2400" b="1" dirty="0" smtClean="0">
                <a:solidFill>
                  <a:srgbClr val="FF0000"/>
                </a:solidFill>
                <a:latin typeface="+mn-ea"/>
              </a:rPr>
              <a:t>名相关。</a:t>
            </a:r>
          </a:p>
        </p:txBody>
      </p:sp>
      <p:sp>
        <p:nvSpPr>
          <p:cNvPr id="4" name="Text Box 4"/>
          <p:cNvSpPr txBox="1">
            <a:spLocks noChangeArrowheads="1"/>
          </p:cNvSpPr>
          <p:nvPr/>
        </p:nvSpPr>
        <p:spPr bwMode="auto">
          <a:xfrm>
            <a:off x="0" y="4762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Tree>
    <p:extLst>
      <p:ext uri="{BB962C8B-B14F-4D97-AF65-F5344CB8AC3E}">
        <p14:creationId xmlns:p14="http://schemas.microsoft.com/office/powerpoint/2010/main" val="219246008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descr="Rectangle: Click to edit Master text styles&#10;Second level&#10;Third level&#10;Fourth level&#10;Fifth level"/>
          <p:cNvSpPr>
            <a:spLocks noGrp="1" noChangeArrowheads="1"/>
          </p:cNvSpPr>
          <p:nvPr>
            <p:ph idx="1"/>
          </p:nvPr>
        </p:nvSpPr>
        <p:spPr>
          <a:xfrm>
            <a:off x="107950" y="692150"/>
            <a:ext cx="8785225" cy="5761038"/>
          </a:xfrm>
        </p:spPr>
        <p:txBody>
          <a:bodyPr/>
          <a:lstStyle/>
          <a:p>
            <a:pPr marL="1085850" lvl="1" indent="-457200" eaLnBrk="1" hangingPunct="1">
              <a:defRPr/>
            </a:pPr>
            <a:r>
              <a:rPr lang="zh-CN" altLang="en-US" sz="2400" b="1" dirty="0" smtClean="0">
                <a:latin typeface="+mn-ea"/>
              </a:rPr>
              <a:t>指令</a:t>
            </a:r>
            <a:r>
              <a:rPr lang="en-US" altLang="zh-CN" sz="2400" b="1" dirty="0" smtClean="0">
                <a:solidFill>
                  <a:srgbClr val="9933FF"/>
                </a:solidFill>
                <a:latin typeface="+mn-ea"/>
              </a:rPr>
              <a:t>j</a:t>
            </a:r>
            <a:r>
              <a:rPr lang="zh-CN" altLang="en-US" sz="2400" b="1" dirty="0" smtClean="0">
                <a:latin typeface="+mn-ea"/>
              </a:rPr>
              <a:t>与指令</a:t>
            </a:r>
            <a:r>
              <a:rPr lang="en-US" altLang="zh-CN" sz="2400" b="1" dirty="0" smtClean="0">
                <a:solidFill>
                  <a:srgbClr val="9933FF"/>
                </a:solidFill>
                <a:latin typeface="+mn-ea"/>
              </a:rPr>
              <a:t>i</a:t>
            </a:r>
            <a:r>
              <a:rPr lang="zh-CN" altLang="en-US" sz="2400" b="1" dirty="0" smtClean="0">
                <a:latin typeface="+mn-ea"/>
              </a:rPr>
              <a:t>之间的名相关有两种：</a:t>
            </a:r>
            <a:endParaRPr lang="en-US" altLang="zh-CN" sz="2400" b="1" dirty="0" smtClean="0">
              <a:latin typeface="+mn-ea"/>
            </a:endParaRPr>
          </a:p>
          <a:p>
            <a:pPr marL="628650" lvl="1" indent="0" eaLnBrk="1" hangingPunct="1">
              <a:buFont typeface="Arial" charset="0"/>
              <a:buNone/>
              <a:defRPr/>
            </a:pPr>
            <a:r>
              <a:rPr lang="zh-CN" altLang="en-US" sz="2400" b="1" dirty="0" smtClean="0">
                <a:latin typeface="+mn-ea"/>
              </a:rPr>
              <a:t>（</a:t>
            </a:r>
            <a:r>
              <a:rPr lang="en-US" altLang="zh-CN" sz="2400" b="1" dirty="0" smtClean="0">
                <a:latin typeface="+mn-ea"/>
              </a:rPr>
              <a:t>1</a:t>
            </a:r>
            <a:r>
              <a:rPr lang="zh-CN" altLang="en-US" sz="2400" b="1" dirty="0" smtClean="0">
                <a:latin typeface="+mn-ea"/>
              </a:rPr>
              <a:t>）</a:t>
            </a:r>
            <a:r>
              <a:rPr lang="zh-CN" altLang="en-US" sz="2400" b="1" dirty="0" smtClean="0">
                <a:solidFill>
                  <a:srgbClr val="FF0000"/>
                </a:solidFill>
                <a:latin typeface="+mn-ea"/>
              </a:rPr>
              <a:t>反相关（</a:t>
            </a:r>
            <a:r>
              <a:rPr lang="en-US" altLang="zh-CN" sz="2400" b="1" dirty="0" smtClean="0">
                <a:solidFill>
                  <a:srgbClr val="FF0000"/>
                </a:solidFill>
                <a:latin typeface="+mn-ea"/>
              </a:rPr>
              <a:t>Anti dependence</a:t>
            </a:r>
            <a:r>
              <a:rPr lang="zh-CN" altLang="en-US" sz="2400" b="1" dirty="0" smtClean="0">
                <a:solidFill>
                  <a:srgbClr val="FF0000"/>
                </a:solidFill>
                <a:latin typeface="+mn-ea"/>
              </a:rPr>
              <a:t>）</a:t>
            </a:r>
            <a:r>
              <a:rPr lang="zh-CN" altLang="en-US" sz="2400" b="1" dirty="0">
                <a:latin typeface="+mn-ea"/>
              </a:rPr>
              <a:t>：</a:t>
            </a:r>
            <a:endParaRPr lang="en-US" altLang="zh-CN" sz="2400" b="1" dirty="0">
              <a:latin typeface="+mn-ea"/>
            </a:endParaRPr>
          </a:p>
          <a:p>
            <a:pPr marL="628650" lvl="1" indent="0" eaLnBrk="1" hangingPunct="1">
              <a:buFont typeface="Arial" charset="0"/>
              <a:buNone/>
              <a:defRPr/>
            </a:pPr>
            <a:r>
              <a:rPr lang="en-US" altLang="zh-CN" sz="2400" b="1" dirty="0">
                <a:solidFill>
                  <a:srgbClr val="FF0000"/>
                </a:solidFill>
                <a:latin typeface="+mn-ea"/>
              </a:rPr>
              <a:t> </a:t>
            </a:r>
            <a:r>
              <a:rPr lang="en-US" altLang="zh-CN" sz="2400" b="1" dirty="0" smtClean="0">
                <a:solidFill>
                  <a:srgbClr val="FF0000"/>
                </a:solidFill>
                <a:latin typeface="+mn-ea"/>
              </a:rPr>
              <a:t>    </a:t>
            </a:r>
            <a:r>
              <a:rPr lang="zh-CN" altLang="en-US" sz="2400" b="1" dirty="0" smtClean="0">
                <a:latin typeface="+mn-ea"/>
              </a:rPr>
              <a:t>如果指令</a:t>
            </a:r>
            <a:r>
              <a:rPr lang="en-US" altLang="zh-CN" sz="2400" b="1" dirty="0" smtClean="0">
                <a:solidFill>
                  <a:srgbClr val="9933FF"/>
                </a:solidFill>
                <a:latin typeface="+mn-ea"/>
              </a:rPr>
              <a:t>j</a:t>
            </a:r>
            <a:r>
              <a:rPr lang="zh-CN" altLang="en-US" sz="2400" b="1" dirty="0" smtClean="0">
                <a:latin typeface="+mn-ea"/>
              </a:rPr>
              <a:t>写的名与指令</a:t>
            </a:r>
            <a:r>
              <a:rPr lang="en-US" altLang="zh-CN" sz="2400" b="1" dirty="0" smtClean="0">
                <a:solidFill>
                  <a:srgbClr val="9933FF"/>
                </a:solidFill>
                <a:latin typeface="+mn-ea"/>
              </a:rPr>
              <a:t>i</a:t>
            </a:r>
            <a:r>
              <a:rPr lang="zh-CN" altLang="en-US" sz="2400" b="1" dirty="0" smtClean="0">
                <a:latin typeface="+mn-ea"/>
              </a:rPr>
              <a:t>读的名相同（引发流水线的先读后写</a:t>
            </a:r>
            <a:r>
              <a:rPr lang="en-US" altLang="zh-CN" sz="2400" b="1" dirty="0" smtClean="0">
                <a:latin typeface="+mn-ea"/>
              </a:rPr>
              <a:t>WAR</a:t>
            </a:r>
            <a:r>
              <a:rPr lang="zh-CN" altLang="en-US" sz="2400" b="1" dirty="0" smtClean="0">
                <a:latin typeface="+mn-ea"/>
              </a:rPr>
              <a:t>冲突），</a:t>
            </a:r>
            <a:r>
              <a:rPr lang="zh-CN" altLang="en-US" sz="2400" b="1" dirty="0">
                <a:latin typeface="+mn-ea"/>
              </a:rPr>
              <a:t>则称指令</a:t>
            </a:r>
            <a:r>
              <a:rPr lang="en-US" altLang="zh-CN" sz="2400" b="1" dirty="0">
                <a:latin typeface="+mn-ea"/>
              </a:rPr>
              <a:t>i</a:t>
            </a:r>
            <a:r>
              <a:rPr lang="zh-CN" altLang="en-US" sz="2400" b="1" dirty="0">
                <a:latin typeface="+mn-ea"/>
              </a:rPr>
              <a:t>和</a:t>
            </a:r>
            <a:r>
              <a:rPr lang="en-US" altLang="zh-CN" sz="2400" b="1" dirty="0">
                <a:latin typeface="+mn-ea"/>
              </a:rPr>
              <a:t>j</a:t>
            </a:r>
            <a:r>
              <a:rPr lang="zh-CN" altLang="en-US" sz="2400" b="1" dirty="0">
                <a:latin typeface="+mn-ea"/>
              </a:rPr>
              <a:t>发生了反</a:t>
            </a:r>
            <a:r>
              <a:rPr lang="zh-CN" altLang="en-US" sz="2400" b="1" dirty="0" smtClean="0">
                <a:latin typeface="+mn-ea"/>
              </a:rPr>
              <a:t>相关</a:t>
            </a:r>
            <a:r>
              <a:rPr lang="zh-CN" altLang="en-US" sz="2400" b="1" dirty="0">
                <a:latin typeface="+mn-ea"/>
              </a:rPr>
              <a:t>。</a:t>
            </a:r>
          </a:p>
          <a:p>
            <a:pPr marL="1085850" lvl="1" indent="-457200" eaLnBrk="1" hangingPunct="1">
              <a:buClr>
                <a:srgbClr val="33CC33"/>
              </a:buClr>
              <a:buSzPct val="80000"/>
              <a:buFont typeface="Wingdings 2" pitchFamily="18" charset="2"/>
              <a:buNone/>
              <a:defRPr/>
            </a:pPr>
            <a:r>
              <a:rPr lang="zh-CN" altLang="en-US" sz="2400" b="1" dirty="0" smtClean="0">
                <a:solidFill>
                  <a:srgbClr val="FF33CC"/>
                </a:solidFill>
                <a:latin typeface="+mn-ea"/>
              </a:rPr>
              <a:t>            </a:t>
            </a:r>
            <a:r>
              <a:rPr lang="zh-CN" altLang="en-US" sz="2400" b="1" i="1" dirty="0" smtClean="0">
                <a:latin typeface="+mn-ea"/>
              </a:rPr>
              <a:t>指令</a:t>
            </a:r>
            <a:r>
              <a:rPr lang="en-US" altLang="zh-CN" sz="2400" b="1" i="1" dirty="0" smtClean="0">
                <a:latin typeface="+mn-ea"/>
              </a:rPr>
              <a:t>j</a:t>
            </a:r>
            <a:r>
              <a:rPr lang="zh-CN" altLang="en-US" sz="2400" b="1" i="1" dirty="0" smtClean="0">
                <a:latin typeface="+mn-ea"/>
              </a:rPr>
              <a:t>写的名＝指令</a:t>
            </a:r>
            <a:r>
              <a:rPr lang="en-US" altLang="zh-CN" sz="2400" b="1" i="1" dirty="0" smtClean="0">
                <a:latin typeface="+mn-ea"/>
              </a:rPr>
              <a:t>i</a:t>
            </a:r>
            <a:r>
              <a:rPr lang="zh-CN" altLang="en-US" sz="2400" b="1" i="1" dirty="0" smtClean="0">
                <a:latin typeface="+mn-ea"/>
              </a:rPr>
              <a:t>读的名</a:t>
            </a:r>
            <a:endParaRPr lang="en-US" altLang="zh-CN" sz="2400" b="1" i="1" dirty="0" smtClean="0">
              <a:latin typeface="+mn-ea"/>
            </a:endParaRPr>
          </a:p>
          <a:p>
            <a:pPr marL="1085850" lvl="1" indent="-457200" eaLnBrk="1" hangingPunct="1">
              <a:buClr>
                <a:srgbClr val="33CC33"/>
              </a:buClr>
              <a:buSzPct val="80000"/>
              <a:buFont typeface="Wingdings 2" pitchFamily="18" charset="2"/>
              <a:buNone/>
              <a:defRPr/>
            </a:pPr>
            <a:r>
              <a:rPr lang="en-US" altLang="zh-CN" sz="2400" b="1" dirty="0" smtClean="0">
                <a:solidFill>
                  <a:srgbClr val="D60093"/>
                </a:solidFill>
                <a:latin typeface="+mn-ea"/>
              </a:rPr>
              <a:t>	</a:t>
            </a:r>
            <a:r>
              <a:rPr lang="zh-CN" altLang="en-US" sz="2400" b="1" dirty="0" smtClean="0">
                <a:latin typeface="+mn-ea"/>
              </a:rPr>
              <a:t>必须保证指令的原来顺序，以确保</a:t>
            </a:r>
            <a:r>
              <a:rPr lang="en-US" altLang="zh-CN" sz="2400" b="1" dirty="0" smtClean="0">
                <a:latin typeface="+mn-ea"/>
              </a:rPr>
              <a:t>i</a:t>
            </a:r>
            <a:r>
              <a:rPr lang="zh-CN" altLang="en-US" sz="2400" b="1" dirty="0" smtClean="0">
                <a:latin typeface="+mn-ea"/>
              </a:rPr>
              <a:t>能读到正确的值。</a:t>
            </a:r>
            <a:endParaRPr lang="en-US" altLang="zh-CN" sz="2400" b="1" dirty="0">
              <a:latin typeface="+mn-ea"/>
            </a:endParaRPr>
          </a:p>
          <a:p>
            <a:pPr marL="1085850" lvl="1" indent="-457200" eaLnBrk="1" hangingPunct="1">
              <a:buClr>
                <a:srgbClr val="33CC33"/>
              </a:buClr>
              <a:buSzPct val="80000"/>
              <a:buFont typeface="Wingdings 2" pitchFamily="18" charset="2"/>
              <a:buNone/>
              <a:defRPr/>
            </a:pPr>
            <a:endParaRPr lang="en-US" altLang="zh-CN" sz="2400" b="1" dirty="0" smtClean="0">
              <a:solidFill>
                <a:srgbClr val="FF0000"/>
              </a:solidFill>
              <a:latin typeface="+mn-ea"/>
            </a:endParaRPr>
          </a:p>
          <a:p>
            <a:pPr marL="1085850" lvl="1" indent="-457200" eaLnBrk="1" hangingPunct="1">
              <a:buClr>
                <a:srgbClr val="33CC33"/>
              </a:buClr>
              <a:buSzPct val="80000"/>
              <a:buFont typeface="Wingdings 2" pitchFamily="18" charset="2"/>
              <a:buNone/>
              <a:defRPr/>
            </a:pPr>
            <a:r>
              <a:rPr lang="zh-CN" altLang="en-US" sz="2400" b="1" dirty="0">
                <a:latin typeface="+mn-ea"/>
              </a:rPr>
              <a:t>（</a:t>
            </a:r>
            <a:r>
              <a:rPr lang="en-US" altLang="zh-CN" sz="2400" b="1" dirty="0">
                <a:latin typeface="+mn-ea"/>
              </a:rPr>
              <a:t>2</a:t>
            </a:r>
            <a:r>
              <a:rPr lang="zh-CN" altLang="en-US" sz="2400" b="1" dirty="0">
                <a:latin typeface="+mn-ea"/>
              </a:rPr>
              <a:t>）</a:t>
            </a:r>
            <a:r>
              <a:rPr lang="zh-CN" altLang="en-US" sz="2400" b="1" dirty="0">
                <a:solidFill>
                  <a:srgbClr val="FF0000"/>
                </a:solidFill>
                <a:latin typeface="+mn-ea"/>
              </a:rPr>
              <a:t>输出</a:t>
            </a:r>
            <a:r>
              <a:rPr lang="zh-CN" altLang="en-US" sz="2400" b="1" dirty="0" smtClean="0">
                <a:solidFill>
                  <a:srgbClr val="FF0000"/>
                </a:solidFill>
                <a:latin typeface="+mn-ea"/>
              </a:rPr>
              <a:t>相关（</a:t>
            </a:r>
            <a:r>
              <a:rPr lang="en-US" altLang="zh-CN" sz="2400" b="1" dirty="0" smtClean="0">
                <a:solidFill>
                  <a:srgbClr val="FF0000"/>
                </a:solidFill>
                <a:latin typeface="+mn-ea"/>
              </a:rPr>
              <a:t>Output dependence</a:t>
            </a:r>
            <a:r>
              <a:rPr lang="zh-CN" altLang="en-US" sz="2400" b="1" dirty="0" smtClean="0">
                <a:solidFill>
                  <a:srgbClr val="FF0000"/>
                </a:solidFill>
                <a:latin typeface="+mn-ea"/>
              </a:rPr>
              <a:t>）</a:t>
            </a:r>
            <a:r>
              <a:rPr lang="zh-CN" altLang="en-US" sz="2400" b="1" dirty="0" smtClean="0">
                <a:latin typeface="+mn-ea"/>
              </a:rPr>
              <a:t>：</a:t>
            </a:r>
            <a:endParaRPr lang="en-US" altLang="zh-CN" sz="2400" b="1" dirty="0">
              <a:latin typeface="+mn-ea"/>
            </a:endParaRPr>
          </a:p>
          <a:p>
            <a:pPr marL="914400" lvl="2" indent="0" eaLnBrk="1" hangingPunct="1">
              <a:buFont typeface="Arial" charset="0"/>
              <a:buNone/>
              <a:defRPr/>
            </a:pPr>
            <a:r>
              <a:rPr lang="zh-CN" altLang="en-US" b="1" dirty="0">
                <a:latin typeface="+mn-ea"/>
              </a:rPr>
              <a:t>   </a:t>
            </a:r>
            <a:r>
              <a:rPr lang="zh-CN" altLang="en-US" b="1" dirty="0" smtClean="0">
                <a:latin typeface="+mn-ea"/>
              </a:rPr>
              <a:t>如果</a:t>
            </a:r>
            <a:r>
              <a:rPr lang="zh-CN" altLang="en-US" b="1" dirty="0">
                <a:latin typeface="+mn-ea"/>
              </a:rPr>
              <a:t>指令</a:t>
            </a:r>
            <a:r>
              <a:rPr lang="en-US" altLang="zh-CN" b="1" dirty="0">
                <a:latin typeface="+mn-ea"/>
              </a:rPr>
              <a:t>j</a:t>
            </a:r>
            <a:r>
              <a:rPr lang="zh-CN" altLang="en-US" b="1" dirty="0">
                <a:latin typeface="+mn-ea"/>
              </a:rPr>
              <a:t>和指令</a:t>
            </a:r>
            <a:r>
              <a:rPr lang="en-US" altLang="zh-CN" b="1" dirty="0">
                <a:latin typeface="+mn-ea"/>
              </a:rPr>
              <a:t>i</a:t>
            </a:r>
            <a:r>
              <a:rPr lang="zh-CN" altLang="en-US" b="1" dirty="0" smtClean="0">
                <a:latin typeface="+mn-ea"/>
              </a:rPr>
              <a:t>写相同的名（引发流水线的写后写</a:t>
            </a:r>
            <a:r>
              <a:rPr lang="en-US" altLang="zh-CN" b="1" dirty="0" smtClean="0">
                <a:latin typeface="+mn-ea"/>
              </a:rPr>
              <a:t>WAW</a:t>
            </a:r>
            <a:r>
              <a:rPr lang="zh-CN" altLang="en-US" b="1" dirty="0" smtClean="0">
                <a:latin typeface="+mn-ea"/>
              </a:rPr>
              <a:t>冲突），则称</a:t>
            </a:r>
            <a:r>
              <a:rPr lang="zh-CN" altLang="en-US" b="1" dirty="0">
                <a:latin typeface="+mn-ea"/>
              </a:rPr>
              <a:t>指</a:t>
            </a:r>
            <a:r>
              <a:rPr lang="zh-CN" altLang="en-US" b="1" dirty="0" smtClean="0">
                <a:latin typeface="+mn-ea"/>
              </a:rPr>
              <a:t>令</a:t>
            </a:r>
            <a:r>
              <a:rPr lang="en-US" altLang="zh-CN" b="1" dirty="0" smtClean="0">
                <a:latin typeface="+mn-ea"/>
              </a:rPr>
              <a:t>i</a:t>
            </a:r>
            <a:r>
              <a:rPr lang="zh-CN" altLang="en-US" b="1" dirty="0" smtClean="0">
                <a:latin typeface="+mn-ea"/>
              </a:rPr>
              <a:t>和</a:t>
            </a:r>
            <a:r>
              <a:rPr lang="en-US" altLang="zh-CN" b="1" dirty="0" smtClean="0">
                <a:latin typeface="+mn-ea"/>
              </a:rPr>
              <a:t>j</a:t>
            </a:r>
            <a:r>
              <a:rPr lang="zh-CN" altLang="en-US" b="1" dirty="0" smtClean="0">
                <a:latin typeface="+mn-ea"/>
              </a:rPr>
              <a:t>发生了输出相关。</a:t>
            </a:r>
          </a:p>
          <a:p>
            <a:pPr marL="1085850" lvl="1" indent="-457200" eaLnBrk="1" hangingPunct="1">
              <a:buClr>
                <a:srgbClr val="33CC33"/>
              </a:buClr>
              <a:buSzPct val="80000"/>
              <a:buFont typeface="Wingdings 2" pitchFamily="18" charset="2"/>
              <a:buNone/>
              <a:defRPr/>
            </a:pPr>
            <a:r>
              <a:rPr lang="zh-CN" altLang="en-US" sz="2400" b="1" dirty="0" smtClean="0">
                <a:solidFill>
                  <a:schemeClr val="hlink"/>
                </a:solidFill>
                <a:latin typeface="+mn-ea"/>
              </a:rPr>
              <a:t>            </a:t>
            </a:r>
            <a:r>
              <a:rPr lang="zh-CN" altLang="en-US" sz="2400" b="1" i="1" dirty="0" smtClean="0">
                <a:latin typeface="+mn-ea"/>
              </a:rPr>
              <a:t>指令</a:t>
            </a:r>
            <a:r>
              <a:rPr lang="en-US" altLang="zh-CN" sz="2400" b="1" i="1" dirty="0" smtClean="0">
                <a:latin typeface="+mn-ea"/>
              </a:rPr>
              <a:t>j</a:t>
            </a:r>
            <a:r>
              <a:rPr lang="zh-CN" altLang="en-US" sz="2400" b="1" i="1" dirty="0" smtClean="0">
                <a:latin typeface="+mn-ea"/>
              </a:rPr>
              <a:t>写的名＝指令</a:t>
            </a:r>
            <a:r>
              <a:rPr lang="en-US" altLang="zh-CN" sz="2400" b="1" i="1" dirty="0" smtClean="0">
                <a:latin typeface="+mn-ea"/>
              </a:rPr>
              <a:t>i</a:t>
            </a:r>
            <a:r>
              <a:rPr lang="zh-CN" altLang="en-US" sz="2400" b="1" i="1" dirty="0" smtClean="0">
                <a:latin typeface="+mn-ea"/>
              </a:rPr>
              <a:t>写的名</a:t>
            </a:r>
            <a:endParaRPr lang="en-US" altLang="zh-CN" sz="2400" b="1" i="1" dirty="0" smtClean="0">
              <a:latin typeface="+mn-ea"/>
            </a:endParaRPr>
          </a:p>
          <a:p>
            <a:pPr marL="1085850" lvl="1" indent="-457200" eaLnBrk="1" hangingPunct="1">
              <a:buClr>
                <a:srgbClr val="33CC33"/>
              </a:buClr>
              <a:buSzPct val="80000"/>
              <a:buFont typeface="Wingdings 2" pitchFamily="18" charset="2"/>
              <a:buNone/>
              <a:defRPr/>
            </a:pPr>
            <a:r>
              <a:rPr lang="en-US" altLang="zh-CN" sz="2400" b="1" dirty="0" smtClean="0">
                <a:solidFill>
                  <a:srgbClr val="D60093"/>
                </a:solidFill>
                <a:latin typeface="+mn-ea"/>
              </a:rPr>
              <a:t>	</a:t>
            </a:r>
            <a:r>
              <a:rPr lang="zh-CN" altLang="en-US" sz="2400" b="1" dirty="0" smtClean="0">
                <a:latin typeface="+mn-ea"/>
              </a:rPr>
              <a:t>操作顺序必须得到保证，以使最后写入的值得以保存。</a:t>
            </a:r>
            <a:endParaRPr lang="zh-CN" altLang="en-US" sz="2400" b="1" dirty="0" smtClean="0">
              <a:solidFill>
                <a:srgbClr val="D60093"/>
              </a:solidFill>
              <a:latin typeface="+mn-ea"/>
            </a:endParaRPr>
          </a:p>
          <a:p>
            <a:pPr marL="1085850" lvl="1" indent="-457200" eaLnBrk="1" hangingPunct="1">
              <a:lnSpc>
                <a:spcPct val="130000"/>
              </a:lnSpc>
              <a:buSzPct val="80000"/>
              <a:buFont typeface="Wingdings" pitchFamily="2" charset="2"/>
              <a:buNone/>
              <a:defRPr/>
            </a:pPr>
            <a:endParaRPr lang="en-US" altLang="zh-CN" sz="2400" b="1" dirty="0" smtClean="0">
              <a:latin typeface="+mn-ea"/>
            </a:endParaRPr>
          </a:p>
        </p:txBody>
      </p:sp>
    </p:spTree>
    <p:extLst>
      <p:ext uri="{BB962C8B-B14F-4D97-AF65-F5344CB8AC3E}">
        <p14:creationId xmlns:p14="http://schemas.microsoft.com/office/powerpoint/2010/main" val="26902822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7" dur="500"/>
                                        <p:tgtEl>
                                          <p:spTgt spid="327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8" end="8"/>
                                            </p:txEl>
                                          </p:spTgt>
                                        </p:tgtEl>
                                        <p:attrNameLst>
                                          <p:attrName>style.visibility</p:attrName>
                                        </p:attrNameLst>
                                      </p:cBhvr>
                                      <p:to>
                                        <p:strVal val="visible"/>
                                      </p:to>
                                    </p:set>
                                    <p:animEffect transition="in" filter="blinds(horizontal)">
                                      <p:cBhvr>
                                        <p:cTn id="10" dur="500"/>
                                        <p:tgtEl>
                                          <p:spTgt spid="32771">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771">
                                            <p:txEl>
                                              <p:pRg st="9" end="9"/>
                                            </p:txEl>
                                          </p:spTgt>
                                        </p:tgtEl>
                                        <p:attrNameLst>
                                          <p:attrName>style.visibility</p:attrName>
                                        </p:attrNameLst>
                                      </p:cBhvr>
                                      <p:to>
                                        <p:strVal val="visible"/>
                                      </p:to>
                                    </p:set>
                                    <p:animEffect transition="in" filter="blinds(horizontal)">
                                      <p:cBhvr>
                                        <p:cTn id="13" dur="500"/>
                                        <p:tgtEl>
                                          <p:spTgt spid="32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descr="Rectangle: Click to edit Master text styles&#10;Second level&#10;Third level&#10;Fourth level&#10;Fifth level"/>
          <p:cNvSpPr>
            <a:spLocks noGrp="1" noChangeArrowheads="1"/>
          </p:cNvSpPr>
          <p:nvPr>
            <p:ph idx="1"/>
          </p:nvPr>
        </p:nvSpPr>
        <p:spPr>
          <a:xfrm>
            <a:off x="250825" y="692150"/>
            <a:ext cx="8497888" cy="5473700"/>
          </a:xfrm>
        </p:spPr>
        <p:txBody>
          <a:bodyPr/>
          <a:lstStyle/>
          <a:p>
            <a:pPr marL="628650" lvl="1" indent="0" eaLnBrk="1" hangingPunct="1">
              <a:lnSpc>
                <a:spcPct val="140000"/>
              </a:lnSpc>
              <a:buSzPct val="80000"/>
              <a:buFont typeface="Arial" charset="0"/>
              <a:buNone/>
              <a:defRPr/>
            </a:pPr>
            <a:r>
              <a:rPr lang="en-US" altLang="zh-CN" sz="2400" b="1" dirty="0" smtClean="0">
                <a:latin typeface="+mn-ea"/>
              </a:rPr>
              <a:t>2. </a:t>
            </a:r>
            <a:r>
              <a:rPr lang="zh-CN" altLang="en-US" sz="2400" b="1" dirty="0" smtClean="0">
                <a:latin typeface="+mn-ea"/>
              </a:rPr>
              <a:t>名相关</a:t>
            </a:r>
            <a:endParaRPr lang="en-US" altLang="zh-CN" sz="2400" b="1" dirty="0" smtClean="0">
              <a:latin typeface="+mn-ea"/>
            </a:endParaRPr>
          </a:p>
          <a:p>
            <a:pPr marL="1085850" lvl="1" indent="-457200" eaLnBrk="1" hangingPunct="1">
              <a:lnSpc>
                <a:spcPct val="140000"/>
              </a:lnSpc>
              <a:buSzPct val="80000"/>
              <a:buFont typeface="Wingdings" panose="05000000000000000000" pitchFamily="2" charset="2"/>
              <a:buChar char="Ø"/>
              <a:defRPr/>
            </a:pPr>
            <a:r>
              <a:rPr lang="zh-CN" altLang="en-US" sz="2400" b="1" dirty="0" smtClean="0">
                <a:latin typeface="+mn-ea"/>
              </a:rPr>
              <a:t>两条指令之间并没有数据的传送。</a:t>
            </a:r>
          </a:p>
          <a:p>
            <a:pPr marL="1085850" lvl="1" indent="-457200" eaLnBrk="1" hangingPunct="1">
              <a:lnSpc>
                <a:spcPct val="140000"/>
              </a:lnSpc>
              <a:buSzPct val="80000"/>
              <a:buFont typeface="Wingdings" panose="05000000000000000000" pitchFamily="2" charset="2"/>
              <a:buChar char="Ø"/>
              <a:defRPr/>
            </a:pPr>
            <a:r>
              <a:rPr lang="zh-CN" altLang="en-US" sz="2400" b="1" dirty="0" smtClean="0">
                <a:latin typeface="+mn-ea"/>
              </a:rPr>
              <a:t>如果一条指令中的名改变了，并不影响另外一条指令的执行。</a:t>
            </a:r>
          </a:p>
          <a:p>
            <a:pPr marL="1085850" lvl="1" indent="-457200" eaLnBrk="1" hangingPunct="1">
              <a:lnSpc>
                <a:spcPct val="140000"/>
              </a:lnSpc>
              <a:buFont typeface="Wingdings" panose="05000000000000000000" pitchFamily="2" charset="2"/>
              <a:buChar char="Ø"/>
              <a:defRPr/>
            </a:pPr>
            <a:r>
              <a:rPr lang="zh-CN" altLang="en-US" sz="2400" b="1" dirty="0" smtClean="0">
                <a:latin typeface="+mn-ea"/>
              </a:rPr>
              <a:t>换名技术</a:t>
            </a:r>
          </a:p>
          <a:p>
            <a:pPr lvl="2" eaLnBrk="1" hangingPunct="1">
              <a:lnSpc>
                <a:spcPct val="140000"/>
              </a:lnSpc>
              <a:defRPr/>
            </a:pPr>
            <a:r>
              <a:rPr lang="zh-CN" altLang="en-US" b="1" dirty="0" smtClean="0">
                <a:latin typeface="+mn-ea"/>
              </a:rPr>
              <a:t>通过改变指令中操作数的名来消除名相关。</a:t>
            </a:r>
          </a:p>
          <a:p>
            <a:pPr lvl="2" eaLnBrk="1" hangingPunct="1">
              <a:lnSpc>
                <a:spcPct val="140000"/>
              </a:lnSpc>
              <a:defRPr/>
            </a:pPr>
            <a:r>
              <a:rPr lang="zh-CN" altLang="en-US" b="1" dirty="0" smtClean="0">
                <a:latin typeface="+mn-ea"/>
              </a:rPr>
              <a:t>对于寄存器操作数进行换名称为</a:t>
            </a:r>
            <a:r>
              <a:rPr lang="zh-CN" altLang="en-US" b="1" dirty="0" smtClean="0">
                <a:solidFill>
                  <a:srgbClr val="FF0000"/>
                </a:solidFill>
                <a:latin typeface="+mn-ea"/>
              </a:rPr>
              <a:t>寄存器换名。</a:t>
            </a:r>
            <a:endParaRPr lang="en-US" altLang="zh-CN" b="1" dirty="0" smtClean="0">
              <a:solidFill>
                <a:srgbClr val="FF0000"/>
              </a:solidFill>
              <a:latin typeface="+mn-ea"/>
            </a:endParaRPr>
          </a:p>
          <a:p>
            <a:pPr lvl="2" eaLnBrk="1" hangingPunct="1">
              <a:lnSpc>
                <a:spcPct val="140000"/>
              </a:lnSpc>
              <a:defRPr/>
            </a:pPr>
            <a:r>
              <a:rPr lang="zh-CN" altLang="en-US" b="1" dirty="0" smtClean="0">
                <a:solidFill>
                  <a:srgbClr val="008000"/>
                </a:solidFill>
                <a:latin typeface="+mn-ea"/>
              </a:rPr>
              <a:t>既可以用编译器静态实现，也可以用硬件动态完成。</a:t>
            </a:r>
            <a:endParaRPr lang="en-US" altLang="zh-CN" b="1" dirty="0" smtClean="0">
              <a:solidFill>
                <a:srgbClr val="008000"/>
              </a:solidFill>
              <a:latin typeface="+mn-ea"/>
            </a:endParaRPr>
          </a:p>
        </p:txBody>
      </p:sp>
    </p:spTree>
    <p:extLst>
      <p:ext uri="{BB962C8B-B14F-4D97-AF65-F5344CB8AC3E}">
        <p14:creationId xmlns:p14="http://schemas.microsoft.com/office/powerpoint/2010/main" val="1337333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7" dur="500"/>
                                        <p:tgtEl>
                                          <p:spTgt spid="3379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10" dur="500"/>
                                        <p:tgtEl>
                                          <p:spTgt spid="3379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13" dur="500"/>
                                        <p:tgtEl>
                                          <p:spTgt spid="3379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16"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descr="Rectangle: Click to edit Master text styles&#10;Second level&#10;Third level&#10;Fourth level&#10;Fifth level"/>
          <p:cNvSpPr>
            <a:spLocks noGrp="1" noChangeArrowheads="1"/>
          </p:cNvSpPr>
          <p:nvPr>
            <p:ph idx="1"/>
          </p:nvPr>
        </p:nvSpPr>
        <p:spPr>
          <a:xfrm>
            <a:off x="827088" y="620713"/>
            <a:ext cx="7273925" cy="4740275"/>
          </a:xfrm>
        </p:spPr>
        <p:txBody>
          <a:bodyPr/>
          <a:lstStyle/>
          <a:p>
            <a:pPr marL="457200" indent="-457200" eaLnBrk="1" hangingPunct="1">
              <a:buFont typeface="Wingdings" pitchFamily="2" charset="2"/>
              <a:buNone/>
              <a:defRPr/>
            </a:pPr>
            <a:r>
              <a:rPr lang="zh-CN" altLang="en-US" sz="2400" b="1" dirty="0" smtClean="0">
                <a:latin typeface="宋体" pitchFamily="2" charset="-122"/>
              </a:rPr>
              <a:t>例如：考虑下述代码：</a:t>
            </a:r>
            <a:r>
              <a:rPr lang="zh-CN" altLang="en-US" sz="2400" b="1" dirty="0" smtClean="0">
                <a:solidFill>
                  <a:srgbClr val="000000"/>
                </a:solidFill>
                <a:latin typeface="宋体" pitchFamily="2" charset="-122"/>
              </a:rPr>
              <a:t> </a:t>
            </a:r>
          </a:p>
          <a:p>
            <a:pPr marL="457200" indent="-457200" eaLnBrk="1" hangingPunct="1">
              <a:buFont typeface="Wingdings" pitchFamily="2" charset="2"/>
              <a:buNone/>
              <a:defRPr/>
            </a:pPr>
            <a:r>
              <a:rPr lang="zh-CN" altLang="en-US" sz="2400" b="1" dirty="0" smtClean="0">
                <a:solidFill>
                  <a:srgbClr val="000000"/>
                </a:solidFill>
                <a:latin typeface="宋体" pitchFamily="2" charset="-122"/>
              </a:rPr>
              <a:t>        </a:t>
            </a:r>
            <a:r>
              <a:rPr lang="en-US" altLang="zh-CN" sz="2400" b="1" dirty="0" smtClean="0">
                <a:solidFill>
                  <a:srgbClr val="000000"/>
                </a:solidFill>
                <a:latin typeface="宋体" pitchFamily="2" charset="-122"/>
              </a:rPr>
              <a:t>DIVD	F2</a:t>
            </a:r>
            <a:r>
              <a:rPr lang="zh-CN" altLang="en-US" sz="2400" b="1" dirty="0" smtClean="0">
                <a:solidFill>
                  <a:srgbClr val="000000"/>
                </a:solidFill>
                <a:latin typeface="宋体" pitchFamily="2" charset="-122"/>
              </a:rPr>
              <a:t>，</a:t>
            </a:r>
            <a:r>
              <a:rPr lang="en-US" altLang="zh-CN" sz="2400" b="1" dirty="0" smtClean="0">
                <a:solidFill>
                  <a:srgbClr val="FF33CC"/>
                </a:solidFill>
                <a:latin typeface="宋体" pitchFamily="2" charset="-122"/>
              </a:rPr>
              <a:t>F8</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F4</a:t>
            </a:r>
          </a:p>
          <a:p>
            <a:pPr marL="457200" indent="-457200" eaLnBrk="1" hangingPunct="1">
              <a:buFont typeface="Wingdings" pitchFamily="2" charset="2"/>
              <a:buNone/>
              <a:defRPr/>
            </a:pPr>
            <a:r>
              <a:rPr lang="en-US" altLang="zh-CN" sz="2400" b="1" dirty="0" smtClean="0">
                <a:solidFill>
                  <a:srgbClr val="000000"/>
                </a:solidFill>
                <a:latin typeface="宋体" pitchFamily="2" charset="-122"/>
              </a:rPr>
              <a:t>        ADDD	</a:t>
            </a:r>
            <a:r>
              <a:rPr lang="en-US" altLang="zh-CN" sz="2400" b="1" dirty="0" smtClean="0">
                <a:solidFill>
                  <a:srgbClr val="FF33CC"/>
                </a:solidFill>
                <a:latin typeface="宋体" pitchFamily="2" charset="-122"/>
              </a:rPr>
              <a:t>F8</a:t>
            </a:r>
            <a:r>
              <a:rPr lang="zh-CN" altLang="en-US" sz="2400" b="1" dirty="0" smtClean="0">
                <a:solidFill>
                  <a:srgbClr val="FF33CC"/>
                </a:solidFill>
                <a:latin typeface="宋体" pitchFamily="2" charset="-122"/>
              </a:rPr>
              <a:t>，</a:t>
            </a:r>
            <a:r>
              <a:rPr lang="en-US" altLang="zh-CN" sz="2400" b="1" dirty="0" smtClean="0">
                <a:solidFill>
                  <a:srgbClr val="000000"/>
                </a:solidFill>
                <a:latin typeface="宋体" pitchFamily="2" charset="-122"/>
              </a:rPr>
              <a:t>F0</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F12</a:t>
            </a:r>
          </a:p>
          <a:p>
            <a:pPr marL="457200" indent="-457200" eaLnBrk="1" hangingPunct="1">
              <a:buFont typeface="Wingdings" pitchFamily="2" charset="2"/>
              <a:buNone/>
              <a:defRPr/>
            </a:pPr>
            <a:r>
              <a:rPr lang="en-US" altLang="zh-CN" sz="2400" b="1" dirty="0" smtClean="0">
                <a:solidFill>
                  <a:srgbClr val="000000"/>
                </a:solidFill>
                <a:latin typeface="宋体" pitchFamily="2" charset="-122"/>
              </a:rPr>
              <a:t>        SUBD	F10</a:t>
            </a:r>
            <a:r>
              <a:rPr lang="zh-CN" altLang="en-US" sz="2400" b="1" dirty="0" smtClean="0">
                <a:solidFill>
                  <a:srgbClr val="000000"/>
                </a:solidFill>
                <a:latin typeface="宋体" pitchFamily="2" charset="-122"/>
              </a:rPr>
              <a:t>，</a:t>
            </a:r>
            <a:r>
              <a:rPr lang="en-US" altLang="zh-CN" sz="2400" b="1" dirty="0" smtClean="0">
                <a:solidFill>
                  <a:srgbClr val="FF33CC"/>
                </a:solidFill>
                <a:latin typeface="宋体" pitchFamily="2" charset="-122"/>
              </a:rPr>
              <a:t>F8</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F14</a:t>
            </a:r>
          </a:p>
          <a:p>
            <a:pPr marL="457200" indent="-457200" eaLnBrk="1" hangingPunct="1">
              <a:buFont typeface="Wingdings" pitchFamily="2" charset="2"/>
              <a:buNone/>
              <a:defRPr/>
            </a:pPr>
            <a:endParaRPr lang="en-US" altLang="zh-CN" sz="2400" b="1" dirty="0" smtClean="0">
              <a:solidFill>
                <a:srgbClr val="000000"/>
              </a:solidFill>
              <a:latin typeface="宋体" pitchFamily="2" charset="-122"/>
            </a:endParaRPr>
          </a:p>
          <a:p>
            <a:pPr eaLnBrk="1" hangingPunct="1">
              <a:buFont typeface="Wingdings" panose="05000000000000000000" pitchFamily="2" charset="2"/>
              <a:buChar char="Ø"/>
              <a:defRPr/>
            </a:pPr>
            <a:r>
              <a:rPr lang="en-US" altLang="zh-CN" sz="2400" b="1" dirty="0" smtClean="0">
                <a:solidFill>
                  <a:srgbClr val="9933FF"/>
                </a:solidFill>
                <a:latin typeface="宋体" pitchFamily="2" charset="-122"/>
              </a:rPr>
              <a:t>DIVD</a:t>
            </a:r>
            <a:r>
              <a:rPr lang="zh-CN" altLang="en-US" sz="2400" b="1" dirty="0" smtClean="0">
                <a:solidFill>
                  <a:srgbClr val="000000"/>
                </a:solidFill>
                <a:latin typeface="宋体" pitchFamily="2" charset="-122"/>
              </a:rPr>
              <a:t>和</a:t>
            </a:r>
            <a:r>
              <a:rPr lang="en-US" altLang="zh-CN" sz="2400" b="1" dirty="0" smtClean="0">
                <a:solidFill>
                  <a:srgbClr val="9933FF"/>
                </a:solidFill>
                <a:latin typeface="宋体" pitchFamily="2" charset="-122"/>
              </a:rPr>
              <a:t>ADDD</a:t>
            </a:r>
            <a:r>
              <a:rPr lang="zh-CN" altLang="en-US" sz="2400" b="1" dirty="0" smtClean="0">
                <a:solidFill>
                  <a:srgbClr val="000000"/>
                </a:solidFill>
                <a:latin typeface="宋体" pitchFamily="2" charset="-122"/>
              </a:rPr>
              <a:t>存在反相关。</a:t>
            </a:r>
            <a:endParaRPr lang="en-US" altLang="zh-CN" sz="2400" b="1" dirty="0" smtClean="0">
              <a:solidFill>
                <a:srgbClr val="000000"/>
              </a:solidFill>
              <a:latin typeface="宋体" pitchFamily="2" charset="-122"/>
            </a:endParaRPr>
          </a:p>
          <a:p>
            <a:pPr eaLnBrk="1" hangingPunct="1">
              <a:buFont typeface="Wingdings" panose="05000000000000000000" pitchFamily="2" charset="2"/>
              <a:buChar char="Ø"/>
              <a:defRPr/>
            </a:pPr>
            <a:endParaRPr lang="en-US" altLang="zh-CN" sz="2400" b="1" dirty="0" smtClean="0">
              <a:solidFill>
                <a:srgbClr val="000000"/>
              </a:solidFill>
              <a:latin typeface="宋体" pitchFamily="2" charset="-122"/>
            </a:endParaRPr>
          </a:p>
          <a:p>
            <a:pPr eaLnBrk="1" hangingPunct="1">
              <a:buFont typeface="Wingdings" panose="05000000000000000000" pitchFamily="2" charset="2"/>
              <a:buChar char="Ø"/>
              <a:defRPr/>
            </a:pPr>
            <a:r>
              <a:rPr lang="zh-CN" altLang="en-US" sz="2400" b="1" dirty="0" smtClean="0">
                <a:solidFill>
                  <a:srgbClr val="000000"/>
                </a:solidFill>
                <a:latin typeface="宋体" pitchFamily="2" charset="-122"/>
              </a:rPr>
              <a:t>进行寄存器换名（后面两个</a:t>
            </a:r>
            <a:r>
              <a:rPr lang="en-US" altLang="zh-CN" sz="2400" b="1" dirty="0" smtClean="0">
                <a:solidFill>
                  <a:srgbClr val="9933FF"/>
                </a:solidFill>
                <a:latin typeface="宋体" pitchFamily="2" charset="-122"/>
              </a:rPr>
              <a:t>F8</a:t>
            </a:r>
            <a:r>
              <a:rPr lang="zh-CN" altLang="en-US" sz="2400" b="1" dirty="0" smtClean="0">
                <a:solidFill>
                  <a:srgbClr val="000000"/>
                </a:solidFill>
                <a:latin typeface="宋体" pitchFamily="2" charset="-122"/>
              </a:rPr>
              <a:t>换成</a:t>
            </a:r>
            <a:r>
              <a:rPr lang="en-US" altLang="zh-CN" sz="2400" b="1" dirty="0" smtClean="0">
                <a:solidFill>
                  <a:srgbClr val="9933FF"/>
                </a:solidFill>
                <a:latin typeface="宋体" pitchFamily="2" charset="-122"/>
              </a:rPr>
              <a:t>S</a:t>
            </a:r>
            <a:r>
              <a:rPr lang="zh-CN" altLang="en-US" sz="2400" b="1" dirty="0" smtClean="0">
                <a:solidFill>
                  <a:srgbClr val="000000"/>
                </a:solidFill>
                <a:latin typeface="宋体" pitchFamily="2" charset="-122"/>
              </a:rPr>
              <a:t>）后，变成：</a:t>
            </a:r>
          </a:p>
          <a:p>
            <a:pPr marL="457200" indent="-457200" eaLnBrk="1" hangingPunct="1">
              <a:buFont typeface="Wingdings" pitchFamily="2" charset="2"/>
              <a:buNone/>
              <a:defRPr/>
            </a:pPr>
            <a:r>
              <a:rPr lang="zh-CN" altLang="en-US" sz="2400" b="1" dirty="0" smtClean="0">
                <a:solidFill>
                  <a:srgbClr val="000000"/>
                </a:solidFill>
                <a:latin typeface="宋体" pitchFamily="2" charset="-122"/>
              </a:rPr>
              <a:t>       </a:t>
            </a:r>
            <a:r>
              <a:rPr lang="en-US" altLang="zh-CN" sz="2400" b="1" dirty="0" smtClean="0">
                <a:solidFill>
                  <a:srgbClr val="000000"/>
                </a:solidFill>
                <a:latin typeface="宋体" pitchFamily="2" charset="-122"/>
              </a:rPr>
              <a:t>DIVD	  F2</a:t>
            </a:r>
            <a:r>
              <a:rPr lang="zh-CN" altLang="en-US" sz="2400" b="1" dirty="0" smtClean="0">
                <a:solidFill>
                  <a:srgbClr val="000000"/>
                </a:solidFill>
                <a:latin typeface="宋体" pitchFamily="2" charset="-122"/>
              </a:rPr>
              <a:t>，</a:t>
            </a:r>
            <a:r>
              <a:rPr lang="en-US" altLang="zh-CN" sz="2400" b="1" dirty="0" smtClean="0">
                <a:solidFill>
                  <a:srgbClr val="FF33CC"/>
                </a:solidFill>
                <a:latin typeface="宋体" pitchFamily="2" charset="-122"/>
              </a:rPr>
              <a:t>F8</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F4</a:t>
            </a:r>
          </a:p>
          <a:p>
            <a:pPr marL="457200" indent="-457200" eaLnBrk="1" hangingPunct="1">
              <a:buFont typeface="Wingdings" pitchFamily="2" charset="2"/>
              <a:buNone/>
              <a:defRPr/>
            </a:pPr>
            <a:r>
              <a:rPr lang="en-US" altLang="zh-CN" sz="2400" b="1" dirty="0" smtClean="0">
                <a:solidFill>
                  <a:srgbClr val="000000"/>
                </a:solidFill>
                <a:latin typeface="宋体" pitchFamily="2" charset="-122"/>
              </a:rPr>
              <a:t>       ADDD	  </a:t>
            </a:r>
            <a:r>
              <a:rPr lang="en-US" altLang="zh-CN" sz="2400" b="1" dirty="0" smtClean="0">
                <a:solidFill>
                  <a:srgbClr val="FF33CC"/>
                </a:solidFill>
                <a:latin typeface="宋体" pitchFamily="2" charset="-122"/>
              </a:rPr>
              <a:t>S</a:t>
            </a:r>
            <a:r>
              <a:rPr lang="zh-CN" altLang="en-US" sz="2400" dirty="0" smtClean="0">
                <a:solidFill>
                  <a:srgbClr val="000000"/>
                </a:solidFill>
                <a:latin typeface="宋体" pitchFamily="2" charset="-122"/>
              </a:rPr>
              <a:t>，</a:t>
            </a:r>
            <a:r>
              <a:rPr lang="en-US" altLang="zh-CN" sz="2400" b="1" dirty="0" smtClean="0">
                <a:solidFill>
                  <a:srgbClr val="000000"/>
                </a:solidFill>
                <a:latin typeface="宋体" pitchFamily="2" charset="-122"/>
              </a:rPr>
              <a:t>F0</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F12</a:t>
            </a:r>
          </a:p>
          <a:p>
            <a:pPr marL="457200" indent="-457200" eaLnBrk="1" hangingPunct="1">
              <a:buFont typeface="Wingdings" pitchFamily="2" charset="2"/>
              <a:buNone/>
              <a:defRPr/>
            </a:pPr>
            <a:r>
              <a:rPr lang="en-US" altLang="zh-CN" sz="2400" b="1" dirty="0" smtClean="0">
                <a:solidFill>
                  <a:srgbClr val="000000"/>
                </a:solidFill>
                <a:latin typeface="宋体" pitchFamily="2" charset="-122"/>
              </a:rPr>
              <a:t>       SUBD	  F10</a:t>
            </a:r>
            <a:r>
              <a:rPr lang="zh-CN" altLang="en-US" sz="2400" b="1" dirty="0" smtClean="0">
                <a:solidFill>
                  <a:srgbClr val="000000"/>
                </a:solidFill>
                <a:latin typeface="宋体" pitchFamily="2" charset="-122"/>
              </a:rPr>
              <a:t>，</a:t>
            </a:r>
            <a:r>
              <a:rPr lang="en-US" altLang="zh-CN" sz="2400" b="1" dirty="0" smtClean="0">
                <a:solidFill>
                  <a:srgbClr val="FF33CC"/>
                </a:solidFill>
                <a:latin typeface="宋体" pitchFamily="2" charset="-122"/>
              </a:rPr>
              <a:t>S</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F14 </a:t>
            </a:r>
          </a:p>
        </p:txBody>
      </p:sp>
    </p:spTree>
    <p:extLst>
      <p:ext uri="{BB962C8B-B14F-4D97-AF65-F5344CB8AC3E}">
        <p14:creationId xmlns:p14="http://schemas.microsoft.com/office/powerpoint/2010/main" val="2501460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4819">
                                            <p:txEl>
                                              <p:pRg st="8" end="8"/>
                                            </p:txEl>
                                          </p:spTgt>
                                        </p:tgtEl>
                                        <p:attrNameLst>
                                          <p:attrName>style.visibility</p:attrName>
                                        </p:attrNameLst>
                                      </p:cBhvr>
                                      <p:to>
                                        <p:strVal val="visible"/>
                                      </p:to>
                                    </p:set>
                                    <p:animEffect transition="in" filter="blinds(horizontal)">
                                      <p:cBhvr>
                                        <p:cTn id="7" dur="500"/>
                                        <p:tgtEl>
                                          <p:spTgt spid="3481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9" end="9"/>
                                            </p:txEl>
                                          </p:spTgt>
                                        </p:tgtEl>
                                        <p:attrNameLst>
                                          <p:attrName>style.visibility</p:attrName>
                                        </p:attrNameLst>
                                      </p:cBhvr>
                                      <p:to>
                                        <p:strVal val="visible"/>
                                      </p:to>
                                    </p:set>
                                    <p:animEffect transition="in" filter="blinds(horizontal)">
                                      <p:cBhvr>
                                        <p:cTn id="10" dur="500"/>
                                        <p:tgtEl>
                                          <p:spTgt spid="34819">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9">
                                            <p:txEl>
                                              <p:pRg st="10" end="10"/>
                                            </p:txEl>
                                          </p:spTgt>
                                        </p:tgtEl>
                                        <p:attrNameLst>
                                          <p:attrName>style.visibility</p:attrName>
                                        </p:attrNameLst>
                                      </p:cBhvr>
                                      <p:to>
                                        <p:strVal val="visible"/>
                                      </p:to>
                                    </p:set>
                                    <p:animEffect transition="in" filter="blinds(horizontal)">
                                      <p:cBhvr>
                                        <p:cTn id="13" dur="500"/>
                                        <p:tgtEl>
                                          <p:spTgt spid="34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457200" y="116632"/>
            <a:ext cx="8229600" cy="1143000"/>
          </a:xfrm>
        </p:spPr>
        <p:txBody>
          <a:bodyPr/>
          <a:lstStyle/>
          <a:p>
            <a:r>
              <a:rPr lang="en-US" altLang="zh-CN" dirty="0" smtClean="0">
                <a:ea typeface="ＭＳ Ｐゴシック" pitchFamily="34" charset="-128"/>
              </a:rPr>
              <a:t>Data Dependence Types</a:t>
            </a:r>
          </a:p>
        </p:txBody>
      </p:sp>
      <p:sp>
        <p:nvSpPr>
          <p:cNvPr id="808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9AFC79E-1ECF-4292-83CD-46A17AB2D2F1}" type="slidenum">
              <a:rPr lang="en-US" altLang="zh-CN" sz="1600">
                <a:solidFill>
                  <a:srgbClr val="000000"/>
                </a:solidFill>
                <a:latin typeface="Garamond" pitchFamily="18" charset="0"/>
              </a:rPr>
              <a:pPr eaLnBrk="1" hangingPunct="1"/>
              <a:t>56</a:t>
            </a:fld>
            <a:endParaRPr lang="en-US" altLang="zh-CN" sz="1600">
              <a:solidFill>
                <a:srgbClr val="000000"/>
              </a:solidFill>
              <a:latin typeface="Garamond" pitchFamily="18" charset="0"/>
            </a:endParaRPr>
          </a:p>
        </p:txBody>
      </p:sp>
      <p:sp>
        <p:nvSpPr>
          <p:cNvPr id="11" name="Rectangle 3"/>
          <p:cNvSpPr>
            <a:spLocks noChangeArrowheads="1"/>
          </p:cNvSpPr>
          <p:nvPr/>
        </p:nvSpPr>
        <p:spPr bwMode="auto">
          <a:xfrm>
            <a:off x="762000" y="1143000"/>
            <a:ext cx="6445250"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CN" sz="2800" dirty="0">
                <a:solidFill>
                  <a:srgbClr val="000000"/>
                </a:solidFill>
                <a:latin typeface="Calibri" pitchFamily="34" charset="0"/>
              </a:rPr>
              <a:t>Flow dependence</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smtClean="0">
                <a:solidFill>
                  <a:srgbClr val="000000"/>
                </a:solidFill>
                <a:latin typeface="Calibri" pitchFamily="34" charset="0"/>
              </a:rPr>
              <a:t>     </a:t>
            </a:r>
            <a:r>
              <a:rPr lang="en-US" altLang="zh-CN" sz="2800" dirty="0" smtClean="0">
                <a:solidFill>
                  <a:srgbClr val="000000"/>
                </a:solidFill>
                <a:latin typeface="Calibri" pitchFamily="34" charset="0"/>
                <a:sym typeface="Symbol" pitchFamily="18" charset="2"/>
              </a:rPr>
              <a:t></a:t>
            </a:r>
            <a:r>
              <a:rPr lang="en-US" altLang="zh-CN" sz="2800" dirty="0" smtClean="0">
                <a:solidFill>
                  <a:srgbClr val="000000"/>
                </a:solidFill>
                <a:latin typeface="Calibri" pitchFamily="34" charset="0"/>
              </a:rPr>
              <a:t>  </a:t>
            </a:r>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2</a:t>
            </a:r>
            <a:r>
              <a:rPr lang="en-US" altLang="zh-CN" sz="2800" dirty="0">
                <a:solidFill>
                  <a:srgbClr val="000000"/>
                </a:solidFill>
                <a:latin typeface="Calibri" pitchFamily="34" charset="0"/>
              </a:rPr>
              <a:t> 	           Read-after-Write  </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5</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4	</a:t>
            </a:r>
            <a:r>
              <a:rPr lang="en-US" altLang="zh-CN" sz="2800" dirty="0">
                <a:solidFill>
                  <a:srgbClr val="000000"/>
                </a:solidFill>
                <a:latin typeface="Calibri" pitchFamily="34" charset="0"/>
              </a:rPr>
              <a:t> 	(RAW)</a:t>
            </a:r>
          </a:p>
          <a:p>
            <a:pPr marL="0" lvl="3"/>
            <a:endParaRPr lang="en-US" altLang="zh-CN" sz="2800" baseline="-25000" dirty="0">
              <a:solidFill>
                <a:srgbClr val="000000"/>
              </a:solidFill>
              <a:latin typeface="Calibri" pitchFamily="34" charset="0"/>
            </a:endParaRPr>
          </a:p>
          <a:p>
            <a:r>
              <a:rPr lang="en-US" altLang="zh-CN" sz="2800" dirty="0">
                <a:solidFill>
                  <a:srgbClr val="000000"/>
                </a:solidFill>
                <a:latin typeface="Calibri" pitchFamily="34" charset="0"/>
              </a:rPr>
              <a:t>Anti dependence</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2</a:t>
            </a:r>
            <a:r>
              <a:rPr lang="en-US" altLang="zh-CN" sz="2800" dirty="0">
                <a:solidFill>
                  <a:srgbClr val="000000"/>
                </a:solidFill>
                <a:latin typeface="Calibri" pitchFamily="34" charset="0"/>
              </a:rPr>
              <a:t> 	Write-after-Read </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4</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5	 	</a:t>
            </a:r>
            <a:r>
              <a:rPr lang="en-US" altLang="zh-CN" sz="2800" dirty="0">
                <a:solidFill>
                  <a:srgbClr val="000000"/>
                </a:solidFill>
                <a:latin typeface="Calibri" pitchFamily="34" charset="0"/>
              </a:rPr>
              <a:t>(WAR)</a:t>
            </a:r>
          </a:p>
          <a:p>
            <a:pPr marL="0" lvl="3"/>
            <a:r>
              <a:rPr lang="en-US" altLang="zh-CN" sz="2800" dirty="0">
                <a:solidFill>
                  <a:srgbClr val="000000"/>
                </a:solidFill>
                <a:latin typeface="Calibri" pitchFamily="34" charset="0"/>
              </a:rPr>
              <a:t> </a:t>
            </a:r>
          </a:p>
          <a:p>
            <a:r>
              <a:rPr lang="en-US" altLang="zh-CN" sz="2800" dirty="0">
                <a:solidFill>
                  <a:srgbClr val="000000"/>
                </a:solidFill>
                <a:latin typeface="Calibri" pitchFamily="34" charset="0"/>
              </a:rPr>
              <a:t>Output-dependence</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2</a:t>
            </a:r>
            <a:r>
              <a:rPr lang="en-US" altLang="zh-CN" sz="2800" dirty="0">
                <a:solidFill>
                  <a:srgbClr val="000000"/>
                </a:solidFill>
                <a:latin typeface="Calibri" pitchFamily="34" charset="0"/>
              </a:rPr>
              <a:t>  	Write-after-Write </a:t>
            </a:r>
          </a:p>
          <a:p>
            <a:pPr marL="0" lvl="3"/>
            <a:r>
              <a:rPr lang="en-US" altLang="zh-CN" sz="2800" dirty="0">
                <a:solidFill>
                  <a:srgbClr val="919191"/>
                </a:solidFill>
                <a:latin typeface="Calibri" pitchFamily="34" charset="0"/>
              </a:rPr>
              <a:t>r</a:t>
            </a:r>
            <a:r>
              <a:rPr lang="en-US" altLang="zh-CN" sz="2800" baseline="-25000" dirty="0">
                <a:solidFill>
                  <a:srgbClr val="919191"/>
                </a:solidFill>
                <a:latin typeface="Calibri" pitchFamily="34" charset="0"/>
              </a:rPr>
              <a:t>5</a:t>
            </a:r>
            <a:r>
              <a:rPr lang="en-US" altLang="zh-CN" sz="2800" dirty="0">
                <a:solidFill>
                  <a:srgbClr val="919191"/>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919191"/>
                </a:solidFill>
                <a:latin typeface="Calibri" pitchFamily="34" charset="0"/>
              </a:rPr>
              <a:t>  r</a:t>
            </a:r>
            <a:r>
              <a:rPr lang="en-US" altLang="zh-CN" sz="2800" baseline="-25000" dirty="0">
                <a:solidFill>
                  <a:srgbClr val="919191"/>
                </a:solidFill>
                <a:latin typeface="Calibri" pitchFamily="34" charset="0"/>
              </a:rPr>
              <a:t>3</a:t>
            </a:r>
            <a:r>
              <a:rPr lang="en-US" altLang="zh-CN" sz="2800" dirty="0">
                <a:solidFill>
                  <a:srgbClr val="919191"/>
                </a:solidFill>
                <a:latin typeface="Calibri" pitchFamily="34" charset="0"/>
              </a:rPr>
              <a:t>  op  r</a:t>
            </a:r>
            <a:r>
              <a:rPr lang="en-US" altLang="zh-CN" sz="2800" baseline="-25000" dirty="0">
                <a:solidFill>
                  <a:srgbClr val="919191"/>
                </a:solidFill>
                <a:latin typeface="Calibri" pitchFamily="34" charset="0"/>
              </a:rPr>
              <a:t>4</a:t>
            </a:r>
            <a:r>
              <a:rPr lang="en-US" altLang="zh-CN" sz="2800" baseline="-25000" dirty="0">
                <a:solidFill>
                  <a:srgbClr val="000000"/>
                </a:solidFill>
                <a:latin typeface="Calibri" pitchFamily="34" charset="0"/>
              </a:rPr>
              <a:t>	 	</a:t>
            </a:r>
            <a:r>
              <a:rPr lang="en-US" altLang="zh-CN" sz="2800" dirty="0">
                <a:solidFill>
                  <a:srgbClr val="000000"/>
                </a:solidFill>
                <a:latin typeface="Calibri" pitchFamily="34" charset="0"/>
              </a:rPr>
              <a:t>(WAW)</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6</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7</a:t>
            </a:r>
            <a:r>
              <a:rPr lang="en-US" altLang="zh-CN" sz="2800" dirty="0">
                <a:solidFill>
                  <a:srgbClr val="000000"/>
                </a:solidFill>
                <a:latin typeface="Calibri" pitchFamily="34" charset="0"/>
              </a:rPr>
              <a:t>  </a:t>
            </a:r>
          </a:p>
        </p:txBody>
      </p:sp>
      <p:sp>
        <p:nvSpPr>
          <p:cNvPr id="12" name="Line 4"/>
          <p:cNvSpPr>
            <a:spLocks noChangeShapeType="1"/>
          </p:cNvSpPr>
          <p:nvPr/>
        </p:nvSpPr>
        <p:spPr bwMode="auto">
          <a:xfrm flipH="1" flipV="1">
            <a:off x="1295400" y="1981200"/>
            <a:ext cx="900336" cy="223664"/>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13" name="Line 5"/>
          <p:cNvSpPr>
            <a:spLocks noChangeShapeType="1"/>
          </p:cNvSpPr>
          <p:nvPr/>
        </p:nvSpPr>
        <p:spPr bwMode="auto">
          <a:xfrm flipV="1">
            <a:off x="1295400" y="3581400"/>
            <a:ext cx="1044352" cy="152400"/>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14" name="Freeform 6"/>
          <p:cNvSpPr>
            <a:spLocks/>
          </p:cNvSpPr>
          <p:nvPr/>
        </p:nvSpPr>
        <p:spPr bwMode="auto">
          <a:xfrm>
            <a:off x="304800" y="5105400"/>
            <a:ext cx="444500"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3152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descr="Rectangle: Click to edit Master text styles&#10;Second level&#10;Third level&#10;Fourth level&#10;Fifth level"/>
          <p:cNvSpPr>
            <a:spLocks noGrp="1" noChangeArrowheads="1"/>
          </p:cNvSpPr>
          <p:nvPr>
            <p:ph idx="1"/>
          </p:nvPr>
        </p:nvSpPr>
        <p:spPr>
          <a:xfrm>
            <a:off x="685800" y="1292225"/>
            <a:ext cx="8134350" cy="2857500"/>
          </a:xfrm>
        </p:spPr>
        <p:txBody>
          <a:bodyPr/>
          <a:lstStyle/>
          <a:p>
            <a:pPr marL="0" indent="0" eaLnBrk="1" hangingPunct="1">
              <a:buFont typeface="Arial" charset="0"/>
              <a:buNone/>
              <a:defRPr/>
            </a:pPr>
            <a:r>
              <a:rPr lang="en-US" altLang="zh-CN" sz="2400" b="1" dirty="0" smtClean="0">
                <a:latin typeface="+mn-ea"/>
              </a:rPr>
              <a:t>3. </a:t>
            </a:r>
            <a:r>
              <a:rPr lang="zh-CN" altLang="en-US" sz="2400" b="1" dirty="0" smtClean="0">
                <a:latin typeface="+mn-ea"/>
              </a:rPr>
              <a:t>控制相关 </a:t>
            </a:r>
          </a:p>
          <a:p>
            <a:pPr marL="1085850" lvl="1" indent="-457200" eaLnBrk="1" hangingPunct="1">
              <a:defRPr/>
            </a:pPr>
            <a:r>
              <a:rPr lang="zh-CN" altLang="en-US" sz="2400" b="1" dirty="0" smtClean="0">
                <a:latin typeface="+mn-ea"/>
              </a:rPr>
              <a:t>由分支指令引起的相关。</a:t>
            </a:r>
          </a:p>
          <a:p>
            <a:pPr lvl="2" eaLnBrk="1" hangingPunct="1">
              <a:buFont typeface="Arial" pitchFamily="34" charset="0"/>
              <a:buChar char="•"/>
              <a:defRPr/>
            </a:pPr>
            <a:r>
              <a:rPr lang="zh-CN" altLang="en-US" b="1" dirty="0" smtClean="0">
                <a:latin typeface="+mn-ea"/>
              </a:rPr>
              <a:t>为了保证程序应有的执行顺序，必须严格按控制关确定的顺序执行。</a:t>
            </a:r>
          </a:p>
          <a:p>
            <a:pPr marL="1085850" lvl="1" indent="-457200" eaLnBrk="1" hangingPunct="1">
              <a:defRPr/>
            </a:pPr>
            <a:r>
              <a:rPr lang="zh-CN" altLang="en-US" sz="2400" b="1" dirty="0" smtClean="0">
                <a:latin typeface="+mn-ea"/>
              </a:rPr>
              <a:t>典型的程序结构是</a:t>
            </a:r>
            <a:r>
              <a:rPr lang="zh-CN" altLang="en-US" sz="2400" b="1" dirty="0" smtClean="0">
                <a:solidFill>
                  <a:srgbClr val="9933FF"/>
                </a:solidFill>
                <a:latin typeface="+mn-ea"/>
              </a:rPr>
              <a:t>“</a:t>
            </a:r>
            <a:r>
              <a:rPr lang="en-US" altLang="zh-CN" sz="2400" b="1" dirty="0" smtClean="0">
                <a:solidFill>
                  <a:srgbClr val="9933FF"/>
                </a:solidFill>
                <a:latin typeface="+mn-ea"/>
              </a:rPr>
              <a:t>if-then”</a:t>
            </a:r>
            <a:r>
              <a:rPr lang="zh-CN" altLang="en-US" sz="2400" b="1" dirty="0" smtClean="0">
                <a:latin typeface="+mn-ea"/>
              </a:rPr>
              <a:t>结构。</a:t>
            </a:r>
          </a:p>
          <a:p>
            <a:pPr marL="1085850" lvl="1" indent="-457200" eaLnBrk="1" hangingPunct="1">
              <a:defRPr/>
            </a:pPr>
            <a:r>
              <a:rPr lang="zh-CN" altLang="en-US" sz="2400" b="1" dirty="0" smtClean="0">
                <a:latin typeface="+mn-ea"/>
              </a:rPr>
              <a:t>例：</a:t>
            </a:r>
          </a:p>
        </p:txBody>
      </p:sp>
      <p:sp>
        <p:nvSpPr>
          <p:cNvPr id="35844" name="Text Box 4"/>
          <p:cNvSpPr txBox="1">
            <a:spLocks noChangeArrowheads="1"/>
          </p:cNvSpPr>
          <p:nvPr/>
        </p:nvSpPr>
        <p:spPr bwMode="auto">
          <a:xfrm>
            <a:off x="3151188" y="3789363"/>
            <a:ext cx="2881312" cy="2554545"/>
          </a:xfrm>
          <a:prstGeom prst="rect">
            <a:avLst/>
          </a:prstGeom>
          <a:gradFill rotWithShape="1">
            <a:gsLst>
              <a:gs pos="0">
                <a:srgbClr val="F8F8F8"/>
              </a:gs>
              <a:gs pos="20000">
                <a:srgbClr val="F7F7F7"/>
              </a:gs>
              <a:gs pos="100000">
                <a:srgbClr val="BDBDBD"/>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000" b="1" dirty="0">
                <a:solidFill>
                  <a:srgbClr val="008000"/>
                </a:solidFill>
                <a:latin typeface="宋体" panose="02010600030101010101" pitchFamily="2" charset="-122"/>
              </a:rPr>
              <a:t>if p1 {</a:t>
            </a:r>
          </a:p>
          <a:p>
            <a:pPr>
              <a:defRPr/>
            </a:pPr>
            <a:r>
              <a:rPr kumimoji="1" lang="en-US" altLang="zh-CN" sz="2000" b="1" dirty="0">
                <a:solidFill>
                  <a:srgbClr val="008000"/>
                </a:solidFill>
                <a:latin typeface="宋体" panose="02010600030101010101" pitchFamily="2" charset="-122"/>
              </a:rPr>
              <a:t>	   S1</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smtClean="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S</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if p2 {</a:t>
            </a:r>
          </a:p>
          <a:p>
            <a:pPr>
              <a:defRPr/>
            </a:pPr>
            <a:r>
              <a:rPr kumimoji="1" lang="en-US" altLang="zh-CN" sz="2000" b="1" dirty="0">
                <a:solidFill>
                  <a:srgbClr val="008000"/>
                </a:solidFill>
                <a:latin typeface="宋体" panose="02010600030101010101" pitchFamily="2" charset="-122"/>
              </a:rPr>
              <a:t>	   S2</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p>
        </p:txBody>
      </p:sp>
      <p:sp>
        <p:nvSpPr>
          <p:cNvPr id="5" name="Text Box 4"/>
          <p:cNvSpPr txBox="1">
            <a:spLocks noChangeArrowheads="1"/>
          </p:cNvSpPr>
          <p:nvPr/>
        </p:nvSpPr>
        <p:spPr bwMode="auto">
          <a:xfrm>
            <a:off x="3175" y="3381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Tree>
    <p:extLst>
      <p:ext uri="{BB962C8B-B14F-4D97-AF65-F5344CB8AC3E}">
        <p14:creationId xmlns:p14="http://schemas.microsoft.com/office/powerpoint/2010/main" val="2979524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7" dur="500"/>
                                        <p:tgtEl>
                                          <p:spTgt spid="358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blinds(horizontal)">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descr="Rectangle: Click to edit Master text styles&#10;Second level&#10;Third level&#10;Fourth level&#10;Fifth level"/>
          <p:cNvSpPr>
            <a:spLocks noGrp="1" noChangeArrowheads="1"/>
          </p:cNvSpPr>
          <p:nvPr>
            <p:ph idx="1"/>
          </p:nvPr>
        </p:nvSpPr>
        <p:spPr>
          <a:xfrm>
            <a:off x="0" y="404813"/>
            <a:ext cx="9036496" cy="3960812"/>
          </a:xfrm>
        </p:spPr>
        <p:txBody>
          <a:bodyPr/>
          <a:lstStyle/>
          <a:p>
            <a:pPr marL="7200" lvl="1" indent="-457200" eaLnBrk="1" hangingPunct="1"/>
            <a:r>
              <a:rPr lang="zh-CN" altLang="en-US" b="1" dirty="0" smtClean="0"/>
              <a:t>控制相关有以下两个原则：</a:t>
            </a:r>
          </a:p>
          <a:p>
            <a:pPr marL="196200" lvl="2" indent="0" eaLnBrk="1" hangingPunct="1">
              <a:buNone/>
            </a:pPr>
            <a:r>
              <a:rPr lang="zh-CN" altLang="en-US" b="1" dirty="0" smtClean="0">
                <a:latin typeface="宋体" pitchFamily="2" charset="-122"/>
              </a:rPr>
              <a:t>（</a:t>
            </a:r>
            <a:r>
              <a:rPr lang="en-US" altLang="zh-CN" b="1" dirty="0" smtClean="0">
                <a:latin typeface="宋体" pitchFamily="2" charset="-122"/>
              </a:rPr>
              <a:t>1</a:t>
            </a:r>
            <a:r>
              <a:rPr lang="zh-CN" altLang="en-US" b="1" dirty="0" smtClean="0">
                <a:latin typeface="宋体" pitchFamily="2" charset="-122"/>
              </a:rPr>
              <a:t>）与控制相关的指令不能移到分支指令之前，即控制有关</a:t>
            </a:r>
            <a:r>
              <a:rPr lang="zh-CN" altLang="en-US" b="1" dirty="0">
                <a:latin typeface="宋体" pitchFamily="2" charset="-122"/>
              </a:rPr>
              <a:t>的</a:t>
            </a:r>
            <a:r>
              <a:rPr lang="zh-CN" altLang="en-US" b="1" dirty="0" smtClean="0">
                <a:latin typeface="宋体" pitchFamily="2" charset="-122"/>
              </a:rPr>
              <a:t>指令不能调度到分支指令的控制范围之外。</a:t>
            </a:r>
            <a:endParaRPr lang="en-US" altLang="zh-CN" b="1" dirty="0" smtClean="0">
              <a:latin typeface="宋体" pitchFamily="2" charset="-122"/>
            </a:endParaRPr>
          </a:p>
          <a:p>
            <a:pPr marL="900000" lvl="2" indent="-342900" eaLnBrk="1" hangingPunct="1">
              <a:buFont typeface="Wingdings" panose="05000000000000000000" pitchFamily="2" charset="2"/>
              <a:buChar char="Ø"/>
            </a:pPr>
            <a:r>
              <a:rPr lang="zh-CN" altLang="en-US" b="1" dirty="0" smtClean="0">
                <a:solidFill>
                  <a:schemeClr val="hlink"/>
                </a:solidFill>
                <a:latin typeface="宋体" pitchFamily="2" charset="-122"/>
              </a:rPr>
              <a:t>对于上述的例子，</a:t>
            </a:r>
            <a:r>
              <a:rPr lang="en-US" altLang="zh-CN" b="1" dirty="0" smtClean="0">
                <a:solidFill>
                  <a:srgbClr val="9933FF"/>
                </a:solidFill>
                <a:latin typeface="宋体" pitchFamily="2" charset="-122"/>
              </a:rPr>
              <a:t>then</a:t>
            </a:r>
            <a:r>
              <a:rPr lang="en-US" altLang="zh-CN" b="1" dirty="0" smtClean="0">
                <a:solidFill>
                  <a:schemeClr val="hlink"/>
                </a:solidFill>
                <a:latin typeface="宋体" pitchFamily="2" charset="-122"/>
              </a:rPr>
              <a:t> </a:t>
            </a:r>
            <a:r>
              <a:rPr lang="zh-CN" altLang="en-US" b="1" dirty="0" smtClean="0">
                <a:solidFill>
                  <a:schemeClr val="hlink"/>
                </a:solidFill>
                <a:latin typeface="宋体" pitchFamily="2" charset="-122"/>
              </a:rPr>
              <a:t>部分中的指令不能移到</a:t>
            </a:r>
            <a:r>
              <a:rPr lang="en-US" altLang="zh-CN" b="1" dirty="0" smtClean="0">
                <a:solidFill>
                  <a:srgbClr val="9933FF"/>
                </a:solidFill>
                <a:latin typeface="宋体" pitchFamily="2" charset="-122"/>
              </a:rPr>
              <a:t>if</a:t>
            </a:r>
            <a:r>
              <a:rPr lang="zh-CN" altLang="en-US" b="1" dirty="0" smtClean="0">
                <a:solidFill>
                  <a:schemeClr val="hlink"/>
                </a:solidFill>
                <a:latin typeface="宋体" pitchFamily="2" charset="-122"/>
              </a:rPr>
              <a:t>语句之前</a:t>
            </a:r>
            <a:endParaRPr lang="en-US" altLang="zh-CN" b="1" dirty="0" smtClean="0">
              <a:solidFill>
                <a:schemeClr val="hlink"/>
              </a:solidFill>
              <a:latin typeface="宋体" pitchFamily="2" charset="-122"/>
            </a:endParaRPr>
          </a:p>
          <a:p>
            <a:pPr marL="900000" lvl="2" indent="-342900" eaLnBrk="1" hangingPunct="1">
              <a:buFont typeface="Wingdings" panose="05000000000000000000" pitchFamily="2" charset="2"/>
              <a:buChar char="Ø"/>
            </a:pPr>
            <a:endParaRPr lang="zh-CN" altLang="en-US" b="1" dirty="0" smtClean="0">
              <a:latin typeface="宋体" pitchFamily="2" charset="-122"/>
            </a:endParaRPr>
          </a:p>
          <a:p>
            <a:pPr marL="196200" lvl="2" indent="0" eaLnBrk="1" hangingPunct="1">
              <a:buNone/>
            </a:pPr>
            <a:r>
              <a:rPr lang="zh-CN" altLang="en-US" b="1" dirty="0" smtClean="0">
                <a:latin typeface="宋体" pitchFamily="2" charset="-122"/>
              </a:rPr>
              <a:t>（</a:t>
            </a:r>
            <a:r>
              <a:rPr lang="en-US" altLang="zh-CN" b="1" dirty="0" smtClean="0">
                <a:latin typeface="宋体" pitchFamily="2" charset="-122"/>
              </a:rPr>
              <a:t>2</a:t>
            </a:r>
            <a:r>
              <a:rPr lang="zh-CN" altLang="en-US" b="1" dirty="0" smtClean="0">
                <a:latin typeface="宋体" pitchFamily="2" charset="-122"/>
              </a:rPr>
              <a:t>）与控制无关的指令不能移到分支指令之后，即控制无关的指令不能调度到分支指令的控制范围以内。</a:t>
            </a:r>
            <a:endParaRPr lang="en-US" altLang="zh-CN" b="1" dirty="0" smtClean="0">
              <a:latin typeface="宋体" pitchFamily="2" charset="-122"/>
            </a:endParaRPr>
          </a:p>
          <a:p>
            <a:pPr marL="900000" lvl="2" indent="-342900" eaLnBrk="1" hangingPunct="1">
              <a:buFont typeface="Wingdings" panose="05000000000000000000" pitchFamily="2" charset="2"/>
              <a:buChar char="Ø"/>
            </a:pPr>
            <a:r>
              <a:rPr lang="zh-CN" altLang="en-US" b="1" dirty="0" smtClean="0">
                <a:solidFill>
                  <a:schemeClr val="hlink"/>
                </a:solidFill>
                <a:latin typeface="宋体" pitchFamily="2" charset="-122"/>
              </a:rPr>
              <a:t>对于上述的例子，不能把</a:t>
            </a:r>
            <a:r>
              <a:rPr lang="en-US" altLang="zh-CN" b="1" dirty="0" smtClean="0">
                <a:solidFill>
                  <a:srgbClr val="9933FF"/>
                </a:solidFill>
                <a:latin typeface="宋体" pitchFamily="2" charset="-122"/>
              </a:rPr>
              <a:t>S</a:t>
            </a:r>
            <a:r>
              <a:rPr lang="zh-CN" altLang="en-US" b="1" dirty="0" smtClean="0">
                <a:solidFill>
                  <a:schemeClr val="hlink"/>
                </a:solidFill>
                <a:latin typeface="宋体" pitchFamily="2" charset="-122"/>
              </a:rPr>
              <a:t>移到</a:t>
            </a:r>
            <a:r>
              <a:rPr lang="en-US" altLang="zh-CN" b="1" dirty="0" smtClean="0">
                <a:solidFill>
                  <a:srgbClr val="9933FF"/>
                </a:solidFill>
                <a:latin typeface="宋体" pitchFamily="2" charset="-122"/>
              </a:rPr>
              <a:t>if</a:t>
            </a:r>
            <a:r>
              <a:rPr lang="zh-CN" altLang="en-US" b="1" dirty="0" smtClean="0">
                <a:solidFill>
                  <a:schemeClr val="hlink"/>
                </a:solidFill>
                <a:latin typeface="宋体" pitchFamily="2" charset="-122"/>
              </a:rPr>
              <a:t>语句的</a:t>
            </a:r>
            <a:r>
              <a:rPr lang="en-US" altLang="zh-CN" b="1" dirty="0" smtClean="0">
                <a:solidFill>
                  <a:srgbClr val="9933FF"/>
                </a:solidFill>
                <a:latin typeface="宋体" pitchFamily="2" charset="-122"/>
              </a:rPr>
              <a:t>then</a:t>
            </a:r>
            <a:r>
              <a:rPr lang="en-US" altLang="zh-CN" b="1" dirty="0" smtClean="0">
                <a:solidFill>
                  <a:schemeClr val="hlink"/>
                </a:solidFill>
                <a:latin typeface="宋体" pitchFamily="2" charset="-122"/>
              </a:rPr>
              <a:t> </a:t>
            </a:r>
            <a:r>
              <a:rPr lang="zh-CN" altLang="en-US" b="1" dirty="0" smtClean="0">
                <a:solidFill>
                  <a:schemeClr val="hlink"/>
                </a:solidFill>
                <a:latin typeface="宋体" pitchFamily="2" charset="-122"/>
              </a:rPr>
              <a:t>部分中。</a:t>
            </a:r>
          </a:p>
        </p:txBody>
      </p:sp>
      <p:sp>
        <p:nvSpPr>
          <p:cNvPr id="5" name="Text Box 4"/>
          <p:cNvSpPr txBox="1">
            <a:spLocks noChangeArrowheads="1"/>
          </p:cNvSpPr>
          <p:nvPr/>
        </p:nvSpPr>
        <p:spPr bwMode="auto">
          <a:xfrm>
            <a:off x="3348038" y="3933056"/>
            <a:ext cx="2143125" cy="2862322"/>
          </a:xfrm>
          <a:prstGeom prst="rect">
            <a:avLst/>
          </a:prstGeom>
          <a:gradFill rotWithShape="1">
            <a:gsLst>
              <a:gs pos="0">
                <a:srgbClr val="F8F8F8"/>
              </a:gs>
              <a:gs pos="20000">
                <a:srgbClr val="F7F7F7"/>
              </a:gs>
              <a:gs pos="100000">
                <a:srgbClr val="BDBDBD"/>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000" b="1" dirty="0">
                <a:solidFill>
                  <a:srgbClr val="008000"/>
                </a:solidFill>
                <a:latin typeface="宋体" panose="02010600030101010101" pitchFamily="2" charset="-122"/>
              </a:rPr>
              <a:t>if p1 {</a:t>
            </a:r>
          </a:p>
          <a:p>
            <a:pPr>
              <a:defRPr/>
            </a:pPr>
            <a:r>
              <a:rPr kumimoji="1" lang="en-US" altLang="zh-CN" sz="2000" b="1" dirty="0">
                <a:solidFill>
                  <a:srgbClr val="008000"/>
                </a:solidFill>
                <a:latin typeface="宋体" panose="02010600030101010101" pitchFamily="2" charset="-122"/>
              </a:rPr>
              <a:t>	   S1</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S</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if p2 {</a:t>
            </a:r>
          </a:p>
          <a:p>
            <a:pPr>
              <a:defRPr/>
            </a:pPr>
            <a:r>
              <a:rPr kumimoji="1" lang="en-US" altLang="zh-CN" sz="2000" b="1" dirty="0">
                <a:solidFill>
                  <a:srgbClr val="008000"/>
                </a:solidFill>
                <a:latin typeface="宋体" panose="02010600030101010101" pitchFamily="2" charset="-122"/>
              </a:rPr>
              <a:t>	   S2</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p>
        </p:txBody>
      </p:sp>
    </p:spTree>
    <p:extLst>
      <p:ext uri="{BB962C8B-B14F-4D97-AF65-F5344CB8AC3E}">
        <p14:creationId xmlns:p14="http://schemas.microsoft.com/office/powerpoint/2010/main" val="2693369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4035" name="Picture 2" descr="arch9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
            <a:ext cx="7315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522388"/>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611188" y="1238250"/>
            <a:ext cx="7488237"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2400" b="1" dirty="0">
                <a:latin typeface="+mn-ea"/>
                <a:ea typeface="+mn-ea"/>
              </a:rPr>
              <a:t>4. CRAY-I</a:t>
            </a:r>
            <a:r>
              <a:rPr lang="zh-CN" altLang="en-US" sz="2400" b="1" dirty="0">
                <a:latin typeface="+mn-ea"/>
                <a:ea typeface="+mn-ea"/>
              </a:rPr>
              <a:t>体系结构特点</a:t>
            </a:r>
          </a:p>
          <a:p>
            <a:pPr lvl="1" eaLnBrk="1" hangingPunct="1">
              <a:spcBef>
                <a:spcPct val="100000"/>
              </a:spcBef>
              <a:buSzPct val="60000"/>
              <a:buFont typeface="Wingdings" pitchFamily="2" charset="2"/>
              <a:buChar char="u"/>
            </a:pPr>
            <a:r>
              <a:rPr lang="zh-CN" altLang="en-US" sz="2400" b="1" dirty="0">
                <a:latin typeface="+mn-ea"/>
                <a:ea typeface="+mn-ea"/>
              </a:rPr>
              <a:t>向量寄存器与功能单元的连接通路</a:t>
            </a:r>
          </a:p>
          <a:p>
            <a:pPr lvl="1" eaLnBrk="1" hangingPunct="1">
              <a:spcBef>
                <a:spcPct val="50000"/>
              </a:spcBef>
            </a:pPr>
            <a:r>
              <a:rPr lang="zh-CN" altLang="en-US" sz="2400" b="1" dirty="0">
                <a:latin typeface="+mn-ea"/>
                <a:ea typeface="+mn-ea"/>
              </a:rPr>
              <a:t>	</a:t>
            </a:r>
            <a:r>
              <a:rPr lang="zh-CN" altLang="en-US" sz="2400" b="1" dirty="0" smtClean="0">
                <a:latin typeface="+mn-ea"/>
                <a:ea typeface="+mn-ea"/>
              </a:rPr>
              <a:t>每个</a:t>
            </a:r>
            <a:r>
              <a:rPr lang="en-US" altLang="zh-CN" sz="2400" b="1" dirty="0">
                <a:latin typeface="+mn-ea"/>
                <a:ea typeface="+mn-ea"/>
              </a:rPr>
              <a:t>V</a:t>
            </a:r>
            <a:r>
              <a:rPr lang="en-US" altLang="zh-CN" sz="2400" b="1" baseline="-25000" dirty="0">
                <a:latin typeface="+mn-ea"/>
                <a:ea typeface="+mn-ea"/>
              </a:rPr>
              <a:t>i</a:t>
            </a:r>
            <a:r>
              <a:rPr lang="zh-CN" altLang="en-US" sz="2400" b="1" dirty="0">
                <a:latin typeface="+mn-ea"/>
                <a:ea typeface="+mn-ea"/>
              </a:rPr>
              <a:t>块都有</a:t>
            </a:r>
            <a:r>
              <a:rPr lang="zh-CN" altLang="en-US" sz="2400" b="1" dirty="0">
                <a:solidFill>
                  <a:srgbClr val="C00000"/>
                </a:solidFill>
                <a:latin typeface="+mn-ea"/>
                <a:ea typeface="+mn-ea"/>
              </a:rPr>
              <a:t>单独总线</a:t>
            </a:r>
            <a:r>
              <a:rPr lang="zh-CN" altLang="en-US" sz="2400" b="1" dirty="0">
                <a:latin typeface="+mn-ea"/>
                <a:ea typeface="+mn-ea"/>
              </a:rPr>
              <a:t>可连到所有向量功能部件，而每个向量功能部件也各自都有把运算结果送回向量寄存器组的总线。</a:t>
            </a:r>
            <a:r>
              <a:rPr lang="zh-CN" altLang="en-US" sz="2400" dirty="0">
                <a:latin typeface="+mn-ea"/>
                <a:ea typeface="+mn-ea"/>
              </a:rPr>
              <a:t> </a:t>
            </a:r>
            <a:endParaRPr lang="zh-CN" altLang="en-US" sz="2400" b="1" dirty="0">
              <a:latin typeface="+mn-ea"/>
              <a:ea typeface="+mn-ea"/>
            </a:endParaRPr>
          </a:p>
          <a:p>
            <a:pPr lvl="1" eaLnBrk="1" hangingPunct="1">
              <a:spcBef>
                <a:spcPct val="100000"/>
              </a:spcBef>
              <a:buSzPct val="60000"/>
              <a:buFont typeface="Wingdings" pitchFamily="2" charset="2"/>
              <a:buChar char="u"/>
            </a:pPr>
            <a:r>
              <a:rPr lang="zh-CN" altLang="en-US" sz="2400" b="1" dirty="0">
                <a:latin typeface="+mn-ea"/>
                <a:ea typeface="+mn-ea"/>
                <a:hlinkClick r:id="rId3" action="ppaction://hlinksldjump"/>
              </a:rPr>
              <a:t>向量链接技术</a:t>
            </a:r>
            <a:endParaRPr lang="zh-CN" altLang="en-US" sz="2400" b="1" dirty="0">
              <a:latin typeface="+mn-ea"/>
              <a:ea typeface="+mn-ea"/>
            </a:endParaRPr>
          </a:p>
          <a:p>
            <a:pPr lvl="1" eaLnBrk="1" hangingPunct="1">
              <a:spcBef>
                <a:spcPct val="50000"/>
              </a:spcBef>
            </a:pPr>
            <a:r>
              <a:rPr kumimoji="1" lang="zh-CN" altLang="en-US" sz="2800" b="1" dirty="0">
                <a:latin typeface="+mn-ea"/>
                <a:ea typeface="+mn-ea"/>
              </a:rPr>
              <a:t>	</a:t>
            </a:r>
            <a:r>
              <a:rPr kumimoji="1" lang="zh-CN" altLang="en-US" sz="2400" b="1" dirty="0">
                <a:latin typeface="+mn-ea"/>
                <a:ea typeface="+mn-ea"/>
              </a:rPr>
              <a:t>一个向量功能部件得到的结果</a:t>
            </a:r>
            <a:r>
              <a:rPr kumimoji="1" lang="zh-CN" altLang="en-US" sz="2400" b="1" dirty="0">
                <a:solidFill>
                  <a:srgbClr val="C00000"/>
                </a:solidFill>
                <a:latin typeface="+mn-ea"/>
                <a:ea typeface="+mn-ea"/>
              </a:rPr>
              <a:t>直接送入</a:t>
            </a:r>
            <a:r>
              <a:rPr kumimoji="1" lang="zh-CN" altLang="en-US" sz="2400" b="1" dirty="0">
                <a:latin typeface="+mn-ea"/>
                <a:ea typeface="+mn-ea"/>
              </a:rPr>
              <a:t>另一个向量功能部件的</a:t>
            </a:r>
            <a:r>
              <a:rPr kumimoji="1" lang="zh-CN" altLang="en-US" sz="2400" b="1" dirty="0">
                <a:solidFill>
                  <a:srgbClr val="C00000"/>
                </a:solidFill>
                <a:latin typeface="+mn-ea"/>
                <a:ea typeface="+mn-ea"/>
              </a:rPr>
              <a:t>操作数寄存器</a:t>
            </a:r>
            <a:r>
              <a:rPr kumimoji="1" lang="zh-CN" altLang="en-US" sz="2400" b="1" dirty="0">
                <a:latin typeface="+mn-ea"/>
                <a:ea typeface="+mn-ea"/>
              </a:rPr>
              <a:t>时所发生的连接过程称为</a:t>
            </a:r>
            <a:r>
              <a:rPr kumimoji="1" lang="zh-CN" altLang="en-US" sz="2400" b="1" dirty="0">
                <a:solidFill>
                  <a:srgbClr val="C00000"/>
                </a:solidFill>
                <a:latin typeface="+mn-ea"/>
                <a:ea typeface="+mn-ea"/>
              </a:rPr>
              <a:t>链接</a:t>
            </a:r>
            <a:r>
              <a:rPr kumimoji="1" lang="zh-CN" altLang="en-US" sz="2400" b="1" dirty="0">
                <a:latin typeface="+mn-ea"/>
                <a:ea typeface="+mn-ea"/>
              </a:rPr>
              <a:t>。</a:t>
            </a:r>
          </a:p>
        </p:txBody>
      </p:sp>
      <p:sp>
        <p:nvSpPr>
          <p:cNvPr id="3" name="Rectangle 3"/>
          <p:cNvSpPr>
            <a:spLocks noChangeArrowheads="1"/>
          </p:cNvSpPr>
          <p:nvPr/>
        </p:nvSpPr>
        <p:spPr bwMode="auto">
          <a:xfrm>
            <a:off x="754856" y="254482"/>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3029407775"/>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5059" name="Picture 2" descr="arch9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55725"/>
            <a:ext cx="74676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0345460"/>
      </p:ext>
    </p:extLst>
  </p:cSld>
  <p:clrMapOvr>
    <a:masterClrMapping/>
  </p:clrMapOvr>
  <p:transition spd="slow"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6083" name="Picture 2" descr="arch9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333375"/>
            <a:ext cx="810895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911735"/>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a:spLocks noChangeArrowheads="1"/>
          </p:cNvSpPr>
          <p:nvPr/>
        </p:nvSpPr>
        <p:spPr bwMode="auto">
          <a:xfrm>
            <a:off x="755650" y="1341438"/>
            <a:ext cx="7416800"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nSpc>
                <a:spcPct val="120000"/>
              </a:lnSpc>
              <a:spcBef>
                <a:spcPct val="50000"/>
              </a:spcBef>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当两条指令出现</a:t>
            </a:r>
            <a:r>
              <a:rPr lang="zh-CN" altLang="en-US" sz="2400" b="1" dirty="0" smtClean="0">
                <a:latin typeface="华文中宋" pitchFamily="2" charset="-122"/>
                <a:ea typeface="华文中宋" pitchFamily="2" charset="-122"/>
              </a:rPr>
              <a:t>“先写后读（</a:t>
            </a:r>
            <a:r>
              <a:rPr lang="en-US" altLang="zh-CN" sz="2400" b="1" dirty="0" smtClean="0">
                <a:latin typeface="华文中宋" pitchFamily="2" charset="-122"/>
                <a:ea typeface="华文中宋" pitchFamily="2" charset="-122"/>
              </a:rPr>
              <a:t>RAW</a:t>
            </a:r>
            <a:r>
              <a:rPr lang="zh-CN" altLang="en-US" sz="2400" b="1" dirty="0" smtClean="0">
                <a:latin typeface="华文中宋" pitchFamily="2" charset="-122"/>
                <a:ea typeface="华文中宋" pitchFamily="2" charset="-122"/>
              </a:rPr>
              <a:t>）”</a:t>
            </a:r>
            <a:r>
              <a:rPr lang="zh-CN" altLang="en-US" sz="2400" dirty="0">
                <a:latin typeface="华文中宋" pitchFamily="2" charset="-122"/>
                <a:ea typeface="华文中宋" pitchFamily="2" charset="-122"/>
              </a:rPr>
              <a:t>冲突</a:t>
            </a:r>
            <a:r>
              <a:rPr lang="zh-CN" altLang="en-US" sz="2400" b="1" dirty="0" smtClean="0">
                <a:latin typeface="华文中宋" pitchFamily="2" charset="-122"/>
                <a:ea typeface="华文中宋" pitchFamily="2" charset="-122"/>
              </a:rPr>
              <a:t>时</a:t>
            </a:r>
            <a:r>
              <a:rPr lang="zh-CN" altLang="en-US" sz="2400" b="1" dirty="0">
                <a:latin typeface="华文中宋" pitchFamily="2" charset="-122"/>
                <a:ea typeface="华文中宋" pitchFamily="2" charset="-122"/>
              </a:rPr>
              <a:t>，若它们不存在功能部件冲突和向量寄存器</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源或目的</a:t>
            </a: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冲突，就有可能把它们所用的功能部件头尾相接，形成一个链接流水线，进行</a:t>
            </a:r>
            <a:r>
              <a:rPr lang="zh-CN" altLang="en-US" sz="2400" b="1" dirty="0">
                <a:solidFill>
                  <a:srgbClr val="C00000"/>
                </a:solidFill>
                <a:latin typeface="华文中宋" pitchFamily="2" charset="-122"/>
                <a:ea typeface="华文中宋" pitchFamily="2" charset="-122"/>
              </a:rPr>
              <a:t>流水处理</a:t>
            </a:r>
            <a:r>
              <a:rPr lang="zh-CN" altLang="en-US" sz="2400" b="1" dirty="0">
                <a:latin typeface="华文中宋" pitchFamily="2" charset="-122"/>
                <a:ea typeface="华文中宋" pitchFamily="2" charset="-122"/>
              </a:rPr>
              <a:t>。</a:t>
            </a:r>
          </a:p>
          <a:p>
            <a:pPr marL="342900" indent="-342900">
              <a:lnSpc>
                <a:spcPct val="120000"/>
              </a:lnSpc>
              <a:spcBef>
                <a:spcPct val="50000"/>
              </a:spcBef>
            </a:pPr>
            <a:r>
              <a:rPr lang="zh-CN" altLang="en-US" sz="2400" b="1" dirty="0">
                <a:latin typeface="华文中宋" pitchFamily="2" charset="-122"/>
                <a:ea typeface="华文中宋" pitchFamily="2" charset="-122"/>
              </a:rPr>
              <a:t>   </a:t>
            </a:r>
            <a:r>
              <a:rPr lang="zh-CN" altLang="en-US" sz="2400" b="1" dirty="0">
                <a:solidFill>
                  <a:srgbClr val="C00000"/>
                </a:solidFill>
                <a:latin typeface="华文中宋" pitchFamily="2" charset="-122"/>
                <a:ea typeface="华文中宋" pitchFamily="2" charset="-122"/>
              </a:rPr>
              <a:t>链接</a:t>
            </a:r>
            <a:r>
              <a:rPr lang="zh-CN" altLang="en-US" sz="2400" b="1" dirty="0">
                <a:latin typeface="华文中宋" pitchFamily="2" charset="-122"/>
                <a:ea typeface="华文中宋" pitchFamily="2" charset="-122"/>
              </a:rPr>
              <a:t>特性实质上是把流水线“定向”的思想引入到向量执行过程的结果。</a:t>
            </a:r>
            <a:endParaRPr lang="en-US" sz="2400" b="1" dirty="0">
              <a:latin typeface="华文中宋" pitchFamily="2" charset="-122"/>
              <a:ea typeface="华文中宋" pitchFamily="2" charset="-122"/>
            </a:endParaRPr>
          </a:p>
        </p:txBody>
      </p:sp>
    </p:spTree>
    <p:extLst>
      <p:ext uri="{BB962C8B-B14F-4D97-AF65-F5344CB8AC3E}">
        <p14:creationId xmlns:p14="http://schemas.microsoft.com/office/powerpoint/2010/main" val="418111499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11188" y="1268413"/>
            <a:ext cx="7705725" cy="288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714500" indent="-3429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40000"/>
              </a:spcBef>
            </a:pPr>
            <a:r>
              <a:rPr lang="zh-CN" altLang="en-US" sz="2400" b="1" dirty="0" smtClean="0">
                <a:latin typeface="+mn-ea"/>
                <a:ea typeface="+mn-ea"/>
              </a:rPr>
              <a:t>例：</a:t>
            </a:r>
            <a:r>
              <a:rPr lang="zh-CN" altLang="en-US" sz="2400" b="1" dirty="0">
                <a:latin typeface="+mn-ea"/>
                <a:ea typeface="+mn-ea"/>
              </a:rPr>
              <a:t>对向量运算</a:t>
            </a:r>
            <a:r>
              <a:rPr lang="en-US" altLang="zh-CN" sz="2400" b="1" dirty="0">
                <a:latin typeface="+mn-ea"/>
                <a:ea typeface="+mn-ea"/>
              </a:rPr>
              <a:t>D=A*(B+C)</a:t>
            </a:r>
            <a:r>
              <a:rPr lang="zh-CN" altLang="en-US" sz="2400" b="1" dirty="0">
                <a:latin typeface="+mn-ea"/>
                <a:ea typeface="+mn-ea"/>
              </a:rPr>
              <a:t>，若向量长度</a:t>
            </a:r>
            <a:r>
              <a:rPr lang="en-US" altLang="zh-CN" sz="2400" b="1" dirty="0">
                <a:latin typeface="+mn-ea"/>
                <a:ea typeface="+mn-ea"/>
              </a:rPr>
              <a:t>N≤64</a:t>
            </a:r>
            <a:r>
              <a:rPr lang="zh-CN" altLang="en-US" sz="2400" b="1" dirty="0">
                <a:latin typeface="+mn-ea"/>
                <a:ea typeface="+mn-ea"/>
              </a:rPr>
              <a:t>，</a:t>
            </a:r>
          </a:p>
          <a:p>
            <a:pPr eaLnBrk="1" hangingPunct="1">
              <a:spcBef>
                <a:spcPct val="40000"/>
              </a:spcBef>
            </a:pPr>
            <a:r>
              <a:rPr lang="zh-CN" altLang="en-US" sz="2400" b="1" dirty="0">
                <a:latin typeface="+mn-ea"/>
                <a:ea typeface="+mn-ea"/>
              </a:rPr>
              <a:t>           向量元素为浮点数，则在</a:t>
            </a:r>
            <a:r>
              <a:rPr lang="en-US" altLang="zh-CN" sz="2400" b="1" dirty="0">
                <a:latin typeface="+mn-ea"/>
                <a:ea typeface="+mn-ea"/>
              </a:rPr>
              <a:t>B</a:t>
            </a:r>
            <a:r>
              <a:rPr lang="zh-CN" altLang="en-US" sz="2400" b="1" dirty="0">
                <a:latin typeface="+mn-ea"/>
                <a:ea typeface="+mn-ea"/>
              </a:rPr>
              <a:t>、</a:t>
            </a:r>
            <a:r>
              <a:rPr lang="en-US" altLang="zh-CN" sz="2400" b="1" dirty="0">
                <a:latin typeface="+mn-ea"/>
                <a:ea typeface="+mn-ea"/>
              </a:rPr>
              <a:t>C</a:t>
            </a:r>
            <a:r>
              <a:rPr lang="zh-CN" altLang="en-US" sz="2400" b="1" dirty="0">
                <a:latin typeface="+mn-ea"/>
                <a:ea typeface="+mn-ea"/>
              </a:rPr>
              <a:t>取到</a:t>
            </a:r>
            <a:r>
              <a:rPr lang="en-US" altLang="zh-CN" sz="2400" b="1" dirty="0">
                <a:latin typeface="+mn-ea"/>
                <a:ea typeface="+mn-ea"/>
              </a:rPr>
              <a:t>V0</a:t>
            </a:r>
            <a:r>
              <a:rPr lang="zh-CN" altLang="en-US" sz="2400" b="1" dirty="0">
                <a:latin typeface="+mn-ea"/>
                <a:ea typeface="+mn-ea"/>
              </a:rPr>
              <a:t>、</a:t>
            </a:r>
            <a:r>
              <a:rPr lang="en-US" altLang="zh-CN" sz="2400" b="1" dirty="0">
                <a:latin typeface="+mn-ea"/>
                <a:ea typeface="+mn-ea"/>
              </a:rPr>
              <a:t>V1</a:t>
            </a:r>
            <a:r>
              <a:rPr lang="zh-CN" altLang="en-US" sz="2400" b="1" dirty="0">
                <a:latin typeface="+mn-ea"/>
                <a:ea typeface="+mn-ea"/>
              </a:rPr>
              <a:t>后，</a:t>
            </a:r>
          </a:p>
          <a:p>
            <a:pPr eaLnBrk="1" hangingPunct="1">
              <a:spcBef>
                <a:spcPct val="40000"/>
              </a:spcBef>
            </a:pPr>
            <a:r>
              <a:rPr lang="zh-CN" altLang="en-US" sz="2400" b="1" dirty="0">
                <a:latin typeface="+mn-ea"/>
                <a:ea typeface="+mn-ea"/>
              </a:rPr>
              <a:t>           就可用以下三条向量指令求解：</a:t>
            </a:r>
          </a:p>
          <a:p>
            <a:pPr lvl="3" eaLnBrk="1" hangingPunct="1">
              <a:spcBef>
                <a:spcPct val="25000"/>
              </a:spcBef>
            </a:pPr>
            <a:r>
              <a:rPr lang="zh-CN" altLang="en-US" sz="2400" b="1" dirty="0">
                <a:latin typeface="+mn-ea"/>
                <a:ea typeface="+mn-ea"/>
              </a:rPr>
              <a:t>	</a:t>
            </a:r>
            <a:r>
              <a:rPr lang="en-US" altLang="zh-CN" sz="2400" b="1" dirty="0">
                <a:latin typeface="+mn-ea"/>
                <a:ea typeface="+mn-ea"/>
              </a:rPr>
              <a:t>V3←</a:t>
            </a:r>
            <a:r>
              <a:rPr lang="zh-CN" altLang="en-US" sz="2400" b="1" dirty="0">
                <a:latin typeface="+mn-ea"/>
                <a:ea typeface="+mn-ea"/>
              </a:rPr>
              <a:t>存储器	</a:t>
            </a:r>
            <a:r>
              <a:rPr lang="en-US" altLang="zh-CN" sz="2400" b="1" dirty="0">
                <a:latin typeface="+mn-ea"/>
                <a:ea typeface="+mn-ea"/>
              </a:rPr>
              <a:t>(</a:t>
            </a:r>
            <a:r>
              <a:rPr lang="zh-CN" altLang="en-US" sz="2400" b="1" dirty="0">
                <a:latin typeface="+mn-ea"/>
                <a:ea typeface="+mn-ea"/>
              </a:rPr>
              <a:t>访存，载入</a:t>
            </a:r>
            <a:r>
              <a:rPr lang="en-US" altLang="zh-CN" sz="2400" b="1" dirty="0">
                <a:latin typeface="+mn-ea"/>
                <a:ea typeface="+mn-ea"/>
              </a:rPr>
              <a:t>A)</a:t>
            </a:r>
          </a:p>
          <a:p>
            <a:pPr lvl="3" eaLnBrk="1" hangingPunct="1">
              <a:spcBef>
                <a:spcPct val="25000"/>
              </a:spcBef>
            </a:pPr>
            <a:r>
              <a:rPr lang="en-US" altLang="zh-CN" sz="2400" b="1" dirty="0">
                <a:latin typeface="+mn-ea"/>
                <a:ea typeface="+mn-ea"/>
              </a:rPr>
              <a:t>	V2←V0</a:t>
            </a:r>
            <a:r>
              <a:rPr lang="zh-CN" altLang="en-US" sz="2400" b="1" dirty="0">
                <a:latin typeface="+mn-ea"/>
                <a:ea typeface="+mn-ea"/>
              </a:rPr>
              <a:t>＋</a:t>
            </a:r>
            <a:r>
              <a:rPr lang="en-US" altLang="zh-CN" sz="2400" b="1" dirty="0">
                <a:latin typeface="+mn-ea"/>
                <a:ea typeface="+mn-ea"/>
              </a:rPr>
              <a:t>V1	(</a:t>
            </a:r>
            <a:r>
              <a:rPr lang="zh-CN" altLang="en-US" sz="2400" b="1" dirty="0">
                <a:latin typeface="+mn-ea"/>
                <a:ea typeface="+mn-ea"/>
              </a:rPr>
              <a:t>浮点加</a:t>
            </a:r>
            <a:r>
              <a:rPr lang="en-US" altLang="zh-CN" sz="2400" b="1" dirty="0">
                <a:latin typeface="+mn-ea"/>
                <a:ea typeface="+mn-ea"/>
              </a:rPr>
              <a:t>)</a:t>
            </a:r>
          </a:p>
          <a:p>
            <a:pPr lvl="3" eaLnBrk="1" hangingPunct="1">
              <a:spcBef>
                <a:spcPct val="25000"/>
              </a:spcBef>
            </a:pPr>
            <a:r>
              <a:rPr lang="en-US" altLang="zh-CN" sz="2400" b="1" dirty="0">
                <a:latin typeface="+mn-ea"/>
                <a:ea typeface="+mn-ea"/>
              </a:rPr>
              <a:t>	V4←V2*V3	(</a:t>
            </a:r>
            <a:r>
              <a:rPr lang="zh-CN" altLang="en-US" sz="2400" b="1" dirty="0">
                <a:latin typeface="+mn-ea"/>
                <a:ea typeface="+mn-ea"/>
              </a:rPr>
              <a:t>浮点乘，将</a:t>
            </a:r>
            <a:r>
              <a:rPr lang="en-US" altLang="zh-CN" sz="2400" b="1" dirty="0">
                <a:latin typeface="+mn-ea"/>
                <a:ea typeface="+mn-ea"/>
              </a:rPr>
              <a:t>D</a:t>
            </a:r>
            <a:r>
              <a:rPr lang="zh-CN" altLang="en-US" sz="2400" b="1" dirty="0">
                <a:latin typeface="+mn-ea"/>
                <a:ea typeface="+mn-ea"/>
              </a:rPr>
              <a:t>存入</a:t>
            </a:r>
            <a:r>
              <a:rPr lang="en-US" altLang="zh-CN" sz="2400" b="1" dirty="0">
                <a:latin typeface="+mn-ea"/>
                <a:ea typeface="+mn-ea"/>
              </a:rPr>
              <a:t>V4) </a:t>
            </a:r>
          </a:p>
        </p:txBody>
      </p:sp>
      <p:grpSp>
        <p:nvGrpSpPr>
          <p:cNvPr id="2" name="Group 8"/>
          <p:cNvGrpSpPr>
            <a:grpSpLocks/>
          </p:cNvGrpSpPr>
          <p:nvPr/>
        </p:nvGrpSpPr>
        <p:grpSpPr bwMode="auto">
          <a:xfrm>
            <a:off x="179388" y="4149725"/>
            <a:ext cx="8785225" cy="2951163"/>
            <a:chOff x="113" y="2614"/>
            <a:chExt cx="5534" cy="1859"/>
          </a:xfrm>
        </p:grpSpPr>
        <p:sp>
          <p:nvSpPr>
            <p:cNvPr id="22533" name="Rectangle 4"/>
            <p:cNvSpPr>
              <a:spLocks noChangeArrowheads="1"/>
            </p:cNvSpPr>
            <p:nvPr/>
          </p:nvSpPr>
          <p:spPr bwMode="auto">
            <a:xfrm>
              <a:off x="113" y="2614"/>
              <a:ext cx="5534" cy="163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2534" name="Object 5"/>
            <p:cNvGraphicFramePr>
              <a:graphicFrameLocks noChangeAspect="1"/>
            </p:cNvGraphicFramePr>
            <p:nvPr/>
          </p:nvGraphicFramePr>
          <p:xfrm>
            <a:off x="294" y="2677"/>
            <a:ext cx="5217" cy="1796"/>
          </p:xfrm>
          <a:graphic>
            <a:graphicData uri="http://schemas.openxmlformats.org/presentationml/2006/ole">
              <mc:AlternateContent xmlns:mc="http://schemas.openxmlformats.org/markup-compatibility/2006">
                <mc:Choice xmlns:v="urn:schemas-microsoft-com:vml" Requires="v">
                  <p:oleObj spid="_x0000_s1065" name="图片" r:id="rId4" imgW="4620768" imgH="1592580" progId="Word.Picture.8">
                    <p:embed/>
                  </p:oleObj>
                </mc:Choice>
                <mc:Fallback>
                  <p:oleObj name="图片" r:id="rId4" imgW="4620768" imgH="15925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 y="2677"/>
                          <a:ext cx="5217" cy="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532" name="Rectangle 6"/>
          <p:cNvSpPr>
            <a:spLocks noChangeArrowheads="1"/>
          </p:cNvSpPr>
          <p:nvPr/>
        </p:nvSpPr>
        <p:spPr bwMode="auto">
          <a:xfrm>
            <a:off x="611188" y="554038"/>
            <a:ext cx="3617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5000"/>
              </a:spcBef>
            </a:pPr>
            <a:r>
              <a:rPr lang="en-US" altLang="zh-CN" sz="2400" b="1" dirty="0">
                <a:latin typeface="华文中宋" pitchFamily="2" charset="-122"/>
                <a:ea typeface="华文中宋" pitchFamily="2" charset="-122"/>
              </a:rPr>
              <a:t>5. </a:t>
            </a:r>
            <a:r>
              <a:rPr lang="zh-CN" altLang="en-US" sz="2400" b="1" dirty="0">
                <a:latin typeface="华文中宋" pitchFamily="2" charset="-122"/>
                <a:ea typeface="华文中宋" pitchFamily="2" charset="-122"/>
              </a:rPr>
              <a:t>向量链接技术实例分析</a:t>
            </a:r>
          </a:p>
        </p:txBody>
      </p:sp>
    </p:spTree>
    <p:extLst>
      <p:ext uri="{BB962C8B-B14F-4D97-AF65-F5344CB8AC3E}">
        <p14:creationId xmlns:p14="http://schemas.microsoft.com/office/powerpoint/2010/main" val="341138426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898525" y="1341438"/>
            <a:ext cx="77057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zh-CN" altLang="en-US" sz="2400" b="1" dirty="0">
                <a:latin typeface="华文中宋" pitchFamily="2" charset="-122"/>
                <a:ea typeface="华文中宋" pitchFamily="2" charset="-122"/>
              </a:rPr>
              <a:t>假设：向量处理机将元素从</a:t>
            </a:r>
            <a:r>
              <a:rPr lang="en-US" altLang="zh-CN" sz="2400" b="1" dirty="0">
                <a:latin typeface="华文中宋" pitchFamily="2" charset="-122"/>
                <a:ea typeface="华文中宋" pitchFamily="2" charset="-122"/>
              </a:rPr>
              <a:t>Vi</a:t>
            </a:r>
            <a:r>
              <a:rPr lang="zh-CN" altLang="en-US" sz="2400" b="1" dirty="0">
                <a:latin typeface="华文中宋" pitchFamily="2" charset="-122"/>
                <a:ea typeface="华文中宋" pitchFamily="2" charset="-122"/>
              </a:rPr>
              <a:t>送往功能部件及把结果存</a:t>
            </a:r>
          </a:p>
          <a:p>
            <a:pPr eaLnBrk="1" hangingPunct="1">
              <a:spcBef>
                <a:spcPct val="50000"/>
              </a:spcBef>
            </a:pPr>
            <a:r>
              <a:rPr lang="zh-CN" altLang="en-US" sz="2400" b="1" dirty="0">
                <a:latin typeface="华文中宋" pitchFamily="2" charset="-122"/>
                <a:ea typeface="华文中宋" pitchFamily="2" charset="-122"/>
              </a:rPr>
              <a:t>         入</a:t>
            </a:r>
            <a:r>
              <a:rPr lang="en-US" altLang="zh-CN" sz="2400" b="1" dirty="0">
                <a:latin typeface="华文中宋" pitchFamily="2" charset="-122"/>
                <a:ea typeface="华文中宋" pitchFamily="2" charset="-122"/>
              </a:rPr>
              <a:t>Vi</a:t>
            </a:r>
            <a:r>
              <a:rPr lang="zh-CN" altLang="en-US" sz="2400" b="1" dirty="0">
                <a:latin typeface="华文中宋" pitchFamily="2" charset="-122"/>
                <a:ea typeface="华文中宋" pitchFamily="2" charset="-122"/>
              </a:rPr>
              <a:t>都需要</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拍；浮点加法和访存操作都需要</a:t>
            </a:r>
            <a:r>
              <a:rPr lang="en-US" altLang="zh-CN" sz="2400" b="1" dirty="0">
                <a:latin typeface="华文中宋" pitchFamily="2" charset="-122"/>
                <a:ea typeface="华文中宋" pitchFamily="2" charset="-122"/>
              </a:rPr>
              <a:t>6</a:t>
            </a:r>
          </a:p>
          <a:p>
            <a:pPr eaLnBrk="1" hangingPunct="1">
              <a:spcBef>
                <a:spcPct val="50000"/>
              </a:spcBef>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拍；浮点乘操作需要</a:t>
            </a:r>
            <a:r>
              <a:rPr lang="en-US" altLang="zh-CN" sz="2400" b="1" dirty="0">
                <a:latin typeface="华文中宋" pitchFamily="2" charset="-122"/>
                <a:ea typeface="华文中宋" pitchFamily="2" charset="-122"/>
              </a:rPr>
              <a:t>7</a:t>
            </a:r>
            <a:r>
              <a:rPr lang="zh-CN" altLang="en-US" sz="2400" b="1" dirty="0">
                <a:latin typeface="华文中宋" pitchFamily="2" charset="-122"/>
                <a:ea typeface="华文中宋" pitchFamily="2" charset="-122"/>
              </a:rPr>
              <a:t>拍。</a:t>
            </a:r>
          </a:p>
          <a:p>
            <a:pPr eaLnBrk="1" hangingPunct="1">
              <a:spcBef>
                <a:spcPct val="50000"/>
              </a:spcBef>
            </a:pPr>
            <a:r>
              <a:rPr lang="zh-CN" altLang="en-US" sz="2400" b="1" dirty="0">
                <a:latin typeface="华文中宋" pitchFamily="2" charset="-122"/>
                <a:ea typeface="华文中宋" pitchFamily="2" charset="-122"/>
              </a:rPr>
              <a:t>这样，第一个结果被存入</a:t>
            </a:r>
            <a:r>
              <a:rPr lang="en-US" altLang="zh-CN" sz="2400" b="1" dirty="0">
                <a:latin typeface="华文中宋" pitchFamily="2" charset="-122"/>
                <a:ea typeface="华文中宋" pitchFamily="2" charset="-122"/>
              </a:rPr>
              <a:t>V4</a:t>
            </a:r>
            <a:r>
              <a:rPr lang="zh-CN" altLang="en-US" sz="2400" b="1" dirty="0">
                <a:latin typeface="华文中宋" pitchFamily="2" charset="-122"/>
                <a:ea typeface="华文中宋" pitchFamily="2" charset="-122"/>
              </a:rPr>
              <a:t>需要经过：</a:t>
            </a:r>
          </a:p>
          <a:p>
            <a:pPr algn="ctr" eaLnBrk="1" hangingPunct="1">
              <a:spcBef>
                <a:spcPct val="50000"/>
              </a:spcBef>
            </a:pP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送</a:t>
            </a:r>
            <a:r>
              <a:rPr lang="en-US" altLang="zh-CN" sz="2400" b="1" dirty="0">
                <a:latin typeface="华文中宋" pitchFamily="2" charset="-122"/>
                <a:ea typeface="华文中宋" pitchFamily="2" charset="-122"/>
              </a:rPr>
              <a:t>)+ 6(</a:t>
            </a:r>
            <a:r>
              <a:rPr lang="zh-CN" altLang="en-US" sz="2400" b="1" dirty="0">
                <a:latin typeface="华文中宋" pitchFamily="2" charset="-122"/>
                <a:ea typeface="华文中宋" pitchFamily="2" charset="-122"/>
              </a:rPr>
              <a:t>浮加</a:t>
            </a:r>
            <a:r>
              <a:rPr lang="en-US" altLang="zh-CN" sz="2400" b="1" dirty="0">
                <a:latin typeface="华文中宋" pitchFamily="2" charset="-122"/>
                <a:ea typeface="华文中宋" pitchFamily="2" charset="-122"/>
              </a:rPr>
              <a:t>) +1(</a:t>
            </a:r>
            <a:r>
              <a:rPr lang="zh-CN" altLang="en-US" sz="2400" b="1" dirty="0">
                <a:latin typeface="华文中宋" pitchFamily="2" charset="-122"/>
                <a:ea typeface="华文中宋" pitchFamily="2" charset="-122"/>
              </a:rPr>
              <a:t>入</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送</a:t>
            </a:r>
            <a:r>
              <a:rPr lang="en-US" altLang="zh-CN" sz="2400" b="1" dirty="0">
                <a:latin typeface="华文中宋" pitchFamily="2" charset="-122"/>
                <a:ea typeface="华文中宋" pitchFamily="2" charset="-122"/>
              </a:rPr>
              <a:t>)+7(</a:t>
            </a:r>
            <a:r>
              <a:rPr lang="zh-CN" altLang="en-US" sz="2400" b="1" dirty="0">
                <a:latin typeface="华文中宋" pitchFamily="2" charset="-122"/>
                <a:ea typeface="华文中宋" pitchFamily="2" charset="-122"/>
              </a:rPr>
              <a:t>浮乘</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入</a:t>
            </a:r>
            <a:r>
              <a:rPr lang="en-US" altLang="zh-CN" sz="2400" b="1" dirty="0">
                <a:latin typeface="华文中宋" pitchFamily="2" charset="-122"/>
                <a:ea typeface="华文中宋" pitchFamily="2" charset="-122"/>
              </a:rPr>
              <a:t>)=17(</a:t>
            </a:r>
            <a:r>
              <a:rPr lang="zh-CN" altLang="en-US" sz="2400" b="1" dirty="0">
                <a:latin typeface="华文中宋" pitchFamily="2" charset="-122"/>
                <a:ea typeface="华文中宋" pitchFamily="2" charset="-122"/>
              </a:rPr>
              <a:t>拍</a:t>
            </a:r>
            <a:r>
              <a:rPr lang="en-US" altLang="zh-CN" sz="2400" b="1" dirty="0">
                <a:latin typeface="华文中宋" pitchFamily="2" charset="-122"/>
                <a:ea typeface="华文中宋" pitchFamily="2" charset="-122"/>
              </a:rPr>
              <a:t>)</a:t>
            </a:r>
          </a:p>
          <a:p>
            <a:pPr eaLnBrk="1" hangingPunct="1">
              <a:spcBef>
                <a:spcPct val="50000"/>
              </a:spcBef>
            </a:pPr>
            <a:r>
              <a:rPr lang="zh-CN" altLang="en-US" sz="2400" b="1" dirty="0">
                <a:latin typeface="华文中宋" pitchFamily="2" charset="-122"/>
                <a:ea typeface="华文中宋" pitchFamily="2" charset="-122"/>
              </a:rPr>
              <a:t>此后，每拍将得到一个结果送入</a:t>
            </a:r>
            <a:r>
              <a:rPr lang="en-US" altLang="zh-CN" sz="2400" b="1" dirty="0">
                <a:latin typeface="华文中宋" pitchFamily="2" charset="-122"/>
                <a:ea typeface="华文中宋" pitchFamily="2" charset="-122"/>
              </a:rPr>
              <a:t>V4</a:t>
            </a:r>
            <a:r>
              <a:rPr lang="zh-CN" altLang="en-US" sz="2400" b="1" dirty="0">
                <a:latin typeface="华文中宋" pitchFamily="2" charset="-122"/>
                <a:ea typeface="华文中宋" pitchFamily="2" charset="-122"/>
              </a:rPr>
              <a:t>。</a:t>
            </a:r>
          </a:p>
          <a:p>
            <a:pPr eaLnBrk="1" hangingPunct="1">
              <a:spcBef>
                <a:spcPct val="50000"/>
              </a:spcBef>
            </a:pPr>
            <a:r>
              <a:rPr lang="zh-CN" altLang="en-US" sz="2400" b="1" dirty="0">
                <a:latin typeface="华文中宋" pitchFamily="2" charset="-122"/>
                <a:ea typeface="华文中宋" pitchFamily="2" charset="-122"/>
              </a:rPr>
              <a:t>总的完成时间为：</a:t>
            </a:r>
            <a:r>
              <a:rPr lang="en-US" altLang="zh-CN" sz="2400" b="1" dirty="0">
                <a:latin typeface="华文中宋" pitchFamily="2" charset="-122"/>
                <a:ea typeface="华文中宋" pitchFamily="2" charset="-122"/>
              </a:rPr>
              <a:t>17+</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N-1</a:t>
            </a:r>
            <a:r>
              <a:rPr lang="zh-CN" altLang="en-US" sz="2400" b="1" dirty="0">
                <a:latin typeface="华文中宋" pitchFamily="2" charset="-122"/>
                <a:ea typeface="华文中宋" pitchFamily="2" charset="-122"/>
              </a:rPr>
              <a:t>）拍</a:t>
            </a:r>
          </a:p>
        </p:txBody>
      </p:sp>
    </p:spTree>
    <p:extLst>
      <p:ext uri="{BB962C8B-B14F-4D97-AF65-F5344CB8AC3E}">
        <p14:creationId xmlns:p14="http://schemas.microsoft.com/office/powerpoint/2010/main" val="401844748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4">
                                            <p:txEl>
                                              <p:pRg st="3" end="3"/>
                                            </p:txEl>
                                          </p:spTgt>
                                        </p:tgtEl>
                                        <p:attrNameLst>
                                          <p:attrName>style.visibility</p:attrName>
                                        </p:attrNameLst>
                                      </p:cBhvr>
                                      <p:to>
                                        <p:strVal val="visible"/>
                                      </p:to>
                                    </p:set>
                                    <p:animEffect transition="in" filter="wipe(left)">
                                      <p:cBhvr>
                                        <p:cTn id="7" dur="500"/>
                                        <p:tgtEl>
                                          <p:spTgt spid="172034">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2034">
                                            <p:txEl>
                                              <p:pRg st="4" end="4"/>
                                            </p:txEl>
                                          </p:spTgt>
                                        </p:tgtEl>
                                        <p:attrNameLst>
                                          <p:attrName>style.visibility</p:attrName>
                                        </p:attrNameLst>
                                      </p:cBhvr>
                                      <p:to>
                                        <p:strVal val="visible"/>
                                      </p:to>
                                    </p:set>
                                    <p:animEffect transition="in" filter="wipe(left)">
                                      <p:cBhvr>
                                        <p:cTn id="10" dur="500"/>
                                        <p:tgtEl>
                                          <p:spTgt spid="172034">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72034">
                                            <p:txEl>
                                              <p:pRg st="5" end="5"/>
                                            </p:txEl>
                                          </p:spTgt>
                                        </p:tgtEl>
                                        <p:attrNameLst>
                                          <p:attrName>style.visibility</p:attrName>
                                        </p:attrNameLst>
                                      </p:cBhvr>
                                      <p:to>
                                        <p:strVal val="visible"/>
                                      </p:to>
                                    </p:set>
                                    <p:animEffect transition="in" filter="wipe(left)">
                                      <p:cBhvr>
                                        <p:cTn id="13" dur="500"/>
                                        <p:tgtEl>
                                          <p:spTgt spid="17203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72034">
                                            <p:txEl>
                                              <p:pRg st="6" end="6"/>
                                            </p:txEl>
                                          </p:spTgt>
                                        </p:tgtEl>
                                        <p:attrNameLst>
                                          <p:attrName>style.visibility</p:attrName>
                                        </p:attrNameLst>
                                      </p:cBhvr>
                                      <p:to>
                                        <p:strVal val="visible"/>
                                      </p:to>
                                    </p:set>
                                    <p:animEffect transition="in" filter="wipe(left)">
                                      <p:cBhvr>
                                        <p:cTn id="18" dur="500"/>
                                        <p:tgtEl>
                                          <p:spTgt spid="1720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4825</TotalTime>
  <Words>3012</Words>
  <Application>Microsoft Office PowerPoint</Application>
  <PresentationFormat>全屏显示(4:3)</PresentationFormat>
  <Paragraphs>749</Paragraphs>
  <Slides>61</Slides>
  <Notes>37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Office 主题​​</vt:lpstr>
      <vt:lpstr>图片</vt:lpstr>
      <vt:lpstr>计算机组织与体系结构</vt:lpstr>
      <vt:lpstr>Recap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第七章 指令级并行</vt:lpstr>
      <vt:lpstr>7.1  指令级并行的概念</vt:lpstr>
      <vt:lpstr>7.1  指令级并行的概念</vt:lpstr>
      <vt:lpstr>性能评价：CPI计算</vt:lpstr>
      <vt:lpstr>几个基本概念</vt:lpstr>
      <vt:lpstr>7.1.1 循环展开调度的基本方法</vt:lpstr>
      <vt:lpstr>本章通用浮点流水线延迟表</vt:lpstr>
      <vt:lpstr>流水线其他特性说明</vt:lpstr>
      <vt:lpstr>循环展开实例</vt:lpstr>
      <vt:lpstr>MIPS汇编语言程序</vt:lpstr>
      <vt:lpstr>循环无调度执行</vt:lpstr>
      <vt:lpstr>循环无调度执行</vt:lpstr>
      <vt:lpstr>循环无调度执行</vt:lpstr>
      <vt:lpstr>循环无调度执行</vt:lpstr>
      <vt:lpstr>循环无调度执行</vt:lpstr>
      <vt:lpstr>循环无调度执行</vt:lpstr>
      <vt:lpstr>循环无调度执行</vt:lpstr>
      <vt:lpstr>循环无调度执行结果分析</vt:lpstr>
      <vt:lpstr>调度代码</vt:lpstr>
      <vt:lpstr>调度代码</vt:lpstr>
      <vt:lpstr>调度代码</vt:lpstr>
      <vt:lpstr>调度代码</vt:lpstr>
      <vt:lpstr>调度代码</vt:lpstr>
      <vt:lpstr>如何进行调度</vt:lpstr>
      <vt:lpstr>调度代码结果分析</vt:lpstr>
      <vt:lpstr>循环展开</vt:lpstr>
      <vt:lpstr>执行时间分析</vt:lpstr>
      <vt:lpstr>结果分析</vt:lpstr>
      <vt:lpstr>执行时间分析</vt:lpstr>
      <vt:lpstr>循环展开+指令调度</vt:lpstr>
      <vt:lpstr>“循环展开+指令调度”结果分析</vt:lpstr>
      <vt:lpstr>循环展开和指令调度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Dependence Types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1885</cp:revision>
  <cp:lastPrinted>2018-10-27T09:07:07Z</cp:lastPrinted>
  <dcterms:created xsi:type="dcterms:W3CDTF">2113-01-01T00:00:00Z</dcterms:created>
  <dcterms:modified xsi:type="dcterms:W3CDTF">2018-10-31T07:24:22Z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