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1"/>
  </p:notesMasterIdLst>
  <p:handoutMasterIdLst>
    <p:handoutMasterId r:id="rId72"/>
  </p:handoutMasterIdLst>
  <p:sldIdLst>
    <p:sldId id="256" r:id="rId2"/>
    <p:sldId id="1033" r:id="rId3"/>
    <p:sldId id="1860" r:id="rId4"/>
    <p:sldId id="1846" r:id="rId5"/>
    <p:sldId id="1847" r:id="rId6"/>
    <p:sldId id="1848" r:id="rId7"/>
    <p:sldId id="1849" r:id="rId8"/>
    <p:sldId id="1850" r:id="rId9"/>
    <p:sldId id="1851" r:id="rId10"/>
    <p:sldId id="1852" r:id="rId11"/>
    <p:sldId id="1853" r:id="rId12"/>
    <p:sldId id="1854" r:id="rId13"/>
    <p:sldId id="1866" r:id="rId14"/>
    <p:sldId id="1867" r:id="rId15"/>
    <p:sldId id="1856" r:id="rId16"/>
    <p:sldId id="1857" r:id="rId17"/>
    <p:sldId id="1858" r:id="rId18"/>
    <p:sldId id="1707" r:id="rId19"/>
    <p:sldId id="1708" r:id="rId20"/>
    <p:sldId id="1807" r:id="rId21"/>
    <p:sldId id="1808" r:id="rId22"/>
    <p:sldId id="1809" r:id="rId23"/>
    <p:sldId id="1810" r:id="rId24"/>
    <p:sldId id="1811" r:id="rId25"/>
    <p:sldId id="1812" r:id="rId26"/>
    <p:sldId id="1813" r:id="rId27"/>
    <p:sldId id="1709" r:id="rId28"/>
    <p:sldId id="1710" r:id="rId29"/>
    <p:sldId id="1712" r:id="rId30"/>
    <p:sldId id="1713" r:id="rId31"/>
    <p:sldId id="1714" r:id="rId32"/>
    <p:sldId id="1715" r:id="rId33"/>
    <p:sldId id="1861" r:id="rId34"/>
    <p:sldId id="1716" r:id="rId35"/>
    <p:sldId id="1872" r:id="rId36"/>
    <p:sldId id="1815" r:id="rId37"/>
    <p:sldId id="1864" r:id="rId38"/>
    <p:sldId id="1873" r:id="rId39"/>
    <p:sldId id="1874" r:id="rId40"/>
    <p:sldId id="1875" r:id="rId41"/>
    <p:sldId id="1876" r:id="rId42"/>
    <p:sldId id="1877" r:id="rId43"/>
    <p:sldId id="1865" r:id="rId44"/>
    <p:sldId id="1820" r:id="rId45"/>
    <p:sldId id="1878" r:id="rId46"/>
    <p:sldId id="1879" r:id="rId47"/>
    <p:sldId id="1880" r:id="rId48"/>
    <p:sldId id="1881" r:id="rId49"/>
    <p:sldId id="1821" r:id="rId50"/>
    <p:sldId id="1753" r:id="rId51"/>
    <p:sldId id="1754" r:id="rId52"/>
    <p:sldId id="1755" r:id="rId53"/>
    <p:sldId id="1756" r:id="rId54"/>
    <p:sldId id="1757" r:id="rId55"/>
    <p:sldId id="1759" r:id="rId56"/>
    <p:sldId id="1760" r:id="rId57"/>
    <p:sldId id="1761" r:id="rId58"/>
    <p:sldId id="1762" r:id="rId59"/>
    <p:sldId id="1763" r:id="rId60"/>
    <p:sldId id="1824" r:id="rId61"/>
    <p:sldId id="1868" r:id="rId62"/>
    <p:sldId id="1869" r:id="rId63"/>
    <p:sldId id="1766" r:id="rId64"/>
    <p:sldId id="1767" r:id="rId65"/>
    <p:sldId id="1830" r:id="rId66"/>
    <p:sldId id="1831" r:id="rId67"/>
    <p:sldId id="1832" r:id="rId68"/>
    <p:sldId id="1833" r:id="rId69"/>
    <p:sldId id="1842" r:id="rId70"/>
  </p:sldIdLst>
  <p:sldSz cx="9144000" cy="6858000" type="screen4x3"/>
  <p:notesSz cx="7099300" cy="10234613"/>
  <p:kinsoku lang="zh-CN" invalStChars="!),.:;?]}、。—ˇ¨〃々～‖…’”〕〉》」』〗】∶！＂＇），．：；？］｀｜｝·" invalEndChars="([{‘“〔〈《「『〖【（［｛．·"/>
  <p:defaultTextStyle>
    <a:defPPr>
      <a:defRPr lang="en-US"/>
    </a:defPPr>
    <a:lvl1pPr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2pPr>
    <a:lvl3pPr marL="914400"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3pPr>
    <a:lvl4pPr marL="1371600"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4pPr>
    <a:lvl5pPr marL="1828800"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kumimoji="1" sz="800" b="1"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kumimoji="1" sz="800" b="1"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kumimoji="1" sz="800" b="1"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kumimoji="1" sz="800" b="1" kern="1200">
        <a:solidFill>
          <a:schemeClr val="tx1"/>
        </a:solidFill>
        <a:latin typeface="宋体" panose="02010600030101010101" pitchFamily="2" charset="-122"/>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33CC"/>
    <a:srgbClr val="003399"/>
    <a:srgbClr val="3366FF"/>
    <a:srgbClr val="C28F3E"/>
    <a:srgbClr val="BC7D3E"/>
    <a:srgbClr val="B0753A"/>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80735" autoAdjust="0"/>
  </p:normalViewPr>
  <p:slideViewPr>
    <p:cSldViewPr>
      <p:cViewPr>
        <p:scale>
          <a:sx n="66" d="100"/>
          <a:sy n="66" d="100"/>
        </p:scale>
        <p:origin x="-1445" y="-1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53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a:defRPr sz="1300">
                <a:latin typeface="宋体" panose="02010600030101010101" pitchFamily="2" charset="-122"/>
                <a:ea typeface="宋体" panose="02010600030101010101" pitchFamily="2" charset="-122"/>
              </a:defRPr>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a:defRPr sz="1300">
                <a:latin typeface="宋体" panose="02010600030101010101" pitchFamily="2" charset="-122"/>
                <a:ea typeface="宋体" panose="02010600030101010101" pitchFamily="2" charset="-122"/>
              </a:defRPr>
            </a:lvl1pPr>
          </a:lstStyle>
          <a:p>
            <a:pPr>
              <a:defRPr/>
            </a:pPr>
            <a:fld id="{5C9833CB-0817-44DC-BDA6-97E8269B2A4B}" type="datetimeFigureOut">
              <a:rPr lang="zh-CN" altLang="en-US"/>
              <a:t>2018/11/2</a:t>
            </a:fld>
            <a:endParaRPr lang="zh-CN" altLang="en-US"/>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a:defRPr sz="1300">
                <a:latin typeface="宋体" panose="02010600030101010101" pitchFamily="2" charset="-122"/>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lIns="99048" tIns="49524" rIns="99048" bIns="49524" rtlCol="0" anchor="b"/>
          <a:lstStyle>
            <a:lvl1pPr algn="r">
              <a:defRPr sz="1300">
                <a:latin typeface="宋体" panose="02010600030101010101" pitchFamily="2" charset="-122"/>
                <a:ea typeface="宋体" panose="02010600030101010101" pitchFamily="2" charset="-122"/>
              </a:defRPr>
            </a:lvl1pPr>
          </a:lstStyle>
          <a:p>
            <a:pPr>
              <a:defRPr/>
            </a:pPr>
            <a:fld id="{78BBD55E-9969-4143-865D-25DDD65926A5}" type="slidenum">
              <a:rPr lang="zh-CN" altLang="en-US"/>
              <a:t>‹#›</a:t>
            </a:fld>
            <a:endParaRPr lang="zh-CN" altLang="en-US"/>
          </a:p>
        </p:txBody>
      </p:sp>
    </p:spTree>
    <p:extLst>
      <p:ext uri="{BB962C8B-B14F-4D97-AF65-F5344CB8AC3E}">
        <p14:creationId xmlns:p14="http://schemas.microsoft.com/office/powerpoint/2010/main" val="32362760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a:spcBef>
                <a:spcPct val="20000"/>
              </a:spcBef>
              <a:defRPr sz="1300">
                <a:latin typeface="宋体" panose="02010600030101010101" pitchFamily="2" charset="-122"/>
                <a:ea typeface="宋体" panose="02010600030101010101" pitchFamily="2" charset="-122"/>
              </a:defRPr>
            </a:lvl1pPr>
          </a:lstStyle>
          <a:p>
            <a:pPr>
              <a:defRPr/>
            </a:pPr>
            <a:endParaRPr lang="zh-CN" altLang="en-US"/>
          </a:p>
        </p:txBody>
      </p:sp>
      <p:sp>
        <p:nvSpPr>
          <p:cNvPr id="51203" name="Rectangle 3"/>
          <p:cNvSpPr>
            <a:spLocks noGrp="1" noChangeArrowheads="1"/>
          </p:cNvSpPr>
          <p:nvPr>
            <p:ph type="dt" idx="1"/>
          </p:nvPr>
        </p:nvSpPr>
        <p:spPr bwMode="auto">
          <a:xfrm>
            <a:off x="4022725" y="0"/>
            <a:ext cx="3076575" cy="511175"/>
          </a:xfrm>
          <a:prstGeom prst="rect">
            <a:avLst/>
          </a:prstGeom>
          <a:noFill/>
          <a:ln w="9525">
            <a:noFill/>
            <a:miter lim="800000"/>
          </a:ln>
          <a:effectLst/>
        </p:spPr>
        <p:txBody>
          <a:bodyPr vert="horz" wrap="square" lIns="99048" tIns="49524" rIns="99048" bIns="49524" numCol="1" anchor="t" anchorCtr="0" compatLnSpc="1"/>
          <a:lstStyle>
            <a:lvl1pPr algn="r">
              <a:spcBef>
                <a:spcPct val="20000"/>
              </a:spcBef>
              <a:defRPr sz="1300">
                <a:latin typeface="宋体" panose="02010600030101010101" pitchFamily="2" charset="-122"/>
                <a:ea typeface="宋体" panose="02010600030101010101" pitchFamily="2" charset="-122"/>
              </a:defRPr>
            </a:lvl1pPr>
          </a:lstStyle>
          <a:p>
            <a:pPr>
              <a:defRPr/>
            </a:pPr>
            <a:endParaRPr lang="en-US" altLang="zh-CN"/>
          </a:p>
        </p:txBody>
      </p:sp>
      <p:sp>
        <p:nvSpPr>
          <p:cNvPr id="44036"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1205" name="Rectangle 5"/>
          <p:cNvSpPr>
            <a:spLocks noGrp="1" noChangeArrowheads="1"/>
          </p:cNvSpPr>
          <p:nvPr>
            <p:ph type="body" sz="quarter" idx="3"/>
          </p:nvPr>
        </p:nvSpPr>
        <p:spPr bwMode="auto">
          <a:xfrm>
            <a:off x="946150" y="4860925"/>
            <a:ext cx="5207000" cy="4605338"/>
          </a:xfrm>
          <a:prstGeom prst="rect">
            <a:avLst/>
          </a:prstGeom>
          <a:noFill/>
          <a:ln w="9525">
            <a:noFill/>
            <a:miter lim="800000"/>
          </a:ln>
          <a:effectLst/>
        </p:spPr>
        <p:txBody>
          <a:bodyPr vert="horz" wrap="square" lIns="99048" tIns="49524" rIns="99048" bIns="49524"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06" name="Rectangle 6"/>
          <p:cNvSpPr>
            <a:spLocks noGrp="1" noChangeArrowheads="1"/>
          </p:cNvSpPr>
          <p:nvPr>
            <p:ph type="ftr" sz="quarter" idx="4"/>
          </p:nvPr>
        </p:nvSpPr>
        <p:spPr bwMode="auto">
          <a:xfrm>
            <a:off x="0" y="9723438"/>
            <a:ext cx="3076575" cy="511175"/>
          </a:xfrm>
          <a:prstGeom prst="rect">
            <a:avLst/>
          </a:prstGeom>
          <a:noFill/>
          <a:ln w="9525">
            <a:noFill/>
            <a:miter lim="800000"/>
          </a:ln>
          <a:effectLst/>
        </p:spPr>
        <p:txBody>
          <a:bodyPr vert="horz" wrap="square" lIns="99048" tIns="49524" rIns="99048" bIns="49524" numCol="1" anchor="b" anchorCtr="0" compatLnSpc="1"/>
          <a:lstStyle>
            <a:lvl1pPr>
              <a:spcBef>
                <a:spcPct val="20000"/>
              </a:spcBef>
              <a:defRPr sz="1300">
                <a:latin typeface="宋体" panose="02010600030101010101" pitchFamily="2" charset="-122"/>
                <a:ea typeface="宋体" panose="02010600030101010101" pitchFamily="2" charset="-122"/>
              </a:defRPr>
            </a:lvl1pPr>
          </a:lstStyle>
          <a:p>
            <a:pPr>
              <a:defRPr/>
            </a:pPr>
            <a:endParaRPr lang="en-US" altLang="zh-CN"/>
          </a:p>
        </p:txBody>
      </p:sp>
      <p:sp>
        <p:nvSpPr>
          <p:cNvPr id="51207" name="Rectangle 7"/>
          <p:cNvSpPr>
            <a:spLocks noGrp="1" noChangeArrowheads="1"/>
          </p:cNvSpPr>
          <p:nvPr>
            <p:ph type="sldNum" sz="quarter" idx="5"/>
          </p:nvPr>
        </p:nvSpPr>
        <p:spPr bwMode="auto">
          <a:xfrm>
            <a:off x="4022725" y="9723438"/>
            <a:ext cx="3076575" cy="511175"/>
          </a:xfrm>
          <a:prstGeom prst="rect">
            <a:avLst/>
          </a:prstGeom>
          <a:noFill/>
          <a:ln w="9525">
            <a:noFill/>
            <a:miter lim="800000"/>
          </a:ln>
          <a:effectLst/>
        </p:spPr>
        <p:txBody>
          <a:bodyPr vert="horz" wrap="square" lIns="99048" tIns="49524" rIns="99048" bIns="49524" numCol="1" anchor="b" anchorCtr="0" compatLnSpc="1"/>
          <a:lstStyle>
            <a:lvl1pPr algn="r">
              <a:spcBef>
                <a:spcPct val="20000"/>
              </a:spcBef>
              <a:defRPr sz="1300">
                <a:latin typeface="宋体" panose="02010600030101010101" pitchFamily="2" charset="-122"/>
                <a:ea typeface="宋体" panose="02010600030101010101" pitchFamily="2" charset="-122"/>
              </a:defRPr>
            </a:lvl1pPr>
          </a:lstStyle>
          <a:p>
            <a:pPr>
              <a:defRPr/>
            </a:pPr>
            <a:fld id="{E900B983-0E40-4C29-87BA-CE566D420E22}" type="slidenum">
              <a:rPr lang="zh-CN" altLang="en-US"/>
              <a:t>‹#›</a:t>
            </a:fld>
            <a:endParaRPr lang="en-US" altLang="zh-CN"/>
          </a:p>
        </p:txBody>
      </p:sp>
    </p:spTree>
    <p:extLst>
      <p:ext uri="{BB962C8B-B14F-4D97-AF65-F5344CB8AC3E}">
        <p14:creationId xmlns:p14="http://schemas.microsoft.com/office/powerpoint/2010/main" val="31672892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900B983-0E40-4C29-87BA-CE566D420E22}" type="slidenum">
              <a:rPr lang="zh-CN" altLang="en-US" smtClean="0"/>
              <a:t>1</a:t>
            </a:fld>
            <a:endParaRPr lang="en-US" altLang="zh-CN"/>
          </a:p>
        </p:txBody>
      </p:sp>
    </p:spTree>
    <p:extLst>
      <p:ext uri="{BB962C8B-B14F-4D97-AF65-F5344CB8AC3E}">
        <p14:creationId xmlns:p14="http://schemas.microsoft.com/office/powerpoint/2010/main" val="1003212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幻灯片图像占位符 1"/>
          <p:cNvSpPr>
            <a:spLocks noGrp="1" noRot="1" noChangeAspect="1" noChangeArrowheads="1" noTextEdit="1"/>
          </p:cNvSpPr>
          <p:nvPr>
            <p:ph type="sldImg" idx="4294967295"/>
          </p:nvPr>
        </p:nvSpPr>
        <p:spPr>
          <a:ln/>
        </p:spPr>
      </p:sp>
      <p:sp>
        <p:nvSpPr>
          <p:cNvPr id="103426" name="备注占位符 2"/>
          <p:cNvSpPr>
            <a:spLocks noGrp="1" noChangeArrowheads="1"/>
          </p:cNvSpPr>
          <p:nvPr>
            <p:ph type="body" idx="4294967295"/>
          </p:nvPr>
        </p:nvSpPr>
        <p:spPr/>
        <p:txBody>
          <a:bodyPr/>
          <a:lstStyle/>
          <a:p>
            <a:endParaRPr lang="zh-CN" altLang="en-US" dirty="0" smtClean="0"/>
          </a:p>
        </p:txBody>
      </p:sp>
      <p:sp>
        <p:nvSpPr>
          <p:cNvPr id="103427"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Times New Roman" pitchFamily="18" charset="0"/>
                <a:ea typeface="宋体" pitchFamily="2" charset="-122"/>
              </a:defRPr>
            </a:lvl1pPr>
            <a:lvl2pPr marL="804763" indent="-309524">
              <a:defRPr sz="1300">
                <a:solidFill>
                  <a:schemeClr val="tx1"/>
                </a:solidFill>
                <a:latin typeface="Times New Roman" pitchFamily="18" charset="0"/>
                <a:ea typeface="宋体" pitchFamily="2" charset="-122"/>
              </a:defRPr>
            </a:lvl2pPr>
            <a:lvl3pPr marL="1238098" indent="-247620">
              <a:defRPr sz="1300">
                <a:solidFill>
                  <a:schemeClr val="tx1"/>
                </a:solidFill>
                <a:latin typeface="Times New Roman" pitchFamily="18" charset="0"/>
                <a:ea typeface="宋体" pitchFamily="2" charset="-122"/>
              </a:defRPr>
            </a:lvl3pPr>
            <a:lvl4pPr marL="1733337" indent="-247620">
              <a:defRPr sz="1300">
                <a:solidFill>
                  <a:schemeClr val="tx1"/>
                </a:solidFill>
                <a:latin typeface="Times New Roman" pitchFamily="18" charset="0"/>
                <a:ea typeface="宋体" pitchFamily="2" charset="-122"/>
              </a:defRPr>
            </a:lvl4pPr>
            <a:lvl5pPr marL="2228576" indent="-247620">
              <a:defRPr sz="1300">
                <a:solidFill>
                  <a:schemeClr val="tx1"/>
                </a:solidFill>
                <a:latin typeface="Times New Roman" pitchFamily="18" charset="0"/>
                <a:ea typeface="宋体" pitchFamily="2" charset="-122"/>
              </a:defRPr>
            </a:lvl5pPr>
            <a:lvl6pPr marL="2723815" indent="-247620" eaLnBrk="0" fontAlgn="base" hangingPunct="0">
              <a:spcBef>
                <a:spcPct val="30000"/>
              </a:spcBef>
              <a:spcAft>
                <a:spcPct val="0"/>
              </a:spcAft>
              <a:defRPr sz="1300">
                <a:solidFill>
                  <a:schemeClr val="tx1"/>
                </a:solidFill>
                <a:latin typeface="Times New Roman" pitchFamily="18" charset="0"/>
                <a:ea typeface="宋体" pitchFamily="2" charset="-122"/>
              </a:defRPr>
            </a:lvl6pPr>
            <a:lvl7pPr marL="3219054" indent="-247620" eaLnBrk="0" fontAlgn="base" hangingPunct="0">
              <a:spcBef>
                <a:spcPct val="30000"/>
              </a:spcBef>
              <a:spcAft>
                <a:spcPct val="0"/>
              </a:spcAft>
              <a:defRPr sz="1300">
                <a:solidFill>
                  <a:schemeClr val="tx1"/>
                </a:solidFill>
                <a:latin typeface="Times New Roman" pitchFamily="18" charset="0"/>
                <a:ea typeface="宋体" pitchFamily="2" charset="-122"/>
              </a:defRPr>
            </a:lvl7pPr>
            <a:lvl8pPr marL="3714293" indent="-247620" eaLnBrk="0" fontAlgn="base" hangingPunct="0">
              <a:spcBef>
                <a:spcPct val="30000"/>
              </a:spcBef>
              <a:spcAft>
                <a:spcPct val="0"/>
              </a:spcAft>
              <a:defRPr sz="1300">
                <a:solidFill>
                  <a:schemeClr val="tx1"/>
                </a:solidFill>
                <a:latin typeface="Times New Roman" pitchFamily="18" charset="0"/>
                <a:ea typeface="宋体" pitchFamily="2" charset="-122"/>
              </a:defRPr>
            </a:lvl8pPr>
            <a:lvl9pPr marL="4209532" indent="-247620" eaLnBrk="0" fontAlgn="base" hangingPunct="0">
              <a:spcBef>
                <a:spcPct val="30000"/>
              </a:spcBef>
              <a:spcAft>
                <a:spcPct val="0"/>
              </a:spcAft>
              <a:defRPr sz="1300">
                <a:solidFill>
                  <a:schemeClr val="tx1"/>
                </a:solidFill>
                <a:latin typeface="Times New Roman" pitchFamily="18" charset="0"/>
                <a:ea typeface="宋体" pitchFamily="2" charset="-122"/>
              </a:defRPr>
            </a:lvl9pPr>
          </a:lstStyle>
          <a:p>
            <a:fld id="{4C0995F3-5D41-47D6-A01B-7946A6049969}" type="slidenum">
              <a:rPr kumimoji="0" lang="en-US" altLang="zh-CN"/>
              <a:pPr/>
              <a:t>14</a:t>
            </a:fld>
            <a:endParaRPr kumimoji="0"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4" name="灯片编号占位符 3"/>
          <p:cNvSpPr>
            <a:spLocks noGrp="1"/>
          </p:cNvSpPr>
          <p:nvPr>
            <p:ph type="sldNum" sz="quarter" idx="5"/>
          </p:nvPr>
        </p:nvSpPr>
        <p:spPr/>
        <p:txBody>
          <a:bodyPr/>
          <a:lstStyle/>
          <a:p>
            <a:pPr>
              <a:defRPr/>
            </a:pPr>
            <a:fld id="{EEAE3F69-A46D-41DB-98E6-6F55BB6177F1}" type="slidenum">
              <a:rPr lang="zh-CN" altLang="en-US" smtClean="0"/>
              <a:pPr>
                <a:defRPr/>
              </a:pPr>
              <a:t>18</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7759BDA9-715D-4C83-A3ED-4603A9C2B1B9}" type="slidenum">
              <a:rPr lang="en-US" altLang="zh-CN" smtClean="0">
                <a:latin typeface="Arial" pitchFamily="34" charset="0"/>
              </a:rPr>
              <a:pPr eaLnBrk="1" fontAlgn="base" hangingPunct="1">
                <a:spcBef>
                  <a:spcPct val="0"/>
                </a:spcBef>
                <a:spcAft>
                  <a:spcPct val="0"/>
                </a:spcAft>
              </a:pPr>
              <a:t>19</a:t>
            </a:fld>
            <a:endParaRPr lang="en-US" altLang="zh-CN" smtClean="0">
              <a:latin typeface="Arial" pitchFamily="34" charset="0"/>
            </a:endParaRPr>
          </a:p>
        </p:txBody>
      </p:sp>
      <p:sp>
        <p:nvSpPr>
          <p:cNvPr id="1075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43C9A71F-D0EB-4B8D-943C-B0076550A85E}" type="slidenum">
              <a:rPr lang="en-US" altLang="zh-CN" smtClean="0">
                <a:latin typeface="Times New Roman" pitchFamily="18" charset="0"/>
              </a:rPr>
              <a:pPr eaLnBrk="1" fontAlgn="base" hangingPunct="1">
                <a:spcBef>
                  <a:spcPct val="0"/>
                </a:spcBef>
                <a:spcAft>
                  <a:spcPct val="0"/>
                </a:spcAft>
              </a:pPr>
              <a:t>20</a:t>
            </a:fld>
            <a:endParaRPr lang="en-US" altLang="zh-CN" smtClean="0">
              <a:latin typeface="Times New Roman" pitchFamily="18" charset="0"/>
            </a:endParaRPr>
          </a:p>
        </p:txBody>
      </p:sp>
      <p:sp>
        <p:nvSpPr>
          <p:cNvPr id="921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955A8A57-4792-468D-9FFA-92C33BF71DAF}" type="slidenum">
              <a:rPr lang="en-US" altLang="zh-CN" smtClean="0">
                <a:latin typeface="Times New Roman" pitchFamily="18" charset="0"/>
              </a:rPr>
              <a:pPr eaLnBrk="1" fontAlgn="base" hangingPunct="1">
                <a:spcBef>
                  <a:spcPct val="0"/>
                </a:spcBef>
                <a:spcAft>
                  <a:spcPct val="0"/>
                </a:spcAft>
              </a:pPr>
              <a:t>21</a:t>
            </a:fld>
            <a:endParaRPr lang="en-US" altLang="zh-CN" smtClean="0">
              <a:latin typeface="Times New Roman" pitchFamily="18" charset="0"/>
            </a:endParaRPr>
          </a:p>
        </p:txBody>
      </p:sp>
      <p:sp>
        <p:nvSpPr>
          <p:cNvPr id="931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74C682DF-FEBC-4A84-8627-B51B6AF15327}" type="slidenum">
              <a:rPr lang="en-US" altLang="zh-CN" smtClean="0">
                <a:latin typeface="Times New Roman" pitchFamily="18" charset="0"/>
              </a:rPr>
              <a:pPr eaLnBrk="1" fontAlgn="base" hangingPunct="1">
                <a:spcBef>
                  <a:spcPct val="0"/>
                </a:spcBef>
                <a:spcAft>
                  <a:spcPct val="0"/>
                </a:spcAft>
              </a:pPr>
              <a:t>22</a:t>
            </a:fld>
            <a:endParaRPr lang="en-US" altLang="zh-CN" smtClean="0">
              <a:latin typeface="Times New Roman" pitchFamily="18" charset="0"/>
            </a:endParaRPr>
          </a:p>
        </p:txBody>
      </p:sp>
      <p:sp>
        <p:nvSpPr>
          <p:cNvPr id="942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为什么要分成两个阶段。</a:t>
            </a:r>
          </a:p>
          <a:p>
            <a:r>
              <a:rPr lang="zh-CN" altLang="en-US" smtClean="0"/>
              <a:t>首先，动态调度的基础是要有多个执行部件，</a:t>
            </a:r>
          </a:p>
          <a:p>
            <a:r>
              <a:rPr lang="zh-CN" altLang="en-US" smtClean="0"/>
              <a:t>将没有结构冲突的指令尽快发到它的执行部件中（指令发射），让它到执行部件中等待数据冲突消失（如果有）。</a:t>
            </a:r>
          </a:p>
          <a:p>
            <a:r>
              <a:rPr lang="zh-CN" altLang="en-US" smtClean="0"/>
              <a:t>只有将发射和取操作数分开，没有结构冲突的指令，如果也没有数据冲突，才能从后面跳到前面执行，实现乱序执行。</a:t>
            </a:r>
          </a:p>
        </p:txBody>
      </p:sp>
      <p:sp>
        <p:nvSpPr>
          <p:cNvPr id="95236" name="幻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FB2DE7F1-1C13-4139-B389-C09E84EAD38B}" type="slidenum">
              <a:rPr lang="en-US" altLang="zh-CN" smtClean="0">
                <a:latin typeface="Times New Roman" pitchFamily="18" charset="0"/>
              </a:rPr>
              <a:pPr eaLnBrk="1" fontAlgn="base" hangingPunct="1">
                <a:spcBef>
                  <a:spcPct val="0"/>
                </a:spcBef>
                <a:spcAft>
                  <a:spcPct val="0"/>
                </a:spcAft>
              </a:pPr>
              <a:t>25</a:t>
            </a:fld>
            <a:endParaRPr lang="en-US" altLang="zh-CN"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96260" name="幻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3B01831A-6957-4966-AC59-297376F85B15}" type="slidenum">
              <a:rPr lang="en-US" altLang="zh-CN" smtClean="0">
                <a:latin typeface="Times New Roman" pitchFamily="18" charset="0"/>
              </a:rPr>
              <a:pPr eaLnBrk="1" fontAlgn="base" hangingPunct="1">
                <a:spcBef>
                  <a:spcPct val="0"/>
                </a:spcBef>
                <a:spcAft>
                  <a:spcPct val="0"/>
                </a:spcAft>
              </a:pPr>
              <a:t>26</a:t>
            </a:fld>
            <a:endParaRPr lang="en-US" altLang="zh-CN"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293A8654-769C-4015-9A72-E4C932169EF7}" type="slidenum">
              <a:rPr lang="en-US" altLang="zh-CN" smtClean="0">
                <a:latin typeface="Times New Roman" pitchFamily="18" charset="0"/>
              </a:rPr>
              <a:pPr eaLnBrk="1" fontAlgn="base" hangingPunct="1">
                <a:spcBef>
                  <a:spcPct val="0"/>
                </a:spcBef>
                <a:spcAft>
                  <a:spcPct val="0"/>
                </a:spcAft>
              </a:pPr>
              <a:t>27</a:t>
            </a:fld>
            <a:endParaRPr lang="en-US" altLang="zh-CN" smtClean="0">
              <a:latin typeface="Times New Roman" pitchFamily="18" charset="0"/>
            </a:endParaRPr>
          </a:p>
        </p:txBody>
      </p:sp>
      <p:sp>
        <p:nvSpPr>
          <p:cNvPr id="1085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64685" eaLnBrk="0" hangingPunct="0">
              <a:defRPr>
                <a:solidFill>
                  <a:schemeClr val="tx1"/>
                </a:solidFill>
                <a:latin typeface="Calibri" pitchFamily="34" charset="0"/>
                <a:ea typeface="宋体" pitchFamily="2" charset="-122"/>
              </a:defRPr>
            </a:lvl1pPr>
            <a:lvl2pPr marL="804763" indent="-309524" defTabSz="964685" eaLnBrk="0" hangingPunct="0">
              <a:defRPr>
                <a:solidFill>
                  <a:schemeClr val="tx1"/>
                </a:solidFill>
                <a:latin typeface="Calibri" pitchFamily="34" charset="0"/>
                <a:ea typeface="宋体" pitchFamily="2" charset="-122"/>
              </a:defRPr>
            </a:lvl2pPr>
            <a:lvl3pPr marL="1238098" indent="-247620" defTabSz="964685" eaLnBrk="0" hangingPunct="0">
              <a:defRPr>
                <a:solidFill>
                  <a:schemeClr val="tx1"/>
                </a:solidFill>
                <a:latin typeface="Calibri" pitchFamily="34" charset="0"/>
                <a:ea typeface="宋体" pitchFamily="2" charset="-122"/>
              </a:defRPr>
            </a:lvl3pPr>
            <a:lvl4pPr marL="1733337" indent="-247620" defTabSz="964685" eaLnBrk="0" hangingPunct="0">
              <a:defRPr>
                <a:solidFill>
                  <a:schemeClr val="tx1"/>
                </a:solidFill>
                <a:latin typeface="Calibri" pitchFamily="34" charset="0"/>
                <a:ea typeface="宋体" pitchFamily="2" charset="-122"/>
              </a:defRPr>
            </a:lvl4pPr>
            <a:lvl5pPr marL="2228576" indent="-247620" defTabSz="964685" eaLnBrk="0" hangingPunct="0">
              <a:defRPr>
                <a:solidFill>
                  <a:schemeClr val="tx1"/>
                </a:solidFill>
                <a:latin typeface="Calibri" pitchFamily="34" charset="0"/>
                <a:ea typeface="宋体" pitchFamily="2" charset="-122"/>
              </a:defRPr>
            </a:lvl5pPr>
            <a:lvl6pPr marL="2723815" indent="-247620" defTabSz="964685"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defTabSz="964685"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defTabSz="964685"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defTabSz="964685"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8143F39E-FFE4-4179-B4DE-57D07B7E0665}" type="slidenum">
              <a:rPr lang="en-US" altLang="zh-CN" smtClean="0">
                <a:latin typeface="Times New Roman" pitchFamily="18" charset="0"/>
              </a:rPr>
              <a:pPr eaLnBrk="1" fontAlgn="base" hangingPunct="1">
                <a:spcBef>
                  <a:spcPct val="0"/>
                </a:spcBef>
                <a:spcAft>
                  <a:spcPct val="0"/>
                </a:spcAft>
              </a:pPr>
              <a:t>29</a:t>
            </a:fld>
            <a:endParaRPr lang="en-US" altLang="zh-CN" smtClean="0">
              <a:latin typeface="Times New Roman" pitchFamily="18" charset="0"/>
            </a:endParaRPr>
          </a:p>
        </p:txBody>
      </p:sp>
      <p:sp>
        <p:nvSpPr>
          <p:cNvPr id="1105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900B983-0E40-4C29-87BA-CE566D420E22}" type="slidenum">
              <a:rPr lang="zh-CN" altLang="en-US" smtClean="0"/>
              <a:t>2</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64685" eaLnBrk="0" hangingPunct="0">
              <a:defRPr>
                <a:solidFill>
                  <a:schemeClr val="tx1"/>
                </a:solidFill>
                <a:latin typeface="Calibri" pitchFamily="34" charset="0"/>
                <a:ea typeface="宋体" pitchFamily="2" charset="-122"/>
              </a:defRPr>
            </a:lvl1pPr>
            <a:lvl2pPr marL="804763" indent="-309524" defTabSz="964685" eaLnBrk="0" hangingPunct="0">
              <a:defRPr>
                <a:solidFill>
                  <a:schemeClr val="tx1"/>
                </a:solidFill>
                <a:latin typeface="Calibri" pitchFamily="34" charset="0"/>
                <a:ea typeface="宋体" pitchFamily="2" charset="-122"/>
              </a:defRPr>
            </a:lvl2pPr>
            <a:lvl3pPr marL="1238098" indent="-247620" defTabSz="964685" eaLnBrk="0" hangingPunct="0">
              <a:defRPr>
                <a:solidFill>
                  <a:schemeClr val="tx1"/>
                </a:solidFill>
                <a:latin typeface="Calibri" pitchFamily="34" charset="0"/>
                <a:ea typeface="宋体" pitchFamily="2" charset="-122"/>
              </a:defRPr>
            </a:lvl3pPr>
            <a:lvl4pPr marL="1733337" indent="-247620" defTabSz="964685" eaLnBrk="0" hangingPunct="0">
              <a:defRPr>
                <a:solidFill>
                  <a:schemeClr val="tx1"/>
                </a:solidFill>
                <a:latin typeface="Calibri" pitchFamily="34" charset="0"/>
                <a:ea typeface="宋体" pitchFamily="2" charset="-122"/>
              </a:defRPr>
            </a:lvl4pPr>
            <a:lvl5pPr marL="2228576" indent="-247620" defTabSz="964685" eaLnBrk="0" hangingPunct="0">
              <a:defRPr>
                <a:solidFill>
                  <a:schemeClr val="tx1"/>
                </a:solidFill>
                <a:latin typeface="Calibri" pitchFamily="34" charset="0"/>
                <a:ea typeface="宋体" pitchFamily="2" charset="-122"/>
              </a:defRPr>
            </a:lvl5pPr>
            <a:lvl6pPr marL="2723815" indent="-247620" defTabSz="964685"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defTabSz="964685"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defTabSz="964685"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defTabSz="964685"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44E75F45-E502-418C-B0CF-39522FACB6F5}" type="slidenum">
              <a:rPr lang="en-US" altLang="zh-CN" smtClean="0">
                <a:latin typeface="Times New Roman" pitchFamily="18" charset="0"/>
              </a:rPr>
              <a:pPr eaLnBrk="1" fontAlgn="base" hangingPunct="1">
                <a:spcBef>
                  <a:spcPct val="0"/>
                </a:spcBef>
                <a:spcAft>
                  <a:spcPct val="0"/>
                </a:spcAft>
              </a:pPr>
              <a:t>30</a:t>
            </a:fld>
            <a:endParaRPr lang="en-US" altLang="zh-CN" smtClean="0">
              <a:latin typeface="Times New Roman" pitchFamily="18" charset="0"/>
            </a:endParaRPr>
          </a:p>
        </p:txBody>
      </p:sp>
      <p:sp>
        <p:nvSpPr>
          <p:cNvPr id="1116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64685" eaLnBrk="0" hangingPunct="0">
              <a:defRPr>
                <a:solidFill>
                  <a:schemeClr val="tx1"/>
                </a:solidFill>
                <a:latin typeface="Calibri" pitchFamily="34" charset="0"/>
                <a:ea typeface="宋体" pitchFamily="2" charset="-122"/>
              </a:defRPr>
            </a:lvl1pPr>
            <a:lvl2pPr marL="804763" indent="-309524" defTabSz="964685" eaLnBrk="0" hangingPunct="0">
              <a:defRPr>
                <a:solidFill>
                  <a:schemeClr val="tx1"/>
                </a:solidFill>
                <a:latin typeface="Calibri" pitchFamily="34" charset="0"/>
                <a:ea typeface="宋体" pitchFamily="2" charset="-122"/>
              </a:defRPr>
            </a:lvl2pPr>
            <a:lvl3pPr marL="1238098" indent="-247620" defTabSz="964685" eaLnBrk="0" hangingPunct="0">
              <a:defRPr>
                <a:solidFill>
                  <a:schemeClr val="tx1"/>
                </a:solidFill>
                <a:latin typeface="Calibri" pitchFamily="34" charset="0"/>
                <a:ea typeface="宋体" pitchFamily="2" charset="-122"/>
              </a:defRPr>
            </a:lvl3pPr>
            <a:lvl4pPr marL="1733337" indent="-247620" defTabSz="964685" eaLnBrk="0" hangingPunct="0">
              <a:defRPr>
                <a:solidFill>
                  <a:schemeClr val="tx1"/>
                </a:solidFill>
                <a:latin typeface="Calibri" pitchFamily="34" charset="0"/>
                <a:ea typeface="宋体" pitchFamily="2" charset="-122"/>
              </a:defRPr>
            </a:lvl4pPr>
            <a:lvl5pPr marL="2228576" indent="-247620" defTabSz="964685" eaLnBrk="0" hangingPunct="0">
              <a:defRPr>
                <a:solidFill>
                  <a:schemeClr val="tx1"/>
                </a:solidFill>
                <a:latin typeface="Calibri" pitchFamily="34" charset="0"/>
                <a:ea typeface="宋体" pitchFamily="2" charset="-122"/>
              </a:defRPr>
            </a:lvl5pPr>
            <a:lvl6pPr marL="2723815" indent="-247620" defTabSz="964685"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defTabSz="964685"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defTabSz="964685"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defTabSz="964685"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AC3C28E8-DE19-45F4-BC52-5574B251A72C}" type="slidenum">
              <a:rPr lang="en-US" altLang="zh-CN" smtClean="0">
                <a:latin typeface="Times New Roman" pitchFamily="18" charset="0"/>
              </a:rPr>
              <a:pPr eaLnBrk="1" fontAlgn="base" hangingPunct="1">
                <a:spcBef>
                  <a:spcPct val="0"/>
                </a:spcBef>
                <a:spcAft>
                  <a:spcPct val="0"/>
                </a:spcAft>
              </a:pPr>
              <a:t>31</a:t>
            </a:fld>
            <a:endParaRPr lang="en-US" altLang="zh-CN" smtClean="0">
              <a:latin typeface="Times New Roman" pitchFamily="18" charset="0"/>
            </a:endParaRPr>
          </a:p>
        </p:txBody>
      </p:sp>
      <p:sp>
        <p:nvSpPr>
          <p:cNvPr id="1126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64685" eaLnBrk="0" hangingPunct="0">
              <a:defRPr>
                <a:solidFill>
                  <a:schemeClr val="tx1"/>
                </a:solidFill>
                <a:latin typeface="Calibri" pitchFamily="34" charset="0"/>
                <a:ea typeface="宋体" pitchFamily="2" charset="-122"/>
              </a:defRPr>
            </a:lvl1pPr>
            <a:lvl2pPr marL="804763" indent="-309524" defTabSz="964685" eaLnBrk="0" hangingPunct="0">
              <a:defRPr>
                <a:solidFill>
                  <a:schemeClr val="tx1"/>
                </a:solidFill>
                <a:latin typeface="Calibri" pitchFamily="34" charset="0"/>
                <a:ea typeface="宋体" pitchFamily="2" charset="-122"/>
              </a:defRPr>
            </a:lvl2pPr>
            <a:lvl3pPr marL="1238098" indent="-247620" defTabSz="964685" eaLnBrk="0" hangingPunct="0">
              <a:defRPr>
                <a:solidFill>
                  <a:schemeClr val="tx1"/>
                </a:solidFill>
                <a:latin typeface="Calibri" pitchFamily="34" charset="0"/>
                <a:ea typeface="宋体" pitchFamily="2" charset="-122"/>
              </a:defRPr>
            </a:lvl3pPr>
            <a:lvl4pPr marL="1733337" indent="-247620" defTabSz="964685" eaLnBrk="0" hangingPunct="0">
              <a:defRPr>
                <a:solidFill>
                  <a:schemeClr val="tx1"/>
                </a:solidFill>
                <a:latin typeface="Calibri" pitchFamily="34" charset="0"/>
                <a:ea typeface="宋体" pitchFamily="2" charset="-122"/>
              </a:defRPr>
            </a:lvl4pPr>
            <a:lvl5pPr marL="2228576" indent="-247620" defTabSz="964685" eaLnBrk="0" hangingPunct="0">
              <a:defRPr>
                <a:solidFill>
                  <a:schemeClr val="tx1"/>
                </a:solidFill>
                <a:latin typeface="Calibri" pitchFamily="34" charset="0"/>
                <a:ea typeface="宋体" pitchFamily="2" charset="-122"/>
              </a:defRPr>
            </a:lvl5pPr>
            <a:lvl6pPr marL="2723815" indent="-247620" defTabSz="964685"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defTabSz="964685"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defTabSz="964685"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defTabSz="964685"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A21B4ED7-4CD5-4EBE-9FE4-781965D66058}" type="slidenum">
              <a:rPr lang="en-US" altLang="zh-CN" smtClean="0">
                <a:latin typeface="Times New Roman" pitchFamily="18" charset="0"/>
              </a:rPr>
              <a:pPr eaLnBrk="1" fontAlgn="base" hangingPunct="1">
                <a:spcBef>
                  <a:spcPct val="0"/>
                </a:spcBef>
                <a:spcAft>
                  <a:spcPct val="0"/>
                </a:spcAft>
              </a:pPr>
              <a:t>32</a:t>
            </a:fld>
            <a:endParaRPr lang="en-US" altLang="zh-CN" smtClean="0">
              <a:latin typeface="Times New Roman" pitchFamily="18" charset="0"/>
            </a:endParaRPr>
          </a:p>
        </p:txBody>
      </p:sp>
      <p:sp>
        <p:nvSpPr>
          <p:cNvPr id="1136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64685" eaLnBrk="0" hangingPunct="0">
              <a:defRPr>
                <a:solidFill>
                  <a:schemeClr val="tx1"/>
                </a:solidFill>
                <a:latin typeface="Calibri" pitchFamily="34" charset="0"/>
                <a:ea typeface="宋体" pitchFamily="2" charset="-122"/>
              </a:defRPr>
            </a:lvl1pPr>
            <a:lvl2pPr marL="804763" indent="-309524" defTabSz="964685" eaLnBrk="0" hangingPunct="0">
              <a:defRPr>
                <a:solidFill>
                  <a:schemeClr val="tx1"/>
                </a:solidFill>
                <a:latin typeface="Calibri" pitchFamily="34" charset="0"/>
                <a:ea typeface="宋体" pitchFamily="2" charset="-122"/>
              </a:defRPr>
            </a:lvl2pPr>
            <a:lvl3pPr marL="1238098" indent="-247620" defTabSz="964685" eaLnBrk="0" hangingPunct="0">
              <a:defRPr>
                <a:solidFill>
                  <a:schemeClr val="tx1"/>
                </a:solidFill>
                <a:latin typeface="Calibri" pitchFamily="34" charset="0"/>
                <a:ea typeface="宋体" pitchFamily="2" charset="-122"/>
              </a:defRPr>
            </a:lvl3pPr>
            <a:lvl4pPr marL="1733337" indent="-247620" defTabSz="964685" eaLnBrk="0" hangingPunct="0">
              <a:defRPr>
                <a:solidFill>
                  <a:schemeClr val="tx1"/>
                </a:solidFill>
                <a:latin typeface="Calibri" pitchFamily="34" charset="0"/>
                <a:ea typeface="宋体" pitchFamily="2" charset="-122"/>
              </a:defRPr>
            </a:lvl4pPr>
            <a:lvl5pPr marL="2228576" indent="-247620" defTabSz="964685" eaLnBrk="0" hangingPunct="0">
              <a:defRPr>
                <a:solidFill>
                  <a:schemeClr val="tx1"/>
                </a:solidFill>
                <a:latin typeface="Calibri" pitchFamily="34" charset="0"/>
                <a:ea typeface="宋体" pitchFamily="2" charset="-122"/>
              </a:defRPr>
            </a:lvl5pPr>
            <a:lvl6pPr marL="2723815" indent="-247620" defTabSz="964685"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defTabSz="964685"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defTabSz="964685"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defTabSz="964685"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7A81E5FB-988D-48FC-9229-069BB05AB656}" type="slidenum">
              <a:rPr lang="en-US" altLang="zh-CN" smtClean="0">
                <a:latin typeface="Times New Roman" pitchFamily="18" charset="0"/>
              </a:rPr>
              <a:pPr eaLnBrk="1" fontAlgn="base" hangingPunct="1">
                <a:spcBef>
                  <a:spcPct val="0"/>
                </a:spcBef>
                <a:spcAft>
                  <a:spcPct val="0"/>
                </a:spcAft>
              </a:pPr>
              <a:t>34</a:t>
            </a:fld>
            <a:endParaRPr lang="en-US" altLang="zh-CN" smtClean="0">
              <a:latin typeface="Times New Roman" pitchFamily="18" charset="0"/>
            </a:endParaRPr>
          </a:p>
        </p:txBody>
      </p:sp>
      <p:sp>
        <p:nvSpPr>
          <p:cNvPr id="1146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15716" name="幻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42FD6431-9035-4D39-9C6F-7D2A48F8A52C}" type="slidenum">
              <a:rPr lang="en-US" altLang="zh-CN" smtClean="0">
                <a:latin typeface="Times New Roman" pitchFamily="18" charset="0"/>
              </a:rPr>
              <a:pPr eaLnBrk="1" fontAlgn="base" hangingPunct="1">
                <a:spcBef>
                  <a:spcPct val="0"/>
                </a:spcBef>
                <a:spcAft>
                  <a:spcPct val="0"/>
                </a:spcAft>
              </a:pPr>
              <a:t>53</a:t>
            </a:fld>
            <a:endParaRPr lang="en-US" altLang="zh-CN" smtClean="0">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11674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62AAEA55-7771-4F8C-AB0D-E1F7500209AB}" type="slidenum">
              <a:rPr lang="en-US" altLang="zh-CN" smtClean="0">
                <a:latin typeface="Times New Roman" pitchFamily="18" charset="0"/>
              </a:rPr>
              <a:pPr eaLnBrk="1" fontAlgn="base" hangingPunct="1">
                <a:spcBef>
                  <a:spcPct val="0"/>
                </a:spcBef>
                <a:spcAft>
                  <a:spcPct val="0"/>
                </a:spcAft>
              </a:pPr>
              <a:t>54</a:t>
            </a:fld>
            <a:endParaRPr lang="en-US" altLang="zh-CN" smtClean="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64685" eaLnBrk="0" hangingPunct="0">
              <a:defRPr>
                <a:solidFill>
                  <a:schemeClr val="tx1"/>
                </a:solidFill>
                <a:latin typeface="Calibri" pitchFamily="34" charset="0"/>
                <a:ea typeface="宋体" pitchFamily="2" charset="-122"/>
              </a:defRPr>
            </a:lvl1pPr>
            <a:lvl2pPr marL="804763" indent="-309524" defTabSz="964685" eaLnBrk="0" hangingPunct="0">
              <a:defRPr>
                <a:solidFill>
                  <a:schemeClr val="tx1"/>
                </a:solidFill>
                <a:latin typeface="Calibri" pitchFamily="34" charset="0"/>
                <a:ea typeface="宋体" pitchFamily="2" charset="-122"/>
              </a:defRPr>
            </a:lvl2pPr>
            <a:lvl3pPr marL="1238098" indent="-247620" defTabSz="964685" eaLnBrk="0" hangingPunct="0">
              <a:defRPr>
                <a:solidFill>
                  <a:schemeClr val="tx1"/>
                </a:solidFill>
                <a:latin typeface="Calibri" pitchFamily="34" charset="0"/>
                <a:ea typeface="宋体" pitchFamily="2" charset="-122"/>
              </a:defRPr>
            </a:lvl3pPr>
            <a:lvl4pPr marL="1733337" indent="-247620" defTabSz="964685" eaLnBrk="0" hangingPunct="0">
              <a:defRPr>
                <a:solidFill>
                  <a:schemeClr val="tx1"/>
                </a:solidFill>
                <a:latin typeface="Calibri" pitchFamily="34" charset="0"/>
                <a:ea typeface="宋体" pitchFamily="2" charset="-122"/>
              </a:defRPr>
            </a:lvl4pPr>
            <a:lvl5pPr marL="2228576" indent="-247620" defTabSz="964685" eaLnBrk="0" hangingPunct="0">
              <a:defRPr>
                <a:solidFill>
                  <a:schemeClr val="tx1"/>
                </a:solidFill>
                <a:latin typeface="Calibri" pitchFamily="34" charset="0"/>
                <a:ea typeface="宋体" pitchFamily="2" charset="-122"/>
              </a:defRPr>
            </a:lvl5pPr>
            <a:lvl6pPr marL="2723815" indent="-247620" defTabSz="964685"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defTabSz="964685"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defTabSz="964685"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defTabSz="964685"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CC947796-7419-4139-919D-FA82C9E71AFB}" type="slidenum">
              <a:rPr lang="en-US" altLang="zh-CN" smtClean="0">
                <a:latin typeface="Times New Roman" pitchFamily="18" charset="0"/>
              </a:rPr>
              <a:pPr eaLnBrk="1" fontAlgn="base" hangingPunct="1">
                <a:spcBef>
                  <a:spcPct val="0"/>
                </a:spcBef>
                <a:spcAft>
                  <a:spcPct val="0"/>
                </a:spcAft>
              </a:pPr>
              <a:t>55</a:t>
            </a:fld>
            <a:endParaRPr lang="en-US" altLang="zh-CN" smtClean="0">
              <a:latin typeface="Times New Roman" pitchFamily="18" charset="0"/>
            </a:endParaRPr>
          </a:p>
        </p:txBody>
      </p:sp>
      <p:sp>
        <p:nvSpPr>
          <p:cNvPr id="1177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smtClean="0"/>
              <a:t>CDC6600</a:t>
            </a:r>
            <a:r>
              <a:rPr lang="zh-CN" altLang="en-US" dirty="0" smtClean="0"/>
              <a:t>的设计者测得使用这项技术之后流水线的性能对</a:t>
            </a:r>
            <a:r>
              <a:rPr lang="en-US" altLang="zh-CN" dirty="0" smtClean="0"/>
              <a:t>FORTRAN</a:t>
            </a:r>
            <a:r>
              <a:rPr lang="zh-CN" altLang="en-US" dirty="0" smtClean="0"/>
              <a:t>程序提高</a:t>
            </a:r>
            <a:r>
              <a:rPr lang="en-US" altLang="zh-CN" dirty="0" smtClean="0"/>
              <a:t>1.7</a:t>
            </a:r>
            <a:r>
              <a:rPr lang="zh-CN" altLang="en-US" dirty="0" smtClean="0"/>
              <a:t>倍，对手写汇编代码提高</a:t>
            </a:r>
            <a:r>
              <a:rPr lang="en-US" altLang="zh-CN" dirty="0" smtClean="0"/>
              <a:t>2.5</a:t>
            </a:r>
            <a:r>
              <a:rPr lang="zh-CN" altLang="en-US" dirty="0" smtClean="0"/>
              <a:t>倍。</a:t>
            </a:r>
            <a:r>
              <a:rPr lang="zh-CN" altLang="zh-CN" dirty="0" smtClean="0"/>
              <a:t>但是，这一结果是在采用了软件流水调度，半导体主存，及快速缓存等技术出现之前测得的。</a:t>
            </a:r>
            <a:endParaRPr lang="en-US" altLang="zh-CN" dirty="0" smtClean="0"/>
          </a:p>
          <a:p>
            <a:r>
              <a:rPr lang="zh-CN" altLang="zh-CN" dirty="0" smtClean="0"/>
              <a:t>记分牌部件在</a:t>
            </a:r>
            <a:r>
              <a:rPr lang="en-US" altLang="zh-CN" dirty="0" smtClean="0"/>
              <a:t>CDC6600</a:t>
            </a:r>
            <a:r>
              <a:rPr lang="zh-CN" altLang="zh-CN" dirty="0" smtClean="0"/>
              <a:t>中的硬件逻辑复杂度大体等同于一个功能单元，成本很低。其耗费的成本主要在大量的数据总线上，</a:t>
            </a:r>
            <a:endParaRPr lang="en-US" altLang="zh-CN" dirty="0" smtClean="0"/>
          </a:p>
          <a:p>
            <a:endParaRPr lang="en-US" altLang="zh-CN" dirty="0" smtClean="0"/>
          </a:p>
          <a:p>
            <a:r>
              <a:rPr lang="zh-CN" altLang="en-US" dirty="0" smtClean="0"/>
              <a:t>如果每条指令均相关于前一条指令，那么没有什么动态调度方法可以减少这一条流水线的暂停。</a:t>
            </a:r>
            <a:endParaRPr lang="en-US" altLang="zh-CN" dirty="0" smtClean="0"/>
          </a:p>
          <a:p>
            <a:endParaRPr lang="en-US" altLang="zh-CN" dirty="0" smtClean="0"/>
          </a:p>
          <a:p>
            <a:r>
              <a:rPr lang="zh-CN" altLang="zh-CN" dirty="0" smtClean="0"/>
              <a:t>上面</a:t>
            </a:r>
            <a:r>
              <a:rPr lang="en-US" altLang="zh-CN" dirty="0" smtClean="0"/>
              <a:t>2</a:t>
            </a:r>
            <a:r>
              <a:rPr lang="zh-CN" altLang="zh-CN" dirty="0" smtClean="0"/>
              <a:t>、</a:t>
            </a:r>
            <a:r>
              <a:rPr lang="en-US" altLang="zh-CN" dirty="0" smtClean="0"/>
              <a:t>3</a:t>
            </a:r>
            <a:r>
              <a:rPr lang="zh-CN" altLang="zh-CN" dirty="0" smtClean="0"/>
              <a:t>两个不利因素可以通过增加记分板的大小及功能部件的数量予以解决。然而，这些改变会增加复杂性并影响周期时间。写写冒险和读写冒险在采用动态调度方法的处理机中显得更为突出一些，因为动态调度的流水线会产生更多的名字相关。如果在动态调度方法中，还采用多个循环体互相重叠执行的分支预测技术，则将使写写冒险显得更加突出。</a:t>
            </a:r>
          </a:p>
          <a:p>
            <a:endParaRPr lang="zh-CN" altLang="en-US" dirty="0" smtClean="0"/>
          </a:p>
        </p:txBody>
      </p:sp>
      <p:sp>
        <p:nvSpPr>
          <p:cNvPr id="11878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59095780-FD61-469A-87AC-A03F35861F98}" type="slidenum">
              <a:rPr lang="en-US" altLang="zh-CN" smtClean="0">
                <a:latin typeface="Times New Roman" pitchFamily="18" charset="0"/>
              </a:rPr>
              <a:pPr eaLnBrk="1" fontAlgn="base" hangingPunct="1">
                <a:spcBef>
                  <a:spcPct val="0"/>
                </a:spcBef>
                <a:spcAft>
                  <a:spcPct val="0"/>
                </a:spcAft>
              </a:pPr>
              <a:t>56</a:t>
            </a:fld>
            <a:endParaRPr lang="en-US" altLang="zh-CN" smtClean="0">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64685" eaLnBrk="0" hangingPunct="0">
              <a:defRPr>
                <a:solidFill>
                  <a:schemeClr val="tx1"/>
                </a:solidFill>
                <a:latin typeface="Calibri" pitchFamily="34" charset="0"/>
                <a:ea typeface="宋体" pitchFamily="2" charset="-122"/>
              </a:defRPr>
            </a:lvl1pPr>
            <a:lvl2pPr marL="804763" indent="-309524" defTabSz="964685" eaLnBrk="0" hangingPunct="0">
              <a:defRPr>
                <a:solidFill>
                  <a:schemeClr val="tx1"/>
                </a:solidFill>
                <a:latin typeface="Calibri" pitchFamily="34" charset="0"/>
                <a:ea typeface="宋体" pitchFamily="2" charset="-122"/>
              </a:defRPr>
            </a:lvl2pPr>
            <a:lvl3pPr marL="1238098" indent="-247620" defTabSz="964685" eaLnBrk="0" hangingPunct="0">
              <a:defRPr>
                <a:solidFill>
                  <a:schemeClr val="tx1"/>
                </a:solidFill>
                <a:latin typeface="Calibri" pitchFamily="34" charset="0"/>
                <a:ea typeface="宋体" pitchFamily="2" charset="-122"/>
              </a:defRPr>
            </a:lvl3pPr>
            <a:lvl4pPr marL="1733337" indent="-247620" defTabSz="964685" eaLnBrk="0" hangingPunct="0">
              <a:defRPr>
                <a:solidFill>
                  <a:schemeClr val="tx1"/>
                </a:solidFill>
                <a:latin typeface="Calibri" pitchFamily="34" charset="0"/>
                <a:ea typeface="宋体" pitchFamily="2" charset="-122"/>
              </a:defRPr>
            </a:lvl4pPr>
            <a:lvl5pPr marL="2228576" indent="-247620" defTabSz="964685" eaLnBrk="0" hangingPunct="0">
              <a:defRPr>
                <a:solidFill>
                  <a:schemeClr val="tx1"/>
                </a:solidFill>
                <a:latin typeface="Calibri" pitchFamily="34" charset="0"/>
                <a:ea typeface="宋体" pitchFamily="2" charset="-122"/>
              </a:defRPr>
            </a:lvl5pPr>
            <a:lvl6pPr marL="2723815" indent="-247620" defTabSz="964685"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defTabSz="964685"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defTabSz="964685"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defTabSz="964685"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C12B4542-81E5-4170-A81D-CB84CDCD6762}" type="slidenum">
              <a:rPr lang="en-US" altLang="zh-CN" smtClean="0">
                <a:latin typeface="Times New Roman" pitchFamily="18" charset="0"/>
              </a:rPr>
              <a:pPr eaLnBrk="1" fontAlgn="base" hangingPunct="1">
                <a:spcBef>
                  <a:spcPct val="0"/>
                </a:spcBef>
                <a:spcAft>
                  <a:spcPct val="0"/>
                </a:spcAft>
              </a:pPr>
              <a:t>57</a:t>
            </a:fld>
            <a:endParaRPr lang="en-US" altLang="zh-CN" smtClean="0">
              <a:latin typeface="Times New Roman" pitchFamily="18" charset="0"/>
            </a:endParaRPr>
          </a:p>
        </p:txBody>
      </p:sp>
      <p:sp>
        <p:nvSpPr>
          <p:cNvPr id="1198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幻灯片图像占位符 1"/>
          <p:cNvSpPr>
            <a:spLocks noGrp="1" noRot="1" noChangeAspect="1" noChangeArrowheads="1" noTextEdit="1"/>
          </p:cNvSpPr>
          <p:nvPr>
            <p:ph type="sldImg" idx="4294967295"/>
          </p:nvPr>
        </p:nvSpPr>
        <p:spPr>
          <a:ln/>
        </p:spPr>
      </p:sp>
      <p:sp>
        <p:nvSpPr>
          <p:cNvPr id="105474" name="备注占位符 2"/>
          <p:cNvSpPr>
            <a:spLocks noGrp="1" noChangeArrowheads="1"/>
          </p:cNvSpPr>
          <p:nvPr>
            <p:ph type="body" idx="4294967295"/>
          </p:nvPr>
        </p:nvSpPr>
        <p:spPr/>
        <p:txBody>
          <a:bodyPr/>
          <a:lstStyle/>
          <a:p>
            <a:r>
              <a:rPr lang="zh-CN" altLang="zh-CN" smtClean="0"/>
              <a:t>使用保留站与集中式寄存器堆相比有两个重要的特点。第一，在这里，冒险检测和执行控制是分散的，每一个功能部件的保留站控制该部件中指令的执行时间。第二，结果将从保留站所缓存的地方直接送到功能部件中，而不是通过寄存器传送，为此使用了一条公共结果总线。该总线允许所有等待该操作数的功能部件可以同时取到该数据（在</a:t>
            </a:r>
            <a:r>
              <a:rPr lang="en-US" altLang="zh-CN" smtClean="0"/>
              <a:t>IBM360/91</a:t>
            </a:r>
            <a:r>
              <a:rPr lang="zh-CN" altLang="zh-CN" smtClean="0"/>
              <a:t>中，这条总线也叫公共数据总线或</a:t>
            </a:r>
            <a:r>
              <a:rPr lang="en-US" altLang="zh-CN" smtClean="0"/>
              <a:t>CDB</a:t>
            </a:r>
            <a:r>
              <a:rPr lang="zh-CN" altLang="zh-CN" smtClean="0"/>
              <a:t>）。注意，在拥有多个执行部件和每个时钟发射多条指令的流水线中需要多条结果总线。</a:t>
            </a:r>
          </a:p>
          <a:p>
            <a:endParaRPr lang="zh-CN" altLang="en-US" smtClean="0"/>
          </a:p>
        </p:txBody>
      </p:sp>
      <p:sp>
        <p:nvSpPr>
          <p:cNvPr id="105475"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Times New Roman" pitchFamily="18" charset="0"/>
                <a:ea typeface="宋体" pitchFamily="2" charset="-122"/>
              </a:defRPr>
            </a:lvl1pPr>
            <a:lvl2pPr marL="804763" indent="-309524">
              <a:defRPr sz="1300">
                <a:solidFill>
                  <a:schemeClr val="tx1"/>
                </a:solidFill>
                <a:latin typeface="Times New Roman" pitchFamily="18" charset="0"/>
                <a:ea typeface="宋体" pitchFamily="2" charset="-122"/>
              </a:defRPr>
            </a:lvl2pPr>
            <a:lvl3pPr marL="1238098" indent="-247620">
              <a:defRPr sz="1300">
                <a:solidFill>
                  <a:schemeClr val="tx1"/>
                </a:solidFill>
                <a:latin typeface="Times New Roman" pitchFamily="18" charset="0"/>
                <a:ea typeface="宋体" pitchFamily="2" charset="-122"/>
              </a:defRPr>
            </a:lvl3pPr>
            <a:lvl4pPr marL="1733337" indent="-247620">
              <a:defRPr sz="1300">
                <a:solidFill>
                  <a:schemeClr val="tx1"/>
                </a:solidFill>
                <a:latin typeface="Times New Roman" pitchFamily="18" charset="0"/>
                <a:ea typeface="宋体" pitchFamily="2" charset="-122"/>
              </a:defRPr>
            </a:lvl4pPr>
            <a:lvl5pPr marL="2228576" indent="-247620">
              <a:defRPr sz="1300">
                <a:solidFill>
                  <a:schemeClr val="tx1"/>
                </a:solidFill>
                <a:latin typeface="Times New Roman" pitchFamily="18" charset="0"/>
                <a:ea typeface="宋体" pitchFamily="2" charset="-122"/>
              </a:defRPr>
            </a:lvl5pPr>
            <a:lvl6pPr marL="2723815" indent="-247620" eaLnBrk="0" fontAlgn="base" hangingPunct="0">
              <a:spcBef>
                <a:spcPct val="30000"/>
              </a:spcBef>
              <a:spcAft>
                <a:spcPct val="0"/>
              </a:spcAft>
              <a:defRPr sz="1300">
                <a:solidFill>
                  <a:schemeClr val="tx1"/>
                </a:solidFill>
                <a:latin typeface="Times New Roman" pitchFamily="18" charset="0"/>
                <a:ea typeface="宋体" pitchFamily="2" charset="-122"/>
              </a:defRPr>
            </a:lvl6pPr>
            <a:lvl7pPr marL="3219054" indent="-247620" eaLnBrk="0" fontAlgn="base" hangingPunct="0">
              <a:spcBef>
                <a:spcPct val="30000"/>
              </a:spcBef>
              <a:spcAft>
                <a:spcPct val="0"/>
              </a:spcAft>
              <a:defRPr sz="1300">
                <a:solidFill>
                  <a:schemeClr val="tx1"/>
                </a:solidFill>
                <a:latin typeface="Times New Roman" pitchFamily="18" charset="0"/>
                <a:ea typeface="宋体" pitchFamily="2" charset="-122"/>
              </a:defRPr>
            </a:lvl7pPr>
            <a:lvl8pPr marL="3714293" indent="-247620" eaLnBrk="0" fontAlgn="base" hangingPunct="0">
              <a:spcBef>
                <a:spcPct val="30000"/>
              </a:spcBef>
              <a:spcAft>
                <a:spcPct val="0"/>
              </a:spcAft>
              <a:defRPr sz="1300">
                <a:solidFill>
                  <a:schemeClr val="tx1"/>
                </a:solidFill>
                <a:latin typeface="Times New Roman" pitchFamily="18" charset="0"/>
                <a:ea typeface="宋体" pitchFamily="2" charset="-122"/>
              </a:defRPr>
            </a:lvl8pPr>
            <a:lvl9pPr marL="4209532" indent="-247620" eaLnBrk="0" fontAlgn="base" hangingPunct="0">
              <a:spcBef>
                <a:spcPct val="30000"/>
              </a:spcBef>
              <a:spcAft>
                <a:spcPct val="0"/>
              </a:spcAft>
              <a:defRPr sz="1300">
                <a:solidFill>
                  <a:schemeClr val="tx1"/>
                </a:solidFill>
                <a:latin typeface="Times New Roman" pitchFamily="18" charset="0"/>
                <a:ea typeface="宋体" pitchFamily="2" charset="-122"/>
              </a:defRPr>
            </a:lvl9pPr>
          </a:lstStyle>
          <a:p>
            <a:fld id="{B09F7BF2-0C2B-4CD7-8E39-64E5AA8C8356}" type="slidenum">
              <a:rPr kumimoji="0" lang="en-US" altLang="zh-CN"/>
              <a:pPr/>
              <a:t>60</a:t>
            </a:fld>
            <a:endParaRPr kumimoji="0"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CFCB6EA3-D0A1-4DB0-8DEB-E0EA4804F8AD}" type="slidenum">
              <a:rPr lang="en-US" altLang="zh-CN" smtClean="0">
                <a:latin typeface="Arial" charset="0"/>
              </a:rPr>
              <a:pPr eaLnBrk="1" fontAlgn="base" hangingPunct="1">
                <a:spcBef>
                  <a:spcPct val="0"/>
                </a:spcBef>
                <a:spcAft>
                  <a:spcPct val="0"/>
                </a:spcAft>
              </a:pPr>
              <a:t>3</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769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tabLst>
                <a:tab pos="0" algn="l"/>
                <a:tab pos="990478" algn="l"/>
                <a:tab pos="1980956" algn="l"/>
                <a:tab pos="2971434" algn="l"/>
                <a:tab pos="3961912" algn="l"/>
                <a:tab pos="4952390" algn="l"/>
                <a:tab pos="5942868" algn="l"/>
                <a:tab pos="6933347" algn="l"/>
                <a:tab pos="7923825" algn="l"/>
                <a:tab pos="8914303" algn="l"/>
                <a:tab pos="9904781" algn="l"/>
                <a:tab pos="10895259" algn="l"/>
              </a:tabLst>
              <a:defRPr sz="1300">
                <a:solidFill>
                  <a:srgbClr val="000000"/>
                </a:solidFill>
                <a:latin typeface="Times New Roman" pitchFamily="18" charset="0"/>
              </a:defRPr>
            </a:lvl1pPr>
            <a:lvl2pPr>
              <a:tabLst>
                <a:tab pos="0" algn="l"/>
                <a:tab pos="990478" algn="l"/>
                <a:tab pos="1980956" algn="l"/>
                <a:tab pos="2971434" algn="l"/>
                <a:tab pos="3961912" algn="l"/>
                <a:tab pos="4952390" algn="l"/>
                <a:tab pos="5942868" algn="l"/>
                <a:tab pos="6933347" algn="l"/>
                <a:tab pos="7923825" algn="l"/>
                <a:tab pos="8914303" algn="l"/>
                <a:tab pos="9904781" algn="l"/>
                <a:tab pos="10895259" algn="l"/>
              </a:tabLst>
              <a:defRPr sz="1300">
                <a:solidFill>
                  <a:srgbClr val="000000"/>
                </a:solidFill>
                <a:latin typeface="Times New Roman" pitchFamily="18" charset="0"/>
              </a:defRPr>
            </a:lvl2pPr>
            <a:lvl3pPr>
              <a:tabLst>
                <a:tab pos="0" algn="l"/>
                <a:tab pos="990478" algn="l"/>
                <a:tab pos="1980956" algn="l"/>
                <a:tab pos="2971434" algn="l"/>
                <a:tab pos="3961912" algn="l"/>
                <a:tab pos="4952390" algn="l"/>
                <a:tab pos="5942868" algn="l"/>
                <a:tab pos="6933347" algn="l"/>
                <a:tab pos="7923825" algn="l"/>
                <a:tab pos="8914303" algn="l"/>
                <a:tab pos="9904781" algn="l"/>
                <a:tab pos="10895259" algn="l"/>
              </a:tabLst>
              <a:defRPr sz="1300">
                <a:solidFill>
                  <a:srgbClr val="000000"/>
                </a:solidFill>
                <a:latin typeface="Times New Roman" pitchFamily="18" charset="0"/>
              </a:defRPr>
            </a:lvl3pPr>
            <a:lvl4pPr>
              <a:tabLst>
                <a:tab pos="0" algn="l"/>
                <a:tab pos="990478" algn="l"/>
                <a:tab pos="1980956" algn="l"/>
                <a:tab pos="2971434" algn="l"/>
                <a:tab pos="3961912" algn="l"/>
                <a:tab pos="4952390" algn="l"/>
                <a:tab pos="5942868" algn="l"/>
                <a:tab pos="6933347" algn="l"/>
                <a:tab pos="7923825" algn="l"/>
                <a:tab pos="8914303" algn="l"/>
                <a:tab pos="9904781" algn="l"/>
                <a:tab pos="10895259" algn="l"/>
              </a:tabLst>
              <a:defRPr sz="1300">
                <a:solidFill>
                  <a:srgbClr val="000000"/>
                </a:solidFill>
                <a:latin typeface="Times New Roman" pitchFamily="18" charset="0"/>
              </a:defRPr>
            </a:lvl4pPr>
            <a:lvl5pPr>
              <a:tabLst>
                <a:tab pos="0" algn="l"/>
                <a:tab pos="990478" algn="l"/>
                <a:tab pos="1980956" algn="l"/>
                <a:tab pos="2971434" algn="l"/>
                <a:tab pos="3961912" algn="l"/>
                <a:tab pos="4952390" algn="l"/>
                <a:tab pos="5942868" algn="l"/>
                <a:tab pos="6933347" algn="l"/>
                <a:tab pos="7923825" algn="l"/>
                <a:tab pos="8914303" algn="l"/>
                <a:tab pos="9904781" algn="l"/>
                <a:tab pos="10895259" algn="l"/>
              </a:tabLst>
              <a:defRPr sz="1300">
                <a:solidFill>
                  <a:srgbClr val="000000"/>
                </a:solidFill>
                <a:latin typeface="Times New Roman" pitchFamily="18" charset="0"/>
              </a:defRPr>
            </a:lvl5pPr>
            <a:lvl6pPr marL="2723815" indent="-247620" defTabSz="486642" eaLnBrk="0" fontAlgn="base" hangingPunct="0">
              <a:spcBef>
                <a:spcPct val="30000"/>
              </a:spcBef>
              <a:spcAft>
                <a:spcPct val="0"/>
              </a:spcAft>
              <a:buClr>
                <a:srgbClr val="000000"/>
              </a:buClr>
              <a:buSzPct val="100000"/>
              <a:buFont typeface="Times New Roman" pitchFamily="18" charset="0"/>
              <a:tabLst>
                <a:tab pos="0" algn="l"/>
                <a:tab pos="990478" algn="l"/>
                <a:tab pos="1980956" algn="l"/>
                <a:tab pos="2971434" algn="l"/>
                <a:tab pos="3961912" algn="l"/>
                <a:tab pos="4952390" algn="l"/>
                <a:tab pos="5942868" algn="l"/>
                <a:tab pos="6933347" algn="l"/>
                <a:tab pos="7923825" algn="l"/>
                <a:tab pos="8914303" algn="l"/>
                <a:tab pos="9904781" algn="l"/>
                <a:tab pos="10895259" algn="l"/>
              </a:tabLst>
              <a:defRPr sz="1300">
                <a:solidFill>
                  <a:srgbClr val="000000"/>
                </a:solidFill>
                <a:latin typeface="Times New Roman" pitchFamily="18" charset="0"/>
              </a:defRPr>
            </a:lvl6pPr>
            <a:lvl7pPr marL="3219054" indent="-247620" defTabSz="486642" eaLnBrk="0" fontAlgn="base" hangingPunct="0">
              <a:spcBef>
                <a:spcPct val="30000"/>
              </a:spcBef>
              <a:spcAft>
                <a:spcPct val="0"/>
              </a:spcAft>
              <a:buClr>
                <a:srgbClr val="000000"/>
              </a:buClr>
              <a:buSzPct val="100000"/>
              <a:buFont typeface="Times New Roman" pitchFamily="18" charset="0"/>
              <a:tabLst>
                <a:tab pos="0" algn="l"/>
                <a:tab pos="990478" algn="l"/>
                <a:tab pos="1980956" algn="l"/>
                <a:tab pos="2971434" algn="l"/>
                <a:tab pos="3961912" algn="l"/>
                <a:tab pos="4952390" algn="l"/>
                <a:tab pos="5942868" algn="l"/>
                <a:tab pos="6933347" algn="l"/>
                <a:tab pos="7923825" algn="l"/>
                <a:tab pos="8914303" algn="l"/>
                <a:tab pos="9904781" algn="l"/>
                <a:tab pos="10895259" algn="l"/>
              </a:tabLst>
              <a:defRPr sz="1300">
                <a:solidFill>
                  <a:srgbClr val="000000"/>
                </a:solidFill>
                <a:latin typeface="Times New Roman" pitchFamily="18" charset="0"/>
              </a:defRPr>
            </a:lvl7pPr>
            <a:lvl8pPr marL="3714293" indent="-247620" defTabSz="486642" eaLnBrk="0" fontAlgn="base" hangingPunct="0">
              <a:spcBef>
                <a:spcPct val="30000"/>
              </a:spcBef>
              <a:spcAft>
                <a:spcPct val="0"/>
              </a:spcAft>
              <a:buClr>
                <a:srgbClr val="000000"/>
              </a:buClr>
              <a:buSzPct val="100000"/>
              <a:buFont typeface="Times New Roman" pitchFamily="18" charset="0"/>
              <a:tabLst>
                <a:tab pos="0" algn="l"/>
                <a:tab pos="990478" algn="l"/>
                <a:tab pos="1980956" algn="l"/>
                <a:tab pos="2971434" algn="l"/>
                <a:tab pos="3961912" algn="l"/>
                <a:tab pos="4952390" algn="l"/>
                <a:tab pos="5942868" algn="l"/>
                <a:tab pos="6933347" algn="l"/>
                <a:tab pos="7923825" algn="l"/>
                <a:tab pos="8914303" algn="l"/>
                <a:tab pos="9904781" algn="l"/>
                <a:tab pos="10895259" algn="l"/>
              </a:tabLst>
              <a:defRPr sz="1300">
                <a:solidFill>
                  <a:srgbClr val="000000"/>
                </a:solidFill>
                <a:latin typeface="Times New Roman" pitchFamily="18" charset="0"/>
              </a:defRPr>
            </a:lvl8pPr>
            <a:lvl9pPr marL="4209532" indent="-247620" defTabSz="486642" eaLnBrk="0" fontAlgn="base" hangingPunct="0">
              <a:spcBef>
                <a:spcPct val="30000"/>
              </a:spcBef>
              <a:spcAft>
                <a:spcPct val="0"/>
              </a:spcAft>
              <a:buClr>
                <a:srgbClr val="000000"/>
              </a:buClr>
              <a:buSzPct val="100000"/>
              <a:buFont typeface="Times New Roman" pitchFamily="18" charset="0"/>
              <a:tabLst>
                <a:tab pos="0" algn="l"/>
                <a:tab pos="990478" algn="l"/>
                <a:tab pos="1980956" algn="l"/>
                <a:tab pos="2971434" algn="l"/>
                <a:tab pos="3961912" algn="l"/>
                <a:tab pos="4952390" algn="l"/>
                <a:tab pos="5942868" algn="l"/>
                <a:tab pos="6933347" algn="l"/>
                <a:tab pos="7923825" algn="l"/>
                <a:tab pos="8914303" algn="l"/>
                <a:tab pos="9904781" algn="l"/>
                <a:tab pos="10895259" algn="l"/>
              </a:tabLst>
              <a:defRPr sz="1300">
                <a:solidFill>
                  <a:srgbClr val="000000"/>
                </a:solidFill>
                <a:latin typeface="Times New Roman" pitchFamily="18" charset="0"/>
              </a:defRPr>
            </a:lvl9pPr>
          </a:lstStyle>
          <a:p>
            <a:fld id="{5F3D297D-33F6-4E03-9FD3-233FEC562E39}" type="slidenum">
              <a:rPr lang="zh-CN" altLang="zh-CN">
                <a:latin typeface="Calibri" pitchFamily="34" charset="0"/>
              </a:rPr>
              <a:pPr/>
              <a:t>61</a:t>
            </a:fld>
            <a:endParaRPr lang="zh-CN" altLang="zh-CN">
              <a:latin typeface="Calibri" pitchFamily="34" charset="0"/>
            </a:endParaRPr>
          </a:p>
        </p:txBody>
      </p:sp>
      <p:sp>
        <p:nvSpPr>
          <p:cNvPr id="157699" name="Text Box 1"/>
          <p:cNvSpPr txBox="1">
            <a:spLocks noChangeArrowheads="1"/>
          </p:cNvSpPr>
          <p:nvPr/>
        </p:nvSpPr>
        <p:spPr bwMode="auto">
          <a:xfrm>
            <a:off x="1265384" y="3656742"/>
            <a:ext cx="6954685" cy="34630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828" tIns="49134" rIns="99828" bIns="49134"/>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5pPr>
            <a:lvl6pPr marL="2514600" indent="-228600" defTabSz="449263"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6pPr>
            <a:lvl7pPr marL="2971800" indent="-228600" defTabSz="449263"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7pPr>
            <a:lvl8pPr marL="3429000" indent="-228600" defTabSz="449263"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8pPr>
            <a:lvl9pPr marL="3886200" indent="-228600" defTabSz="449263"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9pPr>
          </a:lstStyle>
          <a:p>
            <a:pPr eaLnBrk="1" hangingPunct="1">
              <a:buSzPct val="100000"/>
            </a:pPr>
            <a:r>
              <a:rPr lang="en-US" altLang="zh-CN">
                <a:latin typeface="Arial" pitchFamily="34" charset="0"/>
              </a:rPr>
              <a:t>What you might have thought</a:t>
            </a:r>
          </a:p>
          <a:p>
            <a:pPr eaLnBrk="1" hangingPunct="1">
              <a:buSzPct val="100000"/>
            </a:pPr>
            <a:r>
              <a:rPr lang="en-US" altLang="zh-CN">
                <a:latin typeface="Arial" pitchFamily="34" charset="0"/>
              </a:rPr>
              <a:t>1. 4 stages of instruction execution</a:t>
            </a:r>
          </a:p>
          <a:p>
            <a:pPr eaLnBrk="1" hangingPunct="1">
              <a:buSzPct val="100000"/>
            </a:pPr>
            <a:r>
              <a:rPr lang="en-US" altLang="zh-CN">
                <a:latin typeface="Arial" pitchFamily="34" charset="0"/>
              </a:rPr>
              <a:t>2. Status of FU:  Normal things to keep track of (RAW &amp; structura for busyl):</a:t>
            </a:r>
          </a:p>
          <a:p>
            <a:pPr eaLnBrk="1" hangingPunct="1">
              <a:buSzPct val="100000"/>
            </a:pPr>
            <a:r>
              <a:rPr lang="en-US" altLang="zh-CN">
                <a:latin typeface="Arial" pitchFamily="34" charset="0"/>
              </a:rPr>
              <a:t>Fi from instruction format of the mahine (Fi is dest)</a:t>
            </a:r>
          </a:p>
          <a:p>
            <a:pPr eaLnBrk="1" hangingPunct="1">
              <a:buSzPct val="100000"/>
            </a:pPr>
            <a:r>
              <a:rPr lang="en-US" altLang="zh-CN">
                <a:latin typeface="Arial" pitchFamily="34" charset="0"/>
              </a:rPr>
              <a:t>Add unit can Add or Sub</a:t>
            </a:r>
          </a:p>
          <a:p>
            <a:pPr eaLnBrk="1" hangingPunct="1">
              <a:buSzPct val="100000"/>
            </a:pPr>
            <a:r>
              <a:rPr lang="en-US" altLang="zh-CN">
                <a:latin typeface="Arial" pitchFamily="34" charset="0"/>
              </a:rPr>
              <a:t>Rj, Rk - status of registers (Yes means ready)</a:t>
            </a:r>
          </a:p>
          <a:p>
            <a:pPr eaLnBrk="1" hangingPunct="1">
              <a:buSzPct val="100000"/>
            </a:pPr>
            <a:r>
              <a:rPr lang="en-US" altLang="zh-CN">
                <a:latin typeface="Arial" pitchFamily="34" charset="0"/>
              </a:rPr>
              <a:t>Qj,Qk - If a no in Rj, Rk, means waiting for a FU to write result; Qj, Qk means wihch FU waiting for it</a:t>
            </a:r>
          </a:p>
          <a:p>
            <a:pPr eaLnBrk="1" hangingPunct="1">
              <a:buSzPct val="100000"/>
            </a:pPr>
            <a:r>
              <a:rPr lang="en-US" altLang="zh-CN">
                <a:latin typeface="Arial" pitchFamily="34" charset="0"/>
              </a:rPr>
              <a:t>3.Status of register result (WAW &amp;WAR)s:</a:t>
            </a:r>
          </a:p>
          <a:p>
            <a:pPr eaLnBrk="1" hangingPunct="1">
              <a:buSzPct val="100000"/>
            </a:pPr>
            <a:r>
              <a:rPr lang="en-US" altLang="zh-CN">
                <a:latin typeface="Arial" pitchFamily="34" charset="0"/>
              </a:rPr>
              <a:t>which FU is going to write into registers</a:t>
            </a:r>
          </a:p>
          <a:p>
            <a:pPr eaLnBrk="1" hangingPunct="1">
              <a:buSzPct val="100000"/>
            </a:pPr>
            <a:r>
              <a:rPr lang="en-US" altLang="zh-CN">
                <a:latin typeface="Arial" pitchFamily="34" charset="0"/>
              </a:rPr>
              <a:t>Scoreboard on 6600 = size of FU</a:t>
            </a:r>
          </a:p>
          <a:p>
            <a:pPr eaLnBrk="1" hangingPunct="1">
              <a:buSzPct val="100000"/>
            </a:pPr>
            <a:r>
              <a:rPr lang="en-US" altLang="zh-CN">
                <a:latin typeface="Arial" pitchFamily="34" charset="0"/>
              </a:rPr>
              <a:t>6.7, 6.8, 6.9, 6.12, 6.13, 6.16, 6.17</a:t>
            </a:r>
          </a:p>
          <a:p>
            <a:pPr eaLnBrk="1" hangingPunct="1">
              <a:buSzPct val="100000"/>
            </a:pPr>
            <a:r>
              <a:rPr lang="en-US" altLang="zh-CN">
                <a:latin typeface="Arial" pitchFamily="34" charset="0"/>
              </a:rPr>
              <a:t>FU latencies: Add 2, Mult 10, Div 40 clocks</a:t>
            </a:r>
          </a:p>
        </p:txBody>
      </p:sp>
      <p:sp>
        <p:nvSpPr>
          <p:cNvPr id="157700" name="Rectangle 2"/>
          <p:cNvSpPr>
            <a:spLocks noGrp="1" noRot="1" noChangeAspect="1" noChangeArrowheads="1" noTextEdit="1"/>
          </p:cNvSpPr>
          <p:nvPr>
            <p:ph type="sldImg"/>
          </p:nvPr>
        </p:nvSpPr>
        <p:spPr>
          <a:xfrm>
            <a:off x="2828925" y="582613"/>
            <a:ext cx="3830638" cy="287496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幻灯片图像占位符 1"/>
          <p:cNvSpPr>
            <a:spLocks noGrp="1" noRot="1" noChangeAspect="1" noChangeArrowheads="1" noTextEdit="1"/>
          </p:cNvSpPr>
          <p:nvPr>
            <p:ph type="sldImg" idx="4294967295"/>
          </p:nvPr>
        </p:nvSpPr>
        <p:spPr>
          <a:ln/>
        </p:spPr>
      </p:sp>
      <p:sp>
        <p:nvSpPr>
          <p:cNvPr id="117762" name="备注占位符 2"/>
          <p:cNvSpPr>
            <a:spLocks noGrp="1" noChangeArrowheads="1"/>
          </p:cNvSpPr>
          <p:nvPr>
            <p:ph type="body" idx="4294967295"/>
          </p:nvPr>
        </p:nvSpPr>
        <p:spPr/>
        <p:txBody>
          <a:bodyPr/>
          <a:lstStyle/>
          <a:p>
            <a:endParaRPr lang="zh-CN" altLang="en-US" dirty="0" smtClean="0"/>
          </a:p>
        </p:txBody>
      </p:sp>
      <p:sp>
        <p:nvSpPr>
          <p:cNvPr id="117763" name="幻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Times New Roman" pitchFamily="18" charset="0"/>
                <a:ea typeface="宋体" pitchFamily="2" charset="-122"/>
              </a:defRPr>
            </a:lvl1pPr>
            <a:lvl2pPr marL="804763" indent="-309524">
              <a:defRPr sz="1300">
                <a:solidFill>
                  <a:schemeClr val="tx1"/>
                </a:solidFill>
                <a:latin typeface="Times New Roman" pitchFamily="18" charset="0"/>
                <a:ea typeface="宋体" pitchFamily="2" charset="-122"/>
              </a:defRPr>
            </a:lvl2pPr>
            <a:lvl3pPr marL="1238098" indent="-247620">
              <a:defRPr sz="1300">
                <a:solidFill>
                  <a:schemeClr val="tx1"/>
                </a:solidFill>
                <a:latin typeface="Times New Roman" pitchFamily="18" charset="0"/>
                <a:ea typeface="宋体" pitchFamily="2" charset="-122"/>
              </a:defRPr>
            </a:lvl3pPr>
            <a:lvl4pPr marL="1733337" indent="-247620">
              <a:defRPr sz="1300">
                <a:solidFill>
                  <a:schemeClr val="tx1"/>
                </a:solidFill>
                <a:latin typeface="Times New Roman" pitchFamily="18" charset="0"/>
                <a:ea typeface="宋体" pitchFamily="2" charset="-122"/>
              </a:defRPr>
            </a:lvl4pPr>
            <a:lvl5pPr marL="2228576" indent="-247620">
              <a:defRPr sz="1300">
                <a:solidFill>
                  <a:schemeClr val="tx1"/>
                </a:solidFill>
                <a:latin typeface="Times New Roman" pitchFamily="18" charset="0"/>
                <a:ea typeface="宋体" pitchFamily="2" charset="-122"/>
              </a:defRPr>
            </a:lvl5pPr>
            <a:lvl6pPr marL="2723815" indent="-247620" eaLnBrk="0" fontAlgn="base" hangingPunct="0">
              <a:spcBef>
                <a:spcPct val="30000"/>
              </a:spcBef>
              <a:spcAft>
                <a:spcPct val="0"/>
              </a:spcAft>
              <a:defRPr sz="1300">
                <a:solidFill>
                  <a:schemeClr val="tx1"/>
                </a:solidFill>
                <a:latin typeface="Times New Roman" pitchFamily="18" charset="0"/>
                <a:ea typeface="宋体" pitchFamily="2" charset="-122"/>
              </a:defRPr>
            </a:lvl6pPr>
            <a:lvl7pPr marL="3219054" indent="-247620" eaLnBrk="0" fontAlgn="base" hangingPunct="0">
              <a:spcBef>
                <a:spcPct val="30000"/>
              </a:spcBef>
              <a:spcAft>
                <a:spcPct val="0"/>
              </a:spcAft>
              <a:defRPr sz="1300">
                <a:solidFill>
                  <a:schemeClr val="tx1"/>
                </a:solidFill>
                <a:latin typeface="Times New Roman" pitchFamily="18" charset="0"/>
                <a:ea typeface="宋体" pitchFamily="2" charset="-122"/>
              </a:defRPr>
            </a:lvl7pPr>
            <a:lvl8pPr marL="3714293" indent="-247620" eaLnBrk="0" fontAlgn="base" hangingPunct="0">
              <a:spcBef>
                <a:spcPct val="30000"/>
              </a:spcBef>
              <a:spcAft>
                <a:spcPct val="0"/>
              </a:spcAft>
              <a:defRPr sz="1300">
                <a:solidFill>
                  <a:schemeClr val="tx1"/>
                </a:solidFill>
                <a:latin typeface="Times New Roman" pitchFamily="18" charset="0"/>
                <a:ea typeface="宋体" pitchFamily="2" charset="-122"/>
              </a:defRPr>
            </a:lvl8pPr>
            <a:lvl9pPr marL="4209532" indent="-247620" eaLnBrk="0" fontAlgn="base" hangingPunct="0">
              <a:spcBef>
                <a:spcPct val="30000"/>
              </a:spcBef>
              <a:spcAft>
                <a:spcPct val="0"/>
              </a:spcAft>
              <a:defRPr sz="1300">
                <a:solidFill>
                  <a:schemeClr val="tx1"/>
                </a:solidFill>
                <a:latin typeface="Times New Roman" pitchFamily="18" charset="0"/>
                <a:ea typeface="宋体" pitchFamily="2" charset="-122"/>
              </a:defRPr>
            </a:lvl9pPr>
          </a:lstStyle>
          <a:p>
            <a:fld id="{124E5988-B122-4FD0-877B-C6E1C874FC3D}" type="slidenum">
              <a:rPr kumimoji="0" lang="en-US" altLang="zh-CN"/>
              <a:pPr/>
              <a:t>68</a:t>
            </a:fld>
            <a:endParaRPr kumimoji="0"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7168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E914EB88-23CB-48CA-B528-F14B62FFAF7E}" type="slidenum">
              <a:rPr lang="en-US" altLang="zh-CN" smtClean="0">
                <a:latin typeface="Times New Roman" pitchFamily="18" charset="0"/>
              </a:rPr>
              <a:pPr eaLnBrk="1" fontAlgn="base" hangingPunct="1">
                <a:spcBef>
                  <a:spcPct val="0"/>
                </a:spcBef>
                <a:spcAft>
                  <a:spcPct val="0"/>
                </a:spcAft>
              </a:pPr>
              <a:t>4</a:t>
            </a:fld>
            <a:endParaRPr lang="en-US" altLang="zh-CN"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ABB2A8B8-CF00-4EF8-86BF-81AA902695A2}" type="slidenum">
              <a:rPr lang="zh-CN" altLang="en-US" smtClean="0"/>
              <a:pPr>
                <a:defRPr/>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smtClean="0"/>
          </a:p>
          <a:p>
            <a:endParaRPr lang="zh-CN" altLang="en-US" dirty="0" smtClean="0"/>
          </a:p>
        </p:txBody>
      </p:sp>
      <p:sp>
        <p:nvSpPr>
          <p:cNvPr id="7373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00A6C122-60F9-4D06-BF36-02054F044C45}" type="slidenum">
              <a:rPr lang="en-US" altLang="zh-CN" smtClean="0">
                <a:latin typeface="Times New Roman" pitchFamily="18" charset="0"/>
              </a:rPr>
              <a:pPr eaLnBrk="1" fontAlgn="base" hangingPunct="1">
                <a:spcBef>
                  <a:spcPct val="0"/>
                </a:spcBef>
                <a:spcAft>
                  <a:spcPct val="0"/>
                </a:spcAft>
              </a:pPr>
              <a:t>7</a:t>
            </a:fld>
            <a:endParaRPr lang="en-US" altLang="zh-CN"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7475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2B68B667-9266-42AB-86E2-AEB754FD452D}" type="slidenum">
              <a:rPr lang="en-US" altLang="zh-CN" smtClean="0">
                <a:latin typeface="Times New Roman" pitchFamily="18" charset="0"/>
              </a:rPr>
              <a:pPr eaLnBrk="1" fontAlgn="base" hangingPunct="1">
                <a:spcBef>
                  <a:spcPct val="0"/>
                </a:spcBef>
                <a:spcAft>
                  <a:spcPct val="0"/>
                </a:spcAft>
              </a:pPr>
              <a:t>8</a:t>
            </a:fld>
            <a:endParaRPr lang="en-US" altLang="zh-CN"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dirty="0" smtClean="0"/>
          </a:p>
        </p:txBody>
      </p:sp>
      <p:sp>
        <p:nvSpPr>
          <p:cNvPr id="7578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422AD2F6-C74F-478F-AEE2-127A6BC8D5C3}" type="slidenum">
              <a:rPr lang="en-US" altLang="zh-CN" smtClean="0">
                <a:latin typeface="Times New Roman" pitchFamily="18" charset="0"/>
              </a:rPr>
              <a:pPr eaLnBrk="1" fontAlgn="base" hangingPunct="1">
                <a:spcBef>
                  <a:spcPct val="0"/>
                </a:spcBef>
                <a:spcAft>
                  <a:spcPct val="0"/>
                </a:spcAft>
              </a:pPr>
              <a:t>9</a:t>
            </a:fld>
            <a:endParaRPr lang="en-US" altLang="zh-CN"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7680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pitchFamily="2" charset="-122"/>
              </a:defRPr>
            </a:lvl1pPr>
            <a:lvl2pPr marL="804763" indent="-309524" eaLnBrk="0" hangingPunct="0">
              <a:defRPr>
                <a:solidFill>
                  <a:schemeClr val="tx1"/>
                </a:solidFill>
                <a:latin typeface="Calibri" pitchFamily="34" charset="0"/>
                <a:ea typeface="宋体" pitchFamily="2" charset="-122"/>
              </a:defRPr>
            </a:lvl2pPr>
            <a:lvl3pPr marL="1238098" indent="-247620" eaLnBrk="0" hangingPunct="0">
              <a:defRPr>
                <a:solidFill>
                  <a:schemeClr val="tx1"/>
                </a:solidFill>
                <a:latin typeface="Calibri" pitchFamily="34" charset="0"/>
                <a:ea typeface="宋体" pitchFamily="2" charset="-122"/>
              </a:defRPr>
            </a:lvl3pPr>
            <a:lvl4pPr marL="1733337" indent="-247620" eaLnBrk="0" hangingPunct="0">
              <a:defRPr>
                <a:solidFill>
                  <a:schemeClr val="tx1"/>
                </a:solidFill>
                <a:latin typeface="Calibri" pitchFamily="34" charset="0"/>
                <a:ea typeface="宋体" pitchFamily="2" charset="-122"/>
              </a:defRPr>
            </a:lvl4pPr>
            <a:lvl5pPr marL="2228576" indent="-247620" eaLnBrk="0" hangingPunct="0">
              <a:defRPr>
                <a:solidFill>
                  <a:schemeClr val="tx1"/>
                </a:solidFill>
                <a:latin typeface="Calibri" pitchFamily="34" charset="0"/>
                <a:ea typeface="宋体" pitchFamily="2" charset="-122"/>
              </a:defRPr>
            </a:lvl5pPr>
            <a:lvl6pPr marL="2723815" indent="-247620" eaLnBrk="0" fontAlgn="base" hangingPunct="0">
              <a:spcBef>
                <a:spcPct val="0"/>
              </a:spcBef>
              <a:spcAft>
                <a:spcPct val="0"/>
              </a:spcAft>
              <a:defRPr>
                <a:solidFill>
                  <a:schemeClr val="tx1"/>
                </a:solidFill>
                <a:latin typeface="Calibri" pitchFamily="34" charset="0"/>
                <a:ea typeface="宋体" pitchFamily="2" charset="-122"/>
              </a:defRPr>
            </a:lvl6pPr>
            <a:lvl7pPr marL="3219054" indent="-247620" eaLnBrk="0" fontAlgn="base" hangingPunct="0">
              <a:spcBef>
                <a:spcPct val="0"/>
              </a:spcBef>
              <a:spcAft>
                <a:spcPct val="0"/>
              </a:spcAft>
              <a:defRPr>
                <a:solidFill>
                  <a:schemeClr val="tx1"/>
                </a:solidFill>
                <a:latin typeface="Calibri" pitchFamily="34" charset="0"/>
                <a:ea typeface="宋体" pitchFamily="2" charset="-122"/>
              </a:defRPr>
            </a:lvl7pPr>
            <a:lvl8pPr marL="3714293" indent="-247620" eaLnBrk="0" fontAlgn="base" hangingPunct="0">
              <a:spcBef>
                <a:spcPct val="0"/>
              </a:spcBef>
              <a:spcAft>
                <a:spcPct val="0"/>
              </a:spcAft>
              <a:defRPr>
                <a:solidFill>
                  <a:schemeClr val="tx1"/>
                </a:solidFill>
                <a:latin typeface="Calibri" pitchFamily="34" charset="0"/>
                <a:ea typeface="宋体" pitchFamily="2" charset="-122"/>
              </a:defRPr>
            </a:lvl8pPr>
            <a:lvl9pPr marL="4209532" indent="-24762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fld id="{5A87D735-BA90-4D9A-A768-92AA5AA36AF9}" type="slidenum">
              <a:rPr lang="en-US" altLang="zh-CN" smtClean="0">
                <a:latin typeface="Times New Roman" pitchFamily="18" charset="0"/>
              </a:rPr>
              <a:pPr eaLnBrk="1" fontAlgn="base" hangingPunct="1">
                <a:spcBef>
                  <a:spcPct val="0"/>
                </a:spcBef>
                <a:spcAft>
                  <a:spcPct val="0"/>
                </a:spcAft>
              </a:pPr>
              <a:t>12</a:t>
            </a:fld>
            <a:endParaRPr lang="en-US" altLang="zh-CN"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A5AE633C-541A-4E3F-A22A-3C4C63E8EF5F}" type="slidenum">
              <a:rPr lang="zh-CN" altLang="en-US"/>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C739E446-6F6B-46FF-A641-54E99657CB0F}" type="slidenum">
              <a:rPr lang="zh-CN" altLang="en-US"/>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C295BA35-14E5-4401-B968-D9FCFD45D966}" type="slidenum">
              <a:rPr lang="zh-CN" altLang="en-US"/>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886200" y="247650"/>
            <a:ext cx="5105400" cy="381000"/>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685800" y="1219200"/>
            <a:ext cx="3810000" cy="49530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219200"/>
            <a:ext cx="3810000" cy="49530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4074973647"/>
      </p:ext>
    </p:extLst>
  </p:cSld>
  <p:clrMapOvr>
    <a:masterClrMapping/>
  </p:clrMapOvr>
  <p:transition>
    <p:pull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8BCAC33D-D29A-48B3-BCD6-381D3D720D26}" type="slidenum">
              <a:rPr lang="zh-CN" altLang="en-US"/>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0836AFD5-B4CE-4309-A85F-E56CFD431173}" type="slidenum">
              <a:rPr lang="zh-CN" altLang="en-US"/>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B3CCC3E9-608E-4023-AA79-77ECC6312F57}" type="slidenum">
              <a:rPr lang="zh-CN" altLang="en-US"/>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en-US" altLang="zh-CN"/>
          </a:p>
        </p:txBody>
      </p:sp>
      <p:sp>
        <p:nvSpPr>
          <p:cNvPr id="8" name="页脚占位符 4"/>
          <p:cNvSpPr>
            <a:spLocks noGrp="1"/>
          </p:cNvSpPr>
          <p:nvPr>
            <p:ph type="ftr" sz="quarter" idx="11"/>
          </p:nvPr>
        </p:nvSpPr>
        <p:spPr/>
        <p:txBody>
          <a:bodyPr/>
          <a:lstStyle>
            <a:lvl1pPr>
              <a:defRPr/>
            </a:lvl1pPr>
          </a:lstStyle>
          <a:p>
            <a:pPr>
              <a:defRPr/>
            </a:pPr>
            <a:endParaRPr lang="en-US" altLang="zh-CN"/>
          </a:p>
        </p:txBody>
      </p:sp>
      <p:sp>
        <p:nvSpPr>
          <p:cNvPr id="9" name="灯片编号占位符 5"/>
          <p:cNvSpPr>
            <a:spLocks noGrp="1"/>
          </p:cNvSpPr>
          <p:nvPr>
            <p:ph type="sldNum" sz="quarter" idx="12"/>
          </p:nvPr>
        </p:nvSpPr>
        <p:spPr/>
        <p:txBody>
          <a:bodyPr/>
          <a:lstStyle>
            <a:lvl1pPr>
              <a:defRPr/>
            </a:lvl1pPr>
          </a:lstStyle>
          <a:p>
            <a:pPr>
              <a:defRPr/>
            </a:pPr>
            <a:fld id="{CD980664-B5A2-458D-9781-BDBB3E444617}" type="slidenum">
              <a:rPr lang="zh-CN" altLang="en-US"/>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en-US" altLang="zh-CN"/>
          </a:p>
        </p:txBody>
      </p:sp>
      <p:sp>
        <p:nvSpPr>
          <p:cNvPr id="4" name="页脚占位符 4"/>
          <p:cNvSpPr>
            <a:spLocks noGrp="1"/>
          </p:cNvSpPr>
          <p:nvPr>
            <p:ph type="ftr" sz="quarter" idx="11"/>
          </p:nvPr>
        </p:nvSpPr>
        <p:spPr/>
        <p:txBody>
          <a:bodyPr/>
          <a:lstStyle>
            <a:lvl1pPr>
              <a:defRPr/>
            </a:lvl1pPr>
          </a:lstStyle>
          <a:p>
            <a:pPr>
              <a:defRPr/>
            </a:pPr>
            <a:endParaRPr lang="en-US" altLang="zh-CN"/>
          </a:p>
        </p:txBody>
      </p:sp>
      <p:sp>
        <p:nvSpPr>
          <p:cNvPr id="5" name="灯片编号占位符 5"/>
          <p:cNvSpPr>
            <a:spLocks noGrp="1"/>
          </p:cNvSpPr>
          <p:nvPr>
            <p:ph type="sldNum" sz="quarter" idx="12"/>
          </p:nvPr>
        </p:nvSpPr>
        <p:spPr/>
        <p:txBody>
          <a:bodyPr/>
          <a:lstStyle>
            <a:lvl1pPr>
              <a:defRPr/>
            </a:lvl1pPr>
          </a:lstStyle>
          <a:p>
            <a:pPr>
              <a:defRPr/>
            </a:pPr>
            <a:fld id="{3342FEDC-7E89-472C-BFD5-D857A9C78A6E}" type="slidenum">
              <a:rPr lang="zh-CN" altLang="en-US"/>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en-US" altLang="zh-CN"/>
          </a:p>
        </p:txBody>
      </p:sp>
      <p:sp>
        <p:nvSpPr>
          <p:cNvPr id="3" name="页脚占位符 4"/>
          <p:cNvSpPr>
            <a:spLocks noGrp="1"/>
          </p:cNvSpPr>
          <p:nvPr>
            <p:ph type="ftr" sz="quarter" idx="11"/>
          </p:nvPr>
        </p:nvSpPr>
        <p:spPr/>
        <p:txBody>
          <a:bodyPr/>
          <a:lstStyle>
            <a:lvl1pPr>
              <a:defRPr/>
            </a:lvl1pPr>
          </a:lstStyle>
          <a:p>
            <a:pPr>
              <a:defRPr/>
            </a:pPr>
            <a:endParaRPr lang="en-US" altLang="zh-CN"/>
          </a:p>
        </p:txBody>
      </p:sp>
      <p:sp>
        <p:nvSpPr>
          <p:cNvPr id="4" name="灯片编号占位符 5"/>
          <p:cNvSpPr>
            <a:spLocks noGrp="1"/>
          </p:cNvSpPr>
          <p:nvPr>
            <p:ph type="sldNum" sz="quarter" idx="12"/>
          </p:nvPr>
        </p:nvSpPr>
        <p:spPr/>
        <p:txBody>
          <a:bodyPr/>
          <a:lstStyle>
            <a:lvl1pPr>
              <a:defRPr/>
            </a:lvl1pPr>
          </a:lstStyle>
          <a:p>
            <a:pPr>
              <a:defRPr/>
            </a:pPr>
            <a:fld id="{65B7EA61-351E-4105-9AD9-76D38C6E9934}" type="slidenum">
              <a:rPr lang="zh-CN" altLang="en-US"/>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AFC75736-67D3-4C0D-9AD3-EBB1133B7A15}" type="slidenum">
              <a:rPr lang="zh-CN" altLang="en-US"/>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6B43B5C7-14AB-4EB9-8E35-9962854618D2}" type="slidenum">
              <a:rPr lang="zh-CN" altLang="en-US"/>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spcBef>
                <a:spcPct val="20000"/>
              </a:spcBef>
              <a:defRPr sz="1200">
                <a:solidFill>
                  <a:schemeClr val="tx1">
                    <a:tint val="75000"/>
                  </a:schemeClr>
                </a:solidFill>
                <a:latin typeface="宋体" panose="02010600030101010101" pitchFamily="2" charset="-122"/>
                <a:ea typeface="宋体" panose="02010600030101010101" pitchFamily="2" charset="-122"/>
              </a:defRPr>
            </a:lvl1pPr>
          </a:lstStyle>
          <a:p>
            <a:pPr>
              <a:defRPr/>
            </a:pPr>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spcBef>
                <a:spcPct val="20000"/>
              </a:spcBef>
              <a:defRPr sz="1200">
                <a:solidFill>
                  <a:schemeClr val="tx1">
                    <a:tint val="75000"/>
                  </a:schemeClr>
                </a:solidFill>
                <a:latin typeface="宋体" panose="02010600030101010101" pitchFamily="2" charset="-122"/>
                <a:ea typeface="宋体" panose="02010600030101010101" pitchFamily="2" charset="-122"/>
              </a:defRPr>
            </a:lvl1pPr>
          </a:lstStyle>
          <a:p>
            <a:pPr>
              <a:defRPr/>
            </a:pP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spcBef>
                <a:spcPct val="20000"/>
              </a:spcBef>
              <a:defRPr sz="1200">
                <a:solidFill>
                  <a:schemeClr val="tx1">
                    <a:tint val="75000"/>
                  </a:schemeClr>
                </a:solidFill>
                <a:latin typeface="宋体" panose="02010600030101010101" pitchFamily="2" charset="-122"/>
                <a:ea typeface="宋体" panose="02010600030101010101" pitchFamily="2" charset="-122"/>
              </a:defRPr>
            </a:lvl1pPr>
          </a:lstStyle>
          <a:p>
            <a:pPr>
              <a:defRPr/>
            </a:pPr>
            <a:fld id="{2CE38698-3FD2-4DD5-AB6F-61E8F41EBC15}" type="slidenum">
              <a:rPr lang="zh-CN" altLang="en-US"/>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w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wmf"/></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9.wmf"/><Relationship Id="rId4" Type="http://schemas.openxmlformats.org/officeDocument/2006/relationships/oleObject" Target="../embeddings/oleObject5.bin"/></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755650" y="1341438"/>
            <a:ext cx="7704138" cy="1143000"/>
          </a:xfrm>
        </p:spPr>
        <p:txBody>
          <a:bodyPr/>
          <a:lstStyle/>
          <a:p>
            <a:pPr algn="dist" eaLnBrk="1" hangingPunct="1"/>
            <a:r>
              <a:rPr lang="zh-CN" altLang="en-US" sz="5400" b="1" smtClean="0"/>
              <a:t>计算机组织与体系结构</a:t>
            </a:r>
          </a:p>
        </p:txBody>
      </p:sp>
      <p:sp>
        <p:nvSpPr>
          <p:cNvPr id="2051" name="Text Box 7"/>
          <p:cNvSpPr txBox="1">
            <a:spLocks noChangeArrowheads="1"/>
          </p:cNvSpPr>
          <p:nvPr/>
        </p:nvSpPr>
        <p:spPr bwMode="auto">
          <a:xfrm>
            <a:off x="3714750" y="5072063"/>
            <a:ext cx="29511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sz="2800"/>
              <a:t> 舒燕君</a:t>
            </a:r>
          </a:p>
        </p:txBody>
      </p:sp>
      <p:sp>
        <p:nvSpPr>
          <p:cNvPr id="2052" name="Text Box 7"/>
          <p:cNvSpPr txBox="1">
            <a:spLocks noChangeArrowheads="1"/>
          </p:cNvSpPr>
          <p:nvPr/>
        </p:nvSpPr>
        <p:spPr bwMode="auto">
          <a:xfrm>
            <a:off x="2571750" y="4500563"/>
            <a:ext cx="43576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sz="2800" dirty="0"/>
              <a:t> 计算机科学与技术学院</a:t>
            </a:r>
          </a:p>
        </p:txBody>
      </p:sp>
      <p:sp>
        <p:nvSpPr>
          <p:cNvPr id="5" name="Rectangle 2"/>
          <p:cNvSpPr txBox="1">
            <a:spLocks noChangeArrowheads="1"/>
          </p:cNvSpPr>
          <p:nvPr/>
        </p:nvSpPr>
        <p:spPr bwMode="auto">
          <a:xfrm>
            <a:off x="1714500" y="3071813"/>
            <a:ext cx="5673725" cy="1143000"/>
          </a:xfrm>
          <a:prstGeom prst="rect">
            <a:avLst/>
          </a:prstGeom>
          <a:noFill/>
          <a:ln w="9525">
            <a:noFill/>
            <a:miter lim="800000"/>
          </a:ln>
          <a:effectLst/>
        </p:spPr>
        <p:txBody>
          <a:bodyPr lIns="92075" tIns="46038" rIns="92075" bIns="46038" anchor="ctr"/>
          <a:lstStyle/>
          <a:p>
            <a:pPr algn="ctr">
              <a:defRPr/>
            </a:pPr>
            <a:r>
              <a:rPr lang="zh-CN" altLang="en-US" sz="4000" kern="0" dirty="0" smtClean="0">
                <a:effectLst>
                  <a:outerShdw blurRad="38100" dist="38100" dir="2700000" algn="tl">
                    <a:srgbClr val="000000"/>
                  </a:outerShdw>
                </a:effectLst>
                <a:latin typeface="+mj-lt"/>
                <a:ea typeface="+mj-ea"/>
                <a:cs typeface="+mj-cs"/>
              </a:rPr>
              <a:t>第十六讲</a:t>
            </a:r>
            <a:endParaRPr lang="zh-CN" altLang="en-US" sz="4000" kern="0" dirty="0">
              <a:effectLst>
                <a:outerShdw blurRad="38100" dist="38100" dir="2700000" algn="tl">
                  <a:srgbClr val="00000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descr="Rectangle: Click to edit Master text styles&#10;Second level&#10;Third level&#10;Fourth level&#10;Fifth level"/>
          <p:cNvSpPr>
            <a:spLocks noGrp="1" noChangeArrowheads="1"/>
          </p:cNvSpPr>
          <p:nvPr>
            <p:ph idx="1"/>
          </p:nvPr>
        </p:nvSpPr>
        <p:spPr>
          <a:xfrm>
            <a:off x="457200" y="1600200"/>
            <a:ext cx="8002588" cy="4525963"/>
          </a:xfrm>
        </p:spPr>
        <p:txBody>
          <a:bodyPr/>
          <a:lstStyle/>
          <a:p>
            <a:pPr marL="0" indent="0" eaLnBrk="1" hangingPunct="1">
              <a:buFont typeface="Arial" charset="0"/>
              <a:buNone/>
              <a:defRPr/>
            </a:pPr>
            <a:r>
              <a:rPr lang="en-US" altLang="zh-CN" sz="2600" b="1" dirty="0" smtClean="0">
                <a:latin typeface="+mn-ea"/>
              </a:rPr>
              <a:t>2. </a:t>
            </a:r>
            <a:r>
              <a:rPr lang="zh-CN" altLang="en-US" sz="2600" b="1" dirty="0" smtClean="0">
                <a:latin typeface="+mn-ea"/>
              </a:rPr>
              <a:t>名相关（</a:t>
            </a:r>
            <a:r>
              <a:rPr lang="en-US" altLang="zh-CN" sz="2600" b="1" dirty="0" smtClean="0">
                <a:latin typeface="+mn-ea"/>
              </a:rPr>
              <a:t>Name dependence</a:t>
            </a:r>
            <a:r>
              <a:rPr lang="zh-CN" altLang="en-US" sz="2600" b="1" dirty="0" smtClean="0">
                <a:latin typeface="+mn-ea"/>
              </a:rPr>
              <a:t>）</a:t>
            </a:r>
          </a:p>
          <a:p>
            <a:pPr marL="1085850" lvl="1" indent="-457200" eaLnBrk="1" hangingPunct="1">
              <a:defRPr/>
            </a:pPr>
            <a:r>
              <a:rPr lang="zh-CN" altLang="en-US" sz="2400" b="1" dirty="0" smtClean="0">
                <a:solidFill>
                  <a:srgbClr val="FF0000"/>
                </a:solidFill>
                <a:latin typeface="+mn-ea"/>
              </a:rPr>
              <a:t>名：</a:t>
            </a:r>
            <a:r>
              <a:rPr lang="zh-CN" altLang="en-US" sz="2400" b="1" dirty="0" smtClean="0">
                <a:latin typeface="+mn-ea"/>
              </a:rPr>
              <a:t>指令所访问的寄存器或存储器单元的名称。</a:t>
            </a:r>
          </a:p>
          <a:p>
            <a:pPr marL="1085850" lvl="1" indent="-457200" eaLnBrk="1" hangingPunct="1">
              <a:defRPr/>
            </a:pPr>
            <a:r>
              <a:rPr lang="zh-CN" altLang="en-US" sz="2400" b="1" dirty="0" smtClean="0">
                <a:latin typeface="+mn-ea"/>
              </a:rPr>
              <a:t>如果两条指令使用相同的名，但是它们之间并没有数据流动，则称这两条指令存在</a:t>
            </a:r>
            <a:r>
              <a:rPr lang="zh-CN" altLang="en-US" sz="2400" b="1" dirty="0" smtClean="0">
                <a:solidFill>
                  <a:srgbClr val="FF0000"/>
                </a:solidFill>
                <a:latin typeface="+mn-ea"/>
              </a:rPr>
              <a:t>名相关。</a:t>
            </a:r>
          </a:p>
        </p:txBody>
      </p:sp>
      <p:sp>
        <p:nvSpPr>
          <p:cNvPr id="4" name="Text Box 4"/>
          <p:cNvSpPr txBox="1">
            <a:spLocks noChangeArrowheads="1"/>
          </p:cNvSpPr>
          <p:nvPr/>
        </p:nvSpPr>
        <p:spPr bwMode="auto">
          <a:xfrm>
            <a:off x="0" y="476250"/>
            <a:ext cx="914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E24C05"/>
                </a:solidFill>
                <a:latin typeface="Tahoma" pitchFamily="34" charset="0"/>
                <a:ea typeface="黑体" pitchFamily="49" charset="-122"/>
              </a:defRPr>
            </a:lvl1pPr>
            <a:lvl2pPr>
              <a:defRPr sz="2400">
                <a:solidFill>
                  <a:schemeClr val="tx1"/>
                </a:solidFill>
                <a:latin typeface="Tahoma" pitchFamily="34" charset="0"/>
                <a:ea typeface="黑体" pitchFamily="49" charset="-122"/>
              </a:defRPr>
            </a:lvl2pPr>
            <a:lvl3pPr>
              <a:defRPr sz="2000" b="1">
                <a:solidFill>
                  <a:srgbClr val="000000"/>
                </a:solidFill>
                <a:latin typeface="Tahoma" pitchFamily="34" charset="0"/>
                <a:ea typeface="宋体" pitchFamily="2" charset="-122"/>
              </a:defRPr>
            </a:lvl3pPr>
            <a:lvl4pPr>
              <a:defRPr sz="2000" b="1">
                <a:solidFill>
                  <a:schemeClr val="tx1"/>
                </a:solidFill>
                <a:latin typeface="Tahoma" pitchFamily="34" charset="0"/>
                <a:ea typeface="宋体" pitchFamily="2" charset="-122"/>
              </a:defRPr>
            </a:lvl4pPr>
            <a:lvl5pPr>
              <a:defRPr sz="2000" b="1">
                <a:solidFill>
                  <a:schemeClr val="tx1"/>
                </a:solidFill>
                <a:latin typeface="Tahoma" pitchFamily="34" charset="0"/>
                <a:ea typeface="宋体" pitchFamily="2" charset="-122"/>
              </a:defRPr>
            </a:lvl5pPr>
            <a:lvl6pPr eaLnBrk="0" hangingPunct="0">
              <a:defRPr sz="2000" b="1">
                <a:solidFill>
                  <a:schemeClr val="tx1"/>
                </a:solidFill>
                <a:latin typeface="Tahoma" pitchFamily="34" charset="0"/>
                <a:ea typeface="宋体" pitchFamily="2" charset="-122"/>
              </a:defRPr>
            </a:lvl6pPr>
            <a:lvl7pPr eaLnBrk="0" hangingPunct="0">
              <a:defRPr sz="2000" b="1">
                <a:solidFill>
                  <a:schemeClr val="tx1"/>
                </a:solidFill>
                <a:latin typeface="Tahoma" pitchFamily="34" charset="0"/>
                <a:ea typeface="宋体" pitchFamily="2" charset="-122"/>
              </a:defRPr>
            </a:lvl7pPr>
            <a:lvl8pPr eaLnBrk="0" hangingPunct="0">
              <a:defRPr sz="2000" b="1">
                <a:solidFill>
                  <a:schemeClr val="tx1"/>
                </a:solidFill>
                <a:latin typeface="Tahoma" pitchFamily="34" charset="0"/>
                <a:ea typeface="宋体" pitchFamily="2" charset="-122"/>
              </a:defRPr>
            </a:lvl8pPr>
            <a:lvl9pPr eaLnBrk="0" hangingPunct="0">
              <a:defRPr sz="2000" b="1">
                <a:solidFill>
                  <a:schemeClr val="tx1"/>
                </a:solidFill>
                <a:latin typeface="Tahoma" pitchFamily="34" charset="0"/>
                <a:ea typeface="宋体" pitchFamily="2" charset="-122"/>
              </a:defRPr>
            </a:lvl9pPr>
          </a:lstStyle>
          <a:p>
            <a:pPr algn="ctr">
              <a:spcBef>
                <a:spcPct val="50000"/>
              </a:spcBef>
              <a:buFont typeface="Wingdings" pitchFamily="2" charset="2"/>
              <a:buNone/>
              <a:defRPr/>
            </a:pPr>
            <a:r>
              <a:rPr lang="en-US" altLang="zh-CN" sz="3600" b="1" dirty="0" smtClean="0">
                <a:solidFill>
                  <a:srgbClr val="000000"/>
                </a:solidFill>
                <a:latin typeface="Times New Roman" panose="02020603050405020304" pitchFamily="18" charset="0"/>
                <a:ea typeface="+mj-ea"/>
                <a:cs typeface="Times New Roman" panose="02020603050405020304" pitchFamily="18" charset="0"/>
              </a:rPr>
              <a:t>7.1.2 </a:t>
            </a:r>
            <a:r>
              <a:rPr lang="zh-CN" altLang="en-US" sz="3600" b="1" dirty="0" smtClean="0">
                <a:solidFill>
                  <a:srgbClr val="000000"/>
                </a:solidFill>
                <a:latin typeface="Times New Roman" panose="02020603050405020304" pitchFamily="18" charset="0"/>
                <a:ea typeface="+mj-ea"/>
                <a:cs typeface="Times New Roman" panose="02020603050405020304" pitchFamily="18" charset="0"/>
              </a:rPr>
              <a:t>相关性</a:t>
            </a:r>
          </a:p>
        </p:txBody>
      </p:sp>
    </p:spTree>
    <p:extLst>
      <p:ext uri="{BB962C8B-B14F-4D97-AF65-F5344CB8AC3E}">
        <p14:creationId xmlns:p14="http://schemas.microsoft.com/office/powerpoint/2010/main" val="3352445346"/>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descr="Rectangle: Click to edit Master text styles&#10;Second level&#10;Third level&#10;Fourth level&#10;Fifth level"/>
          <p:cNvSpPr>
            <a:spLocks noGrp="1" noChangeArrowheads="1"/>
          </p:cNvSpPr>
          <p:nvPr>
            <p:ph idx="1"/>
          </p:nvPr>
        </p:nvSpPr>
        <p:spPr>
          <a:xfrm>
            <a:off x="107950" y="692150"/>
            <a:ext cx="8785225" cy="5761038"/>
          </a:xfrm>
        </p:spPr>
        <p:txBody>
          <a:bodyPr/>
          <a:lstStyle/>
          <a:p>
            <a:pPr marL="1085850" lvl="1" indent="-457200" eaLnBrk="1" hangingPunct="1">
              <a:defRPr/>
            </a:pPr>
            <a:r>
              <a:rPr lang="zh-CN" altLang="en-US" sz="2400" b="1" dirty="0" smtClean="0">
                <a:latin typeface="+mn-ea"/>
              </a:rPr>
              <a:t>指令</a:t>
            </a:r>
            <a:r>
              <a:rPr lang="en-US" altLang="zh-CN" sz="2400" b="1" dirty="0" smtClean="0">
                <a:solidFill>
                  <a:srgbClr val="9933FF"/>
                </a:solidFill>
                <a:latin typeface="+mn-ea"/>
              </a:rPr>
              <a:t>j</a:t>
            </a:r>
            <a:r>
              <a:rPr lang="zh-CN" altLang="en-US" sz="2400" b="1" dirty="0" smtClean="0">
                <a:latin typeface="+mn-ea"/>
              </a:rPr>
              <a:t>与指令</a:t>
            </a:r>
            <a:r>
              <a:rPr lang="en-US" altLang="zh-CN" sz="2400" b="1" dirty="0" smtClean="0">
                <a:solidFill>
                  <a:srgbClr val="9933FF"/>
                </a:solidFill>
                <a:latin typeface="+mn-ea"/>
              </a:rPr>
              <a:t>i</a:t>
            </a:r>
            <a:r>
              <a:rPr lang="zh-CN" altLang="en-US" sz="2400" b="1" dirty="0" smtClean="0">
                <a:latin typeface="+mn-ea"/>
              </a:rPr>
              <a:t>之间的名相关有两种：</a:t>
            </a:r>
            <a:endParaRPr lang="en-US" altLang="zh-CN" sz="2400" b="1" dirty="0" smtClean="0">
              <a:latin typeface="+mn-ea"/>
            </a:endParaRPr>
          </a:p>
          <a:p>
            <a:pPr marL="628650" lvl="1" indent="0" eaLnBrk="1" hangingPunct="1">
              <a:buFont typeface="Arial" charset="0"/>
              <a:buNone/>
              <a:defRPr/>
            </a:pPr>
            <a:r>
              <a:rPr lang="zh-CN" altLang="en-US" sz="2400" b="1" dirty="0" smtClean="0">
                <a:latin typeface="+mn-ea"/>
              </a:rPr>
              <a:t>（</a:t>
            </a:r>
            <a:r>
              <a:rPr lang="en-US" altLang="zh-CN" sz="2400" b="1" dirty="0" smtClean="0">
                <a:latin typeface="+mn-ea"/>
              </a:rPr>
              <a:t>1</a:t>
            </a:r>
            <a:r>
              <a:rPr lang="zh-CN" altLang="en-US" sz="2400" b="1" dirty="0" smtClean="0">
                <a:latin typeface="+mn-ea"/>
              </a:rPr>
              <a:t>）</a:t>
            </a:r>
            <a:r>
              <a:rPr lang="zh-CN" altLang="en-US" sz="2400" b="1" dirty="0" smtClean="0">
                <a:solidFill>
                  <a:srgbClr val="FF0000"/>
                </a:solidFill>
                <a:latin typeface="+mn-ea"/>
              </a:rPr>
              <a:t>反相关（</a:t>
            </a:r>
            <a:r>
              <a:rPr lang="en-US" altLang="zh-CN" sz="2400" b="1" dirty="0" smtClean="0">
                <a:solidFill>
                  <a:srgbClr val="FF0000"/>
                </a:solidFill>
                <a:latin typeface="+mn-ea"/>
              </a:rPr>
              <a:t>Anti dependence</a:t>
            </a:r>
            <a:r>
              <a:rPr lang="zh-CN" altLang="en-US" sz="2400" b="1" dirty="0" smtClean="0">
                <a:solidFill>
                  <a:srgbClr val="FF0000"/>
                </a:solidFill>
                <a:latin typeface="+mn-ea"/>
              </a:rPr>
              <a:t>）</a:t>
            </a:r>
            <a:r>
              <a:rPr lang="zh-CN" altLang="en-US" sz="2400" b="1" dirty="0">
                <a:latin typeface="+mn-ea"/>
              </a:rPr>
              <a:t>：</a:t>
            </a:r>
            <a:endParaRPr lang="en-US" altLang="zh-CN" sz="2400" b="1" dirty="0">
              <a:latin typeface="+mn-ea"/>
            </a:endParaRPr>
          </a:p>
          <a:p>
            <a:pPr marL="628650" lvl="1" indent="0" eaLnBrk="1" hangingPunct="1">
              <a:buFont typeface="Arial" charset="0"/>
              <a:buNone/>
              <a:defRPr/>
            </a:pPr>
            <a:r>
              <a:rPr lang="en-US" altLang="zh-CN" sz="2400" b="1" dirty="0">
                <a:solidFill>
                  <a:srgbClr val="FF0000"/>
                </a:solidFill>
                <a:latin typeface="+mn-ea"/>
              </a:rPr>
              <a:t> </a:t>
            </a:r>
            <a:r>
              <a:rPr lang="en-US" altLang="zh-CN" sz="2400" b="1" dirty="0" smtClean="0">
                <a:solidFill>
                  <a:srgbClr val="FF0000"/>
                </a:solidFill>
                <a:latin typeface="+mn-ea"/>
              </a:rPr>
              <a:t>    </a:t>
            </a:r>
            <a:r>
              <a:rPr lang="zh-CN" altLang="en-US" sz="2400" b="1" dirty="0" smtClean="0">
                <a:latin typeface="+mn-ea"/>
              </a:rPr>
              <a:t>如果指令</a:t>
            </a:r>
            <a:r>
              <a:rPr lang="en-US" altLang="zh-CN" sz="2400" b="1" dirty="0" smtClean="0">
                <a:solidFill>
                  <a:srgbClr val="9933FF"/>
                </a:solidFill>
                <a:latin typeface="+mn-ea"/>
              </a:rPr>
              <a:t>j</a:t>
            </a:r>
            <a:r>
              <a:rPr lang="zh-CN" altLang="en-US" sz="2400" b="1" dirty="0" smtClean="0">
                <a:latin typeface="+mn-ea"/>
              </a:rPr>
              <a:t>写的名与指令</a:t>
            </a:r>
            <a:r>
              <a:rPr lang="en-US" altLang="zh-CN" sz="2400" b="1" dirty="0" smtClean="0">
                <a:solidFill>
                  <a:srgbClr val="9933FF"/>
                </a:solidFill>
                <a:latin typeface="+mn-ea"/>
              </a:rPr>
              <a:t>i</a:t>
            </a:r>
            <a:r>
              <a:rPr lang="zh-CN" altLang="en-US" sz="2400" b="1" dirty="0" smtClean="0">
                <a:latin typeface="+mn-ea"/>
              </a:rPr>
              <a:t>读的名相同（引发流水线的先读后写</a:t>
            </a:r>
            <a:r>
              <a:rPr lang="en-US" altLang="zh-CN" sz="2400" b="1" dirty="0" smtClean="0">
                <a:latin typeface="+mn-ea"/>
              </a:rPr>
              <a:t>WAR</a:t>
            </a:r>
            <a:r>
              <a:rPr lang="zh-CN" altLang="en-US" sz="2400" b="1" dirty="0" smtClean="0">
                <a:latin typeface="+mn-ea"/>
              </a:rPr>
              <a:t>冲突），</a:t>
            </a:r>
            <a:r>
              <a:rPr lang="zh-CN" altLang="en-US" sz="2400" b="1" dirty="0">
                <a:latin typeface="+mn-ea"/>
              </a:rPr>
              <a:t>则称指令</a:t>
            </a:r>
            <a:r>
              <a:rPr lang="en-US" altLang="zh-CN" sz="2400" b="1" dirty="0">
                <a:latin typeface="+mn-ea"/>
              </a:rPr>
              <a:t>i</a:t>
            </a:r>
            <a:r>
              <a:rPr lang="zh-CN" altLang="en-US" sz="2400" b="1" dirty="0">
                <a:latin typeface="+mn-ea"/>
              </a:rPr>
              <a:t>和</a:t>
            </a:r>
            <a:r>
              <a:rPr lang="en-US" altLang="zh-CN" sz="2400" b="1" dirty="0">
                <a:latin typeface="+mn-ea"/>
              </a:rPr>
              <a:t>j</a:t>
            </a:r>
            <a:r>
              <a:rPr lang="zh-CN" altLang="en-US" sz="2400" b="1" dirty="0">
                <a:latin typeface="+mn-ea"/>
              </a:rPr>
              <a:t>发生了反</a:t>
            </a:r>
            <a:r>
              <a:rPr lang="zh-CN" altLang="en-US" sz="2400" b="1" dirty="0" smtClean="0">
                <a:latin typeface="+mn-ea"/>
              </a:rPr>
              <a:t>相关</a:t>
            </a:r>
            <a:r>
              <a:rPr lang="zh-CN" altLang="en-US" sz="2400" b="1" dirty="0">
                <a:latin typeface="+mn-ea"/>
              </a:rPr>
              <a:t>。</a:t>
            </a:r>
          </a:p>
          <a:p>
            <a:pPr marL="1085850" lvl="1" indent="-457200" eaLnBrk="1" hangingPunct="1">
              <a:buClr>
                <a:srgbClr val="33CC33"/>
              </a:buClr>
              <a:buSzPct val="80000"/>
              <a:buFont typeface="Wingdings 2" pitchFamily="18" charset="2"/>
              <a:buNone/>
              <a:defRPr/>
            </a:pPr>
            <a:r>
              <a:rPr lang="zh-CN" altLang="en-US" sz="2400" b="1" dirty="0" smtClean="0">
                <a:solidFill>
                  <a:srgbClr val="FF33CC"/>
                </a:solidFill>
                <a:latin typeface="+mn-ea"/>
              </a:rPr>
              <a:t>            </a:t>
            </a:r>
            <a:r>
              <a:rPr lang="zh-CN" altLang="en-US" sz="2400" b="1" i="1" dirty="0" smtClean="0">
                <a:latin typeface="+mn-ea"/>
              </a:rPr>
              <a:t>指令</a:t>
            </a:r>
            <a:r>
              <a:rPr lang="en-US" altLang="zh-CN" sz="2400" b="1" i="1" dirty="0" smtClean="0">
                <a:latin typeface="+mn-ea"/>
              </a:rPr>
              <a:t>j</a:t>
            </a:r>
            <a:r>
              <a:rPr lang="zh-CN" altLang="en-US" sz="2400" b="1" i="1" dirty="0" smtClean="0">
                <a:latin typeface="+mn-ea"/>
              </a:rPr>
              <a:t>写的名＝指令</a:t>
            </a:r>
            <a:r>
              <a:rPr lang="en-US" altLang="zh-CN" sz="2400" b="1" i="1" dirty="0" smtClean="0">
                <a:latin typeface="+mn-ea"/>
              </a:rPr>
              <a:t>i</a:t>
            </a:r>
            <a:r>
              <a:rPr lang="zh-CN" altLang="en-US" sz="2400" b="1" i="1" dirty="0" smtClean="0">
                <a:latin typeface="+mn-ea"/>
              </a:rPr>
              <a:t>读的名</a:t>
            </a:r>
            <a:endParaRPr lang="en-US" altLang="zh-CN" sz="2400" b="1" i="1" dirty="0" smtClean="0">
              <a:latin typeface="+mn-ea"/>
            </a:endParaRPr>
          </a:p>
          <a:p>
            <a:pPr marL="1085850" lvl="1" indent="-457200" eaLnBrk="1" hangingPunct="1">
              <a:buClr>
                <a:srgbClr val="33CC33"/>
              </a:buClr>
              <a:buSzPct val="80000"/>
              <a:buFont typeface="Wingdings 2" pitchFamily="18" charset="2"/>
              <a:buNone/>
              <a:defRPr/>
            </a:pPr>
            <a:r>
              <a:rPr lang="en-US" altLang="zh-CN" sz="2400" b="1" dirty="0" smtClean="0">
                <a:solidFill>
                  <a:srgbClr val="D60093"/>
                </a:solidFill>
                <a:latin typeface="+mn-ea"/>
              </a:rPr>
              <a:t>	</a:t>
            </a:r>
            <a:r>
              <a:rPr lang="zh-CN" altLang="en-US" sz="2400" b="1" dirty="0" smtClean="0">
                <a:latin typeface="+mn-ea"/>
              </a:rPr>
              <a:t>必须保证指令的原来顺序，以确保</a:t>
            </a:r>
            <a:r>
              <a:rPr lang="en-US" altLang="zh-CN" sz="2400" b="1" dirty="0" smtClean="0">
                <a:latin typeface="+mn-ea"/>
              </a:rPr>
              <a:t>i</a:t>
            </a:r>
            <a:r>
              <a:rPr lang="zh-CN" altLang="en-US" sz="2400" b="1" dirty="0" smtClean="0">
                <a:latin typeface="+mn-ea"/>
              </a:rPr>
              <a:t>能读到正确的值。</a:t>
            </a:r>
            <a:endParaRPr lang="en-US" altLang="zh-CN" sz="2400" b="1" dirty="0">
              <a:latin typeface="+mn-ea"/>
            </a:endParaRPr>
          </a:p>
          <a:p>
            <a:pPr marL="1085850" lvl="1" indent="-457200" eaLnBrk="1" hangingPunct="1">
              <a:buClr>
                <a:srgbClr val="33CC33"/>
              </a:buClr>
              <a:buSzPct val="80000"/>
              <a:buFont typeface="Wingdings 2" pitchFamily="18" charset="2"/>
              <a:buNone/>
              <a:defRPr/>
            </a:pPr>
            <a:endParaRPr lang="en-US" altLang="zh-CN" sz="2400" b="1" dirty="0" smtClean="0">
              <a:solidFill>
                <a:srgbClr val="FF0000"/>
              </a:solidFill>
              <a:latin typeface="+mn-ea"/>
            </a:endParaRPr>
          </a:p>
          <a:p>
            <a:pPr marL="1085850" lvl="1" indent="-457200" eaLnBrk="1" hangingPunct="1">
              <a:buClr>
                <a:srgbClr val="33CC33"/>
              </a:buClr>
              <a:buSzPct val="80000"/>
              <a:buFont typeface="Wingdings 2" pitchFamily="18" charset="2"/>
              <a:buNone/>
              <a:defRPr/>
            </a:pPr>
            <a:r>
              <a:rPr lang="zh-CN" altLang="en-US" sz="2400" b="1" dirty="0">
                <a:latin typeface="+mn-ea"/>
              </a:rPr>
              <a:t>（</a:t>
            </a:r>
            <a:r>
              <a:rPr lang="en-US" altLang="zh-CN" sz="2400" b="1" dirty="0">
                <a:latin typeface="+mn-ea"/>
              </a:rPr>
              <a:t>2</a:t>
            </a:r>
            <a:r>
              <a:rPr lang="zh-CN" altLang="en-US" sz="2400" b="1" dirty="0">
                <a:latin typeface="+mn-ea"/>
              </a:rPr>
              <a:t>）</a:t>
            </a:r>
            <a:r>
              <a:rPr lang="zh-CN" altLang="en-US" sz="2400" b="1" dirty="0">
                <a:solidFill>
                  <a:srgbClr val="FF0000"/>
                </a:solidFill>
                <a:latin typeface="+mn-ea"/>
              </a:rPr>
              <a:t>输出</a:t>
            </a:r>
            <a:r>
              <a:rPr lang="zh-CN" altLang="en-US" sz="2400" b="1" dirty="0" smtClean="0">
                <a:solidFill>
                  <a:srgbClr val="FF0000"/>
                </a:solidFill>
                <a:latin typeface="+mn-ea"/>
              </a:rPr>
              <a:t>相关（</a:t>
            </a:r>
            <a:r>
              <a:rPr lang="en-US" altLang="zh-CN" sz="2400" b="1" dirty="0" smtClean="0">
                <a:solidFill>
                  <a:srgbClr val="FF0000"/>
                </a:solidFill>
                <a:latin typeface="+mn-ea"/>
              </a:rPr>
              <a:t>Output dependence</a:t>
            </a:r>
            <a:r>
              <a:rPr lang="zh-CN" altLang="en-US" sz="2400" b="1" dirty="0" smtClean="0">
                <a:solidFill>
                  <a:srgbClr val="FF0000"/>
                </a:solidFill>
                <a:latin typeface="+mn-ea"/>
              </a:rPr>
              <a:t>）</a:t>
            </a:r>
            <a:r>
              <a:rPr lang="zh-CN" altLang="en-US" sz="2400" b="1" dirty="0" smtClean="0">
                <a:latin typeface="+mn-ea"/>
              </a:rPr>
              <a:t>：</a:t>
            </a:r>
            <a:endParaRPr lang="en-US" altLang="zh-CN" sz="2400" b="1" dirty="0">
              <a:latin typeface="+mn-ea"/>
            </a:endParaRPr>
          </a:p>
          <a:p>
            <a:pPr marL="914400" lvl="2" indent="0" eaLnBrk="1" hangingPunct="1">
              <a:buFont typeface="Arial" charset="0"/>
              <a:buNone/>
              <a:defRPr/>
            </a:pPr>
            <a:r>
              <a:rPr lang="zh-CN" altLang="en-US" b="1" dirty="0">
                <a:latin typeface="+mn-ea"/>
              </a:rPr>
              <a:t>   </a:t>
            </a:r>
            <a:r>
              <a:rPr lang="zh-CN" altLang="en-US" b="1" dirty="0" smtClean="0">
                <a:latin typeface="+mn-ea"/>
              </a:rPr>
              <a:t>如果</a:t>
            </a:r>
            <a:r>
              <a:rPr lang="zh-CN" altLang="en-US" b="1" dirty="0">
                <a:latin typeface="+mn-ea"/>
              </a:rPr>
              <a:t>指令</a:t>
            </a:r>
            <a:r>
              <a:rPr lang="en-US" altLang="zh-CN" b="1" dirty="0">
                <a:latin typeface="+mn-ea"/>
              </a:rPr>
              <a:t>j</a:t>
            </a:r>
            <a:r>
              <a:rPr lang="zh-CN" altLang="en-US" b="1" dirty="0">
                <a:latin typeface="+mn-ea"/>
              </a:rPr>
              <a:t>和指令</a:t>
            </a:r>
            <a:r>
              <a:rPr lang="en-US" altLang="zh-CN" b="1" dirty="0">
                <a:latin typeface="+mn-ea"/>
              </a:rPr>
              <a:t>i</a:t>
            </a:r>
            <a:r>
              <a:rPr lang="zh-CN" altLang="en-US" b="1" dirty="0" smtClean="0">
                <a:latin typeface="+mn-ea"/>
              </a:rPr>
              <a:t>写相同的名（引发流水线的写后写</a:t>
            </a:r>
            <a:r>
              <a:rPr lang="en-US" altLang="zh-CN" b="1" dirty="0" smtClean="0">
                <a:latin typeface="+mn-ea"/>
              </a:rPr>
              <a:t>WAW</a:t>
            </a:r>
            <a:r>
              <a:rPr lang="zh-CN" altLang="en-US" b="1" dirty="0" smtClean="0">
                <a:latin typeface="+mn-ea"/>
              </a:rPr>
              <a:t>冲突），则称</a:t>
            </a:r>
            <a:r>
              <a:rPr lang="zh-CN" altLang="en-US" b="1" dirty="0">
                <a:latin typeface="+mn-ea"/>
              </a:rPr>
              <a:t>指</a:t>
            </a:r>
            <a:r>
              <a:rPr lang="zh-CN" altLang="en-US" b="1" dirty="0" smtClean="0">
                <a:latin typeface="+mn-ea"/>
              </a:rPr>
              <a:t>令</a:t>
            </a:r>
            <a:r>
              <a:rPr lang="en-US" altLang="zh-CN" b="1" dirty="0" smtClean="0">
                <a:latin typeface="+mn-ea"/>
              </a:rPr>
              <a:t>i</a:t>
            </a:r>
            <a:r>
              <a:rPr lang="zh-CN" altLang="en-US" b="1" dirty="0" smtClean="0">
                <a:latin typeface="+mn-ea"/>
              </a:rPr>
              <a:t>和</a:t>
            </a:r>
            <a:r>
              <a:rPr lang="en-US" altLang="zh-CN" b="1" dirty="0" smtClean="0">
                <a:latin typeface="+mn-ea"/>
              </a:rPr>
              <a:t>j</a:t>
            </a:r>
            <a:r>
              <a:rPr lang="zh-CN" altLang="en-US" b="1" dirty="0" smtClean="0">
                <a:latin typeface="+mn-ea"/>
              </a:rPr>
              <a:t>发生了输出相关。</a:t>
            </a:r>
          </a:p>
          <a:p>
            <a:pPr marL="1085850" lvl="1" indent="-457200" eaLnBrk="1" hangingPunct="1">
              <a:buClr>
                <a:srgbClr val="33CC33"/>
              </a:buClr>
              <a:buSzPct val="80000"/>
              <a:buFont typeface="Wingdings 2" pitchFamily="18" charset="2"/>
              <a:buNone/>
              <a:defRPr/>
            </a:pPr>
            <a:r>
              <a:rPr lang="zh-CN" altLang="en-US" sz="2400" b="1" dirty="0" smtClean="0">
                <a:solidFill>
                  <a:schemeClr val="hlink"/>
                </a:solidFill>
                <a:latin typeface="+mn-ea"/>
              </a:rPr>
              <a:t>            </a:t>
            </a:r>
            <a:r>
              <a:rPr lang="zh-CN" altLang="en-US" sz="2400" b="1" i="1" dirty="0" smtClean="0">
                <a:latin typeface="+mn-ea"/>
              </a:rPr>
              <a:t>指令</a:t>
            </a:r>
            <a:r>
              <a:rPr lang="en-US" altLang="zh-CN" sz="2400" b="1" i="1" dirty="0" smtClean="0">
                <a:latin typeface="+mn-ea"/>
              </a:rPr>
              <a:t>j</a:t>
            </a:r>
            <a:r>
              <a:rPr lang="zh-CN" altLang="en-US" sz="2400" b="1" i="1" dirty="0" smtClean="0">
                <a:latin typeface="+mn-ea"/>
              </a:rPr>
              <a:t>写的名＝指令</a:t>
            </a:r>
            <a:r>
              <a:rPr lang="en-US" altLang="zh-CN" sz="2400" b="1" i="1" dirty="0" smtClean="0">
                <a:latin typeface="+mn-ea"/>
              </a:rPr>
              <a:t>i</a:t>
            </a:r>
            <a:r>
              <a:rPr lang="zh-CN" altLang="en-US" sz="2400" b="1" i="1" dirty="0" smtClean="0">
                <a:latin typeface="+mn-ea"/>
              </a:rPr>
              <a:t>写的名</a:t>
            </a:r>
            <a:endParaRPr lang="en-US" altLang="zh-CN" sz="2400" b="1" i="1" dirty="0" smtClean="0">
              <a:latin typeface="+mn-ea"/>
            </a:endParaRPr>
          </a:p>
          <a:p>
            <a:pPr marL="1085850" lvl="1" indent="-457200" eaLnBrk="1" hangingPunct="1">
              <a:buClr>
                <a:srgbClr val="33CC33"/>
              </a:buClr>
              <a:buSzPct val="80000"/>
              <a:buFont typeface="Wingdings 2" pitchFamily="18" charset="2"/>
              <a:buNone/>
              <a:defRPr/>
            </a:pPr>
            <a:r>
              <a:rPr lang="en-US" altLang="zh-CN" sz="2400" b="1" dirty="0" smtClean="0">
                <a:solidFill>
                  <a:srgbClr val="D60093"/>
                </a:solidFill>
                <a:latin typeface="+mn-ea"/>
              </a:rPr>
              <a:t>	</a:t>
            </a:r>
            <a:r>
              <a:rPr lang="zh-CN" altLang="en-US" sz="2400" b="1" dirty="0" smtClean="0">
                <a:latin typeface="+mn-ea"/>
              </a:rPr>
              <a:t>操作顺序必须得到保证，以使最后写入的值得以保存。</a:t>
            </a:r>
            <a:endParaRPr lang="zh-CN" altLang="en-US" sz="2400" b="1" dirty="0" smtClean="0">
              <a:solidFill>
                <a:srgbClr val="D60093"/>
              </a:solidFill>
              <a:latin typeface="+mn-ea"/>
            </a:endParaRPr>
          </a:p>
          <a:p>
            <a:pPr marL="1085850" lvl="1" indent="-457200" eaLnBrk="1" hangingPunct="1">
              <a:lnSpc>
                <a:spcPct val="130000"/>
              </a:lnSpc>
              <a:buSzPct val="80000"/>
              <a:buFont typeface="Wingdings" pitchFamily="2" charset="2"/>
              <a:buNone/>
              <a:defRPr/>
            </a:pPr>
            <a:endParaRPr lang="en-US" altLang="zh-CN" sz="2400" b="1" dirty="0" smtClean="0">
              <a:latin typeface="+mn-ea"/>
            </a:endParaRPr>
          </a:p>
        </p:txBody>
      </p:sp>
    </p:spTree>
    <p:extLst>
      <p:ext uri="{BB962C8B-B14F-4D97-AF65-F5344CB8AC3E}">
        <p14:creationId xmlns:p14="http://schemas.microsoft.com/office/powerpoint/2010/main" val="3331064915"/>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descr="Rectangle: Click to edit Master text styles&#10;Second level&#10;Third level&#10;Fourth level&#10;Fifth level"/>
          <p:cNvSpPr>
            <a:spLocks noGrp="1" noChangeArrowheads="1"/>
          </p:cNvSpPr>
          <p:nvPr>
            <p:ph idx="1"/>
          </p:nvPr>
        </p:nvSpPr>
        <p:spPr>
          <a:xfrm>
            <a:off x="250825" y="692150"/>
            <a:ext cx="8497888" cy="5473700"/>
          </a:xfrm>
        </p:spPr>
        <p:txBody>
          <a:bodyPr/>
          <a:lstStyle/>
          <a:p>
            <a:pPr marL="628650" lvl="1" indent="0" eaLnBrk="1" hangingPunct="1">
              <a:lnSpc>
                <a:spcPct val="140000"/>
              </a:lnSpc>
              <a:buSzPct val="80000"/>
              <a:buFont typeface="Arial" charset="0"/>
              <a:buNone/>
              <a:defRPr/>
            </a:pPr>
            <a:r>
              <a:rPr lang="en-US" altLang="zh-CN" sz="2400" b="1" dirty="0" smtClean="0">
                <a:latin typeface="+mn-ea"/>
              </a:rPr>
              <a:t>2. </a:t>
            </a:r>
            <a:r>
              <a:rPr lang="zh-CN" altLang="en-US" sz="2400" b="1" dirty="0" smtClean="0">
                <a:latin typeface="+mn-ea"/>
              </a:rPr>
              <a:t>名相关</a:t>
            </a:r>
            <a:endParaRPr lang="en-US" altLang="zh-CN" sz="2400" b="1" dirty="0" smtClean="0">
              <a:latin typeface="+mn-ea"/>
            </a:endParaRPr>
          </a:p>
          <a:p>
            <a:pPr marL="1085850" lvl="1" indent="-457200" eaLnBrk="1" hangingPunct="1">
              <a:lnSpc>
                <a:spcPct val="140000"/>
              </a:lnSpc>
              <a:buSzPct val="80000"/>
              <a:buFont typeface="Wingdings" panose="05000000000000000000" pitchFamily="2" charset="2"/>
              <a:buChar char="Ø"/>
              <a:defRPr/>
            </a:pPr>
            <a:r>
              <a:rPr lang="zh-CN" altLang="en-US" sz="2400" b="1" dirty="0" smtClean="0">
                <a:latin typeface="+mn-ea"/>
              </a:rPr>
              <a:t>两条指令之间并没有数据的传送。</a:t>
            </a:r>
          </a:p>
          <a:p>
            <a:pPr marL="1085850" lvl="1" indent="-457200" eaLnBrk="1" hangingPunct="1">
              <a:lnSpc>
                <a:spcPct val="140000"/>
              </a:lnSpc>
              <a:buSzPct val="80000"/>
              <a:buFont typeface="Wingdings" panose="05000000000000000000" pitchFamily="2" charset="2"/>
              <a:buChar char="Ø"/>
              <a:defRPr/>
            </a:pPr>
            <a:r>
              <a:rPr lang="zh-CN" altLang="en-US" sz="2400" b="1" dirty="0" smtClean="0">
                <a:latin typeface="+mn-ea"/>
              </a:rPr>
              <a:t>如果一条指令中的名改变了，并不影响另外一条指令的执行。</a:t>
            </a:r>
          </a:p>
          <a:p>
            <a:pPr marL="1085850" lvl="1" indent="-457200" eaLnBrk="1" hangingPunct="1">
              <a:lnSpc>
                <a:spcPct val="140000"/>
              </a:lnSpc>
              <a:buFont typeface="Wingdings" panose="05000000000000000000" pitchFamily="2" charset="2"/>
              <a:buChar char="Ø"/>
              <a:defRPr/>
            </a:pPr>
            <a:r>
              <a:rPr lang="zh-CN" altLang="en-US" sz="2400" b="1" dirty="0" smtClean="0">
                <a:latin typeface="+mn-ea"/>
              </a:rPr>
              <a:t>换名技术</a:t>
            </a:r>
          </a:p>
          <a:p>
            <a:pPr lvl="2" eaLnBrk="1" hangingPunct="1">
              <a:lnSpc>
                <a:spcPct val="140000"/>
              </a:lnSpc>
              <a:defRPr/>
            </a:pPr>
            <a:r>
              <a:rPr lang="zh-CN" altLang="en-US" b="1" dirty="0" smtClean="0">
                <a:latin typeface="+mn-ea"/>
              </a:rPr>
              <a:t>通过改变指令中操作数的名来消除名相关。</a:t>
            </a:r>
          </a:p>
          <a:p>
            <a:pPr lvl="2" eaLnBrk="1" hangingPunct="1">
              <a:lnSpc>
                <a:spcPct val="140000"/>
              </a:lnSpc>
              <a:defRPr/>
            </a:pPr>
            <a:r>
              <a:rPr lang="zh-CN" altLang="en-US" b="1" dirty="0" smtClean="0">
                <a:latin typeface="+mn-ea"/>
              </a:rPr>
              <a:t>对于寄存器操作数进行换名称为</a:t>
            </a:r>
            <a:r>
              <a:rPr lang="zh-CN" altLang="en-US" b="1" dirty="0" smtClean="0">
                <a:solidFill>
                  <a:srgbClr val="FF0000"/>
                </a:solidFill>
                <a:latin typeface="+mn-ea"/>
              </a:rPr>
              <a:t>寄存器换名（重命名，</a:t>
            </a:r>
            <a:r>
              <a:rPr lang="en-US" altLang="zh-CN" b="1" dirty="0" smtClean="0">
                <a:solidFill>
                  <a:srgbClr val="FF0000"/>
                </a:solidFill>
                <a:latin typeface="+mn-ea"/>
              </a:rPr>
              <a:t>Renaming</a:t>
            </a:r>
            <a:r>
              <a:rPr lang="zh-CN" altLang="en-US" b="1" dirty="0" smtClean="0">
                <a:solidFill>
                  <a:srgbClr val="FF0000"/>
                </a:solidFill>
                <a:latin typeface="+mn-ea"/>
              </a:rPr>
              <a:t>）。</a:t>
            </a:r>
            <a:endParaRPr lang="en-US" altLang="zh-CN" b="1" dirty="0" smtClean="0">
              <a:solidFill>
                <a:srgbClr val="FF0000"/>
              </a:solidFill>
              <a:latin typeface="+mn-ea"/>
            </a:endParaRPr>
          </a:p>
          <a:p>
            <a:pPr lvl="2" eaLnBrk="1" hangingPunct="1">
              <a:lnSpc>
                <a:spcPct val="140000"/>
              </a:lnSpc>
              <a:defRPr/>
            </a:pPr>
            <a:r>
              <a:rPr lang="zh-CN" altLang="en-US" b="1" dirty="0" smtClean="0">
                <a:solidFill>
                  <a:srgbClr val="008000"/>
                </a:solidFill>
                <a:latin typeface="+mn-ea"/>
              </a:rPr>
              <a:t>既可以用编译器静态实现，也可以用硬件动态完成。</a:t>
            </a:r>
            <a:endParaRPr lang="en-US" altLang="zh-CN" b="1" dirty="0" smtClean="0">
              <a:solidFill>
                <a:srgbClr val="008000"/>
              </a:solidFill>
              <a:latin typeface="+mn-ea"/>
            </a:endParaRPr>
          </a:p>
        </p:txBody>
      </p:sp>
    </p:spTree>
    <p:extLst>
      <p:ext uri="{BB962C8B-B14F-4D97-AF65-F5344CB8AC3E}">
        <p14:creationId xmlns:p14="http://schemas.microsoft.com/office/powerpoint/2010/main" val="3038709527"/>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3" descr="Rectangle: Click to edit Master text styles&#10;Second level&#10;Third level&#10;Fourth level&#10;Fifth level"/>
          <p:cNvSpPr>
            <a:spLocks noGrp="1" noChangeArrowheads="1"/>
          </p:cNvSpPr>
          <p:nvPr>
            <p:ph idx="1"/>
          </p:nvPr>
        </p:nvSpPr>
        <p:spPr>
          <a:xfrm>
            <a:off x="611560" y="695325"/>
            <a:ext cx="7772400" cy="5638800"/>
          </a:xfrm>
        </p:spPr>
        <p:txBody>
          <a:bodyPr/>
          <a:lstStyle/>
          <a:p>
            <a:pPr marL="1085850" lvl="1" indent="-457200" eaLnBrk="1" hangingPunct="1">
              <a:buFont typeface="Wingdings" pitchFamily="2" charset="2"/>
              <a:buNone/>
            </a:pPr>
            <a:endParaRPr lang="zh-CN" altLang="en-US" dirty="0" smtClean="0">
              <a:latin typeface="黑体" pitchFamily="49" charset="-122"/>
            </a:endParaRPr>
          </a:p>
          <a:p>
            <a:pPr marL="1085850" lvl="1" indent="-457200" eaLnBrk="1" hangingPunct="1"/>
            <a:r>
              <a:rPr lang="zh-CN" altLang="en-US" sz="2400" b="1" dirty="0" smtClean="0">
                <a:latin typeface="Times New Roman" panose="02020603050405020304" pitchFamily="18" charset="0"/>
                <a:cs typeface="Times New Roman" panose="02020603050405020304" pitchFamily="18" charset="0"/>
              </a:rPr>
              <a:t>考虑以下代码：</a:t>
            </a:r>
          </a:p>
          <a:p>
            <a:pPr lvl="2" eaLnBrk="1" hangingPunct="1">
              <a:lnSpc>
                <a:spcPct val="100000"/>
              </a:lnSpc>
              <a:buFont typeface="Wingdings" pitchFamily="2" charset="2"/>
              <a:buNone/>
            </a:pPr>
            <a:r>
              <a:rPr lang="zh-CN" altLang="en-US" dirty="0" smtClean="0">
                <a:latin typeface="宋体" pitchFamily="2" charset="-122"/>
              </a:rPr>
              <a:t>       </a:t>
            </a:r>
            <a:r>
              <a:rPr lang="en-US" altLang="zh-CN" dirty="0" smtClean="0">
                <a:latin typeface="宋体" pitchFamily="2" charset="-122"/>
              </a:rPr>
              <a:t>DIVD	    F0</a:t>
            </a:r>
            <a:r>
              <a:rPr lang="zh-CN" altLang="en-US" dirty="0" smtClean="0">
                <a:latin typeface="宋体" pitchFamily="2" charset="-122"/>
              </a:rPr>
              <a:t>，</a:t>
            </a:r>
            <a:r>
              <a:rPr lang="en-US" altLang="zh-CN" dirty="0" smtClean="0">
                <a:latin typeface="宋体" pitchFamily="2" charset="-122"/>
              </a:rPr>
              <a:t>F2</a:t>
            </a:r>
            <a:r>
              <a:rPr lang="zh-CN" altLang="en-US" dirty="0" smtClean="0">
                <a:latin typeface="宋体" pitchFamily="2" charset="-122"/>
              </a:rPr>
              <a:t>，</a:t>
            </a:r>
            <a:r>
              <a:rPr lang="en-US" altLang="zh-CN" dirty="0" smtClean="0">
                <a:latin typeface="宋体" pitchFamily="2" charset="-122"/>
              </a:rPr>
              <a:t>F4</a:t>
            </a:r>
          </a:p>
          <a:p>
            <a:pPr lvl="2" eaLnBrk="1" hangingPunct="1">
              <a:lnSpc>
                <a:spcPct val="100000"/>
              </a:lnSpc>
              <a:buFont typeface="Wingdings" pitchFamily="2" charset="2"/>
              <a:buNone/>
            </a:pPr>
            <a:r>
              <a:rPr lang="en-US" altLang="zh-CN" dirty="0" smtClean="0">
                <a:latin typeface="宋体" pitchFamily="2" charset="-122"/>
              </a:rPr>
              <a:t>       MULD	    </a:t>
            </a:r>
            <a:r>
              <a:rPr lang="en-US" altLang="zh-CN" dirty="0" smtClean="0">
                <a:solidFill>
                  <a:schemeClr val="hlink"/>
                </a:solidFill>
                <a:latin typeface="宋体" pitchFamily="2" charset="-122"/>
              </a:rPr>
              <a:t>F6</a:t>
            </a:r>
            <a:r>
              <a:rPr lang="zh-CN" altLang="en-US" dirty="0" smtClean="0">
                <a:latin typeface="宋体" pitchFamily="2" charset="-122"/>
              </a:rPr>
              <a:t>，</a:t>
            </a:r>
            <a:r>
              <a:rPr lang="en-US" altLang="zh-CN" dirty="0" smtClean="0">
                <a:latin typeface="宋体" pitchFamily="2" charset="-122"/>
              </a:rPr>
              <a:t>F0</a:t>
            </a:r>
            <a:r>
              <a:rPr lang="zh-CN" altLang="en-US" dirty="0" smtClean="0">
                <a:latin typeface="宋体" pitchFamily="2" charset="-122"/>
              </a:rPr>
              <a:t>，</a:t>
            </a:r>
            <a:r>
              <a:rPr lang="en-US" altLang="zh-CN" dirty="0" smtClean="0">
                <a:solidFill>
                  <a:srgbClr val="D60093"/>
                </a:solidFill>
                <a:latin typeface="宋体" pitchFamily="2" charset="-122"/>
              </a:rPr>
              <a:t>F8</a:t>
            </a:r>
          </a:p>
          <a:p>
            <a:pPr lvl="2" eaLnBrk="1" hangingPunct="1">
              <a:lnSpc>
                <a:spcPct val="100000"/>
              </a:lnSpc>
              <a:buFont typeface="Wingdings" pitchFamily="2" charset="2"/>
              <a:buNone/>
            </a:pPr>
            <a:r>
              <a:rPr lang="en-US" altLang="zh-CN" dirty="0" smtClean="0">
                <a:latin typeface="宋体" pitchFamily="2" charset="-122"/>
              </a:rPr>
              <a:t>       SD	    0</a:t>
            </a:r>
            <a:r>
              <a:rPr lang="zh-CN" altLang="en-US" dirty="0" smtClean="0">
                <a:latin typeface="宋体" pitchFamily="2" charset="-122"/>
              </a:rPr>
              <a:t>（</a:t>
            </a:r>
            <a:r>
              <a:rPr lang="en-US" altLang="zh-CN" dirty="0" smtClean="0">
                <a:latin typeface="宋体" pitchFamily="2" charset="-122"/>
              </a:rPr>
              <a:t>R1</a:t>
            </a:r>
            <a:r>
              <a:rPr lang="zh-CN" altLang="en-US" dirty="0" smtClean="0">
                <a:latin typeface="宋体" pitchFamily="2" charset="-122"/>
              </a:rPr>
              <a:t>），</a:t>
            </a:r>
            <a:r>
              <a:rPr lang="en-US" altLang="zh-CN" u="sng" dirty="0" smtClean="0">
                <a:latin typeface="宋体" pitchFamily="2" charset="-122"/>
              </a:rPr>
              <a:t>F6</a:t>
            </a:r>
            <a:endParaRPr lang="zh-CN" altLang="en-US" u="sng" dirty="0" smtClean="0">
              <a:latin typeface="宋体" pitchFamily="2" charset="-122"/>
            </a:endParaRPr>
          </a:p>
          <a:p>
            <a:pPr lvl="2" eaLnBrk="1" hangingPunct="1">
              <a:lnSpc>
                <a:spcPct val="100000"/>
              </a:lnSpc>
              <a:buFont typeface="Wingdings" pitchFamily="2" charset="2"/>
              <a:buNone/>
            </a:pPr>
            <a:r>
              <a:rPr lang="zh-CN" altLang="en-US" dirty="0" smtClean="0">
                <a:latin typeface="宋体" pitchFamily="2" charset="-122"/>
              </a:rPr>
              <a:t>       </a:t>
            </a:r>
            <a:r>
              <a:rPr lang="en-US" altLang="zh-CN" dirty="0" smtClean="0">
                <a:latin typeface="宋体" pitchFamily="2" charset="-122"/>
              </a:rPr>
              <a:t>SUBD	    </a:t>
            </a:r>
            <a:r>
              <a:rPr lang="en-US" altLang="zh-CN" dirty="0" smtClean="0">
                <a:solidFill>
                  <a:srgbClr val="D60093"/>
                </a:solidFill>
                <a:latin typeface="宋体" pitchFamily="2" charset="-122"/>
              </a:rPr>
              <a:t>F8</a:t>
            </a:r>
            <a:r>
              <a:rPr lang="zh-CN" altLang="en-US" dirty="0" smtClean="0">
                <a:latin typeface="宋体" pitchFamily="2" charset="-122"/>
              </a:rPr>
              <a:t>，</a:t>
            </a:r>
            <a:r>
              <a:rPr lang="en-US" altLang="zh-CN" dirty="0" smtClean="0">
                <a:latin typeface="宋体" pitchFamily="2" charset="-122"/>
              </a:rPr>
              <a:t>F10</a:t>
            </a:r>
            <a:r>
              <a:rPr lang="zh-CN" altLang="en-US" dirty="0" smtClean="0">
                <a:latin typeface="宋体" pitchFamily="2" charset="-122"/>
              </a:rPr>
              <a:t>，</a:t>
            </a:r>
            <a:r>
              <a:rPr lang="en-US" altLang="zh-CN" dirty="0" smtClean="0">
                <a:latin typeface="宋体" pitchFamily="2" charset="-122"/>
              </a:rPr>
              <a:t>F14</a:t>
            </a:r>
          </a:p>
          <a:p>
            <a:pPr lvl="2" eaLnBrk="1" hangingPunct="1">
              <a:lnSpc>
                <a:spcPct val="100000"/>
              </a:lnSpc>
              <a:buFont typeface="Wingdings" pitchFamily="2" charset="2"/>
              <a:buNone/>
            </a:pPr>
            <a:r>
              <a:rPr lang="en-US" altLang="zh-CN" dirty="0" smtClean="0">
                <a:latin typeface="宋体" pitchFamily="2" charset="-122"/>
              </a:rPr>
              <a:t>       ADDD	    </a:t>
            </a:r>
            <a:r>
              <a:rPr lang="en-US" altLang="zh-CN" dirty="0" smtClean="0">
                <a:solidFill>
                  <a:schemeClr val="hlink"/>
                </a:solidFill>
                <a:latin typeface="宋体" pitchFamily="2" charset="-122"/>
              </a:rPr>
              <a:t>F6</a:t>
            </a:r>
            <a:r>
              <a:rPr lang="zh-CN" altLang="en-US" dirty="0" smtClean="0">
                <a:latin typeface="宋体" pitchFamily="2" charset="-122"/>
              </a:rPr>
              <a:t>， </a:t>
            </a:r>
            <a:r>
              <a:rPr lang="en-US" altLang="zh-CN" dirty="0" smtClean="0">
                <a:latin typeface="宋体" pitchFamily="2" charset="-122"/>
              </a:rPr>
              <a:t>F10</a:t>
            </a:r>
            <a:r>
              <a:rPr lang="zh-CN" altLang="en-US" dirty="0" smtClean="0">
                <a:latin typeface="宋体" pitchFamily="2" charset="-122"/>
              </a:rPr>
              <a:t>，</a:t>
            </a:r>
            <a:r>
              <a:rPr lang="en-US" altLang="zh-CN" u="sng" dirty="0" smtClean="0">
                <a:latin typeface="宋体" pitchFamily="2" charset="-122"/>
              </a:rPr>
              <a:t>F8</a:t>
            </a:r>
            <a:r>
              <a:rPr lang="en-US" altLang="zh-CN" dirty="0" smtClean="0">
                <a:latin typeface="宋体" pitchFamily="2" charset="-122"/>
              </a:rPr>
              <a:t> </a:t>
            </a:r>
          </a:p>
        </p:txBody>
      </p:sp>
      <p:sp>
        <p:nvSpPr>
          <p:cNvPr id="101379" name="Text Box 7"/>
          <p:cNvSpPr txBox="1">
            <a:spLocks noChangeArrowheads="1"/>
          </p:cNvSpPr>
          <p:nvPr/>
        </p:nvSpPr>
        <p:spPr bwMode="auto">
          <a:xfrm>
            <a:off x="86241" y="2852936"/>
            <a:ext cx="2133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E24C05"/>
                </a:solidFill>
                <a:latin typeface="Tahoma" pitchFamily="34" charset="0"/>
                <a:ea typeface="黑体" pitchFamily="49" charset="-122"/>
              </a:defRPr>
            </a:lvl1pPr>
            <a:lvl2pPr>
              <a:defRPr sz="2400">
                <a:solidFill>
                  <a:schemeClr val="tx1"/>
                </a:solidFill>
                <a:latin typeface="Tahoma" pitchFamily="34" charset="0"/>
                <a:ea typeface="黑体" pitchFamily="49" charset="-122"/>
              </a:defRPr>
            </a:lvl2pPr>
            <a:lvl3pPr>
              <a:defRPr sz="2000" b="1">
                <a:solidFill>
                  <a:srgbClr val="000000"/>
                </a:solidFill>
                <a:latin typeface="Tahoma" pitchFamily="34" charset="0"/>
                <a:ea typeface="宋体" pitchFamily="2" charset="-122"/>
              </a:defRPr>
            </a:lvl3pPr>
            <a:lvl4pPr>
              <a:defRPr sz="2000" b="1">
                <a:solidFill>
                  <a:schemeClr val="tx1"/>
                </a:solidFill>
                <a:latin typeface="Tahoma" pitchFamily="34" charset="0"/>
                <a:ea typeface="宋体" pitchFamily="2" charset="-122"/>
              </a:defRPr>
            </a:lvl4pPr>
            <a:lvl5pPr>
              <a:defRPr sz="2000" b="1">
                <a:solidFill>
                  <a:schemeClr val="tx1"/>
                </a:solidFill>
                <a:latin typeface="Tahoma" pitchFamily="34" charset="0"/>
                <a:ea typeface="宋体" pitchFamily="2" charset="-122"/>
              </a:defRPr>
            </a:lvl5pPr>
            <a:lvl6pPr eaLnBrk="0" hangingPunct="0">
              <a:defRPr sz="2000" b="1">
                <a:solidFill>
                  <a:schemeClr val="tx1"/>
                </a:solidFill>
                <a:latin typeface="Tahoma" pitchFamily="34" charset="0"/>
                <a:ea typeface="宋体" pitchFamily="2" charset="-122"/>
              </a:defRPr>
            </a:lvl6pPr>
            <a:lvl7pPr eaLnBrk="0" hangingPunct="0">
              <a:defRPr sz="2000" b="1">
                <a:solidFill>
                  <a:schemeClr val="tx1"/>
                </a:solidFill>
                <a:latin typeface="Tahoma" pitchFamily="34" charset="0"/>
                <a:ea typeface="宋体" pitchFamily="2" charset="-122"/>
              </a:defRPr>
            </a:lvl7pPr>
            <a:lvl8pPr eaLnBrk="0" hangingPunct="0">
              <a:defRPr sz="2000" b="1">
                <a:solidFill>
                  <a:schemeClr val="tx1"/>
                </a:solidFill>
                <a:latin typeface="Tahoma" pitchFamily="34" charset="0"/>
                <a:ea typeface="宋体" pitchFamily="2" charset="-122"/>
              </a:defRPr>
            </a:lvl8pPr>
            <a:lvl9pPr eaLnBrk="0" hangingPunct="0">
              <a:defRPr sz="2000" b="1">
                <a:solidFill>
                  <a:schemeClr val="tx1"/>
                </a:solidFill>
                <a:latin typeface="Tahoma" pitchFamily="34" charset="0"/>
                <a:ea typeface="宋体" pitchFamily="2" charset="-122"/>
              </a:defRPr>
            </a:lvl9pPr>
          </a:lstStyle>
          <a:p>
            <a:pPr eaLnBrk="1" hangingPunct="1">
              <a:lnSpc>
                <a:spcPct val="60000"/>
              </a:lnSpc>
              <a:spcBef>
                <a:spcPct val="50000"/>
              </a:spcBef>
              <a:buFont typeface="Wingdings" pitchFamily="2" charset="2"/>
              <a:buNone/>
            </a:pPr>
            <a:r>
              <a:rPr lang="zh-CN" altLang="en-US" sz="2000" b="1" dirty="0">
                <a:solidFill>
                  <a:schemeClr val="hlink"/>
                </a:solidFill>
                <a:latin typeface="宋体" pitchFamily="2" charset="-122"/>
                <a:ea typeface="宋体" pitchFamily="2" charset="-122"/>
              </a:rPr>
              <a:t>输出相关（</a:t>
            </a:r>
            <a:r>
              <a:rPr lang="en-US" altLang="zh-CN" sz="2000" b="1" dirty="0">
                <a:solidFill>
                  <a:schemeClr val="hlink"/>
                </a:solidFill>
                <a:latin typeface="宋体" pitchFamily="2" charset="-122"/>
                <a:ea typeface="宋体" pitchFamily="2" charset="-122"/>
              </a:rPr>
              <a:t>F6</a:t>
            </a:r>
            <a:r>
              <a:rPr lang="zh-CN" altLang="en-US" sz="2000" b="1" dirty="0">
                <a:solidFill>
                  <a:schemeClr val="hlink"/>
                </a:solidFill>
                <a:latin typeface="宋体" pitchFamily="2" charset="-122"/>
                <a:ea typeface="宋体" pitchFamily="2" charset="-122"/>
              </a:rPr>
              <a:t>）</a:t>
            </a:r>
          </a:p>
          <a:p>
            <a:pPr eaLnBrk="1" hangingPunct="1">
              <a:lnSpc>
                <a:spcPct val="60000"/>
              </a:lnSpc>
              <a:spcBef>
                <a:spcPct val="50000"/>
              </a:spcBef>
              <a:buFont typeface="Wingdings" pitchFamily="2" charset="2"/>
              <a:buNone/>
            </a:pPr>
            <a:r>
              <a:rPr lang="zh-CN" altLang="en-US" sz="2000" b="1" dirty="0">
                <a:solidFill>
                  <a:schemeClr val="hlink"/>
                </a:solidFill>
                <a:latin typeface="宋体" pitchFamily="2" charset="-122"/>
                <a:ea typeface="宋体" pitchFamily="2" charset="-122"/>
              </a:rPr>
              <a:t>导致</a:t>
            </a:r>
            <a:r>
              <a:rPr lang="en-US" altLang="zh-CN" sz="2000" b="1" dirty="0">
                <a:solidFill>
                  <a:schemeClr val="hlink"/>
                </a:solidFill>
                <a:latin typeface="宋体" pitchFamily="2" charset="-122"/>
                <a:ea typeface="宋体" pitchFamily="2" charset="-122"/>
              </a:rPr>
              <a:t>WAW</a:t>
            </a:r>
            <a:r>
              <a:rPr lang="zh-CN" altLang="en-US" sz="2000" b="1" dirty="0">
                <a:solidFill>
                  <a:schemeClr val="hlink"/>
                </a:solidFill>
                <a:latin typeface="宋体" pitchFamily="2" charset="-122"/>
                <a:ea typeface="宋体" pitchFamily="2" charset="-122"/>
              </a:rPr>
              <a:t>冲突</a:t>
            </a:r>
          </a:p>
        </p:txBody>
      </p:sp>
      <p:sp>
        <p:nvSpPr>
          <p:cNvPr id="101380" name="Text Box 8"/>
          <p:cNvSpPr txBox="1">
            <a:spLocks noChangeArrowheads="1"/>
          </p:cNvSpPr>
          <p:nvPr/>
        </p:nvSpPr>
        <p:spPr bwMode="auto">
          <a:xfrm>
            <a:off x="6804248" y="2492896"/>
            <a:ext cx="1905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E24C05"/>
                </a:solidFill>
                <a:latin typeface="Tahoma" pitchFamily="34" charset="0"/>
                <a:ea typeface="黑体" pitchFamily="49" charset="-122"/>
              </a:defRPr>
            </a:lvl1pPr>
            <a:lvl2pPr>
              <a:defRPr sz="2400">
                <a:solidFill>
                  <a:schemeClr val="tx1"/>
                </a:solidFill>
                <a:latin typeface="Tahoma" pitchFamily="34" charset="0"/>
                <a:ea typeface="黑体" pitchFamily="49" charset="-122"/>
              </a:defRPr>
            </a:lvl2pPr>
            <a:lvl3pPr>
              <a:defRPr sz="2000" b="1">
                <a:solidFill>
                  <a:srgbClr val="000000"/>
                </a:solidFill>
                <a:latin typeface="Tahoma" pitchFamily="34" charset="0"/>
                <a:ea typeface="宋体" pitchFamily="2" charset="-122"/>
              </a:defRPr>
            </a:lvl3pPr>
            <a:lvl4pPr>
              <a:defRPr sz="2000" b="1">
                <a:solidFill>
                  <a:schemeClr val="tx1"/>
                </a:solidFill>
                <a:latin typeface="Tahoma" pitchFamily="34" charset="0"/>
                <a:ea typeface="宋体" pitchFamily="2" charset="-122"/>
              </a:defRPr>
            </a:lvl4pPr>
            <a:lvl5pPr>
              <a:defRPr sz="2000" b="1">
                <a:solidFill>
                  <a:schemeClr val="tx1"/>
                </a:solidFill>
                <a:latin typeface="Tahoma" pitchFamily="34" charset="0"/>
                <a:ea typeface="宋体" pitchFamily="2" charset="-122"/>
              </a:defRPr>
            </a:lvl5pPr>
            <a:lvl6pPr eaLnBrk="0" hangingPunct="0">
              <a:defRPr sz="2000" b="1">
                <a:solidFill>
                  <a:schemeClr val="tx1"/>
                </a:solidFill>
                <a:latin typeface="Tahoma" pitchFamily="34" charset="0"/>
                <a:ea typeface="宋体" pitchFamily="2" charset="-122"/>
              </a:defRPr>
            </a:lvl6pPr>
            <a:lvl7pPr eaLnBrk="0" hangingPunct="0">
              <a:defRPr sz="2000" b="1">
                <a:solidFill>
                  <a:schemeClr val="tx1"/>
                </a:solidFill>
                <a:latin typeface="Tahoma" pitchFamily="34" charset="0"/>
                <a:ea typeface="宋体" pitchFamily="2" charset="-122"/>
              </a:defRPr>
            </a:lvl7pPr>
            <a:lvl8pPr eaLnBrk="0" hangingPunct="0">
              <a:defRPr sz="2000" b="1">
                <a:solidFill>
                  <a:schemeClr val="tx1"/>
                </a:solidFill>
                <a:latin typeface="Tahoma" pitchFamily="34" charset="0"/>
                <a:ea typeface="宋体" pitchFamily="2" charset="-122"/>
              </a:defRPr>
            </a:lvl8pPr>
            <a:lvl9pPr eaLnBrk="0" hangingPunct="0">
              <a:defRPr sz="2000" b="1">
                <a:solidFill>
                  <a:schemeClr val="tx1"/>
                </a:solidFill>
                <a:latin typeface="Tahoma" pitchFamily="34" charset="0"/>
                <a:ea typeface="宋体" pitchFamily="2" charset="-122"/>
              </a:defRPr>
            </a:lvl9pPr>
          </a:lstStyle>
          <a:p>
            <a:pPr eaLnBrk="1" hangingPunct="1">
              <a:lnSpc>
                <a:spcPct val="60000"/>
              </a:lnSpc>
              <a:spcBef>
                <a:spcPct val="50000"/>
              </a:spcBef>
              <a:buFont typeface="Wingdings" pitchFamily="2" charset="2"/>
              <a:buNone/>
            </a:pPr>
            <a:r>
              <a:rPr lang="zh-CN" altLang="en-US" sz="2000" b="1" dirty="0">
                <a:solidFill>
                  <a:srgbClr val="D60093"/>
                </a:solidFill>
                <a:latin typeface="宋体" pitchFamily="2" charset="-122"/>
                <a:ea typeface="宋体" pitchFamily="2" charset="-122"/>
              </a:rPr>
              <a:t>反相关（</a:t>
            </a:r>
            <a:r>
              <a:rPr lang="en-US" altLang="zh-CN" sz="2000" b="1" dirty="0">
                <a:solidFill>
                  <a:srgbClr val="D60093"/>
                </a:solidFill>
                <a:latin typeface="宋体" pitchFamily="2" charset="-122"/>
                <a:ea typeface="宋体" pitchFamily="2" charset="-122"/>
              </a:rPr>
              <a:t>F8</a:t>
            </a:r>
            <a:r>
              <a:rPr lang="zh-CN" altLang="en-US" sz="2000" b="1" dirty="0">
                <a:solidFill>
                  <a:srgbClr val="D60093"/>
                </a:solidFill>
                <a:latin typeface="宋体" pitchFamily="2" charset="-122"/>
                <a:ea typeface="宋体" pitchFamily="2" charset="-122"/>
              </a:rPr>
              <a:t>）</a:t>
            </a:r>
          </a:p>
          <a:p>
            <a:pPr eaLnBrk="1" hangingPunct="1">
              <a:lnSpc>
                <a:spcPct val="60000"/>
              </a:lnSpc>
              <a:spcBef>
                <a:spcPct val="50000"/>
              </a:spcBef>
              <a:buFont typeface="Wingdings" pitchFamily="2" charset="2"/>
              <a:buNone/>
            </a:pPr>
            <a:r>
              <a:rPr lang="zh-CN" altLang="en-US" sz="2000" b="1" dirty="0">
                <a:solidFill>
                  <a:srgbClr val="D60093"/>
                </a:solidFill>
                <a:latin typeface="宋体" pitchFamily="2" charset="-122"/>
                <a:ea typeface="宋体" pitchFamily="2" charset="-122"/>
              </a:rPr>
              <a:t>导致</a:t>
            </a:r>
            <a:r>
              <a:rPr lang="en-US" altLang="zh-CN" sz="2000" b="1" dirty="0">
                <a:solidFill>
                  <a:srgbClr val="D60093"/>
                </a:solidFill>
                <a:latin typeface="宋体" pitchFamily="2" charset="-122"/>
                <a:ea typeface="宋体" pitchFamily="2" charset="-122"/>
              </a:rPr>
              <a:t>WAR</a:t>
            </a:r>
            <a:r>
              <a:rPr lang="zh-CN" altLang="en-US" sz="2000" b="1" dirty="0">
                <a:solidFill>
                  <a:srgbClr val="D60093"/>
                </a:solidFill>
                <a:latin typeface="宋体" pitchFamily="2" charset="-122"/>
                <a:ea typeface="宋体" pitchFamily="2" charset="-122"/>
              </a:rPr>
              <a:t>冲突</a:t>
            </a:r>
            <a:r>
              <a:rPr lang="zh-CN" altLang="en-US" sz="2000" b="1" dirty="0">
                <a:solidFill>
                  <a:srgbClr val="008000"/>
                </a:solidFill>
                <a:latin typeface="宋体" pitchFamily="2" charset="-122"/>
                <a:ea typeface="宋体" pitchFamily="2" charset="-122"/>
              </a:rPr>
              <a:t> </a:t>
            </a:r>
          </a:p>
        </p:txBody>
      </p:sp>
      <p:sp>
        <p:nvSpPr>
          <p:cNvPr id="101381" name="AutoShape 11"/>
          <p:cNvSpPr>
            <a:spLocks/>
          </p:cNvSpPr>
          <p:nvPr/>
        </p:nvSpPr>
        <p:spPr bwMode="auto">
          <a:xfrm flipH="1">
            <a:off x="2241104" y="2348880"/>
            <a:ext cx="307806" cy="1435224"/>
          </a:xfrm>
          <a:prstGeom prst="rightBrace">
            <a:avLst>
              <a:gd name="adj1" fmla="val 44420"/>
              <a:gd name="adj2" fmla="val 50000"/>
            </a:avLst>
          </a:pr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buFont typeface="Wingdings" pitchFamily="2" charset="2"/>
              <a:buNone/>
            </a:pPr>
            <a:endParaRPr lang="zh-CN" altLang="zh-CN">
              <a:solidFill>
                <a:schemeClr val="hlink"/>
              </a:solidFill>
            </a:endParaRPr>
          </a:p>
        </p:txBody>
      </p:sp>
      <p:sp>
        <p:nvSpPr>
          <p:cNvPr id="101382" name="AutoShape 12"/>
          <p:cNvSpPr>
            <a:spLocks/>
          </p:cNvSpPr>
          <p:nvPr/>
        </p:nvSpPr>
        <p:spPr bwMode="auto">
          <a:xfrm flipH="1">
            <a:off x="6372200" y="2276872"/>
            <a:ext cx="186424" cy="978024"/>
          </a:xfrm>
          <a:prstGeom prst="leftBrace">
            <a:avLst>
              <a:gd name="adj1" fmla="val 41644"/>
              <a:gd name="adj2" fmla="val 50000"/>
            </a:avLst>
          </a:prstGeom>
          <a:noFill/>
          <a:ln w="19050">
            <a:solidFill>
              <a:srgbClr val="D6009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buFont typeface="Wingdings" pitchFamily="2" charset="2"/>
              <a:buNone/>
            </a:pPr>
            <a:endParaRPr lang="zh-CN" altLang="en-US"/>
          </a:p>
        </p:txBody>
      </p:sp>
    </p:spTree>
    <p:extLst>
      <p:ext uri="{BB962C8B-B14F-4D97-AF65-F5344CB8AC3E}">
        <p14:creationId xmlns:p14="http://schemas.microsoft.com/office/powerpoint/2010/main" val="3686598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3" descr="Rectangle: Click to edit Master text styles&#10;Second level&#10;Third level&#10;Fourth level&#10;Fifth level"/>
          <p:cNvSpPr>
            <a:spLocks noGrp="1" noChangeArrowheads="1"/>
          </p:cNvSpPr>
          <p:nvPr>
            <p:ph idx="1"/>
          </p:nvPr>
        </p:nvSpPr>
        <p:spPr>
          <a:xfrm>
            <a:off x="831850" y="1219200"/>
            <a:ext cx="7772400" cy="3865563"/>
          </a:xfrm>
        </p:spPr>
        <p:txBody>
          <a:bodyPr/>
          <a:lstStyle/>
          <a:p>
            <a:pPr marL="1085850" lvl="1" indent="-457200" eaLnBrk="1" hangingPunct="1"/>
            <a:r>
              <a:rPr lang="zh-CN" altLang="en-US" b="1" dirty="0" smtClean="0">
                <a:latin typeface="黑体" pitchFamily="49" charset="-122"/>
              </a:rPr>
              <a:t>消除名相关</a:t>
            </a:r>
          </a:p>
          <a:p>
            <a:pPr lvl="2" eaLnBrk="1" hangingPunct="1"/>
            <a:r>
              <a:rPr lang="zh-CN" altLang="en-US" dirty="0" smtClean="0">
                <a:latin typeface="宋体" pitchFamily="2" charset="-122"/>
              </a:rPr>
              <a:t>引入两个临时寄存器</a:t>
            </a:r>
            <a:r>
              <a:rPr lang="en-US" altLang="zh-CN" dirty="0" smtClean="0">
                <a:solidFill>
                  <a:schemeClr val="hlink"/>
                </a:solidFill>
                <a:latin typeface="宋体" pitchFamily="2" charset="-122"/>
              </a:rPr>
              <a:t>S</a:t>
            </a:r>
            <a:r>
              <a:rPr lang="zh-CN" altLang="en-US" dirty="0" smtClean="0">
                <a:latin typeface="宋体" pitchFamily="2" charset="-122"/>
              </a:rPr>
              <a:t>和</a:t>
            </a:r>
            <a:r>
              <a:rPr lang="en-US" altLang="zh-CN" dirty="0" smtClean="0">
                <a:solidFill>
                  <a:srgbClr val="D60093"/>
                </a:solidFill>
                <a:latin typeface="宋体" pitchFamily="2" charset="-122"/>
              </a:rPr>
              <a:t>T</a:t>
            </a:r>
          </a:p>
          <a:p>
            <a:pPr lvl="2" eaLnBrk="1" hangingPunct="1"/>
            <a:r>
              <a:rPr lang="zh-CN" altLang="en-US" dirty="0" smtClean="0">
                <a:latin typeface="黑体" pitchFamily="49" charset="-122"/>
              </a:rPr>
              <a:t>把这段代码改写为：</a:t>
            </a:r>
          </a:p>
          <a:p>
            <a:pPr lvl="2" eaLnBrk="1" hangingPunct="1">
              <a:buFont typeface="Wingdings" pitchFamily="2" charset="2"/>
              <a:buNone/>
            </a:pPr>
            <a:r>
              <a:rPr lang="zh-CN" altLang="en-US" dirty="0" smtClean="0">
                <a:latin typeface="宋体" pitchFamily="2" charset="-122"/>
              </a:rPr>
              <a:t>       </a:t>
            </a:r>
            <a:r>
              <a:rPr lang="en-US" altLang="zh-CN" dirty="0" smtClean="0">
                <a:latin typeface="宋体" pitchFamily="2" charset="-122"/>
              </a:rPr>
              <a:t>DIVD	      F0</a:t>
            </a:r>
            <a:r>
              <a:rPr lang="zh-CN" altLang="en-US" dirty="0" smtClean="0">
                <a:latin typeface="宋体" pitchFamily="2" charset="-122"/>
              </a:rPr>
              <a:t>，</a:t>
            </a:r>
            <a:r>
              <a:rPr lang="en-US" altLang="zh-CN" dirty="0" smtClean="0">
                <a:latin typeface="宋体" pitchFamily="2" charset="-122"/>
              </a:rPr>
              <a:t>F2</a:t>
            </a:r>
            <a:r>
              <a:rPr lang="zh-CN" altLang="en-US" dirty="0" smtClean="0">
                <a:latin typeface="宋体" pitchFamily="2" charset="-122"/>
              </a:rPr>
              <a:t>，</a:t>
            </a:r>
            <a:r>
              <a:rPr lang="en-US" altLang="zh-CN" dirty="0" smtClean="0">
                <a:latin typeface="宋体" pitchFamily="2" charset="-122"/>
              </a:rPr>
              <a:t>F4</a:t>
            </a:r>
          </a:p>
          <a:p>
            <a:pPr lvl="2" eaLnBrk="1" hangingPunct="1">
              <a:buFont typeface="Wingdings" pitchFamily="2" charset="2"/>
              <a:buNone/>
            </a:pPr>
            <a:r>
              <a:rPr lang="en-US" altLang="zh-CN" dirty="0" smtClean="0">
                <a:latin typeface="宋体" pitchFamily="2" charset="-122"/>
              </a:rPr>
              <a:t>       MULD	      </a:t>
            </a:r>
            <a:r>
              <a:rPr lang="en-US" altLang="zh-CN" dirty="0" smtClean="0">
                <a:solidFill>
                  <a:schemeClr val="hlink"/>
                </a:solidFill>
                <a:latin typeface="宋体" pitchFamily="2" charset="-122"/>
              </a:rPr>
              <a:t>S</a:t>
            </a:r>
            <a:r>
              <a:rPr lang="zh-CN" altLang="en-US" dirty="0" smtClean="0">
                <a:latin typeface="宋体" pitchFamily="2" charset="-122"/>
              </a:rPr>
              <a:t>，</a:t>
            </a:r>
            <a:r>
              <a:rPr lang="en-US" altLang="zh-CN" dirty="0" smtClean="0">
                <a:latin typeface="宋体" pitchFamily="2" charset="-122"/>
              </a:rPr>
              <a:t>F0</a:t>
            </a:r>
            <a:r>
              <a:rPr lang="zh-CN" altLang="en-US" dirty="0" smtClean="0">
                <a:latin typeface="宋体" pitchFamily="2" charset="-122"/>
              </a:rPr>
              <a:t>，</a:t>
            </a:r>
            <a:r>
              <a:rPr lang="en-US" altLang="zh-CN" dirty="0" smtClean="0">
                <a:latin typeface="宋体" pitchFamily="2" charset="-122"/>
              </a:rPr>
              <a:t>F8</a:t>
            </a:r>
          </a:p>
          <a:p>
            <a:pPr lvl="2" eaLnBrk="1" hangingPunct="1">
              <a:buFont typeface="Wingdings" pitchFamily="2" charset="2"/>
              <a:buNone/>
            </a:pPr>
            <a:r>
              <a:rPr lang="en-US" altLang="zh-CN" dirty="0" smtClean="0">
                <a:latin typeface="宋体" pitchFamily="2" charset="-122"/>
              </a:rPr>
              <a:t>       SD		0</a:t>
            </a:r>
            <a:r>
              <a:rPr lang="zh-CN" altLang="en-US" dirty="0" smtClean="0">
                <a:latin typeface="宋体" pitchFamily="2" charset="-122"/>
              </a:rPr>
              <a:t>（</a:t>
            </a:r>
            <a:r>
              <a:rPr lang="en-US" altLang="zh-CN" dirty="0" smtClean="0">
                <a:latin typeface="宋体" pitchFamily="2" charset="-122"/>
              </a:rPr>
              <a:t>R1</a:t>
            </a:r>
            <a:r>
              <a:rPr lang="zh-CN" altLang="en-US" dirty="0" smtClean="0">
                <a:latin typeface="宋体" pitchFamily="2" charset="-122"/>
              </a:rPr>
              <a:t>），</a:t>
            </a:r>
            <a:r>
              <a:rPr lang="en-US" altLang="zh-CN" dirty="0" smtClean="0">
                <a:latin typeface="宋体" pitchFamily="2" charset="-122"/>
              </a:rPr>
              <a:t>S</a:t>
            </a:r>
            <a:endParaRPr lang="zh-CN" altLang="en-US" dirty="0" smtClean="0">
              <a:latin typeface="宋体" pitchFamily="2" charset="-122"/>
            </a:endParaRPr>
          </a:p>
          <a:p>
            <a:pPr lvl="2" eaLnBrk="1" hangingPunct="1">
              <a:buFont typeface="Wingdings" pitchFamily="2" charset="2"/>
              <a:buNone/>
            </a:pPr>
            <a:r>
              <a:rPr lang="zh-CN" altLang="en-US" dirty="0" smtClean="0">
                <a:latin typeface="宋体" pitchFamily="2" charset="-122"/>
              </a:rPr>
              <a:t>       </a:t>
            </a:r>
            <a:r>
              <a:rPr lang="en-US" altLang="zh-CN" dirty="0" smtClean="0">
                <a:latin typeface="宋体" pitchFamily="2" charset="-122"/>
              </a:rPr>
              <a:t>SUBD	      </a:t>
            </a:r>
            <a:r>
              <a:rPr lang="en-US" altLang="zh-CN" dirty="0" smtClean="0">
                <a:solidFill>
                  <a:srgbClr val="D60093"/>
                </a:solidFill>
                <a:latin typeface="宋体" pitchFamily="2" charset="-122"/>
              </a:rPr>
              <a:t>T</a:t>
            </a:r>
            <a:r>
              <a:rPr lang="zh-CN" altLang="en-US" dirty="0" smtClean="0">
                <a:latin typeface="宋体" pitchFamily="2" charset="-122"/>
              </a:rPr>
              <a:t>，</a:t>
            </a:r>
            <a:r>
              <a:rPr lang="en-US" altLang="zh-CN" dirty="0" smtClean="0">
                <a:latin typeface="宋体" pitchFamily="2" charset="-122"/>
              </a:rPr>
              <a:t>F10</a:t>
            </a:r>
            <a:r>
              <a:rPr lang="zh-CN" altLang="en-US" dirty="0" smtClean="0">
                <a:latin typeface="宋体" pitchFamily="2" charset="-122"/>
              </a:rPr>
              <a:t>，</a:t>
            </a:r>
            <a:r>
              <a:rPr lang="en-US" altLang="zh-CN" dirty="0" smtClean="0">
                <a:latin typeface="宋体" pitchFamily="2" charset="-122"/>
              </a:rPr>
              <a:t>F14</a:t>
            </a:r>
          </a:p>
          <a:p>
            <a:pPr lvl="2" eaLnBrk="1" hangingPunct="1">
              <a:buFont typeface="Wingdings" pitchFamily="2" charset="2"/>
              <a:buNone/>
            </a:pPr>
            <a:r>
              <a:rPr lang="en-US" altLang="zh-CN" dirty="0" smtClean="0">
                <a:latin typeface="宋体" pitchFamily="2" charset="-122"/>
              </a:rPr>
              <a:t>       </a:t>
            </a:r>
            <a:r>
              <a:rPr lang="en-US" altLang="zh-CN" dirty="0">
                <a:latin typeface="宋体" pitchFamily="2" charset="-122"/>
              </a:rPr>
              <a:t>ADD</a:t>
            </a:r>
            <a:r>
              <a:rPr lang="en-US" altLang="zh-CN" dirty="0" smtClean="0">
                <a:latin typeface="宋体" pitchFamily="2" charset="-122"/>
              </a:rPr>
              <a:t>D	      </a:t>
            </a:r>
            <a:r>
              <a:rPr lang="en-US" altLang="zh-CN" dirty="0" smtClean="0">
                <a:solidFill>
                  <a:schemeClr val="hlink"/>
                </a:solidFill>
                <a:latin typeface="宋体" pitchFamily="2" charset="-122"/>
              </a:rPr>
              <a:t>F6</a:t>
            </a:r>
            <a:r>
              <a:rPr lang="zh-CN" altLang="en-US" dirty="0" smtClean="0">
                <a:latin typeface="宋体" pitchFamily="2" charset="-122"/>
              </a:rPr>
              <a:t>，</a:t>
            </a:r>
            <a:r>
              <a:rPr lang="en-US" altLang="zh-CN" dirty="0" smtClean="0">
                <a:latin typeface="宋体" pitchFamily="2" charset="-122"/>
              </a:rPr>
              <a:t>F10</a:t>
            </a:r>
            <a:r>
              <a:rPr lang="zh-CN" altLang="en-US" dirty="0" smtClean="0">
                <a:latin typeface="宋体" pitchFamily="2" charset="-122"/>
              </a:rPr>
              <a:t>，</a:t>
            </a:r>
            <a:r>
              <a:rPr lang="en-US" altLang="zh-CN" dirty="0" smtClean="0">
                <a:solidFill>
                  <a:srgbClr val="D60093"/>
                </a:solidFill>
                <a:latin typeface="宋体" pitchFamily="2" charset="-122"/>
              </a:rPr>
              <a:t>T</a:t>
            </a:r>
            <a:r>
              <a:rPr lang="en-US" altLang="zh-CN" dirty="0" smtClean="0">
                <a:latin typeface="宋体" pitchFamily="2" charset="-122"/>
              </a:rPr>
              <a:t> </a:t>
            </a:r>
          </a:p>
        </p:txBody>
      </p:sp>
      <p:sp>
        <p:nvSpPr>
          <p:cNvPr id="102403" name="Text Box 4"/>
          <p:cNvSpPr txBox="1">
            <a:spLocks noChangeArrowheads="1"/>
          </p:cNvSpPr>
          <p:nvPr/>
        </p:nvSpPr>
        <p:spPr bwMode="auto">
          <a:xfrm>
            <a:off x="6443984" y="3212976"/>
            <a:ext cx="23764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E24C05"/>
                </a:solidFill>
                <a:latin typeface="Tahoma" pitchFamily="34" charset="0"/>
                <a:ea typeface="黑体" pitchFamily="49" charset="-122"/>
              </a:defRPr>
            </a:lvl1pPr>
            <a:lvl2pPr>
              <a:defRPr sz="2400">
                <a:solidFill>
                  <a:schemeClr val="tx1"/>
                </a:solidFill>
                <a:latin typeface="Tahoma" pitchFamily="34" charset="0"/>
                <a:ea typeface="黑体" pitchFamily="49" charset="-122"/>
              </a:defRPr>
            </a:lvl2pPr>
            <a:lvl3pPr>
              <a:defRPr sz="2000" b="1">
                <a:solidFill>
                  <a:srgbClr val="000000"/>
                </a:solidFill>
                <a:latin typeface="Tahoma" pitchFamily="34" charset="0"/>
                <a:ea typeface="宋体" pitchFamily="2" charset="-122"/>
              </a:defRPr>
            </a:lvl3pPr>
            <a:lvl4pPr>
              <a:defRPr sz="2000" b="1">
                <a:solidFill>
                  <a:schemeClr val="tx1"/>
                </a:solidFill>
                <a:latin typeface="Tahoma" pitchFamily="34" charset="0"/>
                <a:ea typeface="宋体" pitchFamily="2" charset="-122"/>
              </a:defRPr>
            </a:lvl4pPr>
            <a:lvl5pPr>
              <a:defRPr sz="2000" b="1">
                <a:solidFill>
                  <a:schemeClr val="tx1"/>
                </a:solidFill>
                <a:latin typeface="Tahoma" pitchFamily="34" charset="0"/>
                <a:ea typeface="宋体" pitchFamily="2" charset="-122"/>
              </a:defRPr>
            </a:lvl5pPr>
            <a:lvl6pPr eaLnBrk="0" hangingPunct="0">
              <a:defRPr sz="2000" b="1">
                <a:solidFill>
                  <a:schemeClr val="tx1"/>
                </a:solidFill>
                <a:latin typeface="Tahoma" pitchFamily="34" charset="0"/>
                <a:ea typeface="宋体" pitchFamily="2" charset="-122"/>
              </a:defRPr>
            </a:lvl6pPr>
            <a:lvl7pPr eaLnBrk="0" hangingPunct="0">
              <a:defRPr sz="2000" b="1">
                <a:solidFill>
                  <a:schemeClr val="tx1"/>
                </a:solidFill>
                <a:latin typeface="Tahoma" pitchFamily="34" charset="0"/>
                <a:ea typeface="宋体" pitchFamily="2" charset="-122"/>
              </a:defRPr>
            </a:lvl7pPr>
            <a:lvl8pPr eaLnBrk="0" hangingPunct="0">
              <a:defRPr sz="2000" b="1">
                <a:solidFill>
                  <a:schemeClr val="tx1"/>
                </a:solidFill>
                <a:latin typeface="Tahoma" pitchFamily="34" charset="0"/>
                <a:ea typeface="宋体" pitchFamily="2" charset="-122"/>
              </a:defRPr>
            </a:lvl8pPr>
            <a:lvl9pPr eaLnBrk="0" hangingPunct="0">
              <a:defRPr sz="2000" b="1">
                <a:solidFill>
                  <a:schemeClr val="tx1"/>
                </a:solidFill>
                <a:latin typeface="Tahoma" pitchFamily="34" charset="0"/>
                <a:ea typeface="宋体" pitchFamily="2" charset="-122"/>
              </a:defRPr>
            </a:lvl9pPr>
          </a:lstStyle>
          <a:p>
            <a:pPr eaLnBrk="1" hangingPunct="1">
              <a:spcBef>
                <a:spcPct val="50000"/>
              </a:spcBef>
              <a:buFont typeface="Wingdings" pitchFamily="2" charset="2"/>
              <a:buNone/>
            </a:pPr>
            <a:r>
              <a:rPr lang="zh-CN" altLang="en-US" sz="2000" b="1" dirty="0">
                <a:solidFill>
                  <a:schemeClr val="hlink"/>
                </a:solidFill>
                <a:latin typeface="宋体" pitchFamily="2" charset="-122"/>
                <a:ea typeface="宋体" pitchFamily="2" charset="-122"/>
              </a:rPr>
              <a:t>两个</a:t>
            </a:r>
            <a:r>
              <a:rPr lang="en-US" altLang="zh-CN" sz="2000" b="1" dirty="0">
                <a:solidFill>
                  <a:schemeClr val="hlink"/>
                </a:solidFill>
                <a:latin typeface="宋体" pitchFamily="2" charset="-122"/>
                <a:ea typeface="宋体" pitchFamily="2" charset="-122"/>
              </a:rPr>
              <a:t>F6</a:t>
            </a:r>
            <a:r>
              <a:rPr lang="zh-CN" altLang="en-US" sz="2000" b="1" dirty="0">
                <a:solidFill>
                  <a:schemeClr val="hlink"/>
                </a:solidFill>
                <a:latin typeface="宋体" pitchFamily="2" charset="-122"/>
                <a:ea typeface="宋体" pitchFamily="2" charset="-122"/>
              </a:rPr>
              <a:t>都换名为</a:t>
            </a:r>
            <a:r>
              <a:rPr lang="en-US" altLang="zh-CN" sz="2000" b="1" dirty="0">
                <a:solidFill>
                  <a:schemeClr val="hlink"/>
                </a:solidFill>
                <a:latin typeface="宋体" pitchFamily="2" charset="-122"/>
                <a:ea typeface="宋体" pitchFamily="2" charset="-122"/>
              </a:rPr>
              <a:t>S</a:t>
            </a:r>
            <a:r>
              <a:rPr lang="en-US" altLang="zh-CN" sz="2000" b="1" dirty="0">
                <a:solidFill>
                  <a:schemeClr val="tx1"/>
                </a:solidFill>
              </a:rPr>
              <a:t> </a:t>
            </a:r>
          </a:p>
        </p:txBody>
      </p:sp>
      <p:sp>
        <p:nvSpPr>
          <p:cNvPr id="102404" name="AutoShape 5"/>
          <p:cNvSpPr>
            <a:spLocks/>
          </p:cNvSpPr>
          <p:nvPr/>
        </p:nvSpPr>
        <p:spPr bwMode="auto">
          <a:xfrm>
            <a:off x="6227737" y="3228975"/>
            <a:ext cx="144463" cy="504825"/>
          </a:xfrm>
          <a:prstGeom prst="rightBrace">
            <a:avLst>
              <a:gd name="adj1" fmla="val 29105"/>
              <a:gd name="adj2" fmla="val 50000"/>
            </a:avLst>
          </a:pr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buFont typeface="Wingdings" pitchFamily="2" charset="2"/>
              <a:buNone/>
            </a:pPr>
            <a:endParaRPr lang="zh-CN" altLang="en-US"/>
          </a:p>
        </p:txBody>
      </p:sp>
      <p:sp>
        <p:nvSpPr>
          <p:cNvPr id="102405" name="AutoShape 6"/>
          <p:cNvSpPr>
            <a:spLocks/>
          </p:cNvSpPr>
          <p:nvPr/>
        </p:nvSpPr>
        <p:spPr bwMode="auto">
          <a:xfrm>
            <a:off x="2627784" y="4162238"/>
            <a:ext cx="142875" cy="431800"/>
          </a:xfrm>
          <a:prstGeom prst="leftBrace">
            <a:avLst>
              <a:gd name="adj1" fmla="val 25171"/>
              <a:gd name="adj2" fmla="val 50000"/>
            </a:avLst>
          </a:prstGeom>
          <a:noFill/>
          <a:ln w="19050">
            <a:solidFill>
              <a:srgbClr val="D6009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buFont typeface="Wingdings" pitchFamily="2" charset="2"/>
              <a:buNone/>
            </a:pPr>
            <a:endParaRPr lang="zh-CN" altLang="zh-CN">
              <a:solidFill>
                <a:srgbClr val="D60093"/>
              </a:solidFill>
            </a:endParaRPr>
          </a:p>
        </p:txBody>
      </p:sp>
      <p:sp>
        <p:nvSpPr>
          <p:cNvPr id="102406" name="Text Box 7"/>
          <p:cNvSpPr txBox="1">
            <a:spLocks noChangeArrowheads="1"/>
          </p:cNvSpPr>
          <p:nvPr/>
        </p:nvSpPr>
        <p:spPr bwMode="auto">
          <a:xfrm>
            <a:off x="395759" y="4162238"/>
            <a:ext cx="2232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E24C05"/>
                </a:solidFill>
                <a:latin typeface="Tahoma" pitchFamily="34" charset="0"/>
                <a:ea typeface="黑体" pitchFamily="49" charset="-122"/>
              </a:defRPr>
            </a:lvl1pPr>
            <a:lvl2pPr>
              <a:defRPr sz="2400">
                <a:solidFill>
                  <a:schemeClr val="tx1"/>
                </a:solidFill>
                <a:latin typeface="Tahoma" pitchFamily="34" charset="0"/>
                <a:ea typeface="黑体" pitchFamily="49" charset="-122"/>
              </a:defRPr>
            </a:lvl2pPr>
            <a:lvl3pPr>
              <a:defRPr sz="2000" b="1">
                <a:solidFill>
                  <a:srgbClr val="000000"/>
                </a:solidFill>
                <a:latin typeface="Tahoma" pitchFamily="34" charset="0"/>
                <a:ea typeface="宋体" pitchFamily="2" charset="-122"/>
              </a:defRPr>
            </a:lvl3pPr>
            <a:lvl4pPr>
              <a:defRPr sz="2000" b="1">
                <a:solidFill>
                  <a:schemeClr val="tx1"/>
                </a:solidFill>
                <a:latin typeface="Tahoma" pitchFamily="34" charset="0"/>
                <a:ea typeface="宋体" pitchFamily="2" charset="-122"/>
              </a:defRPr>
            </a:lvl4pPr>
            <a:lvl5pPr>
              <a:defRPr sz="2000" b="1">
                <a:solidFill>
                  <a:schemeClr val="tx1"/>
                </a:solidFill>
                <a:latin typeface="Tahoma" pitchFamily="34" charset="0"/>
                <a:ea typeface="宋体" pitchFamily="2" charset="-122"/>
              </a:defRPr>
            </a:lvl5pPr>
            <a:lvl6pPr eaLnBrk="0" hangingPunct="0">
              <a:defRPr sz="2000" b="1">
                <a:solidFill>
                  <a:schemeClr val="tx1"/>
                </a:solidFill>
                <a:latin typeface="Tahoma" pitchFamily="34" charset="0"/>
                <a:ea typeface="宋体" pitchFamily="2" charset="-122"/>
              </a:defRPr>
            </a:lvl6pPr>
            <a:lvl7pPr eaLnBrk="0" hangingPunct="0">
              <a:defRPr sz="2000" b="1">
                <a:solidFill>
                  <a:schemeClr val="tx1"/>
                </a:solidFill>
                <a:latin typeface="Tahoma" pitchFamily="34" charset="0"/>
                <a:ea typeface="宋体" pitchFamily="2" charset="-122"/>
              </a:defRPr>
            </a:lvl7pPr>
            <a:lvl8pPr eaLnBrk="0" hangingPunct="0">
              <a:defRPr sz="2000" b="1">
                <a:solidFill>
                  <a:schemeClr val="tx1"/>
                </a:solidFill>
                <a:latin typeface="Tahoma" pitchFamily="34" charset="0"/>
                <a:ea typeface="宋体" pitchFamily="2" charset="-122"/>
              </a:defRPr>
            </a:lvl8pPr>
            <a:lvl9pPr eaLnBrk="0" hangingPunct="0">
              <a:defRPr sz="2000" b="1">
                <a:solidFill>
                  <a:schemeClr val="tx1"/>
                </a:solidFill>
                <a:latin typeface="Tahoma" pitchFamily="34" charset="0"/>
                <a:ea typeface="宋体" pitchFamily="2" charset="-122"/>
              </a:defRPr>
            </a:lvl9pPr>
          </a:lstStyle>
          <a:p>
            <a:pPr eaLnBrk="1" hangingPunct="1">
              <a:spcBef>
                <a:spcPct val="50000"/>
              </a:spcBef>
              <a:buFont typeface="Wingdings" pitchFamily="2" charset="2"/>
              <a:buNone/>
            </a:pPr>
            <a:r>
              <a:rPr lang="zh-CN" altLang="en-US" sz="2000" b="1" dirty="0">
                <a:solidFill>
                  <a:srgbClr val="D60093"/>
                </a:solidFill>
                <a:latin typeface="宋体" pitchFamily="2" charset="-122"/>
                <a:ea typeface="宋体" pitchFamily="2" charset="-122"/>
              </a:rPr>
              <a:t>两个</a:t>
            </a:r>
            <a:r>
              <a:rPr lang="en-US" altLang="zh-CN" sz="2000" b="1" dirty="0">
                <a:solidFill>
                  <a:srgbClr val="D60093"/>
                </a:solidFill>
                <a:latin typeface="宋体" pitchFamily="2" charset="-122"/>
                <a:ea typeface="宋体" pitchFamily="2" charset="-122"/>
              </a:rPr>
              <a:t>F8</a:t>
            </a:r>
            <a:r>
              <a:rPr lang="zh-CN" altLang="en-US" sz="2000" b="1" dirty="0">
                <a:solidFill>
                  <a:srgbClr val="D60093"/>
                </a:solidFill>
                <a:latin typeface="宋体" pitchFamily="2" charset="-122"/>
                <a:ea typeface="宋体" pitchFamily="2" charset="-122"/>
              </a:rPr>
              <a:t>都换名为</a:t>
            </a:r>
            <a:r>
              <a:rPr lang="en-US" altLang="zh-CN" sz="2000" b="1" dirty="0">
                <a:solidFill>
                  <a:srgbClr val="D60093"/>
                </a:solidFill>
                <a:latin typeface="宋体" pitchFamily="2" charset="-122"/>
                <a:ea typeface="宋体" pitchFamily="2" charset="-122"/>
              </a:rPr>
              <a:t>T </a:t>
            </a:r>
          </a:p>
        </p:txBody>
      </p:sp>
      <p:sp>
        <p:nvSpPr>
          <p:cNvPr id="102407" name="Rectangle 8" descr="Rectangle: Click to edit Master text styles&#10;Second level&#10;Third level&#10;Fourth level&#10;Fifth level"/>
          <p:cNvSpPr>
            <a:spLocks noChangeArrowheads="1"/>
          </p:cNvSpPr>
          <p:nvPr/>
        </p:nvSpPr>
        <p:spPr bwMode="auto">
          <a:xfrm>
            <a:off x="684213" y="4953000"/>
            <a:ext cx="77025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eaLnBrk="1" hangingPunct="1">
              <a:lnSpc>
                <a:spcPct val="120000"/>
              </a:lnSpc>
              <a:spcBef>
                <a:spcPct val="20000"/>
              </a:spcBef>
              <a:buClr>
                <a:schemeClr val="tx1"/>
              </a:buClr>
              <a:buFont typeface="Wingdings" pitchFamily="2" charset="2"/>
              <a:buChar char="•"/>
            </a:pPr>
            <a:endParaRPr lang="zh-CN" altLang="en-US">
              <a:solidFill>
                <a:srgbClr val="E24C05"/>
              </a:solidFill>
              <a:latin typeface="黑体" pitchFamily="49" charset="-122"/>
            </a:endParaRPr>
          </a:p>
        </p:txBody>
      </p:sp>
    </p:spTree>
    <p:extLst>
      <p:ext uri="{BB962C8B-B14F-4D97-AF65-F5344CB8AC3E}">
        <p14:creationId xmlns:p14="http://schemas.microsoft.com/office/powerpoint/2010/main" val="1671090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p:cNvSpPr>
            <a:spLocks noGrp="1"/>
          </p:cNvSpPr>
          <p:nvPr>
            <p:ph type="title"/>
          </p:nvPr>
        </p:nvSpPr>
        <p:spPr>
          <a:xfrm>
            <a:off x="457200" y="116632"/>
            <a:ext cx="8229600" cy="1143000"/>
          </a:xfrm>
        </p:spPr>
        <p:txBody>
          <a:bodyPr/>
          <a:lstStyle/>
          <a:p>
            <a:r>
              <a:rPr lang="en-US" altLang="zh-CN" dirty="0" smtClean="0">
                <a:ea typeface="ＭＳ Ｐゴシック" pitchFamily="34" charset="-128"/>
              </a:rPr>
              <a:t>Dependence Types</a:t>
            </a:r>
          </a:p>
        </p:txBody>
      </p:sp>
      <p:sp>
        <p:nvSpPr>
          <p:cNvPr id="8089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29AFC79E-1ECF-4292-83CD-46A17AB2D2F1}" type="slidenum">
              <a:rPr lang="en-US" altLang="zh-CN" sz="1600">
                <a:solidFill>
                  <a:srgbClr val="000000"/>
                </a:solidFill>
                <a:latin typeface="Garamond" pitchFamily="18" charset="0"/>
              </a:rPr>
              <a:pPr eaLnBrk="1" hangingPunct="1"/>
              <a:t>15</a:t>
            </a:fld>
            <a:endParaRPr lang="en-US" altLang="zh-CN" sz="1600">
              <a:solidFill>
                <a:srgbClr val="000000"/>
              </a:solidFill>
              <a:latin typeface="Garamond" pitchFamily="18" charset="0"/>
            </a:endParaRPr>
          </a:p>
        </p:txBody>
      </p:sp>
      <p:sp>
        <p:nvSpPr>
          <p:cNvPr id="11" name="Rectangle 3"/>
          <p:cNvSpPr>
            <a:spLocks noChangeArrowheads="1"/>
          </p:cNvSpPr>
          <p:nvPr/>
        </p:nvSpPr>
        <p:spPr bwMode="auto">
          <a:xfrm>
            <a:off x="762000" y="1143000"/>
            <a:ext cx="6445250" cy="511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zh-CN" sz="2800" dirty="0">
                <a:solidFill>
                  <a:srgbClr val="000000"/>
                </a:solidFill>
                <a:latin typeface="Calibri" pitchFamily="34" charset="0"/>
              </a:rPr>
              <a:t>Flow dependence</a:t>
            </a:r>
          </a:p>
          <a:p>
            <a:pPr marL="0" lvl="3"/>
            <a:r>
              <a:rPr lang="en-US" altLang="zh-CN" sz="2800" dirty="0">
                <a:solidFill>
                  <a:srgbClr val="000000"/>
                </a:solidFill>
                <a:latin typeface="Calibri" pitchFamily="34" charset="0"/>
              </a:rPr>
              <a:t>r</a:t>
            </a:r>
            <a:r>
              <a:rPr lang="en-US" altLang="zh-CN" sz="2800" baseline="-25000" dirty="0">
                <a:solidFill>
                  <a:srgbClr val="000000"/>
                </a:solidFill>
                <a:latin typeface="Calibri" pitchFamily="34" charset="0"/>
              </a:rPr>
              <a:t>3</a:t>
            </a:r>
            <a:r>
              <a:rPr lang="en-US" altLang="zh-CN" sz="2800" dirty="0">
                <a:solidFill>
                  <a:srgbClr val="000000"/>
                </a:solidFill>
                <a:latin typeface="Calibri" pitchFamily="34" charset="0"/>
              </a:rPr>
              <a:t>   </a:t>
            </a:r>
            <a:r>
              <a:rPr lang="en-US" altLang="zh-CN" sz="2800" dirty="0" smtClean="0">
                <a:solidFill>
                  <a:srgbClr val="000000"/>
                </a:solidFill>
                <a:latin typeface="Calibri" pitchFamily="34" charset="0"/>
              </a:rPr>
              <a:t>     </a:t>
            </a:r>
            <a:r>
              <a:rPr lang="en-US" altLang="zh-CN" sz="2800" dirty="0" smtClean="0">
                <a:solidFill>
                  <a:srgbClr val="000000"/>
                </a:solidFill>
                <a:latin typeface="Calibri" pitchFamily="34" charset="0"/>
                <a:sym typeface="Symbol" pitchFamily="18" charset="2"/>
              </a:rPr>
              <a:t></a:t>
            </a:r>
            <a:r>
              <a:rPr lang="en-US" altLang="zh-CN" sz="2800" dirty="0" smtClean="0">
                <a:solidFill>
                  <a:srgbClr val="000000"/>
                </a:solidFill>
                <a:latin typeface="Calibri" pitchFamily="34" charset="0"/>
              </a:rPr>
              <a:t>  </a:t>
            </a:r>
            <a:r>
              <a:rPr lang="en-US" altLang="zh-CN" sz="2800" dirty="0">
                <a:solidFill>
                  <a:srgbClr val="000000"/>
                </a:solidFill>
                <a:latin typeface="Calibri" pitchFamily="34" charset="0"/>
              </a:rPr>
              <a:t>r</a:t>
            </a:r>
            <a:r>
              <a:rPr lang="en-US" altLang="zh-CN" sz="2800" baseline="-25000" dirty="0">
                <a:solidFill>
                  <a:srgbClr val="000000"/>
                </a:solidFill>
                <a:latin typeface="Calibri" pitchFamily="34" charset="0"/>
              </a:rPr>
              <a:t>1</a:t>
            </a:r>
            <a:r>
              <a:rPr lang="en-US" altLang="zh-CN" sz="2800" dirty="0">
                <a:solidFill>
                  <a:srgbClr val="000000"/>
                </a:solidFill>
                <a:latin typeface="Calibri" pitchFamily="34" charset="0"/>
              </a:rPr>
              <a:t>  op  r</a:t>
            </a:r>
            <a:r>
              <a:rPr lang="en-US" altLang="zh-CN" sz="2800" baseline="-25000" dirty="0">
                <a:solidFill>
                  <a:srgbClr val="000000"/>
                </a:solidFill>
                <a:latin typeface="Calibri" pitchFamily="34" charset="0"/>
              </a:rPr>
              <a:t>2</a:t>
            </a:r>
            <a:r>
              <a:rPr lang="en-US" altLang="zh-CN" sz="2800" dirty="0">
                <a:solidFill>
                  <a:srgbClr val="000000"/>
                </a:solidFill>
                <a:latin typeface="Calibri" pitchFamily="34" charset="0"/>
              </a:rPr>
              <a:t> 	           Read-after-Write  </a:t>
            </a:r>
          </a:p>
          <a:p>
            <a:pPr marL="0" lvl="3"/>
            <a:r>
              <a:rPr lang="en-US" altLang="zh-CN" sz="2800" dirty="0">
                <a:solidFill>
                  <a:srgbClr val="000000"/>
                </a:solidFill>
                <a:latin typeface="Calibri" pitchFamily="34" charset="0"/>
              </a:rPr>
              <a:t>r</a:t>
            </a:r>
            <a:r>
              <a:rPr lang="en-US" altLang="zh-CN" sz="2800" baseline="-25000" dirty="0">
                <a:solidFill>
                  <a:srgbClr val="000000"/>
                </a:solidFill>
                <a:latin typeface="Calibri" pitchFamily="34" charset="0"/>
              </a:rPr>
              <a:t>5</a:t>
            </a:r>
            <a:r>
              <a:rPr lang="en-US" altLang="zh-CN" sz="2800" dirty="0">
                <a:solidFill>
                  <a:srgbClr val="000000"/>
                </a:solidFill>
                <a:latin typeface="Calibri" pitchFamily="34" charset="0"/>
              </a:rPr>
              <a:t> 	</a:t>
            </a:r>
            <a:r>
              <a:rPr lang="en-US" altLang="zh-CN" sz="2800" dirty="0">
                <a:solidFill>
                  <a:srgbClr val="000000"/>
                </a:solidFill>
                <a:latin typeface="Calibri" pitchFamily="34" charset="0"/>
                <a:sym typeface="Symbol" pitchFamily="18" charset="2"/>
              </a:rPr>
              <a:t></a:t>
            </a:r>
            <a:r>
              <a:rPr lang="en-US" altLang="zh-CN" sz="2800" dirty="0">
                <a:solidFill>
                  <a:srgbClr val="000000"/>
                </a:solidFill>
                <a:latin typeface="Calibri" pitchFamily="34" charset="0"/>
              </a:rPr>
              <a:t>  r</a:t>
            </a:r>
            <a:r>
              <a:rPr lang="en-US" altLang="zh-CN" sz="2800" baseline="-25000" dirty="0">
                <a:solidFill>
                  <a:srgbClr val="000000"/>
                </a:solidFill>
                <a:latin typeface="Calibri" pitchFamily="34" charset="0"/>
              </a:rPr>
              <a:t>3</a:t>
            </a:r>
            <a:r>
              <a:rPr lang="en-US" altLang="zh-CN" sz="2800" dirty="0">
                <a:solidFill>
                  <a:srgbClr val="000000"/>
                </a:solidFill>
                <a:latin typeface="Calibri" pitchFamily="34" charset="0"/>
              </a:rPr>
              <a:t>  op  r</a:t>
            </a:r>
            <a:r>
              <a:rPr lang="en-US" altLang="zh-CN" sz="2800" baseline="-25000" dirty="0">
                <a:solidFill>
                  <a:srgbClr val="000000"/>
                </a:solidFill>
                <a:latin typeface="Calibri" pitchFamily="34" charset="0"/>
              </a:rPr>
              <a:t>4	</a:t>
            </a:r>
            <a:r>
              <a:rPr lang="en-US" altLang="zh-CN" sz="2800" dirty="0">
                <a:solidFill>
                  <a:srgbClr val="000000"/>
                </a:solidFill>
                <a:latin typeface="Calibri" pitchFamily="34" charset="0"/>
              </a:rPr>
              <a:t> 	(RAW)</a:t>
            </a:r>
          </a:p>
          <a:p>
            <a:pPr marL="0" lvl="3"/>
            <a:endParaRPr lang="en-US" altLang="zh-CN" sz="2800" baseline="-25000" dirty="0">
              <a:solidFill>
                <a:srgbClr val="000000"/>
              </a:solidFill>
              <a:latin typeface="Calibri" pitchFamily="34" charset="0"/>
            </a:endParaRPr>
          </a:p>
          <a:p>
            <a:r>
              <a:rPr lang="en-US" altLang="zh-CN" sz="2800" dirty="0">
                <a:solidFill>
                  <a:srgbClr val="000000"/>
                </a:solidFill>
                <a:latin typeface="Calibri" pitchFamily="34" charset="0"/>
              </a:rPr>
              <a:t>Anti dependence</a:t>
            </a:r>
          </a:p>
          <a:p>
            <a:pPr marL="0" lvl="3"/>
            <a:r>
              <a:rPr lang="en-US" altLang="zh-CN" sz="2800" dirty="0">
                <a:solidFill>
                  <a:srgbClr val="000000"/>
                </a:solidFill>
                <a:latin typeface="Calibri" pitchFamily="34" charset="0"/>
              </a:rPr>
              <a:t>r</a:t>
            </a:r>
            <a:r>
              <a:rPr lang="en-US" altLang="zh-CN" sz="2800" baseline="-25000" dirty="0">
                <a:solidFill>
                  <a:srgbClr val="000000"/>
                </a:solidFill>
                <a:latin typeface="Calibri" pitchFamily="34" charset="0"/>
              </a:rPr>
              <a:t>3</a:t>
            </a:r>
            <a:r>
              <a:rPr lang="en-US" altLang="zh-CN" sz="2800" dirty="0">
                <a:solidFill>
                  <a:srgbClr val="000000"/>
                </a:solidFill>
                <a:latin typeface="Calibri" pitchFamily="34" charset="0"/>
              </a:rPr>
              <a:t> 	</a:t>
            </a:r>
            <a:r>
              <a:rPr lang="en-US" altLang="zh-CN" sz="2800" dirty="0">
                <a:solidFill>
                  <a:srgbClr val="000000"/>
                </a:solidFill>
                <a:latin typeface="Calibri" pitchFamily="34" charset="0"/>
                <a:sym typeface="Symbol" pitchFamily="18" charset="2"/>
              </a:rPr>
              <a:t></a:t>
            </a:r>
            <a:r>
              <a:rPr lang="en-US" altLang="zh-CN" sz="2800" dirty="0">
                <a:solidFill>
                  <a:srgbClr val="000000"/>
                </a:solidFill>
                <a:latin typeface="Calibri" pitchFamily="34" charset="0"/>
              </a:rPr>
              <a:t>   r</a:t>
            </a:r>
            <a:r>
              <a:rPr lang="en-US" altLang="zh-CN" sz="2800" baseline="-25000" dirty="0">
                <a:solidFill>
                  <a:srgbClr val="000000"/>
                </a:solidFill>
                <a:latin typeface="Calibri" pitchFamily="34" charset="0"/>
              </a:rPr>
              <a:t>1</a:t>
            </a:r>
            <a:r>
              <a:rPr lang="en-US" altLang="zh-CN" sz="2800" dirty="0">
                <a:solidFill>
                  <a:srgbClr val="000000"/>
                </a:solidFill>
                <a:latin typeface="Calibri" pitchFamily="34" charset="0"/>
              </a:rPr>
              <a:t>  op  r</a:t>
            </a:r>
            <a:r>
              <a:rPr lang="en-US" altLang="zh-CN" sz="2800" baseline="-25000" dirty="0">
                <a:solidFill>
                  <a:srgbClr val="000000"/>
                </a:solidFill>
                <a:latin typeface="Calibri" pitchFamily="34" charset="0"/>
              </a:rPr>
              <a:t>2</a:t>
            </a:r>
            <a:r>
              <a:rPr lang="en-US" altLang="zh-CN" sz="2800" dirty="0">
                <a:solidFill>
                  <a:srgbClr val="000000"/>
                </a:solidFill>
                <a:latin typeface="Calibri" pitchFamily="34" charset="0"/>
              </a:rPr>
              <a:t> 	Write-after-Read </a:t>
            </a:r>
          </a:p>
          <a:p>
            <a:pPr marL="0" lvl="3"/>
            <a:r>
              <a:rPr lang="en-US" altLang="zh-CN" sz="2800" dirty="0">
                <a:solidFill>
                  <a:srgbClr val="000000"/>
                </a:solidFill>
                <a:latin typeface="Calibri" pitchFamily="34" charset="0"/>
              </a:rPr>
              <a:t>r</a:t>
            </a:r>
            <a:r>
              <a:rPr lang="en-US" altLang="zh-CN" sz="2800" baseline="-25000" dirty="0">
                <a:solidFill>
                  <a:srgbClr val="000000"/>
                </a:solidFill>
                <a:latin typeface="Calibri" pitchFamily="34" charset="0"/>
              </a:rPr>
              <a:t>1</a:t>
            </a:r>
            <a:r>
              <a:rPr lang="en-US" altLang="zh-CN" sz="2800" dirty="0">
                <a:solidFill>
                  <a:srgbClr val="000000"/>
                </a:solidFill>
                <a:latin typeface="Calibri" pitchFamily="34" charset="0"/>
              </a:rPr>
              <a:t> 	</a:t>
            </a:r>
            <a:r>
              <a:rPr lang="en-US" altLang="zh-CN" sz="2800" dirty="0">
                <a:solidFill>
                  <a:srgbClr val="000000"/>
                </a:solidFill>
                <a:latin typeface="Calibri" pitchFamily="34" charset="0"/>
                <a:sym typeface="Symbol" pitchFamily="18" charset="2"/>
              </a:rPr>
              <a:t></a:t>
            </a:r>
            <a:r>
              <a:rPr lang="en-US" altLang="zh-CN" sz="2800" dirty="0">
                <a:solidFill>
                  <a:srgbClr val="000000"/>
                </a:solidFill>
                <a:latin typeface="Calibri" pitchFamily="34" charset="0"/>
              </a:rPr>
              <a:t>   r</a:t>
            </a:r>
            <a:r>
              <a:rPr lang="en-US" altLang="zh-CN" sz="2800" baseline="-25000" dirty="0">
                <a:solidFill>
                  <a:srgbClr val="000000"/>
                </a:solidFill>
                <a:latin typeface="Calibri" pitchFamily="34" charset="0"/>
              </a:rPr>
              <a:t>4</a:t>
            </a:r>
            <a:r>
              <a:rPr lang="en-US" altLang="zh-CN" sz="2800" dirty="0">
                <a:solidFill>
                  <a:srgbClr val="000000"/>
                </a:solidFill>
                <a:latin typeface="Calibri" pitchFamily="34" charset="0"/>
              </a:rPr>
              <a:t>  op  r</a:t>
            </a:r>
            <a:r>
              <a:rPr lang="en-US" altLang="zh-CN" sz="2800" baseline="-25000" dirty="0">
                <a:solidFill>
                  <a:srgbClr val="000000"/>
                </a:solidFill>
                <a:latin typeface="Calibri" pitchFamily="34" charset="0"/>
              </a:rPr>
              <a:t>5	 	</a:t>
            </a:r>
            <a:r>
              <a:rPr lang="en-US" altLang="zh-CN" sz="2800" dirty="0">
                <a:solidFill>
                  <a:srgbClr val="000000"/>
                </a:solidFill>
                <a:latin typeface="Calibri" pitchFamily="34" charset="0"/>
              </a:rPr>
              <a:t>(WAR)</a:t>
            </a:r>
          </a:p>
          <a:p>
            <a:pPr marL="0" lvl="3"/>
            <a:r>
              <a:rPr lang="en-US" altLang="zh-CN" sz="2800" dirty="0">
                <a:solidFill>
                  <a:srgbClr val="000000"/>
                </a:solidFill>
                <a:latin typeface="Calibri" pitchFamily="34" charset="0"/>
              </a:rPr>
              <a:t> </a:t>
            </a:r>
          </a:p>
          <a:p>
            <a:r>
              <a:rPr lang="en-US" altLang="zh-CN" sz="2800" dirty="0">
                <a:solidFill>
                  <a:srgbClr val="000000"/>
                </a:solidFill>
                <a:latin typeface="Calibri" pitchFamily="34" charset="0"/>
              </a:rPr>
              <a:t>Output-dependence</a:t>
            </a:r>
          </a:p>
          <a:p>
            <a:pPr marL="0" lvl="3"/>
            <a:r>
              <a:rPr lang="en-US" altLang="zh-CN" sz="2800" dirty="0">
                <a:solidFill>
                  <a:srgbClr val="000000"/>
                </a:solidFill>
                <a:latin typeface="Calibri" pitchFamily="34" charset="0"/>
              </a:rPr>
              <a:t>r</a:t>
            </a:r>
            <a:r>
              <a:rPr lang="en-US" altLang="zh-CN" sz="2800" baseline="-25000" dirty="0">
                <a:solidFill>
                  <a:srgbClr val="000000"/>
                </a:solidFill>
                <a:latin typeface="Calibri" pitchFamily="34" charset="0"/>
              </a:rPr>
              <a:t>3</a:t>
            </a:r>
            <a:r>
              <a:rPr lang="en-US" altLang="zh-CN" sz="2800" dirty="0">
                <a:solidFill>
                  <a:srgbClr val="000000"/>
                </a:solidFill>
                <a:latin typeface="Calibri" pitchFamily="34" charset="0"/>
              </a:rPr>
              <a:t> 	</a:t>
            </a:r>
            <a:r>
              <a:rPr lang="en-US" altLang="zh-CN" sz="2800" dirty="0">
                <a:solidFill>
                  <a:srgbClr val="000000"/>
                </a:solidFill>
                <a:latin typeface="Calibri" pitchFamily="34" charset="0"/>
                <a:sym typeface="Symbol" pitchFamily="18" charset="2"/>
              </a:rPr>
              <a:t></a:t>
            </a:r>
            <a:r>
              <a:rPr lang="en-US" altLang="zh-CN" sz="2800" dirty="0">
                <a:solidFill>
                  <a:srgbClr val="000000"/>
                </a:solidFill>
                <a:latin typeface="Calibri" pitchFamily="34" charset="0"/>
              </a:rPr>
              <a:t>  r</a:t>
            </a:r>
            <a:r>
              <a:rPr lang="en-US" altLang="zh-CN" sz="2800" baseline="-25000" dirty="0">
                <a:solidFill>
                  <a:srgbClr val="000000"/>
                </a:solidFill>
                <a:latin typeface="Calibri" pitchFamily="34" charset="0"/>
              </a:rPr>
              <a:t>1</a:t>
            </a:r>
            <a:r>
              <a:rPr lang="en-US" altLang="zh-CN" sz="2800" dirty="0">
                <a:solidFill>
                  <a:srgbClr val="000000"/>
                </a:solidFill>
                <a:latin typeface="Calibri" pitchFamily="34" charset="0"/>
              </a:rPr>
              <a:t>  op  r</a:t>
            </a:r>
            <a:r>
              <a:rPr lang="en-US" altLang="zh-CN" sz="2800" baseline="-25000" dirty="0">
                <a:solidFill>
                  <a:srgbClr val="000000"/>
                </a:solidFill>
                <a:latin typeface="Calibri" pitchFamily="34" charset="0"/>
              </a:rPr>
              <a:t>2</a:t>
            </a:r>
            <a:r>
              <a:rPr lang="en-US" altLang="zh-CN" sz="2800" dirty="0">
                <a:solidFill>
                  <a:srgbClr val="000000"/>
                </a:solidFill>
                <a:latin typeface="Calibri" pitchFamily="34" charset="0"/>
              </a:rPr>
              <a:t>  	Write-after-Write </a:t>
            </a:r>
          </a:p>
          <a:p>
            <a:pPr marL="0" lvl="3"/>
            <a:r>
              <a:rPr lang="en-US" altLang="zh-CN" sz="2800" dirty="0">
                <a:solidFill>
                  <a:srgbClr val="919191"/>
                </a:solidFill>
                <a:latin typeface="Calibri" pitchFamily="34" charset="0"/>
              </a:rPr>
              <a:t>r</a:t>
            </a:r>
            <a:r>
              <a:rPr lang="en-US" altLang="zh-CN" sz="2800" baseline="-25000" dirty="0">
                <a:solidFill>
                  <a:srgbClr val="919191"/>
                </a:solidFill>
                <a:latin typeface="Calibri" pitchFamily="34" charset="0"/>
              </a:rPr>
              <a:t>5</a:t>
            </a:r>
            <a:r>
              <a:rPr lang="en-US" altLang="zh-CN" sz="2800" dirty="0">
                <a:solidFill>
                  <a:srgbClr val="919191"/>
                </a:solidFill>
                <a:latin typeface="Calibri" pitchFamily="34" charset="0"/>
              </a:rPr>
              <a:t> 	</a:t>
            </a:r>
            <a:r>
              <a:rPr lang="en-US" altLang="zh-CN" sz="2800" dirty="0">
                <a:solidFill>
                  <a:srgbClr val="000000"/>
                </a:solidFill>
                <a:latin typeface="Calibri" pitchFamily="34" charset="0"/>
                <a:sym typeface="Symbol" pitchFamily="18" charset="2"/>
              </a:rPr>
              <a:t></a:t>
            </a:r>
            <a:r>
              <a:rPr lang="en-US" altLang="zh-CN" sz="2800" dirty="0">
                <a:solidFill>
                  <a:srgbClr val="919191"/>
                </a:solidFill>
                <a:latin typeface="Calibri" pitchFamily="34" charset="0"/>
              </a:rPr>
              <a:t>  r</a:t>
            </a:r>
            <a:r>
              <a:rPr lang="en-US" altLang="zh-CN" sz="2800" baseline="-25000" dirty="0">
                <a:solidFill>
                  <a:srgbClr val="919191"/>
                </a:solidFill>
                <a:latin typeface="Calibri" pitchFamily="34" charset="0"/>
              </a:rPr>
              <a:t>3</a:t>
            </a:r>
            <a:r>
              <a:rPr lang="en-US" altLang="zh-CN" sz="2800" dirty="0">
                <a:solidFill>
                  <a:srgbClr val="919191"/>
                </a:solidFill>
                <a:latin typeface="Calibri" pitchFamily="34" charset="0"/>
              </a:rPr>
              <a:t>  op  r</a:t>
            </a:r>
            <a:r>
              <a:rPr lang="en-US" altLang="zh-CN" sz="2800" baseline="-25000" dirty="0">
                <a:solidFill>
                  <a:srgbClr val="919191"/>
                </a:solidFill>
                <a:latin typeface="Calibri" pitchFamily="34" charset="0"/>
              </a:rPr>
              <a:t>4</a:t>
            </a:r>
            <a:r>
              <a:rPr lang="en-US" altLang="zh-CN" sz="2800" baseline="-25000" dirty="0">
                <a:solidFill>
                  <a:srgbClr val="000000"/>
                </a:solidFill>
                <a:latin typeface="Calibri" pitchFamily="34" charset="0"/>
              </a:rPr>
              <a:t>	 	</a:t>
            </a:r>
            <a:r>
              <a:rPr lang="en-US" altLang="zh-CN" sz="2800" dirty="0">
                <a:solidFill>
                  <a:srgbClr val="000000"/>
                </a:solidFill>
                <a:latin typeface="Calibri" pitchFamily="34" charset="0"/>
              </a:rPr>
              <a:t>(WAW)</a:t>
            </a:r>
          </a:p>
          <a:p>
            <a:pPr marL="0" lvl="3"/>
            <a:r>
              <a:rPr lang="en-US" altLang="zh-CN" sz="2800" dirty="0">
                <a:solidFill>
                  <a:srgbClr val="000000"/>
                </a:solidFill>
                <a:latin typeface="Calibri" pitchFamily="34" charset="0"/>
              </a:rPr>
              <a:t>r</a:t>
            </a:r>
            <a:r>
              <a:rPr lang="en-US" altLang="zh-CN" sz="2800" baseline="-25000" dirty="0">
                <a:solidFill>
                  <a:srgbClr val="000000"/>
                </a:solidFill>
                <a:latin typeface="Calibri" pitchFamily="34" charset="0"/>
              </a:rPr>
              <a:t>3</a:t>
            </a:r>
            <a:r>
              <a:rPr lang="en-US" altLang="zh-CN" sz="2800" dirty="0">
                <a:solidFill>
                  <a:srgbClr val="000000"/>
                </a:solidFill>
                <a:latin typeface="Calibri" pitchFamily="34" charset="0"/>
              </a:rPr>
              <a:t> 	</a:t>
            </a:r>
            <a:r>
              <a:rPr lang="en-US" altLang="zh-CN" sz="2800" dirty="0">
                <a:solidFill>
                  <a:srgbClr val="000000"/>
                </a:solidFill>
                <a:latin typeface="Calibri" pitchFamily="34" charset="0"/>
                <a:sym typeface="Symbol" pitchFamily="18" charset="2"/>
              </a:rPr>
              <a:t></a:t>
            </a:r>
            <a:r>
              <a:rPr lang="en-US" altLang="zh-CN" sz="2800" dirty="0">
                <a:solidFill>
                  <a:srgbClr val="000000"/>
                </a:solidFill>
                <a:latin typeface="Calibri" pitchFamily="34" charset="0"/>
              </a:rPr>
              <a:t>  r</a:t>
            </a:r>
            <a:r>
              <a:rPr lang="en-US" altLang="zh-CN" sz="2800" baseline="-25000" dirty="0">
                <a:solidFill>
                  <a:srgbClr val="000000"/>
                </a:solidFill>
                <a:latin typeface="Calibri" pitchFamily="34" charset="0"/>
              </a:rPr>
              <a:t>6</a:t>
            </a:r>
            <a:r>
              <a:rPr lang="en-US" altLang="zh-CN" sz="2800" dirty="0">
                <a:solidFill>
                  <a:srgbClr val="000000"/>
                </a:solidFill>
                <a:latin typeface="Calibri" pitchFamily="34" charset="0"/>
              </a:rPr>
              <a:t>  op  r</a:t>
            </a:r>
            <a:r>
              <a:rPr lang="en-US" altLang="zh-CN" sz="2800" baseline="-25000" dirty="0">
                <a:solidFill>
                  <a:srgbClr val="000000"/>
                </a:solidFill>
                <a:latin typeface="Calibri" pitchFamily="34" charset="0"/>
              </a:rPr>
              <a:t>7</a:t>
            </a:r>
            <a:r>
              <a:rPr lang="en-US" altLang="zh-CN" sz="2800" dirty="0">
                <a:solidFill>
                  <a:srgbClr val="000000"/>
                </a:solidFill>
                <a:latin typeface="Calibri" pitchFamily="34" charset="0"/>
              </a:rPr>
              <a:t>  </a:t>
            </a:r>
          </a:p>
        </p:txBody>
      </p:sp>
      <p:sp>
        <p:nvSpPr>
          <p:cNvPr id="12" name="Line 4"/>
          <p:cNvSpPr>
            <a:spLocks noChangeShapeType="1"/>
          </p:cNvSpPr>
          <p:nvPr/>
        </p:nvSpPr>
        <p:spPr bwMode="auto">
          <a:xfrm flipH="1" flipV="1">
            <a:off x="1295400" y="1981200"/>
            <a:ext cx="900336" cy="223664"/>
          </a:xfrm>
          <a:prstGeom prst="line">
            <a:avLst/>
          </a:prstGeom>
          <a:noFill/>
          <a:ln w="28575">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latin typeface="Arial" charset="0"/>
              <a:ea typeface="ＭＳ Ｐゴシック" charset="0"/>
              <a:cs typeface="ＭＳ Ｐゴシック" charset="0"/>
            </a:endParaRPr>
          </a:p>
        </p:txBody>
      </p:sp>
      <p:sp>
        <p:nvSpPr>
          <p:cNvPr id="13" name="Line 5"/>
          <p:cNvSpPr>
            <a:spLocks noChangeShapeType="1"/>
          </p:cNvSpPr>
          <p:nvPr/>
        </p:nvSpPr>
        <p:spPr bwMode="auto">
          <a:xfrm flipV="1">
            <a:off x="1295400" y="3581400"/>
            <a:ext cx="1044352" cy="152400"/>
          </a:xfrm>
          <a:prstGeom prst="line">
            <a:avLst/>
          </a:prstGeom>
          <a:noFill/>
          <a:ln w="28575">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latin typeface="Arial" charset="0"/>
              <a:ea typeface="ＭＳ Ｐゴシック" charset="0"/>
              <a:cs typeface="ＭＳ Ｐゴシック" charset="0"/>
            </a:endParaRPr>
          </a:p>
        </p:txBody>
      </p:sp>
      <p:sp>
        <p:nvSpPr>
          <p:cNvPr id="14" name="Freeform 6"/>
          <p:cNvSpPr>
            <a:spLocks/>
          </p:cNvSpPr>
          <p:nvPr/>
        </p:nvSpPr>
        <p:spPr bwMode="auto">
          <a:xfrm>
            <a:off x="304800" y="5105400"/>
            <a:ext cx="444500" cy="914400"/>
          </a:xfrm>
          <a:custGeom>
            <a:avLst/>
            <a:gdLst>
              <a:gd name="T0" fmla="*/ 2147483647 w 280"/>
              <a:gd name="T1" fmla="*/ 2147483647 h 576"/>
              <a:gd name="T2" fmla="*/ 2147483647 w 280"/>
              <a:gd name="T3" fmla="*/ 2147483647 h 576"/>
              <a:gd name="T4" fmla="*/ 2147483647 w 280"/>
              <a:gd name="T5" fmla="*/ 2147483647 h 576"/>
              <a:gd name="T6" fmla="*/ 2147483647 w 280"/>
              <a:gd name="T7" fmla="*/ 0 h 576"/>
              <a:gd name="T8" fmla="*/ 0 60000 65536"/>
              <a:gd name="T9" fmla="*/ 0 60000 65536"/>
              <a:gd name="T10" fmla="*/ 0 60000 65536"/>
              <a:gd name="T11" fmla="*/ 0 60000 65536"/>
              <a:gd name="T12" fmla="*/ 0 w 280"/>
              <a:gd name="T13" fmla="*/ 0 h 576"/>
              <a:gd name="T14" fmla="*/ 280 w 280"/>
              <a:gd name="T15" fmla="*/ 576 h 576"/>
            </a:gdLst>
            <a:ahLst/>
            <a:cxnLst>
              <a:cxn ang="T8">
                <a:pos x="T0" y="T1"/>
              </a:cxn>
              <a:cxn ang="T9">
                <a:pos x="T2" y="T3"/>
              </a:cxn>
              <a:cxn ang="T10">
                <a:pos x="T4" y="T5"/>
              </a:cxn>
              <a:cxn ang="T11">
                <a:pos x="T6" y="T7"/>
              </a:cxn>
            </a:cxnLst>
            <a:rect l="T12" t="T13" r="T14" b="T15"/>
            <a:pathLst>
              <a:path w="280" h="576">
                <a:moveTo>
                  <a:pt x="280" y="576"/>
                </a:moveTo>
                <a:cubicBezTo>
                  <a:pt x="280" y="576"/>
                  <a:pt x="80" y="464"/>
                  <a:pt x="40" y="384"/>
                </a:cubicBezTo>
                <a:cubicBezTo>
                  <a:pt x="0" y="304"/>
                  <a:pt x="0" y="160"/>
                  <a:pt x="40" y="96"/>
                </a:cubicBezTo>
                <a:cubicBezTo>
                  <a:pt x="80" y="32"/>
                  <a:pt x="230" y="20"/>
                  <a:pt x="280" y="0"/>
                </a:cubicBezTo>
              </a:path>
            </a:pathLst>
          </a:custGeom>
          <a:noFill/>
          <a:ln w="28575">
            <a:solidFill>
              <a:srgbClr val="FC0128"/>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kern="0">
              <a:solidFill>
                <a:sysClr val="windowText" lastClr="000000"/>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930948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descr="Rectangle: Click to edit Master text styles&#10;Second level&#10;Third level&#10;Fourth level&#10;Fifth level"/>
          <p:cNvSpPr>
            <a:spLocks noGrp="1" noChangeArrowheads="1"/>
          </p:cNvSpPr>
          <p:nvPr>
            <p:ph idx="1"/>
          </p:nvPr>
        </p:nvSpPr>
        <p:spPr>
          <a:xfrm>
            <a:off x="685800" y="1292225"/>
            <a:ext cx="8134350" cy="2857500"/>
          </a:xfrm>
        </p:spPr>
        <p:txBody>
          <a:bodyPr/>
          <a:lstStyle/>
          <a:p>
            <a:pPr marL="0" indent="0" eaLnBrk="1" hangingPunct="1">
              <a:buFont typeface="Arial" charset="0"/>
              <a:buNone/>
              <a:defRPr/>
            </a:pPr>
            <a:r>
              <a:rPr lang="en-US" altLang="zh-CN" sz="2400" b="1" dirty="0" smtClean="0">
                <a:latin typeface="+mn-ea"/>
              </a:rPr>
              <a:t>3. </a:t>
            </a:r>
            <a:r>
              <a:rPr lang="zh-CN" altLang="en-US" sz="2400" b="1" dirty="0" smtClean="0">
                <a:latin typeface="+mn-ea"/>
              </a:rPr>
              <a:t>控制相关 </a:t>
            </a:r>
          </a:p>
          <a:p>
            <a:pPr marL="1085850" lvl="1" indent="-457200" eaLnBrk="1" hangingPunct="1">
              <a:defRPr/>
            </a:pPr>
            <a:r>
              <a:rPr lang="zh-CN" altLang="en-US" sz="2400" b="1" dirty="0" smtClean="0">
                <a:latin typeface="+mn-ea"/>
              </a:rPr>
              <a:t>由分支指令引起的相关。</a:t>
            </a:r>
          </a:p>
          <a:p>
            <a:pPr lvl="2" eaLnBrk="1" hangingPunct="1">
              <a:buFont typeface="Arial" pitchFamily="34" charset="0"/>
              <a:buChar char="•"/>
              <a:defRPr/>
            </a:pPr>
            <a:r>
              <a:rPr lang="zh-CN" altLang="en-US" b="1" dirty="0" smtClean="0">
                <a:latin typeface="+mn-ea"/>
              </a:rPr>
              <a:t>为了保证程序应有的执行顺序，必须严格按控制关确定的顺序执行。</a:t>
            </a:r>
          </a:p>
          <a:p>
            <a:pPr marL="1085850" lvl="1" indent="-457200" eaLnBrk="1" hangingPunct="1">
              <a:defRPr/>
            </a:pPr>
            <a:r>
              <a:rPr lang="zh-CN" altLang="en-US" sz="2400" b="1" dirty="0" smtClean="0">
                <a:latin typeface="+mn-ea"/>
              </a:rPr>
              <a:t>典型的程序结构是</a:t>
            </a:r>
            <a:r>
              <a:rPr lang="zh-CN" altLang="en-US" sz="2400" b="1" dirty="0" smtClean="0">
                <a:solidFill>
                  <a:srgbClr val="9933FF"/>
                </a:solidFill>
                <a:latin typeface="+mn-ea"/>
              </a:rPr>
              <a:t>“</a:t>
            </a:r>
            <a:r>
              <a:rPr lang="en-US" altLang="zh-CN" sz="2400" b="1" dirty="0" smtClean="0">
                <a:solidFill>
                  <a:srgbClr val="9933FF"/>
                </a:solidFill>
                <a:latin typeface="+mn-ea"/>
              </a:rPr>
              <a:t>if-then”</a:t>
            </a:r>
            <a:r>
              <a:rPr lang="zh-CN" altLang="en-US" sz="2400" b="1" dirty="0" smtClean="0">
                <a:latin typeface="+mn-ea"/>
              </a:rPr>
              <a:t>结构。</a:t>
            </a:r>
          </a:p>
          <a:p>
            <a:pPr marL="1085850" lvl="1" indent="-457200" eaLnBrk="1" hangingPunct="1">
              <a:defRPr/>
            </a:pPr>
            <a:r>
              <a:rPr lang="zh-CN" altLang="en-US" sz="2400" b="1" dirty="0" smtClean="0">
                <a:latin typeface="+mn-ea"/>
              </a:rPr>
              <a:t>例：</a:t>
            </a:r>
          </a:p>
        </p:txBody>
      </p:sp>
      <p:sp>
        <p:nvSpPr>
          <p:cNvPr id="35844" name="Text Box 4"/>
          <p:cNvSpPr txBox="1">
            <a:spLocks noChangeArrowheads="1"/>
          </p:cNvSpPr>
          <p:nvPr/>
        </p:nvSpPr>
        <p:spPr bwMode="auto">
          <a:xfrm>
            <a:off x="3151188" y="3789363"/>
            <a:ext cx="2881312" cy="2554545"/>
          </a:xfrm>
          <a:prstGeom prst="rect">
            <a:avLst/>
          </a:prstGeom>
          <a:gradFill rotWithShape="1">
            <a:gsLst>
              <a:gs pos="0">
                <a:srgbClr val="F8F8F8"/>
              </a:gs>
              <a:gs pos="20000">
                <a:srgbClr val="F7F7F7"/>
              </a:gs>
              <a:gs pos="100000">
                <a:srgbClr val="BDBDBD"/>
              </a:gs>
            </a:gsLst>
            <a:lin ang="5400000"/>
          </a:gradFill>
          <a:ln>
            <a:noFill/>
          </a:ln>
          <a:effectLst>
            <a:outerShdw blurRad="40000"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kumimoji="1" lang="en-US" altLang="zh-CN" sz="2000" b="1" dirty="0">
                <a:solidFill>
                  <a:srgbClr val="008000"/>
                </a:solidFill>
                <a:latin typeface="宋体" panose="02010600030101010101" pitchFamily="2" charset="-122"/>
              </a:rPr>
              <a:t>if p1 {</a:t>
            </a:r>
          </a:p>
          <a:p>
            <a:pPr>
              <a:defRPr/>
            </a:pPr>
            <a:r>
              <a:rPr kumimoji="1" lang="en-US" altLang="zh-CN" sz="2000" b="1" dirty="0">
                <a:solidFill>
                  <a:srgbClr val="008000"/>
                </a:solidFill>
                <a:latin typeface="宋体" panose="02010600030101010101" pitchFamily="2" charset="-122"/>
              </a:rPr>
              <a:t>	   S1</a:t>
            </a:r>
            <a:r>
              <a:rPr kumimoji="1" lang="zh-CN" altLang="en-US" sz="2000" b="1" dirty="0">
                <a:solidFill>
                  <a:srgbClr val="008000"/>
                </a:solidFill>
                <a:latin typeface="宋体" panose="02010600030101010101" pitchFamily="2" charset="-122"/>
              </a:rPr>
              <a:t>；</a:t>
            </a:r>
          </a:p>
          <a:p>
            <a:pPr>
              <a:defRPr/>
            </a:pPr>
            <a:r>
              <a:rPr kumimoji="1" lang="zh-CN" altLang="en-US" sz="2000" b="1" dirty="0">
                <a:solidFill>
                  <a:srgbClr val="008000"/>
                </a:solidFill>
                <a:latin typeface="宋体" panose="02010600030101010101" pitchFamily="2" charset="-122"/>
              </a:rPr>
              <a:t>      </a:t>
            </a:r>
            <a:r>
              <a:rPr kumimoji="1" lang="en-US" altLang="zh-CN" sz="2000" b="1" dirty="0">
                <a:solidFill>
                  <a:srgbClr val="008000"/>
                </a:solidFill>
                <a:latin typeface="宋体" panose="02010600030101010101" pitchFamily="2" charset="-122"/>
              </a:rPr>
              <a:t>}</a:t>
            </a:r>
            <a:r>
              <a:rPr kumimoji="1" lang="zh-CN" altLang="en-US" sz="2000" b="1" dirty="0" smtClean="0">
                <a:solidFill>
                  <a:srgbClr val="008000"/>
                </a:solidFill>
                <a:latin typeface="宋体" panose="02010600030101010101" pitchFamily="2" charset="-122"/>
              </a:rPr>
              <a:t>；</a:t>
            </a:r>
            <a:endParaRPr kumimoji="1" lang="zh-CN" altLang="en-US" sz="2000" b="1" dirty="0">
              <a:solidFill>
                <a:srgbClr val="008000"/>
              </a:solidFill>
              <a:latin typeface="宋体" panose="02010600030101010101" pitchFamily="2" charset="-122"/>
            </a:endParaRPr>
          </a:p>
          <a:p>
            <a:pPr>
              <a:defRPr/>
            </a:pPr>
            <a:r>
              <a:rPr kumimoji="1" lang="en-US" altLang="zh-CN" sz="2000" b="1" dirty="0">
                <a:solidFill>
                  <a:srgbClr val="008000"/>
                </a:solidFill>
                <a:latin typeface="宋体" panose="02010600030101010101" pitchFamily="2" charset="-122"/>
              </a:rPr>
              <a:t>S</a:t>
            </a:r>
            <a:r>
              <a:rPr kumimoji="1" lang="zh-CN" altLang="en-US" sz="2000" b="1" dirty="0">
                <a:solidFill>
                  <a:srgbClr val="008000"/>
                </a:solidFill>
                <a:latin typeface="宋体" panose="02010600030101010101" pitchFamily="2" charset="-122"/>
              </a:rPr>
              <a:t>；</a:t>
            </a:r>
            <a:endParaRPr kumimoji="1" lang="en-US" altLang="zh-CN" sz="2000" b="1" dirty="0">
              <a:solidFill>
                <a:srgbClr val="008000"/>
              </a:solidFill>
              <a:latin typeface="宋体" panose="02010600030101010101" pitchFamily="2" charset="-122"/>
            </a:endParaRPr>
          </a:p>
          <a:p>
            <a:pPr>
              <a:defRPr/>
            </a:pPr>
            <a:endParaRPr kumimoji="1" lang="zh-CN" altLang="en-US" sz="2000" b="1" dirty="0">
              <a:solidFill>
                <a:srgbClr val="008000"/>
              </a:solidFill>
              <a:latin typeface="宋体" panose="02010600030101010101" pitchFamily="2" charset="-122"/>
            </a:endParaRPr>
          </a:p>
          <a:p>
            <a:pPr>
              <a:defRPr/>
            </a:pPr>
            <a:r>
              <a:rPr kumimoji="1" lang="en-US" altLang="zh-CN" sz="2000" b="1" dirty="0">
                <a:solidFill>
                  <a:srgbClr val="008000"/>
                </a:solidFill>
                <a:latin typeface="宋体" panose="02010600030101010101" pitchFamily="2" charset="-122"/>
              </a:rPr>
              <a:t>if p2 {</a:t>
            </a:r>
          </a:p>
          <a:p>
            <a:pPr>
              <a:defRPr/>
            </a:pPr>
            <a:r>
              <a:rPr kumimoji="1" lang="en-US" altLang="zh-CN" sz="2000" b="1" dirty="0">
                <a:solidFill>
                  <a:srgbClr val="008000"/>
                </a:solidFill>
                <a:latin typeface="宋体" panose="02010600030101010101" pitchFamily="2" charset="-122"/>
              </a:rPr>
              <a:t>	   S2</a:t>
            </a:r>
            <a:r>
              <a:rPr kumimoji="1" lang="zh-CN" altLang="en-US" sz="2000" b="1" dirty="0">
                <a:solidFill>
                  <a:srgbClr val="008000"/>
                </a:solidFill>
                <a:latin typeface="宋体" panose="02010600030101010101" pitchFamily="2" charset="-122"/>
              </a:rPr>
              <a:t>；</a:t>
            </a:r>
          </a:p>
          <a:p>
            <a:pPr>
              <a:defRPr/>
            </a:pPr>
            <a:r>
              <a:rPr kumimoji="1" lang="zh-CN" altLang="en-US" sz="2000" b="1" dirty="0">
                <a:solidFill>
                  <a:srgbClr val="008000"/>
                </a:solidFill>
                <a:latin typeface="宋体" panose="02010600030101010101" pitchFamily="2" charset="-122"/>
              </a:rPr>
              <a:t>      </a:t>
            </a:r>
            <a:r>
              <a:rPr kumimoji="1" lang="en-US" altLang="zh-CN" sz="2000" b="1" dirty="0">
                <a:solidFill>
                  <a:srgbClr val="008000"/>
                </a:solidFill>
                <a:latin typeface="宋体" panose="02010600030101010101" pitchFamily="2" charset="-122"/>
              </a:rPr>
              <a:t>}</a:t>
            </a:r>
            <a:r>
              <a:rPr kumimoji="1" lang="zh-CN" altLang="en-US" sz="2000" b="1" dirty="0">
                <a:solidFill>
                  <a:srgbClr val="008000"/>
                </a:solidFill>
                <a:latin typeface="宋体" panose="02010600030101010101" pitchFamily="2" charset="-122"/>
              </a:rPr>
              <a:t>；</a:t>
            </a:r>
          </a:p>
        </p:txBody>
      </p:sp>
      <p:sp>
        <p:nvSpPr>
          <p:cNvPr id="5" name="Text Box 4"/>
          <p:cNvSpPr txBox="1">
            <a:spLocks noChangeArrowheads="1"/>
          </p:cNvSpPr>
          <p:nvPr/>
        </p:nvSpPr>
        <p:spPr bwMode="auto">
          <a:xfrm>
            <a:off x="3175" y="338138"/>
            <a:ext cx="9144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E24C05"/>
                </a:solidFill>
                <a:latin typeface="Tahoma" pitchFamily="34" charset="0"/>
                <a:ea typeface="黑体" pitchFamily="49" charset="-122"/>
              </a:defRPr>
            </a:lvl1pPr>
            <a:lvl2pPr>
              <a:defRPr sz="2400">
                <a:solidFill>
                  <a:schemeClr val="tx1"/>
                </a:solidFill>
                <a:latin typeface="Tahoma" pitchFamily="34" charset="0"/>
                <a:ea typeface="黑体" pitchFamily="49" charset="-122"/>
              </a:defRPr>
            </a:lvl2pPr>
            <a:lvl3pPr>
              <a:defRPr sz="2000" b="1">
                <a:solidFill>
                  <a:srgbClr val="000000"/>
                </a:solidFill>
                <a:latin typeface="Tahoma" pitchFamily="34" charset="0"/>
                <a:ea typeface="宋体" pitchFamily="2" charset="-122"/>
              </a:defRPr>
            </a:lvl3pPr>
            <a:lvl4pPr>
              <a:defRPr sz="2000" b="1">
                <a:solidFill>
                  <a:schemeClr val="tx1"/>
                </a:solidFill>
                <a:latin typeface="Tahoma" pitchFamily="34" charset="0"/>
                <a:ea typeface="宋体" pitchFamily="2" charset="-122"/>
              </a:defRPr>
            </a:lvl4pPr>
            <a:lvl5pPr>
              <a:defRPr sz="2000" b="1">
                <a:solidFill>
                  <a:schemeClr val="tx1"/>
                </a:solidFill>
                <a:latin typeface="Tahoma" pitchFamily="34" charset="0"/>
                <a:ea typeface="宋体" pitchFamily="2" charset="-122"/>
              </a:defRPr>
            </a:lvl5pPr>
            <a:lvl6pPr eaLnBrk="0" hangingPunct="0">
              <a:defRPr sz="2000" b="1">
                <a:solidFill>
                  <a:schemeClr val="tx1"/>
                </a:solidFill>
                <a:latin typeface="Tahoma" pitchFamily="34" charset="0"/>
                <a:ea typeface="宋体" pitchFamily="2" charset="-122"/>
              </a:defRPr>
            </a:lvl6pPr>
            <a:lvl7pPr eaLnBrk="0" hangingPunct="0">
              <a:defRPr sz="2000" b="1">
                <a:solidFill>
                  <a:schemeClr val="tx1"/>
                </a:solidFill>
                <a:latin typeface="Tahoma" pitchFamily="34" charset="0"/>
                <a:ea typeface="宋体" pitchFamily="2" charset="-122"/>
              </a:defRPr>
            </a:lvl7pPr>
            <a:lvl8pPr eaLnBrk="0" hangingPunct="0">
              <a:defRPr sz="2000" b="1">
                <a:solidFill>
                  <a:schemeClr val="tx1"/>
                </a:solidFill>
                <a:latin typeface="Tahoma" pitchFamily="34" charset="0"/>
                <a:ea typeface="宋体" pitchFamily="2" charset="-122"/>
              </a:defRPr>
            </a:lvl8pPr>
            <a:lvl9pPr eaLnBrk="0" hangingPunct="0">
              <a:defRPr sz="2000" b="1">
                <a:solidFill>
                  <a:schemeClr val="tx1"/>
                </a:solidFill>
                <a:latin typeface="Tahoma" pitchFamily="34" charset="0"/>
                <a:ea typeface="宋体" pitchFamily="2" charset="-122"/>
              </a:defRPr>
            </a:lvl9pPr>
          </a:lstStyle>
          <a:p>
            <a:pPr algn="ctr">
              <a:spcBef>
                <a:spcPct val="50000"/>
              </a:spcBef>
              <a:buFont typeface="Wingdings" pitchFamily="2" charset="2"/>
              <a:buNone/>
              <a:defRPr/>
            </a:pPr>
            <a:r>
              <a:rPr lang="en-US" altLang="zh-CN" sz="3600" b="1" dirty="0" smtClean="0">
                <a:solidFill>
                  <a:srgbClr val="000000"/>
                </a:solidFill>
                <a:latin typeface="Times New Roman" panose="02020603050405020304" pitchFamily="18" charset="0"/>
                <a:ea typeface="+mj-ea"/>
                <a:cs typeface="Times New Roman" panose="02020603050405020304" pitchFamily="18" charset="0"/>
              </a:rPr>
              <a:t>7.1.2 </a:t>
            </a:r>
            <a:r>
              <a:rPr lang="zh-CN" altLang="en-US" sz="3600" b="1" dirty="0" smtClean="0">
                <a:solidFill>
                  <a:srgbClr val="000000"/>
                </a:solidFill>
                <a:latin typeface="Times New Roman" panose="02020603050405020304" pitchFamily="18" charset="0"/>
                <a:ea typeface="+mj-ea"/>
                <a:cs typeface="Times New Roman" panose="02020603050405020304" pitchFamily="18" charset="0"/>
              </a:rPr>
              <a:t>相关性</a:t>
            </a:r>
          </a:p>
        </p:txBody>
      </p:sp>
    </p:spTree>
    <p:extLst>
      <p:ext uri="{BB962C8B-B14F-4D97-AF65-F5344CB8AC3E}">
        <p14:creationId xmlns:p14="http://schemas.microsoft.com/office/powerpoint/2010/main" val="1325012815"/>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descr="Rectangle: Click to edit Master text styles&#10;Second level&#10;Third level&#10;Fourth level&#10;Fifth level"/>
          <p:cNvSpPr>
            <a:spLocks noGrp="1" noChangeArrowheads="1"/>
          </p:cNvSpPr>
          <p:nvPr>
            <p:ph idx="1"/>
          </p:nvPr>
        </p:nvSpPr>
        <p:spPr>
          <a:xfrm>
            <a:off x="0" y="404813"/>
            <a:ext cx="9036496" cy="3960812"/>
          </a:xfrm>
        </p:spPr>
        <p:txBody>
          <a:bodyPr/>
          <a:lstStyle/>
          <a:p>
            <a:pPr marL="7200" lvl="1" indent="-457200" eaLnBrk="1" hangingPunct="1"/>
            <a:r>
              <a:rPr lang="zh-CN" altLang="en-US" b="1" dirty="0" smtClean="0"/>
              <a:t>控制相关有以下两个原则：</a:t>
            </a:r>
          </a:p>
          <a:p>
            <a:pPr marL="196200" lvl="2" indent="0" eaLnBrk="1" hangingPunct="1">
              <a:buNone/>
            </a:pPr>
            <a:r>
              <a:rPr lang="zh-CN" altLang="en-US" b="1" dirty="0" smtClean="0">
                <a:latin typeface="宋体" pitchFamily="2" charset="-122"/>
              </a:rPr>
              <a:t>（</a:t>
            </a:r>
            <a:r>
              <a:rPr lang="en-US" altLang="zh-CN" b="1" dirty="0" smtClean="0">
                <a:latin typeface="宋体" pitchFamily="2" charset="-122"/>
              </a:rPr>
              <a:t>1</a:t>
            </a:r>
            <a:r>
              <a:rPr lang="zh-CN" altLang="en-US" b="1" dirty="0" smtClean="0">
                <a:latin typeface="宋体" pitchFamily="2" charset="-122"/>
              </a:rPr>
              <a:t>）与控制相关的指令不能移到分支指令之前，即控制有关</a:t>
            </a:r>
            <a:r>
              <a:rPr lang="zh-CN" altLang="en-US" b="1" dirty="0">
                <a:latin typeface="宋体" pitchFamily="2" charset="-122"/>
              </a:rPr>
              <a:t>的</a:t>
            </a:r>
            <a:r>
              <a:rPr lang="zh-CN" altLang="en-US" b="1" dirty="0" smtClean="0">
                <a:latin typeface="宋体" pitchFamily="2" charset="-122"/>
              </a:rPr>
              <a:t>指令不能调度到分支指令的控制范围之外。</a:t>
            </a:r>
            <a:endParaRPr lang="en-US" altLang="zh-CN" b="1" dirty="0" smtClean="0">
              <a:latin typeface="宋体" pitchFamily="2" charset="-122"/>
            </a:endParaRPr>
          </a:p>
          <a:p>
            <a:pPr marL="900000" lvl="2" indent="-342900" eaLnBrk="1" hangingPunct="1">
              <a:buFont typeface="Wingdings" panose="05000000000000000000" pitchFamily="2" charset="2"/>
              <a:buChar char="Ø"/>
            </a:pPr>
            <a:r>
              <a:rPr lang="zh-CN" altLang="en-US" b="1" dirty="0" smtClean="0">
                <a:solidFill>
                  <a:schemeClr val="hlink"/>
                </a:solidFill>
                <a:latin typeface="宋体" pitchFamily="2" charset="-122"/>
              </a:rPr>
              <a:t>对于上述的例子，</a:t>
            </a:r>
            <a:r>
              <a:rPr lang="en-US" altLang="zh-CN" b="1" dirty="0" smtClean="0">
                <a:solidFill>
                  <a:srgbClr val="9933FF"/>
                </a:solidFill>
                <a:latin typeface="宋体" pitchFamily="2" charset="-122"/>
              </a:rPr>
              <a:t>then</a:t>
            </a:r>
            <a:r>
              <a:rPr lang="en-US" altLang="zh-CN" b="1" dirty="0" smtClean="0">
                <a:solidFill>
                  <a:schemeClr val="hlink"/>
                </a:solidFill>
                <a:latin typeface="宋体" pitchFamily="2" charset="-122"/>
              </a:rPr>
              <a:t> </a:t>
            </a:r>
            <a:r>
              <a:rPr lang="zh-CN" altLang="en-US" b="1" dirty="0" smtClean="0">
                <a:solidFill>
                  <a:schemeClr val="hlink"/>
                </a:solidFill>
                <a:latin typeface="宋体" pitchFamily="2" charset="-122"/>
              </a:rPr>
              <a:t>部分中的指令不能移到</a:t>
            </a:r>
            <a:r>
              <a:rPr lang="en-US" altLang="zh-CN" b="1" dirty="0" smtClean="0">
                <a:solidFill>
                  <a:srgbClr val="9933FF"/>
                </a:solidFill>
                <a:latin typeface="宋体" pitchFamily="2" charset="-122"/>
              </a:rPr>
              <a:t>if</a:t>
            </a:r>
            <a:r>
              <a:rPr lang="zh-CN" altLang="en-US" b="1" dirty="0" smtClean="0">
                <a:solidFill>
                  <a:schemeClr val="hlink"/>
                </a:solidFill>
                <a:latin typeface="宋体" pitchFamily="2" charset="-122"/>
              </a:rPr>
              <a:t>语句之前</a:t>
            </a:r>
            <a:endParaRPr lang="en-US" altLang="zh-CN" b="1" dirty="0" smtClean="0">
              <a:solidFill>
                <a:schemeClr val="hlink"/>
              </a:solidFill>
              <a:latin typeface="宋体" pitchFamily="2" charset="-122"/>
            </a:endParaRPr>
          </a:p>
          <a:p>
            <a:pPr marL="900000" lvl="2" indent="-342900" eaLnBrk="1" hangingPunct="1">
              <a:buFont typeface="Wingdings" panose="05000000000000000000" pitchFamily="2" charset="2"/>
              <a:buChar char="Ø"/>
            </a:pPr>
            <a:endParaRPr lang="zh-CN" altLang="en-US" b="1" dirty="0" smtClean="0">
              <a:latin typeface="宋体" pitchFamily="2" charset="-122"/>
            </a:endParaRPr>
          </a:p>
          <a:p>
            <a:pPr marL="196200" lvl="2" indent="0" eaLnBrk="1" hangingPunct="1">
              <a:buNone/>
            </a:pPr>
            <a:r>
              <a:rPr lang="zh-CN" altLang="en-US" b="1" dirty="0" smtClean="0">
                <a:latin typeface="宋体" pitchFamily="2" charset="-122"/>
              </a:rPr>
              <a:t>（</a:t>
            </a:r>
            <a:r>
              <a:rPr lang="en-US" altLang="zh-CN" b="1" dirty="0" smtClean="0">
                <a:latin typeface="宋体" pitchFamily="2" charset="-122"/>
              </a:rPr>
              <a:t>2</a:t>
            </a:r>
            <a:r>
              <a:rPr lang="zh-CN" altLang="en-US" b="1" dirty="0" smtClean="0">
                <a:latin typeface="宋体" pitchFamily="2" charset="-122"/>
              </a:rPr>
              <a:t>）与控制无关的指令不能移到分支指令之后，即控制无关的指令不能调度到分支指令的控制范围以内。</a:t>
            </a:r>
            <a:endParaRPr lang="en-US" altLang="zh-CN" b="1" dirty="0" smtClean="0">
              <a:latin typeface="宋体" pitchFamily="2" charset="-122"/>
            </a:endParaRPr>
          </a:p>
          <a:p>
            <a:pPr marL="900000" lvl="2" indent="-342900" eaLnBrk="1" hangingPunct="1">
              <a:buFont typeface="Wingdings" panose="05000000000000000000" pitchFamily="2" charset="2"/>
              <a:buChar char="Ø"/>
            </a:pPr>
            <a:r>
              <a:rPr lang="zh-CN" altLang="en-US" b="1" dirty="0" smtClean="0">
                <a:solidFill>
                  <a:schemeClr val="hlink"/>
                </a:solidFill>
                <a:latin typeface="宋体" pitchFamily="2" charset="-122"/>
              </a:rPr>
              <a:t>对于上述的例子，不能把</a:t>
            </a:r>
            <a:r>
              <a:rPr lang="en-US" altLang="zh-CN" b="1" dirty="0" smtClean="0">
                <a:solidFill>
                  <a:srgbClr val="9933FF"/>
                </a:solidFill>
                <a:latin typeface="宋体" pitchFamily="2" charset="-122"/>
              </a:rPr>
              <a:t>S</a:t>
            </a:r>
            <a:r>
              <a:rPr lang="zh-CN" altLang="en-US" b="1" dirty="0" smtClean="0">
                <a:solidFill>
                  <a:schemeClr val="hlink"/>
                </a:solidFill>
                <a:latin typeface="宋体" pitchFamily="2" charset="-122"/>
              </a:rPr>
              <a:t>移到</a:t>
            </a:r>
            <a:r>
              <a:rPr lang="en-US" altLang="zh-CN" b="1" dirty="0" smtClean="0">
                <a:solidFill>
                  <a:srgbClr val="9933FF"/>
                </a:solidFill>
                <a:latin typeface="宋体" pitchFamily="2" charset="-122"/>
              </a:rPr>
              <a:t>if</a:t>
            </a:r>
            <a:r>
              <a:rPr lang="zh-CN" altLang="en-US" b="1" dirty="0" smtClean="0">
                <a:solidFill>
                  <a:schemeClr val="hlink"/>
                </a:solidFill>
                <a:latin typeface="宋体" pitchFamily="2" charset="-122"/>
              </a:rPr>
              <a:t>语句的</a:t>
            </a:r>
            <a:r>
              <a:rPr lang="en-US" altLang="zh-CN" b="1" dirty="0" smtClean="0">
                <a:solidFill>
                  <a:srgbClr val="9933FF"/>
                </a:solidFill>
                <a:latin typeface="宋体" pitchFamily="2" charset="-122"/>
              </a:rPr>
              <a:t>then</a:t>
            </a:r>
            <a:r>
              <a:rPr lang="en-US" altLang="zh-CN" b="1" dirty="0" smtClean="0">
                <a:solidFill>
                  <a:schemeClr val="hlink"/>
                </a:solidFill>
                <a:latin typeface="宋体" pitchFamily="2" charset="-122"/>
              </a:rPr>
              <a:t> </a:t>
            </a:r>
            <a:r>
              <a:rPr lang="zh-CN" altLang="en-US" b="1" dirty="0" smtClean="0">
                <a:solidFill>
                  <a:schemeClr val="hlink"/>
                </a:solidFill>
                <a:latin typeface="宋体" pitchFamily="2" charset="-122"/>
              </a:rPr>
              <a:t>部分中。</a:t>
            </a:r>
          </a:p>
        </p:txBody>
      </p:sp>
      <p:sp>
        <p:nvSpPr>
          <p:cNvPr id="5" name="Text Box 4"/>
          <p:cNvSpPr txBox="1">
            <a:spLocks noChangeArrowheads="1"/>
          </p:cNvSpPr>
          <p:nvPr/>
        </p:nvSpPr>
        <p:spPr bwMode="auto">
          <a:xfrm>
            <a:off x="3348038" y="3933056"/>
            <a:ext cx="2143125" cy="2862322"/>
          </a:xfrm>
          <a:prstGeom prst="rect">
            <a:avLst/>
          </a:prstGeom>
          <a:gradFill rotWithShape="1">
            <a:gsLst>
              <a:gs pos="0">
                <a:srgbClr val="F8F8F8"/>
              </a:gs>
              <a:gs pos="20000">
                <a:srgbClr val="F7F7F7"/>
              </a:gs>
              <a:gs pos="100000">
                <a:srgbClr val="BDBDBD"/>
              </a:gs>
            </a:gsLst>
            <a:lin ang="5400000"/>
          </a:gradFill>
          <a:ln>
            <a:noFill/>
          </a:ln>
          <a:effectLst>
            <a:outerShdw blurRad="40000"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kumimoji="1" lang="en-US" altLang="zh-CN" sz="2000" b="1" dirty="0">
                <a:solidFill>
                  <a:srgbClr val="008000"/>
                </a:solidFill>
                <a:latin typeface="宋体" panose="02010600030101010101" pitchFamily="2" charset="-122"/>
              </a:rPr>
              <a:t>if p1 {</a:t>
            </a:r>
          </a:p>
          <a:p>
            <a:pPr>
              <a:defRPr/>
            </a:pPr>
            <a:r>
              <a:rPr kumimoji="1" lang="en-US" altLang="zh-CN" sz="2000" b="1" dirty="0">
                <a:solidFill>
                  <a:srgbClr val="008000"/>
                </a:solidFill>
                <a:latin typeface="宋体" panose="02010600030101010101" pitchFamily="2" charset="-122"/>
              </a:rPr>
              <a:t>	   S1</a:t>
            </a:r>
            <a:r>
              <a:rPr kumimoji="1" lang="zh-CN" altLang="en-US" sz="2000" b="1" dirty="0">
                <a:solidFill>
                  <a:srgbClr val="008000"/>
                </a:solidFill>
                <a:latin typeface="宋体" panose="02010600030101010101" pitchFamily="2" charset="-122"/>
              </a:rPr>
              <a:t>；</a:t>
            </a:r>
          </a:p>
          <a:p>
            <a:pPr>
              <a:defRPr/>
            </a:pPr>
            <a:r>
              <a:rPr kumimoji="1" lang="zh-CN" altLang="en-US" sz="2000" b="1" dirty="0">
                <a:solidFill>
                  <a:srgbClr val="008000"/>
                </a:solidFill>
                <a:latin typeface="宋体" panose="02010600030101010101" pitchFamily="2" charset="-122"/>
              </a:rPr>
              <a:t>      </a:t>
            </a:r>
            <a:r>
              <a:rPr kumimoji="1" lang="en-US" altLang="zh-CN" sz="2000" b="1" dirty="0">
                <a:solidFill>
                  <a:srgbClr val="008000"/>
                </a:solidFill>
                <a:latin typeface="宋体" panose="02010600030101010101" pitchFamily="2" charset="-122"/>
              </a:rPr>
              <a:t>}</a:t>
            </a:r>
            <a:r>
              <a:rPr kumimoji="1" lang="zh-CN" altLang="en-US" sz="2000" b="1" dirty="0">
                <a:solidFill>
                  <a:srgbClr val="008000"/>
                </a:solidFill>
                <a:latin typeface="宋体" panose="02010600030101010101" pitchFamily="2" charset="-122"/>
              </a:rPr>
              <a:t>；</a:t>
            </a:r>
            <a:endParaRPr kumimoji="1" lang="en-US" altLang="zh-CN" sz="2000" b="1" dirty="0">
              <a:solidFill>
                <a:srgbClr val="008000"/>
              </a:solidFill>
              <a:latin typeface="宋体" panose="02010600030101010101" pitchFamily="2" charset="-122"/>
            </a:endParaRPr>
          </a:p>
          <a:p>
            <a:pPr>
              <a:defRPr/>
            </a:pPr>
            <a:endParaRPr kumimoji="1" lang="zh-CN" altLang="en-US" sz="2000" b="1" dirty="0">
              <a:solidFill>
                <a:srgbClr val="008000"/>
              </a:solidFill>
              <a:latin typeface="宋体" panose="02010600030101010101" pitchFamily="2" charset="-122"/>
            </a:endParaRPr>
          </a:p>
          <a:p>
            <a:pPr>
              <a:defRPr/>
            </a:pPr>
            <a:r>
              <a:rPr kumimoji="1" lang="en-US" altLang="zh-CN" sz="2000" b="1" dirty="0">
                <a:solidFill>
                  <a:srgbClr val="008000"/>
                </a:solidFill>
                <a:latin typeface="宋体" panose="02010600030101010101" pitchFamily="2" charset="-122"/>
              </a:rPr>
              <a:t>S</a:t>
            </a:r>
            <a:r>
              <a:rPr kumimoji="1" lang="zh-CN" altLang="en-US" sz="2000" b="1" dirty="0">
                <a:solidFill>
                  <a:srgbClr val="008000"/>
                </a:solidFill>
                <a:latin typeface="宋体" panose="02010600030101010101" pitchFamily="2" charset="-122"/>
              </a:rPr>
              <a:t>；</a:t>
            </a:r>
            <a:endParaRPr kumimoji="1" lang="en-US" altLang="zh-CN" sz="2000" b="1" dirty="0">
              <a:solidFill>
                <a:srgbClr val="008000"/>
              </a:solidFill>
              <a:latin typeface="宋体" panose="02010600030101010101" pitchFamily="2" charset="-122"/>
            </a:endParaRPr>
          </a:p>
          <a:p>
            <a:pPr>
              <a:defRPr/>
            </a:pPr>
            <a:endParaRPr kumimoji="1" lang="zh-CN" altLang="en-US" sz="2000" b="1" dirty="0">
              <a:solidFill>
                <a:srgbClr val="008000"/>
              </a:solidFill>
              <a:latin typeface="宋体" panose="02010600030101010101" pitchFamily="2" charset="-122"/>
            </a:endParaRPr>
          </a:p>
          <a:p>
            <a:pPr>
              <a:defRPr/>
            </a:pPr>
            <a:r>
              <a:rPr kumimoji="1" lang="en-US" altLang="zh-CN" sz="2000" b="1" dirty="0">
                <a:solidFill>
                  <a:srgbClr val="008000"/>
                </a:solidFill>
                <a:latin typeface="宋体" panose="02010600030101010101" pitchFamily="2" charset="-122"/>
              </a:rPr>
              <a:t>if p2 {</a:t>
            </a:r>
          </a:p>
          <a:p>
            <a:pPr>
              <a:defRPr/>
            </a:pPr>
            <a:r>
              <a:rPr kumimoji="1" lang="en-US" altLang="zh-CN" sz="2000" b="1" dirty="0">
                <a:solidFill>
                  <a:srgbClr val="008000"/>
                </a:solidFill>
                <a:latin typeface="宋体" panose="02010600030101010101" pitchFamily="2" charset="-122"/>
              </a:rPr>
              <a:t>	   S2</a:t>
            </a:r>
            <a:r>
              <a:rPr kumimoji="1" lang="zh-CN" altLang="en-US" sz="2000" b="1" dirty="0">
                <a:solidFill>
                  <a:srgbClr val="008000"/>
                </a:solidFill>
                <a:latin typeface="宋体" panose="02010600030101010101" pitchFamily="2" charset="-122"/>
              </a:rPr>
              <a:t>；</a:t>
            </a:r>
          </a:p>
          <a:p>
            <a:pPr>
              <a:defRPr/>
            </a:pPr>
            <a:r>
              <a:rPr kumimoji="1" lang="zh-CN" altLang="en-US" sz="2000" b="1" dirty="0">
                <a:solidFill>
                  <a:srgbClr val="008000"/>
                </a:solidFill>
                <a:latin typeface="宋体" panose="02010600030101010101" pitchFamily="2" charset="-122"/>
              </a:rPr>
              <a:t>      </a:t>
            </a:r>
            <a:r>
              <a:rPr kumimoji="1" lang="en-US" altLang="zh-CN" sz="2000" b="1" dirty="0">
                <a:solidFill>
                  <a:srgbClr val="008000"/>
                </a:solidFill>
                <a:latin typeface="宋体" panose="02010600030101010101" pitchFamily="2" charset="-122"/>
              </a:rPr>
              <a:t>}</a:t>
            </a:r>
            <a:r>
              <a:rPr kumimoji="1" lang="zh-CN" altLang="en-US" sz="2000" b="1" dirty="0">
                <a:solidFill>
                  <a:srgbClr val="008000"/>
                </a:solidFill>
                <a:latin typeface="宋体" panose="02010600030101010101" pitchFamily="2" charset="-122"/>
              </a:rPr>
              <a:t>；</a:t>
            </a:r>
          </a:p>
        </p:txBody>
      </p:sp>
    </p:spTree>
    <p:extLst>
      <p:ext uri="{BB962C8B-B14F-4D97-AF65-F5344CB8AC3E}">
        <p14:creationId xmlns:p14="http://schemas.microsoft.com/office/powerpoint/2010/main" val="3377519785"/>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2"/>
          <p:cNvSpPr>
            <a:spLocks noGrp="1" noChangeArrowheads="1"/>
          </p:cNvSpPr>
          <p:nvPr>
            <p:ph type="ctrTitle"/>
          </p:nvPr>
        </p:nvSpPr>
        <p:spPr>
          <a:xfrm>
            <a:off x="525463" y="404664"/>
            <a:ext cx="7772400" cy="1470025"/>
          </a:xfrm>
        </p:spPr>
        <p:txBody>
          <a:bodyPr/>
          <a:lstStyle/>
          <a:p>
            <a:pPr eaLnBrk="1" hangingPunct="1"/>
            <a:r>
              <a:rPr lang="zh-CN" altLang="en-US" sz="4000" b="1" dirty="0" smtClean="0"/>
              <a:t>第七章 指令级并行</a:t>
            </a:r>
          </a:p>
        </p:txBody>
      </p:sp>
      <p:sp>
        <p:nvSpPr>
          <p:cNvPr id="3085" name="Rectangle 13"/>
          <p:cNvSpPr>
            <a:spLocks noGrp="1" noChangeArrowheads="1"/>
          </p:cNvSpPr>
          <p:nvPr>
            <p:ph type="subTitle" idx="1"/>
          </p:nvPr>
        </p:nvSpPr>
        <p:spPr>
          <a:xfrm>
            <a:off x="611188" y="2060575"/>
            <a:ext cx="7200900" cy="3744913"/>
          </a:xfrm>
        </p:spPr>
        <p:txBody>
          <a:bodyPr rtlCol="0">
            <a:normAutofit/>
          </a:bodyPr>
          <a:lstStyle/>
          <a:p>
            <a:pPr marL="471488" lvl="1" algn="l" eaLnBrk="1" fontAlgn="auto" hangingPunct="1">
              <a:lnSpc>
                <a:spcPct val="90000"/>
              </a:lnSpc>
              <a:spcAft>
                <a:spcPts val="0"/>
              </a:spcAft>
              <a:buFont typeface="Wingdings" pitchFamily="2" charset="2"/>
              <a:buNone/>
              <a:defRPr/>
            </a:pPr>
            <a:r>
              <a:rPr lang="en-US" altLang="zh-CN" b="1" dirty="0" smtClean="0">
                <a:solidFill>
                  <a:schemeClr val="tx1"/>
                </a:solidFill>
                <a:latin typeface="+mj-ea"/>
                <a:ea typeface="+mj-ea"/>
              </a:rPr>
              <a:t>7.1	</a:t>
            </a:r>
            <a:r>
              <a:rPr lang="zh-CN" altLang="en-US" b="1" dirty="0" smtClean="0">
                <a:solidFill>
                  <a:schemeClr val="tx1"/>
                </a:solidFill>
                <a:latin typeface="+mj-ea"/>
                <a:ea typeface="+mj-ea"/>
              </a:rPr>
              <a:t>指令级并行的概念</a:t>
            </a:r>
            <a:endParaRPr lang="en-US" altLang="zh-CN" b="1" dirty="0" smtClean="0">
              <a:solidFill>
                <a:schemeClr val="tx1"/>
              </a:solidFill>
              <a:latin typeface="+mj-ea"/>
              <a:ea typeface="+mj-ea"/>
            </a:endParaRPr>
          </a:p>
          <a:p>
            <a:pPr marL="471488" lvl="1" algn="l" eaLnBrk="1" fontAlgn="auto" hangingPunct="1">
              <a:lnSpc>
                <a:spcPct val="90000"/>
              </a:lnSpc>
              <a:spcAft>
                <a:spcPts val="0"/>
              </a:spcAft>
              <a:buFont typeface="Wingdings" pitchFamily="2" charset="2"/>
              <a:buNone/>
              <a:defRPr/>
            </a:pPr>
            <a:r>
              <a:rPr lang="zh-CN" altLang="en-US" b="1" dirty="0" smtClean="0">
                <a:solidFill>
                  <a:schemeClr val="tx1"/>
                </a:solidFill>
                <a:latin typeface="+mj-ea"/>
                <a:ea typeface="+mj-ea"/>
              </a:rPr>
              <a:t> </a:t>
            </a:r>
            <a:endParaRPr lang="en-US" altLang="zh-CN" b="1" dirty="0" smtClean="0">
              <a:solidFill>
                <a:schemeClr val="tx1"/>
              </a:solidFill>
              <a:latin typeface="+mj-ea"/>
              <a:ea typeface="+mj-ea"/>
            </a:endParaRPr>
          </a:p>
          <a:p>
            <a:pPr marL="471488" lvl="1" algn="l" eaLnBrk="1" fontAlgn="auto" hangingPunct="1">
              <a:lnSpc>
                <a:spcPct val="90000"/>
              </a:lnSpc>
              <a:spcAft>
                <a:spcPts val="0"/>
              </a:spcAft>
              <a:buFont typeface="Wingdings" pitchFamily="2" charset="2"/>
              <a:buNone/>
              <a:defRPr/>
            </a:pPr>
            <a:r>
              <a:rPr lang="en-US" altLang="zh-CN" b="1" u="sng" dirty="0" smtClean="0">
                <a:solidFill>
                  <a:schemeClr val="tx1"/>
                </a:solidFill>
                <a:effectLst>
                  <a:outerShdw blurRad="38100" dist="38100" dir="2700000" algn="tl">
                    <a:srgbClr val="000000">
                      <a:alpha val="43137"/>
                    </a:srgbClr>
                  </a:outerShdw>
                </a:effectLst>
                <a:latin typeface="+mj-ea"/>
                <a:ea typeface="+mj-ea"/>
              </a:rPr>
              <a:t>7.2	</a:t>
            </a:r>
            <a:r>
              <a:rPr lang="zh-CN" altLang="en-US" b="1" u="sng" dirty="0" smtClean="0">
                <a:solidFill>
                  <a:schemeClr val="tx1"/>
                </a:solidFill>
                <a:effectLst>
                  <a:outerShdw blurRad="38100" dist="38100" dir="2700000" algn="tl">
                    <a:srgbClr val="000000">
                      <a:alpha val="43137"/>
                    </a:srgbClr>
                  </a:outerShdw>
                </a:effectLst>
                <a:latin typeface="+mj-ea"/>
                <a:ea typeface="+mj-ea"/>
              </a:rPr>
              <a:t>指令的动态调度</a:t>
            </a:r>
            <a:endParaRPr lang="en-US" altLang="zh-CN" b="1" u="sng" dirty="0" smtClean="0">
              <a:solidFill>
                <a:schemeClr val="tx1"/>
              </a:solidFill>
              <a:effectLst>
                <a:outerShdw blurRad="38100" dist="38100" dir="2700000" algn="tl">
                  <a:srgbClr val="000000">
                    <a:alpha val="43137"/>
                  </a:srgbClr>
                </a:outerShdw>
              </a:effectLst>
              <a:latin typeface="+mj-ea"/>
              <a:ea typeface="+mj-ea"/>
            </a:endParaRPr>
          </a:p>
          <a:p>
            <a:pPr marL="471488" lvl="1" algn="l" eaLnBrk="1" fontAlgn="auto" hangingPunct="1">
              <a:lnSpc>
                <a:spcPct val="90000"/>
              </a:lnSpc>
              <a:spcAft>
                <a:spcPts val="0"/>
              </a:spcAft>
              <a:buFont typeface="Wingdings" pitchFamily="2" charset="2"/>
              <a:buNone/>
              <a:defRPr/>
            </a:pPr>
            <a:endParaRPr lang="en-US" altLang="zh-CN" b="1" dirty="0" smtClean="0">
              <a:solidFill>
                <a:schemeClr val="tx1"/>
              </a:solidFill>
              <a:latin typeface="+mj-ea"/>
              <a:ea typeface="+mj-ea"/>
            </a:endParaRPr>
          </a:p>
          <a:p>
            <a:pPr marL="471488" lvl="1" algn="l" eaLnBrk="1" fontAlgn="auto" hangingPunct="1">
              <a:lnSpc>
                <a:spcPct val="90000"/>
              </a:lnSpc>
              <a:spcAft>
                <a:spcPts val="0"/>
              </a:spcAft>
              <a:buFont typeface="Wingdings" pitchFamily="2" charset="2"/>
              <a:buNone/>
              <a:defRPr/>
            </a:pPr>
            <a:r>
              <a:rPr lang="en-US" altLang="zh-CN" b="1" dirty="0" smtClean="0">
                <a:solidFill>
                  <a:schemeClr val="tx1"/>
                </a:solidFill>
                <a:latin typeface="+mj-ea"/>
                <a:ea typeface="+mj-ea"/>
              </a:rPr>
              <a:t>7.3	</a:t>
            </a:r>
            <a:r>
              <a:rPr lang="zh-CN" altLang="en-US" b="1" dirty="0" smtClean="0">
                <a:solidFill>
                  <a:schemeClr val="tx1"/>
                </a:solidFill>
                <a:latin typeface="+mj-ea"/>
                <a:ea typeface="+mj-ea"/>
              </a:rPr>
              <a:t>控制相关的动态解决技术</a:t>
            </a:r>
            <a:endParaRPr lang="en-US" altLang="zh-CN" b="1" dirty="0" smtClean="0">
              <a:solidFill>
                <a:schemeClr val="tx1"/>
              </a:solidFill>
              <a:latin typeface="+mj-ea"/>
              <a:ea typeface="+mj-ea"/>
            </a:endParaRPr>
          </a:p>
          <a:p>
            <a:pPr marL="471488" lvl="1" algn="l" eaLnBrk="1" fontAlgn="auto" hangingPunct="1">
              <a:lnSpc>
                <a:spcPct val="90000"/>
              </a:lnSpc>
              <a:spcAft>
                <a:spcPts val="0"/>
              </a:spcAft>
              <a:buFont typeface="Wingdings" pitchFamily="2" charset="2"/>
              <a:buNone/>
              <a:defRPr/>
            </a:pPr>
            <a:endParaRPr lang="en-US" altLang="zh-CN" b="1" dirty="0" smtClean="0">
              <a:solidFill>
                <a:schemeClr val="tx1"/>
              </a:solidFill>
              <a:latin typeface="+mj-ea"/>
              <a:ea typeface="+mj-ea"/>
            </a:endParaRPr>
          </a:p>
          <a:p>
            <a:pPr marL="471488" lvl="1" algn="l" eaLnBrk="1" fontAlgn="auto" hangingPunct="1">
              <a:lnSpc>
                <a:spcPct val="90000"/>
              </a:lnSpc>
              <a:spcAft>
                <a:spcPts val="0"/>
              </a:spcAft>
              <a:buFont typeface="Wingdings" pitchFamily="2" charset="2"/>
              <a:buNone/>
              <a:defRPr/>
            </a:pPr>
            <a:r>
              <a:rPr lang="en-US" altLang="zh-CN" b="1" dirty="0" smtClean="0">
                <a:solidFill>
                  <a:schemeClr val="tx1"/>
                </a:solidFill>
                <a:latin typeface="+mj-ea"/>
                <a:ea typeface="+mj-ea"/>
              </a:rPr>
              <a:t>7.4	</a:t>
            </a:r>
            <a:r>
              <a:rPr lang="zh-CN" altLang="en-US" b="1" dirty="0" smtClean="0">
                <a:solidFill>
                  <a:schemeClr val="tx1"/>
                </a:solidFill>
                <a:latin typeface="+mj-ea"/>
                <a:ea typeface="+mj-ea"/>
              </a:rPr>
              <a:t>多指令流出技术</a:t>
            </a:r>
            <a:endParaRPr lang="en-US" altLang="zh-CN" b="1" dirty="0" smtClean="0">
              <a:solidFill>
                <a:schemeClr val="tx1"/>
              </a:solidFill>
              <a:latin typeface="+mj-ea"/>
              <a:ea typeface="+mj-ea"/>
            </a:endParaRPr>
          </a:p>
        </p:txBody>
      </p:sp>
      <p:sp>
        <p:nvSpPr>
          <p:cNvPr id="3076" name="Rectangle 4"/>
          <p:cNvSpPr>
            <a:spLocks noChangeArrowheads="1"/>
          </p:cNvSpPr>
          <p:nvPr/>
        </p:nvSpPr>
        <p:spPr bwMode="auto">
          <a:xfrm>
            <a:off x="1258888" y="3068638"/>
            <a:ext cx="7010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rgbClr val="0000CC"/>
              </a:buClr>
              <a:buFont typeface="Wingdings" pitchFamily="2" charset="2"/>
              <a:buNone/>
            </a:pPr>
            <a:endParaRPr lang="en-US" altLang="zh-CN" sz="2400" b="1">
              <a:latin typeface="Times New Roman" pitchFamily="18" charset="0"/>
              <a:ea typeface="华文中宋" pitchFamily="2" charset="-122"/>
            </a:endParaRPr>
          </a:p>
        </p:txBody>
      </p:sp>
    </p:spTree>
    <p:extLst>
      <p:ext uri="{BB962C8B-B14F-4D97-AF65-F5344CB8AC3E}">
        <p14:creationId xmlns:p14="http://schemas.microsoft.com/office/powerpoint/2010/main" val="33151830"/>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a:xfrm>
            <a:off x="468313" y="260350"/>
            <a:ext cx="8229600" cy="1143000"/>
          </a:xfrm>
        </p:spPr>
        <p:txBody>
          <a:bodyPr rtlCol="0">
            <a:normAutofit/>
          </a:bodyPr>
          <a:lstStyle/>
          <a:p>
            <a:pPr eaLnBrk="1" fontAlgn="auto" hangingPunct="1">
              <a:spcAft>
                <a:spcPts val="0"/>
              </a:spcAft>
              <a:defRPr/>
            </a:pPr>
            <a:r>
              <a:rPr lang="en-US" altLang="zh-CN" sz="4000" b="1" dirty="0" smtClean="0">
                <a:latin typeface="Times New Roman" panose="02020603050405020304" pitchFamily="18" charset="0"/>
                <a:cs typeface="Times New Roman" panose="02020603050405020304" pitchFamily="18" charset="0"/>
              </a:rPr>
              <a:t>7.2  </a:t>
            </a:r>
            <a:r>
              <a:rPr lang="zh-CN" altLang="en-US" sz="4000" b="1" dirty="0" smtClean="0">
                <a:latin typeface="Times New Roman" panose="02020603050405020304" pitchFamily="18" charset="0"/>
                <a:cs typeface="Times New Roman" panose="02020603050405020304" pitchFamily="18" charset="0"/>
              </a:rPr>
              <a:t>指令的</a:t>
            </a:r>
            <a:r>
              <a:rPr lang="zh-CN" altLang="en-US" sz="4000" b="1" dirty="0">
                <a:latin typeface="Times New Roman" panose="02020603050405020304" pitchFamily="18" charset="0"/>
                <a:cs typeface="Times New Roman" panose="02020603050405020304" pitchFamily="18" charset="0"/>
              </a:rPr>
              <a:t>动态调度</a:t>
            </a:r>
            <a:endParaRPr lang="zh-CN" altLang="en-US" sz="4000" b="1" dirty="0" smtClean="0">
              <a:latin typeface="Times New Roman" panose="02020603050405020304" pitchFamily="18" charset="0"/>
              <a:cs typeface="Times New Roman" panose="02020603050405020304" pitchFamily="18" charset="0"/>
            </a:endParaRPr>
          </a:p>
        </p:txBody>
      </p:sp>
      <p:sp>
        <p:nvSpPr>
          <p:cNvPr id="4099" name="Rectangle 2"/>
          <p:cNvSpPr>
            <a:spLocks noGrp="1" noChangeArrowheads="1"/>
          </p:cNvSpPr>
          <p:nvPr>
            <p:ph idx="1"/>
          </p:nvPr>
        </p:nvSpPr>
        <p:spPr>
          <a:xfrm>
            <a:off x="755650" y="1700213"/>
            <a:ext cx="7064375" cy="3600450"/>
          </a:xfrm>
        </p:spPr>
        <p:txBody>
          <a:bodyPr/>
          <a:lstStyle/>
          <a:p>
            <a:pPr marL="0" indent="0" eaLnBrk="1" hangingPunct="1">
              <a:spcBef>
                <a:spcPct val="50000"/>
              </a:spcBef>
              <a:buFont typeface="Arial" pitchFamily="34" charset="0"/>
              <a:buNone/>
            </a:pPr>
            <a:r>
              <a:rPr lang="en-US" altLang="zh-CN" sz="2800" b="1" dirty="0" smtClean="0">
                <a:latin typeface="Times New Roman" pitchFamily="18" charset="0"/>
                <a:cs typeface="Times New Roman" panose="02020603050405020304" pitchFamily="18" charset="0"/>
              </a:rPr>
              <a:t>7.2.1  </a:t>
            </a:r>
            <a:r>
              <a:rPr lang="zh-CN" altLang="en-US" sz="2800" b="1" dirty="0" smtClean="0">
                <a:latin typeface="Times New Roman" pitchFamily="18" charset="0"/>
                <a:cs typeface="Times New Roman" panose="02020603050405020304" pitchFamily="18" charset="0"/>
              </a:rPr>
              <a:t>动态调度的原理</a:t>
            </a:r>
            <a:endParaRPr lang="en-US" altLang="zh-CN" sz="2800" b="1" dirty="0" smtClean="0">
              <a:latin typeface="Times New Roman" pitchFamily="18" charset="0"/>
              <a:cs typeface="Times New Roman" panose="02020603050405020304" pitchFamily="18" charset="0"/>
            </a:endParaRPr>
          </a:p>
          <a:p>
            <a:pPr marL="0" indent="0" eaLnBrk="1" hangingPunct="1">
              <a:spcBef>
                <a:spcPct val="50000"/>
              </a:spcBef>
              <a:buFont typeface="Arial" pitchFamily="34" charset="0"/>
              <a:buNone/>
            </a:pPr>
            <a:endParaRPr lang="zh-CN" altLang="en-US" sz="2800" b="1" dirty="0" smtClean="0">
              <a:latin typeface="Times New Roman" pitchFamily="18" charset="0"/>
              <a:cs typeface="Times New Roman" panose="02020603050405020304" pitchFamily="18" charset="0"/>
            </a:endParaRPr>
          </a:p>
          <a:p>
            <a:pPr marL="0" indent="0" eaLnBrk="1" hangingPunct="1">
              <a:spcBef>
                <a:spcPct val="50000"/>
              </a:spcBef>
              <a:buFont typeface="Arial" pitchFamily="34" charset="0"/>
              <a:buNone/>
            </a:pPr>
            <a:r>
              <a:rPr lang="en-US" altLang="zh-CN" sz="2800" b="1" dirty="0" smtClean="0">
                <a:latin typeface="Times New Roman" pitchFamily="18" charset="0"/>
                <a:cs typeface="Times New Roman" panose="02020603050405020304" pitchFamily="18" charset="0"/>
              </a:rPr>
              <a:t>7.2.2  </a:t>
            </a:r>
            <a:r>
              <a:rPr lang="zh-CN" altLang="en-US" sz="2800" b="1" dirty="0" smtClean="0">
                <a:latin typeface="Times New Roman" pitchFamily="18" charset="0"/>
                <a:cs typeface="Times New Roman" panose="02020603050405020304" pitchFamily="18" charset="0"/>
              </a:rPr>
              <a:t>动态调度算法之一：记分牌</a:t>
            </a:r>
            <a:endParaRPr lang="en-US" altLang="zh-CN" sz="2800" b="1" dirty="0" smtClean="0">
              <a:latin typeface="Times New Roman" pitchFamily="18" charset="0"/>
              <a:cs typeface="Times New Roman" panose="02020603050405020304" pitchFamily="18" charset="0"/>
            </a:endParaRPr>
          </a:p>
          <a:p>
            <a:pPr marL="0" indent="0" eaLnBrk="1" hangingPunct="1">
              <a:spcBef>
                <a:spcPct val="50000"/>
              </a:spcBef>
              <a:buFont typeface="Arial" pitchFamily="34" charset="0"/>
              <a:buNone/>
            </a:pPr>
            <a:endParaRPr lang="en-US" altLang="zh-CN" sz="2800" b="1" dirty="0" smtClean="0">
              <a:latin typeface="Times New Roman" pitchFamily="18" charset="0"/>
              <a:cs typeface="Times New Roman" panose="02020603050405020304" pitchFamily="18" charset="0"/>
            </a:endParaRPr>
          </a:p>
          <a:p>
            <a:pPr marL="0" indent="0" eaLnBrk="1" hangingPunct="1">
              <a:spcBef>
                <a:spcPct val="50000"/>
              </a:spcBef>
              <a:buFont typeface="Arial" pitchFamily="34" charset="0"/>
              <a:buNone/>
            </a:pPr>
            <a:r>
              <a:rPr lang="en-US" altLang="zh-CN" sz="2800" b="1" dirty="0" smtClean="0">
                <a:latin typeface="Times New Roman" pitchFamily="18" charset="0"/>
                <a:cs typeface="Times New Roman" panose="02020603050405020304" pitchFamily="18" charset="0"/>
              </a:rPr>
              <a:t>7.2.3  </a:t>
            </a:r>
            <a:r>
              <a:rPr lang="zh-CN" altLang="en-US" sz="2800" b="1" dirty="0" smtClean="0">
                <a:latin typeface="Times New Roman" pitchFamily="18" charset="0"/>
                <a:cs typeface="Times New Roman" panose="02020603050405020304" pitchFamily="18" charset="0"/>
              </a:rPr>
              <a:t>动态调度算法之二：</a:t>
            </a:r>
            <a:r>
              <a:rPr lang="en-US" altLang="zh-CN" sz="2800" b="1" dirty="0" err="1" smtClean="0">
                <a:latin typeface="Times New Roman" pitchFamily="18" charset="0"/>
                <a:cs typeface="Times New Roman" panose="02020603050405020304" pitchFamily="18" charset="0"/>
              </a:rPr>
              <a:t>Tomasulo</a:t>
            </a:r>
            <a:r>
              <a:rPr lang="zh-CN" altLang="en-US" sz="2800" b="1" dirty="0" smtClean="0">
                <a:latin typeface="Times New Roman" pitchFamily="18" charset="0"/>
                <a:cs typeface="Times New Roman" panose="02020603050405020304" pitchFamily="18" charset="0"/>
              </a:rPr>
              <a:t>算法</a:t>
            </a:r>
            <a:endParaRPr lang="en-US" altLang="zh-CN" sz="2800" b="1" dirty="0" smtClean="0">
              <a:latin typeface="Times New Roman" pitchFamily="18" charset="0"/>
              <a:cs typeface="Times New Roman" panose="02020603050405020304" pitchFamily="18" charset="0"/>
            </a:endParaRPr>
          </a:p>
        </p:txBody>
      </p:sp>
    </p:spTree>
    <p:extLst>
      <p:ext uri="{BB962C8B-B14F-4D97-AF65-F5344CB8AC3E}">
        <p14:creationId xmlns:p14="http://schemas.microsoft.com/office/powerpoint/2010/main" val="784391017"/>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a:xfrm>
            <a:off x="685800" y="122907"/>
            <a:ext cx="7772400" cy="785813"/>
          </a:xfrm>
        </p:spPr>
        <p:txBody>
          <a:bodyPr/>
          <a:lstStyle/>
          <a:p>
            <a:pPr eaLnBrk="1" hangingPunct="1"/>
            <a:r>
              <a:rPr lang="en-US" altLang="zh-CN" b="1" dirty="0" smtClean="0"/>
              <a:t>Recap</a:t>
            </a:r>
            <a:endParaRPr lang="zh-CN" altLang="en-US" b="1" dirty="0" smtClean="0"/>
          </a:p>
        </p:txBody>
      </p:sp>
      <p:sp>
        <p:nvSpPr>
          <p:cNvPr id="3" name="内容占位符 2"/>
          <p:cNvSpPr>
            <a:spLocks noGrp="1"/>
          </p:cNvSpPr>
          <p:nvPr>
            <p:ph idx="1"/>
          </p:nvPr>
        </p:nvSpPr>
        <p:spPr>
          <a:xfrm>
            <a:off x="179513" y="1094382"/>
            <a:ext cx="8352927" cy="5718994"/>
          </a:xfrm>
        </p:spPr>
        <p:txBody>
          <a:bodyPr rtlCol="0">
            <a:noAutofit/>
          </a:bodyPr>
          <a:lstStyle/>
          <a:p>
            <a:pPr lvl="1" eaLnBrk="1" hangingPunct="1">
              <a:defRPr/>
            </a:pPr>
            <a:r>
              <a:rPr lang="zh-CN" altLang="en-US" sz="2400" b="1" dirty="0" smtClean="0"/>
              <a:t>向量处理</a:t>
            </a:r>
            <a:r>
              <a:rPr lang="zh-CN" altLang="en-US" sz="2400" b="1" dirty="0"/>
              <a:t>机</a:t>
            </a:r>
            <a:r>
              <a:rPr lang="zh-CN" altLang="en-US" sz="2400" b="1" dirty="0" smtClean="0"/>
              <a:t> </a:t>
            </a:r>
            <a:r>
              <a:rPr lang="en-US" altLang="zh-CN" sz="2400" b="1" dirty="0" smtClean="0"/>
              <a:t>Cray-I</a:t>
            </a:r>
          </a:p>
          <a:p>
            <a:pPr marL="1101600" lvl="1" eaLnBrk="1" hangingPunct="1">
              <a:buFont typeface="Wingdings" panose="05000000000000000000" pitchFamily="2" charset="2"/>
              <a:buChar char="ü"/>
              <a:defRPr/>
            </a:pPr>
            <a:r>
              <a:rPr lang="zh-CN" altLang="en-US" sz="2400" b="1" dirty="0" smtClean="0"/>
              <a:t> </a:t>
            </a:r>
            <a:r>
              <a:rPr lang="zh-CN" altLang="en-US" sz="2400" b="1" dirty="0"/>
              <a:t>性能指标</a:t>
            </a:r>
            <a:endParaRPr lang="en-US" altLang="zh-CN" sz="2400" b="1" dirty="0" smtClean="0"/>
          </a:p>
          <a:p>
            <a:pPr marL="1101600" lvl="1" eaLnBrk="1" hangingPunct="1">
              <a:buFont typeface="Wingdings" panose="05000000000000000000" pitchFamily="2" charset="2"/>
              <a:buChar char="ü"/>
              <a:defRPr/>
            </a:pPr>
            <a:r>
              <a:rPr lang="zh-CN" altLang="en-US" sz="2400" b="1" dirty="0" smtClean="0"/>
              <a:t> </a:t>
            </a:r>
            <a:r>
              <a:rPr lang="zh-CN" altLang="en-US" sz="2400" b="1" dirty="0"/>
              <a:t>基本</a:t>
            </a:r>
            <a:r>
              <a:rPr lang="zh-CN" altLang="en-US" sz="2400" b="1" dirty="0" smtClean="0"/>
              <a:t>结构</a:t>
            </a:r>
            <a:endParaRPr lang="en-US" altLang="zh-CN" sz="2400" b="1" dirty="0" smtClean="0"/>
          </a:p>
          <a:p>
            <a:pPr marL="1101600" lvl="1" eaLnBrk="1" hangingPunct="1">
              <a:buFont typeface="Wingdings" panose="05000000000000000000" pitchFamily="2" charset="2"/>
              <a:buChar char="ü"/>
              <a:defRPr/>
            </a:pPr>
            <a:r>
              <a:rPr lang="zh-CN" altLang="en-US" sz="2400" b="1" dirty="0" smtClean="0"/>
              <a:t> 链接技术</a:t>
            </a:r>
            <a:endParaRPr lang="en-US" altLang="zh-CN" sz="2400" b="1" dirty="0" smtClean="0"/>
          </a:p>
          <a:p>
            <a:pPr lvl="1" eaLnBrk="1" fontAlgn="auto" hangingPunct="1">
              <a:spcAft>
                <a:spcPts val="0"/>
              </a:spcAft>
              <a:defRPr/>
            </a:pPr>
            <a:r>
              <a:rPr lang="zh-CN" altLang="en-US" sz="2400" b="1" dirty="0">
                <a:latin typeface="+mj-lt"/>
              </a:rPr>
              <a:t>指令级并行</a:t>
            </a:r>
            <a:endParaRPr lang="en-US" altLang="zh-CN" sz="2400" b="1" dirty="0" smtClean="0">
              <a:latin typeface="+mj-lt"/>
            </a:endParaRPr>
          </a:p>
          <a:p>
            <a:pPr marL="1101600" lvl="1" indent="-284400" eaLnBrk="1" fontAlgn="auto" hangingPunct="1">
              <a:spcBef>
                <a:spcPts val="24"/>
              </a:spcBef>
              <a:spcAft>
                <a:spcPts val="0"/>
              </a:spcAft>
              <a:buFont typeface="Wingdings" panose="05000000000000000000" pitchFamily="2" charset="2"/>
              <a:buChar char="ü"/>
              <a:defRPr/>
            </a:pPr>
            <a:r>
              <a:rPr lang="zh-CN" altLang="en-US" sz="2400" b="1" dirty="0" smtClean="0"/>
              <a:t> 指令级并行的基本概念</a:t>
            </a:r>
            <a:endParaRPr lang="en-US" altLang="zh-CN" sz="2400" b="1" dirty="0" smtClean="0"/>
          </a:p>
          <a:p>
            <a:pPr marL="1101600" lvl="1" indent="-284400" eaLnBrk="1" fontAlgn="auto" hangingPunct="1">
              <a:spcBef>
                <a:spcPts val="24"/>
              </a:spcBef>
              <a:spcAft>
                <a:spcPts val="0"/>
              </a:spcAft>
              <a:buFont typeface="Wingdings" panose="05000000000000000000" pitchFamily="2" charset="2"/>
              <a:buChar char="ü"/>
              <a:defRPr/>
            </a:pPr>
            <a:r>
              <a:rPr lang="zh-CN" altLang="en-US" sz="2400" b="1" dirty="0" smtClean="0"/>
              <a:t> 基本</a:t>
            </a:r>
            <a:r>
              <a:rPr lang="zh-CN" altLang="en-US" sz="2400" b="1" dirty="0"/>
              <a:t>块</a:t>
            </a:r>
            <a:r>
              <a:rPr lang="zh-CN" altLang="en-US" sz="2400" b="1" dirty="0" smtClean="0"/>
              <a:t>、循环级并行</a:t>
            </a:r>
            <a:endParaRPr lang="en-US" altLang="zh-CN" sz="2400" b="1" dirty="0"/>
          </a:p>
          <a:p>
            <a:pPr marL="1101600" lvl="1" indent="-284400" eaLnBrk="1" fontAlgn="auto" hangingPunct="1">
              <a:spcBef>
                <a:spcPts val="24"/>
              </a:spcBef>
              <a:spcAft>
                <a:spcPts val="0"/>
              </a:spcAft>
              <a:buFont typeface="Wingdings" panose="05000000000000000000" pitchFamily="2" charset="2"/>
              <a:buChar char="ü"/>
              <a:defRPr/>
            </a:pPr>
            <a:r>
              <a:rPr lang="zh-CN" altLang="en-US" sz="2400" b="1" dirty="0" smtClean="0"/>
              <a:t> 循环</a:t>
            </a:r>
            <a:r>
              <a:rPr lang="zh-CN" altLang="en-US" sz="2400" b="1" dirty="0"/>
              <a:t>展开</a:t>
            </a:r>
            <a:r>
              <a:rPr lang="en-US" altLang="zh-CN" sz="2400" b="1" dirty="0" smtClean="0"/>
              <a:t>+</a:t>
            </a:r>
            <a:r>
              <a:rPr lang="zh-CN" altLang="en-US" sz="2400" b="1" dirty="0" smtClean="0"/>
              <a:t>指令调度</a:t>
            </a:r>
            <a:endParaRPr lang="en-US" altLang="zh-CN" sz="2400" b="1" dirty="0" smtClean="0"/>
          </a:p>
          <a:p>
            <a:pPr marL="1101600" lvl="1" indent="-284400" eaLnBrk="1" fontAlgn="auto" hangingPunct="1">
              <a:spcBef>
                <a:spcPts val="24"/>
              </a:spcBef>
              <a:spcAft>
                <a:spcPts val="0"/>
              </a:spcAft>
              <a:buFont typeface="Wingdings" panose="05000000000000000000" pitchFamily="2" charset="2"/>
              <a:buChar char="ü"/>
              <a:defRPr/>
            </a:pPr>
            <a:r>
              <a:rPr lang="zh-CN" altLang="en-US" sz="2400" b="1" dirty="0" smtClean="0"/>
              <a:t> 循环展开和指令调度的特点</a:t>
            </a:r>
            <a:endParaRPr lang="en-US" altLang="zh-CN" sz="2400" b="1"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title" idx="4294967295"/>
          </p:nvPr>
        </p:nvSpPr>
        <p:spPr/>
        <p:txBody>
          <a:bodyPr/>
          <a:lstStyle/>
          <a:p>
            <a:pPr eaLnBrk="1" hangingPunct="1">
              <a:defRPr/>
            </a:pPr>
            <a:r>
              <a:rPr lang="en-US" altLang="zh-CN" sz="3600" b="1" dirty="0" smtClean="0">
                <a:latin typeface="Times New Roman" panose="02020603050405020304" pitchFamily="18" charset="0"/>
                <a:cs typeface="Times New Roman" panose="02020603050405020304" pitchFamily="18" charset="0"/>
              </a:rPr>
              <a:t>7.2</a:t>
            </a:r>
            <a:r>
              <a:rPr lang="en-US" altLang="zh-CN" sz="3600" b="1" dirty="0" smtClean="0">
                <a:latin typeface="+mj-ea"/>
              </a:rPr>
              <a:t> </a:t>
            </a:r>
            <a:r>
              <a:rPr lang="zh-CN" altLang="en-US" sz="3600" b="1" dirty="0" smtClean="0">
                <a:latin typeface="+mj-ea"/>
              </a:rPr>
              <a:t>指令的动态调度</a:t>
            </a:r>
          </a:p>
        </p:txBody>
      </p:sp>
      <p:sp>
        <p:nvSpPr>
          <p:cNvPr id="25608" name="Rectangle 8"/>
          <p:cNvSpPr>
            <a:spLocks noGrp="1" noChangeArrowheads="1"/>
          </p:cNvSpPr>
          <p:nvPr>
            <p:ph type="body" idx="4294967295"/>
          </p:nvPr>
        </p:nvSpPr>
        <p:spPr>
          <a:xfrm>
            <a:off x="457200" y="1600200"/>
            <a:ext cx="7715250" cy="4525963"/>
          </a:xfrm>
        </p:spPr>
        <p:txBody>
          <a:bodyPr/>
          <a:lstStyle/>
          <a:p>
            <a:pPr eaLnBrk="1" hangingPunct="1"/>
            <a:r>
              <a:rPr lang="zh-CN" altLang="en-US" sz="2400" b="1" noProof="1" smtClean="0">
                <a:latin typeface="+mn-ea"/>
              </a:rPr>
              <a:t>编译器本质上通过对每个循环迭代中寄存器重命名来展开循环。</a:t>
            </a:r>
            <a:endParaRPr lang="zh-CN" altLang="zh-CN" sz="2400" b="1" noProof="1" smtClean="0">
              <a:latin typeface="+mn-ea"/>
            </a:endParaRPr>
          </a:p>
          <a:p>
            <a:pPr eaLnBrk="1" hangingPunct="1"/>
            <a:r>
              <a:rPr lang="zh-CN" altLang="en-US" sz="2400" b="1" noProof="1" smtClean="0">
                <a:latin typeface="+mn-ea"/>
              </a:rPr>
              <a:t>硬件也可通过寄存器重命名和乱序执行（</a:t>
            </a:r>
            <a:r>
              <a:rPr lang="en-US" altLang="zh-CN" sz="2400" b="1" noProof="1" smtClean="0">
                <a:latin typeface="+mn-ea"/>
              </a:rPr>
              <a:t>Out-of-Order</a:t>
            </a:r>
            <a:r>
              <a:rPr lang="zh-CN" altLang="en-US" sz="2400" b="1" noProof="1" smtClean="0">
                <a:latin typeface="+mn-ea"/>
              </a:rPr>
              <a:t>， </a:t>
            </a:r>
            <a:r>
              <a:rPr lang="en-US" altLang="zh-CN" sz="2400" b="1" noProof="1" smtClean="0">
                <a:latin typeface="+mn-ea"/>
              </a:rPr>
              <a:t>OoO</a:t>
            </a:r>
            <a:r>
              <a:rPr lang="zh-CN" altLang="en-US" sz="2400" b="1" noProof="1" smtClean="0">
                <a:latin typeface="+mn-ea"/>
              </a:rPr>
              <a:t>）来获得同样的效果。</a:t>
            </a:r>
            <a:endParaRPr lang="zh-CN" altLang="zh-CN" sz="2400" b="1" noProof="1" smtClean="0">
              <a:latin typeface="+mn-ea"/>
            </a:endParaRPr>
          </a:p>
          <a:p>
            <a:pPr eaLnBrk="1" hangingPunct="1"/>
            <a:r>
              <a:rPr lang="zh-CN" altLang="en-US" sz="2400" b="1" noProof="1" smtClean="0">
                <a:latin typeface="+mn-ea"/>
              </a:rPr>
              <a:t>动态调度</a:t>
            </a:r>
            <a:endParaRPr lang="zh-CN" altLang="zh-CN" sz="2400" b="1" noProof="1" smtClean="0">
              <a:latin typeface="+mn-ea"/>
            </a:endParaRPr>
          </a:p>
          <a:p>
            <a:pPr lvl="1" eaLnBrk="1" hangingPunct="1"/>
            <a:r>
              <a:rPr lang="zh-CN" altLang="en-US" sz="2400" b="1" noProof="1" smtClean="0">
                <a:latin typeface="+mn-ea"/>
              </a:rPr>
              <a:t>记分牌</a:t>
            </a:r>
            <a:endParaRPr lang="zh-CN" altLang="zh-CN" sz="2400" b="1" noProof="1" smtClean="0">
              <a:latin typeface="+mn-ea"/>
            </a:endParaRPr>
          </a:p>
          <a:p>
            <a:pPr lvl="1" eaLnBrk="1" hangingPunct="1"/>
            <a:r>
              <a:rPr lang="en-US" altLang="zh-CN" sz="2400" b="1" noProof="1" smtClean="0">
                <a:latin typeface="+mn-ea"/>
              </a:rPr>
              <a:t>Tomasulo’s</a:t>
            </a:r>
            <a:r>
              <a:rPr lang="zh-CN" altLang="en-US" sz="2400" b="1" noProof="1" smtClean="0">
                <a:latin typeface="+mn-ea"/>
              </a:rPr>
              <a:t>算法</a:t>
            </a:r>
            <a:endParaRPr lang="zh-CN" altLang="zh-CN" sz="2400" b="1" noProof="1" smtClean="0">
              <a:latin typeface="+mn-ea"/>
            </a:endParaRPr>
          </a:p>
        </p:txBody>
      </p:sp>
    </p:spTree>
    <p:extLst>
      <p:ext uri="{BB962C8B-B14F-4D97-AF65-F5344CB8AC3E}">
        <p14:creationId xmlns:p14="http://schemas.microsoft.com/office/powerpoint/2010/main" val="707575377"/>
      </p:ext>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1"/>
          <p:cNvSpPr>
            <a:spLocks noGrp="1" noChangeArrowheads="1"/>
          </p:cNvSpPr>
          <p:nvPr>
            <p:ph type="title" idx="4294967295"/>
          </p:nvPr>
        </p:nvSpPr>
        <p:spPr>
          <a:xfrm>
            <a:off x="590872" y="188640"/>
            <a:ext cx="8229600" cy="1143000"/>
          </a:xfrm>
        </p:spPr>
        <p:txBody>
          <a:bodyPr/>
          <a:lstStyle/>
          <a:p>
            <a:pPr eaLnBrk="1" hangingPunct="1"/>
            <a:r>
              <a:rPr lang="zh-CN" altLang="en-US" sz="3600" b="1" dirty="0" smtClean="0">
                <a:latin typeface="+mj-ea"/>
              </a:rPr>
              <a:t>冲突的检测和调度</a:t>
            </a:r>
          </a:p>
        </p:txBody>
      </p:sp>
      <p:sp>
        <p:nvSpPr>
          <p:cNvPr id="26636" name="Rectangle 12"/>
          <p:cNvSpPr>
            <a:spLocks noGrp="1" noChangeArrowheads="1"/>
          </p:cNvSpPr>
          <p:nvPr>
            <p:ph type="body" idx="4294967295"/>
          </p:nvPr>
        </p:nvSpPr>
        <p:spPr>
          <a:xfrm>
            <a:off x="457200" y="1268760"/>
            <a:ext cx="8229600" cy="5328592"/>
          </a:xfrm>
        </p:spPr>
        <p:txBody>
          <a:bodyPr rtlCol="0">
            <a:normAutofit lnSpcReduction="10000"/>
          </a:bodyPr>
          <a:lstStyle/>
          <a:p>
            <a:pPr eaLnBrk="1" fontAlgn="auto" hangingPunct="1">
              <a:lnSpc>
                <a:spcPct val="110000"/>
              </a:lnSpc>
              <a:spcAft>
                <a:spcPts val="0"/>
              </a:spcAft>
              <a:defRPr/>
            </a:pPr>
            <a:r>
              <a:rPr lang="zh-CN" altLang="en-US" sz="2400" b="1" noProof="1" smtClean="0">
                <a:latin typeface="+mn-ea"/>
              </a:rPr>
              <a:t>如果存在数据相关，硬件检测机制会做如下的事情直到相关消除动态调度</a:t>
            </a:r>
            <a:endParaRPr lang="zh-CN" altLang="zh-CN" sz="2400" b="1" noProof="1" smtClean="0">
              <a:latin typeface="+mn-ea"/>
            </a:endParaRPr>
          </a:p>
          <a:p>
            <a:pPr lvl="1" eaLnBrk="1" fontAlgn="auto" hangingPunct="1">
              <a:lnSpc>
                <a:spcPct val="110000"/>
              </a:lnSpc>
              <a:spcAft>
                <a:spcPts val="0"/>
              </a:spcAft>
              <a:buFont typeface="Wingdings" panose="05000000000000000000" pitchFamily="2" charset="2"/>
              <a:buChar char="ü"/>
              <a:defRPr/>
            </a:pPr>
            <a:r>
              <a:rPr lang="zh-CN" altLang="en-US" sz="2400" b="1" noProof="1" smtClean="0">
                <a:latin typeface="+mn-ea"/>
              </a:rPr>
              <a:t>暂停指令</a:t>
            </a:r>
            <a:endParaRPr lang="zh-CN" altLang="zh-CN" sz="2400" b="1" noProof="1" smtClean="0">
              <a:latin typeface="+mn-ea"/>
            </a:endParaRPr>
          </a:p>
          <a:p>
            <a:pPr lvl="1" eaLnBrk="1" fontAlgn="auto" hangingPunct="1">
              <a:lnSpc>
                <a:spcPct val="110000"/>
              </a:lnSpc>
              <a:spcAft>
                <a:spcPts val="0"/>
              </a:spcAft>
              <a:buFont typeface="Wingdings" panose="05000000000000000000" pitchFamily="2" charset="2"/>
              <a:buChar char="ü"/>
              <a:defRPr/>
            </a:pPr>
            <a:r>
              <a:rPr lang="zh-CN" altLang="en-US" sz="2400" b="1" noProof="1" smtClean="0">
                <a:latin typeface="+mn-ea"/>
              </a:rPr>
              <a:t>停止取指令和发射指令</a:t>
            </a:r>
            <a:endParaRPr lang="en-US" altLang="zh-CN" sz="2400" b="1" dirty="0" smtClean="0">
              <a:latin typeface="+mn-ea"/>
            </a:endParaRPr>
          </a:p>
          <a:p>
            <a:pPr eaLnBrk="1" fontAlgn="auto" hangingPunct="1">
              <a:lnSpc>
                <a:spcPct val="110000"/>
              </a:lnSpc>
              <a:spcAft>
                <a:spcPts val="0"/>
              </a:spcAft>
              <a:defRPr/>
            </a:pPr>
            <a:r>
              <a:rPr lang="zh-CN" altLang="en-US" sz="2400" b="1" noProof="1" smtClean="0">
                <a:latin typeface="+mn-ea"/>
              </a:rPr>
              <a:t>静态调度（开始于</a:t>
            </a:r>
            <a:r>
              <a:rPr lang="en-US" altLang="zh-CN" sz="2400" b="1" noProof="1" smtClean="0">
                <a:latin typeface="+mn-ea"/>
              </a:rPr>
              <a:t>60s</a:t>
            </a:r>
            <a:r>
              <a:rPr lang="zh-CN" altLang="en-US" sz="2400" b="1" noProof="1" smtClean="0">
                <a:latin typeface="+mn-ea"/>
              </a:rPr>
              <a:t>，流行于</a:t>
            </a:r>
            <a:r>
              <a:rPr lang="en-US" altLang="zh-CN" sz="2400" b="1" noProof="1" smtClean="0">
                <a:latin typeface="+mn-ea"/>
              </a:rPr>
              <a:t>80s</a:t>
            </a:r>
            <a:r>
              <a:rPr lang="zh-CN" altLang="en-US" sz="2400" b="1" noProof="1" smtClean="0">
                <a:latin typeface="+mn-ea"/>
              </a:rPr>
              <a:t>）消除动态调度</a:t>
            </a:r>
            <a:endParaRPr lang="zh-CN" altLang="zh-CN" sz="2400" b="1" noProof="1" smtClean="0">
              <a:latin typeface="+mn-ea"/>
            </a:endParaRPr>
          </a:p>
          <a:p>
            <a:pPr marL="741600" lvl="2" indent="-284400" eaLnBrk="1" hangingPunct="1">
              <a:lnSpc>
                <a:spcPct val="110000"/>
              </a:lnSpc>
              <a:buFont typeface="Wingdings" panose="05000000000000000000" pitchFamily="2" charset="2"/>
              <a:buChar char="ü"/>
            </a:pPr>
            <a:r>
              <a:rPr lang="zh-CN" altLang="en-US" b="1" dirty="0">
                <a:latin typeface="+mn-ea"/>
              </a:rPr>
              <a:t>依靠编译器对代码进行静态调度，以减少相关和冲突。</a:t>
            </a:r>
          </a:p>
          <a:p>
            <a:pPr marL="741600" lvl="2" indent="-284400" eaLnBrk="1" hangingPunct="1">
              <a:lnSpc>
                <a:spcPct val="110000"/>
              </a:lnSpc>
              <a:buFont typeface="Wingdings" panose="05000000000000000000" pitchFamily="2" charset="2"/>
              <a:buChar char="ü"/>
            </a:pPr>
            <a:r>
              <a:rPr lang="zh-CN" altLang="en-US" b="1" dirty="0">
                <a:latin typeface="+mn-ea"/>
              </a:rPr>
              <a:t>它不是在程序执行的过程中、而是在编译期间进行代码调度和优化。</a:t>
            </a:r>
          </a:p>
          <a:p>
            <a:pPr marL="741600" lvl="2" indent="-284400" eaLnBrk="1" hangingPunct="1">
              <a:lnSpc>
                <a:spcPct val="110000"/>
              </a:lnSpc>
              <a:buFont typeface="Wingdings" panose="05000000000000000000" pitchFamily="2" charset="2"/>
              <a:buChar char="ü"/>
            </a:pPr>
            <a:r>
              <a:rPr lang="zh-CN" altLang="en-US" b="1" dirty="0">
                <a:latin typeface="+mn-ea"/>
              </a:rPr>
              <a:t>通过把相关的指令拉开距离来减少可能产生的停顿。</a:t>
            </a:r>
          </a:p>
          <a:p>
            <a:pPr eaLnBrk="1" fontAlgn="auto" hangingPunct="1">
              <a:lnSpc>
                <a:spcPct val="110000"/>
              </a:lnSpc>
              <a:spcAft>
                <a:spcPts val="0"/>
              </a:spcAft>
              <a:defRPr/>
            </a:pPr>
            <a:r>
              <a:rPr lang="zh-CN" altLang="en-US" sz="2400" b="1" noProof="1" smtClean="0">
                <a:latin typeface="+mn-ea"/>
              </a:rPr>
              <a:t>动态调度</a:t>
            </a:r>
            <a:endParaRPr lang="zh-CN" altLang="zh-CN" sz="2400" b="1" noProof="1" smtClean="0">
              <a:latin typeface="+mn-ea"/>
            </a:endParaRPr>
          </a:p>
          <a:p>
            <a:pPr marL="741600" lvl="2" eaLnBrk="1" hangingPunct="1">
              <a:lnSpc>
                <a:spcPct val="110000"/>
              </a:lnSpc>
              <a:buFont typeface="Wingdings" panose="05000000000000000000" pitchFamily="2" charset="2"/>
              <a:buChar char="ü"/>
            </a:pPr>
            <a:r>
              <a:rPr lang="zh-CN" altLang="en-US" b="1" dirty="0" smtClean="0">
                <a:latin typeface="+mn-ea"/>
              </a:rPr>
              <a:t>在</a:t>
            </a:r>
            <a:r>
              <a:rPr lang="zh-CN" altLang="en-US" b="1" dirty="0">
                <a:latin typeface="+mn-ea"/>
              </a:rPr>
              <a:t>程序的执行过程中，依靠专门硬件对代码进行调度，减少数据相关导致的停顿。</a:t>
            </a:r>
          </a:p>
        </p:txBody>
      </p:sp>
    </p:spTree>
    <p:extLst>
      <p:ext uri="{BB962C8B-B14F-4D97-AF65-F5344CB8AC3E}">
        <p14:creationId xmlns:p14="http://schemas.microsoft.com/office/powerpoint/2010/main" val="2864422703"/>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3"/>
          <p:cNvSpPr>
            <a:spLocks noGrp="1" noChangeArrowheads="1"/>
          </p:cNvSpPr>
          <p:nvPr>
            <p:ph type="title" idx="4294967295"/>
          </p:nvPr>
        </p:nvSpPr>
        <p:spPr/>
        <p:txBody>
          <a:bodyPr/>
          <a:lstStyle/>
          <a:p>
            <a:pPr eaLnBrk="1" hangingPunct="1"/>
            <a:r>
              <a:rPr lang="zh-CN" altLang="en-US" sz="3600" b="1" dirty="0" smtClean="0">
                <a:latin typeface="+mj-ea"/>
              </a:rPr>
              <a:t>动态调度</a:t>
            </a:r>
          </a:p>
        </p:txBody>
      </p:sp>
      <p:sp>
        <p:nvSpPr>
          <p:cNvPr id="28686" name="Rectangle 14"/>
          <p:cNvSpPr>
            <a:spLocks noGrp="1" noChangeArrowheads="1"/>
          </p:cNvSpPr>
          <p:nvPr>
            <p:ph type="body" idx="4294967295"/>
          </p:nvPr>
        </p:nvSpPr>
        <p:spPr/>
        <p:txBody>
          <a:bodyPr rtlCol="0">
            <a:normAutofit/>
          </a:bodyPr>
          <a:lstStyle/>
          <a:p>
            <a:pPr eaLnBrk="1" fontAlgn="auto" hangingPunct="1">
              <a:lnSpc>
                <a:spcPct val="90000"/>
              </a:lnSpc>
              <a:spcAft>
                <a:spcPts val="0"/>
              </a:spcAft>
              <a:defRPr/>
            </a:pPr>
            <a:r>
              <a:rPr lang="zh-CN" altLang="en-US" sz="2400" b="1" dirty="0" smtClean="0">
                <a:latin typeface="+mn-ea"/>
              </a:rPr>
              <a:t>动态调度的目的</a:t>
            </a:r>
          </a:p>
          <a:p>
            <a:pPr lvl="1" eaLnBrk="1" fontAlgn="auto" hangingPunct="1">
              <a:lnSpc>
                <a:spcPct val="90000"/>
              </a:lnSpc>
              <a:spcAft>
                <a:spcPts val="0"/>
              </a:spcAft>
              <a:defRPr/>
            </a:pPr>
            <a:r>
              <a:rPr lang="en-US" altLang="zh-CN" sz="2400" b="1" dirty="0" smtClean="0">
                <a:latin typeface="+mn-ea"/>
              </a:rPr>
              <a:t>在</a:t>
            </a:r>
            <a:r>
              <a:rPr lang="zh-CN" altLang="en-US" sz="2400" b="1" dirty="0" smtClean="0">
                <a:latin typeface="+mn-ea"/>
              </a:rPr>
              <a:t>程序执行的时候，</a:t>
            </a:r>
            <a:r>
              <a:rPr lang="en-US" sz="2400" b="1" dirty="0" err="1" smtClean="0">
                <a:latin typeface="+mn-ea"/>
              </a:rPr>
              <a:t>解决</a:t>
            </a:r>
            <a:r>
              <a:rPr lang="en-US" altLang="zh-CN" sz="2400" b="1" noProof="1" smtClean="0">
                <a:latin typeface="+mn-ea"/>
              </a:rPr>
              <a:t>WAW,WAR</a:t>
            </a:r>
            <a:r>
              <a:rPr lang="zh-CN" altLang="en-US" sz="2400" b="1" noProof="1" smtClean="0">
                <a:latin typeface="+mn-ea"/>
              </a:rPr>
              <a:t>和</a:t>
            </a:r>
            <a:r>
              <a:rPr lang="en-US" altLang="zh-CN" sz="2400" b="1" noProof="1" smtClean="0">
                <a:latin typeface="+mn-ea"/>
              </a:rPr>
              <a:t>RAW</a:t>
            </a:r>
            <a:r>
              <a:rPr lang="zh-CN" altLang="en-US" sz="2400" b="1" dirty="0" smtClean="0">
                <a:latin typeface="+mn-ea"/>
              </a:rPr>
              <a:t>带来的流水线冲突</a:t>
            </a:r>
            <a:r>
              <a:rPr lang="en-US" sz="2400" b="1" dirty="0" smtClean="0">
                <a:latin typeface="+mn-ea"/>
              </a:rPr>
              <a:t> </a:t>
            </a:r>
            <a:endParaRPr lang="zh-CN" altLang="en-US" sz="2400" b="1" dirty="0" smtClean="0">
              <a:latin typeface="+mn-ea"/>
            </a:endParaRPr>
          </a:p>
          <a:p>
            <a:pPr eaLnBrk="1" fontAlgn="auto" hangingPunct="1">
              <a:lnSpc>
                <a:spcPct val="90000"/>
              </a:lnSpc>
              <a:spcAft>
                <a:spcPts val="0"/>
              </a:spcAft>
              <a:defRPr/>
            </a:pPr>
            <a:r>
              <a:rPr lang="zh-CN" altLang="en-US" sz="2400" b="1" noProof="1" smtClean="0">
                <a:latin typeface="+mn-ea"/>
              </a:rPr>
              <a:t>优点：</a:t>
            </a:r>
            <a:endParaRPr lang="zh-CN" altLang="zh-CN" sz="2400" b="1" noProof="1" smtClean="0">
              <a:latin typeface="+mn-ea"/>
            </a:endParaRPr>
          </a:p>
          <a:p>
            <a:pPr lvl="1" eaLnBrk="1" fontAlgn="auto" hangingPunct="1">
              <a:lnSpc>
                <a:spcPct val="90000"/>
              </a:lnSpc>
              <a:spcAft>
                <a:spcPts val="0"/>
              </a:spcAft>
              <a:defRPr/>
            </a:pPr>
            <a:r>
              <a:rPr lang="zh-CN" altLang="en-US" sz="2400" b="1" noProof="1" smtClean="0">
                <a:latin typeface="+mn-ea"/>
              </a:rPr>
              <a:t>处理在编译的时候未知的相关</a:t>
            </a:r>
            <a:r>
              <a:rPr lang="en-US" altLang="zh-CN" sz="2400" b="1" dirty="0" smtClean="0">
                <a:latin typeface="+mn-ea"/>
              </a:rPr>
              <a:t>，</a:t>
            </a:r>
            <a:r>
              <a:rPr lang="zh-CN" altLang="en-US" sz="2400" b="1" noProof="1" smtClean="0">
                <a:latin typeface="+mn-ea"/>
              </a:rPr>
              <a:t>简化编译器</a:t>
            </a:r>
            <a:endParaRPr lang="zh-CN" altLang="zh-CN" sz="2400" b="1" noProof="1" smtClean="0">
              <a:latin typeface="+mn-ea"/>
            </a:endParaRPr>
          </a:p>
          <a:p>
            <a:pPr lvl="1" eaLnBrk="1" fontAlgn="auto" hangingPunct="1">
              <a:lnSpc>
                <a:spcPct val="90000"/>
              </a:lnSpc>
              <a:spcAft>
                <a:spcPts val="0"/>
              </a:spcAft>
              <a:defRPr/>
            </a:pPr>
            <a:r>
              <a:rPr lang="zh-CN" altLang="en-US" sz="2400" b="1" noProof="1" smtClean="0">
                <a:latin typeface="+mn-ea"/>
              </a:rPr>
              <a:t>在不同的流水线上都能有效的运行</a:t>
            </a:r>
            <a:endParaRPr lang="zh-CN" altLang="zh-CN" sz="2400" b="1" noProof="1" smtClean="0">
              <a:latin typeface="+mn-ea"/>
            </a:endParaRPr>
          </a:p>
          <a:p>
            <a:pPr eaLnBrk="1" fontAlgn="auto" hangingPunct="1">
              <a:lnSpc>
                <a:spcPct val="90000"/>
              </a:lnSpc>
              <a:spcAft>
                <a:spcPts val="0"/>
              </a:spcAft>
              <a:defRPr/>
            </a:pPr>
            <a:r>
              <a:rPr lang="zh-CN" altLang="en-US" sz="2400" b="1" noProof="1" smtClean="0">
                <a:latin typeface="+mn-ea"/>
              </a:rPr>
              <a:t>缺点：</a:t>
            </a:r>
            <a:endParaRPr lang="zh-CN" altLang="zh-CN" sz="2400" b="1" noProof="1" smtClean="0">
              <a:latin typeface="+mn-ea"/>
            </a:endParaRPr>
          </a:p>
          <a:p>
            <a:pPr lvl="1" eaLnBrk="1" fontAlgn="auto" hangingPunct="1">
              <a:lnSpc>
                <a:spcPct val="90000"/>
              </a:lnSpc>
              <a:spcAft>
                <a:spcPts val="0"/>
              </a:spcAft>
              <a:defRPr/>
            </a:pPr>
            <a:r>
              <a:rPr lang="zh-CN" altLang="en-US" sz="2400" b="1" noProof="1" smtClean="0">
                <a:latin typeface="+mn-ea"/>
              </a:rPr>
              <a:t>很大地增加了硬件的</a:t>
            </a:r>
            <a:r>
              <a:rPr lang="zh-CN" altLang="en-US" sz="2400" b="1" dirty="0" smtClean="0">
                <a:latin typeface="+mn-ea"/>
              </a:rPr>
              <a:t>复杂性</a:t>
            </a:r>
            <a:endParaRPr lang="zh-CN" sz="2400" b="1" dirty="0" smtClean="0">
              <a:latin typeface="+mn-ea"/>
            </a:endParaRPr>
          </a:p>
          <a:p>
            <a:pPr eaLnBrk="1" fontAlgn="auto" hangingPunct="1">
              <a:lnSpc>
                <a:spcPct val="90000"/>
              </a:lnSpc>
              <a:spcAft>
                <a:spcPts val="0"/>
              </a:spcAft>
              <a:defRPr/>
            </a:pPr>
            <a:r>
              <a:rPr lang="zh-CN" altLang="en-US" sz="2400" b="1" noProof="1" smtClean="0">
                <a:latin typeface="+mn-ea"/>
              </a:rPr>
              <a:t>两个动态调度技术</a:t>
            </a:r>
            <a:endParaRPr lang="zh-CN" altLang="zh-CN" sz="2400" b="1" noProof="1" smtClean="0">
              <a:latin typeface="+mn-ea"/>
            </a:endParaRPr>
          </a:p>
          <a:p>
            <a:pPr lvl="1" eaLnBrk="1" fontAlgn="auto" hangingPunct="1">
              <a:lnSpc>
                <a:spcPct val="90000"/>
              </a:lnSpc>
              <a:spcAft>
                <a:spcPts val="0"/>
              </a:spcAft>
              <a:defRPr/>
            </a:pPr>
            <a:r>
              <a:rPr lang="zh-CN" altLang="en-US" sz="2400" b="1" noProof="1" smtClean="0">
                <a:latin typeface="+mn-ea"/>
              </a:rPr>
              <a:t>记分牌</a:t>
            </a:r>
            <a:endParaRPr lang="zh-CN" altLang="zh-CN" sz="2400" b="1" noProof="1" smtClean="0">
              <a:latin typeface="+mn-ea"/>
            </a:endParaRPr>
          </a:p>
          <a:p>
            <a:pPr lvl="1" eaLnBrk="1" fontAlgn="auto" hangingPunct="1">
              <a:lnSpc>
                <a:spcPct val="90000"/>
              </a:lnSpc>
              <a:spcAft>
                <a:spcPts val="0"/>
              </a:spcAft>
              <a:defRPr/>
            </a:pPr>
            <a:r>
              <a:rPr lang="en-US" altLang="zh-CN" sz="2400" b="1" noProof="1" smtClean="0">
                <a:latin typeface="+mn-ea"/>
              </a:rPr>
              <a:t>Tomasulo</a:t>
            </a:r>
            <a:r>
              <a:rPr lang="zh-CN" altLang="en-US" sz="2400" b="1" noProof="1" smtClean="0">
                <a:latin typeface="+mn-ea"/>
              </a:rPr>
              <a:t>算法</a:t>
            </a:r>
            <a:endParaRPr lang="zh-CN" altLang="zh-CN" sz="2400" b="1" noProof="1" smtClean="0">
              <a:latin typeface="+mn-ea"/>
            </a:endParaRPr>
          </a:p>
        </p:txBody>
      </p:sp>
    </p:spTree>
    <p:extLst>
      <p:ext uri="{BB962C8B-B14F-4D97-AF65-F5344CB8AC3E}">
        <p14:creationId xmlns:p14="http://schemas.microsoft.com/office/powerpoint/2010/main" val="2491502086"/>
      </p:ext>
    </p:ext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a:xfrm>
            <a:off x="457200" y="116632"/>
            <a:ext cx="8229600" cy="1143000"/>
          </a:xfrm>
        </p:spPr>
        <p:txBody>
          <a:bodyPr/>
          <a:lstStyle/>
          <a:p>
            <a:pPr eaLnBrk="1" hangingPunct="1">
              <a:defRPr/>
            </a:pPr>
            <a:r>
              <a:rPr lang="en-US" altLang="zh-CN" sz="3600" b="1" dirty="0" smtClean="0">
                <a:latin typeface="Times New Roman" panose="02020603050405020304" pitchFamily="18" charset="0"/>
                <a:cs typeface="Times New Roman" panose="02020603050405020304" pitchFamily="18" charset="0"/>
              </a:rPr>
              <a:t>7.2.1 </a:t>
            </a:r>
            <a:r>
              <a:rPr lang="zh-CN" altLang="en-US" sz="3600" b="1" dirty="0" smtClean="0">
                <a:latin typeface="Times New Roman" panose="02020603050405020304" pitchFamily="18" charset="0"/>
                <a:cs typeface="Times New Roman" panose="02020603050405020304" pitchFamily="18" charset="0"/>
              </a:rPr>
              <a:t>动态调度的原理</a:t>
            </a:r>
          </a:p>
        </p:txBody>
      </p:sp>
      <p:sp>
        <p:nvSpPr>
          <p:cNvPr id="62466" name="Rectangle 3" descr="Rectangle: Click to edit Master text styles&#10;Second level&#10;Third level&#10;Fourth level&#10;Fifth level"/>
          <p:cNvSpPr>
            <a:spLocks noGrp="1" noChangeArrowheads="1"/>
          </p:cNvSpPr>
          <p:nvPr>
            <p:ph idx="1"/>
          </p:nvPr>
        </p:nvSpPr>
        <p:spPr>
          <a:xfrm>
            <a:off x="684213" y="1412875"/>
            <a:ext cx="7920037" cy="4608513"/>
          </a:xfrm>
        </p:spPr>
        <p:txBody>
          <a:bodyPr/>
          <a:lstStyle/>
          <a:p>
            <a:pPr marL="457200" indent="-457200" eaLnBrk="1" hangingPunct="1">
              <a:lnSpc>
                <a:spcPct val="110000"/>
              </a:lnSpc>
              <a:buFont typeface="Arial" charset="0"/>
              <a:buChar char="•"/>
              <a:defRPr/>
            </a:pPr>
            <a:r>
              <a:rPr lang="zh-CN" altLang="en-US" sz="2400" b="1" dirty="0" smtClean="0"/>
              <a:t>到目前为止我们所使用流水线的最大的</a:t>
            </a:r>
            <a:r>
              <a:rPr lang="zh-CN" altLang="en-US" sz="2400" b="1" dirty="0" smtClean="0">
                <a:solidFill>
                  <a:srgbClr val="008000"/>
                </a:solidFill>
              </a:rPr>
              <a:t>局限性</a:t>
            </a:r>
            <a:r>
              <a:rPr lang="en-US" altLang="zh-CN" sz="2400" b="1" dirty="0" smtClean="0">
                <a:solidFill>
                  <a:srgbClr val="008000"/>
                </a:solidFill>
              </a:rPr>
              <a:t>:</a:t>
            </a:r>
          </a:p>
          <a:p>
            <a:pPr marL="1085850" lvl="1" indent="-457200" eaLnBrk="1" hangingPunct="1">
              <a:lnSpc>
                <a:spcPct val="110000"/>
              </a:lnSpc>
              <a:buFont typeface="Arial" charset="0"/>
              <a:buChar char="–"/>
              <a:defRPr/>
            </a:pPr>
            <a:r>
              <a:rPr lang="zh-CN" altLang="en-US" sz="2400" b="1" dirty="0" smtClean="0"/>
              <a:t>指令是</a:t>
            </a:r>
            <a:r>
              <a:rPr lang="zh-CN" altLang="en-US" sz="2400" b="1" dirty="0" smtClean="0">
                <a:solidFill>
                  <a:srgbClr val="D60093"/>
                </a:solidFill>
              </a:rPr>
              <a:t>按序流出</a:t>
            </a:r>
            <a:r>
              <a:rPr lang="zh-CN" altLang="en-US" sz="2400" b="1" dirty="0" smtClean="0"/>
              <a:t>和</a:t>
            </a:r>
            <a:r>
              <a:rPr lang="zh-CN" altLang="en-US" sz="2400" b="1" dirty="0" smtClean="0">
                <a:solidFill>
                  <a:srgbClr val="D60093"/>
                </a:solidFill>
              </a:rPr>
              <a:t>按序执行的</a:t>
            </a:r>
          </a:p>
          <a:p>
            <a:pPr marL="1085850" lvl="1" indent="-457200" eaLnBrk="1" hangingPunct="1">
              <a:lnSpc>
                <a:spcPct val="110000"/>
              </a:lnSpc>
              <a:buFont typeface="Arial" charset="0"/>
              <a:buChar char="–"/>
              <a:defRPr/>
            </a:pPr>
            <a:r>
              <a:rPr lang="zh-CN" altLang="en-US" sz="2400" b="1" dirty="0" smtClean="0"/>
              <a:t>考虑下面一段代码：</a:t>
            </a:r>
          </a:p>
          <a:p>
            <a:pPr lvl="2" eaLnBrk="1" hangingPunct="1">
              <a:lnSpc>
                <a:spcPct val="110000"/>
              </a:lnSpc>
              <a:buFont typeface="Wingdings" pitchFamily="2" charset="2"/>
              <a:buNone/>
              <a:defRPr/>
            </a:pPr>
            <a:r>
              <a:rPr lang="en-US" altLang="zh-CN" b="1" dirty="0" smtClean="0">
                <a:latin typeface="宋体" pitchFamily="2" charset="-122"/>
              </a:rPr>
              <a:t>DIVD	</a:t>
            </a:r>
            <a:r>
              <a:rPr lang="en-US" altLang="zh-CN" b="1" dirty="0" smtClean="0">
                <a:solidFill>
                  <a:srgbClr val="D60093"/>
                </a:solidFill>
                <a:latin typeface="宋体" pitchFamily="2" charset="-122"/>
              </a:rPr>
              <a:t>F4</a:t>
            </a:r>
            <a:r>
              <a:rPr lang="zh-CN" altLang="en-US" b="1" dirty="0" smtClean="0">
                <a:latin typeface="宋体" pitchFamily="2" charset="-122"/>
              </a:rPr>
              <a:t>，</a:t>
            </a:r>
            <a:r>
              <a:rPr lang="en-US" altLang="zh-CN" b="1" dirty="0" smtClean="0">
                <a:latin typeface="宋体" pitchFamily="2" charset="-122"/>
              </a:rPr>
              <a:t>F0</a:t>
            </a:r>
            <a:r>
              <a:rPr lang="zh-CN" altLang="en-US" b="1" dirty="0" smtClean="0">
                <a:latin typeface="宋体" pitchFamily="2" charset="-122"/>
              </a:rPr>
              <a:t>，</a:t>
            </a:r>
            <a:r>
              <a:rPr lang="en-US" altLang="zh-CN" b="1" dirty="0" smtClean="0">
                <a:latin typeface="宋体" pitchFamily="2" charset="-122"/>
              </a:rPr>
              <a:t>F2</a:t>
            </a:r>
          </a:p>
          <a:p>
            <a:pPr lvl="2" eaLnBrk="1" hangingPunct="1">
              <a:lnSpc>
                <a:spcPct val="110000"/>
              </a:lnSpc>
              <a:buFont typeface="Wingdings" pitchFamily="2" charset="2"/>
              <a:buNone/>
              <a:defRPr/>
            </a:pPr>
            <a:r>
              <a:rPr lang="en-US" altLang="zh-CN" b="1" dirty="0" smtClean="0">
                <a:latin typeface="宋体" pitchFamily="2" charset="-122"/>
              </a:rPr>
              <a:t>ADDD	F10</a:t>
            </a:r>
            <a:r>
              <a:rPr lang="zh-CN" altLang="en-US" b="1" dirty="0" smtClean="0">
                <a:latin typeface="宋体" pitchFamily="2" charset="-122"/>
              </a:rPr>
              <a:t>，</a:t>
            </a:r>
            <a:r>
              <a:rPr lang="en-US" altLang="zh-CN" b="1" dirty="0" smtClean="0">
                <a:solidFill>
                  <a:srgbClr val="D60093"/>
                </a:solidFill>
                <a:latin typeface="宋体" pitchFamily="2" charset="-122"/>
              </a:rPr>
              <a:t>F4</a:t>
            </a:r>
            <a:r>
              <a:rPr lang="zh-CN" altLang="en-US" b="1" dirty="0" smtClean="0">
                <a:latin typeface="宋体" pitchFamily="2" charset="-122"/>
              </a:rPr>
              <a:t>，</a:t>
            </a:r>
            <a:r>
              <a:rPr lang="en-US" altLang="zh-CN" b="1" dirty="0" smtClean="0">
                <a:latin typeface="宋体" pitchFamily="2" charset="-122"/>
              </a:rPr>
              <a:t>F6 </a:t>
            </a:r>
          </a:p>
          <a:p>
            <a:pPr lvl="2" eaLnBrk="1" hangingPunct="1">
              <a:lnSpc>
                <a:spcPct val="110000"/>
              </a:lnSpc>
              <a:buFont typeface="Wingdings" pitchFamily="2" charset="2"/>
              <a:buNone/>
              <a:defRPr/>
            </a:pPr>
            <a:r>
              <a:rPr lang="en-US" altLang="zh-CN" b="1" dirty="0" smtClean="0">
                <a:latin typeface="宋体" pitchFamily="2" charset="-122"/>
              </a:rPr>
              <a:t>SUBD	F12</a:t>
            </a:r>
            <a:r>
              <a:rPr lang="zh-CN" altLang="en-US" b="1" dirty="0" smtClean="0">
                <a:latin typeface="宋体" pitchFamily="2" charset="-122"/>
              </a:rPr>
              <a:t>，</a:t>
            </a:r>
            <a:r>
              <a:rPr lang="en-US" altLang="zh-CN" b="1" dirty="0" smtClean="0">
                <a:latin typeface="宋体" pitchFamily="2" charset="-122"/>
              </a:rPr>
              <a:t>F6</a:t>
            </a:r>
            <a:r>
              <a:rPr lang="zh-CN" altLang="en-US" b="1" dirty="0" smtClean="0">
                <a:latin typeface="宋体" pitchFamily="2" charset="-122"/>
              </a:rPr>
              <a:t>，</a:t>
            </a:r>
            <a:r>
              <a:rPr lang="en-US" altLang="zh-CN" b="1" dirty="0" smtClean="0">
                <a:latin typeface="宋体" pitchFamily="2" charset="-122"/>
              </a:rPr>
              <a:t>F14</a:t>
            </a:r>
          </a:p>
          <a:p>
            <a:pPr marL="36000" lvl="2" indent="0" eaLnBrk="1" hangingPunct="1">
              <a:lnSpc>
                <a:spcPct val="110000"/>
              </a:lnSpc>
              <a:buFont typeface="Wingdings" pitchFamily="2" charset="2"/>
              <a:buNone/>
              <a:defRPr/>
            </a:pPr>
            <a:r>
              <a:rPr lang="en-US" altLang="zh-CN" b="1" dirty="0" smtClean="0">
                <a:solidFill>
                  <a:srgbClr val="D60093"/>
                </a:solidFill>
                <a:latin typeface="宋体" pitchFamily="2" charset="-122"/>
              </a:rPr>
              <a:t>   ADDD</a:t>
            </a:r>
            <a:r>
              <a:rPr lang="zh-CN" altLang="en-US" b="1" dirty="0" smtClean="0">
                <a:solidFill>
                  <a:srgbClr val="000000"/>
                </a:solidFill>
                <a:latin typeface="宋体" pitchFamily="2" charset="-122"/>
              </a:rPr>
              <a:t>指令与</a:t>
            </a:r>
            <a:r>
              <a:rPr lang="en-US" altLang="zh-CN" b="1" dirty="0" smtClean="0">
                <a:solidFill>
                  <a:srgbClr val="D60093"/>
                </a:solidFill>
                <a:latin typeface="宋体" pitchFamily="2" charset="-122"/>
              </a:rPr>
              <a:t>DIVD</a:t>
            </a:r>
            <a:r>
              <a:rPr lang="zh-CN" altLang="en-US" b="1" dirty="0" smtClean="0">
                <a:solidFill>
                  <a:srgbClr val="000000"/>
                </a:solidFill>
                <a:latin typeface="宋体" pitchFamily="2" charset="-122"/>
              </a:rPr>
              <a:t>指令关于</a:t>
            </a:r>
            <a:r>
              <a:rPr lang="en-US" altLang="zh-CN" b="1" dirty="0" smtClean="0">
                <a:solidFill>
                  <a:srgbClr val="D60093"/>
                </a:solidFill>
                <a:latin typeface="宋体" pitchFamily="2" charset="-122"/>
              </a:rPr>
              <a:t>F4</a:t>
            </a:r>
            <a:r>
              <a:rPr lang="zh-CN" altLang="en-US" b="1" dirty="0" smtClean="0">
                <a:solidFill>
                  <a:srgbClr val="000000"/>
                </a:solidFill>
                <a:latin typeface="宋体" pitchFamily="2" charset="-122"/>
              </a:rPr>
              <a:t>相关，导致流水线停顿。</a:t>
            </a:r>
            <a:endParaRPr lang="en-US" altLang="zh-CN" b="1" dirty="0" smtClean="0">
              <a:solidFill>
                <a:srgbClr val="000000"/>
              </a:solidFill>
              <a:latin typeface="宋体" pitchFamily="2" charset="-122"/>
            </a:endParaRPr>
          </a:p>
          <a:p>
            <a:pPr marL="36000" lvl="1" indent="0" eaLnBrk="1" hangingPunct="1">
              <a:lnSpc>
                <a:spcPct val="110000"/>
              </a:lnSpc>
              <a:buFont typeface="Wingdings" pitchFamily="2" charset="2"/>
              <a:buNone/>
              <a:defRPr/>
            </a:pPr>
            <a:r>
              <a:rPr lang="en-US" altLang="zh-CN" sz="2400" b="1" dirty="0" smtClean="0">
                <a:solidFill>
                  <a:srgbClr val="000000"/>
                </a:solidFill>
                <a:latin typeface="宋体" pitchFamily="2" charset="-122"/>
              </a:rPr>
              <a:t>   </a:t>
            </a:r>
            <a:r>
              <a:rPr lang="en-US" altLang="zh-CN" sz="2400" b="1" dirty="0" smtClean="0">
                <a:solidFill>
                  <a:srgbClr val="D60093"/>
                </a:solidFill>
                <a:latin typeface="宋体" pitchFamily="2" charset="-122"/>
              </a:rPr>
              <a:t>SUBD</a:t>
            </a:r>
            <a:r>
              <a:rPr lang="zh-CN" altLang="en-US" sz="2400" b="1" dirty="0" smtClean="0">
                <a:solidFill>
                  <a:srgbClr val="000000"/>
                </a:solidFill>
                <a:latin typeface="宋体" pitchFamily="2" charset="-122"/>
              </a:rPr>
              <a:t>指令与流水线中的任何指令都没有关系，</a:t>
            </a:r>
            <a:r>
              <a:rPr lang="zh-CN" altLang="en-US" sz="2400" b="1" dirty="0" smtClean="0">
                <a:solidFill>
                  <a:srgbClr val="D60093"/>
                </a:solidFill>
                <a:latin typeface="宋体" pitchFamily="2" charset="-122"/>
              </a:rPr>
              <a:t>但也因此受阻</a:t>
            </a:r>
            <a:r>
              <a:rPr lang="zh-CN" altLang="en-US" sz="2400" b="1" dirty="0" smtClean="0">
                <a:solidFill>
                  <a:srgbClr val="000000"/>
                </a:solidFill>
                <a:latin typeface="宋体" pitchFamily="2" charset="-122"/>
              </a:rPr>
              <a:t>。</a:t>
            </a:r>
          </a:p>
        </p:txBody>
      </p:sp>
    </p:spTree>
    <p:extLst>
      <p:ext uri="{BB962C8B-B14F-4D97-AF65-F5344CB8AC3E}">
        <p14:creationId xmlns:p14="http://schemas.microsoft.com/office/powerpoint/2010/main" val="4287976166"/>
      </p:ext>
    </p:ext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descr="Rectangle: Click to edit Master text styles&#10;Second level&#10;Third level&#10;Fourth level&#10;Fifth level"/>
          <p:cNvSpPr>
            <a:spLocks noGrp="1" noChangeArrowheads="1"/>
          </p:cNvSpPr>
          <p:nvPr>
            <p:ph idx="1"/>
          </p:nvPr>
        </p:nvSpPr>
        <p:spPr>
          <a:xfrm>
            <a:off x="958850" y="1412875"/>
            <a:ext cx="4679950" cy="576263"/>
          </a:xfrm>
        </p:spPr>
        <p:txBody>
          <a:bodyPr/>
          <a:lstStyle/>
          <a:p>
            <a:pPr marL="457200" indent="-457200" eaLnBrk="1" hangingPunct="1">
              <a:buFont typeface="Wingdings" pitchFamily="2" charset="2"/>
              <a:buNone/>
            </a:pPr>
            <a:r>
              <a:rPr lang="zh-CN" altLang="en-US" sz="2800" b="1" dirty="0" smtClean="0"/>
              <a:t>在前面的基本流水线中：</a:t>
            </a:r>
          </a:p>
        </p:txBody>
      </p:sp>
      <p:sp>
        <p:nvSpPr>
          <p:cNvPr id="58371" name="Rectangle 4"/>
          <p:cNvSpPr>
            <a:spLocks noChangeArrowheads="1"/>
          </p:cNvSpPr>
          <p:nvPr/>
        </p:nvSpPr>
        <p:spPr bwMode="auto">
          <a:xfrm>
            <a:off x="4191000" y="2128838"/>
            <a:ext cx="990600" cy="1447800"/>
          </a:xfrm>
          <a:prstGeom prst="rect">
            <a:avLst/>
          </a:prstGeom>
          <a:solidFill>
            <a:schemeClr val="accent1"/>
          </a:solidFill>
          <a:ln w="9525">
            <a:solidFill>
              <a:schemeClr val="tx1"/>
            </a:solidFill>
            <a:miter lim="800000"/>
            <a:headEnd/>
            <a:tailEnd/>
          </a:ln>
        </p:spPr>
        <p:txBody>
          <a:bodyPr wrap="none" anchor="ctr"/>
          <a:lstStyle/>
          <a:p>
            <a:pPr>
              <a:buFont typeface="Wingdings" pitchFamily="2" charset="2"/>
              <a:buNone/>
            </a:pPr>
            <a:endParaRPr lang="zh-CN" altLang="en-US"/>
          </a:p>
        </p:txBody>
      </p:sp>
      <p:sp>
        <p:nvSpPr>
          <p:cNvPr id="58372" name="Text Box 5"/>
          <p:cNvSpPr txBox="1">
            <a:spLocks noChangeArrowheads="1"/>
          </p:cNvSpPr>
          <p:nvPr/>
        </p:nvSpPr>
        <p:spPr bwMode="auto">
          <a:xfrm>
            <a:off x="4419600" y="2630488"/>
            <a:ext cx="1219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50000"/>
              </a:spcBef>
              <a:buFont typeface="Wingdings" pitchFamily="2" charset="2"/>
              <a:buNone/>
            </a:pPr>
            <a:r>
              <a:rPr lang="en-US" altLang="zh-CN" sz="2600">
                <a:solidFill>
                  <a:srgbClr val="000000"/>
                </a:solidFill>
                <a:latin typeface="黑体" pitchFamily="49" charset="-122"/>
                <a:ea typeface="黑体" pitchFamily="49" charset="-122"/>
              </a:rPr>
              <a:t>ID</a:t>
            </a:r>
          </a:p>
        </p:txBody>
      </p:sp>
      <p:sp>
        <p:nvSpPr>
          <p:cNvPr id="58373" name="Line 6"/>
          <p:cNvSpPr>
            <a:spLocks noChangeShapeType="1"/>
          </p:cNvSpPr>
          <p:nvPr/>
        </p:nvSpPr>
        <p:spPr bwMode="auto">
          <a:xfrm>
            <a:off x="3124200" y="2890838"/>
            <a:ext cx="1066800" cy="0"/>
          </a:xfrm>
          <a:prstGeom prst="line">
            <a:avLst/>
          </a:prstGeom>
          <a:noFill/>
          <a:ln w="1905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74" name="Line 7"/>
          <p:cNvSpPr>
            <a:spLocks noChangeShapeType="1"/>
          </p:cNvSpPr>
          <p:nvPr/>
        </p:nvSpPr>
        <p:spPr bwMode="auto">
          <a:xfrm>
            <a:off x="5181600" y="2890838"/>
            <a:ext cx="1066800" cy="0"/>
          </a:xfrm>
          <a:prstGeom prst="line">
            <a:avLst/>
          </a:prstGeom>
          <a:noFill/>
          <a:ln w="1905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75" name="Text Box 8"/>
          <p:cNvSpPr txBox="1">
            <a:spLocks noChangeArrowheads="1"/>
          </p:cNvSpPr>
          <p:nvPr/>
        </p:nvSpPr>
        <p:spPr bwMode="auto">
          <a:xfrm>
            <a:off x="3725863" y="3835400"/>
            <a:ext cx="2232025"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20000"/>
              </a:lnSpc>
              <a:buFont typeface="Wingdings" pitchFamily="2" charset="2"/>
              <a:buNone/>
            </a:pPr>
            <a:r>
              <a:rPr lang="zh-CN" altLang="en-US" sz="2400" dirty="0">
                <a:latin typeface="Tahoma" pitchFamily="34" charset="0"/>
                <a:ea typeface="黑体" pitchFamily="49" charset="-122"/>
              </a:rPr>
              <a:t>检测</a:t>
            </a:r>
            <a:r>
              <a:rPr lang="zh-CN" altLang="en-US" sz="2400" dirty="0">
                <a:solidFill>
                  <a:srgbClr val="D60093"/>
                </a:solidFill>
                <a:latin typeface="Tahoma" pitchFamily="34" charset="0"/>
                <a:ea typeface="黑体" pitchFamily="49" charset="-122"/>
              </a:rPr>
              <a:t>结构</a:t>
            </a:r>
            <a:r>
              <a:rPr lang="zh-CN" altLang="en-US" sz="2400" dirty="0">
                <a:latin typeface="Tahoma" pitchFamily="34" charset="0"/>
                <a:ea typeface="黑体" pitchFamily="49" charset="-122"/>
              </a:rPr>
              <a:t>冲突</a:t>
            </a:r>
          </a:p>
          <a:p>
            <a:pPr eaLnBrk="1" hangingPunct="1">
              <a:lnSpc>
                <a:spcPct val="120000"/>
              </a:lnSpc>
              <a:buFont typeface="Wingdings" pitchFamily="2" charset="2"/>
              <a:buNone/>
            </a:pPr>
            <a:r>
              <a:rPr lang="zh-CN" altLang="en-US" sz="2400" dirty="0">
                <a:latin typeface="Tahoma" pitchFamily="34" charset="0"/>
                <a:ea typeface="黑体" pitchFamily="49" charset="-122"/>
              </a:rPr>
              <a:t>检测</a:t>
            </a:r>
            <a:r>
              <a:rPr lang="zh-CN" altLang="en-US" sz="2400" dirty="0">
                <a:solidFill>
                  <a:srgbClr val="D60093"/>
                </a:solidFill>
                <a:latin typeface="Tahoma" pitchFamily="34" charset="0"/>
                <a:ea typeface="黑体" pitchFamily="49" charset="-122"/>
              </a:rPr>
              <a:t>数据</a:t>
            </a:r>
            <a:r>
              <a:rPr lang="zh-CN" altLang="en-US" sz="2400" dirty="0">
                <a:latin typeface="Tahoma" pitchFamily="34" charset="0"/>
                <a:ea typeface="黑体" pitchFamily="49" charset="-122"/>
              </a:rPr>
              <a:t>冲突</a:t>
            </a:r>
          </a:p>
        </p:txBody>
      </p:sp>
      <p:sp>
        <p:nvSpPr>
          <p:cNvPr id="58376" name="Text Box 9"/>
          <p:cNvSpPr txBox="1">
            <a:spLocks noChangeArrowheads="1"/>
          </p:cNvSpPr>
          <p:nvPr/>
        </p:nvSpPr>
        <p:spPr bwMode="auto">
          <a:xfrm>
            <a:off x="685800" y="4872038"/>
            <a:ext cx="777240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20000"/>
              </a:lnSpc>
              <a:buFont typeface="Wingdings" pitchFamily="2" charset="2"/>
              <a:buNone/>
            </a:pPr>
            <a:r>
              <a:rPr lang="en-US" altLang="zh-CN" sz="2400" dirty="0">
                <a:latin typeface="Tahoma" pitchFamily="34" charset="0"/>
                <a:ea typeface="黑体" pitchFamily="49" charset="-122"/>
              </a:rPr>
              <a:t>       </a:t>
            </a:r>
            <a:r>
              <a:rPr lang="zh-CN" altLang="en-US" sz="2400" dirty="0">
                <a:latin typeface="Tahoma" pitchFamily="34" charset="0"/>
                <a:ea typeface="黑体" pitchFamily="49" charset="-122"/>
              </a:rPr>
              <a:t>一旦一条指令受阻，其后的指令都将停顿。</a:t>
            </a:r>
          </a:p>
          <a:p>
            <a:pPr eaLnBrk="1" hangingPunct="1">
              <a:lnSpc>
                <a:spcPct val="150000"/>
              </a:lnSpc>
              <a:buFont typeface="Wingdings" pitchFamily="2" charset="2"/>
              <a:buNone/>
            </a:pPr>
            <a:r>
              <a:rPr lang="zh-CN" altLang="en-US" sz="2400" dirty="0">
                <a:latin typeface="Tahoma" pitchFamily="34" charset="0"/>
                <a:ea typeface="黑体" pitchFamily="49" charset="-122"/>
              </a:rPr>
              <a:t>       </a:t>
            </a:r>
            <a:endParaRPr lang="zh-CN" altLang="en-US" sz="2400" dirty="0">
              <a:solidFill>
                <a:srgbClr val="FF0000"/>
              </a:solidFill>
              <a:latin typeface="Tahoma" pitchFamily="34" charset="0"/>
              <a:ea typeface="黑体" pitchFamily="49" charset="-122"/>
            </a:endParaRPr>
          </a:p>
        </p:txBody>
      </p:sp>
      <p:sp>
        <p:nvSpPr>
          <p:cNvPr id="11" name="Rectangle 2"/>
          <p:cNvSpPr>
            <a:spLocks noGrp="1" noChangeArrowheads="1"/>
          </p:cNvSpPr>
          <p:nvPr>
            <p:ph type="title"/>
          </p:nvPr>
        </p:nvSpPr>
        <p:spPr>
          <a:xfrm>
            <a:off x="457200" y="115888"/>
            <a:ext cx="8229600" cy="1143000"/>
          </a:xfrm>
        </p:spPr>
        <p:txBody>
          <a:bodyPr/>
          <a:lstStyle/>
          <a:p>
            <a:pPr eaLnBrk="1" hangingPunct="1">
              <a:defRPr/>
            </a:pPr>
            <a:r>
              <a:rPr lang="en-US" altLang="zh-CN" sz="3600" b="1" dirty="0" smtClean="0">
                <a:latin typeface="Times New Roman" panose="02020603050405020304" pitchFamily="18" charset="0"/>
                <a:cs typeface="Times New Roman" panose="02020603050405020304" pitchFamily="18" charset="0"/>
              </a:rPr>
              <a:t>7.2.1</a:t>
            </a:r>
            <a:r>
              <a:rPr lang="en-US" altLang="zh-CN" sz="3600" b="1" dirty="0" smtClean="0">
                <a:latin typeface="+mj-ea"/>
              </a:rPr>
              <a:t> </a:t>
            </a:r>
            <a:r>
              <a:rPr lang="zh-CN" altLang="en-US" sz="3600" b="1" dirty="0" smtClean="0">
                <a:latin typeface="+mj-ea"/>
              </a:rPr>
              <a:t>动态调度的原理</a:t>
            </a:r>
          </a:p>
        </p:txBody>
      </p:sp>
    </p:spTree>
    <p:extLst>
      <p:ext uri="{BB962C8B-B14F-4D97-AF65-F5344CB8AC3E}">
        <p14:creationId xmlns:p14="http://schemas.microsoft.com/office/powerpoint/2010/main" val="1604474290"/>
      </p:ext>
    </p:extLst>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descr="Rectangle: Click to edit Master text styles&#10;Second level&#10;Third level&#10;Fourth level&#10;Fifth level"/>
          <p:cNvSpPr>
            <a:spLocks noGrp="1" noChangeArrowheads="1"/>
          </p:cNvSpPr>
          <p:nvPr>
            <p:ph idx="1"/>
          </p:nvPr>
        </p:nvSpPr>
        <p:spPr>
          <a:xfrm>
            <a:off x="395288" y="692150"/>
            <a:ext cx="8229600" cy="5400675"/>
          </a:xfrm>
        </p:spPr>
        <p:txBody>
          <a:bodyPr/>
          <a:lstStyle/>
          <a:p>
            <a:pPr marL="1085850" lvl="1" indent="-457200" eaLnBrk="1" hangingPunct="1">
              <a:lnSpc>
                <a:spcPct val="110000"/>
              </a:lnSpc>
              <a:buFont typeface="Arial" charset="0"/>
              <a:buChar char="–"/>
              <a:defRPr/>
            </a:pPr>
            <a:r>
              <a:rPr lang="zh-CN" altLang="en-US" sz="2400" b="1" dirty="0" smtClean="0">
                <a:latin typeface="Times New Roman" pitchFamily="18" charset="0"/>
              </a:rPr>
              <a:t>为了使上述指令序列中的</a:t>
            </a:r>
            <a:r>
              <a:rPr lang="en-US" altLang="zh-CN" sz="2400" b="1" dirty="0" smtClean="0">
                <a:solidFill>
                  <a:srgbClr val="D60093"/>
                </a:solidFill>
                <a:latin typeface="Times New Roman" pitchFamily="18" charset="0"/>
              </a:rPr>
              <a:t>SUBD</a:t>
            </a:r>
            <a:r>
              <a:rPr lang="zh-CN" altLang="en-US" sz="2400" b="1" dirty="0" smtClean="0">
                <a:latin typeface="Times New Roman" pitchFamily="18" charset="0"/>
              </a:rPr>
              <a:t>指令能继续执行下去，必须把指令流出的工作拆分为两步：</a:t>
            </a:r>
          </a:p>
          <a:p>
            <a:pPr lvl="2" eaLnBrk="1" hangingPunct="1">
              <a:lnSpc>
                <a:spcPct val="110000"/>
              </a:lnSpc>
              <a:buFont typeface="Arial" charset="0"/>
              <a:buChar char="•"/>
              <a:defRPr/>
            </a:pPr>
            <a:r>
              <a:rPr lang="zh-CN" altLang="en-US" b="1" dirty="0" smtClean="0"/>
              <a:t>检测结构冲突</a:t>
            </a:r>
          </a:p>
          <a:p>
            <a:pPr lvl="2" eaLnBrk="1" hangingPunct="1">
              <a:lnSpc>
                <a:spcPct val="110000"/>
              </a:lnSpc>
              <a:buFont typeface="Arial" charset="0"/>
              <a:buChar char="•"/>
              <a:defRPr/>
            </a:pPr>
            <a:r>
              <a:rPr lang="zh-CN" altLang="en-US" b="1" dirty="0" smtClean="0"/>
              <a:t>等待数据冲突消失</a:t>
            </a:r>
          </a:p>
          <a:p>
            <a:pPr marL="0" lvl="1" indent="0" eaLnBrk="1" hangingPunct="1">
              <a:lnSpc>
                <a:spcPct val="110000"/>
              </a:lnSpc>
              <a:buFont typeface="Wingdings" pitchFamily="2" charset="2"/>
              <a:buNone/>
              <a:defRPr/>
            </a:pPr>
            <a:r>
              <a:rPr lang="zh-CN" altLang="en-US" sz="2400" b="1" dirty="0" smtClean="0"/>
              <a:t>           只要检测到没有结构冲突，就可以让指令发射，并且流出后的指令一旦其操作数就绪就可以立即执行。 </a:t>
            </a:r>
            <a:endParaRPr lang="en-US" altLang="zh-CN" sz="2400" b="1" dirty="0" smtClean="0"/>
          </a:p>
          <a:p>
            <a:pPr marL="0" lvl="1" indent="0" eaLnBrk="1" hangingPunct="1">
              <a:lnSpc>
                <a:spcPct val="110000"/>
              </a:lnSpc>
              <a:buFont typeface="Wingdings" pitchFamily="2" charset="2"/>
              <a:buNone/>
              <a:defRPr/>
            </a:pPr>
            <a:endParaRPr lang="zh-CN" altLang="en-US" sz="2400" b="1" dirty="0" smtClean="0"/>
          </a:p>
          <a:p>
            <a:pPr marL="0" indent="0" eaLnBrk="1" hangingPunct="1">
              <a:lnSpc>
                <a:spcPct val="110000"/>
              </a:lnSpc>
              <a:buFont typeface="Wingdings" pitchFamily="2" charset="2"/>
              <a:buNone/>
              <a:defRPr/>
            </a:pPr>
            <a:r>
              <a:rPr lang="zh-CN" altLang="en-US" sz="2400" b="1" dirty="0" smtClean="0">
                <a:solidFill>
                  <a:srgbClr val="C00000"/>
                </a:solidFill>
              </a:rPr>
              <a:t>乱序执行</a:t>
            </a:r>
          </a:p>
          <a:p>
            <a:pPr marL="1085850" lvl="1" indent="-457200" eaLnBrk="1" hangingPunct="1">
              <a:lnSpc>
                <a:spcPct val="110000"/>
              </a:lnSpc>
              <a:buFont typeface="Arial" charset="0"/>
              <a:buChar char="–"/>
              <a:defRPr/>
            </a:pPr>
            <a:r>
              <a:rPr lang="zh-CN" altLang="en-US" sz="2400" b="1" dirty="0" smtClean="0"/>
              <a:t>指令的执行顺序与程序顺序不相同</a:t>
            </a:r>
          </a:p>
          <a:p>
            <a:pPr marL="1085850" lvl="1" indent="-457200" eaLnBrk="1" hangingPunct="1">
              <a:lnSpc>
                <a:spcPct val="110000"/>
              </a:lnSpc>
              <a:buFont typeface="Arial" charset="0"/>
              <a:buChar char="–"/>
              <a:defRPr/>
            </a:pPr>
            <a:r>
              <a:rPr lang="zh-CN" altLang="en-US" sz="2400" b="1" dirty="0" smtClean="0"/>
              <a:t>指令的完成也是乱序完成的</a:t>
            </a:r>
          </a:p>
          <a:p>
            <a:pPr lvl="2" eaLnBrk="1" hangingPunct="1">
              <a:lnSpc>
                <a:spcPct val="110000"/>
              </a:lnSpc>
              <a:buFont typeface="Arial" charset="0"/>
              <a:buChar char="•"/>
              <a:defRPr/>
            </a:pPr>
            <a:r>
              <a:rPr lang="zh-CN" altLang="en-US" b="1" dirty="0" smtClean="0"/>
              <a:t>即指令的完成顺序与程序顺序不相同。 </a:t>
            </a:r>
          </a:p>
        </p:txBody>
      </p:sp>
    </p:spTree>
    <p:extLst>
      <p:ext uri="{BB962C8B-B14F-4D97-AF65-F5344CB8AC3E}">
        <p14:creationId xmlns:p14="http://schemas.microsoft.com/office/powerpoint/2010/main" val="3112880104"/>
      </p:ext>
    </p:extLst>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descr="Rectangle: Click to edit Master text styles&#10;Second level&#10;Third level&#10;Fourth level&#10;Fifth level"/>
          <p:cNvSpPr>
            <a:spLocks noGrp="1" noChangeArrowheads="1"/>
          </p:cNvSpPr>
          <p:nvPr>
            <p:ph idx="1"/>
          </p:nvPr>
        </p:nvSpPr>
        <p:spPr>
          <a:xfrm>
            <a:off x="496888" y="1125538"/>
            <a:ext cx="8226425" cy="2663825"/>
          </a:xfrm>
        </p:spPr>
        <p:txBody>
          <a:bodyPr/>
          <a:lstStyle/>
          <a:p>
            <a:pPr marL="0" indent="0" eaLnBrk="1" hangingPunct="1">
              <a:buFont typeface="Arial" pitchFamily="34" charset="0"/>
              <a:buNone/>
            </a:pPr>
            <a:r>
              <a:rPr lang="zh-CN" altLang="en-US" sz="2400" b="1" dirty="0" smtClean="0">
                <a:latin typeface="黑体" pitchFamily="49" charset="-122"/>
              </a:rPr>
              <a:t>为了支持乱序执行，我们将</a:t>
            </a:r>
            <a:r>
              <a:rPr lang="en-US" altLang="zh-CN" sz="2400" b="1" dirty="0" smtClean="0">
                <a:latin typeface="黑体" pitchFamily="49" charset="-122"/>
              </a:rPr>
              <a:t>5</a:t>
            </a:r>
            <a:r>
              <a:rPr lang="zh-CN" altLang="en-US" sz="2400" b="1" dirty="0" smtClean="0">
                <a:latin typeface="黑体" pitchFamily="49" charset="-122"/>
              </a:rPr>
              <a:t>段流水线的译码阶段再分为两个阶段：</a:t>
            </a:r>
          </a:p>
          <a:p>
            <a:pPr marL="1085850" lvl="1" indent="-457200" eaLnBrk="1" hangingPunct="1"/>
            <a:r>
              <a:rPr lang="zh-CN" altLang="en-US" sz="2400" b="1" dirty="0" smtClean="0">
                <a:solidFill>
                  <a:srgbClr val="D60093"/>
                </a:solidFill>
                <a:latin typeface="黑体" pitchFamily="49" charset="-122"/>
              </a:rPr>
              <a:t>流出（</a:t>
            </a:r>
            <a:r>
              <a:rPr lang="en-US" altLang="zh-CN" sz="2400" b="1" dirty="0">
                <a:solidFill>
                  <a:srgbClr val="D60093"/>
                </a:solidFill>
                <a:latin typeface="黑体" pitchFamily="49" charset="-122"/>
              </a:rPr>
              <a:t>Issue</a:t>
            </a:r>
            <a:r>
              <a:rPr lang="zh-CN" altLang="en-US" sz="2400" b="1" dirty="0">
                <a:solidFill>
                  <a:srgbClr val="D60093"/>
                </a:solidFill>
                <a:latin typeface="黑体" pitchFamily="49" charset="-122"/>
              </a:rPr>
              <a:t>，</a:t>
            </a:r>
            <a:r>
              <a:rPr lang="en-US" altLang="zh-CN" sz="2400" b="1" dirty="0">
                <a:solidFill>
                  <a:srgbClr val="D60093"/>
                </a:solidFill>
                <a:latin typeface="黑体" pitchFamily="49" charset="-122"/>
              </a:rPr>
              <a:t>IS</a:t>
            </a:r>
            <a:r>
              <a:rPr lang="zh-CN" altLang="en-US" sz="2400" b="1" dirty="0">
                <a:solidFill>
                  <a:srgbClr val="D60093"/>
                </a:solidFill>
                <a:latin typeface="黑体" pitchFamily="49" charset="-122"/>
              </a:rPr>
              <a:t>）</a:t>
            </a:r>
            <a:r>
              <a:rPr lang="zh-CN" altLang="en-US" sz="2400" b="1" dirty="0" smtClean="0">
                <a:latin typeface="+mn-ea"/>
              </a:rPr>
              <a:t>：指令译码，检查是否存在结构冲突。  （</a:t>
            </a:r>
            <a:r>
              <a:rPr lang="en-US" altLang="zh-CN" sz="2400" b="1" dirty="0">
                <a:latin typeface="+mn-ea"/>
              </a:rPr>
              <a:t>in-order issue</a:t>
            </a:r>
            <a:r>
              <a:rPr lang="en-US" altLang="zh-CN" sz="2400" b="1" dirty="0" smtClean="0">
                <a:latin typeface="+mn-ea"/>
              </a:rPr>
              <a:t>)</a:t>
            </a:r>
          </a:p>
          <a:p>
            <a:pPr marL="1085850" lvl="1" indent="-457200" eaLnBrk="1" hangingPunct="1"/>
            <a:r>
              <a:rPr lang="zh-CN" altLang="en-US" sz="2400" b="1" dirty="0" smtClean="0">
                <a:solidFill>
                  <a:srgbClr val="D60093"/>
                </a:solidFill>
                <a:latin typeface="+mn-ea"/>
              </a:rPr>
              <a:t>读操作数</a:t>
            </a:r>
            <a:r>
              <a:rPr lang="zh-CN" altLang="en-US" sz="2400" b="1" dirty="0">
                <a:solidFill>
                  <a:srgbClr val="D60093"/>
                </a:solidFill>
                <a:latin typeface="黑体" pitchFamily="49" charset="-122"/>
              </a:rPr>
              <a:t>（</a:t>
            </a:r>
            <a:r>
              <a:rPr lang="en-US" altLang="zh-CN" sz="2400" b="1" dirty="0">
                <a:solidFill>
                  <a:srgbClr val="D60093"/>
                </a:solidFill>
                <a:latin typeface="黑体" pitchFamily="49" charset="-122"/>
              </a:rPr>
              <a:t>Read Operands</a:t>
            </a:r>
            <a:r>
              <a:rPr lang="zh-CN" altLang="en-US" sz="2400" b="1" dirty="0">
                <a:solidFill>
                  <a:srgbClr val="D60093"/>
                </a:solidFill>
                <a:latin typeface="黑体" pitchFamily="49" charset="-122"/>
              </a:rPr>
              <a:t>，</a:t>
            </a:r>
            <a:r>
              <a:rPr lang="en-US" altLang="zh-CN" sz="2400" b="1" dirty="0">
                <a:solidFill>
                  <a:srgbClr val="D60093"/>
                </a:solidFill>
                <a:latin typeface="黑体" pitchFamily="49" charset="-122"/>
              </a:rPr>
              <a:t>RO</a:t>
            </a:r>
            <a:r>
              <a:rPr lang="zh-CN" altLang="en-US" sz="2400" b="1" dirty="0">
                <a:solidFill>
                  <a:srgbClr val="D60093"/>
                </a:solidFill>
                <a:latin typeface="黑体" pitchFamily="49" charset="-122"/>
              </a:rPr>
              <a:t>）</a:t>
            </a:r>
            <a:r>
              <a:rPr lang="zh-CN" altLang="en-US" sz="2400" b="1" dirty="0" smtClean="0">
                <a:latin typeface="+mn-ea"/>
              </a:rPr>
              <a:t>：等待数据冲突消失，然后读操作数。（</a:t>
            </a:r>
            <a:r>
              <a:rPr lang="en-US" altLang="zh-CN" sz="2400" b="1" dirty="0" smtClean="0">
                <a:latin typeface="+mn-ea"/>
              </a:rPr>
              <a:t>Out-of-Order execution</a:t>
            </a:r>
            <a:r>
              <a:rPr lang="zh-CN" altLang="en-US" sz="2400" b="1" dirty="0" smtClean="0">
                <a:latin typeface="+mn-ea"/>
              </a:rPr>
              <a:t>）</a:t>
            </a:r>
            <a:endParaRPr lang="en-US" altLang="zh-CN" sz="2400" b="1" dirty="0" smtClean="0">
              <a:latin typeface="+mn-ea"/>
            </a:endParaRPr>
          </a:p>
        </p:txBody>
      </p:sp>
      <p:sp>
        <p:nvSpPr>
          <p:cNvPr id="60419" name="Rectangle 4"/>
          <p:cNvSpPr>
            <a:spLocks noChangeArrowheads="1"/>
          </p:cNvSpPr>
          <p:nvPr/>
        </p:nvSpPr>
        <p:spPr bwMode="auto">
          <a:xfrm>
            <a:off x="3376613" y="4408488"/>
            <a:ext cx="838200" cy="1008062"/>
          </a:xfrm>
          <a:prstGeom prst="rect">
            <a:avLst/>
          </a:prstGeom>
          <a:solidFill>
            <a:schemeClr val="accent1"/>
          </a:solidFill>
          <a:ln w="9525">
            <a:solidFill>
              <a:schemeClr val="tx1"/>
            </a:solidFill>
            <a:miter lim="800000"/>
            <a:headEnd/>
            <a:tailEnd/>
          </a:ln>
        </p:spPr>
        <p:txBody>
          <a:bodyPr wrap="none" anchor="ctr"/>
          <a:lstStyle/>
          <a:p>
            <a:pPr>
              <a:buFont typeface="Wingdings" pitchFamily="2" charset="2"/>
              <a:buNone/>
            </a:pPr>
            <a:endParaRPr lang="zh-CN" altLang="en-US"/>
          </a:p>
        </p:txBody>
      </p:sp>
      <p:sp>
        <p:nvSpPr>
          <p:cNvPr id="60420" name="Text Box 5"/>
          <p:cNvSpPr txBox="1">
            <a:spLocks noChangeArrowheads="1"/>
          </p:cNvSpPr>
          <p:nvPr/>
        </p:nvSpPr>
        <p:spPr bwMode="auto">
          <a:xfrm>
            <a:off x="3529013" y="4640263"/>
            <a:ext cx="1219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50000"/>
              </a:spcBef>
              <a:buFont typeface="Wingdings" pitchFamily="2" charset="2"/>
              <a:buNone/>
            </a:pPr>
            <a:r>
              <a:rPr lang="en-US" altLang="zh-CN" sz="2600">
                <a:solidFill>
                  <a:srgbClr val="000000"/>
                </a:solidFill>
                <a:latin typeface="黑体" pitchFamily="49" charset="-122"/>
                <a:ea typeface="黑体" pitchFamily="49" charset="-122"/>
              </a:rPr>
              <a:t>IS</a:t>
            </a:r>
          </a:p>
        </p:txBody>
      </p:sp>
      <p:sp>
        <p:nvSpPr>
          <p:cNvPr id="60421" name="Line 6"/>
          <p:cNvSpPr>
            <a:spLocks noChangeShapeType="1"/>
          </p:cNvSpPr>
          <p:nvPr/>
        </p:nvSpPr>
        <p:spPr bwMode="auto">
          <a:xfrm>
            <a:off x="2309813" y="4910138"/>
            <a:ext cx="1066800" cy="0"/>
          </a:xfrm>
          <a:prstGeom prst="line">
            <a:avLst/>
          </a:prstGeom>
          <a:noFill/>
          <a:ln w="1905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0422" name="Line 7"/>
          <p:cNvSpPr>
            <a:spLocks noChangeShapeType="1"/>
          </p:cNvSpPr>
          <p:nvPr/>
        </p:nvSpPr>
        <p:spPr bwMode="auto">
          <a:xfrm>
            <a:off x="5586413" y="4910138"/>
            <a:ext cx="1066800" cy="0"/>
          </a:xfrm>
          <a:prstGeom prst="line">
            <a:avLst/>
          </a:prstGeom>
          <a:noFill/>
          <a:ln w="1905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0423" name="Rectangle 8"/>
          <p:cNvSpPr>
            <a:spLocks noChangeArrowheads="1"/>
          </p:cNvSpPr>
          <p:nvPr/>
        </p:nvSpPr>
        <p:spPr bwMode="auto">
          <a:xfrm>
            <a:off x="4748213" y="4408488"/>
            <a:ext cx="838200" cy="1008062"/>
          </a:xfrm>
          <a:prstGeom prst="rect">
            <a:avLst/>
          </a:prstGeom>
          <a:solidFill>
            <a:schemeClr val="accent1"/>
          </a:solidFill>
          <a:ln w="9525">
            <a:solidFill>
              <a:schemeClr val="tx1"/>
            </a:solidFill>
            <a:miter lim="800000"/>
            <a:headEnd/>
            <a:tailEnd/>
          </a:ln>
        </p:spPr>
        <p:txBody>
          <a:bodyPr wrap="none" anchor="ctr"/>
          <a:lstStyle/>
          <a:p>
            <a:pPr>
              <a:buFont typeface="Wingdings" pitchFamily="2" charset="2"/>
              <a:buNone/>
            </a:pPr>
            <a:endParaRPr lang="zh-CN" altLang="en-US"/>
          </a:p>
        </p:txBody>
      </p:sp>
      <p:sp>
        <p:nvSpPr>
          <p:cNvPr id="60424" name="Line 9"/>
          <p:cNvSpPr>
            <a:spLocks noChangeShapeType="1"/>
          </p:cNvSpPr>
          <p:nvPr/>
        </p:nvSpPr>
        <p:spPr bwMode="auto">
          <a:xfrm>
            <a:off x="4214813" y="4910138"/>
            <a:ext cx="533400" cy="0"/>
          </a:xfrm>
          <a:prstGeom prst="line">
            <a:avLst/>
          </a:prstGeom>
          <a:noFill/>
          <a:ln w="1905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0425" name="Text Box 10"/>
          <p:cNvSpPr txBox="1">
            <a:spLocks noChangeArrowheads="1"/>
          </p:cNvSpPr>
          <p:nvPr/>
        </p:nvSpPr>
        <p:spPr bwMode="auto">
          <a:xfrm>
            <a:off x="4900613" y="4606925"/>
            <a:ext cx="1219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50000"/>
              </a:spcBef>
              <a:buFont typeface="Wingdings" pitchFamily="2" charset="2"/>
              <a:buNone/>
            </a:pPr>
            <a:r>
              <a:rPr lang="en-US" altLang="zh-CN" sz="2600">
                <a:solidFill>
                  <a:srgbClr val="000000"/>
                </a:solidFill>
                <a:latin typeface="黑体" pitchFamily="49" charset="-122"/>
                <a:ea typeface="黑体" pitchFamily="49" charset="-122"/>
              </a:rPr>
              <a:t>RO</a:t>
            </a:r>
          </a:p>
        </p:txBody>
      </p:sp>
      <p:sp>
        <p:nvSpPr>
          <p:cNvPr id="60426" name="Text Box 11"/>
          <p:cNvSpPr txBox="1">
            <a:spLocks noChangeArrowheads="1"/>
          </p:cNvSpPr>
          <p:nvPr/>
        </p:nvSpPr>
        <p:spPr bwMode="auto">
          <a:xfrm>
            <a:off x="2625725" y="5516563"/>
            <a:ext cx="223361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20000"/>
              </a:lnSpc>
              <a:buFont typeface="Wingdings" pitchFamily="2" charset="2"/>
              <a:buNone/>
            </a:pPr>
            <a:r>
              <a:rPr lang="zh-CN" altLang="en-US" sz="2400">
                <a:latin typeface="Tahoma" pitchFamily="34" charset="0"/>
                <a:ea typeface="黑体" pitchFamily="49" charset="-122"/>
              </a:rPr>
              <a:t>检测</a:t>
            </a:r>
            <a:r>
              <a:rPr lang="zh-CN" altLang="en-US" sz="2400">
                <a:solidFill>
                  <a:srgbClr val="D60093"/>
                </a:solidFill>
                <a:latin typeface="Tahoma" pitchFamily="34" charset="0"/>
                <a:ea typeface="黑体" pitchFamily="49" charset="-122"/>
              </a:rPr>
              <a:t>结构</a:t>
            </a:r>
            <a:r>
              <a:rPr lang="zh-CN" altLang="en-US" sz="2400">
                <a:latin typeface="Tahoma" pitchFamily="34" charset="0"/>
                <a:ea typeface="黑体" pitchFamily="49" charset="-122"/>
              </a:rPr>
              <a:t>冲突</a:t>
            </a:r>
          </a:p>
        </p:txBody>
      </p:sp>
      <p:sp>
        <p:nvSpPr>
          <p:cNvPr id="60427" name="Text Box 12"/>
          <p:cNvSpPr txBox="1">
            <a:spLocks noChangeArrowheads="1"/>
          </p:cNvSpPr>
          <p:nvPr/>
        </p:nvSpPr>
        <p:spPr bwMode="auto">
          <a:xfrm>
            <a:off x="4572000" y="5561013"/>
            <a:ext cx="2700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50000"/>
              </a:spcBef>
              <a:buFont typeface="Wingdings" pitchFamily="2" charset="2"/>
              <a:buNone/>
            </a:pPr>
            <a:r>
              <a:rPr lang="zh-CN" altLang="en-US" sz="2400">
                <a:latin typeface="Tahoma" pitchFamily="34" charset="0"/>
                <a:ea typeface="黑体" pitchFamily="49" charset="-122"/>
              </a:rPr>
              <a:t>检测</a:t>
            </a:r>
            <a:r>
              <a:rPr lang="zh-CN" altLang="en-US" sz="2400">
                <a:solidFill>
                  <a:srgbClr val="D60093"/>
                </a:solidFill>
                <a:latin typeface="Tahoma" pitchFamily="34" charset="0"/>
                <a:ea typeface="黑体" pitchFamily="49" charset="-122"/>
              </a:rPr>
              <a:t>数据</a:t>
            </a:r>
            <a:r>
              <a:rPr lang="zh-CN" altLang="en-US" sz="2400">
                <a:latin typeface="Tahoma" pitchFamily="34" charset="0"/>
                <a:ea typeface="黑体" pitchFamily="49" charset="-122"/>
              </a:rPr>
              <a:t>冲突</a:t>
            </a:r>
          </a:p>
        </p:txBody>
      </p:sp>
    </p:spTree>
    <p:extLst>
      <p:ext uri="{BB962C8B-B14F-4D97-AF65-F5344CB8AC3E}">
        <p14:creationId xmlns:p14="http://schemas.microsoft.com/office/powerpoint/2010/main" val="2610643642"/>
      </p:ext>
    </p:ext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title" idx="4294967295"/>
          </p:nvPr>
        </p:nvSpPr>
        <p:spPr/>
        <p:txBody>
          <a:bodyPr/>
          <a:lstStyle/>
          <a:p>
            <a:pPr eaLnBrk="1" hangingPunct="1">
              <a:defRPr/>
            </a:pPr>
            <a:r>
              <a:rPr lang="en-US" altLang="zh-CN" sz="3600" b="1" dirty="0" smtClean="0">
                <a:latin typeface="Times New Roman" panose="02020603050405020304" pitchFamily="18" charset="0"/>
                <a:cs typeface="Times New Roman" panose="02020603050405020304" pitchFamily="18" charset="0"/>
              </a:rPr>
              <a:t>7.2.2 </a:t>
            </a:r>
            <a:r>
              <a:rPr lang="zh-CN" altLang="en-US" sz="3600" b="1" dirty="0" smtClean="0">
                <a:latin typeface="Times New Roman" pitchFamily="18" charset="0"/>
              </a:rPr>
              <a:t>动态调度算法之一：</a:t>
            </a:r>
            <a:r>
              <a:rPr lang="zh-CN" altLang="en-US" sz="3600" b="1" dirty="0" smtClean="0">
                <a:latin typeface="+mj-ea"/>
              </a:rPr>
              <a:t>记分牌</a:t>
            </a:r>
          </a:p>
        </p:txBody>
      </p:sp>
      <p:sp>
        <p:nvSpPr>
          <p:cNvPr id="32776" name="Rectangle 8"/>
          <p:cNvSpPr>
            <a:spLocks noGrp="1" noChangeArrowheads="1"/>
          </p:cNvSpPr>
          <p:nvPr>
            <p:ph type="body" idx="4294967295"/>
          </p:nvPr>
        </p:nvSpPr>
        <p:spPr>
          <a:xfrm>
            <a:off x="457200" y="1600200"/>
            <a:ext cx="8507413" cy="4852988"/>
          </a:xfrm>
        </p:spPr>
        <p:txBody>
          <a:bodyPr rtlCol="0">
            <a:noAutofit/>
          </a:bodyPr>
          <a:lstStyle/>
          <a:p>
            <a:pPr eaLnBrk="1" fontAlgn="auto" hangingPunct="1">
              <a:lnSpc>
                <a:spcPct val="120000"/>
              </a:lnSpc>
              <a:spcAft>
                <a:spcPts val="0"/>
              </a:spcAft>
              <a:defRPr/>
            </a:pPr>
            <a:r>
              <a:rPr lang="zh-CN" altLang="en-US" sz="2400" b="1" noProof="1" smtClean="0">
                <a:latin typeface="Times New Roman" panose="02020603050405020304" pitchFamily="18" charset="0"/>
                <a:ea typeface="+mj-ea"/>
                <a:cs typeface="Times New Roman" panose="02020603050405020304" pitchFamily="18" charset="0"/>
              </a:rPr>
              <a:t>记分牌</a:t>
            </a:r>
            <a:r>
              <a:rPr lang="zh-CN" altLang="zh-CN" sz="2400" b="1" noProof="1" smtClean="0">
                <a:latin typeface="Times New Roman" panose="02020603050405020304" pitchFamily="18" charset="0"/>
                <a:ea typeface="+mj-ea"/>
                <a:cs typeface="Times New Roman" panose="02020603050405020304" pitchFamily="18" charset="0"/>
              </a:rPr>
              <a:t>1964</a:t>
            </a:r>
            <a:r>
              <a:rPr lang="zh-CN" altLang="en-US" sz="2400" b="1" dirty="0" smtClean="0">
                <a:latin typeface="Times New Roman" panose="02020603050405020304" pitchFamily="18" charset="0"/>
                <a:ea typeface="+mj-ea"/>
                <a:cs typeface="Times New Roman" panose="02020603050405020304" pitchFamily="18" charset="0"/>
              </a:rPr>
              <a:t>被</a:t>
            </a:r>
            <a:r>
              <a:rPr lang="en-US" altLang="zh-CN" sz="2400" b="1" dirty="0" smtClean="0">
                <a:latin typeface="Times New Roman" panose="02020603050405020304" pitchFamily="18" charset="0"/>
                <a:ea typeface="+mj-ea"/>
                <a:cs typeface="Times New Roman" panose="02020603050405020304" pitchFamily="18" charset="0"/>
              </a:rPr>
              <a:t>Cray</a:t>
            </a:r>
            <a:r>
              <a:rPr lang="zh-CN" altLang="en-US" sz="2400" b="1" noProof="1" smtClean="0">
                <a:latin typeface="Times New Roman" panose="02020603050405020304" pitchFamily="18" charset="0"/>
                <a:ea typeface="+mj-ea"/>
                <a:cs typeface="Times New Roman" panose="02020603050405020304" pitchFamily="18" charset="0"/>
              </a:rPr>
              <a:t>用于</a:t>
            </a:r>
            <a:r>
              <a:rPr lang="en-US" altLang="zh-CN" sz="2400" b="1" noProof="1" smtClean="0">
                <a:latin typeface="Times New Roman" panose="02020603050405020304" pitchFamily="18" charset="0"/>
                <a:ea typeface="+mj-ea"/>
                <a:cs typeface="Times New Roman" panose="02020603050405020304" pitchFamily="18" charset="0"/>
              </a:rPr>
              <a:t>CDC 6600</a:t>
            </a:r>
          </a:p>
          <a:p>
            <a:pPr eaLnBrk="1" fontAlgn="auto" hangingPunct="1">
              <a:lnSpc>
                <a:spcPct val="120000"/>
              </a:lnSpc>
              <a:spcAft>
                <a:spcPts val="0"/>
              </a:spcAft>
              <a:defRPr/>
            </a:pPr>
            <a:r>
              <a:rPr lang="zh-CN" altLang="en-US" sz="2400" b="1" noProof="1" smtClean="0">
                <a:latin typeface="Times New Roman" panose="02020603050405020304" pitchFamily="18" charset="0"/>
                <a:ea typeface="+mj-ea"/>
                <a:cs typeface="Times New Roman" panose="02020603050405020304" pitchFamily="18" charset="0"/>
              </a:rPr>
              <a:t>记分牌允许指令乱序执行，</a:t>
            </a:r>
            <a:r>
              <a:rPr lang="en-US" altLang="zh-CN" sz="2400" b="1" dirty="0" err="1" smtClean="0">
                <a:latin typeface="Times New Roman" panose="02020603050405020304" pitchFamily="18" charset="0"/>
                <a:ea typeface="+mj-ea"/>
                <a:cs typeface="Times New Roman" panose="02020603050405020304" pitchFamily="18" charset="0"/>
              </a:rPr>
              <a:t>前提</a:t>
            </a:r>
            <a:r>
              <a:rPr lang="zh-CN" altLang="en-US" sz="2400" b="1" dirty="0" smtClean="0">
                <a:latin typeface="Times New Roman" panose="02020603050405020304" pitchFamily="18" charset="0"/>
                <a:ea typeface="+mj-ea"/>
                <a:cs typeface="Times New Roman" panose="02020603050405020304" pitchFamily="18" charset="0"/>
              </a:rPr>
              <a:t>是</a:t>
            </a:r>
            <a:r>
              <a:rPr lang="en-US" altLang="zh-CN" sz="2400" b="1" dirty="0" smtClean="0">
                <a:latin typeface="Times New Roman" panose="02020603050405020304" pitchFamily="18" charset="0"/>
                <a:ea typeface="+mj-ea"/>
                <a:cs typeface="Times New Roman" panose="02020603050405020304" pitchFamily="18" charset="0"/>
              </a:rPr>
              <a:t>:</a:t>
            </a:r>
            <a:endParaRPr lang="zh-CN" sz="2400" b="1" dirty="0" smtClean="0">
              <a:latin typeface="Times New Roman" panose="02020603050405020304" pitchFamily="18" charset="0"/>
              <a:ea typeface="+mj-ea"/>
              <a:cs typeface="Times New Roman" panose="02020603050405020304" pitchFamily="18" charset="0"/>
            </a:endParaRPr>
          </a:p>
          <a:p>
            <a:pPr lvl="1" eaLnBrk="1" fontAlgn="auto" hangingPunct="1">
              <a:lnSpc>
                <a:spcPct val="120000"/>
              </a:lnSpc>
              <a:spcAft>
                <a:spcPts val="0"/>
              </a:spcAft>
              <a:defRPr/>
            </a:pPr>
            <a:r>
              <a:rPr lang="zh-CN" altLang="en-US" sz="2400" b="1" noProof="1" smtClean="0">
                <a:latin typeface="Times New Roman" panose="02020603050405020304" pitchFamily="18" charset="0"/>
                <a:ea typeface="+mj-ea"/>
                <a:cs typeface="Times New Roman" panose="02020603050405020304" pitchFamily="18" charset="0"/>
              </a:rPr>
              <a:t>充足的资源</a:t>
            </a:r>
            <a:endParaRPr lang="zh-CN" altLang="zh-CN" sz="2400" b="1" noProof="1" smtClean="0">
              <a:latin typeface="Times New Roman" panose="02020603050405020304" pitchFamily="18" charset="0"/>
              <a:ea typeface="+mj-ea"/>
              <a:cs typeface="Times New Roman" panose="02020603050405020304" pitchFamily="18" charset="0"/>
            </a:endParaRPr>
          </a:p>
          <a:p>
            <a:pPr lvl="1" eaLnBrk="1" fontAlgn="auto" hangingPunct="1">
              <a:lnSpc>
                <a:spcPct val="120000"/>
              </a:lnSpc>
              <a:spcAft>
                <a:spcPts val="0"/>
              </a:spcAft>
              <a:defRPr/>
            </a:pPr>
            <a:r>
              <a:rPr lang="zh-CN" altLang="en-US" sz="2400" b="1" dirty="0" smtClean="0">
                <a:latin typeface="Times New Roman" panose="02020603050405020304" pitchFamily="18" charset="0"/>
                <a:ea typeface="+mj-ea"/>
                <a:cs typeface="Times New Roman" panose="02020603050405020304" pitchFamily="18" charset="0"/>
              </a:rPr>
              <a:t>指令可以乱序执行</a:t>
            </a:r>
            <a:endParaRPr lang="zh-CN" altLang="zh-CN" sz="2400" b="1" noProof="1" smtClean="0">
              <a:latin typeface="Times New Roman" panose="02020603050405020304" pitchFamily="18" charset="0"/>
              <a:ea typeface="+mj-ea"/>
              <a:cs typeface="Times New Roman" panose="02020603050405020304" pitchFamily="18" charset="0"/>
            </a:endParaRPr>
          </a:p>
          <a:p>
            <a:pPr eaLnBrk="1" fontAlgn="auto" hangingPunct="1">
              <a:lnSpc>
                <a:spcPct val="120000"/>
              </a:lnSpc>
              <a:spcAft>
                <a:spcPts val="0"/>
              </a:spcAft>
              <a:defRPr/>
            </a:pPr>
            <a:r>
              <a:rPr lang="zh-CN" altLang="en-US" sz="2400" b="1" dirty="0" smtClean="0">
                <a:latin typeface="Times New Roman" panose="02020603050405020304" pitchFamily="18" charset="0"/>
                <a:ea typeface="+mj-ea"/>
                <a:cs typeface="Times New Roman" panose="02020603050405020304" pitchFamily="18" charset="0"/>
              </a:rPr>
              <a:t>基本原理</a:t>
            </a:r>
          </a:p>
          <a:p>
            <a:pPr lvl="1" eaLnBrk="1" fontAlgn="auto" hangingPunct="1">
              <a:lnSpc>
                <a:spcPct val="120000"/>
              </a:lnSpc>
              <a:spcAft>
                <a:spcPts val="0"/>
              </a:spcAft>
              <a:defRPr/>
            </a:pPr>
            <a:r>
              <a:rPr lang="zh-CN" altLang="en-US" sz="2400" b="1" dirty="0" smtClean="0">
                <a:latin typeface="Times New Roman" panose="02020603050405020304" pitchFamily="18" charset="0"/>
                <a:ea typeface="+mj-ea"/>
                <a:cs typeface="Times New Roman" panose="02020603050405020304" pitchFamily="18" charset="0"/>
              </a:rPr>
              <a:t>每条指令均经过记分牌，记录各指令间数据相关的信息，进行相关检测，控制指令的流出和执行</a:t>
            </a:r>
          </a:p>
          <a:p>
            <a:pPr lvl="1" eaLnBrk="1" fontAlgn="auto" hangingPunct="1">
              <a:lnSpc>
                <a:spcPct val="120000"/>
              </a:lnSpc>
              <a:spcAft>
                <a:spcPts val="0"/>
              </a:spcAft>
              <a:defRPr/>
            </a:pPr>
            <a:r>
              <a:rPr lang="zh-CN" altLang="en-US" sz="2400" b="1" dirty="0" smtClean="0">
                <a:latin typeface="Times New Roman" panose="02020603050405020304" pitchFamily="18" charset="0"/>
                <a:ea typeface="+mj-ea"/>
                <a:cs typeface="Times New Roman" panose="02020603050405020304" pitchFamily="18" charset="0"/>
              </a:rPr>
              <a:t>如果记分牌判断出一条指令不能立即执行，它就检测硬件的变化从而决定何时能够执行</a:t>
            </a:r>
          </a:p>
        </p:txBody>
      </p:sp>
    </p:spTree>
    <p:extLst>
      <p:ext uri="{BB962C8B-B14F-4D97-AF65-F5344CB8AC3E}">
        <p14:creationId xmlns:p14="http://schemas.microsoft.com/office/powerpoint/2010/main" val="44494160"/>
      </p:ext>
    </p:extLst>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457200" y="44450"/>
            <a:ext cx="8229600" cy="1143000"/>
          </a:xfrm>
        </p:spPr>
        <p:txBody>
          <a:bodyPr/>
          <a:lstStyle/>
          <a:p>
            <a:pPr eaLnBrk="1" hangingPunct="1">
              <a:defRPr/>
            </a:pPr>
            <a:r>
              <a:rPr lang="en-US" altLang="zh-CN" sz="3600" b="1" dirty="0" smtClean="0">
                <a:latin typeface="Times New Roman" panose="02020603050405020304" pitchFamily="18" charset="0"/>
                <a:cs typeface="Times New Roman" panose="02020603050405020304" pitchFamily="18" charset="0"/>
              </a:rPr>
              <a:t>CDC6600</a:t>
            </a:r>
            <a:r>
              <a:rPr lang="zh-CN" altLang="en-US" sz="3600" b="1" dirty="0" smtClean="0">
                <a:latin typeface="Times New Roman" panose="02020603050405020304" pitchFamily="18" charset="0"/>
                <a:cs typeface="Times New Roman" panose="02020603050405020304" pitchFamily="18" charset="0"/>
              </a:rPr>
              <a:t>的照片 </a:t>
            </a:r>
          </a:p>
        </p:txBody>
      </p:sp>
      <p:pic>
        <p:nvPicPr>
          <p:cNvPr id="6147" name="Picture 3"/>
          <p:cNvPicPr>
            <a:picLocks noGrp="1" noChangeAspect="1" noChangeArrowheads="1"/>
          </p:cNvPicPr>
          <p:nvPr>
            <p:ph sz="quarter" idx="4294967295"/>
          </p:nvPr>
        </p:nvPicPr>
        <p:blipFill>
          <a:blip r:embed="rId2">
            <a:extLst>
              <a:ext uri="{28A0092B-C50C-407E-A947-70E740481C1C}">
                <a14:useLocalDpi xmlns:a14="http://schemas.microsoft.com/office/drawing/2010/main" val="0"/>
              </a:ext>
            </a:extLst>
          </a:blip>
          <a:srcRect/>
          <a:stretch>
            <a:fillRect/>
          </a:stretch>
        </p:blipFill>
        <p:spPr>
          <a:xfrm>
            <a:off x="663575" y="1150938"/>
            <a:ext cx="3151188" cy="2552700"/>
          </a:xfrm>
        </p:spPr>
      </p:pic>
      <p:pic>
        <p:nvPicPr>
          <p:cNvPr id="6148" name="Picture 4"/>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rcRect/>
          <a:stretch>
            <a:fillRect/>
          </a:stretch>
        </p:blipFill>
        <p:spPr>
          <a:xfrm>
            <a:off x="669925" y="3778250"/>
            <a:ext cx="3146425" cy="2462213"/>
          </a:xfrm>
        </p:spPr>
      </p:pic>
      <p:pic>
        <p:nvPicPr>
          <p:cNvPr id="6149" name="Picture 5" descr="cdc6600"/>
          <p:cNvPicPr>
            <a:picLocks noGrp="1" noChangeAspect="1" noChangeArrowheads="1"/>
          </p:cNvPicPr>
          <p:nvPr>
            <p:ph sz="half" idx="4294967295"/>
          </p:nvPr>
        </p:nvPicPr>
        <p:blipFill>
          <a:blip r:embed="rId4">
            <a:extLst>
              <a:ext uri="{28A0092B-C50C-407E-A947-70E740481C1C}">
                <a14:useLocalDpi xmlns:a14="http://schemas.microsoft.com/office/drawing/2010/main" val="0"/>
              </a:ext>
            </a:extLst>
          </a:blip>
          <a:srcRect/>
          <a:stretch>
            <a:fillRect/>
          </a:stretch>
        </p:blipFill>
        <p:spPr>
          <a:xfrm>
            <a:off x="3898900" y="1193800"/>
            <a:ext cx="4692650" cy="5118100"/>
          </a:xfrm>
        </p:spPr>
      </p:pic>
    </p:spTree>
    <p:extLst>
      <p:ext uri="{BB962C8B-B14F-4D97-AF65-F5344CB8AC3E}">
        <p14:creationId xmlns:p14="http://schemas.microsoft.com/office/powerpoint/2010/main" val="4016689877"/>
      </p:ext>
    </p:extLst>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idx="4294967295"/>
          </p:nvPr>
        </p:nvSpPr>
        <p:spPr>
          <a:xfrm>
            <a:off x="457200" y="115888"/>
            <a:ext cx="8229600" cy="1143000"/>
          </a:xfrm>
        </p:spPr>
        <p:txBody>
          <a:bodyPr/>
          <a:lstStyle/>
          <a:p>
            <a:pPr eaLnBrk="1" hangingPunct="1">
              <a:defRPr/>
            </a:pPr>
            <a:r>
              <a:rPr lang="zh-CN" altLang="en-US" sz="3600" b="1" dirty="0">
                <a:latin typeface="+mj-ea"/>
              </a:rPr>
              <a:t>具有</a:t>
            </a:r>
            <a:r>
              <a:rPr lang="zh-CN" altLang="en-US" sz="3600" b="1" dirty="0" smtClean="0">
                <a:latin typeface="+mj-ea"/>
              </a:rPr>
              <a:t>记分牌的</a:t>
            </a:r>
            <a:r>
              <a:rPr lang="en-US" altLang="zh-CN" sz="3600" b="1" dirty="0" smtClean="0">
                <a:latin typeface="+mj-ea"/>
              </a:rPr>
              <a:t>MIPS</a:t>
            </a:r>
            <a:r>
              <a:rPr lang="zh-CN" altLang="en-US" sz="3600" b="1" dirty="0" smtClean="0">
                <a:latin typeface="+mj-ea"/>
              </a:rPr>
              <a:t>处理器基本结构</a:t>
            </a:r>
          </a:p>
        </p:txBody>
      </p:sp>
      <p:grpSp>
        <p:nvGrpSpPr>
          <p:cNvPr id="8195" name="Group 52"/>
          <p:cNvGrpSpPr>
            <a:grpSpLocks/>
          </p:cNvGrpSpPr>
          <p:nvPr/>
        </p:nvGrpSpPr>
        <p:grpSpPr bwMode="auto">
          <a:xfrm>
            <a:off x="496888" y="1196975"/>
            <a:ext cx="8156575" cy="5048250"/>
            <a:chOff x="115" y="749"/>
            <a:chExt cx="5415" cy="3331"/>
          </a:xfrm>
        </p:grpSpPr>
        <p:sp>
          <p:nvSpPr>
            <p:cNvPr id="8196" name="Freeform 53"/>
            <p:cNvSpPr>
              <a:spLocks/>
            </p:cNvSpPr>
            <p:nvPr/>
          </p:nvSpPr>
          <p:spPr bwMode="auto">
            <a:xfrm>
              <a:off x="4032" y="1344"/>
              <a:ext cx="288" cy="2400"/>
            </a:xfrm>
            <a:custGeom>
              <a:avLst/>
              <a:gdLst>
                <a:gd name="T0" fmla="*/ 0 w 240"/>
                <a:gd name="T1" fmla="*/ 2400 h 2400"/>
                <a:gd name="T2" fmla="*/ 1034 w 240"/>
                <a:gd name="T3" fmla="*/ 2400 h 2400"/>
                <a:gd name="T4" fmla="*/ 1034 w 240"/>
                <a:gd name="T5" fmla="*/ 0 h 2400"/>
                <a:gd name="T6" fmla="*/ 0 60000 65536"/>
                <a:gd name="T7" fmla="*/ 0 60000 65536"/>
                <a:gd name="T8" fmla="*/ 0 60000 65536"/>
              </a:gdLst>
              <a:ahLst/>
              <a:cxnLst>
                <a:cxn ang="T6">
                  <a:pos x="T0" y="T1"/>
                </a:cxn>
                <a:cxn ang="T7">
                  <a:pos x="T2" y="T3"/>
                </a:cxn>
                <a:cxn ang="T8">
                  <a:pos x="T4" y="T5"/>
                </a:cxn>
              </a:cxnLst>
              <a:rect l="0" t="0" r="r" b="b"/>
              <a:pathLst>
                <a:path w="240" h="2400">
                  <a:moveTo>
                    <a:pt x="0" y="2400"/>
                  </a:moveTo>
                  <a:lnTo>
                    <a:pt x="240" y="2400"/>
                  </a:lnTo>
                  <a:lnTo>
                    <a:pt x="240" y="0"/>
                  </a:lnTo>
                </a:path>
              </a:pathLst>
            </a:custGeom>
            <a:noFill/>
            <a:ln w="76200"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7" name="Text Box 54"/>
            <p:cNvSpPr txBox="1">
              <a:spLocks noChangeArrowheads="1"/>
            </p:cNvSpPr>
            <p:nvPr/>
          </p:nvSpPr>
          <p:spPr bwMode="auto">
            <a:xfrm rot="-5400000">
              <a:off x="4491" y="1914"/>
              <a:ext cx="1630" cy="3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a:r>
                <a:rPr lang="en-US" altLang="zh-CN" sz="2400">
                  <a:latin typeface="Century Gothic" pitchFamily="34" charset="0"/>
                </a:rPr>
                <a:t>Functional Units</a:t>
              </a:r>
            </a:p>
          </p:txBody>
        </p:sp>
        <p:sp>
          <p:nvSpPr>
            <p:cNvPr id="8198" name="Text Box 55"/>
            <p:cNvSpPr txBox="1">
              <a:spLocks noChangeArrowheads="1"/>
            </p:cNvSpPr>
            <p:nvPr/>
          </p:nvSpPr>
          <p:spPr bwMode="auto">
            <a:xfrm rot="-5400000">
              <a:off x="-217" y="1917"/>
              <a:ext cx="967" cy="3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a:r>
                <a:rPr lang="en-US" altLang="zh-CN" sz="2400">
                  <a:latin typeface="Century Gothic" pitchFamily="34" charset="0"/>
                </a:rPr>
                <a:t>Registers</a:t>
              </a:r>
            </a:p>
          </p:txBody>
        </p:sp>
        <p:grpSp>
          <p:nvGrpSpPr>
            <p:cNvPr id="8199" name="Group 56"/>
            <p:cNvGrpSpPr>
              <a:grpSpLocks/>
            </p:cNvGrpSpPr>
            <p:nvPr/>
          </p:nvGrpSpPr>
          <p:grpSpPr bwMode="auto">
            <a:xfrm>
              <a:off x="582" y="749"/>
              <a:ext cx="4416" cy="2640"/>
              <a:chOff x="582" y="749"/>
              <a:chExt cx="4416" cy="2640"/>
            </a:xfrm>
          </p:grpSpPr>
          <p:grpSp>
            <p:nvGrpSpPr>
              <p:cNvPr id="8204" name="Group 57"/>
              <p:cNvGrpSpPr>
                <a:grpSpLocks/>
              </p:cNvGrpSpPr>
              <p:nvPr/>
            </p:nvGrpSpPr>
            <p:grpSpPr bwMode="auto">
              <a:xfrm>
                <a:off x="582" y="749"/>
                <a:ext cx="864" cy="660"/>
                <a:chOff x="768" y="816"/>
                <a:chExt cx="576" cy="256"/>
              </a:xfrm>
            </p:grpSpPr>
            <p:sp>
              <p:nvSpPr>
                <p:cNvPr id="8234" name="Rectangle 58"/>
                <p:cNvSpPr>
                  <a:spLocks noChangeArrowheads="1"/>
                </p:cNvSpPr>
                <p:nvPr/>
              </p:nvSpPr>
              <p:spPr bwMode="auto">
                <a:xfrm>
                  <a:off x="768" y="816"/>
                  <a:ext cx="576" cy="128"/>
                </a:xfrm>
                <a:prstGeom prst="rect">
                  <a:avLst/>
                </a:prstGeom>
                <a:solidFill>
                  <a:schemeClr val="bg1"/>
                </a:solidFill>
                <a:ln w="28575">
                  <a:solidFill>
                    <a:schemeClr val="tx1"/>
                  </a:solidFill>
                  <a:miter lim="800000"/>
                  <a:headEnd/>
                  <a:tailEnd/>
                </a:ln>
                <a:effectLst>
                  <a:outerShdw dist="107763" dir="2700000" algn="ctr" rotWithShape="0">
                    <a:schemeClr val="tx1">
                      <a:alpha val="50000"/>
                    </a:schemeClr>
                  </a:outerShdw>
                </a:effectLst>
              </p:spPr>
              <p:txBody>
                <a:bodyPr wrap="none" anchor="ctr"/>
                <a:lstStyle/>
                <a:p>
                  <a:endParaRPr lang="zh-CN" altLang="en-US"/>
                </a:p>
              </p:txBody>
            </p:sp>
            <p:sp>
              <p:nvSpPr>
                <p:cNvPr id="8235" name="Rectangle 59"/>
                <p:cNvSpPr>
                  <a:spLocks noChangeArrowheads="1"/>
                </p:cNvSpPr>
                <p:nvPr/>
              </p:nvSpPr>
              <p:spPr bwMode="auto">
                <a:xfrm>
                  <a:off x="768" y="944"/>
                  <a:ext cx="576" cy="128"/>
                </a:xfrm>
                <a:prstGeom prst="rect">
                  <a:avLst/>
                </a:prstGeom>
                <a:solidFill>
                  <a:schemeClr val="bg1"/>
                </a:solidFill>
                <a:ln w="28575">
                  <a:solidFill>
                    <a:schemeClr val="tx1"/>
                  </a:solidFill>
                  <a:miter lim="800000"/>
                  <a:headEnd/>
                  <a:tailEnd/>
                </a:ln>
                <a:effectLst>
                  <a:outerShdw dist="107763" dir="2700000" algn="ctr" rotWithShape="0">
                    <a:schemeClr val="tx1">
                      <a:alpha val="50000"/>
                    </a:schemeClr>
                  </a:outerShdw>
                </a:effectLst>
              </p:spPr>
              <p:txBody>
                <a:bodyPr wrap="none" anchor="ctr"/>
                <a:lstStyle/>
                <a:p>
                  <a:endParaRPr lang="zh-CN" altLang="en-US"/>
                </a:p>
              </p:txBody>
            </p:sp>
          </p:grpSp>
          <p:grpSp>
            <p:nvGrpSpPr>
              <p:cNvPr id="8205" name="Group 60"/>
              <p:cNvGrpSpPr>
                <a:grpSpLocks/>
              </p:cNvGrpSpPr>
              <p:nvPr/>
            </p:nvGrpSpPr>
            <p:grpSpPr bwMode="auto">
              <a:xfrm>
                <a:off x="582" y="1409"/>
                <a:ext cx="864" cy="660"/>
                <a:chOff x="768" y="816"/>
                <a:chExt cx="576" cy="256"/>
              </a:xfrm>
            </p:grpSpPr>
            <p:sp>
              <p:nvSpPr>
                <p:cNvPr id="8232" name="Rectangle 61"/>
                <p:cNvSpPr>
                  <a:spLocks noChangeArrowheads="1"/>
                </p:cNvSpPr>
                <p:nvPr/>
              </p:nvSpPr>
              <p:spPr bwMode="auto">
                <a:xfrm>
                  <a:off x="768" y="816"/>
                  <a:ext cx="576" cy="128"/>
                </a:xfrm>
                <a:prstGeom prst="rect">
                  <a:avLst/>
                </a:prstGeom>
                <a:solidFill>
                  <a:schemeClr val="bg1"/>
                </a:solidFill>
                <a:ln w="28575">
                  <a:solidFill>
                    <a:schemeClr val="tx1"/>
                  </a:solidFill>
                  <a:miter lim="800000"/>
                  <a:headEnd/>
                  <a:tailEnd/>
                </a:ln>
                <a:effectLst>
                  <a:outerShdw dist="107763" dir="2700000" algn="ctr" rotWithShape="0">
                    <a:schemeClr val="tx1">
                      <a:alpha val="50000"/>
                    </a:schemeClr>
                  </a:outerShdw>
                </a:effectLst>
              </p:spPr>
              <p:txBody>
                <a:bodyPr wrap="none" anchor="ctr"/>
                <a:lstStyle/>
                <a:p>
                  <a:endParaRPr lang="zh-CN" altLang="en-US"/>
                </a:p>
              </p:txBody>
            </p:sp>
            <p:sp>
              <p:nvSpPr>
                <p:cNvPr id="8233" name="Rectangle 62"/>
                <p:cNvSpPr>
                  <a:spLocks noChangeArrowheads="1"/>
                </p:cNvSpPr>
                <p:nvPr/>
              </p:nvSpPr>
              <p:spPr bwMode="auto">
                <a:xfrm>
                  <a:off x="768" y="944"/>
                  <a:ext cx="576" cy="128"/>
                </a:xfrm>
                <a:prstGeom prst="rect">
                  <a:avLst/>
                </a:prstGeom>
                <a:solidFill>
                  <a:schemeClr val="bg1"/>
                </a:solidFill>
                <a:ln w="28575">
                  <a:solidFill>
                    <a:schemeClr val="tx1"/>
                  </a:solidFill>
                  <a:miter lim="800000"/>
                  <a:headEnd/>
                  <a:tailEnd/>
                </a:ln>
                <a:effectLst>
                  <a:outerShdw dist="107763" dir="2700000" algn="ctr" rotWithShape="0">
                    <a:schemeClr val="tx1">
                      <a:alpha val="50000"/>
                    </a:schemeClr>
                  </a:outerShdw>
                </a:effectLst>
              </p:spPr>
              <p:txBody>
                <a:bodyPr wrap="none" anchor="ctr"/>
                <a:lstStyle/>
                <a:p>
                  <a:endParaRPr lang="zh-CN" altLang="en-US"/>
                </a:p>
              </p:txBody>
            </p:sp>
          </p:grpSp>
          <p:grpSp>
            <p:nvGrpSpPr>
              <p:cNvPr id="8206" name="Group 63"/>
              <p:cNvGrpSpPr>
                <a:grpSpLocks/>
              </p:cNvGrpSpPr>
              <p:nvPr/>
            </p:nvGrpSpPr>
            <p:grpSpPr bwMode="auto">
              <a:xfrm>
                <a:off x="582" y="2069"/>
                <a:ext cx="864" cy="660"/>
                <a:chOff x="768" y="816"/>
                <a:chExt cx="576" cy="256"/>
              </a:xfrm>
            </p:grpSpPr>
            <p:sp>
              <p:nvSpPr>
                <p:cNvPr id="8230" name="Rectangle 64"/>
                <p:cNvSpPr>
                  <a:spLocks noChangeArrowheads="1"/>
                </p:cNvSpPr>
                <p:nvPr/>
              </p:nvSpPr>
              <p:spPr bwMode="auto">
                <a:xfrm>
                  <a:off x="768" y="816"/>
                  <a:ext cx="576" cy="128"/>
                </a:xfrm>
                <a:prstGeom prst="rect">
                  <a:avLst/>
                </a:prstGeom>
                <a:solidFill>
                  <a:schemeClr val="bg1"/>
                </a:solidFill>
                <a:ln w="28575">
                  <a:solidFill>
                    <a:schemeClr val="tx1"/>
                  </a:solidFill>
                  <a:miter lim="800000"/>
                  <a:headEnd/>
                  <a:tailEnd/>
                </a:ln>
                <a:effectLst>
                  <a:outerShdw dist="107763" dir="2700000" algn="ctr" rotWithShape="0">
                    <a:schemeClr val="tx1">
                      <a:alpha val="50000"/>
                    </a:schemeClr>
                  </a:outerShdw>
                </a:effectLst>
              </p:spPr>
              <p:txBody>
                <a:bodyPr wrap="none" anchor="ctr"/>
                <a:lstStyle/>
                <a:p>
                  <a:endParaRPr lang="zh-CN" altLang="en-US"/>
                </a:p>
              </p:txBody>
            </p:sp>
            <p:sp>
              <p:nvSpPr>
                <p:cNvPr id="8231" name="Rectangle 65"/>
                <p:cNvSpPr>
                  <a:spLocks noChangeArrowheads="1"/>
                </p:cNvSpPr>
                <p:nvPr/>
              </p:nvSpPr>
              <p:spPr bwMode="auto">
                <a:xfrm>
                  <a:off x="768" y="944"/>
                  <a:ext cx="576" cy="128"/>
                </a:xfrm>
                <a:prstGeom prst="rect">
                  <a:avLst/>
                </a:prstGeom>
                <a:solidFill>
                  <a:schemeClr val="bg1"/>
                </a:solidFill>
                <a:ln w="28575">
                  <a:solidFill>
                    <a:schemeClr val="tx1"/>
                  </a:solidFill>
                  <a:miter lim="800000"/>
                  <a:headEnd/>
                  <a:tailEnd/>
                </a:ln>
                <a:effectLst>
                  <a:outerShdw dist="107763" dir="2700000" algn="ctr" rotWithShape="0">
                    <a:schemeClr val="tx1">
                      <a:alpha val="50000"/>
                    </a:schemeClr>
                  </a:outerShdw>
                </a:effectLst>
              </p:spPr>
              <p:txBody>
                <a:bodyPr wrap="none" anchor="ctr"/>
                <a:lstStyle/>
                <a:p>
                  <a:endParaRPr lang="zh-CN" altLang="en-US"/>
                </a:p>
              </p:txBody>
            </p:sp>
          </p:grpSp>
          <p:grpSp>
            <p:nvGrpSpPr>
              <p:cNvPr id="8207" name="Group 66"/>
              <p:cNvGrpSpPr>
                <a:grpSpLocks/>
              </p:cNvGrpSpPr>
              <p:nvPr/>
            </p:nvGrpSpPr>
            <p:grpSpPr bwMode="auto">
              <a:xfrm>
                <a:off x="582" y="2729"/>
                <a:ext cx="864" cy="660"/>
                <a:chOff x="768" y="816"/>
                <a:chExt cx="576" cy="256"/>
              </a:xfrm>
            </p:grpSpPr>
            <p:sp>
              <p:nvSpPr>
                <p:cNvPr id="8228" name="Rectangle 67"/>
                <p:cNvSpPr>
                  <a:spLocks noChangeArrowheads="1"/>
                </p:cNvSpPr>
                <p:nvPr/>
              </p:nvSpPr>
              <p:spPr bwMode="auto">
                <a:xfrm>
                  <a:off x="768" y="816"/>
                  <a:ext cx="576" cy="128"/>
                </a:xfrm>
                <a:prstGeom prst="rect">
                  <a:avLst/>
                </a:prstGeom>
                <a:solidFill>
                  <a:schemeClr val="bg1"/>
                </a:solidFill>
                <a:ln w="28575">
                  <a:solidFill>
                    <a:schemeClr val="tx1"/>
                  </a:solidFill>
                  <a:miter lim="800000"/>
                  <a:headEnd/>
                  <a:tailEnd/>
                </a:ln>
                <a:effectLst>
                  <a:outerShdw dist="107763" dir="2700000" algn="ctr" rotWithShape="0">
                    <a:schemeClr val="tx1">
                      <a:alpha val="50000"/>
                    </a:schemeClr>
                  </a:outerShdw>
                </a:effectLst>
              </p:spPr>
              <p:txBody>
                <a:bodyPr wrap="none" anchor="ctr"/>
                <a:lstStyle/>
                <a:p>
                  <a:endParaRPr lang="zh-CN" altLang="en-US"/>
                </a:p>
              </p:txBody>
            </p:sp>
            <p:sp>
              <p:nvSpPr>
                <p:cNvPr id="8229" name="Rectangle 68"/>
                <p:cNvSpPr>
                  <a:spLocks noChangeArrowheads="1"/>
                </p:cNvSpPr>
                <p:nvPr/>
              </p:nvSpPr>
              <p:spPr bwMode="auto">
                <a:xfrm>
                  <a:off x="768" y="944"/>
                  <a:ext cx="576" cy="128"/>
                </a:xfrm>
                <a:prstGeom prst="rect">
                  <a:avLst/>
                </a:prstGeom>
                <a:solidFill>
                  <a:schemeClr val="bg1"/>
                </a:solidFill>
                <a:ln w="28575">
                  <a:solidFill>
                    <a:schemeClr val="tx1"/>
                  </a:solidFill>
                  <a:miter lim="800000"/>
                  <a:headEnd/>
                  <a:tailEnd/>
                </a:ln>
                <a:effectLst>
                  <a:outerShdw dist="107763" dir="2700000" algn="ctr" rotWithShape="0">
                    <a:schemeClr val="tx1">
                      <a:alpha val="50000"/>
                    </a:schemeClr>
                  </a:outerShdw>
                </a:effectLst>
              </p:spPr>
              <p:txBody>
                <a:bodyPr wrap="none" anchor="ctr"/>
                <a:lstStyle/>
                <a:p>
                  <a:endParaRPr lang="zh-CN" altLang="en-US"/>
                </a:p>
              </p:txBody>
            </p:sp>
          </p:grpSp>
          <p:sp>
            <p:nvSpPr>
              <p:cNvPr id="8208" name="Rectangle 69"/>
              <p:cNvSpPr>
                <a:spLocks noChangeArrowheads="1"/>
              </p:cNvSpPr>
              <p:nvPr/>
            </p:nvSpPr>
            <p:spPr bwMode="auto">
              <a:xfrm>
                <a:off x="3906" y="893"/>
                <a:ext cx="816" cy="216"/>
              </a:xfrm>
              <a:prstGeom prst="rect">
                <a:avLst/>
              </a:prstGeom>
              <a:solidFill>
                <a:schemeClr val="accent1"/>
              </a:solidFill>
              <a:ln w="28575">
                <a:solidFill>
                  <a:schemeClr val="tx1"/>
                </a:solidFill>
                <a:miter lim="800000"/>
                <a:headEnd/>
                <a:tailEnd/>
              </a:ln>
              <a:effectLst>
                <a:outerShdw dist="107763" dir="2700000" algn="ctr" rotWithShape="0">
                  <a:schemeClr val="tx1">
                    <a:alpha val="50000"/>
                  </a:schemeClr>
                </a:outerShdw>
              </a:effectLst>
            </p:spPr>
            <p:txBody>
              <a:bodyPr wrap="none" anchor="ctr"/>
              <a:lstStyle/>
              <a:p>
                <a:pPr algn="ctr" eaLnBrk="0" hangingPunct="0"/>
                <a:r>
                  <a:rPr lang="en-US" altLang="zh-CN" sz="2400">
                    <a:latin typeface="Century Gothic" pitchFamily="34" charset="0"/>
                  </a:rPr>
                  <a:t>FP Mult</a:t>
                </a:r>
              </a:p>
            </p:txBody>
          </p:sp>
          <p:sp>
            <p:nvSpPr>
              <p:cNvPr id="8209" name="Rectangle 70"/>
              <p:cNvSpPr>
                <a:spLocks noChangeArrowheads="1"/>
              </p:cNvSpPr>
              <p:nvPr/>
            </p:nvSpPr>
            <p:spPr bwMode="auto">
              <a:xfrm>
                <a:off x="3906" y="1109"/>
                <a:ext cx="816" cy="216"/>
              </a:xfrm>
              <a:prstGeom prst="rect">
                <a:avLst/>
              </a:prstGeom>
              <a:solidFill>
                <a:schemeClr val="accent1"/>
              </a:solidFill>
              <a:ln w="28575">
                <a:solidFill>
                  <a:schemeClr val="tx1"/>
                </a:solidFill>
                <a:miter lim="800000"/>
                <a:headEnd/>
                <a:tailEnd/>
              </a:ln>
              <a:effectLst>
                <a:outerShdw dist="107763" dir="2700000" algn="ctr" rotWithShape="0">
                  <a:schemeClr val="tx1">
                    <a:alpha val="50000"/>
                  </a:schemeClr>
                </a:outerShdw>
              </a:effectLst>
            </p:spPr>
            <p:txBody>
              <a:bodyPr wrap="none" anchor="ctr"/>
              <a:lstStyle/>
              <a:p>
                <a:pPr algn="ctr" eaLnBrk="0" hangingPunct="0"/>
                <a:r>
                  <a:rPr lang="en-US" altLang="zh-CN" sz="2400">
                    <a:latin typeface="Century Gothic" pitchFamily="34" charset="0"/>
                  </a:rPr>
                  <a:t>FP Mult</a:t>
                </a:r>
              </a:p>
            </p:txBody>
          </p:sp>
          <p:sp>
            <p:nvSpPr>
              <p:cNvPr id="8210" name="Rectangle 71"/>
              <p:cNvSpPr>
                <a:spLocks noChangeArrowheads="1"/>
              </p:cNvSpPr>
              <p:nvPr/>
            </p:nvSpPr>
            <p:spPr bwMode="auto">
              <a:xfrm>
                <a:off x="3906" y="1709"/>
                <a:ext cx="816" cy="216"/>
              </a:xfrm>
              <a:prstGeom prst="rect">
                <a:avLst/>
              </a:prstGeom>
              <a:solidFill>
                <a:schemeClr val="accent1"/>
              </a:solidFill>
              <a:ln w="28575">
                <a:solidFill>
                  <a:schemeClr val="tx1"/>
                </a:solidFill>
                <a:miter lim="800000"/>
                <a:headEnd/>
                <a:tailEnd/>
              </a:ln>
              <a:effectLst>
                <a:outerShdw dist="107763" dir="2700000" algn="ctr" rotWithShape="0">
                  <a:schemeClr val="tx1">
                    <a:alpha val="50000"/>
                  </a:schemeClr>
                </a:outerShdw>
              </a:effectLst>
            </p:spPr>
            <p:txBody>
              <a:bodyPr wrap="none" anchor="ctr"/>
              <a:lstStyle/>
              <a:p>
                <a:pPr algn="ctr" eaLnBrk="0" hangingPunct="0"/>
                <a:r>
                  <a:rPr lang="en-US" altLang="zh-CN" sz="2000" b="1">
                    <a:latin typeface="Century Gothic" pitchFamily="34" charset="0"/>
                  </a:rPr>
                  <a:t>FP Divide</a:t>
                </a:r>
              </a:p>
            </p:txBody>
          </p:sp>
          <p:sp>
            <p:nvSpPr>
              <p:cNvPr id="8211" name="Rectangle 72"/>
              <p:cNvSpPr>
                <a:spLocks noChangeArrowheads="1"/>
              </p:cNvSpPr>
              <p:nvPr/>
            </p:nvSpPr>
            <p:spPr bwMode="auto">
              <a:xfrm>
                <a:off x="3906" y="2237"/>
                <a:ext cx="816" cy="216"/>
              </a:xfrm>
              <a:prstGeom prst="rect">
                <a:avLst/>
              </a:prstGeom>
              <a:solidFill>
                <a:schemeClr val="accent1"/>
              </a:solidFill>
              <a:ln w="28575">
                <a:solidFill>
                  <a:schemeClr val="tx1"/>
                </a:solidFill>
                <a:miter lim="800000"/>
                <a:headEnd/>
                <a:tailEnd/>
              </a:ln>
              <a:effectLst>
                <a:outerShdw dist="107763" dir="2700000" algn="ctr" rotWithShape="0">
                  <a:schemeClr val="tx1">
                    <a:alpha val="50000"/>
                  </a:schemeClr>
                </a:outerShdw>
              </a:effectLst>
            </p:spPr>
            <p:txBody>
              <a:bodyPr wrap="none" anchor="ctr"/>
              <a:lstStyle/>
              <a:p>
                <a:pPr algn="ctr" eaLnBrk="0" hangingPunct="0"/>
                <a:r>
                  <a:rPr lang="en-US" altLang="zh-CN" sz="2400">
                    <a:latin typeface="Century Gothic" pitchFamily="34" charset="0"/>
                  </a:rPr>
                  <a:t>FP Add</a:t>
                </a:r>
              </a:p>
            </p:txBody>
          </p:sp>
          <p:sp>
            <p:nvSpPr>
              <p:cNvPr id="8212" name="Rectangle 73"/>
              <p:cNvSpPr>
                <a:spLocks noChangeArrowheads="1"/>
              </p:cNvSpPr>
              <p:nvPr/>
            </p:nvSpPr>
            <p:spPr bwMode="auto">
              <a:xfrm>
                <a:off x="3906" y="2861"/>
                <a:ext cx="816" cy="216"/>
              </a:xfrm>
              <a:prstGeom prst="rect">
                <a:avLst/>
              </a:prstGeom>
              <a:solidFill>
                <a:schemeClr val="accent1"/>
              </a:solidFill>
              <a:ln w="28575">
                <a:solidFill>
                  <a:schemeClr val="tx1"/>
                </a:solidFill>
                <a:miter lim="800000"/>
                <a:headEnd/>
                <a:tailEnd/>
              </a:ln>
              <a:effectLst>
                <a:outerShdw dist="107763" dir="2700000" algn="ctr" rotWithShape="0">
                  <a:schemeClr val="tx1">
                    <a:alpha val="50000"/>
                  </a:schemeClr>
                </a:outerShdw>
              </a:effectLst>
            </p:spPr>
            <p:txBody>
              <a:bodyPr wrap="none" anchor="ctr"/>
              <a:lstStyle/>
              <a:p>
                <a:pPr algn="ctr" eaLnBrk="0" hangingPunct="0"/>
                <a:r>
                  <a:rPr lang="en-US" altLang="zh-CN" sz="2400">
                    <a:latin typeface="Century Gothic" pitchFamily="34" charset="0"/>
                  </a:rPr>
                  <a:t>Integer</a:t>
                </a:r>
              </a:p>
            </p:txBody>
          </p:sp>
          <p:sp>
            <p:nvSpPr>
              <p:cNvPr id="8213" name="Line 74"/>
              <p:cNvSpPr>
                <a:spLocks noChangeShapeType="1"/>
              </p:cNvSpPr>
              <p:nvPr/>
            </p:nvSpPr>
            <p:spPr bwMode="auto">
              <a:xfrm>
                <a:off x="1514" y="931"/>
                <a:ext cx="2400" cy="1"/>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4" name="Line 75"/>
              <p:cNvSpPr>
                <a:spLocks noChangeShapeType="1"/>
              </p:cNvSpPr>
              <p:nvPr/>
            </p:nvSpPr>
            <p:spPr bwMode="auto">
              <a:xfrm>
                <a:off x="1514" y="1037"/>
                <a:ext cx="2400" cy="1"/>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5" name="Line 76"/>
              <p:cNvSpPr>
                <a:spLocks noChangeShapeType="1"/>
              </p:cNvSpPr>
              <p:nvPr/>
            </p:nvSpPr>
            <p:spPr bwMode="auto">
              <a:xfrm>
                <a:off x="1514" y="1757"/>
                <a:ext cx="2400" cy="1"/>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6" name="Line 77"/>
              <p:cNvSpPr>
                <a:spLocks noChangeShapeType="1"/>
              </p:cNvSpPr>
              <p:nvPr/>
            </p:nvSpPr>
            <p:spPr bwMode="auto">
              <a:xfrm>
                <a:off x="1514" y="1863"/>
                <a:ext cx="2400" cy="1"/>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7" name="Line 78"/>
              <p:cNvSpPr>
                <a:spLocks noChangeShapeType="1"/>
              </p:cNvSpPr>
              <p:nvPr/>
            </p:nvSpPr>
            <p:spPr bwMode="auto">
              <a:xfrm>
                <a:off x="1515" y="2295"/>
                <a:ext cx="2400" cy="1"/>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8" name="Line 79"/>
              <p:cNvSpPr>
                <a:spLocks noChangeShapeType="1"/>
              </p:cNvSpPr>
              <p:nvPr/>
            </p:nvSpPr>
            <p:spPr bwMode="auto">
              <a:xfrm>
                <a:off x="1515" y="2401"/>
                <a:ext cx="2400" cy="1"/>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9" name="Line 80"/>
              <p:cNvSpPr>
                <a:spLocks noChangeShapeType="1"/>
              </p:cNvSpPr>
              <p:nvPr/>
            </p:nvSpPr>
            <p:spPr bwMode="auto">
              <a:xfrm>
                <a:off x="1514" y="2895"/>
                <a:ext cx="2400" cy="1"/>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0" name="Line 81"/>
              <p:cNvSpPr>
                <a:spLocks noChangeShapeType="1"/>
              </p:cNvSpPr>
              <p:nvPr/>
            </p:nvSpPr>
            <p:spPr bwMode="auto">
              <a:xfrm>
                <a:off x="1514" y="3001"/>
                <a:ext cx="2400" cy="1"/>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1" name="Freeform 82"/>
              <p:cNvSpPr>
                <a:spLocks/>
              </p:cNvSpPr>
              <p:nvPr/>
            </p:nvSpPr>
            <p:spPr bwMode="auto">
              <a:xfrm>
                <a:off x="3654" y="941"/>
                <a:ext cx="240" cy="223"/>
              </a:xfrm>
              <a:custGeom>
                <a:avLst/>
                <a:gdLst>
                  <a:gd name="T0" fmla="*/ 0 w 240"/>
                  <a:gd name="T1" fmla="*/ 0 h 240"/>
                  <a:gd name="T2" fmla="*/ 0 w 240"/>
                  <a:gd name="T3" fmla="*/ 132 h 240"/>
                  <a:gd name="T4" fmla="*/ 240 w 240"/>
                  <a:gd name="T5" fmla="*/ 132 h 240"/>
                  <a:gd name="T6" fmla="*/ 0 60000 65536"/>
                  <a:gd name="T7" fmla="*/ 0 60000 65536"/>
                  <a:gd name="T8" fmla="*/ 0 60000 65536"/>
                </a:gdLst>
                <a:ahLst/>
                <a:cxnLst>
                  <a:cxn ang="T6">
                    <a:pos x="T0" y="T1"/>
                  </a:cxn>
                  <a:cxn ang="T7">
                    <a:pos x="T2" y="T3"/>
                  </a:cxn>
                  <a:cxn ang="T8">
                    <a:pos x="T4" y="T5"/>
                  </a:cxn>
                </a:cxnLst>
                <a:rect l="0" t="0" r="r" b="b"/>
                <a:pathLst>
                  <a:path w="240" h="240">
                    <a:moveTo>
                      <a:pt x="0" y="0"/>
                    </a:moveTo>
                    <a:lnTo>
                      <a:pt x="0" y="240"/>
                    </a:lnTo>
                    <a:lnTo>
                      <a:pt x="240" y="240"/>
                    </a:lnTo>
                  </a:path>
                </a:pathLst>
              </a:custGeom>
              <a:noFill/>
              <a:ln w="5715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2" name="Freeform 83"/>
              <p:cNvSpPr>
                <a:spLocks/>
              </p:cNvSpPr>
              <p:nvPr/>
            </p:nvSpPr>
            <p:spPr bwMode="auto">
              <a:xfrm>
                <a:off x="3572" y="1054"/>
                <a:ext cx="322" cy="203"/>
              </a:xfrm>
              <a:custGeom>
                <a:avLst/>
                <a:gdLst>
                  <a:gd name="T0" fmla="*/ 0 w 240"/>
                  <a:gd name="T1" fmla="*/ 0 h 240"/>
                  <a:gd name="T2" fmla="*/ 0 w 240"/>
                  <a:gd name="T3" fmla="*/ 63 h 240"/>
                  <a:gd name="T4" fmla="*/ 2522 w 240"/>
                  <a:gd name="T5" fmla="*/ 63 h 240"/>
                  <a:gd name="T6" fmla="*/ 0 60000 65536"/>
                  <a:gd name="T7" fmla="*/ 0 60000 65536"/>
                  <a:gd name="T8" fmla="*/ 0 60000 65536"/>
                </a:gdLst>
                <a:ahLst/>
                <a:cxnLst>
                  <a:cxn ang="T6">
                    <a:pos x="T0" y="T1"/>
                  </a:cxn>
                  <a:cxn ang="T7">
                    <a:pos x="T2" y="T3"/>
                  </a:cxn>
                  <a:cxn ang="T8">
                    <a:pos x="T4" y="T5"/>
                  </a:cxn>
                </a:cxnLst>
                <a:rect l="0" t="0" r="r" b="b"/>
                <a:pathLst>
                  <a:path w="240" h="240">
                    <a:moveTo>
                      <a:pt x="0" y="0"/>
                    </a:moveTo>
                    <a:lnTo>
                      <a:pt x="0" y="240"/>
                    </a:lnTo>
                    <a:lnTo>
                      <a:pt x="240" y="240"/>
                    </a:lnTo>
                  </a:path>
                </a:pathLst>
              </a:custGeom>
              <a:noFill/>
              <a:ln w="5715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3" name="Freeform 84"/>
              <p:cNvSpPr>
                <a:spLocks/>
              </p:cNvSpPr>
              <p:nvPr/>
            </p:nvSpPr>
            <p:spPr bwMode="auto">
              <a:xfrm>
                <a:off x="1494" y="1181"/>
                <a:ext cx="3504" cy="240"/>
              </a:xfrm>
              <a:custGeom>
                <a:avLst/>
                <a:gdLst>
                  <a:gd name="T0" fmla="*/ 3216 w 3504"/>
                  <a:gd name="T1" fmla="*/ 0 h 240"/>
                  <a:gd name="T2" fmla="*/ 3504 w 3504"/>
                  <a:gd name="T3" fmla="*/ 0 h 240"/>
                  <a:gd name="T4" fmla="*/ 3504 w 3504"/>
                  <a:gd name="T5" fmla="*/ 240 h 240"/>
                  <a:gd name="T6" fmla="*/ 0 w 3504"/>
                  <a:gd name="T7" fmla="*/ 240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04" h="240">
                    <a:moveTo>
                      <a:pt x="3216" y="0"/>
                    </a:moveTo>
                    <a:lnTo>
                      <a:pt x="3504" y="0"/>
                    </a:lnTo>
                    <a:lnTo>
                      <a:pt x="3504" y="240"/>
                    </a:lnTo>
                    <a:lnTo>
                      <a:pt x="0" y="240"/>
                    </a:lnTo>
                  </a:path>
                </a:pathLst>
              </a:custGeom>
              <a:noFill/>
              <a:ln w="5715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4" name="Freeform 85"/>
              <p:cNvSpPr>
                <a:spLocks/>
              </p:cNvSpPr>
              <p:nvPr/>
            </p:nvSpPr>
            <p:spPr bwMode="auto">
              <a:xfrm>
                <a:off x="1494" y="1805"/>
                <a:ext cx="3504" cy="240"/>
              </a:xfrm>
              <a:custGeom>
                <a:avLst/>
                <a:gdLst>
                  <a:gd name="T0" fmla="*/ 3216 w 3504"/>
                  <a:gd name="T1" fmla="*/ 0 h 240"/>
                  <a:gd name="T2" fmla="*/ 3504 w 3504"/>
                  <a:gd name="T3" fmla="*/ 0 h 240"/>
                  <a:gd name="T4" fmla="*/ 3504 w 3504"/>
                  <a:gd name="T5" fmla="*/ 240 h 240"/>
                  <a:gd name="T6" fmla="*/ 0 w 3504"/>
                  <a:gd name="T7" fmla="*/ 240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04" h="240">
                    <a:moveTo>
                      <a:pt x="3216" y="0"/>
                    </a:moveTo>
                    <a:lnTo>
                      <a:pt x="3504" y="0"/>
                    </a:lnTo>
                    <a:lnTo>
                      <a:pt x="3504" y="240"/>
                    </a:lnTo>
                    <a:lnTo>
                      <a:pt x="0" y="240"/>
                    </a:lnTo>
                  </a:path>
                </a:pathLst>
              </a:custGeom>
              <a:noFill/>
              <a:ln w="5715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5" name="Freeform 86"/>
              <p:cNvSpPr>
                <a:spLocks/>
              </p:cNvSpPr>
              <p:nvPr/>
            </p:nvSpPr>
            <p:spPr bwMode="auto">
              <a:xfrm>
                <a:off x="1494" y="2957"/>
                <a:ext cx="3504" cy="240"/>
              </a:xfrm>
              <a:custGeom>
                <a:avLst/>
                <a:gdLst>
                  <a:gd name="T0" fmla="*/ 3216 w 3504"/>
                  <a:gd name="T1" fmla="*/ 0 h 240"/>
                  <a:gd name="T2" fmla="*/ 3504 w 3504"/>
                  <a:gd name="T3" fmla="*/ 0 h 240"/>
                  <a:gd name="T4" fmla="*/ 3504 w 3504"/>
                  <a:gd name="T5" fmla="*/ 240 h 240"/>
                  <a:gd name="T6" fmla="*/ 0 w 3504"/>
                  <a:gd name="T7" fmla="*/ 240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04" h="240">
                    <a:moveTo>
                      <a:pt x="3216" y="0"/>
                    </a:moveTo>
                    <a:lnTo>
                      <a:pt x="3504" y="0"/>
                    </a:lnTo>
                    <a:lnTo>
                      <a:pt x="3504" y="240"/>
                    </a:lnTo>
                    <a:lnTo>
                      <a:pt x="0" y="240"/>
                    </a:lnTo>
                  </a:path>
                </a:pathLst>
              </a:custGeom>
              <a:noFill/>
              <a:ln w="5715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6" name="Freeform 87"/>
              <p:cNvSpPr>
                <a:spLocks/>
              </p:cNvSpPr>
              <p:nvPr/>
            </p:nvSpPr>
            <p:spPr bwMode="auto">
              <a:xfrm>
                <a:off x="1494" y="2333"/>
                <a:ext cx="3504" cy="240"/>
              </a:xfrm>
              <a:custGeom>
                <a:avLst/>
                <a:gdLst>
                  <a:gd name="T0" fmla="*/ 3216 w 3504"/>
                  <a:gd name="T1" fmla="*/ 0 h 240"/>
                  <a:gd name="T2" fmla="*/ 3504 w 3504"/>
                  <a:gd name="T3" fmla="*/ 0 h 240"/>
                  <a:gd name="T4" fmla="*/ 3504 w 3504"/>
                  <a:gd name="T5" fmla="*/ 240 h 240"/>
                  <a:gd name="T6" fmla="*/ 0 w 3504"/>
                  <a:gd name="T7" fmla="*/ 240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04" h="240">
                    <a:moveTo>
                      <a:pt x="3216" y="0"/>
                    </a:moveTo>
                    <a:lnTo>
                      <a:pt x="3504" y="0"/>
                    </a:lnTo>
                    <a:lnTo>
                      <a:pt x="3504" y="240"/>
                    </a:lnTo>
                    <a:lnTo>
                      <a:pt x="0" y="240"/>
                    </a:lnTo>
                  </a:path>
                </a:pathLst>
              </a:custGeom>
              <a:noFill/>
              <a:ln w="5715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7" name="Freeform 88"/>
              <p:cNvSpPr>
                <a:spLocks/>
              </p:cNvSpPr>
              <p:nvPr/>
            </p:nvSpPr>
            <p:spPr bwMode="auto">
              <a:xfrm>
                <a:off x="4710" y="989"/>
                <a:ext cx="288" cy="192"/>
              </a:xfrm>
              <a:custGeom>
                <a:avLst/>
                <a:gdLst>
                  <a:gd name="T0" fmla="*/ 0 w 288"/>
                  <a:gd name="T1" fmla="*/ 0 h 192"/>
                  <a:gd name="T2" fmla="*/ 288 w 288"/>
                  <a:gd name="T3" fmla="*/ 0 h 192"/>
                  <a:gd name="T4" fmla="*/ 288 w 288"/>
                  <a:gd name="T5" fmla="*/ 192 h 192"/>
                  <a:gd name="T6" fmla="*/ 0 60000 65536"/>
                  <a:gd name="T7" fmla="*/ 0 60000 65536"/>
                  <a:gd name="T8" fmla="*/ 0 60000 65536"/>
                </a:gdLst>
                <a:ahLst/>
                <a:cxnLst>
                  <a:cxn ang="T6">
                    <a:pos x="T0" y="T1"/>
                  </a:cxn>
                  <a:cxn ang="T7">
                    <a:pos x="T2" y="T3"/>
                  </a:cxn>
                  <a:cxn ang="T8">
                    <a:pos x="T4" y="T5"/>
                  </a:cxn>
                </a:cxnLst>
                <a:rect l="0" t="0" r="r" b="b"/>
                <a:pathLst>
                  <a:path w="288" h="192">
                    <a:moveTo>
                      <a:pt x="0" y="0"/>
                    </a:moveTo>
                    <a:lnTo>
                      <a:pt x="288" y="0"/>
                    </a:lnTo>
                    <a:lnTo>
                      <a:pt x="288" y="192"/>
                    </a:lnTo>
                  </a:path>
                </a:pathLst>
              </a:custGeom>
              <a:noFill/>
              <a:ln w="57150" cap="flat" cmpd="sng">
                <a:solidFill>
                  <a:schemeClr val="hlink"/>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200" name="Line 89"/>
            <p:cNvSpPr>
              <a:spLocks noChangeShapeType="1"/>
            </p:cNvSpPr>
            <p:nvPr/>
          </p:nvSpPr>
          <p:spPr bwMode="auto">
            <a:xfrm>
              <a:off x="4662" y="3101"/>
              <a:ext cx="378" cy="403"/>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1" name="Text Box 90"/>
            <p:cNvSpPr txBox="1">
              <a:spLocks noChangeArrowheads="1"/>
            </p:cNvSpPr>
            <p:nvPr/>
          </p:nvSpPr>
          <p:spPr bwMode="auto">
            <a:xfrm>
              <a:off x="4599" y="3527"/>
              <a:ext cx="931" cy="3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a:r>
                <a:rPr lang="en-US" altLang="zh-CN" sz="2400">
                  <a:latin typeface="Century Gothic" pitchFamily="34" charset="0"/>
                </a:rPr>
                <a:t>Memory</a:t>
              </a:r>
            </a:p>
          </p:txBody>
        </p:sp>
        <p:sp>
          <p:nvSpPr>
            <p:cNvPr id="8202" name="Rectangle 91"/>
            <p:cNvSpPr>
              <a:spLocks noChangeArrowheads="1"/>
            </p:cNvSpPr>
            <p:nvPr/>
          </p:nvSpPr>
          <p:spPr bwMode="auto">
            <a:xfrm>
              <a:off x="1824" y="3408"/>
              <a:ext cx="2208" cy="672"/>
            </a:xfrm>
            <a:prstGeom prst="rect">
              <a:avLst/>
            </a:prstGeom>
            <a:solidFill>
              <a:srgbClr val="FF7C80"/>
            </a:solidFill>
            <a:ln w="28575">
              <a:solidFill>
                <a:schemeClr val="tx1"/>
              </a:solidFill>
              <a:miter lim="800000"/>
              <a:headEnd/>
              <a:tailEnd/>
            </a:ln>
            <a:effectLst>
              <a:outerShdw dist="107763" dir="2700000" algn="ctr" rotWithShape="0">
                <a:schemeClr val="tx1">
                  <a:alpha val="50000"/>
                </a:schemeClr>
              </a:outerShdw>
            </a:effectLst>
          </p:spPr>
          <p:txBody>
            <a:bodyPr wrap="none" anchor="ctr"/>
            <a:lstStyle/>
            <a:p>
              <a:pPr algn="ctr" eaLnBrk="0" hangingPunct="0"/>
              <a:r>
                <a:rPr lang="en-US" altLang="zh-CN" sz="2400">
                  <a:latin typeface="Century Gothic" pitchFamily="34" charset="0"/>
                </a:rPr>
                <a:t>SCOREBOARD</a:t>
              </a:r>
            </a:p>
          </p:txBody>
        </p:sp>
        <p:sp>
          <p:nvSpPr>
            <p:cNvPr id="8203" name="Freeform 92"/>
            <p:cNvSpPr>
              <a:spLocks/>
            </p:cNvSpPr>
            <p:nvPr/>
          </p:nvSpPr>
          <p:spPr bwMode="auto">
            <a:xfrm>
              <a:off x="1056" y="3408"/>
              <a:ext cx="768" cy="336"/>
            </a:xfrm>
            <a:custGeom>
              <a:avLst/>
              <a:gdLst>
                <a:gd name="T0" fmla="*/ 503 w 816"/>
                <a:gd name="T1" fmla="*/ 336 h 336"/>
                <a:gd name="T2" fmla="*/ 0 w 816"/>
                <a:gd name="T3" fmla="*/ 336 h 336"/>
                <a:gd name="T4" fmla="*/ 0 w 816"/>
                <a:gd name="T5" fmla="*/ 0 h 336"/>
                <a:gd name="T6" fmla="*/ 0 60000 65536"/>
                <a:gd name="T7" fmla="*/ 0 60000 65536"/>
                <a:gd name="T8" fmla="*/ 0 60000 65536"/>
              </a:gdLst>
              <a:ahLst/>
              <a:cxnLst>
                <a:cxn ang="T6">
                  <a:pos x="T0" y="T1"/>
                </a:cxn>
                <a:cxn ang="T7">
                  <a:pos x="T2" y="T3"/>
                </a:cxn>
                <a:cxn ang="T8">
                  <a:pos x="T4" y="T5"/>
                </a:cxn>
              </a:cxnLst>
              <a:rect l="0" t="0" r="r" b="b"/>
              <a:pathLst>
                <a:path w="816" h="336">
                  <a:moveTo>
                    <a:pt x="816" y="336"/>
                  </a:moveTo>
                  <a:lnTo>
                    <a:pt x="0" y="336"/>
                  </a:lnTo>
                  <a:lnTo>
                    <a:pt x="0" y="0"/>
                  </a:lnTo>
                </a:path>
              </a:pathLst>
            </a:custGeom>
            <a:noFill/>
            <a:ln w="76200"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1470982007"/>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a:xfrm>
            <a:off x="468313" y="414338"/>
            <a:ext cx="8229600" cy="1143000"/>
          </a:xfrm>
        </p:spPr>
        <p:txBody>
          <a:bodyPr rtlCol="0">
            <a:normAutofit/>
          </a:bodyPr>
          <a:lstStyle/>
          <a:p>
            <a:pPr eaLnBrk="1" fontAlgn="auto" hangingPunct="1">
              <a:spcAft>
                <a:spcPts val="0"/>
              </a:spcAft>
              <a:defRPr/>
            </a:pPr>
            <a:r>
              <a:rPr lang="en-US" altLang="zh-CN" sz="3600" b="1" dirty="0" smtClean="0">
                <a:latin typeface="Times New Roman" panose="02020603050405020304" pitchFamily="18" charset="0"/>
                <a:cs typeface="Times New Roman" panose="02020603050405020304" pitchFamily="18" charset="0"/>
              </a:rPr>
              <a:t>7.1  </a:t>
            </a:r>
            <a:r>
              <a:rPr lang="zh-CN" altLang="en-US" sz="3600" b="1" dirty="0" smtClean="0">
                <a:latin typeface="Times New Roman" panose="02020603050405020304" pitchFamily="18" charset="0"/>
                <a:cs typeface="Times New Roman" panose="02020603050405020304" pitchFamily="18" charset="0"/>
              </a:rPr>
              <a:t>指令级并行的概念</a:t>
            </a:r>
          </a:p>
        </p:txBody>
      </p:sp>
      <p:sp>
        <p:nvSpPr>
          <p:cNvPr id="4099" name="Rectangle 2"/>
          <p:cNvSpPr>
            <a:spLocks noGrp="1" noChangeArrowheads="1"/>
          </p:cNvSpPr>
          <p:nvPr>
            <p:ph idx="1"/>
          </p:nvPr>
        </p:nvSpPr>
        <p:spPr>
          <a:xfrm>
            <a:off x="755650" y="2060575"/>
            <a:ext cx="7064375" cy="3313113"/>
          </a:xfrm>
        </p:spPr>
        <p:txBody>
          <a:bodyPr/>
          <a:lstStyle/>
          <a:p>
            <a:pPr marL="0" indent="0" eaLnBrk="1" hangingPunct="1">
              <a:spcBef>
                <a:spcPct val="50000"/>
              </a:spcBef>
              <a:buFont typeface="Arial" charset="0"/>
              <a:buNone/>
            </a:pPr>
            <a:r>
              <a:rPr lang="en-US" altLang="zh-CN" sz="2800" b="1" dirty="0" smtClean="0">
                <a:latin typeface="Times New Roman" pitchFamily="18" charset="0"/>
              </a:rPr>
              <a:t>7.1.1  </a:t>
            </a:r>
            <a:r>
              <a:rPr lang="zh-CN" altLang="en-US" sz="2800" b="1" dirty="0" smtClean="0">
                <a:latin typeface="Times New Roman" pitchFamily="18" charset="0"/>
              </a:rPr>
              <a:t>循环展开调度的基本方法</a:t>
            </a:r>
            <a:endParaRPr lang="en-US" altLang="zh-CN" sz="2800" b="1" dirty="0" smtClean="0">
              <a:latin typeface="Times New Roman" pitchFamily="18" charset="0"/>
            </a:endParaRPr>
          </a:p>
          <a:p>
            <a:pPr marL="0" indent="0" eaLnBrk="1" hangingPunct="1">
              <a:spcBef>
                <a:spcPct val="50000"/>
              </a:spcBef>
              <a:buFont typeface="Arial" charset="0"/>
              <a:buNone/>
            </a:pPr>
            <a:endParaRPr lang="zh-CN" altLang="en-US" sz="2800" b="1" dirty="0" smtClean="0">
              <a:latin typeface="Times New Roman" pitchFamily="18" charset="0"/>
            </a:endParaRPr>
          </a:p>
          <a:p>
            <a:pPr marL="0" indent="0" eaLnBrk="1" hangingPunct="1">
              <a:spcBef>
                <a:spcPct val="50000"/>
              </a:spcBef>
              <a:buFont typeface="Arial" charset="0"/>
              <a:buNone/>
            </a:pPr>
            <a:r>
              <a:rPr lang="en-US" altLang="zh-CN" sz="2800" b="1" u="sng" dirty="0" smtClean="0">
                <a:effectLst>
                  <a:outerShdw blurRad="38100" dist="38100" dir="2700000" algn="tl">
                    <a:srgbClr val="000000">
                      <a:alpha val="43137"/>
                    </a:srgbClr>
                  </a:outerShdw>
                </a:effectLst>
                <a:latin typeface="Times New Roman" pitchFamily="18" charset="0"/>
              </a:rPr>
              <a:t>7.1.2  </a:t>
            </a:r>
            <a:r>
              <a:rPr lang="zh-CN" altLang="en-US" sz="2800" b="1" u="sng" dirty="0" smtClean="0">
                <a:effectLst>
                  <a:outerShdw blurRad="38100" dist="38100" dir="2700000" algn="tl">
                    <a:srgbClr val="000000">
                      <a:alpha val="43137"/>
                    </a:srgbClr>
                  </a:outerShdw>
                </a:effectLst>
                <a:latin typeface="Times New Roman" pitchFamily="18" charset="0"/>
              </a:rPr>
              <a:t>相关性</a:t>
            </a:r>
            <a:endParaRPr lang="en-US" altLang="zh-CN" b="1" u="sng" dirty="0" smtClean="0">
              <a:effectLst>
                <a:outerShdw blurRad="38100" dist="38100" dir="2700000" algn="tl">
                  <a:srgbClr val="000000">
                    <a:alpha val="43137"/>
                  </a:srgbClr>
                </a:outerShdw>
              </a:effectLst>
              <a:latin typeface="Times New Roman" pitchFamily="18" charset="0"/>
            </a:endParaRPr>
          </a:p>
        </p:txBody>
      </p:sp>
    </p:spTree>
    <p:extLst>
      <p:ext uri="{BB962C8B-B14F-4D97-AF65-F5344CB8AC3E}">
        <p14:creationId xmlns:p14="http://schemas.microsoft.com/office/powerpoint/2010/main" val="1939262611"/>
      </p:ext>
    </p:ext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9"/>
          <p:cNvSpPr>
            <a:spLocks noGrp="1" noChangeArrowheads="1"/>
          </p:cNvSpPr>
          <p:nvPr>
            <p:ph type="title" idx="4294967295"/>
          </p:nvPr>
        </p:nvSpPr>
        <p:spPr>
          <a:xfrm>
            <a:off x="457200" y="53752"/>
            <a:ext cx="8229600" cy="1143000"/>
          </a:xfrm>
        </p:spPr>
        <p:txBody>
          <a:bodyPr/>
          <a:lstStyle/>
          <a:p>
            <a:pPr eaLnBrk="1" hangingPunct="1">
              <a:defRPr/>
            </a:pPr>
            <a:r>
              <a:rPr lang="zh-CN" altLang="en-US" sz="3600" b="1" dirty="0" smtClean="0">
                <a:latin typeface="+mj-ea"/>
              </a:rPr>
              <a:t>记分牌执行过程</a:t>
            </a:r>
          </a:p>
        </p:txBody>
      </p:sp>
      <p:sp>
        <p:nvSpPr>
          <p:cNvPr id="37898" name="Rectangle 10"/>
          <p:cNvSpPr>
            <a:spLocks noGrp="1" noChangeArrowheads="1"/>
          </p:cNvSpPr>
          <p:nvPr>
            <p:ph type="body" idx="4294967295"/>
          </p:nvPr>
        </p:nvSpPr>
        <p:spPr>
          <a:xfrm>
            <a:off x="611560" y="1270000"/>
            <a:ext cx="7920880" cy="4679950"/>
          </a:xfrm>
        </p:spPr>
        <p:txBody>
          <a:bodyPr rtlCol="0">
            <a:normAutofit fontScale="92500" lnSpcReduction="20000"/>
          </a:bodyPr>
          <a:lstStyle/>
          <a:p>
            <a:pPr marL="0" indent="0" eaLnBrk="1" fontAlgn="auto" hangingPunct="1">
              <a:spcAft>
                <a:spcPts val="0"/>
              </a:spcAft>
              <a:buFont typeface="Arial" charset="0"/>
              <a:buNone/>
              <a:defRPr/>
            </a:pP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1</a:t>
            </a:r>
            <a:r>
              <a:rPr lang="zh-CN" altLang="en-US" sz="2400" b="1" dirty="0" smtClean="0">
                <a:latin typeface="Times New Roman" panose="02020603050405020304" pitchFamily="18" charset="0"/>
                <a:cs typeface="Times New Roman" panose="02020603050405020304" pitchFamily="18" charset="0"/>
              </a:rPr>
              <a:t>）流出（</a:t>
            </a:r>
            <a:r>
              <a:rPr lang="en-US" altLang="zh-CN" sz="2400" b="1" dirty="0" smtClean="0">
                <a:latin typeface="Times New Roman" panose="02020603050405020304" pitchFamily="18" charset="0"/>
                <a:cs typeface="Times New Roman" panose="02020603050405020304" pitchFamily="18" charset="0"/>
              </a:rPr>
              <a:t>Issue</a:t>
            </a:r>
            <a:r>
              <a:rPr lang="zh-CN" altLang="en-US" sz="2400" b="1" dirty="0" smtClean="0">
                <a:latin typeface="Times New Roman" panose="02020603050405020304" pitchFamily="18" charset="0"/>
                <a:cs typeface="Times New Roman" panose="02020603050405020304" pitchFamily="18" charset="0"/>
              </a:rPr>
              <a:t>）</a:t>
            </a:r>
            <a:endParaRPr lang="en-US" altLang="zh-CN" sz="2400" b="1" dirty="0" smtClean="0">
              <a:latin typeface="Times New Roman" panose="02020603050405020304" pitchFamily="18" charset="0"/>
              <a:cs typeface="Times New Roman" panose="02020603050405020304" pitchFamily="18" charset="0"/>
            </a:endParaRPr>
          </a:p>
          <a:p>
            <a:pPr lvl="1" eaLnBrk="1" fontAlgn="auto" hangingPunct="1">
              <a:lnSpc>
                <a:spcPct val="120000"/>
              </a:lnSpc>
              <a:spcAft>
                <a:spcPts val="0"/>
              </a:spcAft>
              <a:defRPr/>
            </a:pPr>
            <a:r>
              <a:rPr lang="zh-CN" altLang="en-US" sz="2400" b="1" dirty="0" smtClean="0">
                <a:latin typeface="Times New Roman" panose="02020603050405020304" pitchFamily="18" charset="0"/>
                <a:cs typeface="Times New Roman" panose="02020603050405020304" pitchFamily="18" charset="0"/>
              </a:rPr>
              <a:t>本指令所需的功能部件有空闲</a:t>
            </a:r>
            <a:endParaRPr lang="en-US" altLang="zh-CN" sz="2400" b="1" dirty="0" smtClean="0">
              <a:latin typeface="Times New Roman" panose="02020603050405020304" pitchFamily="18" charset="0"/>
              <a:cs typeface="Times New Roman" panose="02020603050405020304" pitchFamily="18" charset="0"/>
            </a:endParaRPr>
          </a:p>
          <a:p>
            <a:pPr lvl="1" eaLnBrk="1" fontAlgn="auto" hangingPunct="1">
              <a:lnSpc>
                <a:spcPct val="120000"/>
              </a:lnSpc>
              <a:spcAft>
                <a:spcPts val="0"/>
              </a:spcAft>
              <a:defRPr/>
            </a:pPr>
            <a:r>
              <a:rPr lang="zh-CN" altLang="en-US" sz="2400" b="1" dirty="0" smtClean="0">
                <a:latin typeface="Times New Roman" panose="02020603050405020304" pitchFamily="18" charset="0"/>
                <a:cs typeface="Times New Roman" panose="02020603050405020304" pitchFamily="18" charset="0"/>
              </a:rPr>
              <a:t>正在执行指令使用的目的寄存器与本指令不同</a:t>
            </a:r>
            <a:endParaRPr lang="en-US" altLang="zh-CN" sz="2400" b="1" dirty="0" smtClean="0">
              <a:latin typeface="Times New Roman" panose="02020603050405020304" pitchFamily="18" charset="0"/>
              <a:cs typeface="Times New Roman" panose="02020603050405020304" pitchFamily="18" charset="0"/>
            </a:endParaRPr>
          </a:p>
          <a:p>
            <a:pPr marL="1137600" lvl="1" eaLnBrk="1" fontAlgn="auto" hangingPunct="1">
              <a:lnSpc>
                <a:spcPct val="120000"/>
              </a:lnSpc>
              <a:spcAft>
                <a:spcPts val="0"/>
              </a:spcAft>
              <a:buFont typeface="Wingdings" panose="05000000000000000000" pitchFamily="2" charset="2"/>
              <a:buChar char="ü"/>
              <a:defRPr/>
            </a:pPr>
            <a:r>
              <a:rPr lang="zh-CN" altLang="en-US" sz="2400" b="1" dirty="0">
                <a:latin typeface="Times New Roman" panose="02020603050405020304" pitchFamily="18" charset="0"/>
                <a:cs typeface="Times New Roman" panose="02020603050405020304" pitchFamily="18" charset="0"/>
              </a:rPr>
              <a:t>保证</a:t>
            </a:r>
            <a:r>
              <a:rPr lang="en-US" altLang="zh-CN" sz="2400" b="1" dirty="0">
                <a:solidFill>
                  <a:srgbClr val="FF0000"/>
                </a:solidFill>
                <a:latin typeface="Times New Roman" panose="02020603050405020304" pitchFamily="18" charset="0"/>
                <a:cs typeface="Times New Roman" panose="02020603050405020304" pitchFamily="18" charset="0"/>
              </a:rPr>
              <a:t>WAW</a:t>
            </a:r>
            <a:r>
              <a:rPr lang="zh-CN" altLang="en-US" sz="2400" b="1" dirty="0" smtClean="0">
                <a:latin typeface="Times New Roman" panose="02020603050405020304" pitchFamily="18" charset="0"/>
                <a:cs typeface="Times New Roman" panose="02020603050405020304" pitchFamily="18" charset="0"/>
              </a:rPr>
              <a:t>相关</a:t>
            </a:r>
            <a:endParaRPr lang="en-US" altLang="zh-CN" sz="2400" b="1" dirty="0" smtClean="0">
              <a:latin typeface="Times New Roman" panose="02020603050405020304" pitchFamily="18" charset="0"/>
              <a:cs typeface="Times New Roman" panose="02020603050405020304" pitchFamily="18" charset="0"/>
            </a:endParaRPr>
          </a:p>
          <a:p>
            <a:pPr lvl="1" eaLnBrk="1" fontAlgn="auto" hangingPunct="1">
              <a:lnSpc>
                <a:spcPct val="120000"/>
              </a:lnSpc>
              <a:spcAft>
                <a:spcPts val="0"/>
              </a:spcAft>
              <a:defRPr/>
            </a:pPr>
            <a:r>
              <a:rPr lang="zh-CN" altLang="en-US" sz="2400" b="1" dirty="0" smtClean="0">
                <a:latin typeface="Times New Roman" panose="02020603050405020304" pitchFamily="18" charset="0"/>
                <a:cs typeface="Times New Roman" panose="02020603050405020304" pitchFamily="18" charset="0"/>
              </a:rPr>
              <a:t>如果存在结构冲突或</a:t>
            </a:r>
            <a:r>
              <a:rPr lang="en-US" altLang="zh-CN" sz="2400" b="1" dirty="0" smtClean="0">
                <a:latin typeface="Times New Roman" panose="02020603050405020304" pitchFamily="18" charset="0"/>
                <a:cs typeface="Times New Roman" panose="02020603050405020304" pitchFamily="18" charset="0"/>
              </a:rPr>
              <a:t>WAW</a:t>
            </a:r>
            <a:r>
              <a:rPr lang="zh-CN" altLang="en-US" sz="2400" b="1" dirty="0" smtClean="0">
                <a:latin typeface="Times New Roman" panose="02020603050405020304" pitchFamily="18" charset="0"/>
                <a:cs typeface="Times New Roman" panose="02020603050405020304" pitchFamily="18" charset="0"/>
              </a:rPr>
              <a:t>相关，本指令就不会流出，后面的指令也不会流出，直至阻塞消失</a:t>
            </a:r>
            <a:endParaRPr lang="zh-CN" altLang="en-US" b="1" dirty="0" smtClean="0">
              <a:latin typeface="Times New Roman" panose="02020603050405020304" pitchFamily="18" charset="0"/>
              <a:cs typeface="Times New Roman" panose="02020603050405020304" pitchFamily="18" charset="0"/>
            </a:endParaRPr>
          </a:p>
          <a:p>
            <a:pPr marL="0" indent="0" eaLnBrk="1" fontAlgn="auto" hangingPunct="1">
              <a:spcAft>
                <a:spcPts val="0"/>
              </a:spcAft>
              <a:buFont typeface="Arial" charset="0"/>
              <a:buNone/>
              <a:defRPr/>
            </a:pP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2</a:t>
            </a:r>
            <a:r>
              <a:rPr lang="zh-CN" altLang="en-US" sz="2400" b="1" dirty="0" smtClean="0">
                <a:latin typeface="Times New Roman" panose="02020603050405020304" pitchFamily="18" charset="0"/>
                <a:cs typeface="Times New Roman" panose="02020603050405020304" pitchFamily="18" charset="0"/>
              </a:rPr>
              <a:t>）读操作数（</a:t>
            </a:r>
            <a:r>
              <a:rPr lang="en-US" altLang="zh-CN" sz="2400" b="1" dirty="0" smtClean="0">
                <a:latin typeface="Times New Roman" panose="02020603050405020304" pitchFamily="18" charset="0"/>
                <a:cs typeface="Times New Roman" panose="02020603050405020304" pitchFamily="18" charset="0"/>
              </a:rPr>
              <a:t>Read operands</a:t>
            </a:r>
            <a:r>
              <a:rPr lang="zh-CN" altLang="en-US" sz="2400" b="1" dirty="0" smtClean="0">
                <a:latin typeface="Times New Roman" panose="02020603050405020304" pitchFamily="18" charset="0"/>
                <a:cs typeface="Times New Roman" panose="02020603050405020304" pitchFamily="18" charset="0"/>
              </a:rPr>
              <a:t>）</a:t>
            </a:r>
            <a:endParaRPr lang="en-US" altLang="zh-CN" sz="2400" b="1" dirty="0" smtClean="0">
              <a:latin typeface="Times New Roman" panose="02020603050405020304" pitchFamily="18" charset="0"/>
              <a:cs typeface="Times New Roman" panose="02020603050405020304" pitchFamily="18" charset="0"/>
            </a:endParaRPr>
          </a:p>
          <a:p>
            <a:pPr lvl="1" eaLnBrk="1" fontAlgn="auto" hangingPunct="1">
              <a:lnSpc>
                <a:spcPct val="120000"/>
              </a:lnSpc>
              <a:spcAft>
                <a:spcPts val="0"/>
              </a:spcAft>
              <a:defRPr/>
            </a:pPr>
            <a:r>
              <a:rPr lang="zh-CN" altLang="en-US" sz="2400" b="1" dirty="0" smtClean="0">
                <a:latin typeface="Times New Roman" panose="02020603050405020304" pitchFamily="18" charset="0"/>
                <a:cs typeface="Times New Roman" panose="02020603050405020304" pitchFamily="18" charset="0"/>
              </a:rPr>
              <a:t>前面已流出的还在运行的指令不对本指令的源操作数寄存器进行写操作</a:t>
            </a:r>
            <a:endParaRPr lang="en-US" altLang="zh-CN" sz="2400" b="1" dirty="0" smtClean="0">
              <a:latin typeface="Times New Roman" panose="02020603050405020304" pitchFamily="18" charset="0"/>
              <a:cs typeface="Times New Roman" panose="02020603050405020304" pitchFamily="18" charset="0"/>
            </a:endParaRPr>
          </a:p>
          <a:p>
            <a:pPr lvl="1" eaLnBrk="1" fontAlgn="auto" hangingPunct="1">
              <a:spcAft>
                <a:spcPts val="0"/>
              </a:spcAft>
              <a:defRPr/>
            </a:pPr>
            <a:r>
              <a:rPr lang="zh-CN" altLang="en-US" sz="2400" b="1" dirty="0" smtClean="0">
                <a:latin typeface="Times New Roman" panose="02020603050405020304" pitchFamily="18" charset="0"/>
                <a:cs typeface="Times New Roman" panose="02020603050405020304" pitchFamily="18" charset="0"/>
              </a:rPr>
              <a:t>一个正在工作的功能部件已经完成了对这个寄存器的写操作</a:t>
            </a:r>
            <a:endParaRPr lang="en-US" altLang="zh-CN" sz="2400" b="1" dirty="0" smtClean="0">
              <a:latin typeface="Times New Roman" panose="02020603050405020304" pitchFamily="18" charset="0"/>
              <a:cs typeface="Times New Roman" panose="02020603050405020304" pitchFamily="18" charset="0"/>
            </a:endParaRPr>
          </a:p>
          <a:p>
            <a:pPr marL="1137600" lvl="1" eaLnBrk="1" fontAlgn="auto" hangingPunct="1">
              <a:spcAft>
                <a:spcPts val="0"/>
              </a:spcAft>
              <a:buFont typeface="Wingdings" panose="05000000000000000000" pitchFamily="2" charset="2"/>
              <a:buChar char="ü"/>
              <a:defRPr/>
            </a:pPr>
            <a:r>
              <a:rPr lang="zh-CN" altLang="en-US" sz="2400" b="1" dirty="0" smtClean="0">
                <a:latin typeface="Times New Roman" panose="02020603050405020304" pitchFamily="18" charset="0"/>
                <a:cs typeface="Times New Roman" panose="02020603050405020304" pitchFamily="18" charset="0"/>
              </a:rPr>
              <a:t>动态解决</a:t>
            </a:r>
            <a:r>
              <a:rPr lang="en-US" altLang="zh-CN" sz="2400" b="1" dirty="0" smtClean="0">
                <a:solidFill>
                  <a:srgbClr val="FF0000"/>
                </a:solidFill>
                <a:latin typeface="Times New Roman" panose="02020603050405020304" pitchFamily="18" charset="0"/>
                <a:cs typeface="Times New Roman" panose="02020603050405020304" pitchFamily="18" charset="0"/>
              </a:rPr>
              <a:t>RAW</a:t>
            </a:r>
            <a:r>
              <a:rPr lang="zh-CN" altLang="en-US" sz="2400" b="1" dirty="0" smtClean="0">
                <a:latin typeface="Times New Roman" panose="02020603050405020304" pitchFamily="18" charset="0"/>
                <a:cs typeface="Times New Roman" panose="02020603050405020304" pitchFamily="18" charset="0"/>
              </a:rPr>
              <a:t>相关</a:t>
            </a:r>
            <a:endParaRPr lang="en-US" altLang="zh-CN" sz="2400" b="1" dirty="0" smtClean="0">
              <a:latin typeface="Times New Roman" panose="02020603050405020304" pitchFamily="18" charset="0"/>
              <a:cs typeface="Times New Roman" panose="02020603050405020304" pitchFamily="18" charset="0"/>
            </a:endParaRPr>
          </a:p>
          <a:p>
            <a:pPr marL="0" indent="0" eaLnBrk="1" fontAlgn="auto" hangingPunct="1">
              <a:spcAft>
                <a:spcPts val="0"/>
              </a:spcAft>
              <a:buFont typeface="Arial" charset="0"/>
              <a:buNone/>
              <a:defRPr/>
            </a:pPr>
            <a:r>
              <a:rPr lang="zh-CN" altLang="en-US" sz="2400" b="1" dirty="0" smtClean="0">
                <a:latin typeface="Times New Roman" panose="02020603050405020304" pitchFamily="18" charset="0"/>
                <a:cs typeface="Times New Roman" panose="02020603050405020304" pitchFamily="18" charset="0"/>
              </a:rPr>
              <a:t>              </a:t>
            </a:r>
          </a:p>
        </p:txBody>
      </p:sp>
      <p:sp>
        <p:nvSpPr>
          <p:cNvPr id="9220" name="矩形 1"/>
          <p:cNvSpPr>
            <a:spLocks noChangeArrowheads="1"/>
          </p:cNvSpPr>
          <p:nvPr/>
        </p:nvSpPr>
        <p:spPr bwMode="auto">
          <a:xfrm>
            <a:off x="2700338" y="5949950"/>
            <a:ext cx="46085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latin typeface="Verdana" pitchFamily="34" charset="0"/>
                <a:ea typeface="华文中宋" pitchFamily="2" charset="-122"/>
              </a:rPr>
              <a:t>前面两步完成了原来</a:t>
            </a:r>
            <a:r>
              <a:rPr lang="en-US" altLang="zh-CN" sz="2400" b="1">
                <a:latin typeface="Verdana" pitchFamily="34" charset="0"/>
                <a:ea typeface="华文中宋" pitchFamily="2" charset="-122"/>
              </a:rPr>
              <a:t>ID</a:t>
            </a:r>
            <a:r>
              <a:rPr lang="zh-CN" altLang="en-US" sz="2400" b="1">
                <a:latin typeface="Verdana" pitchFamily="34" charset="0"/>
                <a:ea typeface="华文中宋" pitchFamily="2" charset="-122"/>
              </a:rPr>
              <a:t>段的功能</a:t>
            </a:r>
          </a:p>
        </p:txBody>
      </p:sp>
    </p:spTree>
    <p:extLst>
      <p:ext uri="{BB962C8B-B14F-4D97-AF65-F5344CB8AC3E}">
        <p14:creationId xmlns:p14="http://schemas.microsoft.com/office/powerpoint/2010/main" val="3009375065"/>
      </p:ext>
    </p:ext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1"/>
          <p:cNvSpPr>
            <a:spLocks noGrp="1" noChangeArrowheads="1"/>
          </p:cNvSpPr>
          <p:nvPr>
            <p:ph type="title" idx="4294967295"/>
          </p:nvPr>
        </p:nvSpPr>
        <p:spPr>
          <a:xfrm>
            <a:off x="457200" y="115888"/>
            <a:ext cx="8229600" cy="1143000"/>
          </a:xfrm>
        </p:spPr>
        <p:txBody>
          <a:bodyPr/>
          <a:lstStyle/>
          <a:p>
            <a:pPr eaLnBrk="1" hangingPunct="1">
              <a:defRPr/>
            </a:pPr>
            <a:r>
              <a:rPr lang="zh-CN" altLang="en-US" sz="3600" b="1" dirty="0">
                <a:latin typeface="Times New Roman" panose="02020603050405020304" pitchFamily="18" charset="0"/>
                <a:cs typeface="Times New Roman" panose="02020603050405020304" pitchFamily="18" charset="0"/>
              </a:rPr>
              <a:t>记分牌执行</a:t>
            </a:r>
            <a:r>
              <a:rPr lang="zh-CN" altLang="en-US" sz="3600" b="1" dirty="0" smtClean="0">
                <a:latin typeface="Times New Roman" panose="02020603050405020304" pitchFamily="18" charset="0"/>
                <a:cs typeface="Times New Roman" panose="02020603050405020304" pitchFamily="18" charset="0"/>
              </a:rPr>
              <a:t>过程</a:t>
            </a:r>
            <a:endParaRPr lang="zh-CN" altLang="en-US" sz="3600" b="1" dirty="0">
              <a:latin typeface="Times New Roman" panose="02020603050405020304" pitchFamily="18" charset="0"/>
              <a:cs typeface="Times New Roman" panose="02020603050405020304" pitchFamily="18" charset="0"/>
            </a:endParaRPr>
          </a:p>
        </p:txBody>
      </p:sp>
      <p:sp>
        <p:nvSpPr>
          <p:cNvPr id="39948" name="Rectangle 12"/>
          <p:cNvSpPr>
            <a:spLocks noGrp="1" noChangeArrowheads="1"/>
          </p:cNvSpPr>
          <p:nvPr>
            <p:ph type="body" idx="4294967295"/>
          </p:nvPr>
        </p:nvSpPr>
        <p:spPr>
          <a:xfrm>
            <a:off x="823913" y="1341438"/>
            <a:ext cx="7570787" cy="4032250"/>
          </a:xfrm>
        </p:spPr>
        <p:txBody>
          <a:bodyPr rtlCol="0">
            <a:normAutofit lnSpcReduction="10000"/>
          </a:bodyPr>
          <a:lstStyle/>
          <a:p>
            <a:pPr marL="0" indent="0" eaLnBrk="1" fontAlgn="auto" hangingPunct="1">
              <a:spcAft>
                <a:spcPts val="0"/>
              </a:spcAft>
              <a:buFont typeface="Arial" charset="0"/>
              <a:buNone/>
              <a:defRPr/>
            </a:pPr>
            <a:r>
              <a:rPr lang="zh-CN" altLang="en-US" sz="2400" b="1" dirty="0" smtClean="0">
                <a:latin typeface="Times New Roman" panose="02020603050405020304" pitchFamily="18" charset="0"/>
                <a:ea typeface="+mj-ea"/>
                <a:cs typeface="Times New Roman" panose="02020603050405020304" pitchFamily="18" charset="0"/>
              </a:rPr>
              <a:t>（</a:t>
            </a:r>
            <a:r>
              <a:rPr lang="en-US" altLang="zh-CN" sz="2400" b="1" dirty="0" smtClean="0">
                <a:latin typeface="Times New Roman" panose="02020603050405020304" pitchFamily="18" charset="0"/>
                <a:ea typeface="+mj-ea"/>
                <a:cs typeface="Times New Roman" panose="02020603050405020304" pitchFamily="18" charset="0"/>
              </a:rPr>
              <a:t>3</a:t>
            </a:r>
            <a:r>
              <a:rPr lang="zh-CN" altLang="en-US" sz="2400" b="1" dirty="0" smtClean="0">
                <a:latin typeface="Times New Roman" panose="02020603050405020304" pitchFamily="18" charset="0"/>
                <a:ea typeface="+mj-ea"/>
                <a:cs typeface="Times New Roman" panose="02020603050405020304" pitchFamily="18" charset="0"/>
              </a:rPr>
              <a:t>）执行（</a:t>
            </a:r>
            <a:r>
              <a:rPr lang="en-US" altLang="zh-CN" sz="2400" b="1" dirty="0" smtClean="0">
                <a:latin typeface="Times New Roman" panose="02020603050405020304" pitchFamily="18" charset="0"/>
                <a:ea typeface="+mj-ea"/>
                <a:cs typeface="Times New Roman" panose="02020603050405020304" pitchFamily="18" charset="0"/>
              </a:rPr>
              <a:t>Execution</a:t>
            </a:r>
            <a:r>
              <a:rPr lang="zh-CN" altLang="en-US" sz="2400" b="1" dirty="0" smtClean="0">
                <a:latin typeface="Times New Roman" panose="02020603050405020304" pitchFamily="18" charset="0"/>
                <a:ea typeface="+mj-ea"/>
                <a:cs typeface="Times New Roman" panose="02020603050405020304" pitchFamily="18" charset="0"/>
              </a:rPr>
              <a:t>）</a:t>
            </a:r>
            <a:endParaRPr lang="en-US" altLang="zh-CN" sz="2400" b="1" dirty="0" smtClean="0">
              <a:latin typeface="Times New Roman" panose="02020603050405020304" pitchFamily="18" charset="0"/>
              <a:ea typeface="+mj-ea"/>
              <a:cs typeface="Times New Roman" panose="02020603050405020304" pitchFamily="18" charset="0"/>
            </a:endParaRPr>
          </a:p>
          <a:p>
            <a:pPr lvl="1" eaLnBrk="1" fontAlgn="auto" hangingPunct="1">
              <a:spcAft>
                <a:spcPts val="0"/>
              </a:spcAft>
              <a:defRPr/>
            </a:pPr>
            <a:r>
              <a:rPr lang="zh-CN" altLang="en-US" sz="2400" b="1" dirty="0" smtClean="0">
                <a:latin typeface="Times New Roman" panose="02020603050405020304" pitchFamily="18" charset="0"/>
                <a:ea typeface="+mj-ea"/>
                <a:cs typeface="Times New Roman" panose="02020603050405020304" pitchFamily="18" charset="0"/>
              </a:rPr>
              <a:t>开始于取到操作数后</a:t>
            </a:r>
            <a:endParaRPr lang="en-US" altLang="zh-CN" sz="2400" b="1" dirty="0" smtClean="0">
              <a:latin typeface="Times New Roman" panose="02020603050405020304" pitchFamily="18" charset="0"/>
              <a:ea typeface="+mj-ea"/>
              <a:cs typeface="Times New Roman" panose="02020603050405020304" pitchFamily="18" charset="0"/>
            </a:endParaRPr>
          </a:p>
          <a:p>
            <a:pPr lvl="1" eaLnBrk="1" fontAlgn="auto" hangingPunct="1">
              <a:spcAft>
                <a:spcPts val="0"/>
              </a:spcAft>
              <a:defRPr/>
            </a:pPr>
            <a:r>
              <a:rPr lang="zh-CN" altLang="en-US" sz="2400" b="1" dirty="0" smtClean="0">
                <a:latin typeface="Times New Roman" panose="02020603050405020304" pitchFamily="18" charset="0"/>
                <a:ea typeface="+mj-ea"/>
                <a:cs typeface="Times New Roman" panose="02020603050405020304" pitchFamily="18" charset="0"/>
              </a:rPr>
              <a:t>当结果产生后，修改记分牌</a:t>
            </a:r>
            <a:endParaRPr lang="en-US" altLang="zh-CN" sz="2400" b="1" dirty="0" smtClean="0">
              <a:latin typeface="Times New Roman" panose="02020603050405020304" pitchFamily="18" charset="0"/>
              <a:ea typeface="+mj-ea"/>
              <a:cs typeface="Times New Roman" panose="02020603050405020304" pitchFamily="18" charset="0"/>
            </a:endParaRPr>
          </a:p>
          <a:p>
            <a:pPr lvl="1" eaLnBrk="1" fontAlgn="auto" hangingPunct="1">
              <a:spcAft>
                <a:spcPts val="0"/>
              </a:spcAft>
              <a:defRPr/>
            </a:pPr>
            <a:r>
              <a:rPr lang="en-US" altLang="zh-CN" sz="2400" b="1" dirty="0" smtClean="0">
                <a:latin typeface="Times New Roman" panose="02020603050405020304" pitchFamily="18" charset="0"/>
                <a:ea typeface="+mj-ea"/>
                <a:cs typeface="Times New Roman" panose="02020603050405020304" pitchFamily="18" charset="0"/>
              </a:rPr>
              <a:t>FP</a:t>
            </a:r>
            <a:r>
              <a:rPr lang="zh-CN" altLang="en-US" sz="2400" b="1" dirty="0" smtClean="0">
                <a:latin typeface="Times New Roman" panose="02020603050405020304" pitchFamily="18" charset="0"/>
                <a:ea typeface="+mj-ea"/>
                <a:cs typeface="Times New Roman" panose="02020603050405020304" pitchFamily="18" charset="0"/>
              </a:rPr>
              <a:t>流水部件会占用多个周期</a:t>
            </a:r>
          </a:p>
          <a:p>
            <a:pPr marL="0" indent="0" eaLnBrk="1" fontAlgn="auto" hangingPunct="1">
              <a:spcAft>
                <a:spcPts val="0"/>
              </a:spcAft>
              <a:buFont typeface="Arial" charset="0"/>
              <a:buNone/>
              <a:defRPr/>
            </a:pPr>
            <a:r>
              <a:rPr lang="zh-CN" altLang="en-US" sz="2400" b="1" dirty="0" smtClean="0">
                <a:latin typeface="Times New Roman" panose="02020603050405020304" pitchFamily="18" charset="0"/>
                <a:ea typeface="+mj-ea"/>
                <a:cs typeface="Times New Roman" panose="02020603050405020304" pitchFamily="18" charset="0"/>
              </a:rPr>
              <a:t>（</a:t>
            </a:r>
            <a:r>
              <a:rPr lang="en-US" altLang="zh-CN" sz="2400" b="1" dirty="0" smtClean="0">
                <a:latin typeface="Times New Roman" panose="02020603050405020304" pitchFamily="18" charset="0"/>
                <a:ea typeface="+mj-ea"/>
                <a:cs typeface="Times New Roman" panose="02020603050405020304" pitchFamily="18" charset="0"/>
              </a:rPr>
              <a:t>4</a:t>
            </a:r>
            <a:r>
              <a:rPr lang="zh-CN" altLang="en-US" sz="2400" b="1" dirty="0" smtClean="0">
                <a:latin typeface="Times New Roman" panose="02020603050405020304" pitchFamily="18" charset="0"/>
                <a:ea typeface="+mj-ea"/>
                <a:cs typeface="Times New Roman" panose="02020603050405020304" pitchFamily="18" charset="0"/>
              </a:rPr>
              <a:t>）写结果（</a:t>
            </a:r>
            <a:r>
              <a:rPr lang="en-US" altLang="zh-CN" sz="2400" b="1" dirty="0" smtClean="0">
                <a:latin typeface="Times New Roman" panose="02020603050405020304" pitchFamily="18" charset="0"/>
                <a:ea typeface="+mj-ea"/>
                <a:cs typeface="Times New Roman" panose="02020603050405020304" pitchFamily="18" charset="0"/>
              </a:rPr>
              <a:t>Write result</a:t>
            </a:r>
            <a:r>
              <a:rPr lang="zh-CN" altLang="en-US" sz="2400" b="1" dirty="0" smtClean="0">
                <a:latin typeface="Times New Roman" panose="02020603050405020304" pitchFamily="18" charset="0"/>
                <a:ea typeface="+mj-ea"/>
                <a:cs typeface="Times New Roman" panose="02020603050405020304" pitchFamily="18" charset="0"/>
              </a:rPr>
              <a:t>）：检查</a:t>
            </a:r>
            <a:r>
              <a:rPr lang="en-US" altLang="zh-CN" sz="2400" b="1" dirty="0" smtClean="0">
                <a:solidFill>
                  <a:srgbClr val="FF0000"/>
                </a:solidFill>
                <a:latin typeface="Times New Roman" panose="02020603050405020304" pitchFamily="18" charset="0"/>
                <a:ea typeface="+mj-ea"/>
                <a:cs typeface="Times New Roman" panose="02020603050405020304" pitchFamily="18" charset="0"/>
              </a:rPr>
              <a:t>WAR</a:t>
            </a:r>
            <a:r>
              <a:rPr lang="zh-CN" altLang="en-US" sz="2400" b="1" dirty="0" smtClean="0">
                <a:latin typeface="Times New Roman" panose="02020603050405020304" pitchFamily="18" charset="0"/>
                <a:ea typeface="+mj-ea"/>
                <a:cs typeface="Times New Roman" panose="02020603050405020304" pitchFamily="18" charset="0"/>
              </a:rPr>
              <a:t>相关</a:t>
            </a:r>
            <a:endParaRPr lang="en-US" altLang="zh-CN" sz="2400" b="1" dirty="0" smtClean="0">
              <a:latin typeface="Times New Roman" panose="02020603050405020304" pitchFamily="18" charset="0"/>
              <a:ea typeface="+mj-ea"/>
              <a:cs typeface="Times New Roman" panose="02020603050405020304" pitchFamily="18" charset="0"/>
            </a:endParaRPr>
          </a:p>
          <a:p>
            <a:pPr marL="0" indent="0" eaLnBrk="1" fontAlgn="auto" hangingPunct="1">
              <a:spcAft>
                <a:spcPts val="0"/>
              </a:spcAft>
              <a:buFont typeface="Arial" charset="0"/>
              <a:buNone/>
              <a:defRPr/>
            </a:pPr>
            <a:r>
              <a:rPr lang="zh-CN" altLang="en-US" sz="2400" b="1" dirty="0" smtClean="0">
                <a:latin typeface="Times New Roman" panose="02020603050405020304" pitchFamily="18" charset="0"/>
                <a:ea typeface="+mj-ea"/>
                <a:cs typeface="Times New Roman" panose="02020603050405020304" pitchFamily="18" charset="0"/>
              </a:rPr>
              <a:t>  出现以下情况时，不允许指令写结果：</a:t>
            </a:r>
            <a:endParaRPr lang="en-US" altLang="zh-CN" sz="2400" b="1" dirty="0" smtClean="0">
              <a:latin typeface="Times New Roman" panose="02020603050405020304" pitchFamily="18" charset="0"/>
              <a:ea typeface="+mj-ea"/>
              <a:cs typeface="Times New Roman" panose="02020603050405020304" pitchFamily="18" charset="0"/>
            </a:endParaRPr>
          </a:p>
          <a:p>
            <a:pPr lvl="1" eaLnBrk="1" fontAlgn="auto" hangingPunct="1">
              <a:spcAft>
                <a:spcPts val="0"/>
              </a:spcAft>
              <a:defRPr/>
            </a:pPr>
            <a:r>
              <a:rPr lang="zh-CN" altLang="en-US" sz="2400" b="1" dirty="0" smtClean="0">
                <a:latin typeface="Times New Roman" panose="02020603050405020304" pitchFamily="18" charset="0"/>
                <a:ea typeface="+mj-ea"/>
                <a:cs typeface="Times New Roman" panose="02020603050405020304" pitchFamily="18" charset="0"/>
              </a:rPr>
              <a:t>前面的某条指令（已按顺序流出）还没有读取操作数</a:t>
            </a:r>
            <a:endParaRPr lang="en-US" altLang="zh-CN" sz="2400" b="1" dirty="0" smtClean="0">
              <a:latin typeface="Times New Roman" panose="02020603050405020304" pitchFamily="18" charset="0"/>
              <a:ea typeface="+mj-ea"/>
              <a:cs typeface="Times New Roman" panose="02020603050405020304" pitchFamily="18" charset="0"/>
            </a:endParaRPr>
          </a:p>
          <a:p>
            <a:pPr lvl="1" eaLnBrk="1" fontAlgn="auto" hangingPunct="1">
              <a:spcAft>
                <a:spcPts val="0"/>
              </a:spcAft>
              <a:defRPr/>
            </a:pPr>
            <a:r>
              <a:rPr lang="zh-CN" altLang="en-US" sz="2400" b="1" dirty="0" smtClean="0">
                <a:latin typeface="Times New Roman" panose="02020603050405020304" pitchFamily="18" charset="0"/>
                <a:ea typeface="+mj-ea"/>
                <a:cs typeface="Times New Roman" panose="02020603050405020304" pitchFamily="18" charset="0"/>
              </a:rPr>
              <a:t>而且其中某个源操作数寄存器与本指令的目的寄存器相同</a:t>
            </a:r>
            <a:endParaRPr lang="en-US" altLang="zh-CN" sz="2400" b="1" dirty="0" smtClean="0">
              <a:latin typeface="Times New Roman" panose="02020603050405020304" pitchFamily="18" charset="0"/>
              <a:ea typeface="+mj-ea"/>
              <a:cs typeface="Times New Roman" panose="02020603050405020304" pitchFamily="18" charset="0"/>
            </a:endParaRPr>
          </a:p>
        </p:txBody>
      </p:sp>
      <p:sp>
        <p:nvSpPr>
          <p:cNvPr id="10244" name="矩形 3"/>
          <p:cNvSpPr>
            <a:spLocks noChangeArrowheads="1"/>
          </p:cNvSpPr>
          <p:nvPr/>
        </p:nvSpPr>
        <p:spPr bwMode="auto">
          <a:xfrm>
            <a:off x="2627313" y="5589588"/>
            <a:ext cx="39639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dirty="0">
                <a:latin typeface="Verdana" pitchFamily="34" charset="0"/>
                <a:ea typeface="华文中宋" pitchFamily="2" charset="-122"/>
              </a:rPr>
              <a:t>对应</a:t>
            </a:r>
            <a:r>
              <a:rPr lang="en-US" altLang="zh-CN" sz="2400" b="1" dirty="0">
                <a:latin typeface="Verdana" pitchFamily="34" charset="0"/>
                <a:ea typeface="华文中宋" pitchFamily="2" charset="-122"/>
              </a:rPr>
              <a:t>MIPS</a:t>
            </a:r>
            <a:r>
              <a:rPr lang="zh-CN" altLang="en-US" sz="2400" b="1" dirty="0">
                <a:latin typeface="Verdana" pitchFamily="34" charset="0"/>
                <a:ea typeface="华文中宋" pitchFamily="2" charset="-122"/>
              </a:rPr>
              <a:t>的</a:t>
            </a:r>
            <a:r>
              <a:rPr lang="en-US" altLang="zh-CN" sz="2400" b="1" dirty="0">
                <a:latin typeface="Verdana" pitchFamily="34" charset="0"/>
                <a:ea typeface="华文中宋" pitchFamily="2" charset="-122"/>
              </a:rPr>
              <a:t>EX</a:t>
            </a:r>
            <a:r>
              <a:rPr lang="zh-CN" altLang="en-US" sz="2400" b="1" dirty="0">
                <a:latin typeface="Verdana" pitchFamily="34" charset="0"/>
                <a:ea typeface="华文中宋" pitchFamily="2" charset="-122"/>
              </a:rPr>
              <a:t>段和</a:t>
            </a:r>
            <a:r>
              <a:rPr lang="en-US" altLang="zh-CN" sz="2400" b="1" dirty="0">
                <a:latin typeface="Verdana" pitchFamily="34" charset="0"/>
                <a:ea typeface="华文中宋" pitchFamily="2" charset="-122"/>
              </a:rPr>
              <a:t>WB</a:t>
            </a:r>
            <a:r>
              <a:rPr lang="zh-CN" altLang="en-US" sz="2400" b="1" dirty="0">
                <a:latin typeface="Verdana" pitchFamily="34" charset="0"/>
                <a:ea typeface="华文中宋" pitchFamily="2" charset="-122"/>
              </a:rPr>
              <a:t>段</a:t>
            </a:r>
          </a:p>
        </p:txBody>
      </p:sp>
    </p:spTree>
    <p:extLst>
      <p:ext uri="{BB962C8B-B14F-4D97-AF65-F5344CB8AC3E}">
        <p14:creationId xmlns:p14="http://schemas.microsoft.com/office/powerpoint/2010/main" val="3368534743"/>
      </p:ext>
    </p:ext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title" idx="4294967295"/>
          </p:nvPr>
        </p:nvSpPr>
        <p:spPr/>
        <p:txBody>
          <a:bodyPr/>
          <a:lstStyle/>
          <a:p>
            <a:pPr eaLnBrk="1" hangingPunct="1">
              <a:defRPr/>
            </a:pPr>
            <a:r>
              <a:rPr lang="zh-CN" altLang="en-US" sz="3600" b="1" dirty="0" smtClean="0">
                <a:latin typeface="+mj-ea"/>
              </a:rPr>
              <a:t>记分牌结构</a:t>
            </a:r>
          </a:p>
        </p:txBody>
      </p:sp>
      <p:sp>
        <p:nvSpPr>
          <p:cNvPr id="45064" name="Rectangle 8"/>
          <p:cNvSpPr>
            <a:spLocks noGrp="1" noChangeArrowheads="1"/>
          </p:cNvSpPr>
          <p:nvPr>
            <p:ph type="body" idx="4294967295"/>
          </p:nvPr>
        </p:nvSpPr>
        <p:spPr/>
        <p:txBody>
          <a:bodyPr rtlCol="0">
            <a:normAutofit/>
          </a:bodyPr>
          <a:lstStyle/>
          <a:p>
            <a:pPr eaLnBrk="1" fontAlgn="auto" hangingPunct="1">
              <a:spcAft>
                <a:spcPts val="0"/>
              </a:spcAft>
              <a:defRPr/>
            </a:pPr>
            <a:r>
              <a:rPr lang="zh-CN" altLang="en-US" sz="2400" b="1" dirty="0">
                <a:solidFill>
                  <a:srgbClr val="C00000"/>
                </a:solidFill>
                <a:latin typeface="Times New Roman" panose="02020603050405020304" pitchFamily="18" charset="0"/>
                <a:ea typeface="+mj-ea"/>
                <a:cs typeface="Times New Roman" panose="02020603050405020304" pitchFamily="18" charset="0"/>
              </a:rPr>
              <a:t>指令</a:t>
            </a:r>
            <a:r>
              <a:rPr lang="zh-CN" altLang="en-US" sz="2400" b="1" dirty="0" smtClean="0">
                <a:solidFill>
                  <a:srgbClr val="C00000"/>
                </a:solidFill>
                <a:latin typeface="Times New Roman" panose="02020603050405020304" pitchFamily="18" charset="0"/>
                <a:ea typeface="+mj-ea"/>
                <a:cs typeface="Times New Roman" panose="02020603050405020304" pitchFamily="18" charset="0"/>
              </a:rPr>
              <a:t>状态表</a:t>
            </a:r>
            <a:r>
              <a:rPr lang="zh-CN" altLang="en-US" sz="2400" b="1" dirty="0" smtClean="0">
                <a:latin typeface="Times New Roman" panose="02020603050405020304" pitchFamily="18" charset="0"/>
                <a:ea typeface="+mj-ea"/>
                <a:cs typeface="Times New Roman" panose="02020603050405020304" pitchFamily="18" charset="0"/>
              </a:rPr>
              <a:t>：记录正在执行的各条指令进入到哪一个阶段</a:t>
            </a:r>
            <a:endParaRPr lang="en-US" altLang="zh-CN" sz="2400" b="1" dirty="0" smtClean="0">
              <a:latin typeface="Times New Roman" panose="02020603050405020304" pitchFamily="18" charset="0"/>
              <a:ea typeface="+mj-ea"/>
              <a:cs typeface="Times New Roman" panose="02020603050405020304" pitchFamily="18" charset="0"/>
            </a:endParaRPr>
          </a:p>
          <a:p>
            <a:pPr eaLnBrk="1" fontAlgn="auto" hangingPunct="1">
              <a:spcAft>
                <a:spcPts val="0"/>
              </a:spcAft>
              <a:defRPr/>
            </a:pPr>
            <a:r>
              <a:rPr lang="zh-CN" altLang="en-US" sz="2400" b="1" dirty="0" smtClean="0">
                <a:solidFill>
                  <a:srgbClr val="C00000"/>
                </a:solidFill>
                <a:latin typeface="Times New Roman" panose="02020603050405020304" pitchFamily="18" charset="0"/>
                <a:ea typeface="+mj-ea"/>
                <a:cs typeface="Times New Roman" panose="02020603050405020304" pitchFamily="18" charset="0"/>
              </a:rPr>
              <a:t>功能部件的状态表</a:t>
            </a:r>
            <a:r>
              <a:rPr lang="zh-CN" altLang="en-US" sz="2400" b="1" dirty="0" smtClean="0">
                <a:latin typeface="Times New Roman" panose="02020603050405020304" pitchFamily="18" charset="0"/>
                <a:ea typeface="+mj-ea"/>
                <a:cs typeface="Times New Roman" panose="02020603050405020304" pitchFamily="18" charset="0"/>
              </a:rPr>
              <a:t>：</a:t>
            </a:r>
            <a:endParaRPr lang="en-US" altLang="zh-CN" sz="2400" b="1" dirty="0" smtClean="0">
              <a:latin typeface="Times New Roman" panose="02020603050405020304" pitchFamily="18" charset="0"/>
              <a:ea typeface="+mj-ea"/>
              <a:cs typeface="Times New Roman" panose="02020603050405020304" pitchFamily="18" charset="0"/>
            </a:endParaRPr>
          </a:p>
          <a:p>
            <a:pPr lvl="1" eaLnBrk="1" fontAlgn="auto" hangingPunct="1">
              <a:spcAft>
                <a:spcPts val="0"/>
              </a:spcAft>
              <a:defRPr/>
            </a:pPr>
            <a:r>
              <a:rPr lang="en-US" altLang="zh-CN" sz="2400" b="1" dirty="0" smtClean="0">
                <a:latin typeface="Times New Roman" panose="02020603050405020304" pitchFamily="18" charset="0"/>
                <a:ea typeface="+mj-ea"/>
                <a:cs typeface="Times New Roman" panose="02020603050405020304" pitchFamily="18" charset="0"/>
              </a:rPr>
              <a:t>Busy</a:t>
            </a:r>
            <a:r>
              <a:rPr lang="zh-CN" altLang="en-US" sz="2400" b="1" dirty="0" smtClean="0">
                <a:latin typeface="Times New Roman" panose="02020603050405020304" pitchFamily="18" charset="0"/>
                <a:ea typeface="+mj-ea"/>
                <a:cs typeface="Times New Roman" panose="02020603050405020304" pitchFamily="18" charset="0"/>
              </a:rPr>
              <a:t>：指示功能部件是否工作</a:t>
            </a:r>
            <a:endParaRPr lang="en-US" altLang="zh-CN" sz="2400" b="1" dirty="0" smtClean="0">
              <a:latin typeface="Times New Roman" panose="02020603050405020304" pitchFamily="18" charset="0"/>
              <a:ea typeface="+mj-ea"/>
              <a:cs typeface="Times New Roman" panose="02020603050405020304" pitchFamily="18" charset="0"/>
            </a:endParaRPr>
          </a:p>
          <a:p>
            <a:pPr lvl="1" eaLnBrk="1" fontAlgn="auto" hangingPunct="1">
              <a:spcAft>
                <a:spcPts val="0"/>
              </a:spcAft>
              <a:defRPr/>
            </a:pPr>
            <a:r>
              <a:rPr lang="en-US" altLang="zh-CN" sz="2400" b="1" dirty="0" smtClean="0">
                <a:latin typeface="Times New Roman" panose="02020603050405020304" pitchFamily="18" charset="0"/>
                <a:ea typeface="+mj-ea"/>
                <a:cs typeface="Times New Roman" panose="02020603050405020304" pitchFamily="18" charset="0"/>
              </a:rPr>
              <a:t>Op</a:t>
            </a:r>
            <a:r>
              <a:rPr lang="zh-CN" altLang="en-US" sz="2400" b="1" dirty="0" smtClean="0">
                <a:latin typeface="Times New Roman" panose="02020603050405020304" pitchFamily="18" charset="0"/>
                <a:ea typeface="+mj-ea"/>
                <a:cs typeface="Times New Roman" panose="02020603050405020304" pitchFamily="18" charset="0"/>
              </a:rPr>
              <a:t>：功能部件当前执行的操作</a:t>
            </a:r>
            <a:endParaRPr lang="en-US" altLang="zh-CN" sz="2400" b="1" dirty="0" smtClean="0">
              <a:latin typeface="Times New Roman" panose="02020603050405020304" pitchFamily="18" charset="0"/>
              <a:ea typeface="+mj-ea"/>
              <a:cs typeface="Times New Roman" panose="02020603050405020304" pitchFamily="18" charset="0"/>
            </a:endParaRPr>
          </a:p>
          <a:p>
            <a:pPr lvl="1" eaLnBrk="1" fontAlgn="auto" hangingPunct="1">
              <a:spcAft>
                <a:spcPts val="0"/>
              </a:spcAft>
              <a:defRPr/>
            </a:pPr>
            <a:r>
              <a:rPr lang="en-US" altLang="zh-CN" sz="2400" b="1" dirty="0" smtClean="0">
                <a:latin typeface="Times New Roman" panose="02020603050405020304" pitchFamily="18" charset="0"/>
                <a:ea typeface="+mj-ea"/>
                <a:cs typeface="Times New Roman" panose="02020603050405020304" pitchFamily="18" charset="0"/>
              </a:rPr>
              <a:t>Fi</a:t>
            </a:r>
            <a:r>
              <a:rPr lang="zh-CN" altLang="en-US" sz="2400" b="1" dirty="0" smtClean="0">
                <a:latin typeface="Times New Roman" panose="02020603050405020304" pitchFamily="18" charset="0"/>
                <a:ea typeface="+mj-ea"/>
                <a:cs typeface="Times New Roman" panose="02020603050405020304" pitchFamily="18" charset="0"/>
              </a:rPr>
              <a:t>：目的寄存器编号</a:t>
            </a:r>
            <a:endParaRPr lang="en-US" altLang="zh-CN" sz="2400" b="1" dirty="0" smtClean="0">
              <a:latin typeface="Times New Roman" panose="02020603050405020304" pitchFamily="18" charset="0"/>
              <a:ea typeface="+mj-ea"/>
              <a:cs typeface="Times New Roman" panose="02020603050405020304" pitchFamily="18" charset="0"/>
            </a:endParaRPr>
          </a:p>
          <a:p>
            <a:pPr lvl="1" eaLnBrk="1" fontAlgn="auto" hangingPunct="1">
              <a:spcAft>
                <a:spcPts val="0"/>
              </a:spcAft>
              <a:defRPr/>
            </a:pPr>
            <a:r>
              <a:rPr lang="en-US" altLang="zh-CN" sz="2400" b="1" dirty="0" err="1" smtClean="0">
                <a:latin typeface="Times New Roman" panose="02020603050405020304" pitchFamily="18" charset="0"/>
                <a:ea typeface="+mj-ea"/>
                <a:cs typeface="Times New Roman" panose="02020603050405020304" pitchFamily="18" charset="0"/>
              </a:rPr>
              <a:t>Fj</a:t>
            </a:r>
            <a:r>
              <a:rPr lang="zh-CN" altLang="en-US" sz="2400" b="1" dirty="0" smtClean="0">
                <a:latin typeface="Times New Roman" panose="02020603050405020304" pitchFamily="18" charset="0"/>
                <a:ea typeface="+mj-ea"/>
                <a:cs typeface="Times New Roman" panose="02020603050405020304" pitchFamily="18" charset="0"/>
              </a:rPr>
              <a:t>，</a:t>
            </a:r>
            <a:r>
              <a:rPr lang="en-US" altLang="zh-CN" sz="2400" b="1" dirty="0" err="1" smtClean="0">
                <a:latin typeface="Times New Roman" panose="02020603050405020304" pitchFamily="18" charset="0"/>
                <a:ea typeface="+mj-ea"/>
                <a:cs typeface="Times New Roman" panose="02020603050405020304" pitchFamily="18" charset="0"/>
              </a:rPr>
              <a:t>Fk</a:t>
            </a:r>
            <a:r>
              <a:rPr lang="zh-CN" altLang="en-US" sz="2400" b="1" dirty="0" smtClean="0">
                <a:latin typeface="Times New Roman" panose="02020603050405020304" pitchFamily="18" charset="0"/>
                <a:ea typeface="+mj-ea"/>
                <a:cs typeface="Times New Roman" panose="02020603050405020304" pitchFamily="18" charset="0"/>
              </a:rPr>
              <a:t>：源寄存器编号</a:t>
            </a:r>
            <a:endParaRPr lang="en-US" altLang="zh-CN" sz="2400" b="1" dirty="0" smtClean="0">
              <a:latin typeface="Times New Roman" panose="02020603050405020304" pitchFamily="18" charset="0"/>
              <a:ea typeface="+mj-ea"/>
              <a:cs typeface="Times New Roman" panose="02020603050405020304" pitchFamily="18" charset="0"/>
            </a:endParaRPr>
          </a:p>
          <a:p>
            <a:pPr lvl="1" eaLnBrk="1" fontAlgn="auto" hangingPunct="1">
              <a:spcAft>
                <a:spcPts val="0"/>
              </a:spcAft>
              <a:defRPr/>
            </a:pPr>
            <a:r>
              <a:rPr lang="en-US" altLang="zh-CN" sz="2400" b="1" dirty="0" err="1" smtClean="0">
                <a:latin typeface="Times New Roman" panose="02020603050405020304" pitchFamily="18" charset="0"/>
                <a:ea typeface="+mj-ea"/>
                <a:cs typeface="Times New Roman" panose="02020603050405020304" pitchFamily="18" charset="0"/>
              </a:rPr>
              <a:t>Qj</a:t>
            </a:r>
            <a:r>
              <a:rPr lang="zh-CN" altLang="en-US" sz="2400" b="1" dirty="0" smtClean="0">
                <a:latin typeface="Times New Roman" panose="02020603050405020304" pitchFamily="18" charset="0"/>
                <a:ea typeface="+mj-ea"/>
                <a:cs typeface="Times New Roman" panose="02020603050405020304" pitchFamily="18" charset="0"/>
              </a:rPr>
              <a:t>，</a:t>
            </a:r>
            <a:r>
              <a:rPr lang="en-US" altLang="zh-CN" sz="2400" b="1" dirty="0" err="1" smtClean="0">
                <a:latin typeface="Times New Roman" panose="02020603050405020304" pitchFamily="18" charset="0"/>
                <a:ea typeface="+mj-ea"/>
                <a:cs typeface="Times New Roman" panose="02020603050405020304" pitchFamily="18" charset="0"/>
              </a:rPr>
              <a:t>Qk</a:t>
            </a:r>
            <a:r>
              <a:rPr lang="zh-CN" altLang="en-US" sz="2400" b="1" dirty="0" smtClean="0">
                <a:latin typeface="Times New Roman" panose="02020603050405020304" pitchFamily="18" charset="0"/>
                <a:ea typeface="+mj-ea"/>
                <a:cs typeface="Times New Roman" panose="02020603050405020304" pitchFamily="18" charset="0"/>
              </a:rPr>
              <a:t>：指出向源寄存器</a:t>
            </a:r>
            <a:r>
              <a:rPr lang="en-US" altLang="zh-CN" sz="2400" b="1" dirty="0" err="1" smtClean="0">
                <a:latin typeface="Times New Roman" panose="02020603050405020304" pitchFamily="18" charset="0"/>
                <a:ea typeface="+mj-ea"/>
                <a:cs typeface="Times New Roman" panose="02020603050405020304" pitchFamily="18" charset="0"/>
              </a:rPr>
              <a:t>Fj</a:t>
            </a:r>
            <a:r>
              <a:rPr lang="zh-CN" altLang="en-US" sz="2400" b="1" dirty="0" smtClean="0">
                <a:latin typeface="Times New Roman" panose="02020603050405020304" pitchFamily="18" charset="0"/>
                <a:ea typeface="+mj-ea"/>
                <a:cs typeface="Times New Roman" panose="02020603050405020304" pitchFamily="18" charset="0"/>
              </a:rPr>
              <a:t>，</a:t>
            </a:r>
            <a:r>
              <a:rPr lang="en-US" altLang="zh-CN" sz="2400" b="1" dirty="0" err="1">
                <a:latin typeface="Times New Roman" panose="02020603050405020304" pitchFamily="18" charset="0"/>
                <a:ea typeface="+mj-ea"/>
                <a:cs typeface="Times New Roman" panose="02020603050405020304" pitchFamily="18" charset="0"/>
              </a:rPr>
              <a:t>F</a:t>
            </a:r>
            <a:r>
              <a:rPr lang="en-US" altLang="zh-CN" sz="2400" b="1" dirty="0" err="1" smtClean="0">
                <a:latin typeface="Times New Roman" panose="02020603050405020304" pitchFamily="18" charset="0"/>
                <a:ea typeface="+mj-ea"/>
                <a:cs typeface="Times New Roman" panose="02020603050405020304" pitchFamily="18" charset="0"/>
              </a:rPr>
              <a:t>k</a:t>
            </a:r>
            <a:r>
              <a:rPr lang="zh-CN" altLang="en-US" sz="2400" b="1" dirty="0" smtClean="0">
                <a:latin typeface="Times New Roman" panose="02020603050405020304" pitchFamily="18" charset="0"/>
                <a:ea typeface="+mj-ea"/>
                <a:cs typeface="Times New Roman" panose="02020603050405020304" pitchFamily="18" charset="0"/>
              </a:rPr>
              <a:t>中写结果的功能部件</a:t>
            </a:r>
            <a:endParaRPr lang="en-US" altLang="zh-CN" sz="2400" b="1" dirty="0" smtClean="0">
              <a:latin typeface="Times New Roman" panose="02020603050405020304" pitchFamily="18" charset="0"/>
              <a:ea typeface="+mj-ea"/>
              <a:cs typeface="Times New Roman" panose="02020603050405020304" pitchFamily="18" charset="0"/>
            </a:endParaRPr>
          </a:p>
          <a:p>
            <a:pPr lvl="1" eaLnBrk="1" fontAlgn="auto" hangingPunct="1">
              <a:spcAft>
                <a:spcPts val="0"/>
              </a:spcAft>
              <a:defRPr/>
            </a:pPr>
            <a:r>
              <a:rPr lang="en-US" altLang="zh-CN" sz="2400" b="1" dirty="0" err="1" smtClean="0">
                <a:latin typeface="Times New Roman" panose="02020603050405020304" pitchFamily="18" charset="0"/>
                <a:ea typeface="+mj-ea"/>
                <a:cs typeface="Times New Roman" panose="02020603050405020304" pitchFamily="18" charset="0"/>
              </a:rPr>
              <a:t>Rj</a:t>
            </a:r>
            <a:r>
              <a:rPr lang="zh-CN" altLang="en-US" sz="2400" b="1" dirty="0" smtClean="0">
                <a:latin typeface="Times New Roman" panose="02020603050405020304" pitchFamily="18" charset="0"/>
                <a:ea typeface="+mj-ea"/>
                <a:cs typeface="Times New Roman" panose="02020603050405020304" pitchFamily="18" charset="0"/>
              </a:rPr>
              <a:t>，</a:t>
            </a:r>
            <a:r>
              <a:rPr lang="en-US" altLang="zh-CN" sz="2400" b="1" dirty="0" err="1" smtClean="0">
                <a:latin typeface="Times New Roman" panose="02020603050405020304" pitchFamily="18" charset="0"/>
                <a:ea typeface="+mj-ea"/>
                <a:cs typeface="Times New Roman" panose="02020603050405020304" pitchFamily="18" charset="0"/>
              </a:rPr>
              <a:t>Rk</a:t>
            </a:r>
            <a:r>
              <a:rPr lang="zh-CN" altLang="en-US" sz="2400" b="1" dirty="0" smtClean="0">
                <a:latin typeface="Times New Roman" panose="02020603050405020304" pitchFamily="18" charset="0"/>
                <a:ea typeface="+mj-ea"/>
                <a:cs typeface="Times New Roman" panose="02020603050405020304" pitchFamily="18" charset="0"/>
              </a:rPr>
              <a:t>：标示</a:t>
            </a:r>
            <a:r>
              <a:rPr lang="en-US" altLang="zh-CN" sz="2400" b="1" dirty="0" err="1" smtClean="0">
                <a:latin typeface="Times New Roman" panose="02020603050405020304" pitchFamily="18" charset="0"/>
                <a:ea typeface="+mj-ea"/>
                <a:cs typeface="Times New Roman" panose="02020603050405020304" pitchFamily="18" charset="0"/>
              </a:rPr>
              <a:t>Fj</a:t>
            </a:r>
            <a:r>
              <a:rPr lang="zh-CN" altLang="en-US" sz="2400" b="1" dirty="0" smtClean="0">
                <a:latin typeface="Times New Roman" panose="02020603050405020304" pitchFamily="18" charset="0"/>
                <a:ea typeface="+mj-ea"/>
                <a:cs typeface="Times New Roman" panose="02020603050405020304" pitchFamily="18" charset="0"/>
              </a:rPr>
              <a:t>，</a:t>
            </a:r>
            <a:r>
              <a:rPr lang="en-US" altLang="zh-CN" sz="2400" b="1" dirty="0" err="1" smtClean="0">
                <a:latin typeface="Times New Roman" panose="02020603050405020304" pitchFamily="18" charset="0"/>
                <a:ea typeface="+mj-ea"/>
                <a:cs typeface="Times New Roman" panose="02020603050405020304" pitchFamily="18" charset="0"/>
              </a:rPr>
              <a:t>Fk</a:t>
            </a:r>
            <a:r>
              <a:rPr lang="zh-CN" altLang="en-US" sz="2400" b="1" dirty="0" smtClean="0">
                <a:latin typeface="Times New Roman" panose="02020603050405020304" pitchFamily="18" charset="0"/>
                <a:ea typeface="+mj-ea"/>
                <a:cs typeface="Times New Roman" panose="02020603050405020304" pitchFamily="18" charset="0"/>
              </a:rPr>
              <a:t>是否就绪，是否已经被使用</a:t>
            </a:r>
            <a:endParaRPr lang="en-US" altLang="zh-CN" sz="2400" b="1" dirty="0">
              <a:latin typeface="Times New Roman" panose="02020603050405020304" pitchFamily="18" charset="0"/>
              <a:ea typeface="+mj-ea"/>
              <a:cs typeface="Times New Roman" panose="02020603050405020304" pitchFamily="18" charset="0"/>
            </a:endParaRPr>
          </a:p>
          <a:p>
            <a:pPr marL="438750" lvl="1" indent="-342900" eaLnBrk="1" fontAlgn="auto" hangingPunct="1">
              <a:spcAft>
                <a:spcPts val="0"/>
              </a:spcAft>
              <a:buSzPct val="100000"/>
              <a:buFont typeface="Arial" panose="020B0604020202020204" pitchFamily="34" charset="0"/>
              <a:buChar char="•"/>
              <a:defRPr/>
            </a:pPr>
            <a:r>
              <a:rPr lang="zh-CN" altLang="en-US" sz="2400" b="1" dirty="0" smtClean="0">
                <a:solidFill>
                  <a:srgbClr val="C00000"/>
                </a:solidFill>
                <a:latin typeface="Times New Roman" panose="02020603050405020304" pitchFamily="18" charset="0"/>
                <a:ea typeface="+mj-ea"/>
                <a:cs typeface="Times New Roman" panose="02020603050405020304" pitchFamily="18" charset="0"/>
              </a:rPr>
              <a:t>结果寄存器状态表</a:t>
            </a:r>
            <a:r>
              <a:rPr lang="zh-CN" altLang="en-US" sz="2400" b="1" dirty="0" smtClean="0">
                <a:latin typeface="Times New Roman" panose="02020603050405020304" pitchFamily="18" charset="0"/>
                <a:ea typeface="+mj-ea"/>
                <a:cs typeface="Times New Roman" panose="02020603050405020304" pitchFamily="18" charset="0"/>
              </a:rPr>
              <a:t>：记录写入寄存器的功能部件编号。</a:t>
            </a:r>
            <a:endParaRPr lang="en-US" altLang="zh-CN" sz="2400" b="1"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524262478"/>
      </p:ext>
    </p:extLst>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297724423"/>
              </p:ext>
            </p:extLst>
          </p:nvPr>
        </p:nvGraphicFramePr>
        <p:xfrm>
          <a:off x="1259632" y="116633"/>
          <a:ext cx="6096000" cy="2620880"/>
        </p:xfrm>
        <a:graphic>
          <a:graphicData uri="http://schemas.openxmlformats.org/drawingml/2006/table">
            <a:tbl>
              <a:tblPr firstRow="1" bandRow="1">
                <a:tableStyleId>{5C22544A-7EE6-4342-B048-85BDC9FD1C3A}</a:tableStyleId>
              </a:tblPr>
              <a:tblGrid>
                <a:gridCol w="2088232"/>
                <a:gridCol w="1008112"/>
                <a:gridCol w="1152128"/>
                <a:gridCol w="1008112"/>
                <a:gridCol w="839416"/>
              </a:tblGrid>
              <a:tr h="295268">
                <a:tc rowSpan="2">
                  <a:txBody>
                    <a:bodyPr/>
                    <a:lstStyle/>
                    <a:p>
                      <a:pPr algn="ctr"/>
                      <a:endParaRPr lang="en-US" altLang="zh-CN" sz="1400" b="1" dirty="0" smtClean="0">
                        <a:latin typeface="+mn-ea"/>
                        <a:ea typeface="+mn-ea"/>
                      </a:endParaRPr>
                    </a:p>
                    <a:p>
                      <a:pPr algn="ctr"/>
                      <a:r>
                        <a:rPr lang="zh-CN" altLang="en-US" sz="1400" b="1" dirty="0" smtClean="0">
                          <a:latin typeface="+mn-ea"/>
                          <a:ea typeface="+mn-ea"/>
                        </a:rPr>
                        <a:t>指令</a:t>
                      </a:r>
                      <a:endParaRPr lang="zh-CN" altLang="en-US" sz="1400" b="1" dirty="0">
                        <a:latin typeface="+mn-ea"/>
                        <a:ea typeface="+mn-ea"/>
                      </a:endParaRPr>
                    </a:p>
                  </a:txBody>
                  <a:tcPr/>
                </a:tc>
                <a:tc gridSpan="4">
                  <a:txBody>
                    <a:bodyPr/>
                    <a:lstStyle/>
                    <a:p>
                      <a:pPr algn="ctr"/>
                      <a:r>
                        <a:rPr lang="zh-CN" altLang="en-US" sz="1400" b="1" dirty="0" smtClean="0">
                          <a:latin typeface="+mn-ea"/>
                          <a:ea typeface="+mn-ea"/>
                        </a:rPr>
                        <a:t>指令状态表</a:t>
                      </a:r>
                      <a:endParaRPr lang="zh-CN" altLang="en-US" sz="1400" b="1" dirty="0">
                        <a:latin typeface="+mn-ea"/>
                        <a:ea typeface="+mn-ea"/>
                      </a:endParaRP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295268">
                <a:tc vMerge="1">
                  <a:txBody>
                    <a:bodyPr/>
                    <a:lstStyle/>
                    <a:p>
                      <a:endParaRPr lang="zh-CN" altLang="en-US" dirty="0"/>
                    </a:p>
                  </a:txBody>
                  <a:tcPr/>
                </a:tc>
                <a:tc>
                  <a:txBody>
                    <a:bodyPr/>
                    <a:lstStyle/>
                    <a:p>
                      <a:pPr algn="ctr"/>
                      <a:r>
                        <a:rPr lang="en-US" altLang="zh-CN" sz="1400" b="1" dirty="0" smtClean="0">
                          <a:latin typeface="+mn-ea"/>
                          <a:ea typeface="+mn-ea"/>
                        </a:rPr>
                        <a:t>IS</a:t>
                      </a:r>
                      <a:endParaRPr lang="zh-CN" altLang="en-US" sz="1400" b="1" dirty="0">
                        <a:latin typeface="+mn-ea"/>
                        <a:ea typeface="+mn-ea"/>
                      </a:endParaRPr>
                    </a:p>
                  </a:txBody>
                  <a:tcPr/>
                </a:tc>
                <a:tc>
                  <a:txBody>
                    <a:bodyPr/>
                    <a:lstStyle/>
                    <a:p>
                      <a:pPr algn="ctr"/>
                      <a:r>
                        <a:rPr lang="en-US" altLang="zh-CN" sz="1400" b="1" dirty="0" smtClean="0">
                          <a:latin typeface="+mn-ea"/>
                          <a:ea typeface="+mn-ea"/>
                        </a:rPr>
                        <a:t>RO</a:t>
                      </a:r>
                      <a:endParaRPr lang="zh-CN" altLang="en-US" sz="1400" b="1" dirty="0">
                        <a:latin typeface="+mn-ea"/>
                        <a:ea typeface="+mn-ea"/>
                      </a:endParaRPr>
                    </a:p>
                  </a:txBody>
                  <a:tcPr/>
                </a:tc>
                <a:tc>
                  <a:txBody>
                    <a:bodyPr/>
                    <a:lstStyle/>
                    <a:p>
                      <a:pPr algn="ctr"/>
                      <a:r>
                        <a:rPr lang="en-US" altLang="zh-CN" sz="1400" b="1" dirty="0" smtClean="0">
                          <a:latin typeface="+mn-ea"/>
                          <a:ea typeface="+mn-ea"/>
                        </a:rPr>
                        <a:t>EX</a:t>
                      </a:r>
                      <a:endParaRPr lang="zh-CN" altLang="en-US" sz="1400" b="1" dirty="0">
                        <a:latin typeface="+mn-ea"/>
                        <a:ea typeface="+mn-ea"/>
                      </a:endParaRPr>
                    </a:p>
                  </a:txBody>
                  <a:tcPr/>
                </a:tc>
                <a:tc>
                  <a:txBody>
                    <a:bodyPr/>
                    <a:lstStyle/>
                    <a:p>
                      <a:pPr algn="ctr"/>
                      <a:r>
                        <a:rPr lang="en-US" altLang="zh-CN" sz="1400" b="1" dirty="0" smtClean="0">
                          <a:latin typeface="+mn-ea"/>
                          <a:ea typeface="+mn-ea"/>
                        </a:rPr>
                        <a:t>WR</a:t>
                      </a:r>
                      <a:endParaRPr lang="zh-CN" altLang="en-US" sz="1400" b="1" dirty="0">
                        <a:latin typeface="+mn-ea"/>
                        <a:ea typeface="+mn-ea"/>
                      </a:endParaRPr>
                    </a:p>
                  </a:txBody>
                  <a:tcPr/>
                </a:tc>
              </a:tr>
              <a:tr h="295268">
                <a:tc>
                  <a:txBody>
                    <a:bodyPr/>
                    <a:lstStyle/>
                    <a:p>
                      <a:pPr algn="l"/>
                      <a:endParaRPr lang="zh-CN" altLang="en-US" sz="1400" b="1" dirty="0">
                        <a:latin typeface="+mn-ea"/>
                        <a:ea typeface="+mn-ea"/>
                      </a:endParaRPr>
                    </a:p>
                  </a:txBody>
                  <a:tcPr/>
                </a:tc>
                <a:tc>
                  <a:txBody>
                    <a:bodyPr/>
                    <a:lstStyle/>
                    <a:p>
                      <a:pPr algn="ct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algn="ct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r>
              <a:tr h="3412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algn="ct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algn="ctr"/>
                      <a:endParaRPr lang="zh-CN" altLang="en-US" sz="1400" b="1" dirty="0">
                        <a:latin typeface="+mn-ea"/>
                        <a:ea typeface="+mn-ea"/>
                      </a:endParaRPr>
                    </a:p>
                  </a:txBody>
                  <a:tcPr/>
                </a:tc>
                <a:tc>
                  <a:txBody>
                    <a:bodyPr/>
                    <a:lstStyle/>
                    <a:p>
                      <a:pPr algn="ctr"/>
                      <a:endParaRPr lang="zh-CN" altLang="en-US" sz="1400" dirty="0"/>
                    </a:p>
                  </a:txBody>
                  <a:tcPr/>
                </a:tc>
              </a:tr>
              <a:tr h="341296">
                <a:tc>
                  <a:txBody>
                    <a:bodyPr/>
                    <a:lstStyle/>
                    <a:p>
                      <a:pPr algn="l"/>
                      <a:endParaRPr lang="en-US" altLang="zh-CN" sz="1400" b="1" kern="1200" dirty="0" smtClean="0">
                        <a:solidFill>
                          <a:schemeClr val="dk1"/>
                        </a:solidFill>
                        <a:latin typeface="+mn-ea"/>
                        <a:ea typeface="+mn-ea"/>
                        <a:cs typeface="+mn-cs"/>
                      </a:endParaRPr>
                    </a:p>
                  </a:txBody>
                  <a:tcPr/>
                </a:tc>
                <a:tc>
                  <a:txBody>
                    <a:bodyPr/>
                    <a:lstStyle/>
                    <a:p>
                      <a:pPr algn="ctr"/>
                      <a:endParaRPr lang="zh-CN" altLang="en-US" sz="1400" b="1" dirty="0">
                        <a:latin typeface="+mn-ea"/>
                        <a:ea typeface="+mn-ea"/>
                      </a:endParaRPr>
                    </a:p>
                  </a:txBody>
                  <a:tcPr/>
                </a:tc>
                <a:tc>
                  <a:txBody>
                    <a:bodyPr/>
                    <a:lstStyle/>
                    <a:p>
                      <a:pPr algn="ctr"/>
                      <a:endParaRPr lang="zh-CN" altLang="en-US" sz="1400" dirty="0"/>
                    </a:p>
                  </a:txBody>
                  <a:tcPr/>
                </a:tc>
                <a:tc>
                  <a:txBody>
                    <a:bodyPr/>
                    <a:lstStyle/>
                    <a:p>
                      <a:pPr algn="ctr"/>
                      <a:endParaRPr lang="zh-CN" altLang="en-US" sz="1400" dirty="0"/>
                    </a:p>
                  </a:txBody>
                  <a:tcPr/>
                </a:tc>
                <a:tc>
                  <a:txBody>
                    <a:bodyPr/>
                    <a:lstStyle/>
                    <a:p>
                      <a:pPr algn="ctr"/>
                      <a:endParaRPr lang="zh-CN" altLang="en-US" sz="1400" dirty="0"/>
                    </a:p>
                  </a:txBody>
                  <a:tcPr/>
                </a:tc>
              </a:tr>
              <a:tr h="341296">
                <a:tc>
                  <a:txBody>
                    <a:bodyPr/>
                    <a:lstStyle/>
                    <a:p>
                      <a:pPr algn="l"/>
                      <a:endParaRPr lang="zh-CN" altLang="en-US" sz="1400" b="1" u="sng" kern="1200" dirty="0">
                        <a:solidFill>
                          <a:schemeClr val="dk1"/>
                        </a:solidFill>
                        <a:latin typeface="+mn-ea"/>
                        <a:ea typeface="+mn-ea"/>
                        <a:cs typeface="+mn-cs"/>
                      </a:endParaRPr>
                    </a:p>
                  </a:txBody>
                  <a:tcPr/>
                </a:tc>
                <a:tc>
                  <a:txBody>
                    <a:bodyPr/>
                    <a:lstStyle/>
                    <a:p>
                      <a:pPr algn="ctr"/>
                      <a:endParaRPr lang="zh-CN" altLang="en-US" sz="1400" b="1" dirty="0">
                        <a:latin typeface="+mn-ea"/>
                        <a:ea typeface="+mn-ea"/>
                      </a:endParaRPr>
                    </a:p>
                  </a:txBody>
                  <a:tcPr/>
                </a:tc>
                <a:tc>
                  <a:txBody>
                    <a:bodyPr/>
                    <a:lstStyle/>
                    <a:p>
                      <a:pPr algn="ctr"/>
                      <a:endParaRPr lang="zh-CN" altLang="en-US" sz="1400" dirty="0"/>
                    </a:p>
                  </a:txBody>
                  <a:tcPr/>
                </a:tc>
                <a:tc>
                  <a:txBody>
                    <a:bodyPr/>
                    <a:lstStyle/>
                    <a:p>
                      <a:pPr algn="ctr"/>
                      <a:endParaRPr lang="zh-CN" altLang="en-US" sz="1400" dirty="0"/>
                    </a:p>
                  </a:txBody>
                  <a:tcPr/>
                </a:tc>
                <a:tc>
                  <a:txBody>
                    <a:bodyPr/>
                    <a:lstStyle/>
                    <a:p>
                      <a:pPr algn="ctr"/>
                      <a:endParaRPr lang="zh-CN" altLang="en-US" sz="1400" dirty="0"/>
                    </a:p>
                  </a:txBody>
                  <a:tcPr/>
                </a:tc>
              </a:tr>
              <a:tr h="341296">
                <a:tc>
                  <a:txBody>
                    <a:bodyPr/>
                    <a:lstStyle/>
                    <a:p>
                      <a:pPr algn="l"/>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algn="ctr"/>
                      <a:endParaRPr lang="zh-CN" altLang="en-US" sz="1400"/>
                    </a:p>
                  </a:txBody>
                  <a:tcPr/>
                </a:tc>
                <a:tc>
                  <a:txBody>
                    <a:bodyPr/>
                    <a:lstStyle/>
                    <a:p>
                      <a:pPr algn="ctr"/>
                      <a:endParaRPr lang="zh-CN" altLang="en-US" sz="1400"/>
                    </a:p>
                  </a:txBody>
                  <a:tcPr/>
                </a:tc>
                <a:tc>
                  <a:txBody>
                    <a:bodyPr/>
                    <a:lstStyle/>
                    <a:p>
                      <a:pPr algn="ctr"/>
                      <a:endParaRPr lang="zh-CN" altLang="en-US" sz="1400" dirty="0"/>
                    </a:p>
                  </a:txBody>
                  <a:tcPr/>
                </a:tc>
              </a:tr>
              <a:tr h="341296">
                <a:tc>
                  <a:txBody>
                    <a:bodyPr/>
                    <a:lstStyle/>
                    <a:p>
                      <a:pPr algn="l"/>
                      <a:endParaRPr lang="zh-CN" altLang="en-US" sz="1400" b="1" kern="1200" dirty="0">
                        <a:solidFill>
                          <a:schemeClr val="dk1"/>
                        </a:solidFill>
                        <a:latin typeface="+mn-ea"/>
                        <a:ea typeface="+mn-ea"/>
                        <a:cs typeface="+mn-cs"/>
                      </a:endParaRPr>
                    </a:p>
                  </a:txBody>
                  <a:tcPr/>
                </a:tc>
                <a:tc>
                  <a:txBody>
                    <a:bodyPr/>
                    <a:lstStyle/>
                    <a:p>
                      <a:pPr algn="ctr"/>
                      <a:endParaRPr lang="zh-CN" altLang="en-US" sz="1400" dirty="0"/>
                    </a:p>
                  </a:txBody>
                  <a:tcPr/>
                </a:tc>
                <a:tc>
                  <a:txBody>
                    <a:bodyPr/>
                    <a:lstStyle/>
                    <a:p>
                      <a:pPr algn="ctr"/>
                      <a:endParaRPr lang="zh-CN" altLang="en-US" sz="1400"/>
                    </a:p>
                  </a:txBody>
                  <a:tcPr/>
                </a:tc>
                <a:tc>
                  <a:txBody>
                    <a:bodyPr/>
                    <a:lstStyle/>
                    <a:p>
                      <a:pPr algn="ctr"/>
                      <a:endParaRPr lang="zh-CN" altLang="en-US" sz="1400"/>
                    </a:p>
                  </a:txBody>
                  <a:tcPr/>
                </a:tc>
                <a:tc>
                  <a:txBody>
                    <a:bodyPr/>
                    <a:lstStyle/>
                    <a:p>
                      <a:pPr algn="ctr"/>
                      <a:endParaRPr lang="zh-CN" altLang="en-US" sz="1400" dirty="0"/>
                    </a:p>
                  </a:txBody>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710676286"/>
              </p:ext>
            </p:extLst>
          </p:nvPr>
        </p:nvGraphicFramePr>
        <p:xfrm>
          <a:off x="1284308" y="2924944"/>
          <a:ext cx="6096004" cy="2214072"/>
        </p:xfrm>
        <a:graphic>
          <a:graphicData uri="http://schemas.openxmlformats.org/drawingml/2006/table">
            <a:tbl>
              <a:tblPr firstRow="1" bandRow="1">
                <a:tableStyleId>{5C22544A-7EE6-4342-B048-85BDC9FD1C3A}</a:tableStyleId>
              </a:tblPr>
              <a:tblGrid>
                <a:gridCol w="695404"/>
                <a:gridCol w="720080"/>
                <a:gridCol w="744756"/>
                <a:gridCol w="576064"/>
                <a:gridCol w="576064"/>
                <a:gridCol w="479380"/>
                <a:gridCol w="672748"/>
                <a:gridCol w="576064"/>
                <a:gridCol w="504056"/>
                <a:gridCol w="551388"/>
              </a:tblGrid>
              <a:tr h="286856">
                <a:tc rowSpan="2">
                  <a:txBody>
                    <a:bodyPr/>
                    <a:lstStyle/>
                    <a:p>
                      <a:pPr algn="ctr"/>
                      <a:r>
                        <a:rPr lang="zh-CN" altLang="en-US" sz="1400" b="1" kern="1200" dirty="0" smtClean="0">
                          <a:solidFill>
                            <a:schemeClr val="lt1"/>
                          </a:solidFill>
                          <a:latin typeface="+mn-ea"/>
                          <a:ea typeface="+mn-ea"/>
                          <a:cs typeface="+mn-cs"/>
                        </a:rPr>
                        <a:t>部件名称</a:t>
                      </a:r>
                      <a:endParaRPr lang="en-US" altLang="zh-CN" sz="1400" b="1" kern="1200" dirty="0" smtClean="0">
                        <a:solidFill>
                          <a:schemeClr val="lt1"/>
                        </a:solidFill>
                        <a:latin typeface="+mn-ea"/>
                        <a:ea typeface="+mn-ea"/>
                        <a:cs typeface="+mn-cs"/>
                      </a:endParaRPr>
                    </a:p>
                  </a:txBody>
                  <a:tcPr/>
                </a:tc>
                <a:tc gridSpan="9">
                  <a:txBody>
                    <a:bodyPr/>
                    <a:lstStyle/>
                    <a:p>
                      <a:pPr algn="ctr"/>
                      <a:r>
                        <a:rPr lang="zh-CN" altLang="en-US" sz="1400" b="1" dirty="0" smtClean="0">
                          <a:latin typeface="+mn-ea"/>
                          <a:ea typeface="+mn-ea"/>
                        </a:rPr>
                        <a:t>功能部件状态表</a:t>
                      </a:r>
                      <a:endParaRPr lang="zh-CN" altLang="en-US" sz="1400" b="1" dirty="0">
                        <a:latin typeface="+mn-ea"/>
                        <a:ea typeface="+mn-ea"/>
                      </a:endParaRP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pPr algn="ctr"/>
                      <a:endParaRPr lang="zh-CN" altLang="en-US" sz="1400" b="1" dirty="0">
                        <a:latin typeface="+mn-ea"/>
                        <a:ea typeface="+mn-ea"/>
                      </a:endParaRPr>
                    </a:p>
                  </a:txBody>
                  <a:tcPr/>
                </a:tc>
                <a:tc hMerge="1">
                  <a:txBody>
                    <a:bodyPr/>
                    <a:lstStyle/>
                    <a:p>
                      <a:pPr algn="ctr"/>
                      <a:endParaRPr lang="zh-CN" altLang="en-US" sz="1400" b="1" dirty="0">
                        <a:latin typeface="+mn-ea"/>
                        <a:ea typeface="+mn-ea"/>
                      </a:endParaRPr>
                    </a:p>
                  </a:txBody>
                  <a:tcPr/>
                </a:tc>
                <a:tc hMerge="1">
                  <a:txBody>
                    <a:bodyPr/>
                    <a:lstStyle/>
                    <a:p>
                      <a:pPr algn="ctr"/>
                      <a:endParaRPr lang="zh-CN" altLang="en-US" sz="1400" b="1" dirty="0">
                        <a:latin typeface="+mn-ea"/>
                        <a:ea typeface="+mn-ea"/>
                      </a:endParaRPr>
                    </a:p>
                  </a:txBody>
                  <a:tcPr/>
                </a:tc>
                <a:tc hMerge="1">
                  <a:txBody>
                    <a:bodyPr/>
                    <a:lstStyle/>
                    <a:p>
                      <a:pPr algn="ctr"/>
                      <a:endParaRPr lang="zh-CN" altLang="en-US" sz="1400" b="1" dirty="0">
                        <a:latin typeface="+mn-ea"/>
                        <a:ea typeface="+mn-ea"/>
                      </a:endParaRPr>
                    </a:p>
                  </a:txBody>
                  <a:tcPr/>
                </a:tc>
                <a:tc hMerge="1">
                  <a:txBody>
                    <a:bodyPr/>
                    <a:lstStyle/>
                    <a:p>
                      <a:pPr algn="ctr"/>
                      <a:endParaRPr lang="zh-CN" altLang="en-US" sz="1400" b="1" dirty="0">
                        <a:latin typeface="+mn-ea"/>
                        <a:ea typeface="+mn-ea"/>
                      </a:endParaRPr>
                    </a:p>
                  </a:txBody>
                  <a:tcPr/>
                </a:tc>
              </a:tr>
              <a:tr h="286856">
                <a:tc vMerge="1">
                  <a:txBody>
                    <a:bodyPr/>
                    <a:lstStyle/>
                    <a:p>
                      <a:endParaRPr lang="zh-CN" altLang="en-US" dirty="0"/>
                    </a:p>
                  </a:txBody>
                  <a:tcPr/>
                </a:tc>
                <a:tc>
                  <a:txBody>
                    <a:bodyPr/>
                    <a:lstStyle/>
                    <a:p>
                      <a:pPr algn="ctr"/>
                      <a:r>
                        <a:rPr lang="en-US" altLang="zh-CN" sz="1400" b="1" dirty="0" smtClean="0">
                          <a:latin typeface="+mn-ea"/>
                          <a:ea typeface="+mn-ea"/>
                        </a:rPr>
                        <a:t>Busy</a:t>
                      </a:r>
                      <a:endParaRPr lang="zh-CN" altLang="en-US" sz="1400" b="1" dirty="0">
                        <a:latin typeface="+mn-ea"/>
                        <a:ea typeface="+mn-ea"/>
                      </a:endParaRPr>
                    </a:p>
                  </a:txBody>
                  <a:tcPr/>
                </a:tc>
                <a:tc>
                  <a:txBody>
                    <a:bodyPr/>
                    <a:lstStyle/>
                    <a:p>
                      <a:pPr algn="ctr"/>
                      <a:r>
                        <a:rPr lang="en-US" altLang="zh-CN" sz="1400" b="1" dirty="0" smtClean="0">
                          <a:latin typeface="+mn-ea"/>
                          <a:ea typeface="+mn-ea"/>
                        </a:rPr>
                        <a:t>Op</a:t>
                      </a:r>
                      <a:endParaRPr lang="zh-CN" altLang="en-US" sz="1400" b="1" dirty="0">
                        <a:latin typeface="+mn-ea"/>
                        <a:ea typeface="+mn-ea"/>
                      </a:endParaRPr>
                    </a:p>
                  </a:txBody>
                  <a:tcPr/>
                </a:tc>
                <a:tc>
                  <a:txBody>
                    <a:bodyPr/>
                    <a:lstStyle/>
                    <a:p>
                      <a:pPr algn="ctr"/>
                      <a:r>
                        <a:rPr lang="en-US" altLang="zh-CN" sz="1400" b="1" dirty="0" smtClean="0">
                          <a:latin typeface="+mn-ea"/>
                          <a:ea typeface="+mn-ea"/>
                        </a:rPr>
                        <a:t>Fi</a:t>
                      </a:r>
                      <a:endParaRPr lang="zh-CN" altLang="en-US" sz="1400" b="1" dirty="0">
                        <a:latin typeface="+mn-ea"/>
                        <a:ea typeface="+mn-ea"/>
                      </a:endParaRPr>
                    </a:p>
                  </a:txBody>
                  <a:tcPr/>
                </a:tc>
                <a:tc>
                  <a:txBody>
                    <a:bodyPr/>
                    <a:lstStyle/>
                    <a:p>
                      <a:pPr algn="ctr"/>
                      <a:r>
                        <a:rPr lang="en-US" altLang="zh-CN" sz="1400" b="1" dirty="0" err="1" smtClean="0">
                          <a:latin typeface="+mn-ea"/>
                          <a:ea typeface="+mn-ea"/>
                        </a:rPr>
                        <a:t>Fj</a:t>
                      </a:r>
                      <a:endParaRPr lang="zh-CN" altLang="en-US" sz="1400" b="1" dirty="0">
                        <a:latin typeface="+mn-ea"/>
                        <a:ea typeface="+mn-ea"/>
                      </a:endParaRPr>
                    </a:p>
                  </a:txBody>
                  <a:tcPr/>
                </a:tc>
                <a:tc>
                  <a:txBody>
                    <a:bodyPr/>
                    <a:lstStyle/>
                    <a:p>
                      <a:pPr algn="ctr"/>
                      <a:r>
                        <a:rPr lang="en-US" altLang="zh-CN" sz="1400" b="1" dirty="0" err="1" smtClean="0">
                          <a:latin typeface="+mn-ea"/>
                          <a:ea typeface="+mn-ea"/>
                        </a:rPr>
                        <a:t>Fk</a:t>
                      </a:r>
                      <a:endParaRPr lang="zh-CN" altLang="en-US" sz="1400" b="1" dirty="0">
                        <a:latin typeface="+mn-ea"/>
                        <a:ea typeface="+mn-ea"/>
                      </a:endParaRPr>
                    </a:p>
                  </a:txBody>
                  <a:tcPr/>
                </a:tc>
                <a:tc>
                  <a:txBody>
                    <a:bodyPr/>
                    <a:lstStyle/>
                    <a:p>
                      <a:pPr algn="ctr"/>
                      <a:r>
                        <a:rPr lang="en-US" altLang="zh-CN" sz="1400" b="1" dirty="0" err="1" smtClean="0">
                          <a:latin typeface="+mn-ea"/>
                          <a:ea typeface="+mn-ea"/>
                        </a:rPr>
                        <a:t>Qj</a:t>
                      </a:r>
                      <a:endParaRPr lang="zh-CN" altLang="en-US" sz="1400" b="1" dirty="0">
                        <a:latin typeface="+mn-ea"/>
                        <a:ea typeface="+mn-ea"/>
                      </a:endParaRPr>
                    </a:p>
                  </a:txBody>
                  <a:tcPr/>
                </a:tc>
                <a:tc>
                  <a:txBody>
                    <a:bodyPr/>
                    <a:lstStyle/>
                    <a:p>
                      <a:pPr algn="ctr"/>
                      <a:r>
                        <a:rPr lang="en-US" altLang="zh-CN" sz="1400" b="1" dirty="0" err="1" smtClean="0">
                          <a:latin typeface="+mn-ea"/>
                          <a:ea typeface="+mn-ea"/>
                        </a:rPr>
                        <a:t>Qk</a:t>
                      </a:r>
                      <a:endParaRPr lang="zh-CN" altLang="en-US" sz="1400" b="1" dirty="0">
                        <a:latin typeface="+mn-ea"/>
                        <a:ea typeface="+mn-ea"/>
                      </a:endParaRPr>
                    </a:p>
                  </a:txBody>
                  <a:tcPr/>
                </a:tc>
                <a:tc>
                  <a:txBody>
                    <a:bodyPr/>
                    <a:lstStyle/>
                    <a:p>
                      <a:pPr algn="ctr"/>
                      <a:r>
                        <a:rPr lang="en-US" altLang="zh-CN" sz="1400" b="1" dirty="0" err="1" smtClean="0">
                          <a:latin typeface="+mn-ea"/>
                          <a:ea typeface="+mn-ea"/>
                        </a:rPr>
                        <a:t>Rj</a:t>
                      </a:r>
                      <a:endParaRPr lang="zh-CN" altLang="en-US" sz="1400" b="1" dirty="0">
                        <a:latin typeface="+mn-ea"/>
                        <a:ea typeface="+mn-ea"/>
                      </a:endParaRPr>
                    </a:p>
                  </a:txBody>
                  <a:tcPr/>
                </a:tc>
                <a:tc>
                  <a:txBody>
                    <a:bodyPr/>
                    <a:lstStyle/>
                    <a:p>
                      <a:pPr algn="ctr"/>
                      <a:r>
                        <a:rPr lang="en-US" altLang="zh-CN" sz="1400" b="1" dirty="0" err="1" smtClean="0">
                          <a:latin typeface="+mn-ea"/>
                          <a:ea typeface="+mn-ea"/>
                        </a:rPr>
                        <a:t>Rk</a:t>
                      </a:r>
                      <a:endParaRPr lang="zh-CN" altLang="en-US" sz="1400" b="1" dirty="0">
                        <a:latin typeface="+mn-ea"/>
                        <a:ea typeface="+mn-ea"/>
                      </a:endParaRPr>
                    </a:p>
                  </a:txBody>
                  <a:tcPr/>
                </a:tc>
              </a:tr>
              <a:tr h="286856">
                <a:tc>
                  <a:txBody>
                    <a:bodyPr/>
                    <a:lstStyle/>
                    <a:p>
                      <a:pPr algn="l"/>
                      <a:r>
                        <a:rPr lang="zh-CN" altLang="en-US" sz="1400" b="1" dirty="0" smtClean="0">
                          <a:latin typeface="+mn-ea"/>
                          <a:ea typeface="+mn-ea"/>
                        </a:rPr>
                        <a:t>整数</a:t>
                      </a:r>
                      <a:endParaRPr lang="zh-CN" altLang="en-US" sz="1400" b="1" dirty="0">
                        <a:latin typeface="+mn-ea"/>
                        <a:ea typeface="+mn-ea"/>
                      </a:endParaRPr>
                    </a:p>
                  </a:txBody>
                  <a:tcPr/>
                </a:tc>
                <a:tc>
                  <a:txBody>
                    <a:bodyPr/>
                    <a:lstStyle/>
                    <a:p>
                      <a:pPr algn="ct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algn="ct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r>
              <a:tr h="324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乘法</a:t>
                      </a:r>
                      <a:r>
                        <a:rPr lang="en-US" altLang="zh-CN" sz="1400" b="1" dirty="0" smtClean="0">
                          <a:latin typeface="+mn-ea"/>
                          <a:ea typeface="+mn-ea"/>
                        </a:rPr>
                        <a:t>1</a:t>
                      </a:r>
                      <a:endParaRPr lang="zh-CN" altLang="en-US" sz="1400" b="1" dirty="0" smtClean="0">
                        <a:latin typeface="+mn-ea"/>
                        <a:ea typeface="+mn-ea"/>
                      </a:endParaRPr>
                    </a:p>
                  </a:txBody>
                  <a:tcPr/>
                </a:tc>
                <a:tc>
                  <a:txBody>
                    <a:bodyPr/>
                    <a:lstStyle/>
                    <a:p>
                      <a:pPr algn="ct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algn="ctr"/>
                      <a:endParaRPr lang="zh-CN" altLang="en-US" sz="1400" b="1" dirty="0">
                        <a:latin typeface="+mn-ea"/>
                        <a:ea typeface="+mn-ea"/>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r>
              <a:tr h="324918">
                <a:tc>
                  <a:txBody>
                    <a:bodyPr/>
                    <a:lstStyle/>
                    <a:p>
                      <a:pPr algn="l"/>
                      <a:r>
                        <a:rPr lang="zh-CN" altLang="en-US" sz="1400" b="1" kern="1200" dirty="0" smtClean="0">
                          <a:solidFill>
                            <a:schemeClr val="dk1"/>
                          </a:solidFill>
                          <a:latin typeface="+mn-ea"/>
                          <a:ea typeface="+mn-ea"/>
                          <a:cs typeface="+mn-cs"/>
                        </a:rPr>
                        <a:t>乘法</a:t>
                      </a:r>
                      <a:r>
                        <a:rPr lang="en-US" altLang="zh-CN" sz="1400" b="1" kern="1200" dirty="0" smtClean="0">
                          <a:solidFill>
                            <a:schemeClr val="dk1"/>
                          </a:solidFill>
                          <a:latin typeface="+mn-ea"/>
                          <a:ea typeface="+mn-ea"/>
                          <a:cs typeface="+mn-cs"/>
                        </a:rPr>
                        <a:t>2</a:t>
                      </a:r>
                    </a:p>
                  </a:txBody>
                  <a:tcPr/>
                </a:tc>
                <a:tc>
                  <a:txBody>
                    <a:bodyPr/>
                    <a:lstStyle/>
                    <a:p>
                      <a:pPr algn="ctr"/>
                      <a:endParaRPr lang="zh-CN" altLang="en-US" sz="1400" b="1" dirty="0">
                        <a:latin typeface="+mn-ea"/>
                        <a:ea typeface="+mn-ea"/>
                      </a:endParaRPr>
                    </a:p>
                  </a:txBody>
                  <a:tcPr/>
                </a:tc>
                <a:tc>
                  <a:txBody>
                    <a:bodyPr/>
                    <a:lstStyle/>
                    <a:p>
                      <a:pPr algn="ctr"/>
                      <a:endParaRPr lang="zh-CN" altLang="en-US" sz="1400" dirty="0"/>
                    </a:p>
                  </a:txBody>
                  <a:tcPr/>
                </a:tc>
                <a:tc>
                  <a:txBody>
                    <a:bodyPr/>
                    <a:lstStyle/>
                    <a:p>
                      <a:pPr algn="ctr"/>
                      <a:endParaRPr lang="zh-CN" altLang="en-US" sz="1400" dirty="0"/>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r>
              <a:tr h="324918">
                <a:tc>
                  <a:txBody>
                    <a:bodyPr/>
                    <a:lstStyle/>
                    <a:p>
                      <a:pPr algn="l"/>
                      <a:r>
                        <a:rPr lang="zh-CN" altLang="en-US" sz="1400" b="1" u="none" kern="1200" dirty="0" smtClean="0">
                          <a:solidFill>
                            <a:schemeClr val="dk1"/>
                          </a:solidFill>
                          <a:latin typeface="+mn-ea"/>
                          <a:ea typeface="+mn-ea"/>
                          <a:cs typeface="+mn-cs"/>
                        </a:rPr>
                        <a:t>加法</a:t>
                      </a:r>
                      <a:endParaRPr lang="zh-CN" altLang="en-US" sz="1400" b="1" u="none" kern="1200" dirty="0">
                        <a:solidFill>
                          <a:schemeClr val="dk1"/>
                        </a:solidFill>
                        <a:latin typeface="+mn-ea"/>
                        <a:ea typeface="+mn-ea"/>
                        <a:cs typeface="+mn-cs"/>
                      </a:endParaRPr>
                    </a:p>
                  </a:txBody>
                  <a:tcPr/>
                </a:tc>
                <a:tc>
                  <a:txBody>
                    <a:bodyPr/>
                    <a:lstStyle/>
                    <a:p>
                      <a:pPr algn="ctr"/>
                      <a:endParaRPr lang="zh-CN" altLang="en-US" sz="1400" b="1" dirty="0">
                        <a:latin typeface="+mn-ea"/>
                        <a:ea typeface="+mn-ea"/>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r>
              <a:tr h="324918">
                <a:tc>
                  <a:txBody>
                    <a:bodyPr/>
                    <a:lstStyle/>
                    <a:p>
                      <a:pPr algn="l"/>
                      <a:r>
                        <a:rPr lang="zh-CN" altLang="en-US" sz="1400" b="1" kern="1200" dirty="0" smtClean="0">
                          <a:solidFill>
                            <a:schemeClr val="dk1"/>
                          </a:solidFill>
                          <a:latin typeface="+mn-ea"/>
                          <a:ea typeface="+mn-ea"/>
                          <a:cs typeface="+mn-cs"/>
                        </a:rPr>
                        <a:t>除法</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dirty="0" smtClean="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127254852"/>
              </p:ext>
            </p:extLst>
          </p:nvPr>
        </p:nvGraphicFramePr>
        <p:xfrm>
          <a:off x="1259632" y="5373216"/>
          <a:ext cx="6192688" cy="914400"/>
        </p:xfrm>
        <a:graphic>
          <a:graphicData uri="http://schemas.openxmlformats.org/drawingml/2006/table">
            <a:tbl>
              <a:tblPr firstRow="1" bandRow="1">
                <a:tableStyleId>{5C22544A-7EE6-4342-B048-85BDC9FD1C3A}</a:tableStyleId>
              </a:tblPr>
              <a:tblGrid>
                <a:gridCol w="1099812"/>
                <a:gridCol w="700388"/>
                <a:gridCol w="648072"/>
                <a:gridCol w="497478"/>
                <a:gridCol w="669488"/>
                <a:gridCol w="669488"/>
                <a:gridCol w="669488"/>
                <a:gridCol w="547233"/>
                <a:gridCol w="691241"/>
              </a:tblGrid>
              <a:tr h="288032">
                <a:tc rowSpan="2">
                  <a:txBody>
                    <a:bodyPr/>
                    <a:lstStyle/>
                    <a:p>
                      <a:endParaRPr lang="zh-CN" altLang="en-US" dirty="0"/>
                    </a:p>
                  </a:txBody>
                  <a:tcPr/>
                </a:tc>
                <a:tc gridSpan="8">
                  <a:txBody>
                    <a:bodyPr/>
                    <a:lstStyle/>
                    <a:p>
                      <a:pPr algn="ctr"/>
                      <a:r>
                        <a:rPr lang="zh-CN" altLang="en-US" sz="1400" b="1" kern="1200" dirty="0" smtClean="0">
                          <a:solidFill>
                            <a:schemeClr val="lt1"/>
                          </a:solidFill>
                          <a:latin typeface="+mn-ea"/>
                          <a:ea typeface="+mn-ea"/>
                          <a:cs typeface="+mn-cs"/>
                        </a:rPr>
                        <a:t>结果寄存器状态表</a:t>
                      </a:r>
                      <a:endParaRPr lang="zh-CN" altLang="en-US" sz="1400" b="1" kern="1200" dirty="0">
                        <a:solidFill>
                          <a:schemeClr val="lt1"/>
                        </a:solidFill>
                        <a:latin typeface="+mn-ea"/>
                        <a:ea typeface="+mn-ea"/>
                        <a:cs typeface="+mn-cs"/>
                      </a:endParaRP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pPr algn="ctr"/>
                      <a:endParaRPr lang="zh-CN" altLang="en-US" sz="1400" b="1" kern="1200" dirty="0">
                        <a:solidFill>
                          <a:schemeClr val="lt1"/>
                        </a:solidFill>
                        <a:latin typeface="+mn-ea"/>
                        <a:ea typeface="+mn-ea"/>
                        <a:cs typeface="+mn-cs"/>
                      </a:endParaRPr>
                    </a:p>
                  </a:txBody>
                  <a:tcPr/>
                </a:tc>
              </a:tr>
              <a:tr h="288032">
                <a:tc vMerge="1">
                  <a:txBody>
                    <a:bodyPr/>
                    <a:lstStyle/>
                    <a:p>
                      <a:endParaRPr lang="zh-CN" altLang="en-US" dirty="0"/>
                    </a:p>
                  </a:txBody>
                  <a:tcPr/>
                </a:tc>
                <a:tc>
                  <a:txBody>
                    <a:bodyPr/>
                    <a:lstStyle/>
                    <a:p>
                      <a:pPr algn="ctr"/>
                      <a:r>
                        <a:rPr lang="en-US" altLang="zh-CN" sz="1400" b="1" kern="1200" dirty="0" smtClean="0">
                          <a:solidFill>
                            <a:schemeClr val="dk1"/>
                          </a:solidFill>
                          <a:latin typeface="+mn-ea"/>
                          <a:ea typeface="+mn-ea"/>
                          <a:cs typeface="+mn-cs"/>
                        </a:rPr>
                        <a:t>F0</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smtClean="0">
                          <a:solidFill>
                            <a:schemeClr val="dk1"/>
                          </a:solidFill>
                          <a:latin typeface="+mn-ea"/>
                          <a:ea typeface="+mn-ea"/>
                          <a:cs typeface="+mn-cs"/>
                        </a:rPr>
                        <a:t>F2</a:t>
                      </a:r>
                      <a:endParaRPr lang="zh-CN" altLang="en-US" sz="1400" b="1" kern="1200" dirty="0" smtClean="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F4</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F6</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F8</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F10</a:t>
                      </a:r>
                      <a:endParaRPr lang="zh-CN" altLang="en-US" sz="1400" b="1" kern="1200" dirty="0">
                        <a:solidFill>
                          <a:schemeClr val="dk1"/>
                        </a:solidFill>
                        <a:latin typeface="+mn-ea"/>
                        <a:ea typeface="+mn-ea"/>
                        <a:cs typeface="+mn-cs"/>
                      </a:endParaRPr>
                    </a:p>
                  </a:txBody>
                  <a:tcPr/>
                </a:tc>
                <a:tc>
                  <a:txBody>
                    <a:bodyPr/>
                    <a:lstStyle/>
                    <a:p>
                      <a:r>
                        <a:rPr lang="en-US" altLang="zh-CN" sz="1400" b="1" kern="1200" dirty="0" smtClean="0">
                          <a:solidFill>
                            <a:schemeClr val="dk1"/>
                          </a:solidFill>
                          <a:latin typeface="+mn-ea"/>
                          <a:ea typeface="+mn-ea"/>
                          <a:cs typeface="+mn-cs"/>
                        </a:rPr>
                        <a:t>...</a:t>
                      </a:r>
                      <a:endParaRPr lang="zh-CN" altLang="en-US" sz="1400" b="1" kern="1200" dirty="0">
                        <a:solidFill>
                          <a:schemeClr val="dk1"/>
                        </a:solidFill>
                        <a:latin typeface="+mn-ea"/>
                        <a:ea typeface="+mn-ea"/>
                        <a:cs typeface="+mn-cs"/>
                      </a:endParaRPr>
                    </a:p>
                  </a:txBody>
                  <a:tcPr/>
                </a:tc>
                <a:tc>
                  <a:txBody>
                    <a:bodyPr/>
                    <a:lstStyle/>
                    <a:p>
                      <a:r>
                        <a:rPr lang="en-US" altLang="zh-CN" sz="1400" b="1" kern="1200" dirty="0" smtClean="0">
                          <a:solidFill>
                            <a:schemeClr val="dk1"/>
                          </a:solidFill>
                          <a:latin typeface="+mn-ea"/>
                          <a:ea typeface="+mn-ea"/>
                          <a:cs typeface="+mn-cs"/>
                        </a:rPr>
                        <a:t>F30</a:t>
                      </a:r>
                      <a:endParaRPr lang="zh-CN" altLang="en-US" sz="1400" b="1" kern="1200" dirty="0">
                        <a:solidFill>
                          <a:schemeClr val="dk1"/>
                        </a:solidFill>
                        <a:latin typeface="+mn-ea"/>
                        <a:ea typeface="+mn-ea"/>
                        <a:cs typeface="+mn-cs"/>
                      </a:endParaRPr>
                    </a:p>
                  </a:txBody>
                  <a:tcPr/>
                </a:tc>
              </a:tr>
              <a:tr h="288032">
                <a:tc>
                  <a:txBody>
                    <a:bodyPr/>
                    <a:lstStyle/>
                    <a:p>
                      <a:pPr algn="ctr"/>
                      <a:r>
                        <a:rPr lang="zh-CN" altLang="en-US" sz="1400" b="1" kern="1200" dirty="0" smtClean="0">
                          <a:solidFill>
                            <a:schemeClr val="dk1"/>
                          </a:solidFill>
                          <a:latin typeface="+mn-ea"/>
                          <a:ea typeface="+mn-ea"/>
                          <a:cs typeface="+mn-cs"/>
                        </a:rPr>
                        <a:t>部件名称</a:t>
                      </a:r>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r>
            </a:tbl>
          </a:graphicData>
        </a:graphic>
      </p:graphicFrame>
    </p:spTree>
    <p:extLst>
      <p:ext uri="{BB962C8B-B14F-4D97-AF65-F5344CB8AC3E}">
        <p14:creationId xmlns:p14="http://schemas.microsoft.com/office/powerpoint/2010/main" val="24188782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idx="4294967295"/>
          </p:nvPr>
        </p:nvSpPr>
        <p:spPr>
          <a:xfrm>
            <a:off x="457200" y="-27384"/>
            <a:ext cx="8229600" cy="1143000"/>
          </a:xfrm>
        </p:spPr>
        <p:txBody>
          <a:bodyPr/>
          <a:lstStyle/>
          <a:p>
            <a:pPr eaLnBrk="1" hangingPunct="1">
              <a:defRPr/>
            </a:pPr>
            <a:r>
              <a:rPr lang="zh-CN" altLang="en-US" sz="3600" b="1" dirty="0" smtClean="0">
                <a:latin typeface="+mj-ea"/>
              </a:rPr>
              <a:t>数据结构：程序实例</a:t>
            </a:r>
          </a:p>
        </p:txBody>
      </p:sp>
      <p:sp>
        <p:nvSpPr>
          <p:cNvPr id="129029" name="Rectangle 5"/>
          <p:cNvSpPr>
            <a:spLocks noGrp="1" noChangeArrowheads="1"/>
          </p:cNvSpPr>
          <p:nvPr>
            <p:ph type="body" idx="4294967295"/>
          </p:nvPr>
        </p:nvSpPr>
        <p:spPr>
          <a:xfrm>
            <a:off x="395288" y="836712"/>
            <a:ext cx="8229600" cy="4525962"/>
          </a:xfrm>
        </p:spPr>
        <p:txBody>
          <a:bodyPr rtlCol="0">
            <a:noAutofit/>
          </a:bodyPr>
          <a:lstStyle/>
          <a:p>
            <a:pPr eaLnBrk="1" fontAlgn="auto" hangingPunct="1">
              <a:lnSpc>
                <a:spcPct val="120000"/>
              </a:lnSpc>
              <a:spcAft>
                <a:spcPts val="0"/>
              </a:spcAft>
              <a:defRPr/>
            </a:pPr>
            <a:r>
              <a:rPr lang="zh-CN" altLang="en-US" sz="2400" b="1" dirty="0" smtClean="0">
                <a:latin typeface="Times New Roman" panose="02020603050405020304" pitchFamily="18" charset="0"/>
                <a:ea typeface="+mj-ea"/>
                <a:cs typeface="Times New Roman" panose="02020603050405020304" pitchFamily="18" charset="0"/>
              </a:rPr>
              <a:t>指令序列</a:t>
            </a:r>
            <a:endParaRPr lang="en-US" altLang="zh-CN" sz="2400" b="1" dirty="0" smtClean="0">
              <a:latin typeface="Times New Roman" panose="02020603050405020304" pitchFamily="18" charset="0"/>
              <a:ea typeface="+mj-ea"/>
              <a:cs typeface="Times New Roman" panose="02020603050405020304" pitchFamily="18" charset="0"/>
            </a:endParaRPr>
          </a:p>
          <a:p>
            <a:pPr lvl="1" algn="just" eaLnBrk="1" fontAlgn="auto" hangingPunct="1">
              <a:spcBef>
                <a:spcPts val="76"/>
              </a:spcBef>
              <a:spcAft>
                <a:spcPts val="0"/>
              </a:spcAft>
              <a:buFont typeface="Wingdings" pitchFamily="2" charset="2"/>
              <a:buNone/>
              <a:defRPr/>
            </a:pPr>
            <a:r>
              <a:rPr lang="en-US" altLang="zh-CN" sz="2400" b="1" dirty="0" smtClean="0">
                <a:latin typeface="Times New Roman" panose="02020603050405020304" pitchFamily="18" charset="0"/>
                <a:ea typeface="+mj-ea"/>
                <a:cs typeface="Times New Roman" panose="02020603050405020304" pitchFamily="18" charset="0"/>
              </a:rPr>
              <a:t>LD		F6, 34(R2)</a:t>
            </a:r>
          </a:p>
          <a:p>
            <a:pPr lvl="1" algn="just" eaLnBrk="1" fontAlgn="auto" hangingPunct="1">
              <a:spcBef>
                <a:spcPts val="76"/>
              </a:spcBef>
              <a:spcAft>
                <a:spcPts val="0"/>
              </a:spcAft>
              <a:buFont typeface="Wingdings" pitchFamily="2" charset="2"/>
              <a:buNone/>
              <a:defRPr/>
            </a:pPr>
            <a:r>
              <a:rPr lang="en-US" altLang="zh-CN" sz="2400" b="1" dirty="0" smtClean="0">
                <a:latin typeface="Times New Roman" panose="02020603050405020304" pitchFamily="18" charset="0"/>
                <a:ea typeface="+mj-ea"/>
                <a:cs typeface="Times New Roman" panose="02020603050405020304" pitchFamily="18" charset="0"/>
              </a:rPr>
              <a:t>LD		F2, 45(R3)</a:t>
            </a:r>
          </a:p>
          <a:p>
            <a:pPr lvl="1" algn="just" eaLnBrk="1" fontAlgn="auto" hangingPunct="1">
              <a:spcBef>
                <a:spcPts val="76"/>
              </a:spcBef>
              <a:spcAft>
                <a:spcPts val="0"/>
              </a:spcAft>
              <a:buFont typeface="Wingdings" pitchFamily="2" charset="2"/>
              <a:buNone/>
              <a:defRPr/>
            </a:pPr>
            <a:r>
              <a:rPr lang="en-US" altLang="zh-CN" sz="2400" b="1" dirty="0" smtClean="0">
                <a:latin typeface="Times New Roman" panose="02020603050405020304" pitchFamily="18" charset="0"/>
                <a:ea typeface="+mj-ea"/>
                <a:cs typeface="Times New Roman" panose="02020603050405020304" pitchFamily="18" charset="0"/>
              </a:rPr>
              <a:t>MULTD	F0, F2, F4</a:t>
            </a:r>
          </a:p>
          <a:p>
            <a:pPr lvl="1" algn="just" eaLnBrk="1" fontAlgn="auto" hangingPunct="1">
              <a:spcBef>
                <a:spcPts val="76"/>
              </a:spcBef>
              <a:spcAft>
                <a:spcPts val="0"/>
              </a:spcAft>
              <a:buFont typeface="Wingdings" pitchFamily="2" charset="2"/>
              <a:buNone/>
              <a:defRPr/>
            </a:pPr>
            <a:r>
              <a:rPr lang="en-US" altLang="zh-CN" sz="2400" b="1" dirty="0" smtClean="0">
                <a:latin typeface="Times New Roman" panose="02020603050405020304" pitchFamily="18" charset="0"/>
                <a:ea typeface="+mj-ea"/>
                <a:cs typeface="Times New Roman" panose="02020603050405020304" pitchFamily="18" charset="0"/>
              </a:rPr>
              <a:t>SUBD	F8, F6, F2</a:t>
            </a:r>
          </a:p>
          <a:p>
            <a:pPr lvl="1" algn="just" eaLnBrk="1" fontAlgn="auto" hangingPunct="1">
              <a:spcBef>
                <a:spcPts val="76"/>
              </a:spcBef>
              <a:spcAft>
                <a:spcPts val="0"/>
              </a:spcAft>
              <a:buFont typeface="Wingdings" pitchFamily="2" charset="2"/>
              <a:buNone/>
              <a:defRPr/>
            </a:pPr>
            <a:r>
              <a:rPr lang="en-US" altLang="zh-CN" sz="2400" b="1" dirty="0" smtClean="0">
                <a:latin typeface="Times New Roman" panose="02020603050405020304" pitchFamily="18" charset="0"/>
                <a:ea typeface="+mj-ea"/>
                <a:cs typeface="Times New Roman" panose="02020603050405020304" pitchFamily="18" charset="0"/>
              </a:rPr>
              <a:t>DIVD	F10, F0, F6</a:t>
            </a:r>
          </a:p>
          <a:p>
            <a:pPr lvl="1" algn="just" eaLnBrk="1" fontAlgn="auto" hangingPunct="1">
              <a:spcBef>
                <a:spcPts val="76"/>
              </a:spcBef>
              <a:spcAft>
                <a:spcPts val="0"/>
              </a:spcAft>
              <a:buFont typeface="Wingdings" pitchFamily="2" charset="2"/>
              <a:buNone/>
              <a:defRPr/>
            </a:pPr>
            <a:r>
              <a:rPr lang="en-US" altLang="zh-CN" sz="2400" b="1" dirty="0" smtClean="0">
                <a:latin typeface="Times New Roman" panose="02020603050405020304" pitchFamily="18" charset="0"/>
                <a:ea typeface="+mj-ea"/>
                <a:cs typeface="Times New Roman" panose="02020603050405020304" pitchFamily="18" charset="0"/>
              </a:rPr>
              <a:t>ADDD	F6, F8, F2</a:t>
            </a:r>
          </a:p>
          <a:p>
            <a:pPr lvl="1" algn="just" eaLnBrk="1" fontAlgn="auto" hangingPunct="1">
              <a:spcAft>
                <a:spcPts val="0"/>
              </a:spcAft>
              <a:buFont typeface="Wingdings" pitchFamily="2" charset="2"/>
              <a:buNone/>
              <a:defRPr/>
            </a:pPr>
            <a:endParaRPr lang="en-US" altLang="zh-CN" sz="2400" b="1" dirty="0" smtClean="0">
              <a:latin typeface="Times New Roman" panose="02020603050405020304" pitchFamily="18" charset="0"/>
              <a:ea typeface="+mj-ea"/>
              <a:cs typeface="Times New Roman" panose="02020603050405020304" pitchFamily="18" charset="0"/>
            </a:endParaRPr>
          </a:p>
          <a:p>
            <a:pPr marL="424800" lvl="1" eaLnBrk="1" fontAlgn="auto" hangingPunct="1">
              <a:spcBef>
                <a:spcPts val="76"/>
              </a:spcBef>
              <a:spcAft>
                <a:spcPts val="0"/>
              </a:spcAft>
              <a:buFont typeface="Wingdings" panose="05000000000000000000" pitchFamily="2" charset="2"/>
              <a:buChar char="Ø"/>
              <a:defRPr/>
            </a:pPr>
            <a:r>
              <a:rPr lang="zh-CN" altLang="en-US" sz="2400" b="1" dirty="0" smtClean="0">
                <a:latin typeface="Times New Roman" panose="02020603050405020304" pitchFamily="18" charset="0"/>
                <a:ea typeface="+mj-ea"/>
                <a:cs typeface="Times New Roman" panose="02020603050405020304" pitchFamily="18" charset="0"/>
              </a:rPr>
              <a:t>浮点部件执行时间延迟</a:t>
            </a:r>
          </a:p>
          <a:p>
            <a:pPr lvl="2" eaLnBrk="1" fontAlgn="auto" hangingPunct="1">
              <a:spcBef>
                <a:spcPts val="76"/>
              </a:spcBef>
              <a:spcAft>
                <a:spcPts val="0"/>
              </a:spcAft>
              <a:defRPr/>
            </a:pPr>
            <a:r>
              <a:rPr lang="zh-CN" altLang="en-US" b="1" dirty="0" smtClean="0">
                <a:latin typeface="Times New Roman" panose="02020603050405020304" pitchFamily="18" charset="0"/>
                <a:ea typeface="+mj-ea"/>
                <a:cs typeface="Times New Roman" panose="02020603050405020304" pitchFamily="18" charset="0"/>
              </a:rPr>
              <a:t>加（减）法</a:t>
            </a:r>
            <a:r>
              <a:rPr lang="en-US" altLang="zh-CN" b="1" dirty="0" smtClean="0">
                <a:solidFill>
                  <a:schemeClr val="hlink"/>
                </a:solidFill>
                <a:latin typeface="Times New Roman" panose="02020603050405020304" pitchFamily="18" charset="0"/>
                <a:ea typeface="+mj-ea"/>
                <a:cs typeface="Times New Roman" panose="02020603050405020304" pitchFamily="18" charset="0"/>
              </a:rPr>
              <a:t>2</a:t>
            </a:r>
            <a:r>
              <a:rPr lang="zh-CN" altLang="en-US" b="1" dirty="0" smtClean="0">
                <a:latin typeface="Times New Roman" panose="02020603050405020304" pitchFamily="18" charset="0"/>
                <a:ea typeface="+mj-ea"/>
                <a:cs typeface="Times New Roman" panose="02020603050405020304" pitchFamily="18" charset="0"/>
              </a:rPr>
              <a:t>拍</a:t>
            </a:r>
          </a:p>
          <a:p>
            <a:pPr lvl="2" eaLnBrk="1" fontAlgn="auto" hangingPunct="1">
              <a:spcBef>
                <a:spcPts val="76"/>
              </a:spcBef>
              <a:spcAft>
                <a:spcPts val="0"/>
              </a:spcAft>
              <a:defRPr/>
            </a:pPr>
            <a:r>
              <a:rPr lang="zh-CN" altLang="en-US" b="1" dirty="0" smtClean="0">
                <a:latin typeface="Times New Roman" panose="02020603050405020304" pitchFamily="18" charset="0"/>
                <a:ea typeface="+mj-ea"/>
                <a:cs typeface="Times New Roman" panose="02020603050405020304" pitchFamily="18" charset="0"/>
              </a:rPr>
              <a:t>乘法 </a:t>
            </a:r>
            <a:r>
              <a:rPr lang="en-US" altLang="zh-CN" b="1" dirty="0" smtClean="0">
                <a:solidFill>
                  <a:schemeClr val="hlink"/>
                </a:solidFill>
                <a:latin typeface="Times New Roman" panose="02020603050405020304" pitchFamily="18" charset="0"/>
                <a:ea typeface="+mj-ea"/>
                <a:cs typeface="Times New Roman" panose="02020603050405020304" pitchFamily="18" charset="0"/>
              </a:rPr>
              <a:t>10</a:t>
            </a:r>
            <a:r>
              <a:rPr lang="en-US" altLang="zh-CN" b="1" dirty="0" smtClean="0">
                <a:latin typeface="Times New Roman" panose="02020603050405020304" pitchFamily="18" charset="0"/>
                <a:ea typeface="+mj-ea"/>
                <a:cs typeface="Times New Roman" panose="02020603050405020304" pitchFamily="18" charset="0"/>
              </a:rPr>
              <a:t> </a:t>
            </a:r>
            <a:r>
              <a:rPr lang="zh-CN" altLang="en-US" b="1" dirty="0" smtClean="0">
                <a:latin typeface="Times New Roman" panose="02020603050405020304" pitchFamily="18" charset="0"/>
                <a:ea typeface="+mj-ea"/>
                <a:cs typeface="Times New Roman" panose="02020603050405020304" pitchFamily="18" charset="0"/>
              </a:rPr>
              <a:t>拍</a:t>
            </a:r>
          </a:p>
          <a:p>
            <a:pPr lvl="2" eaLnBrk="1" fontAlgn="auto" hangingPunct="1">
              <a:spcBef>
                <a:spcPts val="76"/>
              </a:spcBef>
              <a:spcAft>
                <a:spcPts val="0"/>
              </a:spcAft>
              <a:defRPr/>
            </a:pPr>
            <a:r>
              <a:rPr lang="zh-CN" altLang="en-US" b="1" dirty="0" smtClean="0">
                <a:latin typeface="Times New Roman" panose="02020603050405020304" pitchFamily="18" charset="0"/>
                <a:ea typeface="+mj-ea"/>
                <a:cs typeface="Times New Roman" panose="02020603050405020304" pitchFamily="18" charset="0"/>
              </a:rPr>
              <a:t>除法 </a:t>
            </a:r>
            <a:r>
              <a:rPr lang="en-US" altLang="zh-CN" b="1" dirty="0" smtClean="0">
                <a:solidFill>
                  <a:schemeClr val="hlink"/>
                </a:solidFill>
                <a:latin typeface="Times New Roman" panose="02020603050405020304" pitchFamily="18" charset="0"/>
                <a:ea typeface="+mj-ea"/>
                <a:cs typeface="Times New Roman" panose="02020603050405020304" pitchFamily="18" charset="0"/>
              </a:rPr>
              <a:t>40</a:t>
            </a:r>
            <a:r>
              <a:rPr lang="en-US" altLang="zh-CN" b="1" dirty="0" smtClean="0">
                <a:latin typeface="Times New Roman" panose="02020603050405020304" pitchFamily="18" charset="0"/>
                <a:ea typeface="+mj-ea"/>
                <a:cs typeface="Times New Roman" panose="02020603050405020304" pitchFamily="18" charset="0"/>
              </a:rPr>
              <a:t> </a:t>
            </a:r>
            <a:r>
              <a:rPr lang="zh-CN" altLang="en-US" b="1" dirty="0" smtClean="0">
                <a:latin typeface="Times New Roman" panose="02020603050405020304" pitchFamily="18" charset="0"/>
                <a:ea typeface="+mj-ea"/>
                <a:cs typeface="Times New Roman" panose="02020603050405020304" pitchFamily="18" charset="0"/>
              </a:rPr>
              <a:t>拍</a:t>
            </a:r>
            <a:endParaRPr lang="en-US" altLang="zh-CN" b="1" dirty="0">
              <a:latin typeface="Times New Roman" panose="02020603050405020304" pitchFamily="18" charset="0"/>
              <a:ea typeface="+mj-ea"/>
              <a:cs typeface="Times New Roman" panose="02020603050405020304" pitchFamily="18" charset="0"/>
            </a:endParaRPr>
          </a:p>
          <a:p>
            <a:pPr marL="424800" lvl="2" indent="-284400" eaLnBrk="1" fontAlgn="auto" hangingPunct="1">
              <a:spcBef>
                <a:spcPts val="76"/>
              </a:spcBef>
              <a:spcAft>
                <a:spcPts val="0"/>
              </a:spcAft>
              <a:buFont typeface="Wingdings" panose="05000000000000000000" pitchFamily="2" charset="2"/>
              <a:buChar char="Ø"/>
              <a:defRPr/>
            </a:pPr>
            <a:r>
              <a:rPr lang="zh-CN" altLang="en-US" b="1" dirty="0" smtClean="0">
                <a:solidFill>
                  <a:srgbClr val="000000"/>
                </a:solidFill>
                <a:latin typeface="Times New Roman" panose="02020603050405020304" pitchFamily="18" charset="0"/>
                <a:ea typeface="宋体" pitchFamily="2" charset="-122"/>
                <a:cs typeface="Times New Roman" panose="02020603050405020304" pitchFamily="18" charset="0"/>
              </a:rPr>
              <a:t>代码段和记分牌信息</a:t>
            </a:r>
            <a:r>
              <a:rPr lang="zh-CN" altLang="en-US" b="1" dirty="0">
                <a:solidFill>
                  <a:srgbClr val="000000"/>
                </a:solidFill>
                <a:latin typeface="Times New Roman" panose="02020603050405020304" pitchFamily="18" charset="0"/>
                <a:ea typeface="宋体" pitchFamily="2" charset="-122"/>
                <a:cs typeface="Times New Roman" panose="02020603050405020304" pitchFamily="18" charset="0"/>
              </a:rPr>
              <a:t>的起始点状态</a:t>
            </a:r>
            <a:r>
              <a:rPr lang="zh-CN" altLang="en-US" b="1" dirty="0" smtClean="0">
                <a:solidFill>
                  <a:srgbClr val="000000"/>
                </a:solidFill>
                <a:latin typeface="Times New Roman" panose="02020603050405020304" pitchFamily="18" charset="0"/>
                <a:ea typeface="宋体" pitchFamily="2" charset="-122"/>
                <a:cs typeface="Times New Roman" panose="02020603050405020304" pitchFamily="18" charset="0"/>
              </a:rPr>
              <a:t>如</a:t>
            </a:r>
            <a:r>
              <a:rPr lang="zh-CN" altLang="en-US" b="1" dirty="0">
                <a:solidFill>
                  <a:srgbClr val="000000"/>
                </a:solidFill>
                <a:latin typeface="Times New Roman" panose="02020603050405020304" pitchFamily="18" charset="0"/>
                <a:ea typeface="宋体" pitchFamily="2" charset="-122"/>
                <a:cs typeface="Times New Roman" panose="02020603050405020304" pitchFamily="18" charset="0"/>
              </a:rPr>
              <a:t>下</a:t>
            </a:r>
            <a:r>
              <a:rPr lang="zh-CN" altLang="en-US" b="1" dirty="0" smtClean="0">
                <a:solidFill>
                  <a:srgbClr val="000000"/>
                </a:solidFill>
                <a:latin typeface="Times New Roman" panose="02020603050405020304" pitchFamily="18" charset="0"/>
                <a:ea typeface="宋体" pitchFamily="2" charset="-122"/>
                <a:cs typeface="Times New Roman" panose="02020603050405020304" pitchFamily="18" charset="0"/>
              </a:rPr>
              <a:t>图</a:t>
            </a:r>
            <a:r>
              <a:rPr lang="zh-CN" altLang="en-US" b="1" dirty="0">
                <a:solidFill>
                  <a:srgbClr val="000000"/>
                </a:solidFill>
                <a:latin typeface="Times New Roman" panose="02020603050405020304" pitchFamily="18" charset="0"/>
                <a:ea typeface="宋体" pitchFamily="2" charset="-122"/>
                <a:cs typeface="Times New Roman" panose="02020603050405020304" pitchFamily="18" charset="0"/>
              </a:rPr>
              <a:t>，分别给出</a:t>
            </a:r>
            <a:r>
              <a:rPr lang="en-US" altLang="zh-CN" b="1" dirty="0" smtClean="0">
                <a:solidFill>
                  <a:srgbClr val="9933FF"/>
                </a:solidFill>
                <a:latin typeface="Times New Roman" panose="02020603050405020304" pitchFamily="18" charset="0"/>
                <a:ea typeface="宋体" pitchFamily="2" charset="-122"/>
                <a:cs typeface="Times New Roman" panose="02020603050405020304" pitchFamily="18" charset="0"/>
              </a:rPr>
              <a:t>MULTD</a:t>
            </a:r>
            <a:r>
              <a:rPr lang="zh-CN" altLang="en-US" b="1" dirty="0">
                <a:solidFill>
                  <a:srgbClr val="000000"/>
                </a:solidFill>
                <a:latin typeface="Times New Roman" panose="02020603050405020304" pitchFamily="18" charset="0"/>
                <a:ea typeface="宋体" pitchFamily="2" charset="-122"/>
                <a:cs typeface="Times New Roman" panose="02020603050405020304" pitchFamily="18" charset="0"/>
              </a:rPr>
              <a:t>和</a:t>
            </a:r>
            <a:r>
              <a:rPr lang="en-US" altLang="zh-CN" b="1" dirty="0" smtClean="0">
                <a:solidFill>
                  <a:srgbClr val="9933FF"/>
                </a:solidFill>
                <a:latin typeface="Times New Roman" panose="02020603050405020304" pitchFamily="18" charset="0"/>
                <a:ea typeface="宋体" pitchFamily="2" charset="-122"/>
                <a:cs typeface="Times New Roman" panose="02020603050405020304" pitchFamily="18" charset="0"/>
              </a:rPr>
              <a:t>DIVD</a:t>
            </a:r>
            <a:r>
              <a:rPr lang="zh-CN" altLang="en-US" b="1" dirty="0">
                <a:solidFill>
                  <a:srgbClr val="000000"/>
                </a:solidFill>
                <a:latin typeface="Times New Roman" panose="02020603050405020304" pitchFamily="18" charset="0"/>
                <a:ea typeface="宋体" pitchFamily="2" charset="-122"/>
                <a:cs typeface="Times New Roman" panose="02020603050405020304" pitchFamily="18" charset="0"/>
              </a:rPr>
              <a:t>准备写结果之前的记分牌状态。</a:t>
            </a:r>
            <a:endParaRPr lang="en-US" altLang="zh-CN" b="1" dirty="0">
              <a:solidFill>
                <a:srgbClr val="000000"/>
              </a:solidFill>
              <a:latin typeface="Times New Roman" panose="02020603050405020304" pitchFamily="18" charset="0"/>
              <a:ea typeface="宋体" pitchFamily="2" charset="-122"/>
              <a:cs typeface="Times New Roman" panose="02020603050405020304" pitchFamily="18" charset="0"/>
            </a:endParaRPr>
          </a:p>
          <a:p>
            <a:pPr marL="914400" lvl="2" indent="0" eaLnBrk="1" fontAlgn="auto" hangingPunct="1">
              <a:spcBef>
                <a:spcPts val="176"/>
              </a:spcBef>
              <a:spcAft>
                <a:spcPts val="0"/>
              </a:spcAft>
              <a:buNone/>
              <a:defRPr/>
            </a:pPr>
            <a:endParaRPr lang="en-US" altLang="zh-CN" b="1" dirty="0" smtClean="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453341486"/>
      </p:ext>
    </p:extLst>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570181820"/>
              </p:ext>
            </p:extLst>
          </p:nvPr>
        </p:nvGraphicFramePr>
        <p:xfrm>
          <a:off x="1259632" y="116633"/>
          <a:ext cx="6096000" cy="2620880"/>
        </p:xfrm>
        <a:graphic>
          <a:graphicData uri="http://schemas.openxmlformats.org/drawingml/2006/table">
            <a:tbl>
              <a:tblPr firstRow="1" bandRow="1">
                <a:tableStyleId>{5C22544A-7EE6-4342-B048-85BDC9FD1C3A}</a:tableStyleId>
              </a:tblPr>
              <a:tblGrid>
                <a:gridCol w="2088232"/>
                <a:gridCol w="1008112"/>
                <a:gridCol w="1152128"/>
                <a:gridCol w="1008112"/>
                <a:gridCol w="839416"/>
              </a:tblGrid>
              <a:tr h="295268">
                <a:tc rowSpan="2">
                  <a:txBody>
                    <a:bodyPr/>
                    <a:lstStyle/>
                    <a:p>
                      <a:pPr algn="ctr"/>
                      <a:endParaRPr lang="en-US" altLang="zh-CN" sz="1400" b="1" dirty="0" smtClean="0">
                        <a:latin typeface="+mn-ea"/>
                        <a:ea typeface="+mn-ea"/>
                      </a:endParaRPr>
                    </a:p>
                    <a:p>
                      <a:pPr algn="ctr"/>
                      <a:r>
                        <a:rPr lang="zh-CN" altLang="en-US" sz="1400" b="1" dirty="0" smtClean="0">
                          <a:latin typeface="+mn-ea"/>
                          <a:ea typeface="+mn-ea"/>
                        </a:rPr>
                        <a:t>指令</a:t>
                      </a:r>
                      <a:endParaRPr lang="zh-CN" altLang="en-US" sz="1400" b="1" dirty="0">
                        <a:latin typeface="+mn-ea"/>
                        <a:ea typeface="+mn-ea"/>
                      </a:endParaRPr>
                    </a:p>
                  </a:txBody>
                  <a:tcPr/>
                </a:tc>
                <a:tc gridSpan="4">
                  <a:txBody>
                    <a:bodyPr/>
                    <a:lstStyle/>
                    <a:p>
                      <a:pPr algn="ctr"/>
                      <a:r>
                        <a:rPr lang="zh-CN" altLang="en-US" sz="1400" b="1" dirty="0" smtClean="0">
                          <a:latin typeface="+mn-ea"/>
                          <a:ea typeface="+mn-ea"/>
                        </a:rPr>
                        <a:t>指令状态表</a:t>
                      </a:r>
                      <a:endParaRPr lang="zh-CN" altLang="en-US" sz="1400" b="1" dirty="0">
                        <a:latin typeface="+mn-ea"/>
                        <a:ea typeface="+mn-ea"/>
                      </a:endParaRP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295268">
                <a:tc vMerge="1">
                  <a:txBody>
                    <a:bodyPr/>
                    <a:lstStyle/>
                    <a:p>
                      <a:endParaRPr lang="zh-CN" altLang="en-US" dirty="0"/>
                    </a:p>
                  </a:txBody>
                  <a:tcPr/>
                </a:tc>
                <a:tc>
                  <a:txBody>
                    <a:bodyPr/>
                    <a:lstStyle/>
                    <a:p>
                      <a:pPr algn="ctr"/>
                      <a:r>
                        <a:rPr lang="en-US" altLang="zh-CN" sz="1400" b="1" dirty="0" smtClean="0">
                          <a:latin typeface="+mn-ea"/>
                          <a:ea typeface="+mn-ea"/>
                        </a:rPr>
                        <a:t>IS</a:t>
                      </a:r>
                      <a:endParaRPr lang="zh-CN" altLang="en-US" sz="1400" b="1" dirty="0">
                        <a:latin typeface="+mn-ea"/>
                        <a:ea typeface="+mn-ea"/>
                      </a:endParaRPr>
                    </a:p>
                  </a:txBody>
                  <a:tcPr/>
                </a:tc>
                <a:tc>
                  <a:txBody>
                    <a:bodyPr/>
                    <a:lstStyle/>
                    <a:p>
                      <a:pPr algn="ctr"/>
                      <a:r>
                        <a:rPr lang="en-US" altLang="zh-CN" sz="1400" b="1" dirty="0" smtClean="0">
                          <a:latin typeface="+mn-ea"/>
                          <a:ea typeface="+mn-ea"/>
                        </a:rPr>
                        <a:t>RO</a:t>
                      </a:r>
                      <a:endParaRPr lang="zh-CN" altLang="en-US" sz="1400" b="1" dirty="0">
                        <a:latin typeface="+mn-ea"/>
                        <a:ea typeface="+mn-ea"/>
                      </a:endParaRPr>
                    </a:p>
                  </a:txBody>
                  <a:tcPr/>
                </a:tc>
                <a:tc>
                  <a:txBody>
                    <a:bodyPr/>
                    <a:lstStyle/>
                    <a:p>
                      <a:pPr algn="ctr"/>
                      <a:r>
                        <a:rPr lang="en-US" altLang="zh-CN" sz="1400" b="1" dirty="0" smtClean="0">
                          <a:latin typeface="+mn-ea"/>
                          <a:ea typeface="+mn-ea"/>
                        </a:rPr>
                        <a:t>EX</a:t>
                      </a:r>
                      <a:endParaRPr lang="zh-CN" altLang="en-US" sz="1400" b="1" dirty="0">
                        <a:latin typeface="+mn-ea"/>
                        <a:ea typeface="+mn-ea"/>
                      </a:endParaRPr>
                    </a:p>
                  </a:txBody>
                  <a:tcPr/>
                </a:tc>
                <a:tc>
                  <a:txBody>
                    <a:bodyPr/>
                    <a:lstStyle/>
                    <a:p>
                      <a:pPr algn="ctr"/>
                      <a:r>
                        <a:rPr lang="en-US" altLang="zh-CN" sz="1400" b="1" dirty="0" smtClean="0">
                          <a:latin typeface="+mn-ea"/>
                          <a:ea typeface="+mn-ea"/>
                        </a:rPr>
                        <a:t>WR</a:t>
                      </a:r>
                      <a:endParaRPr lang="zh-CN" altLang="en-US" sz="1400" b="1" dirty="0">
                        <a:latin typeface="+mn-ea"/>
                        <a:ea typeface="+mn-ea"/>
                      </a:endParaRPr>
                    </a:p>
                  </a:txBody>
                  <a:tcPr/>
                </a:tc>
              </a:tr>
              <a:tr h="295268">
                <a:tc>
                  <a:txBody>
                    <a:bodyPr/>
                    <a:lstStyle/>
                    <a:p>
                      <a:pPr algn="l"/>
                      <a:r>
                        <a:rPr lang="en-US" altLang="zh-CN" sz="1400" b="1" dirty="0" smtClean="0">
                          <a:latin typeface="+mn-ea"/>
                          <a:ea typeface="+mn-ea"/>
                        </a:rPr>
                        <a:t>LD</a:t>
                      </a:r>
                      <a:r>
                        <a:rPr lang="en-US" altLang="zh-CN" sz="1400" b="1" baseline="0" dirty="0" smtClean="0">
                          <a:latin typeface="+mn-ea"/>
                          <a:ea typeface="+mn-ea"/>
                        </a:rPr>
                        <a:t>     F6</a:t>
                      </a:r>
                      <a:r>
                        <a:rPr lang="zh-CN" altLang="en-US" sz="1400" b="1" baseline="0" dirty="0" smtClean="0">
                          <a:latin typeface="+mn-ea"/>
                          <a:ea typeface="+mn-ea"/>
                        </a:rPr>
                        <a:t>，</a:t>
                      </a:r>
                      <a:r>
                        <a:rPr lang="en-US" altLang="zh-CN" sz="1400" b="1" baseline="0" dirty="0" smtClean="0">
                          <a:latin typeface="+mn-ea"/>
                          <a:ea typeface="+mn-ea"/>
                        </a:rPr>
                        <a:t>34(R2)</a:t>
                      </a:r>
                      <a:endParaRPr lang="zh-CN" altLang="en-US" sz="1400" b="1" dirty="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r>
              <a:tr h="3412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mn-ea"/>
                          <a:ea typeface="+mn-ea"/>
                        </a:rPr>
                        <a:t>LD</a:t>
                      </a:r>
                      <a:r>
                        <a:rPr lang="en-US" altLang="zh-CN" sz="1400" b="1" baseline="0" dirty="0" smtClean="0">
                          <a:latin typeface="+mn-ea"/>
                          <a:ea typeface="+mn-ea"/>
                        </a:rPr>
                        <a:t>     </a:t>
                      </a:r>
                      <a:r>
                        <a:rPr lang="en-US" altLang="zh-CN" sz="1400" b="1" u="none" baseline="0" dirty="0" smtClean="0">
                          <a:latin typeface="+mn-ea"/>
                          <a:ea typeface="+mn-ea"/>
                        </a:rPr>
                        <a:t>F2</a:t>
                      </a:r>
                      <a:r>
                        <a:rPr lang="zh-CN" altLang="en-US" sz="1400" b="1" baseline="0" dirty="0" smtClean="0">
                          <a:latin typeface="+mn-ea"/>
                          <a:ea typeface="+mn-ea"/>
                        </a:rPr>
                        <a:t>，</a:t>
                      </a:r>
                      <a:r>
                        <a:rPr lang="en-US" altLang="zh-CN" sz="1400" b="1" baseline="0" dirty="0" smtClean="0">
                          <a:latin typeface="+mn-ea"/>
                          <a:ea typeface="+mn-ea"/>
                        </a:rPr>
                        <a:t>45(R3)</a:t>
                      </a:r>
                      <a:endParaRPr lang="zh-CN" altLang="en-US" sz="1400" b="1" dirty="0" smtClean="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algn="ctr"/>
                      <a:endParaRPr lang="zh-CN" altLang="en-US" sz="1400" dirty="0"/>
                    </a:p>
                  </a:txBody>
                  <a:tcPr/>
                </a:tc>
              </a:tr>
              <a:tr h="341296">
                <a:tc>
                  <a:txBody>
                    <a:bodyPr/>
                    <a:lstStyle/>
                    <a:p>
                      <a:pPr algn="l"/>
                      <a:r>
                        <a:rPr lang="en-US" altLang="zh-CN" sz="1400" b="1" kern="1200" dirty="0" smtClean="0">
                          <a:solidFill>
                            <a:schemeClr val="dk1"/>
                          </a:solidFill>
                          <a:latin typeface="+mn-ea"/>
                          <a:ea typeface="+mn-ea"/>
                          <a:cs typeface="+mn-cs"/>
                        </a:rPr>
                        <a:t>MULTD  F0, </a:t>
                      </a:r>
                      <a:r>
                        <a:rPr lang="en-US" altLang="zh-CN" sz="1400" b="1" u="none" kern="1200" dirty="0" smtClean="0">
                          <a:solidFill>
                            <a:schemeClr val="dk1"/>
                          </a:solidFill>
                          <a:latin typeface="+mn-ea"/>
                          <a:ea typeface="+mn-ea"/>
                          <a:cs typeface="+mn-cs"/>
                        </a:rPr>
                        <a:t>F2</a:t>
                      </a:r>
                      <a:r>
                        <a:rPr lang="en-US" altLang="zh-CN" sz="1400" b="1" kern="1200" dirty="0" smtClean="0">
                          <a:solidFill>
                            <a:schemeClr val="dk1"/>
                          </a:solidFill>
                          <a:latin typeface="+mn-ea"/>
                          <a:ea typeface="+mn-ea"/>
                          <a:cs typeface="+mn-cs"/>
                        </a:rPr>
                        <a:t>, F4</a:t>
                      </a: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algn="ctr"/>
                      <a:endParaRPr lang="zh-CN" altLang="en-US" sz="1400" dirty="0"/>
                    </a:p>
                  </a:txBody>
                  <a:tcPr/>
                </a:tc>
                <a:tc>
                  <a:txBody>
                    <a:bodyPr/>
                    <a:lstStyle/>
                    <a:p>
                      <a:pPr algn="ctr"/>
                      <a:endParaRPr lang="zh-CN" altLang="en-US" sz="1400" dirty="0"/>
                    </a:p>
                  </a:txBody>
                  <a:tcPr/>
                </a:tc>
                <a:tc>
                  <a:txBody>
                    <a:bodyPr/>
                    <a:lstStyle/>
                    <a:p>
                      <a:pPr algn="ctr"/>
                      <a:endParaRPr lang="zh-CN" altLang="en-US" sz="1400" dirty="0"/>
                    </a:p>
                  </a:txBody>
                  <a:tcPr/>
                </a:tc>
              </a:tr>
              <a:tr h="341296">
                <a:tc>
                  <a:txBody>
                    <a:bodyPr/>
                    <a:lstStyle/>
                    <a:p>
                      <a:pPr algn="l"/>
                      <a:r>
                        <a:rPr lang="en-US" altLang="zh-CN" sz="1400" b="1" kern="1200" dirty="0" smtClean="0">
                          <a:solidFill>
                            <a:schemeClr val="dk1"/>
                          </a:solidFill>
                          <a:latin typeface="+mn-ea"/>
                          <a:ea typeface="+mn-ea"/>
                          <a:cs typeface="+mn-cs"/>
                        </a:rPr>
                        <a:t>SUBD   F8, F6, </a:t>
                      </a:r>
                      <a:r>
                        <a:rPr lang="en-US" altLang="zh-CN" sz="1400" b="1" u="none" kern="1200" dirty="0" smtClean="0">
                          <a:solidFill>
                            <a:schemeClr val="dk1"/>
                          </a:solidFill>
                          <a:latin typeface="+mn-ea"/>
                          <a:ea typeface="+mn-ea"/>
                          <a:cs typeface="+mn-cs"/>
                        </a:rPr>
                        <a:t>F2</a:t>
                      </a:r>
                      <a:endParaRPr lang="zh-CN" altLang="en-US" sz="1400" b="1" u="none" kern="1200" dirty="0">
                        <a:solidFill>
                          <a:schemeClr val="dk1"/>
                        </a:solidFill>
                        <a:latin typeface="+mn-ea"/>
                        <a:ea typeface="+mn-ea"/>
                        <a:cs typeface="+mn-cs"/>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algn="ctr"/>
                      <a:endParaRPr lang="zh-CN" altLang="en-US" sz="1400" dirty="0"/>
                    </a:p>
                  </a:txBody>
                  <a:tcPr/>
                </a:tc>
                <a:tc>
                  <a:txBody>
                    <a:bodyPr/>
                    <a:lstStyle/>
                    <a:p>
                      <a:pPr algn="ctr"/>
                      <a:endParaRPr lang="zh-CN" altLang="en-US" sz="1400" dirty="0"/>
                    </a:p>
                  </a:txBody>
                  <a:tcPr/>
                </a:tc>
                <a:tc>
                  <a:txBody>
                    <a:bodyPr/>
                    <a:lstStyle/>
                    <a:p>
                      <a:pPr algn="ctr"/>
                      <a:endParaRPr lang="zh-CN" altLang="en-US" sz="1400" dirty="0"/>
                    </a:p>
                  </a:txBody>
                  <a:tcPr/>
                </a:tc>
              </a:tr>
              <a:tr h="341296">
                <a:tc>
                  <a:txBody>
                    <a:bodyPr/>
                    <a:lstStyle/>
                    <a:p>
                      <a:pPr algn="l"/>
                      <a:r>
                        <a:rPr lang="en-US" altLang="zh-CN" sz="1400" b="1" kern="1200" dirty="0" smtClean="0">
                          <a:solidFill>
                            <a:schemeClr val="dk1"/>
                          </a:solidFill>
                          <a:latin typeface="+mn-ea"/>
                          <a:ea typeface="+mn-ea"/>
                          <a:cs typeface="+mn-cs"/>
                        </a:rPr>
                        <a:t>DIVD   F10, F0, F6</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algn="ctr"/>
                      <a:endParaRPr lang="zh-CN" altLang="en-US" sz="1400"/>
                    </a:p>
                  </a:txBody>
                  <a:tcPr/>
                </a:tc>
                <a:tc>
                  <a:txBody>
                    <a:bodyPr/>
                    <a:lstStyle/>
                    <a:p>
                      <a:pPr algn="ctr"/>
                      <a:endParaRPr lang="zh-CN" altLang="en-US" sz="1400"/>
                    </a:p>
                  </a:txBody>
                  <a:tcPr/>
                </a:tc>
                <a:tc>
                  <a:txBody>
                    <a:bodyPr/>
                    <a:lstStyle/>
                    <a:p>
                      <a:pPr algn="ctr"/>
                      <a:endParaRPr lang="zh-CN" altLang="en-US" sz="1400" dirty="0"/>
                    </a:p>
                  </a:txBody>
                  <a:tcPr/>
                </a:tc>
              </a:tr>
              <a:tr h="341296">
                <a:tc>
                  <a:txBody>
                    <a:bodyPr/>
                    <a:lstStyle/>
                    <a:p>
                      <a:pPr algn="l"/>
                      <a:r>
                        <a:rPr lang="en-US" altLang="zh-CN" sz="1400" b="1" kern="1200" dirty="0" smtClean="0">
                          <a:solidFill>
                            <a:schemeClr val="dk1"/>
                          </a:solidFill>
                          <a:latin typeface="+mn-ea"/>
                          <a:ea typeface="+mn-ea"/>
                          <a:cs typeface="+mn-cs"/>
                        </a:rPr>
                        <a:t>ADDD   F6,</a:t>
                      </a:r>
                      <a:r>
                        <a:rPr lang="en-US" altLang="zh-CN" sz="1400" b="1" kern="1200" baseline="0" dirty="0" smtClean="0">
                          <a:solidFill>
                            <a:schemeClr val="dk1"/>
                          </a:solidFill>
                          <a:latin typeface="+mn-ea"/>
                          <a:ea typeface="+mn-ea"/>
                          <a:cs typeface="+mn-cs"/>
                        </a:rPr>
                        <a:t> F8, F2</a:t>
                      </a:r>
                      <a:endParaRPr lang="zh-CN" altLang="en-US" sz="1400" b="1" kern="1200" dirty="0">
                        <a:solidFill>
                          <a:schemeClr val="dk1"/>
                        </a:solidFill>
                        <a:latin typeface="+mn-ea"/>
                        <a:ea typeface="+mn-ea"/>
                        <a:cs typeface="+mn-cs"/>
                      </a:endParaRPr>
                    </a:p>
                  </a:txBody>
                  <a:tcPr/>
                </a:tc>
                <a:tc>
                  <a:txBody>
                    <a:bodyPr/>
                    <a:lstStyle/>
                    <a:p>
                      <a:pPr algn="ctr"/>
                      <a:endParaRPr lang="zh-CN" altLang="en-US" sz="1400" dirty="0"/>
                    </a:p>
                  </a:txBody>
                  <a:tcPr/>
                </a:tc>
                <a:tc>
                  <a:txBody>
                    <a:bodyPr/>
                    <a:lstStyle/>
                    <a:p>
                      <a:pPr algn="ctr"/>
                      <a:endParaRPr lang="zh-CN" altLang="en-US" sz="1400"/>
                    </a:p>
                  </a:txBody>
                  <a:tcPr/>
                </a:tc>
                <a:tc>
                  <a:txBody>
                    <a:bodyPr/>
                    <a:lstStyle/>
                    <a:p>
                      <a:pPr algn="ctr"/>
                      <a:endParaRPr lang="zh-CN" altLang="en-US" sz="1400"/>
                    </a:p>
                  </a:txBody>
                  <a:tcPr/>
                </a:tc>
                <a:tc>
                  <a:txBody>
                    <a:bodyPr/>
                    <a:lstStyle/>
                    <a:p>
                      <a:pPr algn="ctr"/>
                      <a:endParaRPr lang="zh-CN" altLang="en-US" sz="1400" dirty="0"/>
                    </a:p>
                  </a:txBody>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3728240721"/>
              </p:ext>
            </p:extLst>
          </p:nvPr>
        </p:nvGraphicFramePr>
        <p:xfrm>
          <a:off x="1284308" y="2924944"/>
          <a:ext cx="6096004" cy="2214072"/>
        </p:xfrm>
        <a:graphic>
          <a:graphicData uri="http://schemas.openxmlformats.org/drawingml/2006/table">
            <a:tbl>
              <a:tblPr firstRow="1" bandRow="1">
                <a:tableStyleId>{5C22544A-7EE6-4342-B048-85BDC9FD1C3A}</a:tableStyleId>
              </a:tblPr>
              <a:tblGrid>
                <a:gridCol w="695404"/>
                <a:gridCol w="720080"/>
                <a:gridCol w="744756"/>
                <a:gridCol w="576064"/>
                <a:gridCol w="576064"/>
                <a:gridCol w="479380"/>
                <a:gridCol w="672748"/>
                <a:gridCol w="576064"/>
                <a:gridCol w="504056"/>
                <a:gridCol w="551388"/>
              </a:tblGrid>
              <a:tr h="286856">
                <a:tc rowSpan="2">
                  <a:txBody>
                    <a:bodyPr/>
                    <a:lstStyle/>
                    <a:p>
                      <a:pPr algn="ctr"/>
                      <a:r>
                        <a:rPr lang="zh-CN" altLang="en-US" sz="1400" b="1" kern="1200" dirty="0" smtClean="0">
                          <a:solidFill>
                            <a:schemeClr val="lt1"/>
                          </a:solidFill>
                          <a:latin typeface="+mn-ea"/>
                          <a:ea typeface="+mn-ea"/>
                          <a:cs typeface="+mn-cs"/>
                        </a:rPr>
                        <a:t>部件名称</a:t>
                      </a:r>
                      <a:endParaRPr lang="en-US" altLang="zh-CN" sz="1400" b="1" kern="1200" dirty="0" smtClean="0">
                        <a:solidFill>
                          <a:schemeClr val="lt1"/>
                        </a:solidFill>
                        <a:latin typeface="+mn-ea"/>
                        <a:ea typeface="+mn-ea"/>
                        <a:cs typeface="+mn-cs"/>
                      </a:endParaRPr>
                    </a:p>
                  </a:txBody>
                  <a:tcPr/>
                </a:tc>
                <a:tc gridSpan="9">
                  <a:txBody>
                    <a:bodyPr/>
                    <a:lstStyle/>
                    <a:p>
                      <a:pPr algn="ctr"/>
                      <a:r>
                        <a:rPr lang="zh-CN" altLang="en-US" sz="1400" b="1" dirty="0" smtClean="0">
                          <a:latin typeface="+mn-ea"/>
                          <a:ea typeface="+mn-ea"/>
                        </a:rPr>
                        <a:t>功能部件状态表</a:t>
                      </a:r>
                      <a:endParaRPr lang="zh-CN" altLang="en-US" sz="1400" b="1" dirty="0">
                        <a:latin typeface="+mn-ea"/>
                        <a:ea typeface="+mn-ea"/>
                      </a:endParaRP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pPr algn="ctr"/>
                      <a:endParaRPr lang="zh-CN" altLang="en-US" sz="1400" b="1" dirty="0">
                        <a:latin typeface="+mn-ea"/>
                        <a:ea typeface="+mn-ea"/>
                      </a:endParaRPr>
                    </a:p>
                  </a:txBody>
                  <a:tcPr/>
                </a:tc>
                <a:tc hMerge="1">
                  <a:txBody>
                    <a:bodyPr/>
                    <a:lstStyle/>
                    <a:p>
                      <a:pPr algn="ctr"/>
                      <a:endParaRPr lang="zh-CN" altLang="en-US" sz="1400" b="1" dirty="0">
                        <a:latin typeface="+mn-ea"/>
                        <a:ea typeface="+mn-ea"/>
                      </a:endParaRPr>
                    </a:p>
                  </a:txBody>
                  <a:tcPr/>
                </a:tc>
                <a:tc hMerge="1">
                  <a:txBody>
                    <a:bodyPr/>
                    <a:lstStyle/>
                    <a:p>
                      <a:pPr algn="ctr"/>
                      <a:endParaRPr lang="zh-CN" altLang="en-US" sz="1400" b="1" dirty="0">
                        <a:latin typeface="+mn-ea"/>
                        <a:ea typeface="+mn-ea"/>
                      </a:endParaRPr>
                    </a:p>
                  </a:txBody>
                  <a:tcPr/>
                </a:tc>
                <a:tc hMerge="1">
                  <a:txBody>
                    <a:bodyPr/>
                    <a:lstStyle/>
                    <a:p>
                      <a:pPr algn="ctr"/>
                      <a:endParaRPr lang="zh-CN" altLang="en-US" sz="1400" b="1" dirty="0">
                        <a:latin typeface="+mn-ea"/>
                        <a:ea typeface="+mn-ea"/>
                      </a:endParaRPr>
                    </a:p>
                  </a:txBody>
                  <a:tcPr/>
                </a:tc>
                <a:tc hMerge="1">
                  <a:txBody>
                    <a:bodyPr/>
                    <a:lstStyle/>
                    <a:p>
                      <a:pPr algn="ctr"/>
                      <a:endParaRPr lang="zh-CN" altLang="en-US" sz="1400" b="1" dirty="0">
                        <a:latin typeface="+mn-ea"/>
                        <a:ea typeface="+mn-ea"/>
                      </a:endParaRPr>
                    </a:p>
                  </a:txBody>
                  <a:tcPr/>
                </a:tc>
              </a:tr>
              <a:tr h="286856">
                <a:tc vMerge="1">
                  <a:txBody>
                    <a:bodyPr/>
                    <a:lstStyle/>
                    <a:p>
                      <a:endParaRPr lang="zh-CN" altLang="en-US" dirty="0"/>
                    </a:p>
                  </a:txBody>
                  <a:tcPr/>
                </a:tc>
                <a:tc>
                  <a:txBody>
                    <a:bodyPr/>
                    <a:lstStyle/>
                    <a:p>
                      <a:pPr algn="ctr"/>
                      <a:r>
                        <a:rPr lang="en-US" altLang="zh-CN" sz="1400" b="1" dirty="0" smtClean="0">
                          <a:latin typeface="+mn-ea"/>
                          <a:ea typeface="+mn-ea"/>
                        </a:rPr>
                        <a:t>Busy</a:t>
                      </a:r>
                      <a:endParaRPr lang="zh-CN" altLang="en-US" sz="1400" b="1" dirty="0">
                        <a:latin typeface="+mn-ea"/>
                        <a:ea typeface="+mn-ea"/>
                      </a:endParaRPr>
                    </a:p>
                  </a:txBody>
                  <a:tcPr/>
                </a:tc>
                <a:tc>
                  <a:txBody>
                    <a:bodyPr/>
                    <a:lstStyle/>
                    <a:p>
                      <a:pPr algn="ctr"/>
                      <a:r>
                        <a:rPr lang="en-US" altLang="zh-CN" sz="1400" b="1" dirty="0" smtClean="0">
                          <a:latin typeface="+mn-ea"/>
                          <a:ea typeface="+mn-ea"/>
                        </a:rPr>
                        <a:t>Op</a:t>
                      </a:r>
                      <a:endParaRPr lang="zh-CN" altLang="en-US" sz="1400" b="1" dirty="0">
                        <a:latin typeface="+mn-ea"/>
                        <a:ea typeface="+mn-ea"/>
                      </a:endParaRPr>
                    </a:p>
                  </a:txBody>
                  <a:tcPr/>
                </a:tc>
                <a:tc>
                  <a:txBody>
                    <a:bodyPr/>
                    <a:lstStyle/>
                    <a:p>
                      <a:pPr algn="ctr"/>
                      <a:r>
                        <a:rPr lang="en-US" altLang="zh-CN" sz="1400" b="1" dirty="0" smtClean="0">
                          <a:latin typeface="+mn-ea"/>
                          <a:ea typeface="+mn-ea"/>
                        </a:rPr>
                        <a:t>Fi</a:t>
                      </a:r>
                      <a:endParaRPr lang="zh-CN" altLang="en-US" sz="1400" b="1" dirty="0">
                        <a:latin typeface="+mn-ea"/>
                        <a:ea typeface="+mn-ea"/>
                      </a:endParaRPr>
                    </a:p>
                  </a:txBody>
                  <a:tcPr/>
                </a:tc>
                <a:tc>
                  <a:txBody>
                    <a:bodyPr/>
                    <a:lstStyle/>
                    <a:p>
                      <a:pPr algn="ctr"/>
                      <a:r>
                        <a:rPr lang="en-US" altLang="zh-CN" sz="1400" b="1" dirty="0" err="1" smtClean="0">
                          <a:latin typeface="+mn-ea"/>
                          <a:ea typeface="+mn-ea"/>
                        </a:rPr>
                        <a:t>Fj</a:t>
                      </a:r>
                      <a:endParaRPr lang="zh-CN" altLang="en-US" sz="1400" b="1" dirty="0">
                        <a:latin typeface="+mn-ea"/>
                        <a:ea typeface="+mn-ea"/>
                      </a:endParaRPr>
                    </a:p>
                  </a:txBody>
                  <a:tcPr/>
                </a:tc>
                <a:tc>
                  <a:txBody>
                    <a:bodyPr/>
                    <a:lstStyle/>
                    <a:p>
                      <a:pPr algn="ctr"/>
                      <a:r>
                        <a:rPr lang="en-US" altLang="zh-CN" sz="1400" b="1" dirty="0" err="1" smtClean="0">
                          <a:latin typeface="+mn-ea"/>
                          <a:ea typeface="+mn-ea"/>
                        </a:rPr>
                        <a:t>Fk</a:t>
                      </a:r>
                      <a:endParaRPr lang="zh-CN" altLang="en-US" sz="1400" b="1" dirty="0">
                        <a:latin typeface="+mn-ea"/>
                        <a:ea typeface="+mn-ea"/>
                      </a:endParaRPr>
                    </a:p>
                  </a:txBody>
                  <a:tcPr/>
                </a:tc>
                <a:tc>
                  <a:txBody>
                    <a:bodyPr/>
                    <a:lstStyle/>
                    <a:p>
                      <a:pPr algn="ctr"/>
                      <a:r>
                        <a:rPr lang="en-US" altLang="zh-CN" sz="1400" b="1" dirty="0" err="1" smtClean="0">
                          <a:latin typeface="+mn-ea"/>
                          <a:ea typeface="+mn-ea"/>
                        </a:rPr>
                        <a:t>Qj</a:t>
                      </a:r>
                      <a:endParaRPr lang="zh-CN" altLang="en-US" sz="1400" b="1" dirty="0">
                        <a:latin typeface="+mn-ea"/>
                        <a:ea typeface="+mn-ea"/>
                      </a:endParaRPr>
                    </a:p>
                  </a:txBody>
                  <a:tcPr/>
                </a:tc>
                <a:tc>
                  <a:txBody>
                    <a:bodyPr/>
                    <a:lstStyle/>
                    <a:p>
                      <a:pPr algn="ctr"/>
                      <a:r>
                        <a:rPr lang="en-US" altLang="zh-CN" sz="1400" b="1" dirty="0" err="1" smtClean="0">
                          <a:latin typeface="+mn-ea"/>
                          <a:ea typeface="+mn-ea"/>
                        </a:rPr>
                        <a:t>Qk</a:t>
                      </a:r>
                      <a:endParaRPr lang="zh-CN" altLang="en-US" sz="1400" b="1" dirty="0">
                        <a:latin typeface="+mn-ea"/>
                        <a:ea typeface="+mn-ea"/>
                      </a:endParaRPr>
                    </a:p>
                  </a:txBody>
                  <a:tcPr/>
                </a:tc>
                <a:tc>
                  <a:txBody>
                    <a:bodyPr/>
                    <a:lstStyle/>
                    <a:p>
                      <a:pPr algn="ctr"/>
                      <a:r>
                        <a:rPr lang="en-US" altLang="zh-CN" sz="1400" b="1" dirty="0" err="1" smtClean="0">
                          <a:latin typeface="+mn-ea"/>
                          <a:ea typeface="+mn-ea"/>
                        </a:rPr>
                        <a:t>Rj</a:t>
                      </a:r>
                      <a:endParaRPr lang="zh-CN" altLang="en-US" sz="1400" b="1" dirty="0">
                        <a:latin typeface="+mn-ea"/>
                        <a:ea typeface="+mn-ea"/>
                      </a:endParaRPr>
                    </a:p>
                  </a:txBody>
                  <a:tcPr/>
                </a:tc>
                <a:tc>
                  <a:txBody>
                    <a:bodyPr/>
                    <a:lstStyle/>
                    <a:p>
                      <a:pPr algn="ctr"/>
                      <a:r>
                        <a:rPr lang="en-US" altLang="zh-CN" sz="1400" b="1" dirty="0" err="1" smtClean="0">
                          <a:latin typeface="+mn-ea"/>
                          <a:ea typeface="+mn-ea"/>
                        </a:rPr>
                        <a:t>Rk</a:t>
                      </a:r>
                      <a:endParaRPr lang="zh-CN" altLang="en-US" sz="1400" b="1" dirty="0">
                        <a:latin typeface="+mn-ea"/>
                        <a:ea typeface="+mn-ea"/>
                      </a:endParaRPr>
                    </a:p>
                  </a:txBody>
                  <a:tcPr/>
                </a:tc>
              </a:tr>
              <a:tr h="286856">
                <a:tc>
                  <a:txBody>
                    <a:bodyPr/>
                    <a:lstStyle/>
                    <a:p>
                      <a:pPr algn="l"/>
                      <a:r>
                        <a:rPr lang="zh-CN" altLang="en-US" sz="1400" b="1" dirty="0" smtClean="0">
                          <a:latin typeface="+mn-ea"/>
                          <a:ea typeface="+mn-ea"/>
                        </a:rPr>
                        <a:t>整数</a:t>
                      </a:r>
                      <a:endParaRPr lang="zh-CN" altLang="en-US" sz="1400" b="1" dirty="0">
                        <a:latin typeface="+mn-ea"/>
                        <a:ea typeface="+mn-ea"/>
                      </a:endParaRPr>
                    </a:p>
                  </a:txBody>
                  <a:tcPr/>
                </a:tc>
                <a:tc>
                  <a:txBody>
                    <a:bodyPr/>
                    <a:lstStyle/>
                    <a:p>
                      <a:pPr algn="ctr"/>
                      <a:r>
                        <a:rPr lang="en-US" altLang="zh-CN" sz="1400" b="1" dirty="0" smtClean="0">
                          <a:latin typeface="+mn-ea"/>
                          <a:ea typeface="+mn-ea"/>
                        </a:rPr>
                        <a:t>yes</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mn-ea"/>
                          <a:ea typeface="+mn-ea"/>
                        </a:rPr>
                        <a:t>LD</a:t>
                      </a:r>
                      <a:endParaRPr lang="zh-CN" altLang="en-US" sz="1400" b="1" dirty="0" smtClean="0">
                        <a:latin typeface="+mn-ea"/>
                        <a:ea typeface="+mn-ea"/>
                      </a:endParaRPr>
                    </a:p>
                  </a:txBody>
                  <a:tcPr/>
                </a:tc>
                <a:tc>
                  <a:txBody>
                    <a:bodyPr/>
                    <a:lstStyle/>
                    <a:p>
                      <a:pPr algn="ctr"/>
                      <a:r>
                        <a:rPr lang="en-US" altLang="zh-CN" sz="1400" b="1" dirty="0" smtClean="0">
                          <a:latin typeface="+mn-ea"/>
                          <a:ea typeface="+mn-ea"/>
                        </a:rPr>
                        <a:t>F2</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mn-ea"/>
                          <a:ea typeface="+mn-ea"/>
                        </a:rPr>
                        <a:t>R3</a:t>
                      </a: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mn-ea"/>
                          <a:ea typeface="+mn-ea"/>
                        </a:rPr>
                        <a:t>no</a:t>
                      </a: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r>
              <a:tr h="324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乘法</a:t>
                      </a:r>
                      <a:r>
                        <a:rPr lang="en-US" altLang="zh-CN" sz="1400" b="1" dirty="0" smtClean="0">
                          <a:latin typeface="+mn-ea"/>
                          <a:ea typeface="+mn-ea"/>
                        </a:rPr>
                        <a:t>1</a:t>
                      </a:r>
                      <a:endParaRPr lang="zh-CN" altLang="en-US" sz="1400" b="1" dirty="0" smtClean="0">
                        <a:latin typeface="+mn-ea"/>
                        <a:ea typeface="+mn-ea"/>
                      </a:endParaRPr>
                    </a:p>
                  </a:txBody>
                  <a:tcPr/>
                </a:tc>
                <a:tc>
                  <a:txBody>
                    <a:bodyPr/>
                    <a:lstStyle/>
                    <a:p>
                      <a:pPr algn="ctr"/>
                      <a:r>
                        <a:rPr lang="en-US" altLang="zh-CN" sz="1400" b="1" dirty="0" smtClean="0">
                          <a:latin typeface="+mn-ea"/>
                          <a:ea typeface="+mn-ea"/>
                        </a:rPr>
                        <a:t>yes</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mn-ea"/>
                          <a:ea typeface="+mn-ea"/>
                        </a:rPr>
                        <a:t>MULTD</a:t>
                      </a:r>
                      <a:endParaRPr lang="zh-CN" altLang="en-US" sz="1400" b="1" dirty="0" smtClean="0">
                        <a:latin typeface="+mn-ea"/>
                        <a:ea typeface="+mn-ea"/>
                      </a:endParaRPr>
                    </a:p>
                  </a:txBody>
                  <a:tcPr/>
                </a:tc>
                <a:tc>
                  <a:txBody>
                    <a:bodyPr/>
                    <a:lstStyle/>
                    <a:p>
                      <a:pPr algn="ctr"/>
                      <a:r>
                        <a:rPr lang="en-US" altLang="zh-CN" sz="1400" b="1" dirty="0" smtClean="0">
                          <a:latin typeface="+mn-ea"/>
                          <a:ea typeface="+mn-ea"/>
                        </a:rPr>
                        <a:t>F0</a:t>
                      </a:r>
                      <a:endParaRPr lang="zh-CN" altLang="en-US" sz="1400" b="1" dirty="0">
                        <a:latin typeface="+mn-ea"/>
                        <a:ea typeface="+mn-ea"/>
                      </a:endParaRPr>
                    </a:p>
                  </a:txBody>
                  <a:tcPr/>
                </a:tc>
                <a:tc>
                  <a:txBody>
                    <a:bodyPr/>
                    <a:lstStyle/>
                    <a:p>
                      <a:pPr algn="ctr"/>
                      <a:r>
                        <a:rPr lang="en-US" altLang="zh-CN" sz="1400" b="1" kern="1200" dirty="0" smtClean="0">
                          <a:solidFill>
                            <a:schemeClr val="dk1"/>
                          </a:solidFill>
                          <a:latin typeface="+mn-ea"/>
                          <a:ea typeface="+mn-ea"/>
                          <a:cs typeface="+mn-cs"/>
                        </a:rPr>
                        <a:t>F2</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F4</a:t>
                      </a:r>
                      <a:endParaRPr lang="zh-CN" altLang="en-US" sz="1400" b="1" kern="1200" dirty="0">
                        <a:solidFill>
                          <a:schemeClr val="dk1"/>
                        </a:solidFill>
                        <a:latin typeface="+mn-ea"/>
                        <a:ea typeface="+mn-ea"/>
                        <a:cs typeface="+mn-cs"/>
                      </a:endParaRPr>
                    </a:p>
                  </a:txBody>
                  <a:tcPr/>
                </a:tc>
                <a:tc>
                  <a:txBody>
                    <a:bodyPr/>
                    <a:lstStyle/>
                    <a:p>
                      <a:pPr algn="ctr"/>
                      <a:r>
                        <a:rPr lang="zh-CN" altLang="en-US" sz="1400" b="1" kern="1200" dirty="0" smtClean="0">
                          <a:solidFill>
                            <a:schemeClr val="dk1"/>
                          </a:solidFill>
                          <a:latin typeface="+mn-ea"/>
                          <a:ea typeface="+mn-ea"/>
                          <a:cs typeface="+mn-cs"/>
                        </a:rPr>
                        <a:t>整数</a:t>
                      </a: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no</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yes</a:t>
                      </a:r>
                      <a:endParaRPr lang="zh-CN" altLang="en-US" sz="1400" b="1" kern="1200" dirty="0">
                        <a:solidFill>
                          <a:schemeClr val="dk1"/>
                        </a:solidFill>
                        <a:latin typeface="+mn-ea"/>
                        <a:ea typeface="+mn-ea"/>
                        <a:cs typeface="+mn-cs"/>
                      </a:endParaRPr>
                    </a:p>
                  </a:txBody>
                  <a:tcPr/>
                </a:tc>
              </a:tr>
              <a:tr h="324918">
                <a:tc>
                  <a:txBody>
                    <a:bodyPr/>
                    <a:lstStyle/>
                    <a:p>
                      <a:pPr algn="l"/>
                      <a:r>
                        <a:rPr lang="zh-CN" altLang="en-US" sz="1400" b="1" kern="1200" dirty="0" smtClean="0">
                          <a:solidFill>
                            <a:schemeClr val="dk1"/>
                          </a:solidFill>
                          <a:latin typeface="+mn-ea"/>
                          <a:ea typeface="+mn-ea"/>
                          <a:cs typeface="+mn-cs"/>
                        </a:rPr>
                        <a:t>乘法</a:t>
                      </a:r>
                      <a:r>
                        <a:rPr lang="en-US" altLang="zh-CN" sz="1400" b="1" kern="1200" dirty="0" smtClean="0">
                          <a:solidFill>
                            <a:schemeClr val="dk1"/>
                          </a:solidFill>
                          <a:latin typeface="+mn-ea"/>
                          <a:ea typeface="+mn-ea"/>
                          <a:cs typeface="+mn-cs"/>
                        </a:rPr>
                        <a:t>2</a:t>
                      </a:r>
                    </a:p>
                  </a:txBody>
                  <a:tcPr/>
                </a:tc>
                <a:tc>
                  <a:txBody>
                    <a:bodyPr/>
                    <a:lstStyle/>
                    <a:p>
                      <a:pPr algn="ctr"/>
                      <a:r>
                        <a:rPr lang="en-US" altLang="zh-CN" sz="1400" b="1" dirty="0" smtClean="0">
                          <a:latin typeface="+mn-ea"/>
                          <a:ea typeface="+mn-ea"/>
                        </a:rPr>
                        <a:t>no</a:t>
                      </a:r>
                      <a:endParaRPr lang="zh-CN" altLang="en-US" sz="1400" b="1" dirty="0">
                        <a:latin typeface="+mn-ea"/>
                        <a:ea typeface="+mn-ea"/>
                      </a:endParaRPr>
                    </a:p>
                  </a:txBody>
                  <a:tcPr/>
                </a:tc>
                <a:tc>
                  <a:txBody>
                    <a:bodyPr/>
                    <a:lstStyle/>
                    <a:p>
                      <a:pPr algn="ctr"/>
                      <a:endParaRPr lang="zh-CN" altLang="en-US" sz="1400" dirty="0"/>
                    </a:p>
                  </a:txBody>
                  <a:tcPr/>
                </a:tc>
                <a:tc>
                  <a:txBody>
                    <a:bodyPr/>
                    <a:lstStyle/>
                    <a:p>
                      <a:pPr algn="ctr"/>
                      <a:endParaRPr lang="zh-CN" altLang="en-US" sz="1400" dirty="0"/>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r>
              <a:tr h="324918">
                <a:tc>
                  <a:txBody>
                    <a:bodyPr/>
                    <a:lstStyle/>
                    <a:p>
                      <a:pPr algn="l"/>
                      <a:r>
                        <a:rPr lang="zh-CN" altLang="en-US" sz="1400" b="1" u="none" kern="1200" dirty="0" smtClean="0">
                          <a:solidFill>
                            <a:schemeClr val="dk1"/>
                          </a:solidFill>
                          <a:latin typeface="+mn-ea"/>
                          <a:ea typeface="+mn-ea"/>
                          <a:cs typeface="+mn-cs"/>
                        </a:rPr>
                        <a:t>加法</a:t>
                      </a:r>
                      <a:endParaRPr lang="zh-CN" altLang="en-US" sz="1400" b="1" u="none" kern="1200" dirty="0">
                        <a:solidFill>
                          <a:schemeClr val="dk1"/>
                        </a:solidFill>
                        <a:latin typeface="+mn-ea"/>
                        <a:ea typeface="+mn-ea"/>
                        <a:cs typeface="+mn-cs"/>
                      </a:endParaRPr>
                    </a:p>
                  </a:txBody>
                  <a:tcPr/>
                </a:tc>
                <a:tc>
                  <a:txBody>
                    <a:bodyPr/>
                    <a:lstStyle/>
                    <a:p>
                      <a:pPr algn="ctr"/>
                      <a:r>
                        <a:rPr lang="en-US" altLang="zh-CN" sz="1400" b="1" dirty="0" smtClean="0">
                          <a:latin typeface="+mn-ea"/>
                          <a:ea typeface="+mn-ea"/>
                        </a:rPr>
                        <a:t>yes</a:t>
                      </a:r>
                      <a:endParaRPr lang="zh-CN" altLang="en-US" sz="1400" b="1" dirty="0">
                        <a:latin typeface="+mn-ea"/>
                        <a:ea typeface="+mn-ea"/>
                      </a:endParaRPr>
                    </a:p>
                  </a:txBody>
                  <a:tcPr/>
                </a:tc>
                <a:tc>
                  <a:txBody>
                    <a:bodyPr/>
                    <a:lstStyle/>
                    <a:p>
                      <a:pPr algn="ctr"/>
                      <a:r>
                        <a:rPr lang="en-US" altLang="zh-CN" sz="1400" b="1" kern="1200" dirty="0" smtClean="0">
                          <a:solidFill>
                            <a:schemeClr val="dk1"/>
                          </a:solidFill>
                          <a:latin typeface="+mn-ea"/>
                          <a:ea typeface="+mn-ea"/>
                          <a:cs typeface="+mn-cs"/>
                        </a:rPr>
                        <a:t>SUBD</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F8</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F6</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F2</a:t>
                      </a: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r>
                        <a:rPr lang="zh-CN" altLang="en-US" sz="1400" b="1" kern="1200" dirty="0" smtClean="0">
                          <a:solidFill>
                            <a:schemeClr val="dk1"/>
                          </a:solidFill>
                          <a:latin typeface="+mn-ea"/>
                          <a:ea typeface="+mn-ea"/>
                          <a:cs typeface="+mn-cs"/>
                        </a:rPr>
                        <a:t>整数</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yes</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no</a:t>
                      </a:r>
                      <a:endParaRPr lang="zh-CN" altLang="en-US" sz="1400" b="1" kern="1200" dirty="0">
                        <a:solidFill>
                          <a:schemeClr val="dk1"/>
                        </a:solidFill>
                        <a:latin typeface="+mn-ea"/>
                        <a:ea typeface="+mn-ea"/>
                        <a:cs typeface="+mn-cs"/>
                      </a:endParaRPr>
                    </a:p>
                  </a:txBody>
                  <a:tcPr/>
                </a:tc>
              </a:tr>
              <a:tr h="324918">
                <a:tc>
                  <a:txBody>
                    <a:bodyPr/>
                    <a:lstStyle/>
                    <a:p>
                      <a:pPr algn="l"/>
                      <a:r>
                        <a:rPr lang="zh-CN" altLang="en-US" sz="1400" b="1" kern="1200" dirty="0" smtClean="0">
                          <a:solidFill>
                            <a:schemeClr val="dk1"/>
                          </a:solidFill>
                          <a:latin typeface="+mn-ea"/>
                          <a:ea typeface="+mn-ea"/>
                          <a:cs typeface="+mn-cs"/>
                        </a:rPr>
                        <a:t>除法</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mn-ea"/>
                          <a:ea typeface="+mn-ea"/>
                        </a:rPr>
                        <a:t>yes</a:t>
                      </a:r>
                      <a:endParaRPr lang="zh-CN" altLang="en-US" sz="1400" b="1" dirty="0" smtClean="0">
                        <a:latin typeface="+mn-ea"/>
                        <a:ea typeface="+mn-ea"/>
                      </a:endParaRPr>
                    </a:p>
                  </a:txBody>
                  <a:tcPr/>
                </a:tc>
                <a:tc>
                  <a:txBody>
                    <a:bodyPr/>
                    <a:lstStyle/>
                    <a:p>
                      <a:pPr algn="ctr"/>
                      <a:r>
                        <a:rPr lang="en-US" altLang="zh-CN" sz="1400" b="1" kern="1200" dirty="0" smtClean="0">
                          <a:solidFill>
                            <a:schemeClr val="dk1"/>
                          </a:solidFill>
                          <a:latin typeface="+mn-ea"/>
                          <a:ea typeface="+mn-ea"/>
                          <a:cs typeface="+mn-cs"/>
                        </a:rPr>
                        <a:t>DIVD</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F10</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F0</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F6</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kern="1200" dirty="0" smtClean="0">
                          <a:solidFill>
                            <a:schemeClr val="dk1"/>
                          </a:solidFill>
                          <a:latin typeface="+mn-ea"/>
                          <a:ea typeface="+mn-ea"/>
                          <a:cs typeface="+mn-cs"/>
                        </a:rPr>
                        <a:t>乘法</a:t>
                      </a:r>
                      <a:r>
                        <a:rPr lang="en-US" altLang="zh-CN" sz="1400" b="1" kern="1200" dirty="0" smtClean="0">
                          <a:solidFill>
                            <a:schemeClr val="dk1"/>
                          </a:solidFill>
                          <a:latin typeface="+mn-ea"/>
                          <a:ea typeface="+mn-ea"/>
                          <a:cs typeface="+mn-cs"/>
                        </a:rPr>
                        <a:t>1</a:t>
                      </a:r>
                      <a:endParaRPr lang="zh-CN" altLang="en-US" sz="1400" b="1" kern="1200" dirty="0" smtClean="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no</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yes</a:t>
                      </a:r>
                      <a:endParaRPr lang="zh-CN" altLang="en-US" sz="1400" b="1" kern="1200" dirty="0">
                        <a:solidFill>
                          <a:schemeClr val="dk1"/>
                        </a:solidFill>
                        <a:latin typeface="+mn-ea"/>
                        <a:ea typeface="+mn-ea"/>
                        <a:cs typeface="+mn-cs"/>
                      </a:endParaRPr>
                    </a:p>
                  </a:txBody>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297633887"/>
              </p:ext>
            </p:extLst>
          </p:nvPr>
        </p:nvGraphicFramePr>
        <p:xfrm>
          <a:off x="1259632" y="5373216"/>
          <a:ext cx="6192688" cy="914400"/>
        </p:xfrm>
        <a:graphic>
          <a:graphicData uri="http://schemas.openxmlformats.org/drawingml/2006/table">
            <a:tbl>
              <a:tblPr firstRow="1" bandRow="1">
                <a:tableStyleId>{5C22544A-7EE6-4342-B048-85BDC9FD1C3A}</a:tableStyleId>
              </a:tblPr>
              <a:tblGrid>
                <a:gridCol w="1099812"/>
                <a:gridCol w="700388"/>
                <a:gridCol w="648072"/>
                <a:gridCol w="497478"/>
                <a:gridCol w="669488"/>
                <a:gridCol w="669488"/>
                <a:gridCol w="669488"/>
                <a:gridCol w="547233"/>
                <a:gridCol w="691241"/>
              </a:tblGrid>
              <a:tr h="288032">
                <a:tc rowSpan="2">
                  <a:txBody>
                    <a:bodyPr/>
                    <a:lstStyle/>
                    <a:p>
                      <a:endParaRPr lang="zh-CN" altLang="en-US" dirty="0"/>
                    </a:p>
                  </a:txBody>
                  <a:tcPr/>
                </a:tc>
                <a:tc gridSpan="8">
                  <a:txBody>
                    <a:bodyPr/>
                    <a:lstStyle/>
                    <a:p>
                      <a:pPr algn="ctr"/>
                      <a:r>
                        <a:rPr lang="zh-CN" altLang="en-US" sz="1400" b="1" kern="1200" dirty="0" smtClean="0">
                          <a:solidFill>
                            <a:schemeClr val="lt1"/>
                          </a:solidFill>
                          <a:latin typeface="+mn-ea"/>
                          <a:ea typeface="+mn-ea"/>
                          <a:cs typeface="+mn-cs"/>
                        </a:rPr>
                        <a:t>结果寄存器状态表</a:t>
                      </a:r>
                      <a:endParaRPr lang="zh-CN" altLang="en-US" sz="1400" b="1" kern="1200" dirty="0">
                        <a:solidFill>
                          <a:schemeClr val="lt1"/>
                        </a:solidFill>
                        <a:latin typeface="+mn-ea"/>
                        <a:ea typeface="+mn-ea"/>
                        <a:cs typeface="+mn-cs"/>
                      </a:endParaRP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pPr algn="ctr"/>
                      <a:endParaRPr lang="zh-CN" altLang="en-US" sz="1400" b="1" kern="1200" dirty="0">
                        <a:solidFill>
                          <a:schemeClr val="lt1"/>
                        </a:solidFill>
                        <a:latin typeface="+mn-ea"/>
                        <a:ea typeface="+mn-ea"/>
                        <a:cs typeface="+mn-cs"/>
                      </a:endParaRPr>
                    </a:p>
                  </a:txBody>
                  <a:tcPr/>
                </a:tc>
              </a:tr>
              <a:tr h="288032">
                <a:tc vMerge="1">
                  <a:txBody>
                    <a:bodyPr/>
                    <a:lstStyle/>
                    <a:p>
                      <a:endParaRPr lang="zh-CN" altLang="en-US" dirty="0"/>
                    </a:p>
                  </a:txBody>
                  <a:tcPr/>
                </a:tc>
                <a:tc>
                  <a:txBody>
                    <a:bodyPr/>
                    <a:lstStyle/>
                    <a:p>
                      <a:pPr algn="ctr"/>
                      <a:r>
                        <a:rPr lang="en-US" altLang="zh-CN" sz="1400" b="1" kern="1200" dirty="0" smtClean="0">
                          <a:solidFill>
                            <a:schemeClr val="dk1"/>
                          </a:solidFill>
                          <a:latin typeface="+mn-ea"/>
                          <a:ea typeface="+mn-ea"/>
                          <a:cs typeface="+mn-cs"/>
                        </a:rPr>
                        <a:t>F0</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smtClean="0">
                          <a:solidFill>
                            <a:schemeClr val="dk1"/>
                          </a:solidFill>
                          <a:latin typeface="+mn-ea"/>
                          <a:ea typeface="+mn-ea"/>
                          <a:cs typeface="+mn-cs"/>
                        </a:rPr>
                        <a:t>F2</a:t>
                      </a:r>
                      <a:endParaRPr lang="zh-CN" altLang="en-US" sz="1400" b="1" kern="1200" dirty="0" smtClean="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F4</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F6</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F8</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F10</a:t>
                      </a:r>
                      <a:endParaRPr lang="zh-CN" altLang="en-US" sz="1400" b="1" kern="1200" dirty="0">
                        <a:solidFill>
                          <a:schemeClr val="dk1"/>
                        </a:solidFill>
                        <a:latin typeface="+mn-ea"/>
                        <a:ea typeface="+mn-ea"/>
                        <a:cs typeface="+mn-cs"/>
                      </a:endParaRPr>
                    </a:p>
                  </a:txBody>
                  <a:tcPr/>
                </a:tc>
                <a:tc>
                  <a:txBody>
                    <a:bodyPr/>
                    <a:lstStyle/>
                    <a:p>
                      <a:r>
                        <a:rPr lang="en-US" altLang="zh-CN" sz="1400" b="1" kern="1200" dirty="0" smtClean="0">
                          <a:solidFill>
                            <a:schemeClr val="dk1"/>
                          </a:solidFill>
                          <a:latin typeface="+mn-ea"/>
                          <a:ea typeface="+mn-ea"/>
                          <a:cs typeface="+mn-cs"/>
                        </a:rPr>
                        <a:t>...</a:t>
                      </a:r>
                      <a:endParaRPr lang="zh-CN" altLang="en-US" sz="1400" b="1" kern="1200" dirty="0">
                        <a:solidFill>
                          <a:schemeClr val="dk1"/>
                        </a:solidFill>
                        <a:latin typeface="+mn-ea"/>
                        <a:ea typeface="+mn-ea"/>
                        <a:cs typeface="+mn-cs"/>
                      </a:endParaRPr>
                    </a:p>
                  </a:txBody>
                  <a:tcPr/>
                </a:tc>
                <a:tc>
                  <a:txBody>
                    <a:bodyPr/>
                    <a:lstStyle/>
                    <a:p>
                      <a:r>
                        <a:rPr lang="en-US" altLang="zh-CN" sz="1400" b="1" kern="1200" dirty="0" smtClean="0">
                          <a:solidFill>
                            <a:schemeClr val="dk1"/>
                          </a:solidFill>
                          <a:latin typeface="+mn-ea"/>
                          <a:ea typeface="+mn-ea"/>
                          <a:cs typeface="+mn-cs"/>
                        </a:rPr>
                        <a:t>F30</a:t>
                      </a:r>
                      <a:endParaRPr lang="zh-CN" altLang="en-US" sz="1400" b="1" kern="1200" dirty="0">
                        <a:solidFill>
                          <a:schemeClr val="dk1"/>
                        </a:solidFill>
                        <a:latin typeface="+mn-ea"/>
                        <a:ea typeface="+mn-ea"/>
                        <a:cs typeface="+mn-cs"/>
                      </a:endParaRPr>
                    </a:p>
                  </a:txBody>
                  <a:tcPr/>
                </a:tc>
              </a:tr>
              <a:tr h="288032">
                <a:tc>
                  <a:txBody>
                    <a:bodyPr/>
                    <a:lstStyle/>
                    <a:p>
                      <a:pPr algn="ctr"/>
                      <a:r>
                        <a:rPr lang="zh-CN" altLang="en-US" sz="1400" b="1" kern="1200" dirty="0" smtClean="0">
                          <a:solidFill>
                            <a:schemeClr val="dk1"/>
                          </a:solidFill>
                          <a:latin typeface="+mn-ea"/>
                          <a:ea typeface="+mn-ea"/>
                          <a:cs typeface="+mn-cs"/>
                        </a:rPr>
                        <a:t>部件名称</a:t>
                      </a:r>
                      <a:endParaRPr lang="zh-CN" altLang="en-US" sz="1400" b="1" kern="1200" dirty="0">
                        <a:solidFill>
                          <a:schemeClr val="dk1"/>
                        </a:solidFill>
                        <a:latin typeface="+mn-ea"/>
                        <a:ea typeface="+mn-ea"/>
                        <a:cs typeface="+mn-cs"/>
                      </a:endParaRPr>
                    </a:p>
                  </a:txBody>
                  <a:tcPr/>
                </a:tc>
                <a:tc>
                  <a:txBody>
                    <a:bodyPr/>
                    <a:lstStyle/>
                    <a:p>
                      <a:r>
                        <a:rPr lang="zh-CN" altLang="en-US" sz="1400" b="1" kern="1200" dirty="0" smtClean="0">
                          <a:solidFill>
                            <a:schemeClr val="dk1"/>
                          </a:solidFill>
                          <a:latin typeface="+mn-ea"/>
                          <a:ea typeface="+mn-ea"/>
                          <a:cs typeface="+mn-cs"/>
                        </a:rPr>
                        <a:t>乘法</a:t>
                      </a:r>
                      <a:r>
                        <a:rPr lang="en-US" altLang="zh-CN" sz="1400" b="1" kern="1200" dirty="0" smtClean="0">
                          <a:solidFill>
                            <a:schemeClr val="dk1"/>
                          </a:solidFill>
                          <a:latin typeface="+mn-ea"/>
                          <a:ea typeface="+mn-ea"/>
                          <a:cs typeface="+mn-cs"/>
                        </a:rPr>
                        <a:t>1</a:t>
                      </a:r>
                      <a:endParaRPr lang="zh-CN" altLang="en-US" sz="1400" b="1" kern="1200" dirty="0">
                        <a:solidFill>
                          <a:schemeClr val="dk1"/>
                        </a:solidFill>
                        <a:latin typeface="+mn-ea"/>
                        <a:ea typeface="+mn-ea"/>
                        <a:cs typeface="+mn-cs"/>
                      </a:endParaRPr>
                    </a:p>
                  </a:txBody>
                  <a:tcPr/>
                </a:tc>
                <a:tc>
                  <a:txBody>
                    <a:bodyPr/>
                    <a:lstStyle/>
                    <a:p>
                      <a:pPr algn="ctr"/>
                      <a:r>
                        <a:rPr lang="zh-CN" altLang="en-US" sz="1400" b="1" kern="1200" dirty="0" smtClean="0">
                          <a:solidFill>
                            <a:schemeClr val="dk1"/>
                          </a:solidFill>
                          <a:latin typeface="+mn-ea"/>
                          <a:ea typeface="+mn-ea"/>
                          <a:cs typeface="+mn-cs"/>
                        </a:rPr>
                        <a:t>整数</a:t>
                      </a:r>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r>
                        <a:rPr lang="zh-CN" altLang="en-US" sz="1400" b="1" kern="1200" dirty="0" smtClean="0">
                          <a:solidFill>
                            <a:schemeClr val="dk1"/>
                          </a:solidFill>
                          <a:latin typeface="+mn-ea"/>
                          <a:ea typeface="+mn-ea"/>
                          <a:cs typeface="+mn-cs"/>
                        </a:rPr>
                        <a:t>加法</a:t>
                      </a:r>
                      <a:endParaRPr lang="zh-CN" altLang="en-US" sz="1400" b="1" kern="1200" dirty="0">
                        <a:solidFill>
                          <a:schemeClr val="dk1"/>
                        </a:solidFill>
                        <a:latin typeface="+mn-ea"/>
                        <a:ea typeface="+mn-ea"/>
                        <a:cs typeface="+mn-cs"/>
                      </a:endParaRPr>
                    </a:p>
                  </a:txBody>
                  <a:tcPr/>
                </a:tc>
                <a:tc>
                  <a:txBody>
                    <a:bodyPr/>
                    <a:lstStyle/>
                    <a:p>
                      <a:r>
                        <a:rPr lang="zh-CN" altLang="en-US" sz="1400" b="1" kern="1200" dirty="0" smtClean="0">
                          <a:solidFill>
                            <a:schemeClr val="dk1"/>
                          </a:solidFill>
                          <a:latin typeface="+mn-ea"/>
                          <a:ea typeface="+mn-ea"/>
                          <a:cs typeface="+mn-cs"/>
                        </a:rPr>
                        <a:t>除法</a:t>
                      </a:r>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r>
            </a:tbl>
          </a:graphicData>
        </a:graphic>
      </p:graphicFrame>
      <p:sp>
        <p:nvSpPr>
          <p:cNvPr id="7" name="矩形 6"/>
          <p:cNvSpPr/>
          <p:nvPr/>
        </p:nvSpPr>
        <p:spPr>
          <a:xfrm>
            <a:off x="1979712" y="6488668"/>
            <a:ext cx="4719562" cy="369332"/>
          </a:xfrm>
          <a:prstGeom prst="rect">
            <a:avLst/>
          </a:prstGeom>
        </p:spPr>
        <p:txBody>
          <a:bodyPr wrap="none">
            <a:spAutoFit/>
          </a:bodyPr>
          <a:lstStyle/>
          <a:p>
            <a:pPr eaLnBrk="1" hangingPunct="1">
              <a:spcBef>
                <a:spcPct val="50000"/>
              </a:spcBef>
              <a:buFont typeface="Wingdings" pitchFamily="2" charset="2"/>
              <a:buNone/>
            </a:pPr>
            <a:r>
              <a:rPr lang="zh-CN" altLang="en-US" sz="1800" dirty="0">
                <a:solidFill>
                  <a:srgbClr val="000000"/>
                </a:solidFill>
              </a:rPr>
              <a:t>程序段执行</a:t>
            </a:r>
            <a:r>
              <a:rPr lang="zh-CN" altLang="en-US" sz="1800" dirty="0" smtClean="0">
                <a:solidFill>
                  <a:srgbClr val="000000"/>
                </a:solidFill>
              </a:rPr>
              <a:t>到</a:t>
            </a:r>
            <a:r>
              <a:rPr lang="en-US" altLang="zh-CN" sz="1800" dirty="0">
                <a:solidFill>
                  <a:srgbClr val="FF0000"/>
                </a:solidFill>
              </a:rPr>
              <a:t>LD</a:t>
            </a:r>
            <a:r>
              <a:rPr lang="zh-CN" altLang="en-US" sz="1800" dirty="0">
                <a:solidFill>
                  <a:srgbClr val="000000"/>
                </a:solidFill>
              </a:rPr>
              <a:t>将要写结果时记分牌的状态</a:t>
            </a:r>
            <a:r>
              <a:rPr lang="zh-CN" altLang="en-US" sz="1800" dirty="0"/>
              <a:t> </a:t>
            </a:r>
          </a:p>
        </p:txBody>
      </p:sp>
    </p:spTree>
    <p:extLst>
      <p:ext uri="{BB962C8B-B14F-4D97-AF65-F5344CB8AC3E}">
        <p14:creationId xmlns:p14="http://schemas.microsoft.com/office/powerpoint/2010/main" val="6955126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 descr="Rectangle: Click to edit Master text styles&#10;Second level&#10;Third level&#10;Fourth level&#10;Fifth level"/>
          <p:cNvSpPr>
            <a:spLocks noGrp="1" noChangeArrowheads="1"/>
          </p:cNvSpPr>
          <p:nvPr>
            <p:ph idx="1"/>
          </p:nvPr>
        </p:nvSpPr>
        <p:spPr>
          <a:xfrm>
            <a:off x="323528" y="3140968"/>
            <a:ext cx="8278688" cy="4088904"/>
          </a:xfrm>
        </p:spPr>
        <p:txBody>
          <a:bodyPr/>
          <a:lstStyle/>
          <a:p>
            <a:pPr eaLnBrk="1" hangingPunct="1">
              <a:spcBef>
                <a:spcPts val="276"/>
              </a:spcBef>
            </a:pPr>
            <a:r>
              <a:rPr lang="zh-CN" altLang="en-US" sz="2400" b="1" dirty="0" smtClean="0">
                <a:solidFill>
                  <a:srgbClr val="000000"/>
                </a:solidFill>
                <a:latin typeface="宋体" pitchFamily="2" charset="-122"/>
                <a:ea typeface="宋体" pitchFamily="2" charset="-122"/>
              </a:rPr>
              <a:t>代码段存在以下相关性</a:t>
            </a:r>
            <a:r>
              <a:rPr lang="zh-CN" altLang="en-US" sz="2400" dirty="0" smtClean="0">
                <a:solidFill>
                  <a:srgbClr val="000000"/>
                </a:solidFill>
              </a:rPr>
              <a:t>：</a:t>
            </a:r>
          </a:p>
          <a:p>
            <a:pPr marL="457200" indent="0" eaLnBrk="1" hangingPunct="1">
              <a:lnSpc>
                <a:spcPct val="130000"/>
              </a:lnSpc>
              <a:spcBef>
                <a:spcPts val="276"/>
              </a:spcBef>
              <a:buFont typeface="Wingdings" pitchFamily="2" charset="2"/>
              <a:buNone/>
            </a:pPr>
            <a:r>
              <a:rPr lang="zh-CN" altLang="en-US" sz="2400" b="1" dirty="0" smtClean="0">
                <a:solidFill>
                  <a:srgbClr val="000000"/>
                </a:solidFill>
                <a:latin typeface="宋体" pitchFamily="2" charset="-122"/>
                <a:ea typeface="宋体" pitchFamily="2" charset="-122"/>
              </a:rPr>
              <a:t>（</a:t>
            </a:r>
            <a:r>
              <a:rPr lang="en-US" altLang="zh-CN" sz="2400" b="1" dirty="0" smtClean="0">
                <a:solidFill>
                  <a:srgbClr val="000000"/>
                </a:solidFill>
                <a:latin typeface="宋体" pitchFamily="2" charset="-122"/>
                <a:ea typeface="宋体" pitchFamily="2" charset="-122"/>
              </a:rPr>
              <a:t>1</a:t>
            </a:r>
            <a:r>
              <a:rPr lang="zh-CN" altLang="en-US" sz="2400" b="1" dirty="0" smtClean="0">
                <a:solidFill>
                  <a:srgbClr val="000000"/>
                </a:solidFill>
                <a:latin typeface="Times New Roman" pitchFamily="18" charset="0"/>
                <a:ea typeface="宋体" pitchFamily="2" charset="-122"/>
              </a:rPr>
              <a:t>）先写后读相关：第二条</a:t>
            </a:r>
            <a:r>
              <a:rPr lang="en-US" altLang="zh-CN" sz="2400" b="1" dirty="0" smtClean="0">
                <a:solidFill>
                  <a:srgbClr val="9933FF"/>
                </a:solidFill>
                <a:latin typeface="Times New Roman" pitchFamily="18" charset="0"/>
                <a:ea typeface="宋体" pitchFamily="2" charset="-122"/>
              </a:rPr>
              <a:t>LD</a:t>
            </a:r>
            <a:r>
              <a:rPr lang="zh-CN" altLang="en-US" sz="2400" b="1" dirty="0" smtClean="0">
                <a:solidFill>
                  <a:srgbClr val="000000"/>
                </a:solidFill>
                <a:latin typeface="Times New Roman" pitchFamily="18" charset="0"/>
                <a:ea typeface="宋体" pitchFamily="2" charset="-122"/>
              </a:rPr>
              <a:t>指令到</a:t>
            </a:r>
            <a:r>
              <a:rPr lang="en-US" altLang="zh-CN" sz="2400" b="1" dirty="0" smtClean="0">
                <a:solidFill>
                  <a:srgbClr val="9933FF"/>
                </a:solidFill>
                <a:latin typeface="Times New Roman" pitchFamily="18" charset="0"/>
                <a:ea typeface="宋体" pitchFamily="2" charset="-122"/>
              </a:rPr>
              <a:t>MULTD</a:t>
            </a:r>
            <a:r>
              <a:rPr lang="zh-CN" altLang="en-US" sz="2400" b="1" dirty="0" smtClean="0">
                <a:solidFill>
                  <a:srgbClr val="000000"/>
                </a:solidFill>
                <a:latin typeface="Times New Roman" pitchFamily="18" charset="0"/>
                <a:ea typeface="宋体" pitchFamily="2" charset="-122"/>
              </a:rPr>
              <a:t>和</a:t>
            </a:r>
            <a:r>
              <a:rPr lang="en-US" altLang="zh-CN" sz="2400" b="1" dirty="0" smtClean="0">
                <a:solidFill>
                  <a:srgbClr val="9933FF"/>
                </a:solidFill>
                <a:latin typeface="Times New Roman" pitchFamily="18" charset="0"/>
                <a:ea typeface="宋体" pitchFamily="2" charset="-122"/>
              </a:rPr>
              <a:t>SUBD</a:t>
            </a:r>
            <a:r>
              <a:rPr lang="zh-CN" altLang="en-US" sz="2400" b="1" dirty="0" smtClean="0">
                <a:solidFill>
                  <a:srgbClr val="000000"/>
                </a:solidFill>
                <a:latin typeface="Times New Roman" pitchFamily="18" charset="0"/>
                <a:ea typeface="宋体" pitchFamily="2" charset="-122"/>
              </a:rPr>
              <a:t>之间， </a:t>
            </a:r>
            <a:r>
              <a:rPr lang="en-US" altLang="zh-CN" sz="2400" b="1" dirty="0" smtClean="0">
                <a:solidFill>
                  <a:srgbClr val="9933FF"/>
                </a:solidFill>
                <a:latin typeface="Times New Roman" pitchFamily="18" charset="0"/>
                <a:ea typeface="宋体" pitchFamily="2" charset="-122"/>
              </a:rPr>
              <a:t>MULTD</a:t>
            </a:r>
            <a:r>
              <a:rPr lang="zh-CN" altLang="en-US" sz="2400" b="1" dirty="0" smtClean="0">
                <a:solidFill>
                  <a:srgbClr val="000000"/>
                </a:solidFill>
                <a:latin typeface="Times New Roman" pitchFamily="18" charset="0"/>
                <a:ea typeface="宋体" pitchFamily="2" charset="-122"/>
              </a:rPr>
              <a:t>到</a:t>
            </a:r>
            <a:r>
              <a:rPr lang="en-US" altLang="zh-CN" sz="2400" b="1" dirty="0" smtClean="0">
                <a:solidFill>
                  <a:srgbClr val="9933FF"/>
                </a:solidFill>
                <a:latin typeface="Times New Roman" pitchFamily="18" charset="0"/>
                <a:ea typeface="宋体" pitchFamily="2" charset="-122"/>
              </a:rPr>
              <a:t>DIVD</a:t>
            </a:r>
            <a:r>
              <a:rPr lang="zh-CN" altLang="en-US" sz="2400" b="1" dirty="0" smtClean="0">
                <a:solidFill>
                  <a:srgbClr val="000000"/>
                </a:solidFill>
                <a:latin typeface="Times New Roman" pitchFamily="18" charset="0"/>
                <a:ea typeface="宋体" pitchFamily="2" charset="-122"/>
              </a:rPr>
              <a:t>之间，</a:t>
            </a:r>
            <a:r>
              <a:rPr lang="en-US" altLang="zh-CN" sz="2400" b="1" dirty="0" smtClean="0">
                <a:solidFill>
                  <a:srgbClr val="9933FF"/>
                </a:solidFill>
                <a:latin typeface="Times New Roman" pitchFamily="18" charset="0"/>
                <a:ea typeface="宋体" pitchFamily="2" charset="-122"/>
              </a:rPr>
              <a:t>SUBD</a:t>
            </a:r>
            <a:r>
              <a:rPr lang="zh-CN" altLang="en-US" sz="2400" b="1" dirty="0" smtClean="0">
                <a:solidFill>
                  <a:srgbClr val="000000"/>
                </a:solidFill>
                <a:latin typeface="Times New Roman" pitchFamily="18" charset="0"/>
                <a:ea typeface="宋体" pitchFamily="2" charset="-122"/>
              </a:rPr>
              <a:t>到</a:t>
            </a:r>
            <a:r>
              <a:rPr lang="en-US" altLang="zh-CN" sz="2400" b="1" dirty="0" smtClean="0">
                <a:solidFill>
                  <a:srgbClr val="9933FF"/>
                </a:solidFill>
                <a:latin typeface="Times New Roman" pitchFamily="18" charset="0"/>
                <a:ea typeface="宋体" pitchFamily="2" charset="-122"/>
              </a:rPr>
              <a:t>ADDD</a:t>
            </a:r>
            <a:r>
              <a:rPr lang="zh-CN" altLang="en-US" sz="2400" b="1" dirty="0" smtClean="0">
                <a:solidFill>
                  <a:srgbClr val="000000"/>
                </a:solidFill>
                <a:latin typeface="Times New Roman" pitchFamily="18" charset="0"/>
                <a:ea typeface="宋体" pitchFamily="2" charset="-122"/>
              </a:rPr>
              <a:t>之间；</a:t>
            </a:r>
          </a:p>
          <a:p>
            <a:pPr marL="457200" indent="0" eaLnBrk="1" hangingPunct="1">
              <a:lnSpc>
                <a:spcPct val="130000"/>
              </a:lnSpc>
              <a:spcBef>
                <a:spcPts val="276"/>
              </a:spcBef>
              <a:buFont typeface="Wingdings" pitchFamily="2" charset="2"/>
              <a:buNone/>
            </a:pPr>
            <a:r>
              <a:rPr lang="zh-CN" altLang="en-US" sz="2400" b="1" dirty="0" smtClean="0">
                <a:solidFill>
                  <a:srgbClr val="000000"/>
                </a:solidFill>
                <a:latin typeface="Times New Roman" pitchFamily="18" charset="0"/>
                <a:ea typeface="宋体" pitchFamily="2" charset="-122"/>
              </a:rPr>
              <a:t>（</a:t>
            </a:r>
            <a:r>
              <a:rPr lang="en-US" altLang="zh-CN" sz="2400" b="1" dirty="0" smtClean="0">
                <a:solidFill>
                  <a:srgbClr val="000000"/>
                </a:solidFill>
                <a:latin typeface="Times New Roman" pitchFamily="18" charset="0"/>
                <a:ea typeface="宋体" pitchFamily="2" charset="-122"/>
              </a:rPr>
              <a:t>2</a:t>
            </a:r>
            <a:r>
              <a:rPr lang="zh-CN" altLang="en-US" sz="2400" b="1" dirty="0" smtClean="0">
                <a:solidFill>
                  <a:srgbClr val="000000"/>
                </a:solidFill>
                <a:latin typeface="Times New Roman" pitchFamily="18" charset="0"/>
                <a:ea typeface="宋体" pitchFamily="2" charset="-122"/>
              </a:rPr>
              <a:t>）先读后写相关：</a:t>
            </a:r>
            <a:r>
              <a:rPr lang="en-US" altLang="zh-CN" sz="2400" b="1" dirty="0" smtClean="0">
                <a:solidFill>
                  <a:srgbClr val="9933FF"/>
                </a:solidFill>
                <a:latin typeface="Times New Roman" pitchFamily="18" charset="0"/>
                <a:ea typeface="宋体" pitchFamily="2" charset="-122"/>
              </a:rPr>
              <a:t>DIVD</a:t>
            </a:r>
            <a:r>
              <a:rPr lang="zh-CN" altLang="en-US" sz="2400" b="1" dirty="0" smtClean="0">
                <a:solidFill>
                  <a:srgbClr val="000000"/>
                </a:solidFill>
                <a:latin typeface="Times New Roman" pitchFamily="18" charset="0"/>
                <a:ea typeface="宋体" pitchFamily="2" charset="-122"/>
              </a:rPr>
              <a:t>和</a:t>
            </a:r>
            <a:r>
              <a:rPr lang="en-US" altLang="zh-CN" sz="2400" b="1" dirty="0" smtClean="0">
                <a:solidFill>
                  <a:srgbClr val="9933FF"/>
                </a:solidFill>
                <a:latin typeface="Times New Roman" pitchFamily="18" charset="0"/>
                <a:ea typeface="宋体" pitchFamily="2" charset="-122"/>
              </a:rPr>
              <a:t>ADDD</a:t>
            </a:r>
            <a:r>
              <a:rPr lang="zh-CN" altLang="en-US" sz="2400" b="1" dirty="0" smtClean="0">
                <a:solidFill>
                  <a:srgbClr val="000000"/>
                </a:solidFill>
                <a:latin typeface="Times New Roman" pitchFamily="18" charset="0"/>
                <a:ea typeface="宋体" pitchFamily="2" charset="-122"/>
              </a:rPr>
              <a:t>之间，</a:t>
            </a:r>
            <a:r>
              <a:rPr lang="en-US" altLang="zh-CN" sz="2400" b="1" dirty="0" smtClean="0">
                <a:solidFill>
                  <a:srgbClr val="9933FF"/>
                </a:solidFill>
                <a:latin typeface="Times New Roman" pitchFamily="18" charset="0"/>
                <a:ea typeface="宋体" pitchFamily="2" charset="-122"/>
              </a:rPr>
              <a:t>SUBD</a:t>
            </a:r>
            <a:r>
              <a:rPr lang="zh-CN" altLang="en-US" sz="2400" b="1" dirty="0" smtClean="0">
                <a:solidFill>
                  <a:srgbClr val="000000"/>
                </a:solidFill>
                <a:latin typeface="Times New Roman" pitchFamily="18" charset="0"/>
                <a:ea typeface="宋体" pitchFamily="2" charset="-122"/>
              </a:rPr>
              <a:t>和</a:t>
            </a:r>
            <a:r>
              <a:rPr lang="en-US" altLang="zh-CN" sz="2400" b="1" dirty="0" smtClean="0">
                <a:solidFill>
                  <a:srgbClr val="9933FF"/>
                </a:solidFill>
                <a:latin typeface="Times New Roman" pitchFamily="18" charset="0"/>
                <a:ea typeface="宋体" pitchFamily="2" charset="-122"/>
              </a:rPr>
              <a:t>ADDD</a:t>
            </a:r>
            <a:r>
              <a:rPr lang="zh-CN" altLang="en-US" sz="2400" b="1" dirty="0" smtClean="0">
                <a:solidFill>
                  <a:srgbClr val="000000"/>
                </a:solidFill>
                <a:latin typeface="Times New Roman" pitchFamily="18" charset="0"/>
                <a:ea typeface="宋体" pitchFamily="2" charset="-122"/>
              </a:rPr>
              <a:t>之间；</a:t>
            </a:r>
          </a:p>
          <a:p>
            <a:pPr marL="457200" indent="0" eaLnBrk="1" hangingPunct="1">
              <a:lnSpc>
                <a:spcPct val="130000"/>
              </a:lnSpc>
              <a:spcBef>
                <a:spcPts val="276"/>
              </a:spcBef>
              <a:buFont typeface="Wingdings" pitchFamily="2" charset="2"/>
              <a:buNone/>
            </a:pPr>
            <a:r>
              <a:rPr lang="zh-CN" altLang="en-US" sz="2400" b="1" dirty="0" smtClean="0">
                <a:solidFill>
                  <a:srgbClr val="000000"/>
                </a:solidFill>
                <a:latin typeface="Times New Roman" pitchFamily="18" charset="0"/>
                <a:ea typeface="宋体" pitchFamily="2" charset="-122"/>
              </a:rPr>
              <a:t>（</a:t>
            </a:r>
            <a:r>
              <a:rPr lang="en-US" altLang="zh-CN" sz="2400" b="1" dirty="0" smtClean="0">
                <a:solidFill>
                  <a:srgbClr val="000000"/>
                </a:solidFill>
                <a:latin typeface="Times New Roman" pitchFamily="18" charset="0"/>
                <a:ea typeface="宋体" pitchFamily="2" charset="-122"/>
              </a:rPr>
              <a:t>3</a:t>
            </a:r>
            <a:r>
              <a:rPr lang="zh-CN" altLang="en-US" sz="2400" b="1" dirty="0" smtClean="0">
                <a:solidFill>
                  <a:srgbClr val="000000"/>
                </a:solidFill>
                <a:latin typeface="Times New Roman" pitchFamily="18" charset="0"/>
                <a:ea typeface="宋体" pitchFamily="2" charset="-122"/>
              </a:rPr>
              <a:t>）结构</a:t>
            </a:r>
            <a:r>
              <a:rPr lang="zh-CN" altLang="en-US" sz="2400" b="1" dirty="0">
                <a:solidFill>
                  <a:srgbClr val="000000"/>
                </a:solidFill>
                <a:latin typeface="Times New Roman" pitchFamily="18" charset="0"/>
                <a:ea typeface="宋体" pitchFamily="2" charset="-122"/>
              </a:rPr>
              <a:t>冲突</a:t>
            </a:r>
            <a:r>
              <a:rPr lang="zh-CN" altLang="en-US" sz="2400" b="1" dirty="0" smtClean="0">
                <a:solidFill>
                  <a:srgbClr val="000000"/>
                </a:solidFill>
                <a:latin typeface="Times New Roman" pitchFamily="18" charset="0"/>
                <a:ea typeface="宋体" pitchFamily="2" charset="-122"/>
              </a:rPr>
              <a:t>：</a:t>
            </a:r>
            <a:r>
              <a:rPr lang="en-US" altLang="zh-CN" sz="2400" b="1" dirty="0" smtClean="0">
                <a:solidFill>
                  <a:srgbClr val="9933FF"/>
                </a:solidFill>
                <a:latin typeface="Times New Roman" pitchFamily="18" charset="0"/>
                <a:ea typeface="宋体" pitchFamily="2" charset="-122"/>
              </a:rPr>
              <a:t>ADDD</a:t>
            </a:r>
            <a:r>
              <a:rPr lang="zh-CN" altLang="en-US" sz="2400" b="1" dirty="0" smtClean="0">
                <a:solidFill>
                  <a:srgbClr val="000000"/>
                </a:solidFill>
                <a:latin typeface="Times New Roman" pitchFamily="18" charset="0"/>
                <a:ea typeface="宋体" pitchFamily="2" charset="-122"/>
              </a:rPr>
              <a:t>和</a:t>
            </a:r>
            <a:r>
              <a:rPr lang="en-US" altLang="zh-CN" sz="2400" b="1" dirty="0" smtClean="0">
                <a:solidFill>
                  <a:srgbClr val="9933FF"/>
                </a:solidFill>
                <a:latin typeface="Times New Roman" pitchFamily="18" charset="0"/>
                <a:ea typeface="宋体" pitchFamily="2" charset="-122"/>
              </a:rPr>
              <a:t>SUBD</a:t>
            </a:r>
            <a:r>
              <a:rPr lang="zh-CN" altLang="en-US" sz="2400" b="1" dirty="0" smtClean="0">
                <a:solidFill>
                  <a:srgbClr val="000000"/>
                </a:solidFill>
                <a:latin typeface="Times New Roman" pitchFamily="18" charset="0"/>
                <a:ea typeface="宋体" pitchFamily="2" charset="-122"/>
              </a:rPr>
              <a:t>指令关于浮点加法部件。</a:t>
            </a:r>
          </a:p>
        </p:txBody>
      </p:sp>
      <p:sp>
        <p:nvSpPr>
          <p:cNvPr id="2" name="矩形 1"/>
          <p:cNvSpPr/>
          <p:nvPr/>
        </p:nvSpPr>
        <p:spPr>
          <a:xfrm>
            <a:off x="323528" y="188640"/>
            <a:ext cx="4572000" cy="2828467"/>
          </a:xfrm>
          <a:prstGeom prst="rect">
            <a:avLst/>
          </a:prstGeom>
        </p:spPr>
        <p:txBody>
          <a:bodyPr>
            <a:spAutoFit/>
          </a:bodyPr>
          <a:lstStyle/>
          <a:p>
            <a:pPr marL="342900" indent="-342900" eaLnBrk="1" fontAlgn="auto" hangingPunct="1">
              <a:lnSpc>
                <a:spcPct val="120000"/>
              </a:lnSpc>
              <a:spcAft>
                <a:spcPts val="0"/>
              </a:spcAft>
              <a:buFont typeface="Arial" panose="020B0604020202020204" pitchFamily="34" charset="0"/>
              <a:buChar char="•"/>
              <a:defRPr/>
            </a:pPr>
            <a:r>
              <a:rPr lang="zh-CN" altLang="en-US" sz="2400" dirty="0">
                <a:latin typeface="Times New Roman" panose="02020603050405020304" pitchFamily="18" charset="0"/>
                <a:cs typeface="Times New Roman" panose="02020603050405020304" pitchFamily="18" charset="0"/>
              </a:rPr>
              <a:t>指令序列</a:t>
            </a:r>
            <a:endParaRPr lang="en-US" altLang="zh-CN" sz="2400" dirty="0">
              <a:latin typeface="Times New Roman" panose="02020603050405020304" pitchFamily="18" charset="0"/>
              <a:cs typeface="Times New Roman" panose="02020603050405020304" pitchFamily="18" charset="0"/>
            </a:endParaRPr>
          </a:p>
          <a:p>
            <a:pPr lvl="1" algn="just" eaLnBrk="1" fontAlgn="auto" hangingPunct="1">
              <a:spcBef>
                <a:spcPts val="76"/>
              </a:spcBef>
              <a:spcAft>
                <a:spcPts val="0"/>
              </a:spcAft>
              <a:buFont typeface="Wingdings" pitchFamily="2" charset="2"/>
              <a:buNone/>
              <a:defRPr/>
            </a:pPr>
            <a:r>
              <a:rPr lang="en-US" altLang="zh-CN" sz="2400" dirty="0">
                <a:latin typeface="Times New Roman" panose="02020603050405020304" pitchFamily="18" charset="0"/>
                <a:cs typeface="Times New Roman" panose="02020603050405020304" pitchFamily="18" charset="0"/>
              </a:rPr>
              <a:t>LD		F6, 34(R2)</a:t>
            </a:r>
          </a:p>
          <a:p>
            <a:pPr lvl="1" algn="just" eaLnBrk="1" fontAlgn="auto" hangingPunct="1">
              <a:spcBef>
                <a:spcPts val="76"/>
              </a:spcBef>
              <a:spcAft>
                <a:spcPts val="0"/>
              </a:spcAft>
              <a:buFont typeface="Wingdings" pitchFamily="2" charset="2"/>
              <a:buNone/>
              <a:defRPr/>
            </a:pPr>
            <a:r>
              <a:rPr lang="en-US" altLang="zh-CN" sz="2400" dirty="0">
                <a:latin typeface="Times New Roman" panose="02020603050405020304" pitchFamily="18" charset="0"/>
                <a:cs typeface="Times New Roman" panose="02020603050405020304" pitchFamily="18" charset="0"/>
              </a:rPr>
              <a:t>LD		F2, 45(R3)</a:t>
            </a:r>
          </a:p>
          <a:p>
            <a:pPr lvl="1" algn="just" eaLnBrk="1" fontAlgn="auto" hangingPunct="1">
              <a:spcBef>
                <a:spcPts val="76"/>
              </a:spcBef>
              <a:spcAft>
                <a:spcPts val="0"/>
              </a:spcAft>
              <a:buFont typeface="Wingdings" pitchFamily="2" charset="2"/>
              <a:buNone/>
              <a:defRPr/>
            </a:pPr>
            <a:r>
              <a:rPr lang="en-US" altLang="zh-CN" sz="2400" dirty="0">
                <a:latin typeface="Times New Roman" panose="02020603050405020304" pitchFamily="18" charset="0"/>
                <a:cs typeface="Times New Roman" panose="02020603050405020304" pitchFamily="18" charset="0"/>
              </a:rPr>
              <a:t>MULTD	F0, F2, F4</a:t>
            </a:r>
          </a:p>
          <a:p>
            <a:pPr lvl="1" algn="just" eaLnBrk="1" fontAlgn="auto" hangingPunct="1">
              <a:spcBef>
                <a:spcPts val="76"/>
              </a:spcBef>
              <a:spcAft>
                <a:spcPts val="0"/>
              </a:spcAft>
              <a:buFont typeface="Wingdings" pitchFamily="2" charset="2"/>
              <a:buNone/>
              <a:defRPr/>
            </a:pPr>
            <a:r>
              <a:rPr lang="en-US" altLang="zh-CN" sz="2400" dirty="0">
                <a:latin typeface="Times New Roman" panose="02020603050405020304" pitchFamily="18" charset="0"/>
                <a:cs typeface="Times New Roman" panose="02020603050405020304" pitchFamily="18" charset="0"/>
              </a:rPr>
              <a:t>SUBD	F8, F6, F2</a:t>
            </a:r>
          </a:p>
          <a:p>
            <a:pPr lvl="1" algn="just" eaLnBrk="1" fontAlgn="auto" hangingPunct="1">
              <a:spcBef>
                <a:spcPts val="76"/>
              </a:spcBef>
              <a:spcAft>
                <a:spcPts val="0"/>
              </a:spcAft>
              <a:buFont typeface="Wingdings" pitchFamily="2" charset="2"/>
              <a:buNone/>
              <a:defRPr/>
            </a:pPr>
            <a:r>
              <a:rPr lang="en-US" altLang="zh-CN" sz="2400" dirty="0">
                <a:latin typeface="Times New Roman" panose="02020603050405020304" pitchFamily="18" charset="0"/>
                <a:cs typeface="Times New Roman" panose="02020603050405020304" pitchFamily="18" charset="0"/>
              </a:rPr>
              <a:t>DIVD	F10, F0, F6</a:t>
            </a:r>
          </a:p>
          <a:p>
            <a:pPr lvl="1" algn="just" eaLnBrk="1" fontAlgn="auto" hangingPunct="1">
              <a:spcBef>
                <a:spcPts val="76"/>
              </a:spcBef>
              <a:spcAft>
                <a:spcPts val="0"/>
              </a:spcAft>
              <a:buFont typeface="Wingdings" pitchFamily="2" charset="2"/>
              <a:buNone/>
              <a:defRPr/>
            </a:pPr>
            <a:r>
              <a:rPr lang="en-US" altLang="zh-CN" sz="2400" dirty="0">
                <a:latin typeface="Times New Roman" panose="02020603050405020304" pitchFamily="18" charset="0"/>
                <a:cs typeface="Times New Roman" panose="02020603050405020304" pitchFamily="18" charset="0"/>
              </a:rPr>
              <a:t>ADDD	F6, F8, F2</a:t>
            </a:r>
          </a:p>
        </p:txBody>
      </p:sp>
    </p:spTree>
    <p:extLst>
      <p:ext uri="{BB962C8B-B14F-4D97-AF65-F5344CB8AC3E}">
        <p14:creationId xmlns:p14="http://schemas.microsoft.com/office/powerpoint/2010/main" val="1927014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003386618"/>
              </p:ext>
            </p:extLst>
          </p:nvPr>
        </p:nvGraphicFramePr>
        <p:xfrm>
          <a:off x="1259632" y="116633"/>
          <a:ext cx="6096000" cy="2620880"/>
        </p:xfrm>
        <a:graphic>
          <a:graphicData uri="http://schemas.openxmlformats.org/drawingml/2006/table">
            <a:tbl>
              <a:tblPr firstRow="1" bandRow="1">
                <a:tableStyleId>{5C22544A-7EE6-4342-B048-85BDC9FD1C3A}</a:tableStyleId>
              </a:tblPr>
              <a:tblGrid>
                <a:gridCol w="2088232"/>
                <a:gridCol w="1008112"/>
                <a:gridCol w="1152128"/>
                <a:gridCol w="1008112"/>
                <a:gridCol w="839416"/>
              </a:tblGrid>
              <a:tr h="295268">
                <a:tc rowSpan="2">
                  <a:txBody>
                    <a:bodyPr/>
                    <a:lstStyle/>
                    <a:p>
                      <a:pPr algn="ctr"/>
                      <a:endParaRPr lang="en-US" altLang="zh-CN" sz="1400" b="1" dirty="0" smtClean="0">
                        <a:latin typeface="+mn-ea"/>
                        <a:ea typeface="+mn-ea"/>
                      </a:endParaRPr>
                    </a:p>
                    <a:p>
                      <a:pPr algn="ctr"/>
                      <a:r>
                        <a:rPr lang="zh-CN" altLang="en-US" sz="1400" b="1" dirty="0" smtClean="0">
                          <a:latin typeface="+mn-ea"/>
                          <a:ea typeface="+mn-ea"/>
                        </a:rPr>
                        <a:t>指令</a:t>
                      </a:r>
                      <a:endParaRPr lang="zh-CN" altLang="en-US" sz="1400" b="1" dirty="0">
                        <a:latin typeface="+mn-ea"/>
                        <a:ea typeface="+mn-ea"/>
                      </a:endParaRPr>
                    </a:p>
                  </a:txBody>
                  <a:tcPr/>
                </a:tc>
                <a:tc gridSpan="4">
                  <a:txBody>
                    <a:bodyPr/>
                    <a:lstStyle/>
                    <a:p>
                      <a:pPr algn="ctr"/>
                      <a:r>
                        <a:rPr lang="zh-CN" altLang="en-US" sz="1400" b="1" dirty="0" smtClean="0">
                          <a:latin typeface="+mn-ea"/>
                          <a:ea typeface="+mn-ea"/>
                        </a:rPr>
                        <a:t>指令状态表</a:t>
                      </a:r>
                      <a:endParaRPr lang="zh-CN" altLang="en-US" sz="1400" b="1" dirty="0">
                        <a:latin typeface="+mn-ea"/>
                        <a:ea typeface="+mn-ea"/>
                      </a:endParaRP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295268">
                <a:tc vMerge="1">
                  <a:txBody>
                    <a:bodyPr/>
                    <a:lstStyle/>
                    <a:p>
                      <a:endParaRPr lang="zh-CN" altLang="en-US" dirty="0"/>
                    </a:p>
                  </a:txBody>
                  <a:tcPr/>
                </a:tc>
                <a:tc>
                  <a:txBody>
                    <a:bodyPr/>
                    <a:lstStyle/>
                    <a:p>
                      <a:pPr algn="ctr"/>
                      <a:r>
                        <a:rPr lang="en-US" altLang="zh-CN" sz="1400" b="1" dirty="0" smtClean="0">
                          <a:latin typeface="+mn-ea"/>
                          <a:ea typeface="+mn-ea"/>
                        </a:rPr>
                        <a:t>IS</a:t>
                      </a:r>
                      <a:endParaRPr lang="zh-CN" altLang="en-US" sz="1400" b="1" dirty="0">
                        <a:latin typeface="+mn-ea"/>
                        <a:ea typeface="+mn-ea"/>
                      </a:endParaRPr>
                    </a:p>
                  </a:txBody>
                  <a:tcPr/>
                </a:tc>
                <a:tc>
                  <a:txBody>
                    <a:bodyPr/>
                    <a:lstStyle/>
                    <a:p>
                      <a:pPr algn="ctr"/>
                      <a:r>
                        <a:rPr lang="en-US" altLang="zh-CN" sz="1400" b="1" dirty="0" smtClean="0">
                          <a:latin typeface="+mn-ea"/>
                          <a:ea typeface="+mn-ea"/>
                        </a:rPr>
                        <a:t>RO</a:t>
                      </a:r>
                      <a:endParaRPr lang="zh-CN" altLang="en-US" sz="1400" b="1" dirty="0">
                        <a:latin typeface="+mn-ea"/>
                        <a:ea typeface="+mn-ea"/>
                      </a:endParaRPr>
                    </a:p>
                  </a:txBody>
                  <a:tcPr/>
                </a:tc>
                <a:tc>
                  <a:txBody>
                    <a:bodyPr/>
                    <a:lstStyle/>
                    <a:p>
                      <a:pPr algn="ctr"/>
                      <a:r>
                        <a:rPr lang="en-US" altLang="zh-CN" sz="1400" b="1" dirty="0" smtClean="0">
                          <a:latin typeface="+mn-ea"/>
                          <a:ea typeface="+mn-ea"/>
                        </a:rPr>
                        <a:t>EX</a:t>
                      </a:r>
                      <a:endParaRPr lang="zh-CN" altLang="en-US" sz="1400" b="1" dirty="0">
                        <a:latin typeface="+mn-ea"/>
                        <a:ea typeface="+mn-ea"/>
                      </a:endParaRPr>
                    </a:p>
                  </a:txBody>
                  <a:tcPr/>
                </a:tc>
                <a:tc>
                  <a:txBody>
                    <a:bodyPr/>
                    <a:lstStyle/>
                    <a:p>
                      <a:pPr algn="ctr"/>
                      <a:r>
                        <a:rPr lang="en-US" altLang="zh-CN" sz="1400" b="1" dirty="0" smtClean="0">
                          <a:latin typeface="+mn-ea"/>
                          <a:ea typeface="+mn-ea"/>
                        </a:rPr>
                        <a:t>WR</a:t>
                      </a:r>
                      <a:endParaRPr lang="zh-CN" altLang="en-US" sz="1400" b="1" dirty="0">
                        <a:latin typeface="+mn-ea"/>
                        <a:ea typeface="+mn-ea"/>
                      </a:endParaRPr>
                    </a:p>
                  </a:txBody>
                  <a:tcPr/>
                </a:tc>
              </a:tr>
              <a:tr h="295268">
                <a:tc>
                  <a:txBody>
                    <a:bodyPr/>
                    <a:lstStyle/>
                    <a:p>
                      <a:pPr algn="l"/>
                      <a:r>
                        <a:rPr lang="en-US" altLang="zh-CN" sz="1400" b="1" dirty="0" smtClean="0">
                          <a:latin typeface="+mn-ea"/>
                          <a:ea typeface="+mn-ea"/>
                        </a:rPr>
                        <a:t>LD</a:t>
                      </a:r>
                      <a:r>
                        <a:rPr lang="en-US" altLang="zh-CN" sz="1400" b="1" baseline="0" dirty="0" smtClean="0">
                          <a:latin typeface="+mn-ea"/>
                          <a:ea typeface="+mn-ea"/>
                        </a:rPr>
                        <a:t>     F6</a:t>
                      </a:r>
                      <a:r>
                        <a:rPr lang="zh-CN" altLang="en-US" sz="1400" b="1" baseline="0" dirty="0" smtClean="0">
                          <a:latin typeface="+mn-ea"/>
                          <a:ea typeface="+mn-ea"/>
                        </a:rPr>
                        <a:t>，</a:t>
                      </a:r>
                      <a:r>
                        <a:rPr lang="en-US" altLang="zh-CN" sz="1400" b="1" baseline="0" dirty="0" smtClean="0">
                          <a:latin typeface="+mn-ea"/>
                          <a:ea typeface="+mn-ea"/>
                        </a:rPr>
                        <a:t>34(R2)</a:t>
                      </a:r>
                      <a:endParaRPr lang="zh-CN" altLang="en-US" sz="1400" b="1" dirty="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r>
              <a:tr h="3412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mn-ea"/>
                          <a:ea typeface="+mn-ea"/>
                        </a:rPr>
                        <a:t>LD</a:t>
                      </a:r>
                      <a:r>
                        <a:rPr lang="en-US" altLang="zh-CN" sz="1400" b="1" baseline="0" dirty="0" smtClean="0">
                          <a:latin typeface="+mn-ea"/>
                          <a:ea typeface="+mn-ea"/>
                        </a:rPr>
                        <a:t>     </a:t>
                      </a:r>
                      <a:r>
                        <a:rPr lang="en-US" altLang="zh-CN" sz="1400" b="1" u="none" baseline="0" dirty="0" smtClean="0">
                          <a:solidFill>
                            <a:srgbClr val="FF0000"/>
                          </a:solidFill>
                          <a:latin typeface="+mn-ea"/>
                          <a:ea typeface="+mn-ea"/>
                        </a:rPr>
                        <a:t>F2</a:t>
                      </a:r>
                      <a:r>
                        <a:rPr lang="zh-CN" altLang="en-US" sz="1400" b="1" baseline="0" dirty="0" smtClean="0">
                          <a:latin typeface="+mn-ea"/>
                          <a:ea typeface="+mn-ea"/>
                        </a:rPr>
                        <a:t>，</a:t>
                      </a:r>
                      <a:r>
                        <a:rPr lang="en-US" altLang="zh-CN" sz="1400" b="1" baseline="0" dirty="0" smtClean="0">
                          <a:latin typeface="+mn-ea"/>
                          <a:ea typeface="+mn-ea"/>
                        </a:rPr>
                        <a:t>45(R3)</a:t>
                      </a:r>
                      <a:endParaRPr lang="zh-CN" altLang="en-US" sz="1400" b="1" dirty="0" smtClean="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algn="ctr"/>
                      <a:endParaRPr lang="zh-CN" altLang="en-US" sz="1400" dirty="0"/>
                    </a:p>
                  </a:txBody>
                  <a:tcPr/>
                </a:tc>
              </a:tr>
              <a:tr h="341296">
                <a:tc>
                  <a:txBody>
                    <a:bodyPr/>
                    <a:lstStyle/>
                    <a:p>
                      <a:pPr algn="l"/>
                      <a:r>
                        <a:rPr lang="en-US" altLang="zh-CN" sz="1400" b="1" kern="1200" dirty="0" smtClean="0">
                          <a:solidFill>
                            <a:schemeClr val="dk1"/>
                          </a:solidFill>
                          <a:latin typeface="+mn-ea"/>
                          <a:ea typeface="+mn-ea"/>
                          <a:cs typeface="+mn-cs"/>
                        </a:rPr>
                        <a:t>MULTD  </a:t>
                      </a:r>
                      <a:r>
                        <a:rPr lang="en-US" altLang="zh-CN" sz="1400" b="1" kern="1200" dirty="0" smtClean="0">
                          <a:solidFill>
                            <a:srgbClr val="00B050"/>
                          </a:solidFill>
                          <a:latin typeface="+mn-ea"/>
                          <a:ea typeface="+mn-ea"/>
                          <a:cs typeface="+mn-cs"/>
                        </a:rPr>
                        <a:t>F0</a:t>
                      </a:r>
                      <a:r>
                        <a:rPr lang="en-US" altLang="zh-CN" sz="1400" b="1" kern="1200" dirty="0" smtClean="0">
                          <a:solidFill>
                            <a:schemeClr val="dk1"/>
                          </a:solidFill>
                          <a:latin typeface="+mn-ea"/>
                          <a:ea typeface="+mn-ea"/>
                          <a:cs typeface="+mn-cs"/>
                        </a:rPr>
                        <a:t>, </a:t>
                      </a:r>
                      <a:r>
                        <a:rPr lang="en-US" altLang="zh-CN" sz="1400" b="1" u="none" kern="1200" dirty="0" smtClean="0">
                          <a:solidFill>
                            <a:srgbClr val="FF0000"/>
                          </a:solidFill>
                          <a:latin typeface="+mn-ea"/>
                          <a:ea typeface="+mn-ea"/>
                          <a:cs typeface="+mn-cs"/>
                        </a:rPr>
                        <a:t>F2</a:t>
                      </a:r>
                      <a:r>
                        <a:rPr lang="en-US" altLang="zh-CN" sz="1400" b="1" kern="1200" dirty="0" smtClean="0">
                          <a:solidFill>
                            <a:schemeClr val="dk1"/>
                          </a:solidFill>
                          <a:latin typeface="+mn-ea"/>
                          <a:ea typeface="+mn-ea"/>
                          <a:cs typeface="+mn-cs"/>
                        </a:rPr>
                        <a:t>, F4</a:t>
                      </a: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algn="ctr"/>
                      <a:endParaRPr lang="zh-CN" altLang="en-US" sz="1400" dirty="0"/>
                    </a:p>
                  </a:txBody>
                  <a:tcPr/>
                </a:tc>
                <a:tc>
                  <a:txBody>
                    <a:bodyPr/>
                    <a:lstStyle/>
                    <a:p>
                      <a:pPr algn="ctr"/>
                      <a:endParaRPr lang="zh-CN" altLang="en-US" sz="1400" dirty="0"/>
                    </a:p>
                  </a:txBody>
                  <a:tcPr/>
                </a:tc>
                <a:tc>
                  <a:txBody>
                    <a:bodyPr/>
                    <a:lstStyle/>
                    <a:p>
                      <a:pPr algn="ctr"/>
                      <a:endParaRPr lang="zh-CN" altLang="en-US" sz="1400" dirty="0"/>
                    </a:p>
                  </a:txBody>
                  <a:tcPr/>
                </a:tc>
              </a:tr>
              <a:tr h="341296">
                <a:tc>
                  <a:txBody>
                    <a:bodyPr/>
                    <a:lstStyle/>
                    <a:p>
                      <a:pPr algn="l"/>
                      <a:r>
                        <a:rPr lang="en-US" altLang="zh-CN" sz="1400" b="1" kern="1200" dirty="0" smtClean="0">
                          <a:solidFill>
                            <a:schemeClr val="dk1"/>
                          </a:solidFill>
                          <a:latin typeface="+mn-ea"/>
                          <a:ea typeface="+mn-ea"/>
                          <a:cs typeface="+mn-cs"/>
                        </a:rPr>
                        <a:t>SUBD   </a:t>
                      </a:r>
                      <a:r>
                        <a:rPr lang="en-US" altLang="zh-CN" sz="1400" b="1" kern="1200" dirty="0" smtClean="0">
                          <a:solidFill>
                            <a:srgbClr val="C00000"/>
                          </a:solidFill>
                          <a:latin typeface="+mn-ea"/>
                          <a:ea typeface="+mn-ea"/>
                          <a:cs typeface="+mn-cs"/>
                        </a:rPr>
                        <a:t>F8</a:t>
                      </a:r>
                      <a:r>
                        <a:rPr lang="en-US" altLang="zh-CN" sz="1400" b="1" kern="1200" dirty="0" smtClean="0">
                          <a:solidFill>
                            <a:schemeClr val="dk1"/>
                          </a:solidFill>
                          <a:latin typeface="+mn-ea"/>
                          <a:ea typeface="+mn-ea"/>
                          <a:cs typeface="+mn-cs"/>
                        </a:rPr>
                        <a:t>, </a:t>
                      </a:r>
                      <a:r>
                        <a:rPr lang="en-US" altLang="zh-CN" sz="1400" b="1" u="sng" kern="1200" dirty="0" smtClean="0">
                          <a:solidFill>
                            <a:srgbClr val="0066FF"/>
                          </a:solidFill>
                          <a:effectLst>
                            <a:outerShdw blurRad="38100" dist="38100" dir="2700000" algn="tl">
                              <a:srgbClr val="000000">
                                <a:alpha val="43137"/>
                              </a:srgbClr>
                            </a:outerShdw>
                          </a:effectLst>
                          <a:latin typeface="+mn-ea"/>
                          <a:ea typeface="+mn-ea"/>
                          <a:cs typeface="+mn-cs"/>
                        </a:rPr>
                        <a:t>F6</a:t>
                      </a:r>
                      <a:r>
                        <a:rPr lang="en-US" altLang="zh-CN" sz="1400" b="1" kern="1200" dirty="0" smtClean="0">
                          <a:solidFill>
                            <a:schemeClr val="dk1"/>
                          </a:solidFill>
                          <a:latin typeface="+mn-ea"/>
                          <a:ea typeface="+mn-ea"/>
                          <a:cs typeface="+mn-cs"/>
                        </a:rPr>
                        <a:t>, </a:t>
                      </a:r>
                      <a:r>
                        <a:rPr lang="en-US" altLang="zh-CN" sz="1400" b="1" u="none" kern="1200" dirty="0" smtClean="0">
                          <a:solidFill>
                            <a:srgbClr val="FF0000"/>
                          </a:solidFill>
                          <a:latin typeface="+mn-ea"/>
                          <a:ea typeface="+mn-ea"/>
                          <a:cs typeface="+mn-cs"/>
                        </a:rPr>
                        <a:t>F2</a:t>
                      </a:r>
                      <a:endParaRPr lang="zh-CN" altLang="en-US" sz="1400" b="1" u="none" kern="1200" dirty="0">
                        <a:solidFill>
                          <a:srgbClr val="FF0000"/>
                        </a:solidFill>
                        <a:latin typeface="+mn-ea"/>
                        <a:ea typeface="+mn-ea"/>
                        <a:cs typeface="+mn-cs"/>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algn="ctr"/>
                      <a:endParaRPr lang="zh-CN" altLang="en-US" sz="1400" dirty="0"/>
                    </a:p>
                  </a:txBody>
                  <a:tcPr/>
                </a:tc>
                <a:tc>
                  <a:txBody>
                    <a:bodyPr/>
                    <a:lstStyle/>
                    <a:p>
                      <a:pPr algn="ctr"/>
                      <a:endParaRPr lang="zh-CN" altLang="en-US" sz="1400" dirty="0"/>
                    </a:p>
                  </a:txBody>
                  <a:tcPr/>
                </a:tc>
                <a:tc>
                  <a:txBody>
                    <a:bodyPr/>
                    <a:lstStyle/>
                    <a:p>
                      <a:pPr algn="ctr"/>
                      <a:endParaRPr lang="zh-CN" altLang="en-US" sz="1400" dirty="0"/>
                    </a:p>
                  </a:txBody>
                  <a:tcPr/>
                </a:tc>
              </a:tr>
              <a:tr h="341296">
                <a:tc>
                  <a:txBody>
                    <a:bodyPr/>
                    <a:lstStyle/>
                    <a:p>
                      <a:pPr algn="l"/>
                      <a:r>
                        <a:rPr lang="en-US" altLang="zh-CN" sz="1400" b="1" kern="1200" dirty="0" smtClean="0">
                          <a:solidFill>
                            <a:schemeClr val="dk1"/>
                          </a:solidFill>
                          <a:latin typeface="+mn-ea"/>
                          <a:ea typeface="+mn-ea"/>
                          <a:cs typeface="+mn-cs"/>
                        </a:rPr>
                        <a:t>DIVD   F10, </a:t>
                      </a:r>
                      <a:r>
                        <a:rPr lang="en-US" altLang="zh-CN" sz="1400" b="1" u="none" kern="1200" dirty="0" smtClean="0">
                          <a:solidFill>
                            <a:srgbClr val="00B050"/>
                          </a:solidFill>
                          <a:latin typeface="+mn-ea"/>
                          <a:ea typeface="+mn-ea"/>
                          <a:cs typeface="+mn-cs"/>
                        </a:rPr>
                        <a:t>F0</a:t>
                      </a:r>
                      <a:r>
                        <a:rPr lang="en-US" altLang="zh-CN" sz="1400" b="1" kern="1200" dirty="0" smtClean="0">
                          <a:solidFill>
                            <a:schemeClr val="dk1"/>
                          </a:solidFill>
                          <a:latin typeface="+mn-ea"/>
                          <a:ea typeface="+mn-ea"/>
                          <a:cs typeface="+mn-cs"/>
                        </a:rPr>
                        <a:t>, </a:t>
                      </a:r>
                      <a:r>
                        <a:rPr lang="en-US" altLang="zh-CN" sz="1400" b="1" u="sng" kern="1200" dirty="0" smtClean="0">
                          <a:solidFill>
                            <a:srgbClr val="0066FF"/>
                          </a:solidFill>
                          <a:effectLst>
                            <a:outerShdw blurRad="38100" dist="38100" dir="2700000" algn="tl">
                              <a:srgbClr val="000000">
                                <a:alpha val="43137"/>
                              </a:srgbClr>
                            </a:outerShdw>
                          </a:effectLst>
                          <a:latin typeface="+mn-ea"/>
                          <a:ea typeface="+mn-ea"/>
                          <a:cs typeface="+mn-cs"/>
                        </a:rPr>
                        <a:t>F6</a:t>
                      </a:r>
                      <a:endParaRPr lang="zh-CN" altLang="en-US" sz="1400" b="1" u="sng" kern="1200" dirty="0">
                        <a:solidFill>
                          <a:srgbClr val="0066FF"/>
                        </a:solidFill>
                        <a:effectLst>
                          <a:outerShdw blurRad="38100" dist="38100" dir="2700000" algn="tl">
                            <a:srgbClr val="000000">
                              <a:alpha val="43137"/>
                            </a:srgbClr>
                          </a:outerShdw>
                        </a:effectLst>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algn="ctr"/>
                      <a:endParaRPr lang="zh-CN" altLang="en-US" sz="1400"/>
                    </a:p>
                  </a:txBody>
                  <a:tcPr/>
                </a:tc>
                <a:tc>
                  <a:txBody>
                    <a:bodyPr/>
                    <a:lstStyle/>
                    <a:p>
                      <a:pPr algn="ctr"/>
                      <a:endParaRPr lang="zh-CN" altLang="en-US" sz="1400"/>
                    </a:p>
                  </a:txBody>
                  <a:tcPr/>
                </a:tc>
                <a:tc>
                  <a:txBody>
                    <a:bodyPr/>
                    <a:lstStyle/>
                    <a:p>
                      <a:pPr algn="ctr"/>
                      <a:endParaRPr lang="zh-CN" altLang="en-US" sz="1400" dirty="0"/>
                    </a:p>
                  </a:txBody>
                  <a:tcPr/>
                </a:tc>
              </a:tr>
              <a:tr h="341296">
                <a:tc>
                  <a:txBody>
                    <a:bodyPr/>
                    <a:lstStyle/>
                    <a:p>
                      <a:pPr algn="l"/>
                      <a:r>
                        <a:rPr lang="en-US" altLang="zh-CN" sz="1400" b="1" kern="1200" dirty="0" smtClean="0">
                          <a:solidFill>
                            <a:schemeClr val="dk1"/>
                          </a:solidFill>
                          <a:latin typeface="+mn-ea"/>
                          <a:ea typeface="+mn-ea"/>
                          <a:cs typeface="+mn-cs"/>
                        </a:rPr>
                        <a:t>ADDD   </a:t>
                      </a:r>
                      <a:r>
                        <a:rPr lang="en-US" altLang="zh-CN" sz="1400" b="1" u="none" kern="1200" dirty="0" smtClean="0">
                          <a:solidFill>
                            <a:srgbClr val="0066FF"/>
                          </a:solidFill>
                          <a:effectLst>
                            <a:outerShdw blurRad="38100" dist="38100" dir="2700000" algn="tl">
                              <a:srgbClr val="000000">
                                <a:alpha val="43137"/>
                              </a:srgbClr>
                            </a:outerShdw>
                          </a:effectLst>
                          <a:latin typeface="+mn-ea"/>
                          <a:ea typeface="+mn-ea"/>
                          <a:cs typeface="+mn-cs"/>
                        </a:rPr>
                        <a:t>F6</a:t>
                      </a:r>
                      <a:r>
                        <a:rPr lang="en-US" altLang="zh-CN" sz="1400" b="1" kern="1200" dirty="0" smtClean="0">
                          <a:solidFill>
                            <a:schemeClr val="dk1"/>
                          </a:solidFill>
                          <a:latin typeface="+mn-ea"/>
                          <a:ea typeface="+mn-ea"/>
                          <a:cs typeface="+mn-cs"/>
                        </a:rPr>
                        <a:t>,</a:t>
                      </a:r>
                      <a:r>
                        <a:rPr lang="en-US" altLang="zh-CN" sz="1400" b="1" kern="1200" baseline="0" dirty="0" smtClean="0">
                          <a:solidFill>
                            <a:schemeClr val="dk1"/>
                          </a:solidFill>
                          <a:latin typeface="+mn-ea"/>
                          <a:ea typeface="+mn-ea"/>
                          <a:cs typeface="+mn-cs"/>
                        </a:rPr>
                        <a:t> </a:t>
                      </a:r>
                      <a:r>
                        <a:rPr lang="en-US" altLang="zh-CN" sz="1400" b="1" kern="1200" baseline="0" dirty="0" smtClean="0">
                          <a:solidFill>
                            <a:srgbClr val="C00000"/>
                          </a:solidFill>
                          <a:latin typeface="+mn-ea"/>
                          <a:ea typeface="+mn-ea"/>
                          <a:cs typeface="+mn-cs"/>
                        </a:rPr>
                        <a:t>F8</a:t>
                      </a:r>
                      <a:r>
                        <a:rPr lang="en-US" altLang="zh-CN" sz="1400" b="1" kern="1200" baseline="0" dirty="0" smtClean="0">
                          <a:solidFill>
                            <a:schemeClr val="dk1"/>
                          </a:solidFill>
                          <a:latin typeface="+mn-ea"/>
                          <a:ea typeface="+mn-ea"/>
                          <a:cs typeface="+mn-cs"/>
                        </a:rPr>
                        <a:t>, F2</a:t>
                      </a:r>
                      <a:endParaRPr lang="zh-CN" altLang="en-US" sz="1400" b="1" kern="1200" dirty="0">
                        <a:solidFill>
                          <a:schemeClr val="dk1"/>
                        </a:solidFill>
                        <a:latin typeface="+mn-ea"/>
                        <a:ea typeface="+mn-ea"/>
                        <a:cs typeface="+mn-cs"/>
                      </a:endParaRPr>
                    </a:p>
                  </a:txBody>
                  <a:tcPr/>
                </a:tc>
                <a:tc>
                  <a:txBody>
                    <a:bodyPr/>
                    <a:lstStyle/>
                    <a:p>
                      <a:pPr algn="ctr"/>
                      <a:endParaRPr lang="zh-CN" altLang="en-US" sz="1400" dirty="0"/>
                    </a:p>
                  </a:txBody>
                  <a:tcPr/>
                </a:tc>
                <a:tc>
                  <a:txBody>
                    <a:bodyPr/>
                    <a:lstStyle/>
                    <a:p>
                      <a:pPr algn="ctr"/>
                      <a:endParaRPr lang="zh-CN" altLang="en-US" sz="1400"/>
                    </a:p>
                  </a:txBody>
                  <a:tcPr/>
                </a:tc>
                <a:tc>
                  <a:txBody>
                    <a:bodyPr/>
                    <a:lstStyle/>
                    <a:p>
                      <a:pPr algn="ctr"/>
                      <a:endParaRPr lang="zh-CN" altLang="en-US" sz="1400"/>
                    </a:p>
                  </a:txBody>
                  <a:tcPr/>
                </a:tc>
                <a:tc>
                  <a:txBody>
                    <a:bodyPr/>
                    <a:lstStyle/>
                    <a:p>
                      <a:pPr algn="ctr"/>
                      <a:endParaRPr lang="zh-CN" altLang="en-US" sz="1400" dirty="0"/>
                    </a:p>
                  </a:txBody>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2461362184"/>
              </p:ext>
            </p:extLst>
          </p:nvPr>
        </p:nvGraphicFramePr>
        <p:xfrm>
          <a:off x="1284308" y="2924944"/>
          <a:ext cx="6096004" cy="2214072"/>
        </p:xfrm>
        <a:graphic>
          <a:graphicData uri="http://schemas.openxmlformats.org/drawingml/2006/table">
            <a:tbl>
              <a:tblPr firstRow="1" bandRow="1">
                <a:tableStyleId>{5C22544A-7EE6-4342-B048-85BDC9FD1C3A}</a:tableStyleId>
              </a:tblPr>
              <a:tblGrid>
                <a:gridCol w="695404"/>
                <a:gridCol w="720080"/>
                <a:gridCol w="744756"/>
                <a:gridCol w="576064"/>
                <a:gridCol w="576064"/>
                <a:gridCol w="479380"/>
                <a:gridCol w="672748"/>
                <a:gridCol w="576064"/>
                <a:gridCol w="504056"/>
                <a:gridCol w="551388"/>
              </a:tblGrid>
              <a:tr h="286856">
                <a:tc rowSpan="2">
                  <a:txBody>
                    <a:bodyPr/>
                    <a:lstStyle/>
                    <a:p>
                      <a:pPr algn="ctr"/>
                      <a:r>
                        <a:rPr lang="zh-CN" altLang="en-US" sz="1400" b="1" kern="1200" dirty="0" smtClean="0">
                          <a:solidFill>
                            <a:schemeClr val="lt1"/>
                          </a:solidFill>
                          <a:latin typeface="+mn-ea"/>
                          <a:ea typeface="+mn-ea"/>
                          <a:cs typeface="+mn-cs"/>
                        </a:rPr>
                        <a:t>部件名称</a:t>
                      </a:r>
                      <a:endParaRPr lang="en-US" altLang="zh-CN" sz="1400" b="1" kern="1200" dirty="0" smtClean="0">
                        <a:solidFill>
                          <a:schemeClr val="lt1"/>
                        </a:solidFill>
                        <a:latin typeface="+mn-ea"/>
                        <a:ea typeface="+mn-ea"/>
                        <a:cs typeface="+mn-cs"/>
                      </a:endParaRPr>
                    </a:p>
                  </a:txBody>
                  <a:tcPr/>
                </a:tc>
                <a:tc gridSpan="9">
                  <a:txBody>
                    <a:bodyPr/>
                    <a:lstStyle/>
                    <a:p>
                      <a:pPr algn="ctr"/>
                      <a:r>
                        <a:rPr lang="zh-CN" altLang="en-US" sz="1400" b="1" dirty="0" smtClean="0">
                          <a:latin typeface="+mn-ea"/>
                          <a:ea typeface="+mn-ea"/>
                        </a:rPr>
                        <a:t>功能部件状态表</a:t>
                      </a:r>
                      <a:endParaRPr lang="zh-CN" altLang="en-US" sz="1400" b="1" dirty="0">
                        <a:latin typeface="+mn-ea"/>
                        <a:ea typeface="+mn-ea"/>
                      </a:endParaRP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pPr algn="ctr"/>
                      <a:endParaRPr lang="zh-CN" altLang="en-US" sz="1400" b="1" dirty="0">
                        <a:latin typeface="+mn-ea"/>
                        <a:ea typeface="+mn-ea"/>
                      </a:endParaRPr>
                    </a:p>
                  </a:txBody>
                  <a:tcPr/>
                </a:tc>
                <a:tc hMerge="1">
                  <a:txBody>
                    <a:bodyPr/>
                    <a:lstStyle/>
                    <a:p>
                      <a:pPr algn="ctr"/>
                      <a:endParaRPr lang="zh-CN" altLang="en-US" sz="1400" b="1" dirty="0">
                        <a:latin typeface="+mn-ea"/>
                        <a:ea typeface="+mn-ea"/>
                      </a:endParaRPr>
                    </a:p>
                  </a:txBody>
                  <a:tcPr/>
                </a:tc>
                <a:tc hMerge="1">
                  <a:txBody>
                    <a:bodyPr/>
                    <a:lstStyle/>
                    <a:p>
                      <a:pPr algn="ctr"/>
                      <a:endParaRPr lang="zh-CN" altLang="en-US" sz="1400" b="1" dirty="0">
                        <a:latin typeface="+mn-ea"/>
                        <a:ea typeface="+mn-ea"/>
                      </a:endParaRPr>
                    </a:p>
                  </a:txBody>
                  <a:tcPr/>
                </a:tc>
                <a:tc hMerge="1">
                  <a:txBody>
                    <a:bodyPr/>
                    <a:lstStyle/>
                    <a:p>
                      <a:pPr algn="ctr"/>
                      <a:endParaRPr lang="zh-CN" altLang="en-US" sz="1400" b="1" dirty="0">
                        <a:latin typeface="+mn-ea"/>
                        <a:ea typeface="+mn-ea"/>
                      </a:endParaRPr>
                    </a:p>
                  </a:txBody>
                  <a:tcPr/>
                </a:tc>
                <a:tc hMerge="1">
                  <a:txBody>
                    <a:bodyPr/>
                    <a:lstStyle/>
                    <a:p>
                      <a:pPr algn="ctr"/>
                      <a:endParaRPr lang="zh-CN" altLang="en-US" sz="1400" b="1" dirty="0">
                        <a:latin typeface="+mn-ea"/>
                        <a:ea typeface="+mn-ea"/>
                      </a:endParaRPr>
                    </a:p>
                  </a:txBody>
                  <a:tcPr/>
                </a:tc>
              </a:tr>
              <a:tr h="286856">
                <a:tc vMerge="1">
                  <a:txBody>
                    <a:bodyPr/>
                    <a:lstStyle/>
                    <a:p>
                      <a:endParaRPr lang="zh-CN" altLang="en-US" dirty="0"/>
                    </a:p>
                  </a:txBody>
                  <a:tcPr/>
                </a:tc>
                <a:tc>
                  <a:txBody>
                    <a:bodyPr/>
                    <a:lstStyle/>
                    <a:p>
                      <a:pPr algn="ctr"/>
                      <a:r>
                        <a:rPr lang="en-US" altLang="zh-CN" sz="1400" b="1" dirty="0" smtClean="0">
                          <a:latin typeface="+mn-ea"/>
                          <a:ea typeface="+mn-ea"/>
                        </a:rPr>
                        <a:t>Busy</a:t>
                      </a:r>
                      <a:endParaRPr lang="zh-CN" altLang="en-US" sz="1400" b="1" dirty="0">
                        <a:latin typeface="+mn-ea"/>
                        <a:ea typeface="+mn-ea"/>
                      </a:endParaRPr>
                    </a:p>
                  </a:txBody>
                  <a:tcPr/>
                </a:tc>
                <a:tc>
                  <a:txBody>
                    <a:bodyPr/>
                    <a:lstStyle/>
                    <a:p>
                      <a:pPr algn="ctr"/>
                      <a:r>
                        <a:rPr lang="en-US" altLang="zh-CN" sz="1400" b="1" dirty="0" smtClean="0">
                          <a:latin typeface="+mn-ea"/>
                          <a:ea typeface="+mn-ea"/>
                        </a:rPr>
                        <a:t>Op</a:t>
                      </a:r>
                      <a:endParaRPr lang="zh-CN" altLang="en-US" sz="1400" b="1" dirty="0">
                        <a:latin typeface="+mn-ea"/>
                        <a:ea typeface="+mn-ea"/>
                      </a:endParaRPr>
                    </a:p>
                  </a:txBody>
                  <a:tcPr/>
                </a:tc>
                <a:tc>
                  <a:txBody>
                    <a:bodyPr/>
                    <a:lstStyle/>
                    <a:p>
                      <a:pPr algn="ctr"/>
                      <a:r>
                        <a:rPr lang="en-US" altLang="zh-CN" sz="1400" b="1" dirty="0" smtClean="0">
                          <a:latin typeface="+mn-ea"/>
                          <a:ea typeface="+mn-ea"/>
                        </a:rPr>
                        <a:t>Fi</a:t>
                      </a:r>
                      <a:endParaRPr lang="zh-CN" altLang="en-US" sz="1400" b="1" dirty="0">
                        <a:latin typeface="+mn-ea"/>
                        <a:ea typeface="+mn-ea"/>
                      </a:endParaRPr>
                    </a:p>
                  </a:txBody>
                  <a:tcPr/>
                </a:tc>
                <a:tc>
                  <a:txBody>
                    <a:bodyPr/>
                    <a:lstStyle/>
                    <a:p>
                      <a:pPr algn="ctr"/>
                      <a:r>
                        <a:rPr lang="en-US" altLang="zh-CN" sz="1400" b="1" dirty="0" err="1" smtClean="0">
                          <a:latin typeface="+mn-ea"/>
                          <a:ea typeface="+mn-ea"/>
                        </a:rPr>
                        <a:t>Fj</a:t>
                      </a:r>
                      <a:endParaRPr lang="zh-CN" altLang="en-US" sz="1400" b="1" dirty="0">
                        <a:latin typeface="+mn-ea"/>
                        <a:ea typeface="+mn-ea"/>
                      </a:endParaRPr>
                    </a:p>
                  </a:txBody>
                  <a:tcPr/>
                </a:tc>
                <a:tc>
                  <a:txBody>
                    <a:bodyPr/>
                    <a:lstStyle/>
                    <a:p>
                      <a:pPr algn="ctr"/>
                      <a:r>
                        <a:rPr lang="en-US" altLang="zh-CN" sz="1400" b="1" dirty="0" err="1" smtClean="0">
                          <a:latin typeface="+mn-ea"/>
                          <a:ea typeface="+mn-ea"/>
                        </a:rPr>
                        <a:t>Fk</a:t>
                      </a:r>
                      <a:endParaRPr lang="zh-CN" altLang="en-US" sz="1400" b="1" dirty="0">
                        <a:latin typeface="+mn-ea"/>
                        <a:ea typeface="+mn-ea"/>
                      </a:endParaRPr>
                    </a:p>
                  </a:txBody>
                  <a:tcPr/>
                </a:tc>
                <a:tc>
                  <a:txBody>
                    <a:bodyPr/>
                    <a:lstStyle/>
                    <a:p>
                      <a:pPr algn="ctr"/>
                      <a:r>
                        <a:rPr lang="en-US" altLang="zh-CN" sz="1400" b="1" dirty="0" err="1" smtClean="0">
                          <a:latin typeface="+mn-ea"/>
                          <a:ea typeface="+mn-ea"/>
                        </a:rPr>
                        <a:t>Qj</a:t>
                      </a:r>
                      <a:endParaRPr lang="zh-CN" altLang="en-US" sz="1400" b="1" dirty="0">
                        <a:latin typeface="+mn-ea"/>
                        <a:ea typeface="+mn-ea"/>
                      </a:endParaRPr>
                    </a:p>
                  </a:txBody>
                  <a:tcPr/>
                </a:tc>
                <a:tc>
                  <a:txBody>
                    <a:bodyPr/>
                    <a:lstStyle/>
                    <a:p>
                      <a:pPr algn="ctr"/>
                      <a:r>
                        <a:rPr lang="en-US" altLang="zh-CN" sz="1400" b="1" dirty="0" err="1" smtClean="0">
                          <a:latin typeface="+mn-ea"/>
                          <a:ea typeface="+mn-ea"/>
                        </a:rPr>
                        <a:t>Qk</a:t>
                      </a:r>
                      <a:endParaRPr lang="zh-CN" altLang="en-US" sz="1400" b="1" dirty="0">
                        <a:latin typeface="+mn-ea"/>
                        <a:ea typeface="+mn-ea"/>
                      </a:endParaRPr>
                    </a:p>
                  </a:txBody>
                  <a:tcPr/>
                </a:tc>
                <a:tc>
                  <a:txBody>
                    <a:bodyPr/>
                    <a:lstStyle/>
                    <a:p>
                      <a:pPr algn="ctr"/>
                      <a:r>
                        <a:rPr lang="en-US" altLang="zh-CN" sz="1400" b="1" dirty="0" err="1" smtClean="0">
                          <a:latin typeface="+mn-ea"/>
                          <a:ea typeface="+mn-ea"/>
                        </a:rPr>
                        <a:t>Rj</a:t>
                      </a:r>
                      <a:endParaRPr lang="zh-CN" altLang="en-US" sz="1400" b="1" dirty="0">
                        <a:latin typeface="+mn-ea"/>
                        <a:ea typeface="+mn-ea"/>
                      </a:endParaRPr>
                    </a:p>
                  </a:txBody>
                  <a:tcPr/>
                </a:tc>
                <a:tc>
                  <a:txBody>
                    <a:bodyPr/>
                    <a:lstStyle/>
                    <a:p>
                      <a:pPr algn="ctr"/>
                      <a:r>
                        <a:rPr lang="en-US" altLang="zh-CN" sz="1400" b="1" dirty="0" err="1" smtClean="0">
                          <a:latin typeface="+mn-ea"/>
                          <a:ea typeface="+mn-ea"/>
                        </a:rPr>
                        <a:t>Rk</a:t>
                      </a:r>
                      <a:endParaRPr lang="zh-CN" altLang="en-US" sz="1400" b="1" dirty="0">
                        <a:latin typeface="+mn-ea"/>
                        <a:ea typeface="+mn-ea"/>
                      </a:endParaRPr>
                    </a:p>
                  </a:txBody>
                  <a:tcPr/>
                </a:tc>
              </a:tr>
              <a:tr h="286856">
                <a:tc>
                  <a:txBody>
                    <a:bodyPr/>
                    <a:lstStyle/>
                    <a:p>
                      <a:pPr algn="l"/>
                      <a:r>
                        <a:rPr lang="zh-CN" altLang="en-US" sz="1400" b="1" dirty="0" smtClean="0">
                          <a:latin typeface="+mn-ea"/>
                          <a:ea typeface="+mn-ea"/>
                        </a:rPr>
                        <a:t>整数</a:t>
                      </a:r>
                      <a:endParaRPr lang="zh-CN" altLang="en-US" sz="1400" b="1" dirty="0">
                        <a:latin typeface="+mn-ea"/>
                        <a:ea typeface="+mn-ea"/>
                      </a:endParaRPr>
                    </a:p>
                  </a:txBody>
                  <a:tcPr/>
                </a:tc>
                <a:tc>
                  <a:txBody>
                    <a:bodyPr/>
                    <a:lstStyle/>
                    <a:p>
                      <a:pPr algn="ctr"/>
                      <a:r>
                        <a:rPr lang="en-US" altLang="zh-CN" sz="1400" b="1" dirty="0" smtClean="0">
                          <a:latin typeface="+mn-ea"/>
                          <a:ea typeface="+mn-ea"/>
                        </a:rPr>
                        <a:t>yes</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mn-ea"/>
                          <a:ea typeface="+mn-ea"/>
                        </a:rPr>
                        <a:t>LD</a:t>
                      </a:r>
                      <a:endParaRPr lang="zh-CN" altLang="en-US" sz="1400" b="1" dirty="0" smtClean="0">
                        <a:latin typeface="+mn-ea"/>
                        <a:ea typeface="+mn-ea"/>
                      </a:endParaRPr>
                    </a:p>
                  </a:txBody>
                  <a:tcPr/>
                </a:tc>
                <a:tc>
                  <a:txBody>
                    <a:bodyPr/>
                    <a:lstStyle/>
                    <a:p>
                      <a:pPr algn="ctr"/>
                      <a:r>
                        <a:rPr lang="en-US" altLang="zh-CN" sz="1400" b="1" dirty="0" smtClean="0">
                          <a:latin typeface="+mn-ea"/>
                          <a:ea typeface="+mn-ea"/>
                        </a:rPr>
                        <a:t>F2</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mn-ea"/>
                          <a:ea typeface="+mn-ea"/>
                        </a:rPr>
                        <a:t>R3</a:t>
                      </a: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mn-ea"/>
                          <a:ea typeface="+mn-ea"/>
                        </a:rPr>
                        <a:t>no</a:t>
                      </a: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r>
              <a:tr h="324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乘法</a:t>
                      </a:r>
                      <a:r>
                        <a:rPr lang="en-US" altLang="zh-CN" sz="1400" b="1" dirty="0" smtClean="0">
                          <a:latin typeface="+mn-ea"/>
                          <a:ea typeface="+mn-ea"/>
                        </a:rPr>
                        <a:t>1</a:t>
                      </a:r>
                      <a:endParaRPr lang="zh-CN" altLang="en-US" sz="1400" b="1" dirty="0" smtClean="0">
                        <a:latin typeface="+mn-ea"/>
                        <a:ea typeface="+mn-ea"/>
                      </a:endParaRPr>
                    </a:p>
                  </a:txBody>
                  <a:tcPr/>
                </a:tc>
                <a:tc>
                  <a:txBody>
                    <a:bodyPr/>
                    <a:lstStyle/>
                    <a:p>
                      <a:pPr algn="ctr"/>
                      <a:r>
                        <a:rPr lang="en-US" altLang="zh-CN" sz="1400" b="1" dirty="0" smtClean="0">
                          <a:latin typeface="+mn-ea"/>
                          <a:ea typeface="+mn-ea"/>
                        </a:rPr>
                        <a:t>yes</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mn-ea"/>
                          <a:ea typeface="+mn-ea"/>
                        </a:rPr>
                        <a:t>MULTD</a:t>
                      </a:r>
                      <a:endParaRPr lang="zh-CN" altLang="en-US" sz="1400" b="1" dirty="0" smtClean="0">
                        <a:latin typeface="+mn-ea"/>
                        <a:ea typeface="+mn-ea"/>
                      </a:endParaRPr>
                    </a:p>
                  </a:txBody>
                  <a:tcPr/>
                </a:tc>
                <a:tc>
                  <a:txBody>
                    <a:bodyPr/>
                    <a:lstStyle/>
                    <a:p>
                      <a:pPr algn="ctr"/>
                      <a:r>
                        <a:rPr lang="en-US" altLang="zh-CN" sz="1400" b="1" dirty="0" smtClean="0">
                          <a:latin typeface="+mn-ea"/>
                          <a:ea typeface="+mn-ea"/>
                        </a:rPr>
                        <a:t>F0</a:t>
                      </a:r>
                      <a:endParaRPr lang="zh-CN" altLang="en-US" sz="1400" b="1" dirty="0">
                        <a:latin typeface="+mn-ea"/>
                        <a:ea typeface="+mn-ea"/>
                      </a:endParaRPr>
                    </a:p>
                  </a:txBody>
                  <a:tcPr/>
                </a:tc>
                <a:tc>
                  <a:txBody>
                    <a:bodyPr/>
                    <a:lstStyle/>
                    <a:p>
                      <a:pPr algn="ctr"/>
                      <a:r>
                        <a:rPr lang="en-US" altLang="zh-CN" sz="1400" b="1" kern="1200" dirty="0" smtClean="0">
                          <a:solidFill>
                            <a:schemeClr val="dk1"/>
                          </a:solidFill>
                          <a:latin typeface="+mn-ea"/>
                          <a:ea typeface="+mn-ea"/>
                          <a:cs typeface="+mn-cs"/>
                        </a:rPr>
                        <a:t>F2</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F4</a:t>
                      </a:r>
                      <a:endParaRPr lang="zh-CN" altLang="en-US" sz="1400" b="1" kern="1200" dirty="0">
                        <a:solidFill>
                          <a:schemeClr val="dk1"/>
                        </a:solidFill>
                        <a:latin typeface="+mn-ea"/>
                        <a:ea typeface="+mn-ea"/>
                        <a:cs typeface="+mn-cs"/>
                      </a:endParaRPr>
                    </a:p>
                  </a:txBody>
                  <a:tcPr/>
                </a:tc>
                <a:tc>
                  <a:txBody>
                    <a:bodyPr/>
                    <a:lstStyle/>
                    <a:p>
                      <a:pPr algn="ctr"/>
                      <a:r>
                        <a:rPr lang="zh-CN" altLang="en-US" sz="1400" b="1" kern="1200" dirty="0" smtClean="0">
                          <a:solidFill>
                            <a:schemeClr val="dk1"/>
                          </a:solidFill>
                          <a:latin typeface="+mn-ea"/>
                          <a:ea typeface="+mn-ea"/>
                          <a:cs typeface="+mn-cs"/>
                        </a:rPr>
                        <a:t>整数</a:t>
                      </a: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no</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yes</a:t>
                      </a:r>
                      <a:endParaRPr lang="zh-CN" altLang="en-US" sz="1400" b="1" kern="1200" dirty="0">
                        <a:solidFill>
                          <a:schemeClr val="dk1"/>
                        </a:solidFill>
                        <a:latin typeface="+mn-ea"/>
                        <a:ea typeface="+mn-ea"/>
                        <a:cs typeface="+mn-cs"/>
                      </a:endParaRPr>
                    </a:p>
                  </a:txBody>
                  <a:tcPr/>
                </a:tc>
              </a:tr>
              <a:tr h="324918">
                <a:tc>
                  <a:txBody>
                    <a:bodyPr/>
                    <a:lstStyle/>
                    <a:p>
                      <a:pPr algn="l"/>
                      <a:r>
                        <a:rPr lang="zh-CN" altLang="en-US" sz="1400" b="1" kern="1200" dirty="0" smtClean="0">
                          <a:solidFill>
                            <a:schemeClr val="dk1"/>
                          </a:solidFill>
                          <a:latin typeface="+mn-ea"/>
                          <a:ea typeface="+mn-ea"/>
                          <a:cs typeface="+mn-cs"/>
                        </a:rPr>
                        <a:t>乘法</a:t>
                      </a:r>
                      <a:r>
                        <a:rPr lang="en-US" altLang="zh-CN" sz="1400" b="1" kern="1200" dirty="0" smtClean="0">
                          <a:solidFill>
                            <a:schemeClr val="dk1"/>
                          </a:solidFill>
                          <a:latin typeface="+mn-ea"/>
                          <a:ea typeface="+mn-ea"/>
                          <a:cs typeface="+mn-cs"/>
                        </a:rPr>
                        <a:t>2</a:t>
                      </a:r>
                    </a:p>
                  </a:txBody>
                  <a:tcPr/>
                </a:tc>
                <a:tc>
                  <a:txBody>
                    <a:bodyPr/>
                    <a:lstStyle/>
                    <a:p>
                      <a:pPr algn="ctr"/>
                      <a:r>
                        <a:rPr lang="en-US" altLang="zh-CN" sz="1400" b="1" dirty="0" smtClean="0">
                          <a:latin typeface="+mn-ea"/>
                          <a:ea typeface="+mn-ea"/>
                        </a:rPr>
                        <a:t>no</a:t>
                      </a:r>
                      <a:endParaRPr lang="zh-CN" altLang="en-US" sz="1400" b="1" dirty="0">
                        <a:latin typeface="+mn-ea"/>
                        <a:ea typeface="+mn-ea"/>
                      </a:endParaRPr>
                    </a:p>
                  </a:txBody>
                  <a:tcPr/>
                </a:tc>
                <a:tc>
                  <a:txBody>
                    <a:bodyPr/>
                    <a:lstStyle/>
                    <a:p>
                      <a:pPr algn="ctr"/>
                      <a:endParaRPr lang="zh-CN" altLang="en-US" sz="1400" dirty="0"/>
                    </a:p>
                  </a:txBody>
                  <a:tcPr/>
                </a:tc>
                <a:tc>
                  <a:txBody>
                    <a:bodyPr/>
                    <a:lstStyle/>
                    <a:p>
                      <a:pPr algn="ctr"/>
                      <a:endParaRPr lang="zh-CN" altLang="en-US" sz="1400" dirty="0"/>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r>
              <a:tr h="324918">
                <a:tc>
                  <a:txBody>
                    <a:bodyPr/>
                    <a:lstStyle/>
                    <a:p>
                      <a:pPr algn="l"/>
                      <a:r>
                        <a:rPr lang="zh-CN" altLang="en-US" sz="1400" b="1" u="none" kern="1200" dirty="0" smtClean="0">
                          <a:solidFill>
                            <a:schemeClr val="dk1"/>
                          </a:solidFill>
                          <a:latin typeface="+mn-ea"/>
                          <a:ea typeface="+mn-ea"/>
                          <a:cs typeface="+mn-cs"/>
                        </a:rPr>
                        <a:t>加法</a:t>
                      </a:r>
                      <a:endParaRPr lang="zh-CN" altLang="en-US" sz="1400" b="1" u="none" kern="1200" dirty="0">
                        <a:solidFill>
                          <a:schemeClr val="dk1"/>
                        </a:solidFill>
                        <a:latin typeface="+mn-ea"/>
                        <a:ea typeface="+mn-ea"/>
                        <a:cs typeface="+mn-cs"/>
                      </a:endParaRPr>
                    </a:p>
                  </a:txBody>
                  <a:tcPr/>
                </a:tc>
                <a:tc>
                  <a:txBody>
                    <a:bodyPr/>
                    <a:lstStyle/>
                    <a:p>
                      <a:pPr algn="ctr"/>
                      <a:r>
                        <a:rPr lang="en-US" altLang="zh-CN" sz="1400" b="1" dirty="0" smtClean="0">
                          <a:latin typeface="+mn-ea"/>
                          <a:ea typeface="+mn-ea"/>
                        </a:rPr>
                        <a:t>yes</a:t>
                      </a:r>
                      <a:endParaRPr lang="zh-CN" altLang="en-US" sz="1400" b="1" dirty="0">
                        <a:latin typeface="+mn-ea"/>
                        <a:ea typeface="+mn-ea"/>
                      </a:endParaRPr>
                    </a:p>
                  </a:txBody>
                  <a:tcPr/>
                </a:tc>
                <a:tc>
                  <a:txBody>
                    <a:bodyPr/>
                    <a:lstStyle/>
                    <a:p>
                      <a:pPr algn="ctr"/>
                      <a:r>
                        <a:rPr lang="en-US" altLang="zh-CN" sz="1400" b="1" kern="1200" dirty="0" smtClean="0">
                          <a:solidFill>
                            <a:schemeClr val="dk1"/>
                          </a:solidFill>
                          <a:latin typeface="+mn-ea"/>
                          <a:ea typeface="+mn-ea"/>
                          <a:cs typeface="+mn-cs"/>
                        </a:rPr>
                        <a:t>SUBD</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F8</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F6</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F2</a:t>
                      </a: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r>
                        <a:rPr lang="zh-CN" altLang="en-US" sz="1400" b="1" kern="1200" dirty="0" smtClean="0">
                          <a:solidFill>
                            <a:schemeClr val="dk1"/>
                          </a:solidFill>
                          <a:latin typeface="+mn-ea"/>
                          <a:ea typeface="+mn-ea"/>
                          <a:cs typeface="+mn-cs"/>
                        </a:rPr>
                        <a:t>整数</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yes</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no</a:t>
                      </a:r>
                      <a:endParaRPr lang="zh-CN" altLang="en-US" sz="1400" b="1" kern="1200" dirty="0">
                        <a:solidFill>
                          <a:schemeClr val="dk1"/>
                        </a:solidFill>
                        <a:latin typeface="+mn-ea"/>
                        <a:ea typeface="+mn-ea"/>
                        <a:cs typeface="+mn-cs"/>
                      </a:endParaRPr>
                    </a:p>
                  </a:txBody>
                  <a:tcPr/>
                </a:tc>
              </a:tr>
              <a:tr h="324918">
                <a:tc>
                  <a:txBody>
                    <a:bodyPr/>
                    <a:lstStyle/>
                    <a:p>
                      <a:pPr algn="l"/>
                      <a:r>
                        <a:rPr lang="zh-CN" altLang="en-US" sz="1400" b="1" kern="1200" dirty="0" smtClean="0">
                          <a:solidFill>
                            <a:schemeClr val="dk1"/>
                          </a:solidFill>
                          <a:latin typeface="+mn-ea"/>
                          <a:ea typeface="+mn-ea"/>
                          <a:cs typeface="+mn-cs"/>
                        </a:rPr>
                        <a:t>除法</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mn-ea"/>
                          <a:ea typeface="+mn-ea"/>
                        </a:rPr>
                        <a:t>yes</a:t>
                      </a:r>
                      <a:endParaRPr lang="zh-CN" altLang="en-US" sz="1400" b="1" dirty="0" smtClean="0">
                        <a:latin typeface="+mn-ea"/>
                        <a:ea typeface="+mn-ea"/>
                      </a:endParaRPr>
                    </a:p>
                  </a:txBody>
                  <a:tcPr/>
                </a:tc>
                <a:tc>
                  <a:txBody>
                    <a:bodyPr/>
                    <a:lstStyle/>
                    <a:p>
                      <a:pPr algn="ctr"/>
                      <a:r>
                        <a:rPr lang="en-US" altLang="zh-CN" sz="1400" b="1" kern="1200" dirty="0" smtClean="0">
                          <a:solidFill>
                            <a:schemeClr val="dk1"/>
                          </a:solidFill>
                          <a:latin typeface="+mn-ea"/>
                          <a:ea typeface="+mn-ea"/>
                          <a:cs typeface="+mn-cs"/>
                        </a:rPr>
                        <a:t>DIVD</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F10</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F0</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F6</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kern="1200" dirty="0" smtClean="0">
                          <a:solidFill>
                            <a:schemeClr val="dk1"/>
                          </a:solidFill>
                          <a:latin typeface="+mn-ea"/>
                          <a:ea typeface="+mn-ea"/>
                          <a:cs typeface="+mn-cs"/>
                        </a:rPr>
                        <a:t>乘法</a:t>
                      </a:r>
                      <a:r>
                        <a:rPr lang="en-US" altLang="zh-CN" sz="1400" b="1" kern="1200" dirty="0" smtClean="0">
                          <a:solidFill>
                            <a:schemeClr val="dk1"/>
                          </a:solidFill>
                          <a:latin typeface="+mn-ea"/>
                          <a:ea typeface="+mn-ea"/>
                          <a:cs typeface="+mn-cs"/>
                        </a:rPr>
                        <a:t>1</a:t>
                      </a:r>
                      <a:endParaRPr lang="zh-CN" altLang="en-US" sz="1400" b="1" kern="1200" dirty="0" smtClean="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no</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yes</a:t>
                      </a:r>
                      <a:endParaRPr lang="zh-CN" altLang="en-US" sz="1400" b="1" kern="1200" dirty="0">
                        <a:solidFill>
                          <a:schemeClr val="dk1"/>
                        </a:solidFill>
                        <a:latin typeface="+mn-ea"/>
                        <a:ea typeface="+mn-ea"/>
                        <a:cs typeface="+mn-cs"/>
                      </a:endParaRPr>
                    </a:p>
                  </a:txBody>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38482440"/>
              </p:ext>
            </p:extLst>
          </p:nvPr>
        </p:nvGraphicFramePr>
        <p:xfrm>
          <a:off x="1259632" y="5373216"/>
          <a:ext cx="6192688" cy="914400"/>
        </p:xfrm>
        <a:graphic>
          <a:graphicData uri="http://schemas.openxmlformats.org/drawingml/2006/table">
            <a:tbl>
              <a:tblPr firstRow="1" bandRow="1">
                <a:tableStyleId>{5C22544A-7EE6-4342-B048-85BDC9FD1C3A}</a:tableStyleId>
              </a:tblPr>
              <a:tblGrid>
                <a:gridCol w="1099812"/>
                <a:gridCol w="700388"/>
                <a:gridCol w="648072"/>
                <a:gridCol w="497478"/>
                <a:gridCol w="669488"/>
                <a:gridCol w="669488"/>
                <a:gridCol w="669488"/>
                <a:gridCol w="547233"/>
                <a:gridCol w="691241"/>
              </a:tblGrid>
              <a:tr h="288032">
                <a:tc rowSpan="2">
                  <a:txBody>
                    <a:bodyPr/>
                    <a:lstStyle/>
                    <a:p>
                      <a:endParaRPr lang="zh-CN" altLang="en-US" dirty="0"/>
                    </a:p>
                  </a:txBody>
                  <a:tcPr/>
                </a:tc>
                <a:tc gridSpan="8">
                  <a:txBody>
                    <a:bodyPr/>
                    <a:lstStyle/>
                    <a:p>
                      <a:pPr algn="ctr"/>
                      <a:r>
                        <a:rPr lang="zh-CN" altLang="en-US" sz="1400" b="1" kern="1200" dirty="0" smtClean="0">
                          <a:solidFill>
                            <a:schemeClr val="lt1"/>
                          </a:solidFill>
                          <a:latin typeface="+mn-ea"/>
                          <a:ea typeface="+mn-ea"/>
                          <a:cs typeface="+mn-cs"/>
                        </a:rPr>
                        <a:t>结果寄存器状态表</a:t>
                      </a:r>
                      <a:endParaRPr lang="zh-CN" altLang="en-US" sz="1400" b="1" kern="1200" dirty="0">
                        <a:solidFill>
                          <a:schemeClr val="lt1"/>
                        </a:solidFill>
                        <a:latin typeface="+mn-ea"/>
                        <a:ea typeface="+mn-ea"/>
                        <a:cs typeface="+mn-cs"/>
                      </a:endParaRP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pPr algn="ctr"/>
                      <a:endParaRPr lang="zh-CN" altLang="en-US" sz="1400" b="1" kern="1200" dirty="0">
                        <a:solidFill>
                          <a:schemeClr val="lt1"/>
                        </a:solidFill>
                        <a:latin typeface="+mn-ea"/>
                        <a:ea typeface="+mn-ea"/>
                        <a:cs typeface="+mn-cs"/>
                      </a:endParaRPr>
                    </a:p>
                  </a:txBody>
                  <a:tcPr/>
                </a:tc>
              </a:tr>
              <a:tr h="288032">
                <a:tc vMerge="1">
                  <a:txBody>
                    <a:bodyPr/>
                    <a:lstStyle/>
                    <a:p>
                      <a:endParaRPr lang="zh-CN" altLang="en-US" dirty="0"/>
                    </a:p>
                  </a:txBody>
                  <a:tcPr/>
                </a:tc>
                <a:tc>
                  <a:txBody>
                    <a:bodyPr/>
                    <a:lstStyle/>
                    <a:p>
                      <a:pPr algn="ctr"/>
                      <a:r>
                        <a:rPr lang="en-US" altLang="zh-CN" sz="1400" b="1" kern="1200" dirty="0" smtClean="0">
                          <a:solidFill>
                            <a:schemeClr val="dk1"/>
                          </a:solidFill>
                          <a:latin typeface="+mn-ea"/>
                          <a:ea typeface="+mn-ea"/>
                          <a:cs typeface="+mn-cs"/>
                        </a:rPr>
                        <a:t>F0</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smtClean="0">
                          <a:solidFill>
                            <a:schemeClr val="dk1"/>
                          </a:solidFill>
                          <a:latin typeface="+mn-ea"/>
                          <a:ea typeface="+mn-ea"/>
                          <a:cs typeface="+mn-cs"/>
                        </a:rPr>
                        <a:t>F2</a:t>
                      </a:r>
                      <a:endParaRPr lang="zh-CN" altLang="en-US" sz="1400" b="1" kern="1200" dirty="0" smtClean="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F4</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F6</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F8</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F10</a:t>
                      </a:r>
                      <a:endParaRPr lang="zh-CN" altLang="en-US" sz="1400" b="1" kern="1200" dirty="0">
                        <a:solidFill>
                          <a:schemeClr val="dk1"/>
                        </a:solidFill>
                        <a:latin typeface="+mn-ea"/>
                        <a:ea typeface="+mn-ea"/>
                        <a:cs typeface="+mn-cs"/>
                      </a:endParaRPr>
                    </a:p>
                  </a:txBody>
                  <a:tcPr/>
                </a:tc>
                <a:tc>
                  <a:txBody>
                    <a:bodyPr/>
                    <a:lstStyle/>
                    <a:p>
                      <a:r>
                        <a:rPr lang="en-US" altLang="zh-CN" sz="1400" b="1" kern="1200" dirty="0" smtClean="0">
                          <a:solidFill>
                            <a:schemeClr val="dk1"/>
                          </a:solidFill>
                          <a:latin typeface="+mn-ea"/>
                          <a:ea typeface="+mn-ea"/>
                          <a:cs typeface="+mn-cs"/>
                        </a:rPr>
                        <a:t>...</a:t>
                      </a:r>
                      <a:endParaRPr lang="zh-CN" altLang="en-US" sz="1400" b="1" kern="1200" dirty="0">
                        <a:solidFill>
                          <a:schemeClr val="dk1"/>
                        </a:solidFill>
                        <a:latin typeface="+mn-ea"/>
                        <a:ea typeface="+mn-ea"/>
                        <a:cs typeface="+mn-cs"/>
                      </a:endParaRPr>
                    </a:p>
                  </a:txBody>
                  <a:tcPr/>
                </a:tc>
                <a:tc>
                  <a:txBody>
                    <a:bodyPr/>
                    <a:lstStyle/>
                    <a:p>
                      <a:r>
                        <a:rPr lang="en-US" altLang="zh-CN" sz="1400" b="1" kern="1200" dirty="0" smtClean="0">
                          <a:solidFill>
                            <a:schemeClr val="dk1"/>
                          </a:solidFill>
                          <a:latin typeface="+mn-ea"/>
                          <a:ea typeface="+mn-ea"/>
                          <a:cs typeface="+mn-cs"/>
                        </a:rPr>
                        <a:t>F30</a:t>
                      </a:r>
                      <a:endParaRPr lang="zh-CN" altLang="en-US" sz="1400" b="1" kern="1200" dirty="0">
                        <a:solidFill>
                          <a:schemeClr val="dk1"/>
                        </a:solidFill>
                        <a:latin typeface="+mn-ea"/>
                        <a:ea typeface="+mn-ea"/>
                        <a:cs typeface="+mn-cs"/>
                      </a:endParaRPr>
                    </a:p>
                  </a:txBody>
                  <a:tcPr/>
                </a:tc>
              </a:tr>
              <a:tr h="288032">
                <a:tc>
                  <a:txBody>
                    <a:bodyPr/>
                    <a:lstStyle/>
                    <a:p>
                      <a:pPr algn="ctr"/>
                      <a:r>
                        <a:rPr lang="zh-CN" altLang="en-US" sz="1400" b="1" kern="1200" dirty="0" smtClean="0">
                          <a:solidFill>
                            <a:schemeClr val="dk1"/>
                          </a:solidFill>
                          <a:latin typeface="+mn-ea"/>
                          <a:ea typeface="+mn-ea"/>
                          <a:cs typeface="+mn-cs"/>
                        </a:rPr>
                        <a:t>部件名称</a:t>
                      </a:r>
                      <a:endParaRPr lang="zh-CN" altLang="en-US" sz="1400" b="1" kern="1200" dirty="0">
                        <a:solidFill>
                          <a:schemeClr val="dk1"/>
                        </a:solidFill>
                        <a:latin typeface="+mn-ea"/>
                        <a:ea typeface="+mn-ea"/>
                        <a:cs typeface="+mn-cs"/>
                      </a:endParaRPr>
                    </a:p>
                  </a:txBody>
                  <a:tcPr/>
                </a:tc>
                <a:tc>
                  <a:txBody>
                    <a:bodyPr/>
                    <a:lstStyle/>
                    <a:p>
                      <a:r>
                        <a:rPr lang="zh-CN" altLang="en-US" sz="1400" b="1" kern="1200" dirty="0" smtClean="0">
                          <a:solidFill>
                            <a:schemeClr val="dk1"/>
                          </a:solidFill>
                          <a:latin typeface="+mn-ea"/>
                          <a:ea typeface="+mn-ea"/>
                          <a:cs typeface="+mn-cs"/>
                        </a:rPr>
                        <a:t>乘法</a:t>
                      </a:r>
                      <a:r>
                        <a:rPr lang="en-US" altLang="zh-CN" sz="1400" b="1" kern="1200" dirty="0" smtClean="0">
                          <a:solidFill>
                            <a:schemeClr val="dk1"/>
                          </a:solidFill>
                          <a:latin typeface="+mn-ea"/>
                          <a:ea typeface="+mn-ea"/>
                          <a:cs typeface="+mn-cs"/>
                        </a:rPr>
                        <a:t>1</a:t>
                      </a:r>
                      <a:endParaRPr lang="zh-CN" altLang="en-US" sz="1400" b="1" kern="1200" dirty="0">
                        <a:solidFill>
                          <a:schemeClr val="dk1"/>
                        </a:solidFill>
                        <a:latin typeface="+mn-ea"/>
                        <a:ea typeface="+mn-ea"/>
                        <a:cs typeface="+mn-cs"/>
                      </a:endParaRPr>
                    </a:p>
                  </a:txBody>
                  <a:tcPr/>
                </a:tc>
                <a:tc>
                  <a:txBody>
                    <a:bodyPr/>
                    <a:lstStyle/>
                    <a:p>
                      <a:pPr algn="ctr"/>
                      <a:r>
                        <a:rPr lang="zh-CN" altLang="en-US" sz="1400" b="1" kern="1200" dirty="0" smtClean="0">
                          <a:solidFill>
                            <a:schemeClr val="dk1"/>
                          </a:solidFill>
                          <a:latin typeface="+mn-ea"/>
                          <a:ea typeface="+mn-ea"/>
                          <a:cs typeface="+mn-cs"/>
                        </a:rPr>
                        <a:t>整数</a:t>
                      </a:r>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r>
                        <a:rPr lang="zh-CN" altLang="en-US" sz="1400" b="1" kern="1200" dirty="0" smtClean="0">
                          <a:solidFill>
                            <a:schemeClr val="dk1"/>
                          </a:solidFill>
                          <a:latin typeface="+mn-ea"/>
                          <a:ea typeface="+mn-ea"/>
                          <a:cs typeface="+mn-cs"/>
                        </a:rPr>
                        <a:t>加法</a:t>
                      </a:r>
                      <a:endParaRPr lang="zh-CN" altLang="en-US" sz="1400" b="1" kern="1200" dirty="0">
                        <a:solidFill>
                          <a:schemeClr val="dk1"/>
                        </a:solidFill>
                        <a:latin typeface="+mn-ea"/>
                        <a:ea typeface="+mn-ea"/>
                        <a:cs typeface="+mn-cs"/>
                      </a:endParaRPr>
                    </a:p>
                  </a:txBody>
                  <a:tcPr/>
                </a:tc>
                <a:tc>
                  <a:txBody>
                    <a:bodyPr/>
                    <a:lstStyle/>
                    <a:p>
                      <a:r>
                        <a:rPr lang="zh-CN" altLang="en-US" sz="1400" b="1" kern="1200" dirty="0" smtClean="0">
                          <a:solidFill>
                            <a:schemeClr val="dk1"/>
                          </a:solidFill>
                          <a:latin typeface="+mn-ea"/>
                          <a:ea typeface="+mn-ea"/>
                          <a:cs typeface="+mn-cs"/>
                        </a:rPr>
                        <a:t>除法</a:t>
                      </a:r>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r>
            </a:tbl>
          </a:graphicData>
        </a:graphic>
      </p:graphicFrame>
      <p:sp>
        <p:nvSpPr>
          <p:cNvPr id="7" name="矩形 6"/>
          <p:cNvSpPr/>
          <p:nvPr/>
        </p:nvSpPr>
        <p:spPr>
          <a:xfrm>
            <a:off x="1979712" y="6488668"/>
            <a:ext cx="4719562" cy="369332"/>
          </a:xfrm>
          <a:prstGeom prst="rect">
            <a:avLst/>
          </a:prstGeom>
        </p:spPr>
        <p:txBody>
          <a:bodyPr wrap="none">
            <a:spAutoFit/>
          </a:bodyPr>
          <a:lstStyle/>
          <a:p>
            <a:pPr eaLnBrk="1" hangingPunct="1">
              <a:spcBef>
                <a:spcPct val="50000"/>
              </a:spcBef>
              <a:buFont typeface="Wingdings" pitchFamily="2" charset="2"/>
              <a:buNone/>
            </a:pPr>
            <a:r>
              <a:rPr lang="zh-CN" altLang="en-US" sz="1800" dirty="0">
                <a:solidFill>
                  <a:srgbClr val="000000"/>
                </a:solidFill>
              </a:rPr>
              <a:t>程序段执行</a:t>
            </a:r>
            <a:r>
              <a:rPr lang="zh-CN" altLang="en-US" sz="1800" dirty="0" smtClean="0">
                <a:solidFill>
                  <a:srgbClr val="000000"/>
                </a:solidFill>
              </a:rPr>
              <a:t>到</a:t>
            </a:r>
            <a:r>
              <a:rPr lang="en-US" altLang="zh-CN" sz="1800" dirty="0">
                <a:solidFill>
                  <a:srgbClr val="FF0000"/>
                </a:solidFill>
              </a:rPr>
              <a:t>LD</a:t>
            </a:r>
            <a:r>
              <a:rPr lang="zh-CN" altLang="en-US" sz="1800" dirty="0">
                <a:solidFill>
                  <a:srgbClr val="000000"/>
                </a:solidFill>
              </a:rPr>
              <a:t>将要写结果时记分牌的状态</a:t>
            </a:r>
            <a:r>
              <a:rPr lang="zh-CN" altLang="en-US" sz="1800" dirty="0"/>
              <a:t> </a:t>
            </a:r>
          </a:p>
        </p:txBody>
      </p:sp>
    </p:spTree>
    <p:extLst>
      <p:ext uri="{BB962C8B-B14F-4D97-AF65-F5344CB8AC3E}">
        <p14:creationId xmlns:p14="http://schemas.microsoft.com/office/powerpoint/2010/main" val="5723343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778761794"/>
              </p:ext>
            </p:extLst>
          </p:nvPr>
        </p:nvGraphicFramePr>
        <p:xfrm>
          <a:off x="1259632" y="116633"/>
          <a:ext cx="6096000" cy="2620880"/>
        </p:xfrm>
        <a:graphic>
          <a:graphicData uri="http://schemas.openxmlformats.org/drawingml/2006/table">
            <a:tbl>
              <a:tblPr firstRow="1" bandRow="1">
                <a:tableStyleId>{5C22544A-7EE6-4342-B048-85BDC9FD1C3A}</a:tableStyleId>
              </a:tblPr>
              <a:tblGrid>
                <a:gridCol w="2088232"/>
                <a:gridCol w="1008112"/>
                <a:gridCol w="1152128"/>
                <a:gridCol w="1008112"/>
                <a:gridCol w="839416"/>
              </a:tblGrid>
              <a:tr h="295268">
                <a:tc rowSpan="2">
                  <a:txBody>
                    <a:bodyPr/>
                    <a:lstStyle/>
                    <a:p>
                      <a:pPr algn="ctr"/>
                      <a:endParaRPr lang="en-US" altLang="zh-CN" sz="1400" b="1" dirty="0" smtClean="0">
                        <a:latin typeface="+mn-ea"/>
                        <a:ea typeface="+mn-ea"/>
                      </a:endParaRPr>
                    </a:p>
                    <a:p>
                      <a:pPr algn="ctr"/>
                      <a:r>
                        <a:rPr lang="zh-CN" altLang="en-US" sz="1400" b="1" dirty="0" smtClean="0">
                          <a:latin typeface="+mn-ea"/>
                          <a:ea typeface="+mn-ea"/>
                        </a:rPr>
                        <a:t>指令</a:t>
                      </a:r>
                      <a:endParaRPr lang="zh-CN" altLang="en-US" sz="1400" b="1" dirty="0">
                        <a:latin typeface="+mn-ea"/>
                        <a:ea typeface="+mn-ea"/>
                      </a:endParaRPr>
                    </a:p>
                  </a:txBody>
                  <a:tcPr/>
                </a:tc>
                <a:tc gridSpan="4">
                  <a:txBody>
                    <a:bodyPr/>
                    <a:lstStyle/>
                    <a:p>
                      <a:pPr algn="ctr"/>
                      <a:r>
                        <a:rPr lang="zh-CN" altLang="en-US" sz="1400" b="1" dirty="0" smtClean="0">
                          <a:latin typeface="+mn-ea"/>
                          <a:ea typeface="+mn-ea"/>
                        </a:rPr>
                        <a:t>指令状态表</a:t>
                      </a:r>
                      <a:endParaRPr lang="zh-CN" altLang="en-US" sz="1400" b="1" dirty="0">
                        <a:latin typeface="+mn-ea"/>
                        <a:ea typeface="+mn-ea"/>
                      </a:endParaRP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295268">
                <a:tc vMerge="1">
                  <a:txBody>
                    <a:bodyPr/>
                    <a:lstStyle/>
                    <a:p>
                      <a:endParaRPr lang="zh-CN" altLang="en-US" dirty="0"/>
                    </a:p>
                  </a:txBody>
                  <a:tcPr/>
                </a:tc>
                <a:tc>
                  <a:txBody>
                    <a:bodyPr/>
                    <a:lstStyle/>
                    <a:p>
                      <a:pPr algn="ctr"/>
                      <a:r>
                        <a:rPr lang="en-US" altLang="zh-CN" sz="1400" b="1" dirty="0" smtClean="0">
                          <a:latin typeface="+mn-ea"/>
                          <a:ea typeface="+mn-ea"/>
                        </a:rPr>
                        <a:t>IS</a:t>
                      </a:r>
                      <a:endParaRPr lang="zh-CN" altLang="en-US" sz="1400" b="1" dirty="0">
                        <a:latin typeface="+mn-ea"/>
                        <a:ea typeface="+mn-ea"/>
                      </a:endParaRPr>
                    </a:p>
                  </a:txBody>
                  <a:tcPr/>
                </a:tc>
                <a:tc>
                  <a:txBody>
                    <a:bodyPr/>
                    <a:lstStyle/>
                    <a:p>
                      <a:pPr algn="ctr"/>
                      <a:r>
                        <a:rPr lang="en-US" altLang="zh-CN" sz="1400" b="1" dirty="0" smtClean="0">
                          <a:latin typeface="+mn-ea"/>
                          <a:ea typeface="+mn-ea"/>
                        </a:rPr>
                        <a:t>RO</a:t>
                      </a:r>
                      <a:endParaRPr lang="zh-CN" altLang="en-US" sz="1400" b="1" dirty="0">
                        <a:latin typeface="+mn-ea"/>
                        <a:ea typeface="+mn-ea"/>
                      </a:endParaRPr>
                    </a:p>
                  </a:txBody>
                  <a:tcPr/>
                </a:tc>
                <a:tc>
                  <a:txBody>
                    <a:bodyPr/>
                    <a:lstStyle/>
                    <a:p>
                      <a:pPr algn="ctr"/>
                      <a:r>
                        <a:rPr lang="en-US" altLang="zh-CN" sz="1400" b="1" dirty="0" smtClean="0">
                          <a:latin typeface="+mn-ea"/>
                          <a:ea typeface="+mn-ea"/>
                        </a:rPr>
                        <a:t>EX</a:t>
                      </a:r>
                      <a:endParaRPr lang="zh-CN" altLang="en-US" sz="1400" b="1" dirty="0">
                        <a:latin typeface="+mn-ea"/>
                        <a:ea typeface="+mn-ea"/>
                      </a:endParaRPr>
                    </a:p>
                  </a:txBody>
                  <a:tcPr/>
                </a:tc>
                <a:tc>
                  <a:txBody>
                    <a:bodyPr/>
                    <a:lstStyle/>
                    <a:p>
                      <a:pPr algn="ctr"/>
                      <a:r>
                        <a:rPr lang="en-US" altLang="zh-CN" sz="1400" b="1" dirty="0" smtClean="0">
                          <a:latin typeface="+mn-ea"/>
                          <a:ea typeface="+mn-ea"/>
                        </a:rPr>
                        <a:t>WR</a:t>
                      </a:r>
                      <a:endParaRPr lang="zh-CN" altLang="en-US" sz="1400" b="1" dirty="0">
                        <a:latin typeface="+mn-ea"/>
                        <a:ea typeface="+mn-ea"/>
                      </a:endParaRPr>
                    </a:p>
                  </a:txBody>
                  <a:tcPr/>
                </a:tc>
              </a:tr>
              <a:tr h="295268">
                <a:tc>
                  <a:txBody>
                    <a:bodyPr/>
                    <a:lstStyle/>
                    <a:p>
                      <a:pPr algn="l"/>
                      <a:r>
                        <a:rPr lang="en-US" altLang="zh-CN" sz="1400" b="1" dirty="0" smtClean="0">
                          <a:latin typeface="+mn-ea"/>
                          <a:ea typeface="+mn-ea"/>
                        </a:rPr>
                        <a:t>LD</a:t>
                      </a:r>
                      <a:r>
                        <a:rPr lang="en-US" altLang="zh-CN" sz="1400" b="1" baseline="0" dirty="0" smtClean="0">
                          <a:latin typeface="+mn-ea"/>
                          <a:ea typeface="+mn-ea"/>
                        </a:rPr>
                        <a:t>     F6</a:t>
                      </a:r>
                      <a:r>
                        <a:rPr lang="zh-CN" altLang="en-US" sz="1400" b="1" baseline="0" dirty="0" smtClean="0">
                          <a:latin typeface="+mn-ea"/>
                          <a:ea typeface="+mn-ea"/>
                        </a:rPr>
                        <a:t>，</a:t>
                      </a:r>
                      <a:r>
                        <a:rPr lang="en-US" altLang="zh-CN" sz="1400" b="1" baseline="0" dirty="0" smtClean="0">
                          <a:latin typeface="+mn-ea"/>
                          <a:ea typeface="+mn-ea"/>
                        </a:rPr>
                        <a:t>34(R2)</a:t>
                      </a:r>
                      <a:endParaRPr lang="zh-CN" altLang="en-US" sz="1400" b="1" dirty="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r>
              <a:tr h="3412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mn-ea"/>
                          <a:ea typeface="+mn-ea"/>
                        </a:rPr>
                        <a:t>LD</a:t>
                      </a:r>
                      <a:r>
                        <a:rPr lang="en-US" altLang="zh-CN" sz="1400" b="1" baseline="0" dirty="0" smtClean="0">
                          <a:latin typeface="+mn-ea"/>
                          <a:ea typeface="+mn-ea"/>
                        </a:rPr>
                        <a:t>     </a:t>
                      </a:r>
                      <a:r>
                        <a:rPr lang="en-US" altLang="zh-CN" sz="1400" b="1" u="none" baseline="0" dirty="0" smtClean="0">
                          <a:solidFill>
                            <a:srgbClr val="FF0000"/>
                          </a:solidFill>
                          <a:latin typeface="+mn-ea"/>
                          <a:ea typeface="+mn-ea"/>
                        </a:rPr>
                        <a:t>F2</a:t>
                      </a:r>
                      <a:r>
                        <a:rPr lang="zh-CN" altLang="en-US" sz="1400" b="1" baseline="0" dirty="0" smtClean="0">
                          <a:latin typeface="+mn-ea"/>
                          <a:ea typeface="+mn-ea"/>
                        </a:rPr>
                        <a:t>，</a:t>
                      </a:r>
                      <a:r>
                        <a:rPr lang="en-US" altLang="zh-CN" sz="1400" b="1" baseline="0" dirty="0" smtClean="0">
                          <a:latin typeface="+mn-ea"/>
                          <a:ea typeface="+mn-ea"/>
                        </a:rPr>
                        <a:t>45(R3)</a:t>
                      </a:r>
                      <a:endParaRPr lang="zh-CN" altLang="en-US" sz="1400" b="1" dirty="0" smtClean="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solidFill>
                            <a:srgbClr val="FF0000"/>
                          </a:solidFill>
                          <a:latin typeface="+mn-ea"/>
                          <a:ea typeface="+mn-ea"/>
                        </a:rPr>
                        <a:t>√</a:t>
                      </a:r>
                    </a:p>
                  </a:txBody>
                  <a:tcPr/>
                </a:tc>
              </a:tr>
              <a:tr h="341296">
                <a:tc>
                  <a:txBody>
                    <a:bodyPr/>
                    <a:lstStyle/>
                    <a:p>
                      <a:pPr algn="l"/>
                      <a:r>
                        <a:rPr lang="en-US" altLang="zh-CN" sz="1400" b="1" kern="1200" dirty="0" smtClean="0">
                          <a:solidFill>
                            <a:schemeClr val="dk1"/>
                          </a:solidFill>
                          <a:latin typeface="+mn-ea"/>
                          <a:ea typeface="+mn-ea"/>
                          <a:cs typeface="+mn-cs"/>
                        </a:rPr>
                        <a:t>MULTD  </a:t>
                      </a:r>
                      <a:r>
                        <a:rPr lang="en-US" altLang="zh-CN" sz="1400" b="1" kern="1200" dirty="0" smtClean="0">
                          <a:solidFill>
                            <a:srgbClr val="00B050"/>
                          </a:solidFill>
                          <a:latin typeface="+mn-ea"/>
                          <a:ea typeface="+mn-ea"/>
                          <a:cs typeface="+mn-cs"/>
                        </a:rPr>
                        <a:t>F0</a:t>
                      </a:r>
                      <a:r>
                        <a:rPr lang="en-US" altLang="zh-CN" sz="1400" b="1" kern="1200" dirty="0" smtClean="0">
                          <a:solidFill>
                            <a:schemeClr val="dk1"/>
                          </a:solidFill>
                          <a:latin typeface="+mn-ea"/>
                          <a:ea typeface="+mn-ea"/>
                          <a:cs typeface="+mn-cs"/>
                        </a:rPr>
                        <a:t>, </a:t>
                      </a:r>
                      <a:r>
                        <a:rPr lang="en-US" altLang="zh-CN" sz="1400" b="1" u="none" kern="1200" dirty="0" smtClean="0">
                          <a:solidFill>
                            <a:srgbClr val="FF0000"/>
                          </a:solidFill>
                          <a:latin typeface="+mn-ea"/>
                          <a:ea typeface="+mn-ea"/>
                          <a:cs typeface="+mn-cs"/>
                        </a:rPr>
                        <a:t>F2</a:t>
                      </a:r>
                      <a:r>
                        <a:rPr lang="en-US" altLang="zh-CN" sz="1400" b="1" kern="1200" dirty="0" smtClean="0">
                          <a:solidFill>
                            <a:schemeClr val="dk1"/>
                          </a:solidFill>
                          <a:latin typeface="+mn-ea"/>
                          <a:ea typeface="+mn-ea"/>
                          <a:cs typeface="+mn-cs"/>
                        </a:rPr>
                        <a:t>, F4</a:t>
                      </a: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algn="ctr"/>
                      <a:endParaRPr lang="zh-CN" altLang="en-US" sz="1400" dirty="0"/>
                    </a:p>
                  </a:txBody>
                  <a:tcPr/>
                </a:tc>
                <a:tc>
                  <a:txBody>
                    <a:bodyPr/>
                    <a:lstStyle/>
                    <a:p>
                      <a:pPr algn="ctr"/>
                      <a:endParaRPr lang="zh-CN" altLang="en-US" sz="1400" dirty="0"/>
                    </a:p>
                  </a:txBody>
                  <a:tcPr/>
                </a:tc>
                <a:tc>
                  <a:txBody>
                    <a:bodyPr/>
                    <a:lstStyle/>
                    <a:p>
                      <a:pPr algn="ctr"/>
                      <a:endParaRPr lang="zh-CN" altLang="en-US" sz="1400" dirty="0"/>
                    </a:p>
                  </a:txBody>
                  <a:tcPr/>
                </a:tc>
              </a:tr>
              <a:tr h="341296">
                <a:tc>
                  <a:txBody>
                    <a:bodyPr/>
                    <a:lstStyle/>
                    <a:p>
                      <a:pPr algn="l"/>
                      <a:r>
                        <a:rPr lang="en-US" altLang="zh-CN" sz="1400" b="1" kern="1200" dirty="0" smtClean="0">
                          <a:solidFill>
                            <a:schemeClr val="dk1"/>
                          </a:solidFill>
                          <a:latin typeface="+mn-ea"/>
                          <a:ea typeface="+mn-ea"/>
                          <a:cs typeface="+mn-cs"/>
                        </a:rPr>
                        <a:t>SUBD   </a:t>
                      </a:r>
                      <a:r>
                        <a:rPr lang="en-US" altLang="zh-CN" sz="1400" b="1" kern="1200" dirty="0" smtClean="0">
                          <a:solidFill>
                            <a:srgbClr val="C00000"/>
                          </a:solidFill>
                          <a:latin typeface="+mn-ea"/>
                          <a:ea typeface="+mn-ea"/>
                          <a:cs typeface="+mn-cs"/>
                        </a:rPr>
                        <a:t>F8</a:t>
                      </a:r>
                      <a:r>
                        <a:rPr lang="en-US" altLang="zh-CN" sz="1400" b="1" kern="1200" dirty="0" smtClean="0">
                          <a:solidFill>
                            <a:schemeClr val="dk1"/>
                          </a:solidFill>
                          <a:latin typeface="+mn-ea"/>
                          <a:ea typeface="+mn-ea"/>
                          <a:cs typeface="+mn-cs"/>
                        </a:rPr>
                        <a:t>, </a:t>
                      </a:r>
                      <a:r>
                        <a:rPr lang="en-US" altLang="zh-CN" sz="1400" b="1" u="sng" kern="1200" dirty="0" smtClean="0">
                          <a:solidFill>
                            <a:srgbClr val="0066FF"/>
                          </a:solidFill>
                          <a:effectLst>
                            <a:outerShdw blurRad="38100" dist="38100" dir="2700000" algn="tl">
                              <a:srgbClr val="000000">
                                <a:alpha val="43137"/>
                              </a:srgbClr>
                            </a:outerShdw>
                          </a:effectLst>
                          <a:latin typeface="+mn-ea"/>
                          <a:ea typeface="+mn-ea"/>
                          <a:cs typeface="+mn-cs"/>
                        </a:rPr>
                        <a:t>F6</a:t>
                      </a:r>
                      <a:r>
                        <a:rPr lang="en-US" altLang="zh-CN" sz="1400" b="1" kern="1200" dirty="0" smtClean="0">
                          <a:solidFill>
                            <a:schemeClr val="dk1"/>
                          </a:solidFill>
                          <a:latin typeface="+mn-ea"/>
                          <a:ea typeface="+mn-ea"/>
                          <a:cs typeface="+mn-cs"/>
                        </a:rPr>
                        <a:t>, </a:t>
                      </a:r>
                      <a:r>
                        <a:rPr lang="en-US" altLang="zh-CN" sz="1400" b="1" u="none" kern="1200" dirty="0" smtClean="0">
                          <a:solidFill>
                            <a:srgbClr val="FF0000"/>
                          </a:solidFill>
                          <a:latin typeface="+mn-ea"/>
                          <a:ea typeface="+mn-ea"/>
                          <a:cs typeface="+mn-cs"/>
                        </a:rPr>
                        <a:t>F2</a:t>
                      </a:r>
                      <a:endParaRPr lang="zh-CN" altLang="en-US" sz="1400" b="1" u="none" kern="1200" dirty="0">
                        <a:solidFill>
                          <a:srgbClr val="FF0000"/>
                        </a:solidFill>
                        <a:latin typeface="+mn-ea"/>
                        <a:ea typeface="+mn-ea"/>
                        <a:cs typeface="+mn-cs"/>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algn="ctr"/>
                      <a:endParaRPr lang="zh-CN" altLang="en-US" sz="1400" dirty="0"/>
                    </a:p>
                  </a:txBody>
                  <a:tcPr/>
                </a:tc>
                <a:tc>
                  <a:txBody>
                    <a:bodyPr/>
                    <a:lstStyle/>
                    <a:p>
                      <a:pPr algn="ctr"/>
                      <a:endParaRPr lang="zh-CN" altLang="en-US" sz="1400" dirty="0"/>
                    </a:p>
                  </a:txBody>
                  <a:tcPr/>
                </a:tc>
                <a:tc>
                  <a:txBody>
                    <a:bodyPr/>
                    <a:lstStyle/>
                    <a:p>
                      <a:pPr algn="ctr"/>
                      <a:endParaRPr lang="zh-CN" altLang="en-US" sz="1400" dirty="0"/>
                    </a:p>
                  </a:txBody>
                  <a:tcPr/>
                </a:tc>
              </a:tr>
              <a:tr h="341296">
                <a:tc>
                  <a:txBody>
                    <a:bodyPr/>
                    <a:lstStyle/>
                    <a:p>
                      <a:pPr algn="l"/>
                      <a:r>
                        <a:rPr lang="en-US" altLang="zh-CN" sz="1400" b="1" kern="1200" dirty="0" smtClean="0">
                          <a:solidFill>
                            <a:schemeClr val="dk1"/>
                          </a:solidFill>
                          <a:latin typeface="+mn-ea"/>
                          <a:ea typeface="+mn-ea"/>
                          <a:cs typeface="+mn-cs"/>
                        </a:rPr>
                        <a:t>DIVD   F10, </a:t>
                      </a:r>
                      <a:r>
                        <a:rPr lang="en-US" altLang="zh-CN" sz="1400" b="1" u="none" kern="1200" dirty="0" smtClean="0">
                          <a:solidFill>
                            <a:srgbClr val="00B050"/>
                          </a:solidFill>
                          <a:latin typeface="+mn-ea"/>
                          <a:ea typeface="+mn-ea"/>
                          <a:cs typeface="+mn-cs"/>
                        </a:rPr>
                        <a:t>F0</a:t>
                      </a:r>
                      <a:r>
                        <a:rPr lang="en-US" altLang="zh-CN" sz="1400" b="1" kern="1200" dirty="0" smtClean="0">
                          <a:solidFill>
                            <a:schemeClr val="dk1"/>
                          </a:solidFill>
                          <a:latin typeface="+mn-ea"/>
                          <a:ea typeface="+mn-ea"/>
                          <a:cs typeface="+mn-cs"/>
                        </a:rPr>
                        <a:t>, </a:t>
                      </a:r>
                      <a:r>
                        <a:rPr lang="en-US" altLang="zh-CN" sz="1400" b="1" u="sng" kern="1200" dirty="0" smtClean="0">
                          <a:solidFill>
                            <a:srgbClr val="0066FF"/>
                          </a:solidFill>
                          <a:effectLst>
                            <a:outerShdw blurRad="38100" dist="38100" dir="2700000" algn="tl">
                              <a:srgbClr val="000000">
                                <a:alpha val="43137"/>
                              </a:srgbClr>
                            </a:outerShdw>
                          </a:effectLst>
                          <a:latin typeface="+mn-ea"/>
                          <a:ea typeface="+mn-ea"/>
                          <a:cs typeface="+mn-cs"/>
                        </a:rPr>
                        <a:t>F6</a:t>
                      </a:r>
                      <a:endParaRPr lang="zh-CN" altLang="en-US" sz="1400" b="1" u="sng" kern="1200" dirty="0">
                        <a:solidFill>
                          <a:srgbClr val="0066FF"/>
                        </a:solidFill>
                        <a:effectLst>
                          <a:outerShdw blurRad="38100" dist="38100" dir="2700000" algn="tl">
                            <a:srgbClr val="000000">
                              <a:alpha val="43137"/>
                            </a:srgbClr>
                          </a:outerShdw>
                        </a:effectLst>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algn="ctr"/>
                      <a:endParaRPr lang="zh-CN" altLang="en-US" sz="1400"/>
                    </a:p>
                  </a:txBody>
                  <a:tcPr/>
                </a:tc>
                <a:tc>
                  <a:txBody>
                    <a:bodyPr/>
                    <a:lstStyle/>
                    <a:p>
                      <a:pPr algn="ctr"/>
                      <a:endParaRPr lang="zh-CN" altLang="en-US" sz="1400"/>
                    </a:p>
                  </a:txBody>
                  <a:tcPr/>
                </a:tc>
                <a:tc>
                  <a:txBody>
                    <a:bodyPr/>
                    <a:lstStyle/>
                    <a:p>
                      <a:pPr algn="ctr"/>
                      <a:endParaRPr lang="zh-CN" altLang="en-US" sz="1400" dirty="0"/>
                    </a:p>
                  </a:txBody>
                  <a:tcPr/>
                </a:tc>
              </a:tr>
              <a:tr h="341296">
                <a:tc>
                  <a:txBody>
                    <a:bodyPr/>
                    <a:lstStyle/>
                    <a:p>
                      <a:pPr algn="l"/>
                      <a:r>
                        <a:rPr lang="en-US" altLang="zh-CN" sz="1400" b="1" kern="1200" dirty="0" smtClean="0">
                          <a:solidFill>
                            <a:schemeClr val="dk1"/>
                          </a:solidFill>
                          <a:latin typeface="+mn-ea"/>
                          <a:ea typeface="+mn-ea"/>
                          <a:cs typeface="+mn-cs"/>
                        </a:rPr>
                        <a:t>ADDD   </a:t>
                      </a:r>
                      <a:r>
                        <a:rPr lang="en-US" altLang="zh-CN" sz="1400" b="1" u="none" kern="1200" dirty="0" smtClean="0">
                          <a:solidFill>
                            <a:srgbClr val="0066FF"/>
                          </a:solidFill>
                          <a:effectLst>
                            <a:outerShdw blurRad="38100" dist="38100" dir="2700000" algn="tl">
                              <a:srgbClr val="000000">
                                <a:alpha val="43137"/>
                              </a:srgbClr>
                            </a:outerShdw>
                          </a:effectLst>
                          <a:latin typeface="+mn-ea"/>
                          <a:ea typeface="+mn-ea"/>
                          <a:cs typeface="+mn-cs"/>
                        </a:rPr>
                        <a:t>F6</a:t>
                      </a:r>
                      <a:r>
                        <a:rPr lang="en-US" altLang="zh-CN" sz="1400" b="1" kern="1200" dirty="0" smtClean="0">
                          <a:solidFill>
                            <a:schemeClr val="dk1"/>
                          </a:solidFill>
                          <a:latin typeface="+mn-ea"/>
                          <a:ea typeface="+mn-ea"/>
                          <a:cs typeface="+mn-cs"/>
                        </a:rPr>
                        <a:t>,</a:t>
                      </a:r>
                      <a:r>
                        <a:rPr lang="en-US" altLang="zh-CN" sz="1400" b="1" kern="1200" baseline="0" dirty="0" smtClean="0">
                          <a:solidFill>
                            <a:schemeClr val="dk1"/>
                          </a:solidFill>
                          <a:latin typeface="+mn-ea"/>
                          <a:ea typeface="+mn-ea"/>
                          <a:cs typeface="+mn-cs"/>
                        </a:rPr>
                        <a:t> </a:t>
                      </a:r>
                      <a:r>
                        <a:rPr lang="en-US" altLang="zh-CN" sz="1400" b="1" kern="1200" baseline="0" dirty="0" smtClean="0">
                          <a:solidFill>
                            <a:srgbClr val="C00000"/>
                          </a:solidFill>
                          <a:latin typeface="+mn-ea"/>
                          <a:ea typeface="+mn-ea"/>
                          <a:cs typeface="+mn-cs"/>
                        </a:rPr>
                        <a:t>F8</a:t>
                      </a:r>
                      <a:r>
                        <a:rPr lang="en-US" altLang="zh-CN" sz="1400" b="1" kern="1200" baseline="0" dirty="0" smtClean="0">
                          <a:solidFill>
                            <a:schemeClr val="dk1"/>
                          </a:solidFill>
                          <a:latin typeface="+mn-ea"/>
                          <a:ea typeface="+mn-ea"/>
                          <a:cs typeface="+mn-cs"/>
                        </a:rPr>
                        <a:t>, F2</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solidFill>
                          <a:srgbClr val="FF0000"/>
                        </a:solidFill>
                        <a:latin typeface="+mn-ea"/>
                        <a:ea typeface="+mn-ea"/>
                      </a:endParaRPr>
                    </a:p>
                  </a:txBody>
                  <a:tcPr/>
                </a:tc>
                <a:tc>
                  <a:txBody>
                    <a:bodyPr/>
                    <a:lstStyle/>
                    <a:p>
                      <a:pPr algn="ctr"/>
                      <a:endParaRPr lang="zh-CN" altLang="en-US" sz="1400"/>
                    </a:p>
                  </a:txBody>
                  <a:tcPr/>
                </a:tc>
                <a:tc>
                  <a:txBody>
                    <a:bodyPr/>
                    <a:lstStyle/>
                    <a:p>
                      <a:pPr algn="ctr"/>
                      <a:endParaRPr lang="zh-CN" altLang="en-US" sz="1400"/>
                    </a:p>
                  </a:txBody>
                  <a:tcPr/>
                </a:tc>
                <a:tc>
                  <a:txBody>
                    <a:bodyPr/>
                    <a:lstStyle/>
                    <a:p>
                      <a:pPr algn="ctr"/>
                      <a:endParaRPr lang="zh-CN" altLang="en-US" sz="1400" dirty="0"/>
                    </a:p>
                  </a:txBody>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515327257"/>
              </p:ext>
            </p:extLst>
          </p:nvPr>
        </p:nvGraphicFramePr>
        <p:xfrm>
          <a:off x="1284308" y="2924944"/>
          <a:ext cx="6096004" cy="2214072"/>
        </p:xfrm>
        <a:graphic>
          <a:graphicData uri="http://schemas.openxmlformats.org/drawingml/2006/table">
            <a:tbl>
              <a:tblPr firstRow="1" bandRow="1">
                <a:tableStyleId>{5C22544A-7EE6-4342-B048-85BDC9FD1C3A}</a:tableStyleId>
              </a:tblPr>
              <a:tblGrid>
                <a:gridCol w="695404"/>
                <a:gridCol w="720080"/>
                <a:gridCol w="744756"/>
                <a:gridCol w="576064"/>
                <a:gridCol w="576064"/>
                <a:gridCol w="479380"/>
                <a:gridCol w="672748"/>
                <a:gridCol w="576064"/>
                <a:gridCol w="504056"/>
                <a:gridCol w="551388"/>
              </a:tblGrid>
              <a:tr h="286856">
                <a:tc rowSpan="2">
                  <a:txBody>
                    <a:bodyPr/>
                    <a:lstStyle/>
                    <a:p>
                      <a:pPr algn="ctr"/>
                      <a:r>
                        <a:rPr lang="zh-CN" altLang="en-US" sz="1400" b="1" kern="1200" dirty="0" smtClean="0">
                          <a:solidFill>
                            <a:schemeClr val="lt1"/>
                          </a:solidFill>
                          <a:latin typeface="+mn-ea"/>
                          <a:ea typeface="+mn-ea"/>
                          <a:cs typeface="+mn-cs"/>
                        </a:rPr>
                        <a:t>部件名称</a:t>
                      </a:r>
                      <a:endParaRPr lang="en-US" altLang="zh-CN" sz="1400" b="1" kern="1200" dirty="0" smtClean="0">
                        <a:solidFill>
                          <a:schemeClr val="lt1"/>
                        </a:solidFill>
                        <a:latin typeface="+mn-ea"/>
                        <a:ea typeface="+mn-ea"/>
                        <a:cs typeface="+mn-cs"/>
                      </a:endParaRPr>
                    </a:p>
                  </a:txBody>
                  <a:tcPr/>
                </a:tc>
                <a:tc gridSpan="9">
                  <a:txBody>
                    <a:bodyPr/>
                    <a:lstStyle/>
                    <a:p>
                      <a:pPr algn="ctr"/>
                      <a:r>
                        <a:rPr lang="zh-CN" altLang="en-US" sz="1400" b="1" dirty="0" smtClean="0">
                          <a:latin typeface="+mn-ea"/>
                          <a:ea typeface="+mn-ea"/>
                        </a:rPr>
                        <a:t>功能部件状态表</a:t>
                      </a:r>
                      <a:endParaRPr lang="zh-CN" altLang="en-US" sz="1400" b="1" dirty="0">
                        <a:latin typeface="+mn-ea"/>
                        <a:ea typeface="+mn-ea"/>
                      </a:endParaRP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pPr algn="ctr"/>
                      <a:endParaRPr lang="zh-CN" altLang="en-US" sz="1400" b="1" dirty="0">
                        <a:latin typeface="+mn-ea"/>
                        <a:ea typeface="+mn-ea"/>
                      </a:endParaRPr>
                    </a:p>
                  </a:txBody>
                  <a:tcPr/>
                </a:tc>
                <a:tc hMerge="1">
                  <a:txBody>
                    <a:bodyPr/>
                    <a:lstStyle/>
                    <a:p>
                      <a:pPr algn="ctr"/>
                      <a:endParaRPr lang="zh-CN" altLang="en-US" sz="1400" b="1" dirty="0">
                        <a:latin typeface="+mn-ea"/>
                        <a:ea typeface="+mn-ea"/>
                      </a:endParaRPr>
                    </a:p>
                  </a:txBody>
                  <a:tcPr/>
                </a:tc>
                <a:tc hMerge="1">
                  <a:txBody>
                    <a:bodyPr/>
                    <a:lstStyle/>
                    <a:p>
                      <a:pPr algn="ctr"/>
                      <a:endParaRPr lang="zh-CN" altLang="en-US" sz="1400" b="1" dirty="0">
                        <a:latin typeface="+mn-ea"/>
                        <a:ea typeface="+mn-ea"/>
                      </a:endParaRPr>
                    </a:p>
                  </a:txBody>
                  <a:tcPr/>
                </a:tc>
                <a:tc hMerge="1">
                  <a:txBody>
                    <a:bodyPr/>
                    <a:lstStyle/>
                    <a:p>
                      <a:pPr algn="ctr"/>
                      <a:endParaRPr lang="zh-CN" altLang="en-US" sz="1400" b="1" dirty="0">
                        <a:latin typeface="+mn-ea"/>
                        <a:ea typeface="+mn-ea"/>
                      </a:endParaRPr>
                    </a:p>
                  </a:txBody>
                  <a:tcPr/>
                </a:tc>
                <a:tc hMerge="1">
                  <a:txBody>
                    <a:bodyPr/>
                    <a:lstStyle/>
                    <a:p>
                      <a:pPr algn="ctr"/>
                      <a:endParaRPr lang="zh-CN" altLang="en-US" sz="1400" b="1" dirty="0">
                        <a:latin typeface="+mn-ea"/>
                        <a:ea typeface="+mn-ea"/>
                      </a:endParaRPr>
                    </a:p>
                  </a:txBody>
                  <a:tcPr/>
                </a:tc>
              </a:tr>
              <a:tr h="286856">
                <a:tc vMerge="1">
                  <a:txBody>
                    <a:bodyPr/>
                    <a:lstStyle/>
                    <a:p>
                      <a:endParaRPr lang="zh-CN" altLang="en-US" dirty="0"/>
                    </a:p>
                  </a:txBody>
                  <a:tcPr/>
                </a:tc>
                <a:tc>
                  <a:txBody>
                    <a:bodyPr/>
                    <a:lstStyle/>
                    <a:p>
                      <a:pPr algn="ctr"/>
                      <a:r>
                        <a:rPr lang="en-US" altLang="zh-CN" sz="1400" b="1" dirty="0" smtClean="0">
                          <a:latin typeface="+mn-ea"/>
                          <a:ea typeface="+mn-ea"/>
                        </a:rPr>
                        <a:t>Busy</a:t>
                      </a:r>
                      <a:endParaRPr lang="zh-CN" altLang="en-US" sz="1400" b="1" dirty="0">
                        <a:latin typeface="+mn-ea"/>
                        <a:ea typeface="+mn-ea"/>
                      </a:endParaRPr>
                    </a:p>
                  </a:txBody>
                  <a:tcPr/>
                </a:tc>
                <a:tc>
                  <a:txBody>
                    <a:bodyPr/>
                    <a:lstStyle/>
                    <a:p>
                      <a:pPr algn="ctr"/>
                      <a:r>
                        <a:rPr lang="en-US" altLang="zh-CN" sz="1400" b="1" dirty="0" smtClean="0">
                          <a:latin typeface="+mn-ea"/>
                          <a:ea typeface="+mn-ea"/>
                        </a:rPr>
                        <a:t>Op</a:t>
                      </a:r>
                      <a:endParaRPr lang="zh-CN" altLang="en-US" sz="1400" b="1" dirty="0">
                        <a:latin typeface="+mn-ea"/>
                        <a:ea typeface="+mn-ea"/>
                      </a:endParaRPr>
                    </a:p>
                  </a:txBody>
                  <a:tcPr/>
                </a:tc>
                <a:tc>
                  <a:txBody>
                    <a:bodyPr/>
                    <a:lstStyle/>
                    <a:p>
                      <a:pPr algn="ctr"/>
                      <a:r>
                        <a:rPr lang="en-US" altLang="zh-CN" sz="1400" b="1" dirty="0" smtClean="0">
                          <a:latin typeface="+mn-ea"/>
                          <a:ea typeface="+mn-ea"/>
                        </a:rPr>
                        <a:t>Fi</a:t>
                      </a:r>
                      <a:endParaRPr lang="zh-CN" altLang="en-US" sz="1400" b="1" dirty="0">
                        <a:latin typeface="+mn-ea"/>
                        <a:ea typeface="+mn-ea"/>
                      </a:endParaRPr>
                    </a:p>
                  </a:txBody>
                  <a:tcPr/>
                </a:tc>
                <a:tc>
                  <a:txBody>
                    <a:bodyPr/>
                    <a:lstStyle/>
                    <a:p>
                      <a:pPr algn="ctr"/>
                      <a:r>
                        <a:rPr lang="en-US" altLang="zh-CN" sz="1400" b="1" dirty="0" err="1" smtClean="0">
                          <a:latin typeface="+mn-ea"/>
                          <a:ea typeface="+mn-ea"/>
                        </a:rPr>
                        <a:t>Fj</a:t>
                      </a:r>
                      <a:endParaRPr lang="zh-CN" altLang="en-US" sz="1400" b="1" dirty="0">
                        <a:latin typeface="+mn-ea"/>
                        <a:ea typeface="+mn-ea"/>
                      </a:endParaRPr>
                    </a:p>
                  </a:txBody>
                  <a:tcPr/>
                </a:tc>
                <a:tc>
                  <a:txBody>
                    <a:bodyPr/>
                    <a:lstStyle/>
                    <a:p>
                      <a:pPr algn="ctr"/>
                      <a:r>
                        <a:rPr lang="en-US" altLang="zh-CN" sz="1400" b="1" dirty="0" err="1" smtClean="0">
                          <a:latin typeface="+mn-ea"/>
                          <a:ea typeface="+mn-ea"/>
                        </a:rPr>
                        <a:t>Fk</a:t>
                      </a:r>
                      <a:endParaRPr lang="zh-CN" altLang="en-US" sz="1400" b="1" dirty="0">
                        <a:latin typeface="+mn-ea"/>
                        <a:ea typeface="+mn-ea"/>
                      </a:endParaRPr>
                    </a:p>
                  </a:txBody>
                  <a:tcPr/>
                </a:tc>
                <a:tc>
                  <a:txBody>
                    <a:bodyPr/>
                    <a:lstStyle/>
                    <a:p>
                      <a:pPr algn="ctr"/>
                      <a:r>
                        <a:rPr lang="en-US" altLang="zh-CN" sz="1400" b="1" dirty="0" err="1" smtClean="0">
                          <a:latin typeface="+mn-ea"/>
                          <a:ea typeface="+mn-ea"/>
                        </a:rPr>
                        <a:t>Qj</a:t>
                      </a:r>
                      <a:endParaRPr lang="zh-CN" altLang="en-US" sz="1400" b="1" dirty="0">
                        <a:latin typeface="+mn-ea"/>
                        <a:ea typeface="+mn-ea"/>
                      </a:endParaRPr>
                    </a:p>
                  </a:txBody>
                  <a:tcPr/>
                </a:tc>
                <a:tc>
                  <a:txBody>
                    <a:bodyPr/>
                    <a:lstStyle/>
                    <a:p>
                      <a:pPr algn="ctr"/>
                      <a:r>
                        <a:rPr lang="en-US" altLang="zh-CN" sz="1400" b="1" dirty="0" err="1" smtClean="0">
                          <a:latin typeface="+mn-ea"/>
                          <a:ea typeface="+mn-ea"/>
                        </a:rPr>
                        <a:t>Qk</a:t>
                      </a:r>
                      <a:endParaRPr lang="zh-CN" altLang="en-US" sz="1400" b="1" dirty="0">
                        <a:latin typeface="+mn-ea"/>
                        <a:ea typeface="+mn-ea"/>
                      </a:endParaRPr>
                    </a:p>
                  </a:txBody>
                  <a:tcPr/>
                </a:tc>
                <a:tc>
                  <a:txBody>
                    <a:bodyPr/>
                    <a:lstStyle/>
                    <a:p>
                      <a:pPr algn="ctr"/>
                      <a:r>
                        <a:rPr lang="en-US" altLang="zh-CN" sz="1400" b="1" dirty="0" err="1" smtClean="0">
                          <a:latin typeface="+mn-ea"/>
                          <a:ea typeface="+mn-ea"/>
                        </a:rPr>
                        <a:t>Rj</a:t>
                      </a:r>
                      <a:endParaRPr lang="zh-CN" altLang="en-US" sz="1400" b="1" dirty="0">
                        <a:latin typeface="+mn-ea"/>
                        <a:ea typeface="+mn-ea"/>
                      </a:endParaRPr>
                    </a:p>
                  </a:txBody>
                  <a:tcPr/>
                </a:tc>
                <a:tc>
                  <a:txBody>
                    <a:bodyPr/>
                    <a:lstStyle/>
                    <a:p>
                      <a:pPr algn="ctr"/>
                      <a:r>
                        <a:rPr lang="en-US" altLang="zh-CN" sz="1400" b="1" dirty="0" err="1" smtClean="0">
                          <a:latin typeface="+mn-ea"/>
                          <a:ea typeface="+mn-ea"/>
                        </a:rPr>
                        <a:t>Rk</a:t>
                      </a:r>
                      <a:endParaRPr lang="zh-CN" altLang="en-US" sz="1400" b="1" dirty="0">
                        <a:latin typeface="+mn-ea"/>
                        <a:ea typeface="+mn-ea"/>
                      </a:endParaRPr>
                    </a:p>
                  </a:txBody>
                  <a:tcPr/>
                </a:tc>
              </a:tr>
              <a:tr h="286856">
                <a:tc>
                  <a:txBody>
                    <a:bodyPr/>
                    <a:lstStyle/>
                    <a:p>
                      <a:pPr algn="l"/>
                      <a:r>
                        <a:rPr lang="zh-CN" altLang="en-US" sz="1400" b="1" dirty="0" smtClean="0">
                          <a:latin typeface="+mn-ea"/>
                          <a:ea typeface="+mn-ea"/>
                        </a:rPr>
                        <a:t>整数</a:t>
                      </a:r>
                      <a:endParaRPr lang="zh-CN" altLang="en-US" sz="1400" b="1" dirty="0">
                        <a:latin typeface="+mn-ea"/>
                        <a:ea typeface="+mn-ea"/>
                      </a:endParaRPr>
                    </a:p>
                  </a:txBody>
                  <a:tcPr/>
                </a:tc>
                <a:tc>
                  <a:txBody>
                    <a:bodyPr/>
                    <a:lstStyle/>
                    <a:p>
                      <a:pPr algn="ctr"/>
                      <a:r>
                        <a:rPr lang="en-US" altLang="zh-CN" sz="1400" b="1" dirty="0" smtClean="0">
                          <a:solidFill>
                            <a:srgbClr val="FF0000"/>
                          </a:solidFill>
                          <a:latin typeface="+mn-ea"/>
                          <a:ea typeface="+mn-ea"/>
                        </a:rPr>
                        <a:t>no</a:t>
                      </a:r>
                      <a:endParaRPr lang="zh-CN" altLang="en-US" sz="1400" b="1" dirty="0">
                        <a:solidFill>
                          <a:srgbClr val="FF0000"/>
                        </a:solidFill>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algn="ct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r>
              <a:tr h="324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乘法</a:t>
                      </a:r>
                      <a:r>
                        <a:rPr lang="en-US" altLang="zh-CN" sz="1400" b="1" dirty="0" smtClean="0">
                          <a:latin typeface="+mn-ea"/>
                          <a:ea typeface="+mn-ea"/>
                        </a:rPr>
                        <a:t>1</a:t>
                      </a:r>
                      <a:endParaRPr lang="zh-CN" altLang="en-US" sz="1400" b="1" dirty="0" smtClean="0">
                        <a:latin typeface="+mn-ea"/>
                        <a:ea typeface="+mn-ea"/>
                      </a:endParaRPr>
                    </a:p>
                  </a:txBody>
                  <a:tcPr/>
                </a:tc>
                <a:tc>
                  <a:txBody>
                    <a:bodyPr/>
                    <a:lstStyle/>
                    <a:p>
                      <a:pPr algn="ctr"/>
                      <a:r>
                        <a:rPr lang="en-US" altLang="zh-CN" sz="1400" b="1" dirty="0" smtClean="0">
                          <a:latin typeface="+mn-ea"/>
                          <a:ea typeface="+mn-ea"/>
                        </a:rPr>
                        <a:t>yes</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mn-ea"/>
                          <a:ea typeface="+mn-ea"/>
                        </a:rPr>
                        <a:t>MULTD</a:t>
                      </a:r>
                      <a:endParaRPr lang="zh-CN" altLang="en-US" sz="1400" b="1" dirty="0" smtClean="0">
                        <a:latin typeface="+mn-ea"/>
                        <a:ea typeface="+mn-ea"/>
                      </a:endParaRPr>
                    </a:p>
                  </a:txBody>
                  <a:tcPr/>
                </a:tc>
                <a:tc>
                  <a:txBody>
                    <a:bodyPr/>
                    <a:lstStyle/>
                    <a:p>
                      <a:pPr algn="ctr"/>
                      <a:r>
                        <a:rPr lang="en-US" altLang="zh-CN" sz="1400" b="1" dirty="0" smtClean="0">
                          <a:latin typeface="+mn-ea"/>
                          <a:ea typeface="+mn-ea"/>
                        </a:rPr>
                        <a:t>F0</a:t>
                      </a:r>
                      <a:endParaRPr lang="zh-CN" altLang="en-US" sz="1400" b="1" dirty="0">
                        <a:latin typeface="+mn-ea"/>
                        <a:ea typeface="+mn-ea"/>
                      </a:endParaRPr>
                    </a:p>
                  </a:txBody>
                  <a:tcPr/>
                </a:tc>
                <a:tc>
                  <a:txBody>
                    <a:bodyPr/>
                    <a:lstStyle/>
                    <a:p>
                      <a:pPr algn="ctr"/>
                      <a:r>
                        <a:rPr lang="en-US" altLang="zh-CN" sz="1400" b="1" kern="1200" dirty="0" smtClean="0">
                          <a:solidFill>
                            <a:schemeClr val="dk1"/>
                          </a:solidFill>
                          <a:latin typeface="+mn-ea"/>
                          <a:ea typeface="+mn-ea"/>
                          <a:cs typeface="+mn-cs"/>
                        </a:rPr>
                        <a:t>F2</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F4</a:t>
                      </a: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rgbClr val="FF0000"/>
                          </a:solidFill>
                          <a:latin typeface="+mn-ea"/>
                          <a:ea typeface="+mn-ea"/>
                          <a:cs typeface="+mn-cs"/>
                        </a:rPr>
                        <a:t>yes</a:t>
                      </a:r>
                      <a:endParaRPr lang="zh-CN" altLang="en-US" sz="1400" b="1" kern="1200" dirty="0">
                        <a:solidFill>
                          <a:srgbClr val="FF0000"/>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yes</a:t>
                      </a:r>
                      <a:endParaRPr lang="zh-CN" altLang="en-US" sz="1400" b="1" kern="1200" dirty="0">
                        <a:solidFill>
                          <a:schemeClr val="dk1"/>
                        </a:solidFill>
                        <a:latin typeface="+mn-ea"/>
                        <a:ea typeface="+mn-ea"/>
                        <a:cs typeface="+mn-cs"/>
                      </a:endParaRPr>
                    </a:p>
                  </a:txBody>
                  <a:tcPr/>
                </a:tc>
              </a:tr>
              <a:tr h="324918">
                <a:tc>
                  <a:txBody>
                    <a:bodyPr/>
                    <a:lstStyle/>
                    <a:p>
                      <a:pPr algn="l"/>
                      <a:r>
                        <a:rPr lang="zh-CN" altLang="en-US" sz="1400" b="1" kern="1200" dirty="0" smtClean="0">
                          <a:solidFill>
                            <a:schemeClr val="dk1"/>
                          </a:solidFill>
                          <a:latin typeface="+mn-ea"/>
                          <a:ea typeface="+mn-ea"/>
                          <a:cs typeface="+mn-cs"/>
                        </a:rPr>
                        <a:t>乘法</a:t>
                      </a:r>
                      <a:r>
                        <a:rPr lang="en-US" altLang="zh-CN" sz="1400" b="1" kern="1200" dirty="0" smtClean="0">
                          <a:solidFill>
                            <a:schemeClr val="dk1"/>
                          </a:solidFill>
                          <a:latin typeface="+mn-ea"/>
                          <a:ea typeface="+mn-ea"/>
                          <a:cs typeface="+mn-cs"/>
                        </a:rPr>
                        <a:t>2</a:t>
                      </a:r>
                    </a:p>
                  </a:txBody>
                  <a:tcPr/>
                </a:tc>
                <a:tc>
                  <a:txBody>
                    <a:bodyPr/>
                    <a:lstStyle/>
                    <a:p>
                      <a:pPr algn="ctr"/>
                      <a:r>
                        <a:rPr lang="en-US" altLang="zh-CN" sz="1400" b="1" dirty="0" smtClean="0">
                          <a:latin typeface="+mn-ea"/>
                          <a:ea typeface="+mn-ea"/>
                        </a:rPr>
                        <a:t>no</a:t>
                      </a:r>
                      <a:endParaRPr lang="zh-CN" altLang="en-US" sz="1400" b="1" dirty="0">
                        <a:latin typeface="+mn-ea"/>
                        <a:ea typeface="+mn-ea"/>
                      </a:endParaRPr>
                    </a:p>
                  </a:txBody>
                  <a:tcPr/>
                </a:tc>
                <a:tc>
                  <a:txBody>
                    <a:bodyPr/>
                    <a:lstStyle/>
                    <a:p>
                      <a:pPr algn="ctr"/>
                      <a:endParaRPr lang="zh-CN" altLang="en-US" sz="1400" dirty="0"/>
                    </a:p>
                  </a:txBody>
                  <a:tcPr/>
                </a:tc>
                <a:tc>
                  <a:txBody>
                    <a:bodyPr/>
                    <a:lstStyle/>
                    <a:p>
                      <a:pPr algn="ctr"/>
                      <a:endParaRPr lang="zh-CN" altLang="en-US" sz="1400" dirty="0"/>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r>
              <a:tr h="324918">
                <a:tc>
                  <a:txBody>
                    <a:bodyPr/>
                    <a:lstStyle/>
                    <a:p>
                      <a:pPr algn="l"/>
                      <a:r>
                        <a:rPr lang="zh-CN" altLang="en-US" sz="1400" b="1" u="none" kern="1200" dirty="0" smtClean="0">
                          <a:solidFill>
                            <a:schemeClr val="dk1"/>
                          </a:solidFill>
                          <a:latin typeface="+mn-ea"/>
                          <a:ea typeface="+mn-ea"/>
                          <a:cs typeface="+mn-cs"/>
                        </a:rPr>
                        <a:t>加法</a:t>
                      </a:r>
                      <a:endParaRPr lang="zh-CN" altLang="en-US" sz="1400" b="1" u="none" kern="1200" dirty="0">
                        <a:solidFill>
                          <a:schemeClr val="dk1"/>
                        </a:solidFill>
                        <a:latin typeface="+mn-ea"/>
                        <a:ea typeface="+mn-ea"/>
                        <a:cs typeface="+mn-cs"/>
                      </a:endParaRPr>
                    </a:p>
                  </a:txBody>
                  <a:tcPr/>
                </a:tc>
                <a:tc>
                  <a:txBody>
                    <a:bodyPr/>
                    <a:lstStyle/>
                    <a:p>
                      <a:pPr algn="ctr"/>
                      <a:r>
                        <a:rPr lang="en-US" altLang="zh-CN" sz="1400" b="1" dirty="0" smtClean="0">
                          <a:latin typeface="+mn-ea"/>
                          <a:ea typeface="+mn-ea"/>
                        </a:rPr>
                        <a:t>yes</a:t>
                      </a:r>
                      <a:endParaRPr lang="zh-CN" altLang="en-US" sz="1400" b="1" dirty="0">
                        <a:latin typeface="+mn-ea"/>
                        <a:ea typeface="+mn-ea"/>
                      </a:endParaRPr>
                    </a:p>
                  </a:txBody>
                  <a:tcPr/>
                </a:tc>
                <a:tc>
                  <a:txBody>
                    <a:bodyPr/>
                    <a:lstStyle/>
                    <a:p>
                      <a:pPr algn="ctr"/>
                      <a:r>
                        <a:rPr lang="en-US" altLang="zh-CN" sz="1400" b="1" kern="1200" dirty="0" smtClean="0">
                          <a:solidFill>
                            <a:schemeClr val="dk1"/>
                          </a:solidFill>
                          <a:latin typeface="+mn-ea"/>
                          <a:ea typeface="+mn-ea"/>
                          <a:cs typeface="+mn-cs"/>
                        </a:rPr>
                        <a:t>SUBD</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F8</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F6</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F2</a:t>
                      </a: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yes</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rgbClr val="FF0000"/>
                          </a:solidFill>
                          <a:latin typeface="+mn-ea"/>
                          <a:ea typeface="+mn-ea"/>
                          <a:cs typeface="+mn-cs"/>
                        </a:rPr>
                        <a:t>yes</a:t>
                      </a:r>
                      <a:endParaRPr lang="zh-CN" altLang="en-US" sz="1400" b="1" kern="1200" dirty="0">
                        <a:solidFill>
                          <a:srgbClr val="FF0000"/>
                        </a:solidFill>
                        <a:latin typeface="+mn-ea"/>
                        <a:ea typeface="+mn-ea"/>
                        <a:cs typeface="+mn-cs"/>
                      </a:endParaRPr>
                    </a:p>
                  </a:txBody>
                  <a:tcPr/>
                </a:tc>
              </a:tr>
              <a:tr h="324918">
                <a:tc>
                  <a:txBody>
                    <a:bodyPr/>
                    <a:lstStyle/>
                    <a:p>
                      <a:pPr algn="l"/>
                      <a:r>
                        <a:rPr lang="zh-CN" altLang="en-US" sz="1400" b="1" kern="1200" dirty="0" smtClean="0">
                          <a:solidFill>
                            <a:schemeClr val="dk1"/>
                          </a:solidFill>
                          <a:latin typeface="+mn-ea"/>
                          <a:ea typeface="+mn-ea"/>
                          <a:cs typeface="+mn-cs"/>
                        </a:rPr>
                        <a:t>除法</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mn-ea"/>
                          <a:ea typeface="+mn-ea"/>
                        </a:rPr>
                        <a:t>yes</a:t>
                      </a:r>
                      <a:endParaRPr lang="zh-CN" altLang="en-US" sz="1400" b="1" dirty="0" smtClean="0">
                        <a:latin typeface="+mn-ea"/>
                        <a:ea typeface="+mn-ea"/>
                      </a:endParaRPr>
                    </a:p>
                  </a:txBody>
                  <a:tcPr/>
                </a:tc>
                <a:tc>
                  <a:txBody>
                    <a:bodyPr/>
                    <a:lstStyle/>
                    <a:p>
                      <a:pPr algn="ctr"/>
                      <a:r>
                        <a:rPr lang="en-US" altLang="zh-CN" sz="1400" b="1" kern="1200" dirty="0" smtClean="0">
                          <a:solidFill>
                            <a:schemeClr val="dk1"/>
                          </a:solidFill>
                          <a:latin typeface="+mn-ea"/>
                          <a:ea typeface="+mn-ea"/>
                          <a:cs typeface="+mn-cs"/>
                        </a:rPr>
                        <a:t>DIVD</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F10</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F0</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F6</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kern="1200" dirty="0" smtClean="0">
                          <a:solidFill>
                            <a:schemeClr val="dk1"/>
                          </a:solidFill>
                          <a:latin typeface="+mn-ea"/>
                          <a:ea typeface="+mn-ea"/>
                          <a:cs typeface="+mn-cs"/>
                        </a:rPr>
                        <a:t>乘法</a:t>
                      </a:r>
                      <a:r>
                        <a:rPr lang="en-US" altLang="zh-CN" sz="1400" b="1" kern="1200" dirty="0" smtClean="0">
                          <a:solidFill>
                            <a:schemeClr val="dk1"/>
                          </a:solidFill>
                          <a:latin typeface="+mn-ea"/>
                          <a:ea typeface="+mn-ea"/>
                          <a:cs typeface="+mn-cs"/>
                        </a:rPr>
                        <a:t>1</a:t>
                      </a:r>
                      <a:endParaRPr lang="zh-CN" altLang="en-US" sz="1400" b="1" kern="1200" dirty="0" smtClean="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no</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yes</a:t>
                      </a:r>
                      <a:endParaRPr lang="zh-CN" altLang="en-US" sz="1400" b="1" kern="1200" dirty="0">
                        <a:solidFill>
                          <a:schemeClr val="dk1"/>
                        </a:solidFill>
                        <a:latin typeface="+mn-ea"/>
                        <a:ea typeface="+mn-ea"/>
                        <a:cs typeface="+mn-cs"/>
                      </a:endParaRPr>
                    </a:p>
                  </a:txBody>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694998240"/>
              </p:ext>
            </p:extLst>
          </p:nvPr>
        </p:nvGraphicFramePr>
        <p:xfrm>
          <a:off x="1259632" y="5373216"/>
          <a:ext cx="6192688" cy="914400"/>
        </p:xfrm>
        <a:graphic>
          <a:graphicData uri="http://schemas.openxmlformats.org/drawingml/2006/table">
            <a:tbl>
              <a:tblPr firstRow="1" bandRow="1">
                <a:tableStyleId>{5C22544A-7EE6-4342-B048-85BDC9FD1C3A}</a:tableStyleId>
              </a:tblPr>
              <a:tblGrid>
                <a:gridCol w="1099812"/>
                <a:gridCol w="700388"/>
                <a:gridCol w="648072"/>
                <a:gridCol w="497478"/>
                <a:gridCol w="669488"/>
                <a:gridCol w="669488"/>
                <a:gridCol w="669488"/>
                <a:gridCol w="547233"/>
                <a:gridCol w="691241"/>
              </a:tblGrid>
              <a:tr h="288032">
                <a:tc rowSpan="2">
                  <a:txBody>
                    <a:bodyPr/>
                    <a:lstStyle/>
                    <a:p>
                      <a:endParaRPr lang="zh-CN" altLang="en-US" dirty="0"/>
                    </a:p>
                  </a:txBody>
                  <a:tcPr/>
                </a:tc>
                <a:tc gridSpan="8">
                  <a:txBody>
                    <a:bodyPr/>
                    <a:lstStyle/>
                    <a:p>
                      <a:pPr algn="ctr"/>
                      <a:r>
                        <a:rPr lang="zh-CN" altLang="en-US" sz="1400" b="1" kern="1200" dirty="0" smtClean="0">
                          <a:solidFill>
                            <a:schemeClr val="lt1"/>
                          </a:solidFill>
                          <a:latin typeface="+mn-ea"/>
                          <a:ea typeface="+mn-ea"/>
                          <a:cs typeface="+mn-cs"/>
                        </a:rPr>
                        <a:t>结果寄存器状态表</a:t>
                      </a:r>
                      <a:endParaRPr lang="zh-CN" altLang="en-US" sz="1400" b="1" kern="1200" dirty="0">
                        <a:solidFill>
                          <a:schemeClr val="lt1"/>
                        </a:solidFill>
                        <a:latin typeface="+mn-ea"/>
                        <a:ea typeface="+mn-ea"/>
                        <a:cs typeface="+mn-cs"/>
                      </a:endParaRP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pPr algn="ctr"/>
                      <a:endParaRPr lang="zh-CN" altLang="en-US" sz="1400" b="1" kern="1200" dirty="0">
                        <a:solidFill>
                          <a:schemeClr val="lt1"/>
                        </a:solidFill>
                        <a:latin typeface="+mn-ea"/>
                        <a:ea typeface="+mn-ea"/>
                        <a:cs typeface="+mn-cs"/>
                      </a:endParaRPr>
                    </a:p>
                  </a:txBody>
                  <a:tcPr/>
                </a:tc>
              </a:tr>
              <a:tr h="288032">
                <a:tc vMerge="1">
                  <a:txBody>
                    <a:bodyPr/>
                    <a:lstStyle/>
                    <a:p>
                      <a:endParaRPr lang="zh-CN" altLang="en-US" dirty="0"/>
                    </a:p>
                  </a:txBody>
                  <a:tcPr/>
                </a:tc>
                <a:tc>
                  <a:txBody>
                    <a:bodyPr/>
                    <a:lstStyle/>
                    <a:p>
                      <a:pPr algn="ctr"/>
                      <a:r>
                        <a:rPr lang="en-US" altLang="zh-CN" sz="1400" b="1" kern="1200" dirty="0" smtClean="0">
                          <a:solidFill>
                            <a:schemeClr val="dk1"/>
                          </a:solidFill>
                          <a:latin typeface="+mn-ea"/>
                          <a:ea typeface="+mn-ea"/>
                          <a:cs typeface="+mn-cs"/>
                        </a:rPr>
                        <a:t>F0</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smtClean="0">
                          <a:solidFill>
                            <a:schemeClr val="dk1"/>
                          </a:solidFill>
                          <a:latin typeface="+mn-ea"/>
                          <a:ea typeface="+mn-ea"/>
                          <a:cs typeface="+mn-cs"/>
                        </a:rPr>
                        <a:t>F2</a:t>
                      </a:r>
                      <a:endParaRPr lang="zh-CN" altLang="en-US" sz="1400" b="1" kern="1200" dirty="0" smtClean="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F4</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F6</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F8</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F10</a:t>
                      </a:r>
                      <a:endParaRPr lang="zh-CN" altLang="en-US" sz="1400" b="1" kern="1200" dirty="0">
                        <a:solidFill>
                          <a:schemeClr val="dk1"/>
                        </a:solidFill>
                        <a:latin typeface="+mn-ea"/>
                        <a:ea typeface="+mn-ea"/>
                        <a:cs typeface="+mn-cs"/>
                      </a:endParaRPr>
                    </a:p>
                  </a:txBody>
                  <a:tcPr/>
                </a:tc>
                <a:tc>
                  <a:txBody>
                    <a:bodyPr/>
                    <a:lstStyle/>
                    <a:p>
                      <a:r>
                        <a:rPr lang="en-US" altLang="zh-CN" sz="1400" b="1" kern="1200" dirty="0" smtClean="0">
                          <a:solidFill>
                            <a:schemeClr val="dk1"/>
                          </a:solidFill>
                          <a:latin typeface="+mn-ea"/>
                          <a:ea typeface="+mn-ea"/>
                          <a:cs typeface="+mn-cs"/>
                        </a:rPr>
                        <a:t>...</a:t>
                      </a:r>
                      <a:endParaRPr lang="zh-CN" altLang="en-US" sz="1400" b="1" kern="1200" dirty="0">
                        <a:solidFill>
                          <a:schemeClr val="dk1"/>
                        </a:solidFill>
                        <a:latin typeface="+mn-ea"/>
                        <a:ea typeface="+mn-ea"/>
                        <a:cs typeface="+mn-cs"/>
                      </a:endParaRPr>
                    </a:p>
                  </a:txBody>
                  <a:tcPr/>
                </a:tc>
                <a:tc>
                  <a:txBody>
                    <a:bodyPr/>
                    <a:lstStyle/>
                    <a:p>
                      <a:r>
                        <a:rPr lang="en-US" altLang="zh-CN" sz="1400" b="1" kern="1200" dirty="0" smtClean="0">
                          <a:solidFill>
                            <a:schemeClr val="dk1"/>
                          </a:solidFill>
                          <a:latin typeface="+mn-ea"/>
                          <a:ea typeface="+mn-ea"/>
                          <a:cs typeface="+mn-cs"/>
                        </a:rPr>
                        <a:t>F30</a:t>
                      </a:r>
                      <a:endParaRPr lang="zh-CN" altLang="en-US" sz="1400" b="1" kern="1200" dirty="0">
                        <a:solidFill>
                          <a:schemeClr val="dk1"/>
                        </a:solidFill>
                        <a:latin typeface="+mn-ea"/>
                        <a:ea typeface="+mn-ea"/>
                        <a:cs typeface="+mn-cs"/>
                      </a:endParaRPr>
                    </a:p>
                  </a:txBody>
                  <a:tcPr/>
                </a:tc>
              </a:tr>
              <a:tr h="288032">
                <a:tc>
                  <a:txBody>
                    <a:bodyPr/>
                    <a:lstStyle/>
                    <a:p>
                      <a:pPr algn="ctr"/>
                      <a:r>
                        <a:rPr lang="zh-CN" altLang="en-US" sz="1400" b="1" kern="1200" dirty="0" smtClean="0">
                          <a:solidFill>
                            <a:schemeClr val="dk1"/>
                          </a:solidFill>
                          <a:latin typeface="+mn-ea"/>
                          <a:ea typeface="+mn-ea"/>
                          <a:cs typeface="+mn-cs"/>
                        </a:rPr>
                        <a:t>部件名称</a:t>
                      </a:r>
                      <a:endParaRPr lang="zh-CN" altLang="en-US" sz="1400" b="1" kern="1200" dirty="0">
                        <a:solidFill>
                          <a:schemeClr val="dk1"/>
                        </a:solidFill>
                        <a:latin typeface="+mn-ea"/>
                        <a:ea typeface="+mn-ea"/>
                        <a:cs typeface="+mn-cs"/>
                      </a:endParaRPr>
                    </a:p>
                  </a:txBody>
                  <a:tcPr/>
                </a:tc>
                <a:tc>
                  <a:txBody>
                    <a:bodyPr/>
                    <a:lstStyle/>
                    <a:p>
                      <a:r>
                        <a:rPr lang="zh-CN" altLang="en-US" sz="1400" b="1" kern="1200" dirty="0" smtClean="0">
                          <a:solidFill>
                            <a:schemeClr val="dk1"/>
                          </a:solidFill>
                          <a:latin typeface="+mn-ea"/>
                          <a:ea typeface="+mn-ea"/>
                          <a:cs typeface="+mn-cs"/>
                        </a:rPr>
                        <a:t>乘法</a:t>
                      </a:r>
                      <a:r>
                        <a:rPr lang="en-US" altLang="zh-CN" sz="1400" b="1" kern="1200" dirty="0" smtClean="0">
                          <a:solidFill>
                            <a:schemeClr val="dk1"/>
                          </a:solidFill>
                          <a:latin typeface="+mn-ea"/>
                          <a:ea typeface="+mn-ea"/>
                          <a:cs typeface="+mn-cs"/>
                        </a:rPr>
                        <a:t>1</a:t>
                      </a: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r>
                        <a:rPr lang="zh-CN" altLang="en-US" sz="1400" b="1" kern="1200" dirty="0" smtClean="0">
                          <a:solidFill>
                            <a:schemeClr val="dk1"/>
                          </a:solidFill>
                          <a:latin typeface="+mn-ea"/>
                          <a:ea typeface="+mn-ea"/>
                          <a:cs typeface="+mn-cs"/>
                        </a:rPr>
                        <a:t>加法</a:t>
                      </a:r>
                      <a:endParaRPr lang="zh-CN" altLang="en-US" sz="1400" b="1" kern="1200" dirty="0">
                        <a:solidFill>
                          <a:schemeClr val="dk1"/>
                        </a:solidFill>
                        <a:latin typeface="+mn-ea"/>
                        <a:ea typeface="+mn-ea"/>
                        <a:cs typeface="+mn-cs"/>
                      </a:endParaRPr>
                    </a:p>
                  </a:txBody>
                  <a:tcPr/>
                </a:tc>
                <a:tc>
                  <a:txBody>
                    <a:bodyPr/>
                    <a:lstStyle/>
                    <a:p>
                      <a:r>
                        <a:rPr lang="zh-CN" altLang="en-US" sz="1400" b="1" kern="1200" dirty="0" smtClean="0">
                          <a:solidFill>
                            <a:schemeClr val="dk1"/>
                          </a:solidFill>
                          <a:latin typeface="+mn-ea"/>
                          <a:ea typeface="+mn-ea"/>
                          <a:cs typeface="+mn-cs"/>
                        </a:rPr>
                        <a:t>除法</a:t>
                      </a:r>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r>
            </a:tbl>
          </a:graphicData>
        </a:graphic>
      </p:graphicFrame>
      <p:sp>
        <p:nvSpPr>
          <p:cNvPr id="7" name="矩形 6"/>
          <p:cNvSpPr/>
          <p:nvPr/>
        </p:nvSpPr>
        <p:spPr>
          <a:xfrm>
            <a:off x="1979712" y="6488668"/>
            <a:ext cx="4022255" cy="369332"/>
          </a:xfrm>
          <a:prstGeom prst="rect">
            <a:avLst/>
          </a:prstGeom>
        </p:spPr>
        <p:txBody>
          <a:bodyPr wrap="none">
            <a:spAutoFit/>
          </a:bodyPr>
          <a:lstStyle/>
          <a:p>
            <a:pPr eaLnBrk="1" hangingPunct="1">
              <a:spcBef>
                <a:spcPct val="50000"/>
              </a:spcBef>
              <a:buFont typeface="Wingdings" pitchFamily="2" charset="2"/>
              <a:buNone/>
            </a:pPr>
            <a:r>
              <a:rPr lang="zh-CN" altLang="en-US" sz="1800" dirty="0">
                <a:solidFill>
                  <a:srgbClr val="000000"/>
                </a:solidFill>
              </a:rPr>
              <a:t>程序段执行</a:t>
            </a:r>
            <a:r>
              <a:rPr lang="zh-CN" altLang="en-US" sz="1800" dirty="0" smtClean="0">
                <a:solidFill>
                  <a:srgbClr val="000000"/>
                </a:solidFill>
              </a:rPr>
              <a:t>到</a:t>
            </a:r>
            <a:r>
              <a:rPr lang="en-US" altLang="zh-CN" sz="1800" dirty="0" smtClean="0">
                <a:solidFill>
                  <a:srgbClr val="FF0000"/>
                </a:solidFill>
              </a:rPr>
              <a:t>LD</a:t>
            </a:r>
            <a:r>
              <a:rPr lang="zh-CN" altLang="en-US" sz="1800" dirty="0">
                <a:solidFill>
                  <a:srgbClr val="000000"/>
                </a:solidFill>
              </a:rPr>
              <a:t>完成</a:t>
            </a:r>
            <a:r>
              <a:rPr lang="zh-CN" altLang="en-US" sz="1800" dirty="0" smtClean="0">
                <a:solidFill>
                  <a:srgbClr val="000000"/>
                </a:solidFill>
              </a:rPr>
              <a:t>时</a:t>
            </a:r>
            <a:r>
              <a:rPr lang="zh-CN" altLang="en-US" sz="1800" dirty="0">
                <a:solidFill>
                  <a:srgbClr val="000000"/>
                </a:solidFill>
              </a:rPr>
              <a:t>记分牌的状态</a:t>
            </a:r>
            <a:r>
              <a:rPr lang="zh-CN" altLang="en-US" sz="1800" dirty="0"/>
              <a:t> </a:t>
            </a:r>
          </a:p>
        </p:txBody>
      </p:sp>
    </p:spTree>
    <p:extLst>
      <p:ext uri="{BB962C8B-B14F-4D97-AF65-F5344CB8AC3E}">
        <p14:creationId xmlns:p14="http://schemas.microsoft.com/office/powerpoint/2010/main" val="13428260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944768556"/>
              </p:ext>
            </p:extLst>
          </p:nvPr>
        </p:nvGraphicFramePr>
        <p:xfrm>
          <a:off x="1259632" y="116633"/>
          <a:ext cx="6096000" cy="2620880"/>
        </p:xfrm>
        <a:graphic>
          <a:graphicData uri="http://schemas.openxmlformats.org/drawingml/2006/table">
            <a:tbl>
              <a:tblPr firstRow="1" bandRow="1">
                <a:tableStyleId>{5C22544A-7EE6-4342-B048-85BDC9FD1C3A}</a:tableStyleId>
              </a:tblPr>
              <a:tblGrid>
                <a:gridCol w="2088232"/>
                <a:gridCol w="1008112"/>
                <a:gridCol w="1152128"/>
                <a:gridCol w="1008112"/>
                <a:gridCol w="839416"/>
              </a:tblGrid>
              <a:tr h="295268">
                <a:tc rowSpan="2">
                  <a:txBody>
                    <a:bodyPr/>
                    <a:lstStyle/>
                    <a:p>
                      <a:pPr algn="ctr"/>
                      <a:endParaRPr lang="en-US" altLang="zh-CN" sz="1400" b="1" dirty="0" smtClean="0">
                        <a:latin typeface="+mn-ea"/>
                        <a:ea typeface="+mn-ea"/>
                      </a:endParaRPr>
                    </a:p>
                    <a:p>
                      <a:pPr algn="ctr"/>
                      <a:r>
                        <a:rPr lang="zh-CN" altLang="en-US" sz="1400" b="1" dirty="0" smtClean="0">
                          <a:latin typeface="+mn-ea"/>
                          <a:ea typeface="+mn-ea"/>
                        </a:rPr>
                        <a:t>指令</a:t>
                      </a:r>
                      <a:endParaRPr lang="zh-CN" altLang="en-US" sz="1400" b="1" dirty="0">
                        <a:latin typeface="+mn-ea"/>
                        <a:ea typeface="+mn-ea"/>
                      </a:endParaRPr>
                    </a:p>
                  </a:txBody>
                  <a:tcPr/>
                </a:tc>
                <a:tc gridSpan="4">
                  <a:txBody>
                    <a:bodyPr/>
                    <a:lstStyle/>
                    <a:p>
                      <a:pPr algn="ctr"/>
                      <a:r>
                        <a:rPr lang="zh-CN" altLang="en-US" sz="1400" b="1" dirty="0" smtClean="0">
                          <a:latin typeface="+mn-ea"/>
                          <a:ea typeface="+mn-ea"/>
                        </a:rPr>
                        <a:t>指令状态表</a:t>
                      </a:r>
                      <a:endParaRPr lang="zh-CN" altLang="en-US" sz="1400" b="1" dirty="0">
                        <a:latin typeface="+mn-ea"/>
                        <a:ea typeface="+mn-ea"/>
                      </a:endParaRP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295268">
                <a:tc vMerge="1">
                  <a:txBody>
                    <a:bodyPr/>
                    <a:lstStyle/>
                    <a:p>
                      <a:endParaRPr lang="zh-CN" altLang="en-US" dirty="0"/>
                    </a:p>
                  </a:txBody>
                  <a:tcPr/>
                </a:tc>
                <a:tc>
                  <a:txBody>
                    <a:bodyPr/>
                    <a:lstStyle/>
                    <a:p>
                      <a:pPr algn="ctr"/>
                      <a:r>
                        <a:rPr lang="en-US" altLang="zh-CN" sz="1400" b="1" dirty="0" smtClean="0">
                          <a:latin typeface="+mn-ea"/>
                          <a:ea typeface="+mn-ea"/>
                        </a:rPr>
                        <a:t>IS</a:t>
                      </a:r>
                      <a:endParaRPr lang="zh-CN" altLang="en-US" sz="1400" b="1" dirty="0">
                        <a:latin typeface="+mn-ea"/>
                        <a:ea typeface="+mn-ea"/>
                      </a:endParaRPr>
                    </a:p>
                  </a:txBody>
                  <a:tcPr/>
                </a:tc>
                <a:tc>
                  <a:txBody>
                    <a:bodyPr/>
                    <a:lstStyle/>
                    <a:p>
                      <a:pPr algn="ctr"/>
                      <a:r>
                        <a:rPr lang="en-US" altLang="zh-CN" sz="1400" b="1" dirty="0" smtClean="0">
                          <a:latin typeface="+mn-ea"/>
                          <a:ea typeface="+mn-ea"/>
                        </a:rPr>
                        <a:t>RO</a:t>
                      </a:r>
                      <a:endParaRPr lang="zh-CN" altLang="en-US" sz="1400" b="1" dirty="0">
                        <a:latin typeface="+mn-ea"/>
                        <a:ea typeface="+mn-ea"/>
                      </a:endParaRPr>
                    </a:p>
                  </a:txBody>
                  <a:tcPr/>
                </a:tc>
                <a:tc>
                  <a:txBody>
                    <a:bodyPr/>
                    <a:lstStyle/>
                    <a:p>
                      <a:pPr algn="ctr"/>
                      <a:r>
                        <a:rPr lang="en-US" altLang="zh-CN" sz="1400" b="1" dirty="0" smtClean="0">
                          <a:latin typeface="+mn-ea"/>
                          <a:ea typeface="+mn-ea"/>
                        </a:rPr>
                        <a:t>EX</a:t>
                      </a:r>
                      <a:endParaRPr lang="zh-CN" altLang="en-US" sz="1400" b="1" dirty="0">
                        <a:latin typeface="+mn-ea"/>
                        <a:ea typeface="+mn-ea"/>
                      </a:endParaRPr>
                    </a:p>
                  </a:txBody>
                  <a:tcPr/>
                </a:tc>
                <a:tc>
                  <a:txBody>
                    <a:bodyPr/>
                    <a:lstStyle/>
                    <a:p>
                      <a:pPr algn="ctr"/>
                      <a:r>
                        <a:rPr lang="en-US" altLang="zh-CN" sz="1400" b="1" dirty="0" smtClean="0">
                          <a:latin typeface="+mn-ea"/>
                          <a:ea typeface="+mn-ea"/>
                        </a:rPr>
                        <a:t>WR</a:t>
                      </a:r>
                      <a:endParaRPr lang="zh-CN" altLang="en-US" sz="1400" b="1" dirty="0">
                        <a:latin typeface="+mn-ea"/>
                        <a:ea typeface="+mn-ea"/>
                      </a:endParaRPr>
                    </a:p>
                  </a:txBody>
                  <a:tcPr/>
                </a:tc>
              </a:tr>
              <a:tr h="295268">
                <a:tc>
                  <a:txBody>
                    <a:bodyPr/>
                    <a:lstStyle/>
                    <a:p>
                      <a:pPr algn="l"/>
                      <a:r>
                        <a:rPr lang="en-US" altLang="zh-CN" sz="1400" b="1" dirty="0" smtClean="0">
                          <a:latin typeface="+mn-ea"/>
                          <a:ea typeface="+mn-ea"/>
                        </a:rPr>
                        <a:t>LD</a:t>
                      </a:r>
                      <a:r>
                        <a:rPr lang="en-US" altLang="zh-CN" sz="1400" b="1" baseline="0" dirty="0" smtClean="0">
                          <a:latin typeface="+mn-ea"/>
                          <a:ea typeface="+mn-ea"/>
                        </a:rPr>
                        <a:t>     F6</a:t>
                      </a:r>
                      <a:r>
                        <a:rPr lang="zh-CN" altLang="en-US" sz="1400" b="1" baseline="0" dirty="0" smtClean="0">
                          <a:latin typeface="+mn-ea"/>
                          <a:ea typeface="+mn-ea"/>
                        </a:rPr>
                        <a:t>，</a:t>
                      </a:r>
                      <a:r>
                        <a:rPr lang="en-US" altLang="zh-CN" sz="1400" b="1" baseline="0" dirty="0" smtClean="0">
                          <a:latin typeface="+mn-ea"/>
                          <a:ea typeface="+mn-ea"/>
                        </a:rPr>
                        <a:t>34(R2)</a:t>
                      </a:r>
                      <a:endParaRPr lang="zh-CN" altLang="en-US" sz="1400" b="1" dirty="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r>
              <a:tr h="3412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mn-ea"/>
                          <a:ea typeface="+mn-ea"/>
                        </a:rPr>
                        <a:t>LD</a:t>
                      </a:r>
                      <a:r>
                        <a:rPr lang="en-US" altLang="zh-CN" sz="1400" b="1" baseline="0" dirty="0" smtClean="0">
                          <a:latin typeface="+mn-ea"/>
                          <a:ea typeface="+mn-ea"/>
                        </a:rPr>
                        <a:t>     </a:t>
                      </a:r>
                      <a:r>
                        <a:rPr lang="en-US" altLang="zh-CN" sz="1400" b="1" u="none" baseline="0" dirty="0" smtClean="0">
                          <a:solidFill>
                            <a:srgbClr val="FF0000"/>
                          </a:solidFill>
                          <a:latin typeface="+mn-ea"/>
                          <a:ea typeface="+mn-ea"/>
                        </a:rPr>
                        <a:t>F2</a:t>
                      </a:r>
                      <a:r>
                        <a:rPr lang="zh-CN" altLang="en-US" sz="1400" b="1" baseline="0" dirty="0" smtClean="0">
                          <a:latin typeface="+mn-ea"/>
                          <a:ea typeface="+mn-ea"/>
                        </a:rPr>
                        <a:t>，</a:t>
                      </a:r>
                      <a:r>
                        <a:rPr lang="en-US" altLang="zh-CN" sz="1400" b="1" baseline="0" dirty="0" smtClean="0">
                          <a:latin typeface="+mn-ea"/>
                          <a:ea typeface="+mn-ea"/>
                        </a:rPr>
                        <a:t>45(R3)</a:t>
                      </a:r>
                      <a:endParaRPr lang="zh-CN" altLang="en-US" sz="1400" b="1" dirty="0" smtClean="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solidFill>
                            <a:schemeClr val="tx1"/>
                          </a:solidFill>
                          <a:latin typeface="+mn-ea"/>
                          <a:ea typeface="+mn-ea"/>
                        </a:rPr>
                        <a:t>√</a:t>
                      </a:r>
                    </a:p>
                  </a:txBody>
                  <a:tcPr/>
                </a:tc>
              </a:tr>
              <a:tr h="341296">
                <a:tc>
                  <a:txBody>
                    <a:bodyPr/>
                    <a:lstStyle/>
                    <a:p>
                      <a:pPr algn="l"/>
                      <a:r>
                        <a:rPr lang="en-US" altLang="zh-CN" sz="1400" b="1" kern="1200" dirty="0" smtClean="0">
                          <a:solidFill>
                            <a:schemeClr val="dk1"/>
                          </a:solidFill>
                          <a:latin typeface="+mn-ea"/>
                          <a:ea typeface="+mn-ea"/>
                          <a:cs typeface="+mn-cs"/>
                        </a:rPr>
                        <a:t>MULTD  </a:t>
                      </a:r>
                      <a:r>
                        <a:rPr lang="en-US" altLang="zh-CN" sz="1400" b="1" kern="1200" dirty="0" smtClean="0">
                          <a:solidFill>
                            <a:srgbClr val="00B050"/>
                          </a:solidFill>
                          <a:latin typeface="+mn-ea"/>
                          <a:ea typeface="+mn-ea"/>
                          <a:cs typeface="+mn-cs"/>
                        </a:rPr>
                        <a:t>F0</a:t>
                      </a:r>
                      <a:r>
                        <a:rPr lang="en-US" altLang="zh-CN" sz="1400" b="1" kern="1200" dirty="0" smtClean="0">
                          <a:solidFill>
                            <a:schemeClr val="dk1"/>
                          </a:solidFill>
                          <a:latin typeface="+mn-ea"/>
                          <a:ea typeface="+mn-ea"/>
                          <a:cs typeface="+mn-cs"/>
                        </a:rPr>
                        <a:t>, </a:t>
                      </a:r>
                      <a:r>
                        <a:rPr lang="en-US" altLang="zh-CN" sz="1400" b="1" u="none" kern="1200" dirty="0" smtClean="0">
                          <a:solidFill>
                            <a:srgbClr val="FF0000"/>
                          </a:solidFill>
                          <a:latin typeface="+mn-ea"/>
                          <a:ea typeface="+mn-ea"/>
                          <a:cs typeface="+mn-cs"/>
                        </a:rPr>
                        <a:t>F2</a:t>
                      </a:r>
                      <a:r>
                        <a:rPr lang="en-US" altLang="zh-CN" sz="1400" b="1" kern="1200" dirty="0" smtClean="0">
                          <a:solidFill>
                            <a:schemeClr val="dk1"/>
                          </a:solidFill>
                          <a:latin typeface="+mn-ea"/>
                          <a:ea typeface="+mn-ea"/>
                          <a:cs typeface="+mn-cs"/>
                        </a:rPr>
                        <a:t>, F4</a:t>
                      </a: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solidFill>
                            <a:srgbClr val="FF0000"/>
                          </a:solidFill>
                          <a:latin typeface="+mn-ea"/>
                          <a:ea typeface="+mn-ea"/>
                        </a:rPr>
                        <a:t>√</a:t>
                      </a:r>
                    </a:p>
                  </a:txBody>
                  <a:tcPr/>
                </a:tc>
                <a:tc>
                  <a:txBody>
                    <a:bodyPr/>
                    <a:lstStyle/>
                    <a:p>
                      <a:pPr algn="ctr"/>
                      <a:endParaRPr lang="zh-CN" altLang="en-US" sz="1400" dirty="0"/>
                    </a:p>
                  </a:txBody>
                  <a:tcPr/>
                </a:tc>
                <a:tc>
                  <a:txBody>
                    <a:bodyPr/>
                    <a:lstStyle/>
                    <a:p>
                      <a:pPr algn="ctr"/>
                      <a:endParaRPr lang="zh-CN" altLang="en-US" sz="1400" dirty="0"/>
                    </a:p>
                  </a:txBody>
                  <a:tcPr/>
                </a:tc>
              </a:tr>
              <a:tr h="341296">
                <a:tc>
                  <a:txBody>
                    <a:bodyPr/>
                    <a:lstStyle/>
                    <a:p>
                      <a:pPr algn="l"/>
                      <a:r>
                        <a:rPr lang="en-US" altLang="zh-CN" sz="1400" b="1" kern="1200" dirty="0" smtClean="0">
                          <a:solidFill>
                            <a:schemeClr val="dk1"/>
                          </a:solidFill>
                          <a:latin typeface="+mn-ea"/>
                          <a:ea typeface="+mn-ea"/>
                          <a:cs typeface="+mn-cs"/>
                        </a:rPr>
                        <a:t>SUBD   </a:t>
                      </a:r>
                      <a:r>
                        <a:rPr lang="en-US" altLang="zh-CN" sz="1400" b="1" kern="1200" dirty="0" smtClean="0">
                          <a:solidFill>
                            <a:srgbClr val="C00000"/>
                          </a:solidFill>
                          <a:latin typeface="+mn-ea"/>
                          <a:ea typeface="+mn-ea"/>
                          <a:cs typeface="+mn-cs"/>
                        </a:rPr>
                        <a:t>F8</a:t>
                      </a:r>
                      <a:r>
                        <a:rPr lang="en-US" altLang="zh-CN" sz="1400" b="1" kern="1200" dirty="0" smtClean="0">
                          <a:solidFill>
                            <a:schemeClr val="dk1"/>
                          </a:solidFill>
                          <a:latin typeface="+mn-ea"/>
                          <a:ea typeface="+mn-ea"/>
                          <a:cs typeface="+mn-cs"/>
                        </a:rPr>
                        <a:t>, </a:t>
                      </a:r>
                      <a:r>
                        <a:rPr lang="en-US" altLang="zh-CN" sz="1400" b="1" u="sng" kern="1200" dirty="0" smtClean="0">
                          <a:solidFill>
                            <a:srgbClr val="0066FF"/>
                          </a:solidFill>
                          <a:effectLst>
                            <a:outerShdw blurRad="38100" dist="38100" dir="2700000" algn="tl">
                              <a:srgbClr val="000000">
                                <a:alpha val="43137"/>
                              </a:srgbClr>
                            </a:outerShdw>
                          </a:effectLst>
                          <a:latin typeface="+mn-ea"/>
                          <a:ea typeface="+mn-ea"/>
                          <a:cs typeface="+mn-cs"/>
                        </a:rPr>
                        <a:t>F6</a:t>
                      </a:r>
                      <a:r>
                        <a:rPr lang="en-US" altLang="zh-CN" sz="1400" b="1" kern="1200" dirty="0" smtClean="0">
                          <a:solidFill>
                            <a:schemeClr val="dk1"/>
                          </a:solidFill>
                          <a:latin typeface="+mn-ea"/>
                          <a:ea typeface="+mn-ea"/>
                          <a:cs typeface="+mn-cs"/>
                        </a:rPr>
                        <a:t>, </a:t>
                      </a:r>
                      <a:r>
                        <a:rPr lang="en-US" altLang="zh-CN" sz="1400" b="1" u="none" kern="1200" dirty="0" smtClean="0">
                          <a:solidFill>
                            <a:srgbClr val="FF0000"/>
                          </a:solidFill>
                          <a:latin typeface="+mn-ea"/>
                          <a:ea typeface="+mn-ea"/>
                          <a:cs typeface="+mn-cs"/>
                        </a:rPr>
                        <a:t>F2</a:t>
                      </a:r>
                      <a:endParaRPr lang="zh-CN" altLang="en-US" sz="1400" b="1" u="none" kern="1200" dirty="0">
                        <a:solidFill>
                          <a:srgbClr val="FF0000"/>
                        </a:solidFill>
                        <a:latin typeface="+mn-ea"/>
                        <a:ea typeface="+mn-ea"/>
                        <a:cs typeface="+mn-cs"/>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solidFill>
                            <a:srgbClr val="FF0000"/>
                          </a:solidFill>
                          <a:latin typeface="+mn-ea"/>
                          <a:ea typeface="+mn-ea"/>
                        </a:rPr>
                        <a:t>√</a:t>
                      </a:r>
                    </a:p>
                  </a:txBody>
                  <a:tcPr/>
                </a:tc>
                <a:tc>
                  <a:txBody>
                    <a:bodyPr/>
                    <a:lstStyle/>
                    <a:p>
                      <a:pPr algn="ctr"/>
                      <a:endParaRPr lang="zh-CN" altLang="en-US" sz="1400" dirty="0"/>
                    </a:p>
                  </a:txBody>
                  <a:tcPr/>
                </a:tc>
                <a:tc>
                  <a:txBody>
                    <a:bodyPr/>
                    <a:lstStyle/>
                    <a:p>
                      <a:pPr algn="ctr"/>
                      <a:endParaRPr lang="zh-CN" altLang="en-US" sz="1400" dirty="0"/>
                    </a:p>
                  </a:txBody>
                  <a:tcPr/>
                </a:tc>
              </a:tr>
              <a:tr h="341296">
                <a:tc>
                  <a:txBody>
                    <a:bodyPr/>
                    <a:lstStyle/>
                    <a:p>
                      <a:pPr algn="l"/>
                      <a:r>
                        <a:rPr lang="en-US" altLang="zh-CN" sz="1400" b="1" kern="1200" dirty="0" smtClean="0">
                          <a:solidFill>
                            <a:schemeClr val="dk1"/>
                          </a:solidFill>
                          <a:latin typeface="+mn-ea"/>
                          <a:ea typeface="+mn-ea"/>
                          <a:cs typeface="+mn-cs"/>
                        </a:rPr>
                        <a:t>DIVD   F10, </a:t>
                      </a:r>
                      <a:r>
                        <a:rPr lang="en-US" altLang="zh-CN" sz="1400" b="1" u="none" kern="1200" dirty="0" smtClean="0">
                          <a:solidFill>
                            <a:srgbClr val="00B050"/>
                          </a:solidFill>
                          <a:latin typeface="+mn-ea"/>
                          <a:ea typeface="+mn-ea"/>
                          <a:cs typeface="+mn-cs"/>
                        </a:rPr>
                        <a:t>F0</a:t>
                      </a:r>
                      <a:r>
                        <a:rPr lang="en-US" altLang="zh-CN" sz="1400" b="1" kern="1200" dirty="0" smtClean="0">
                          <a:solidFill>
                            <a:schemeClr val="dk1"/>
                          </a:solidFill>
                          <a:latin typeface="+mn-ea"/>
                          <a:ea typeface="+mn-ea"/>
                          <a:cs typeface="+mn-cs"/>
                        </a:rPr>
                        <a:t>, </a:t>
                      </a:r>
                      <a:r>
                        <a:rPr lang="en-US" altLang="zh-CN" sz="1400" b="1" u="sng" kern="1200" dirty="0" smtClean="0">
                          <a:solidFill>
                            <a:srgbClr val="0066FF"/>
                          </a:solidFill>
                          <a:effectLst>
                            <a:outerShdw blurRad="38100" dist="38100" dir="2700000" algn="tl">
                              <a:srgbClr val="000000">
                                <a:alpha val="43137"/>
                              </a:srgbClr>
                            </a:outerShdw>
                          </a:effectLst>
                          <a:latin typeface="+mn-ea"/>
                          <a:ea typeface="+mn-ea"/>
                          <a:cs typeface="+mn-cs"/>
                        </a:rPr>
                        <a:t>F6</a:t>
                      </a:r>
                      <a:endParaRPr lang="zh-CN" altLang="en-US" sz="1400" b="1" u="sng" kern="1200" dirty="0">
                        <a:solidFill>
                          <a:srgbClr val="0066FF"/>
                        </a:solidFill>
                        <a:effectLst>
                          <a:outerShdw blurRad="38100" dist="38100" dir="2700000" algn="tl">
                            <a:srgbClr val="000000">
                              <a:alpha val="43137"/>
                            </a:srgbClr>
                          </a:outerShdw>
                        </a:effectLst>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algn="ctr"/>
                      <a:endParaRPr lang="zh-CN" altLang="en-US" sz="1400"/>
                    </a:p>
                  </a:txBody>
                  <a:tcPr/>
                </a:tc>
                <a:tc>
                  <a:txBody>
                    <a:bodyPr/>
                    <a:lstStyle/>
                    <a:p>
                      <a:pPr algn="ctr"/>
                      <a:endParaRPr lang="zh-CN" altLang="en-US" sz="1400"/>
                    </a:p>
                  </a:txBody>
                  <a:tcPr/>
                </a:tc>
                <a:tc>
                  <a:txBody>
                    <a:bodyPr/>
                    <a:lstStyle/>
                    <a:p>
                      <a:pPr algn="ctr"/>
                      <a:endParaRPr lang="zh-CN" altLang="en-US" sz="1400" dirty="0"/>
                    </a:p>
                  </a:txBody>
                  <a:tcPr/>
                </a:tc>
              </a:tr>
              <a:tr h="341296">
                <a:tc>
                  <a:txBody>
                    <a:bodyPr/>
                    <a:lstStyle/>
                    <a:p>
                      <a:pPr algn="l"/>
                      <a:r>
                        <a:rPr lang="en-US" altLang="zh-CN" sz="1400" b="1" kern="1200" dirty="0" smtClean="0">
                          <a:solidFill>
                            <a:schemeClr val="dk1"/>
                          </a:solidFill>
                          <a:latin typeface="+mn-ea"/>
                          <a:ea typeface="+mn-ea"/>
                          <a:cs typeface="+mn-cs"/>
                        </a:rPr>
                        <a:t>ADDD   </a:t>
                      </a:r>
                      <a:r>
                        <a:rPr lang="en-US" altLang="zh-CN" sz="1400" b="1" u="none" kern="1200" dirty="0" smtClean="0">
                          <a:solidFill>
                            <a:srgbClr val="0066FF"/>
                          </a:solidFill>
                          <a:effectLst>
                            <a:outerShdw blurRad="38100" dist="38100" dir="2700000" algn="tl">
                              <a:srgbClr val="000000">
                                <a:alpha val="43137"/>
                              </a:srgbClr>
                            </a:outerShdw>
                          </a:effectLst>
                          <a:latin typeface="+mn-ea"/>
                          <a:ea typeface="+mn-ea"/>
                          <a:cs typeface="+mn-cs"/>
                        </a:rPr>
                        <a:t>F6</a:t>
                      </a:r>
                      <a:r>
                        <a:rPr lang="en-US" altLang="zh-CN" sz="1400" b="1" kern="1200" dirty="0" smtClean="0">
                          <a:solidFill>
                            <a:schemeClr val="dk1"/>
                          </a:solidFill>
                          <a:latin typeface="+mn-ea"/>
                          <a:ea typeface="+mn-ea"/>
                          <a:cs typeface="+mn-cs"/>
                        </a:rPr>
                        <a:t>,</a:t>
                      </a:r>
                      <a:r>
                        <a:rPr lang="en-US" altLang="zh-CN" sz="1400" b="1" kern="1200" baseline="0" dirty="0" smtClean="0">
                          <a:solidFill>
                            <a:schemeClr val="dk1"/>
                          </a:solidFill>
                          <a:latin typeface="+mn-ea"/>
                          <a:ea typeface="+mn-ea"/>
                          <a:cs typeface="+mn-cs"/>
                        </a:rPr>
                        <a:t> </a:t>
                      </a:r>
                      <a:r>
                        <a:rPr lang="en-US" altLang="zh-CN" sz="1400" b="1" kern="1200" baseline="0" dirty="0" smtClean="0">
                          <a:solidFill>
                            <a:srgbClr val="C00000"/>
                          </a:solidFill>
                          <a:latin typeface="+mn-ea"/>
                          <a:ea typeface="+mn-ea"/>
                          <a:cs typeface="+mn-cs"/>
                        </a:rPr>
                        <a:t>F8</a:t>
                      </a:r>
                      <a:r>
                        <a:rPr lang="en-US" altLang="zh-CN" sz="1400" b="1" kern="1200" baseline="0" dirty="0" smtClean="0">
                          <a:solidFill>
                            <a:schemeClr val="dk1"/>
                          </a:solidFill>
                          <a:latin typeface="+mn-ea"/>
                          <a:ea typeface="+mn-ea"/>
                          <a:cs typeface="+mn-cs"/>
                        </a:rPr>
                        <a:t>, F2</a:t>
                      </a:r>
                      <a:endParaRPr lang="zh-CN" altLang="en-US" sz="1400" b="1" kern="1200" dirty="0">
                        <a:solidFill>
                          <a:schemeClr val="dk1"/>
                        </a:solidFill>
                        <a:latin typeface="+mn-ea"/>
                        <a:ea typeface="+mn-ea"/>
                        <a:cs typeface="+mn-cs"/>
                      </a:endParaRPr>
                    </a:p>
                  </a:txBody>
                  <a:tcPr/>
                </a:tc>
                <a:tc>
                  <a:txBody>
                    <a:bodyPr/>
                    <a:lstStyle/>
                    <a:p>
                      <a:pPr algn="ctr"/>
                      <a:endParaRPr lang="zh-CN" altLang="en-US" sz="1400" dirty="0"/>
                    </a:p>
                  </a:txBody>
                  <a:tcPr/>
                </a:tc>
                <a:tc>
                  <a:txBody>
                    <a:bodyPr/>
                    <a:lstStyle/>
                    <a:p>
                      <a:pPr algn="ctr"/>
                      <a:endParaRPr lang="zh-CN" altLang="en-US" sz="1400"/>
                    </a:p>
                  </a:txBody>
                  <a:tcPr/>
                </a:tc>
                <a:tc>
                  <a:txBody>
                    <a:bodyPr/>
                    <a:lstStyle/>
                    <a:p>
                      <a:pPr algn="ctr"/>
                      <a:endParaRPr lang="zh-CN" altLang="en-US" sz="1400"/>
                    </a:p>
                  </a:txBody>
                  <a:tcPr/>
                </a:tc>
                <a:tc>
                  <a:txBody>
                    <a:bodyPr/>
                    <a:lstStyle/>
                    <a:p>
                      <a:pPr algn="ctr"/>
                      <a:endParaRPr lang="zh-CN" altLang="en-US" sz="1400" dirty="0"/>
                    </a:p>
                  </a:txBody>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2642033160"/>
              </p:ext>
            </p:extLst>
          </p:nvPr>
        </p:nvGraphicFramePr>
        <p:xfrm>
          <a:off x="1284308" y="2924944"/>
          <a:ext cx="6096004" cy="2214072"/>
        </p:xfrm>
        <a:graphic>
          <a:graphicData uri="http://schemas.openxmlformats.org/drawingml/2006/table">
            <a:tbl>
              <a:tblPr firstRow="1" bandRow="1">
                <a:tableStyleId>{5C22544A-7EE6-4342-B048-85BDC9FD1C3A}</a:tableStyleId>
              </a:tblPr>
              <a:tblGrid>
                <a:gridCol w="695404"/>
                <a:gridCol w="720080"/>
                <a:gridCol w="744756"/>
                <a:gridCol w="576064"/>
                <a:gridCol w="576064"/>
                <a:gridCol w="479380"/>
                <a:gridCol w="672748"/>
                <a:gridCol w="576064"/>
                <a:gridCol w="504056"/>
                <a:gridCol w="551388"/>
              </a:tblGrid>
              <a:tr h="286856">
                <a:tc rowSpan="2">
                  <a:txBody>
                    <a:bodyPr/>
                    <a:lstStyle/>
                    <a:p>
                      <a:pPr algn="ctr"/>
                      <a:r>
                        <a:rPr lang="zh-CN" altLang="en-US" sz="1400" b="1" kern="1200" dirty="0" smtClean="0">
                          <a:solidFill>
                            <a:schemeClr val="lt1"/>
                          </a:solidFill>
                          <a:latin typeface="+mn-ea"/>
                          <a:ea typeface="+mn-ea"/>
                          <a:cs typeface="+mn-cs"/>
                        </a:rPr>
                        <a:t>部件名称</a:t>
                      </a:r>
                      <a:endParaRPr lang="en-US" altLang="zh-CN" sz="1400" b="1" kern="1200" dirty="0" smtClean="0">
                        <a:solidFill>
                          <a:schemeClr val="lt1"/>
                        </a:solidFill>
                        <a:latin typeface="+mn-ea"/>
                        <a:ea typeface="+mn-ea"/>
                        <a:cs typeface="+mn-cs"/>
                      </a:endParaRPr>
                    </a:p>
                  </a:txBody>
                  <a:tcPr/>
                </a:tc>
                <a:tc gridSpan="9">
                  <a:txBody>
                    <a:bodyPr/>
                    <a:lstStyle/>
                    <a:p>
                      <a:pPr algn="ctr"/>
                      <a:r>
                        <a:rPr lang="zh-CN" altLang="en-US" sz="1400" b="1" dirty="0" smtClean="0">
                          <a:latin typeface="+mn-ea"/>
                          <a:ea typeface="+mn-ea"/>
                        </a:rPr>
                        <a:t>功能部件状态表</a:t>
                      </a:r>
                      <a:endParaRPr lang="zh-CN" altLang="en-US" sz="1400" b="1" dirty="0">
                        <a:latin typeface="+mn-ea"/>
                        <a:ea typeface="+mn-ea"/>
                      </a:endParaRP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pPr algn="ctr"/>
                      <a:endParaRPr lang="zh-CN" altLang="en-US" sz="1400" b="1" dirty="0">
                        <a:latin typeface="+mn-ea"/>
                        <a:ea typeface="+mn-ea"/>
                      </a:endParaRPr>
                    </a:p>
                  </a:txBody>
                  <a:tcPr/>
                </a:tc>
                <a:tc hMerge="1">
                  <a:txBody>
                    <a:bodyPr/>
                    <a:lstStyle/>
                    <a:p>
                      <a:pPr algn="ctr"/>
                      <a:endParaRPr lang="zh-CN" altLang="en-US" sz="1400" b="1" dirty="0">
                        <a:latin typeface="+mn-ea"/>
                        <a:ea typeface="+mn-ea"/>
                      </a:endParaRPr>
                    </a:p>
                  </a:txBody>
                  <a:tcPr/>
                </a:tc>
                <a:tc hMerge="1">
                  <a:txBody>
                    <a:bodyPr/>
                    <a:lstStyle/>
                    <a:p>
                      <a:pPr algn="ctr"/>
                      <a:endParaRPr lang="zh-CN" altLang="en-US" sz="1400" b="1" dirty="0">
                        <a:latin typeface="+mn-ea"/>
                        <a:ea typeface="+mn-ea"/>
                      </a:endParaRPr>
                    </a:p>
                  </a:txBody>
                  <a:tcPr/>
                </a:tc>
                <a:tc hMerge="1">
                  <a:txBody>
                    <a:bodyPr/>
                    <a:lstStyle/>
                    <a:p>
                      <a:pPr algn="ctr"/>
                      <a:endParaRPr lang="zh-CN" altLang="en-US" sz="1400" b="1" dirty="0">
                        <a:latin typeface="+mn-ea"/>
                        <a:ea typeface="+mn-ea"/>
                      </a:endParaRPr>
                    </a:p>
                  </a:txBody>
                  <a:tcPr/>
                </a:tc>
                <a:tc hMerge="1">
                  <a:txBody>
                    <a:bodyPr/>
                    <a:lstStyle/>
                    <a:p>
                      <a:pPr algn="ctr"/>
                      <a:endParaRPr lang="zh-CN" altLang="en-US" sz="1400" b="1" dirty="0">
                        <a:latin typeface="+mn-ea"/>
                        <a:ea typeface="+mn-ea"/>
                      </a:endParaRPr>
                    </a:p>
                  </a:txBody>
                  <a:tcPr/>
                </a:tc>
              </a:tr>
              <a:tr h="286856">
                <a:tc vMerge="1">
                  <a:txBody>
                    <a:bodyPr/>
                    <a:lstStyle/>
                    <a:p>
                      <a:endParaRPr lang="zh-CN" altLang="en-US" dirty="0"/>
                    </a:p>
                  </a:txBody>
                  <a:tcPr/>
                </a:tc>
                <a:tc>
                  <a:txBody>
                    <a:bodyPr/>
                    <a:lstStyle/>
                    <a:p>
                      <a:pPr algn="ctr"/>
                      <a:r>
                        <a:rPr lang="en-US" altLang="zh-CN" sz="1400" b="1" dirty="0" smtClean="0">
                          <a:latin typeface="+mn-ea"/>
                          <a:ea typeface="+mn-ea"/>
                        </a:rPr>
                        <a:t>Busy</a:t>
                      </a:r>
                      <a:endParaRPr lang="zh-CN" altLang="en-US" sz="1400" b="1" dirty="0">
                        <a:latin typeface="+mn-ea"/>
                        <a:ea typeface="+mn-ea"/>
                      </a:endParaRPr>
                    </a:p>
                  </a:txBody>
                  <a:tcPr/>
                </a:tc>
                <a:tc>
                  <a:txBody>
                    <a:bodyPr/>
                    <a:lstStyle/>
                    <a:p>
                      <a:pPr algn="ctr"/>
                      <a:r>
                        <a:rPr lang="en-US" altLang="zh-CN" sz="1400" b="1" dirty="0" smtClean="0">
                          <a:latin typeface="+mn-ea"/>
                          <a:ea typeface="+mn-ea"/>
                        </a:rPr>
                        <a:t>Op</a:t>
                      </a:r>
                      <a:endParaRPr lang="zh-CN" altLang="en-US" sz="1400" b="1" dirty="0">
                        <a:latin typeface="+mn-ea"/>
                        <a:ea typeface="+mn-ea"/>
                      </a:endParaRPr>
                    </a:p>
                  </a:txBody>
                  <a:tcPr/>
                </a:tc>
                <a:tc>
                  <a:txBody>
                    <a:bodyPr/>
                    <a:lstStyle/>
                    <a:p>
                      <a:pPr algn="ctr"/>
                      <a:r>
                        <a:rPr lang="en-US" altLang="zh-CN" sz="1400" b="1" dirty="0" smtClean="0">
                          <a:latin typeface="+mn-ea"/>
                          <a:ea typeface="+mn-ea"/>
                        </a:rPr>
                        <a:t>Fi</a:t>
                      </a:r>
                      <a:endParaRPr lang="zh-CN" altLang="en-US" sz="1400" b="1" dirty="0">
                        <a:latin typeface="+mn-ea"/>
                        <a:ea typeface="+mn-ea"/>
                      </a:endParaRPr>
                    </a:p>
                  </a:txBody>
                  <a:tcPr/>
                </a:tc>
                <a:tc>
                  <a:txBody>
                    <a:bodyPr/>
                    <a:lstStyle/>
                    <a:p>
                      <a:pPr algn="ctr"/>
                      <a:r>
                        <a:rPr lang="en-US" altLang="zh-CN" sz="1400" b="1" dirty="0" err="1" smtClean="0">
                          <a:latin typeface="+mn-ea"/>
                          <a:ea typeface="+mn-ea"/>
                        </a:rPr>
                        <a:t>Fj</a:t>
                      </a:r>
                      <a:endParaRPr lang="zh-CN" altLang="en-US" sz="1400" b="1" dirty="0">
                        <a:latin typeface="+mn-ea"/>
                        <a:ea typeface="+mn-ea"/>
                      </a:endParaRPr>
                    </a:p>
                  </a:txBody>
                  <a:tcPr/>
                </a:tc>
                <a:tc>
                  <a:txBody>
                    <a:bodyPr/>
                    <a:lstStyle/>
                    <a:p>
                      <a:pPr algn="ctr"/>
                      <a:r>
                        <a:rPr lang="en-US" altLang="zh-CN" sz="1400" b="1" dirty="0" err="1" smtClean="0">
                          <a:latin typeface="+mn-ea"/>
                          <a:ea typeface="+mn-ea"/>
                        </a:rPr>
                        <a:t>Fk</a:t>
                      </a:r>
                      <a:endParaRPr lang="zh-CN" altLang="en-US" sz="1400" b="1" dirty="0">
                        <a:latin typeface="+mn-ea"/>
                        <a:ea typeface="+mn-ea"/>
                      </a:endParaRPr>
                    </a:p>
                  </a:txBody>
                  <a:tcPr/>
                </a:tc>
                <a:tc>
                  <a:txBody>
                    <a:bodyPr/>
                    <a:lstStyle/>
                    <a:p>
                      <a:pPr algn="ctr"/>
                      <a:r>
                        <a:rPr lang="en-US" altLang="zh-CN" sz="1400" b="1" dirty="0" err="1" smtClean="0">
                          <a:latin typeface="+mn-ea"/>
                          <a:ea typeface="+mn-ea"/>
                        </a:rPr>
                        <a:t>Qj</a:t>
                      </a:r>
                      <a:endParaRPr lang="zh-CN" altLang="en-US" sz="1400" b="1" dirty="0">
                        <a:latin typeface="+mn-ea"/>
                        <a:ea typeface="+mn-ea"/>
                      </a:endParaRPr>
                    </a:p>
                  </a:txBody>
                  <a:tcPr/>
                </a:tc>
                <a:tc>
                  <a:txBody>
                    <a:bodyPr/>
                    <a:lstStyle/>
                    <a:p>
                      <a:pPr algn="ctr"/>
                      <a:r>
                        <a:rPr lang="en-US" altLang="zh-CN" sz="1400" b="1" dirty="0" err="1" smtClean="0">
                          <a:latin typeface="+mn-ea"/>
                          <a:ea typeface="+mn-ea"/>
                        </a:rPr>
                        <a:t>Qk</a:t>
                      </a:r>
                      <a:endParaRPr lang="zh-CN" altLang="en-US" sz="1400" b="1" dirty="0">
                        <a:latin typeface="+mn-ea"/>
                        <a:ea typeface="+mn-ea"/>
                      </a:endParaRPr>
                    </a:p>
                  </a:txBody>
                  <a:tcPr/>
                </a:tc>
                <a:tc>
                  <a:txBody>
                    <a:bodyPr/>
                    <a:lstStyle/>
                    <a:p>
                      <a:pPr algn="ctr"/>
                      <a:r>
                        <a:rPr lang="en-US" altLang="zh-CN" sz="1400" b="1" dirty="0" err="1" smtClean="0">
                          <a:latin typeface="+mn-ea"/>
                          <a:ea typeface="+mn-ea"/>
                        </a:rPr>
                        <a:t>Rj</a:t>
                      </a:r>
                      <a:endParaRPr lang="zh-CN" altLang="en-US" sz="1400" b="1" dirty="0">
                        <a:latin typeface="+mn-ea"/>
                        <a:ea typeface="+mn-ea"/>
                      </a:endParaRPr>
                    </a:p>
                  </a:txBody>
                  <a:tcPr/>
                </a:tc>
                <a:tc>
                  <a:txBody>
                    <a:bodyPr/>
                    <a:lstStyle/>
                    <a:p>
                      <a:pPr algn="ctr"/>
                      <a:r>
                        <a:rPr lang="en-US" altLang="zh-CN" sz="1400" b="1" dirty="0" err="1" smtClean="0">
                          <a:latin typeface="+mn-ea"/>
                          <a:ea typeface="+mn-ea"/>
                        </a:rPr>
                        <a:t>Rk</a:t>
                      </a:r>
                      <a:endParaRPr lang="zh-CN" altLang="en-US" sz="1400" b="1" dirty="0">
                        <a:latin typeface="+mn-ea"/>
                        <a:ea typeface="+mn-ea"/>
                      </a:endParaRPr>
                    </a:p>
                  </a:txBody>
                  <a:tcPr/>
                </a:tc>
              </a:tr>
              <a:tr h="286856">
                <a:tc>
                  <a:txBody>
                    <a:bodyPr/>
                    <a:lstStyle/>
                    <a:p>
                      <a:pPr algn="l"/>
                      <a:r>
                        <a:rPr lang="zh-CN" altLang="en-US" sz="1400" b="1" dirty="0" smtClean="0">
                          <a:latin typeface="+mn-ea"/>
                          <a:ea typeface="+mn-ea"/>
                        </a:rPr>
                        <a:t>整数</a:t>
                      </a:r>
                      <a:endParaRPr lang="zh-CN" altLang="en-US" sz="1400" b="1" dirty="0">
                        <a:latin typeface="+mn-ea"/>
                        <a:ea typeface="+mn-ea"/>
                      </a:endParaRPr>
                    </a:p>
                  </a:txBody>
                  <a:tcPr/>
                </a:tc>
                <a:tc>
                  <a:txBody>
                    <a:bodyPr/>
                    <a:lstStyle/>
                    <a:p>
                      <a:pPr algn="ctr"/>
                      <a:r>
                        <a:rPr lang="en-US" altLang="zh-CN" sz="1400" b="1" dirty="0" smtClean="0">
                          <a:solidFill>
                            <a:schemeClr val="tx1"/>
                          </a:solidFill>
                          <a:latin typeface="+mn-ea"/>
                          <a:ea typeface="+mn-ea"/>
                        </a:rPr>
                        <a:t>no</a:t>
                      </a:r>
                      <a:endParaRPr lang="zh-CN" altLang="en-US" sz="1400" b="1" dirty="0">
                        <a:solidFill>
                          <a:schemeClr val="tx1"/>
                        </a:solidFill>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algn="ct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r>
              <a:tr h="324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乘法</a:t>
                      </a:r>
                      <a:r>
                        <a:rPr lang="en-US" altLang="zh-CN" sz="1400" b="1" dirty="0" smtClean="0">
                          <a:latin typeface="+mn-ea"/>
                          <a:ea typeface="+mn-ea"/>
                        </a:rPr>
                        <a:t>1</a:t>
                      </a:r>
                      <a:endParaRPr lang="zh-CN" altLang="en-US" sz="1400" b="1" dirty="0" smtClean="0">
                        <a:latin typeface="+mn-ea"/>
                        <a:ea typeface="+mn-ea"/>
                      </a:endParaRPr>
                    </a:p>
                  </a:txBody>
                  <a:tcPr/>
                </a:tc>
                <a:tc>
                  <a:txBody>
                    <a:bodyPr/>
                    <a:lstStyle/>
                    <a:p>
                      <a:pPr algn="ctr"/>
                      <a:r>
                        <a:rPr lang="en-US" altLang="zh-CN" sz="1400" b="1" dirty="0" smtClean="0">
                          <a:latin typeface="+mn-ea"/>
                          <a:ea typeface="+mn-ea"/>
                        </a:rPr>
                        <a:t>yes</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mn-ea"/>
                          <a:ea typeface="+mn-ea"/>
                        </a:rPr>
                        <a:t>MULTD</a:t>
                      </a:r>
                      <a:endParaRPr lang="zh-CN" altLang="en-US" sz="1400" b="1" dirty="0" smtClean="0">
                        <a:latin typeface="+mn-ea"/>
                        <a:ea typeface="+mn-ea"/>
                      </a:endParaRPr>
                    </a:p>
                  </a:txBody>
                  <a:tcPr/>
                </a:tc>
                <a:tc>
                  <a:txBody>
                    <a:bodyPr/>
                    <a:lstStyle/>
                    <a:p>
                      <a:pPr algn="ctr"/>
                      <a:r>
                        <a:rPr lang="en-US" altLang="zh-CN" sz="1400" b="1" dirty="0" smtClean="0">
                          <a:latin typeface="+mn-ea"/>
                          <a:ea typeface="+mn-ea"/>
                        </a:rPr>
                        <a:t>F0</a:t>
                      </a:r>
                      <a:endParaRPr lang="zh-CN" altLang="en-US" sz="1400" b="1" dirty="0">
                        <a:latin typeface="+mn-ea"/>
                        <a:ea typeface="+mn-ea"/>
                      </a:endParaRPr>
                    </a:p>
                  </a:txBody>
                  <a:tcPr/>
                </a:tc>
                <a:tc>
                  <a:txBody>
                    <a:bodyPr/>
                    <a:lstStyle/>
                    <a:p>
                      <a:pPr algn="ctr"/>
                      <a:r>
                        <a:rPr lang="en-US" altLang="zh-CN" sz="1400" b="1" kern="1200" dirty="0" smtClean="0">
                          <a:solidFill>
                            <a:schemeClr val="dk1"/>
                          </a:solidFill>
                          <a:latin typeface="+mn-ea"/>
                          <a:ea typeface="+mn-ea"/>
                          <a:cs typeface="+mn-cs"/>
                        </a:rPr>
                        <a:t>F2</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F4</a:t>
                      </a: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rgbClr val="FF0000"/>
                          </a:solidFill>
                          <a:latin typeface="+mn-ea"/>
                          <a:ea typeface="+mn-ea"/>
                          <a:cs typeface="+mn-cs"/>
                        </a:rPr>
                        <a:t>no</a:t>
                      </a:r>
                      <a:endParaRPr lang="zh-CN" altLang="en-US" sz="1400" b="1" kern="1200" dirty="0">
                        <a:solidFill>
                          <a:srgbClr val="FF0000"/>
                        </a:solidFill>
                        <a:latin typeface="+mn-ea"/>
                        <a:ea typeface="+mn-ea"/>
                        <a:cs typeface="+mn-cs"/>
                      </a:endParaRPr>
                    </a:p>
                  </a:txBody>
                  <a:tcPr/>
                </a:tc>
                <a:tc>
                  <a:txBody>
                    <a:bodyPr/>
                    <a:lstStyle/>
                    <a:p>
                      <a:pPr algn="ctr"/>
                      <a:r>
                        <a:rPr lang="en-US" altLang="zh-CN" sz="1400" b="1" kern="1200" dirty="0" smtClean="0">
                          <a:solidFill>
                            <a:srgbClr val="FF0000"/>
                          </a:solidFill>
                          <a:latin typeface="+mn-ea"/>
                          <a:ea typeface="+mn-ea"/>
                          <a:cs typeface="+mn-cs"/>
                        </a:rPr>
                        <a:t>no</a:t>
                      </a:r>
                      <a:endParaRPr lang="zh-CN" altLang="en-US" sz="1400" b="1" kern="1200" dirty="0">
                        <a:solidFill>
                          <a:srgbClr val="FF0000"/>
                        </a:solidFill>
                        <a:latin typeface="+mn-ea"/>
                        <a:ea typeface="+mn-ea"/>
                        <a:cs typeface="+mn-cs"/>
                      </a:endParaRPr>
                    </a:p>
                  </a:txBody>
                  <a:tcPr/>
                </a:tc>
              </a:tr>
              <a:tr h="324918">
                <a:tc>
                  <a:txBody>
                    <a:bodyPr/>
                    <a:lstStyle/>
                    <a:p>
                      <a:pPr algn="l"/>
                      <a:r>
                        <a:rPr lang="zh-CN" altLang="en-US" sz="1400" b="1" kern="1200" dirty="0" smtClean="0">
                          <a:solidFill>
                            <a:schemeClr val="dk1"/>
                          </a:solidFill>
                          <a:latin typeface="+mn-ea"/>
                          <a:ea typeface="+mn-ea"/>
                          <a:cs typeface="+mn-cs"/>
                        </a:rPr>
                        <a:t>乘法</a:t>
                      </a:r>
                      <a:r>
                        <a:rPr lang="en-US" altLang="zh-CN" sz="1400" b="1" kern="1200" dirty="0" smtClean="0">
                          <a:solidFill>
                            <a:schemeClr val="dk1"/>
                          </a:solidFill>
                          <a:latin typeface="+mn-ea"/>
                          <a:ea typeface="+mn-ea"/>
                          <a:cs typeface="+mn-cs"/>
                        </a:rPr>
                        <a:t>2</a:t>
                      </a:r>
                    </a:p>
                  </a:txBody>
                  <a:tcPr/>
                </a:tc>
                <a:tc>
                  <a:txBody>
                    <a:bodyPr/>
                    <a:lstStyle/>
                    <a:p>
                      <a:pPr algn="ctr"/>
                      <a:r>
                        <a:rPr lang="en-US" altLang="zh-CN" sz="1400" b="1" dirty="0" smtClean="0">
                          <a:latin typeface="+mn-ea"/>
                          <a:ea typeface="+mn-ea"/>
                        </a:rPr>
                        <a:t>no</a:t>
                      </a:r>
                      <a:endParaRPr lang="zh-CN" altLang="en-US" sz="1400" b="1" dirty="0">
                        <a:latin typeface="+mn-ea"/>
                        <a:ea typeface="+mn-ea"/>
                      </a:endParaRPr>
                    </a:p>
                  </a:txBody>
                  <a:tcPr/>
                </a:tc>
                <a:tc>
                  <a:txBody>
                    <a:bodyPr/>
                    <a:lstStyle/>
                    <a:p>
                      <a:pPr algn="ctr"/>
                      <a:endParaRPr lang="zh-CN" altLang="en-US" sz="1400" dirty="0"/>
                    </a:p>
                  </a:txBody>
                  <a:tcPr/>
                </a:tc>
                <a:tc>
                  <a:txBody>
                    <a:bodyPr/>
                    <a:lstStyle/>
                    <a:p>
                      <a:pPr algn="ctr"/>
                      <a:endParaRPr lang="zh-CN" altLang="en-US" sz="1400" dirty="0"/>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rgbClr val="FF0000"/>
                        </a:solidFill>
                        <a:latin typeface="+mn-ea"/>
                        <a:ea typeface="+mn-ea"/>
                        <a:cs typeface="+mn-cs"/>
                      </a:endParaRPr>
                    </a:p>
                  </a:txBody>
                  <a:tcPr/>
                </a:tc>
                <a:tc>
                  <a:txBody>
                    <a:bodyPr/>
                    <a:lstStyle/>
                    <a:p>
                      <a:pPr algn="ctr"/>
                      <a:endParaRPr lang="zh-CN" altLang="en-US" sz="1400" b="1" kern="1200" dirty="0">
                        <a:solidFill>
                          <a:srgbClr val="FF0000"/>
                        </a:solidFill>
                        <a:latin typeface="+mn-ea"/>
                        <a:ea typeface="+mn-ea"/>
                        <a:cs typeface="+mn-cs"/>
                      </a:endParaRPr>
                    </a:p>
                  </a:txBody>
                  <a:tcPr/>
                </a:tc>
              </a:tr>
              <a:tr h="324918">
                <a:tc>
                  <a:txBody>
                    <a:bodyPr/>
                    <a:lstStyle/>
                    <a:p>
                      <a:pPr algn="l"/>
                      <a:r>
                        <a:rPr lang="zh-CN" altLang="en-US" sz="1400" b="1" u="none" kern="1200" dirty="0" smtClean="0">
                          <a:solidFill>
                            <a:schemeClr val="dk1"/>
                          </a:solidFill>
                          <a:latin typeface="+mn-ea"/>
                          <a:ea typeface="+mn-ea"/>
                          <a:cs typeface="+mn-cs"/>
                        </a:rPr>
                        <a:t>加法</a:t>
                      </a:r>
                      <a:endParaRPr lang="zh-CN" altLang="en-US" sz="1400" b="1" u="none" kern="1200" dirty="0">
                        <a:solidFill>
                          <a:schemeClr val="dk1"/>
                        </a:solidFill>
                        <a:latin typeface="+mn-ea"/>
                        <a:ea typeface="+mn-ea"/>
                        <a:cs typeface="+mn-cs"/>
                      </a:endParaRPr>
                    </a:p>
                  </a:txBody>
                  <a:tcPr/>
                </a:tc>
                <a:tc>
                  <a:txBody>
                    <a:bodyPr/>
                    <a:lstStyle/>
                    <a:p>
                      <a:pPr algn="ctr"/>
                      <a:r>
                        <a:rPr lang="en-US" altLang="zh-CN" sz="1400" b="1" dirty="0" smtClean="0">
                          <a:latin typeface="+mn-ea"/>
                          <a:ea typeface="+mn-ea"/>
                        </a:rPr>
                        <a:t>yes</a:t>
                      </a:r>
                      <a:endParaRPr lang="zh-CN" altLang="en-US" sz="1400" b="1" dirty="0">
                        <a:latin typeface="+mn-ea"/>
                        <a:ea typeface="+mn-ea"/>
                      </a:endParaRPr>
                    </a:p>
                  </a:txBody>
                  <a:tcPr/>
                </a:tc>
                <a:tc>
                  <a:txBody>
                    <a:bodyPr/>
                    <a:lstStyle/>
                    <a:p>
                      <a:pPr algn="ctr"/>
                      <a:r>
                        <a:rPr lang="en-US" altLang="zh-CN" sz="1400" b="1" kern="1200" dirty="0" smtClean="0">
                          <a:solidFill>
                            <a:schemeClr val="dk1"/>
                          </a:solidFill>
                          <a:latin typeface="+mn-ea"/>
                          <a:ea typeface="+mn-ea"/>
                          <a:cs typeface="+mn-cs"/>
                        </a:rPr>
                        <a:t>SUBD</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F8</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F6</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F2</a:t>
                      </a: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rgbClr val="FF0000"/>
                          </a:solidFill>
                          <a:latin typeface="+mn-ea"/>
                          <a:ea typeface="+mn-ea"/>
                          <a:cs typeface="+mn-cs"/>
                        </a:rPr>
                        <a:t>no</a:t>
                      </a:r>
                      <a:endParaRPr lang="zh-CN" altLang="en-US" sz="1400" b="1" kern="1200" dirty="0">
                        <a:solidFill>
                          <a:srgbClr val="FF0000"/>
                        </a:solidFill>
                        <a:latin typeface="+mn-ea"/>
                        <a:ea typeface="+mn-ea"/>
                        <a:cs typeface="+mn-cs"/>
                      </a:endParaRPr>
                    </a:p>
                  </a:txBody>
                  <a:tcPr/>
                </a:tc>
                <a:tc>
                  <a:txBody>
                    <a:bodyPr/>
                    <a:lstStyle/>
                    <a:p>
                      <a:pPr algn="ctr"/>
                      <a:r>
                        <a:rPr lang="en-US" altLang="zh-CN" sz="1400" b="1" kern="1200" dirty="0" smtClean="0">
                          <a:solidFill>
                            <a:srgbClr val="FF0000"/>
                          </a:solidFill>
                          <a:latin typeface="+mn-ea"/>
                          <a:ea typeface="+mn-ea"/>
                          <a:cs typeface="+mn-cs"/>
                        </a:rPr>
                        <a:t>no</a:t>
                      </a:r>
                      <a:endParaRPr lang="zh-CN" altLang="en-US" sz="1400" b="1" kern="1200" dirty="0">
                        <a:solidFill>
                          <a:srgbClr val="FF0000"/>
                        </a:solidFill>
                        <a:latin typeface="+mn-ea"/>
                        <a:ea typeface="+mn-ea"/>
                        <a:cs typeface="+mn-cs"/>
                      </a:endParaRPr>
                    </a:p>
                  </a:txBody>
                  <a:tcPr/>
                </a:tc>
              </a:tr>
              <a:tr h="324918">
                <a:tc>
                  <a:txBody>
                    <a:bodyPr/>
                    <a:lstStyle/>
                    <a:p>
                      <a:pPr algn="l"/>
                      <a:r>
                        <a:rPr lang="zh-CN" altLang="en-US" sz="1400" b="1" kern="1200" dirty="0" smtClean="0">
                          <a:solidFill>
                            <a:schemeClr val="dk1"/>
                          </a:solidFill>
                          <a:latin typeface="+mn-ea"/>
                          <a:ea typeface="+mn-ea"/>
                          <a:cs typeface="+mn-cs"/>
                        </a:rPr>
                        <a:t>除法</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mn-ea"/>
                          <a:ea typeface="+mn-ea"/>
                        </a:rPr>
                        <a:t>yes</a:t>
                      </a:r>
                      <a:endParaRPr lang="zh-CN" altLang="en-US" sz="1400" b="1" dirty="0" smtClean="0">
                        <a:latin typeface="+mn-ea"/>
                        <a:ea typeface="+mn-ea"/>
                      </a:endParaRPr>
                    </a:p>
                  </a:txBody>
                  <a:tcPr/>
                </a:tc>
                <a:tc>
                  <a:txBody>
                    <a:bodyPr/>
                    <a:lstStyle/>
                    <a:p>
                      <a:pPr algn="ctr"/>
                      <a:r>
                        <a:rPr lang="en-US" altLang="zh-CN" sz="1400" b="1" kern="1200" dirty="0" smtClean="0">
                          <a:solidFill>
                            <a:schemeClr val="dk1"/>
                          </a:solidFill>
                          <a:latin typeface="+mn-ea"/>
                          <a:ea typeface="+mn-ea"/>
                          <a:cs typeface="+mn-cs"/>
                        </a:rPr>
                        <a:t>DIVD</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F10</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F0</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F6</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kern="1200" dirty="0" smtClean="0">
                          <a:solidFill>
                            <a:schemeClr val="dk1"/>
                          </a:solidFill>
                          <a:latin typeface="+mn-ea"/>
                          <a:ea typeface="+mn-ea"/>
                          <a:cs typeface="+mn-cs"/>
                        </a:rPr>
                        <a:t>乘法</a:t>
                      </a:r>
                      <a:r>
                        <a:rPr lang="en-US" altLang="zh-CN" sz="1400" b="1" kern="1200" dirty="0" smtClean="0">
                          <a:solidFill>
                            <a:schemeClr val="dk1"/>
                          </a:solidFill>
                          <a:latin typeface="+mn-ea"/>
                          <a:ea typeface="+mn-ea"/>
                          <a:cs typeface="+mn-cs"/>
                        </a:rPr>
                        <a:t>1</a:t>
                      </a:r>
                      <a:endParaRPr lang="zh-CN" altLang="en-US" sz="1400" b="1" kern="1200" dirty="0" smtClean="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no</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yes</a:t>
                      </a:r>
                      <a:endParaRPr lang="zh-CN" altLang="en-US" sz="1400" b="1" kern="1200" dirty="0">
                        <a:solidFill>
                          <a:schemeClr val="dk1"/>
                        </a:solidFill>
                        <a:latin typeface="+mn-ea"/>
                        <a:ea typeface="+mn-ea"/>
                        <a:cs typeface="+mn-cs"/>
                      </a:endParaRPr>
                    </a:p>
                  </a:txBody>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595197314"/>
              </p:ext>
            </p:extLst>
          </p:nvPr>
        </p:nvGraphicFramePr>
        <p:xfrm>
          <a:off x="1259632" y="5373216"/>
          <a:ext cx="6192688" cy="914400"/>
        </p:xfrm>
        <a:graphic>
          <a:graphicData uri="http://schemas.openxmlformats.org/drawingml/2006/table">
            <a:tbl>
              <a:tblPr firstRow="1" bandRow="1">
                <a:tableStyleId>{5C22544A-7EE6-4342-B048-85BDC9FD1C3A}</a:tableStyleId>
              </a:tblPr>
              <a:tblGrid>
                <a:gridCol w="1099812"/>
                <a:gridCol w="700388"/>
                <a:gridCol w="648072"/>
                <a:gridCol w="497478"/>
                <a:gridCol w="669488"/>
                <a:gridCol w="669488"/>
                <a:gridCol w="669488"/>
                <a:gridCol w="547233"/>
                <a:gridCol w="691241"/>
              </a:tblGrid>
              <a:tr h="288032">
                <a:tc rowSpan="2">
                  <a:txBody>
                    <a:bodyPr/>
                    <a:lstStyle/>
                    <a:p>
                      <a:endParaRPr lang="zh-CN" altLang="en-US" dirty="0"/>
                    </a:p>
                  </a:txBody>
                  <a:tcPr/>
                </a:tc>
                <a:tc gridSpan="8">
                  <a:txBody>
                    <a:bodyPr/>
                    <a:lstStyle/>
                    <a:p>
                      <a:pPr algn="ctr"/>
                      <a:r>
                        <a:rPr lang="zh-CN" altLang="en-US" sz="1400" b="1" kern="1200" dirty="0" smtClean="0">
                          <a:solidFill>
                            <a:schemeClr val="lt1"/>
                          </a:solidFill>
                          <a:latin typeface="+mn-ea"/>
                          <a:ea typeface="+mn-ea"/>
                          <a:cs typeface="+mn-cs"/>
                        </a:rPr>
                        <a:t>结果寄存器状态表</a:t>
                      </a:r>
                      <a:endParaRPr lang="zh-CN" altLang="en-US" sz="1400" b="1" kern="1200" dirty="0">
                        <a:solidFill>
                          <a:schemeClr val="lt1"/>
                        </a:solidFill>
                        <a:latin typeface="+mn-ea"/>
                        <a:ea typeface="+mn-ea"/>
                        <a:cs typeface="+mn-cs"/>
                      </a:endParaRP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pPr algn="ctr"/>
                      <a:endParaRPr lang="zh-CN" altLang="en-US" sz="1400" b="1" kern="1200" dirty="0">
                        <a:solidFill>
                          <a:schemeClr val="lt1"/>
                        </a:solidFill>
                        <a:latin typeface="+mn-ea"/>
                        <a:ea typeface="+mn-ea"/>
                        <a:cs typeface="+mn-cs"/>
                      </a:endParaRPr>
                    </a:p>
                  </a:txBody>
                  <a:tcPr/>
                </a:tc>
              </a:tr>
              <a:tr h="288032">
                <a:tc vMerge="1">
                  <a:txBody>
                    <a:bodyPr/>
                    <a:lstStyle/>
                    <a:p>
                      <a:endParaRPr lang="zh-CN" altLang="en-US" dirty="0"/>
                    </a:p>
                  </a:txBody>
                  <a:tcPr/>
                </a:tc>
                <a:tc>
                  <a:txBody>
                    <a:bodyPr/>
                    <a:lstStyle/>
                    <a:p>
                      <a:pPr algn="ctr"/>
                      <a:r>
                        <a:rPr lang="en-US" altLang="zh-CN" sz="1400" b="1" kern="1200" dirty="0" smtClean="0">
                          <a:solidFill>
                            <a:schemeClr val="dk1"/>
                          </a:solidFill>
                          <a:latin typeface="+mn-ea"/>
                          <a:ea typeface="+mn-ea"/>
                          <a:cs typeface="+mn-cs"/>
                        </a:rPr>
                        <a:t>F0</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smtClean="0">
                          <a:solidFill>
                            <a:schemeClr val="dk1"/>
                          </a:solidFill>
                          <a:latin typeface="+mn-ea"/>
                          <a:ea typeface="+mn-ea"/>
                          <a:cs typeface="+mn-cs"/>
                        </a:rPr>
                        <a:t>F2</a:t>
                      </a:r>
                      <a:endParaRPr lang="zh-CN" altLang="en-US" sz="1400" b="1" kern="1200" dirty="0" smtClean="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F4</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F6</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F8</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F10</a:t>
                      </a:r>
                      <a:endParaRPr lang="zh-CN" altLang="en-US" sz="1400" b="1" kern="1200" dirty="0">
                        <a:solidFill>
                          <a:schemeClr val="dk1"/>
                        </a:solidFill>
                        <a:latin typeface="+mn-ea"/>
                        <a:ea typeface="+mn-ea"/>
                        <a:cs typeface="+mn-cs"/>
                      </a:endParaRPr>
                    </a:p>
                  </a:txBody>
                  <a:tcPr/>
                </a:tc>
                <a:tc>
                  <a:txBody>
                    <a:bodyPr/>
                    <a:lstStyle/>
                    <a:p>
                      <a:r>
                        <a:rPr lang="en-US" altLang="zh-CN" sz="1400" b="1" kern="1200" dirty="0" smtClean="0">
                          <a:solidFill>
                            <a:schemeClr val="dk1"/>
                          </a:solidFill>
                          <a:latin typeface="+mn-ea"/>
                          <a:ea typeface="+mn-ea"/>
                          <a:cs typeface="+mn-cs"/>
                        </a:rPr>
                        <a:t>...</a:t>
                      </a:r>
                      <a:endParaRPr lang="zh-CN" altLang="en-US" sz="1400" b="1" kern="1200" dirty="0">
                        <a:solidFill>
                          <a:schemeClr val="dk1"/>
                        </a:solidFill>
                        <a:latin typeface="+mn-ea"/>
                        <a:ea typeface="+mn-ea"/>
                        <a:cs typeface="+mn-cs"/>
                      </a:endParaRPr>
                    </a:p>
                  </a:txBody>
                  <a:tcPr/>
                </a:tc>
                <a:tc>
                  <a:txBody>
                    <a:bodyPr/>
                    <a:lstStyle/>
                    <a:p>
                      <a:r>
                        <a:rPr lang="en-US" altLang="zh-CN" sz="1400" b="1" kern="1200" dirty="0" smtClean="0">
                          <a:solidFill>
                            <a:schemeClr val="dk1"/>
                          </a:solidFill>
                          <a:latin typeface="+mn-ea"/>
                          <a:ea typeface="+mn-ea"/>
                          <a:cs typeface="+mn-cs"/>
                        </a:rPr>
                        <a:t>F30</a:t>
                      </a:r>
                      <a:endParaRPr lang="zh-CN" altLang="en-US" sz="1400" b="1" kern="1200" dirty="0">
                        <a:solidFill>
                          <a:schemeClr val="dk1"/>
                        </a:solidFill>
                        <a:latin typeface="+mn-ea"/>
                        <a:ea typeface="+mn-ea"/>
                        <a:cs typeface="+mn-cs"/>
                      </a:endParaRPr>
                    </a:p>
                  </a:txBody>
                  <a:tcPr/>
                </a:tc>
              </a:tr>
              <a:tr h="288032">
                <a:tc>
                  <a:txBody>
                    <a:bodyPr/>
                    <a:lstStyle/>
                    <a:p>
                      <a:pPr algn="ctr"/>
                      <a:r>
                        <a:rPr lang="zh-CN" altLang="en-US" sz="1400" b="1" kern="1200" dirty="0" smtClean="0">
                          <a:solidFill>
                            <a:schemeClr val="dk1"/>
                          </a:solidFill>
                          <a:latin typeface="+mn-ea"/>
                          <a:ea typeface="+mn-ea"/>
                          <a:cs typeface="+mn-cs"/>
                        </a:rPr>
                        <a:t>部件名称</a:t>
                      </a:r>
                      <a:endParaRPr lang="zh-CN" altLang="en-US" sz="1400" b="1" kern="1200" dirty="0">
                        <a:solidFill>
                          <a:schemeClr val="dk1"/>
                        </a:solidFill>
                        <a:latin typeface="+mn-ea"/>
                        <a:ea typeface="+mn-ea"/>
                        <a:cs typeface="+mn-cs"/>
                      </a:endParaRPr>
                    </a:p>
                  </a:txBody>
                  <a:tcPr/>
                </a:tc>
                <a:tc>
                  <a:txBody>
                    <a:bodyPr/>
                    <a:lstStyle/>
                    <a:p>
                      <a:r>
                        <a:rPr lang="zh-CN" altLang="en-US" sz="1400" b="1" kern="1200" dirty="0" smtClean="0">
                          <a:solidFill>
                            <a:schemeClr val="dk1"/>
                          </a:solidFill>
                          <a:latin typeface="+mn-ea"/>
                          <a:ea typeface="+mn-ea"/>
                          <a:cs typeface="+mn-cs"/>
                        </a:rPr>
                        <a:t>乘法</a:t>
                      </a:r>
                      <a:r>
                        <a:rPr lang="en-US" altLang="zh-CN" sz="1400" b="1" kern="1200" dirty="0" smtClean="0">
                          <a:solidFill>
                            <a:schemeClr val="dk1"/>
                          </a:solidFill>
                          <a:latin typeface="+mn-ea"/>
                          <a:ea typeface="+mn-ea"/>
                          <a:cs typeface="+mn-cs"/>
                        </a:rPr>
                        <a:t>1</a:t>
                      </a: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r>
                        <a:rPr lang="zh-CN" altLang="en-US" sz="1400" b="1" kern="1200" dirty="0" smtClean="0">
                          <a:solidFill>
                            <a:schemeClr val="dk1"/>
                          </a:solidFill>
                          <a:latin typeface="+mn-ea"/>
                          <a:ea typeface="+mn-ea"/>
                          <a:cs typeface="+mn-cs"/>
                        </a:rPr>
                        <a:t>加法</a:t>
                      </a:r>
                      <a:endParaRPr lang="zh-CN" altLang="en-US" sz="1400" b="1" kern="1200" dirty="0">
                        <a:solidFill>
                          <a:schemeClr val="dk1"/>
                        </a:solidFill>
                        <a:latin typeface="+mn-ea"/>
                        <a:ea typeface="+mn-ea"/>
                        <a:cs typeface="+mn-cs"/>
                      </a:endParaRPr>
                    </a:p>
                  </a:txBody>
                  <a:tcPr/>
                </a:tc>
                <a:tc>
                  <a:txBody>
                    <a:bodyPr/>
                    <a:lstStyle/>
                    <a:p>
                      <a:r>
                        <a:rPr lang="zh-CN" altLang="en-US" sz="1400" b="1" kern="1200" dirty="0" smtClean="0">
                          <a:solidFill>
                            <a:schemeClr val="dk1"/>
                          </a:solidFill>
                          <a:latin typeface="+mn-ea"/>
                          <a:ea typeface="+mn-ea"/>
                          <a:cs typeface="+mn-cs"/>
                        </a:rPr>
                        <a:t>除法</a:t>
                      </a:r>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r>
            </a:tbl>
          </a:graphicData>
        </a:graphic>
      </p:graphicFrame>
      <p:sp>
        <p:nvSpPr>
          <p:cNvPr id="7" name="矩形 6"/>
          <p:cNvSpPr/>
          <p:nvPr/>
        </p:nvSpPr>
        <p:spPr>
          <a:xfrm>
            <a:off x="1979712" y="6488668"/>
            <a:ext cx="5540299" cy="369332"/>
          </a:xfrm>
          <a:prstGeom prst="rect">
            <a:avLst/>
          </a:prstGeom>
        </p:spPr>
        <p:txBody>
          <a:bodyPr wrap="none">
            <a:spAutoFit/>
          </a:bodyPr>
          <a:lstStyle/>
          <a:p>
            <a:pPr eaLnBrk="1" hangingPunct="1">
              <a:spcBef>
                <a:spcPct val="50000"/>
              </a:spcBef>
              <a:buFont typeface="Wingdings" pitchFamily="2" charset="2"/>
              <a:buNone/>
            </a:pPr>
            <a:r>
              <a:rPr lang="zh-CN" altLang="en-US" sz="1800" dirty="0">
                <a:solidFill>
                  <a:srgbClr val="000000"/>
                </a:solidFill>
              </a:rPr>
              <a:t>程序段执行</a:t>
            </a:r>
            <a:r>
              <a:rPr lang="zh-CN" altLang="en-US" sz="1800" dirty="0" smtClean="0">
                <a:solidFill>
                  <a:srgbClr val="000000"/>
                </a:solidFill>
              </a:rPr>
              <a:t>到</a:t>
            </a:r>
            <a:r>
              <a:rPr lang="en-US" altLang="zh-CN" sz="1800" dirty="0" smtClean="0">
                <a:solidFill>
                  <a:srgbClr val="FF0000"/>
                </a:solidFill>
              </a:rPr>
              <a:t>MULTD, SUBD</a:t>
            </a:r>
            <a:r>
              <a:rPr lang="zh-CN" altLang="en-US" sz="1800" dirty="0" smtClean="0"/>
              <a:t>读操作数</a:t>
            </a:r>
            <a:r>
              <a:rPr lang="zh-CN" altLang="en-US" sz="1800" dirty="0" smtClean="0">
                <a:solidFill>
                  <a:srgbClr val="000000"/>
                </a:solidFill>
              </a:rPr>
              <a:t>时</a:t>
            </a:r>
            <a:r>
              <a:rPr lang="zh-CN" altLang="en-US" sz="1800" dirty="0">
                <a:solidFill>
                  <a:srgbClr val="000000"/>
                </a:solidFill>
              </a:rPr>
              <a:t>记分牌的状态</a:t>
            </a:r>
            <a:r>
              <a:rPr lang="zh-CN" altLang="en-US" sz="1800" dirty="0"/>
              <a:t> </a:t>
            </a:r>
          </a:p>
        </p:txBody>
      </p:sp>
    </p:spTree>
    <p:extLst>
      <p:ext uri="{BB962C8B-B14F-4D97-AF65-F5344CB8AC3E}">
        <p14:creationId xmlns:p14="http://schemas.microsoft.com/office/powerpoint/2010/main" val="40084698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descr="Rectangle: Click to edit Master text styles&#10;Second level&#10;Third level&#10;Fourth level&#10;Fifth level"/>
          <p:cNvSpPr>
            <a:spLocks noGrp="1" noChangeArrowheads="1"/>
          </p:cNvSpPr>
          <p:nvPr>
            <p:ph idx="1"/>
          </p:nvPr>
        </p:nvSpPr>
        <p:spPr>
          <a:xfrm>
            <a:off x="563563" y="1484784"/>
            <a:ext cx="8001000" cy="4183062"/>
          </a:xfrm>
        </p:spPr>
        <p:txBody>
          <a:bodyPr/>
          <a:lstStyle/>
          <a:p>
            <a:pPr marL="635000" indent="-457200" eaLnBrk="1" hangingPunct="1">
              <a:defRPr/>
            </a:pPr>
            <a:r>
              <a:rPr lang="zh-CN" altLang="en-US" sz="2600" b="1" dirty="0" smtClean="0">
                <a:solidFill>
                  <a:srgbClr val="FF0000"/>
                </a:solidFill>
                <a:latin typeface="Times New Roman" panose="02020603050405020304" pitchFamily="18" charset="0"/>
                <a:cs typeface="Times New Roman" panose="02020603050405020304" pitchFamily="18" charset="0"/>
              </a:rPr>
              <a:t>相关与流水线冲突</a:t>
            </a:r>
            <a:r>
              <a:rPr lang="en-US" altLang="zh-CN" sz="2600" b="1" dirty="0" smtClean="0">
                <a:solidFill>
                  <a:srgbClr val="FF0000"/>
                </a:solidFill>
                <a:latin typeface="Times New Roman" panose="02020603050405020304" pitchFamily="18" charset="0"/>
                <a:cs typeface="Times New Roman" panose="02020603050405020304" pitchFamily="18" charset="0"/>
              </a:rPr>
              <a:t>(Dependence and Hazard)</a:t>
            </a:r>
          </a:p>
          <a:p>
            <a:pPr marL="1085850" lvl="1" indent="-457200" eaLnBrk="1" hangingPunct="1">
              <a:defRPr/>
            </a:pPr>
            <a:r>
              <a:rPr lang="zh-CN" altLang="en-US" sz="2600" b="1" dirty="0" smtClean="0">
                <a:solidFill>
                  <a:srgbClr val="FF0000"/>
                </a:solidFill>
                <a:latin typeface="Times New Roman" panose="02020603050405020304" pitchFamily="18" charset="0"/>
                <a:cs typeface="Times New Roman" panose="02020603050405020304" pitchFamily="18" charset="0"/>
              </a:rPr>
              <a:t>相关：</a:t>
            </a:r>
            <a:r>
              <a:rPr lang="zh-CN" altLang="en-US" sz="2600" b="1" dirty="0" smtClean="0">
                <a:latin typeface="Times New Roman" panose="02020603050405020304" pitchFamily="18" charset="0"/>
                <a:cs typeface="Times New Roman" panose="02020603050405020304" pitchFamily="18" charset="0"/>
              </a:rPr>
              <a:t>两条指令之间存在某种依赖关系。</a:t>
            </a:r>
          </a:p>
          <a:p>
            <a:pPr lvl="2" eaLnBrk="1" hangingPunct="1">
              <a:buFont typeface="Wingdings" pitchFamily="2" charset="2"/>
              <a:buNone/>
              <a:defRPr/>
            </a:pPr>
            <a:r>
              <a:rPr lang="zh-CN" altLang="en-US" b="1" dirty="0" smtClean="0">
                <a:latin typeface="Times New Roman" panose="02020603050405020304" pitchFamily="18" charset="0"/>
                <a:cs typeface="Times New Roman" panose="02020603050405020304" pitchFamily="18" charset="0"/>
              </a:rPr>
              <a:t>如果两条指令相关，则它们就有可能不能在流</a:t>
            </a:r>
          </a:p>
          <a:p>
            <a:pPr lvl="2" eaLnBrk="1" hangingPunct="1">
              <a:buFont typeface="Wingdings" pitchFamily="2" charset="2"/>
              <a:buNone/>
              <a:defRPr/>
            </a:pPr>
            <a:r>
              <a:rPr lang="zh-CN" altLang="en-US" b="1" dirty="0" smtClean="0">
                <a:latin typeface="Times New Roman" panose="02020603050405020304" pitchFamily="18" charset="0"/>
                <a:cs typeface="Times New Roman" panose="02020603050405020304" pitchFamily="18" charset="0"/>
              </a:rPr>
              <a:t>水线中重叠执行或者只能部分重叠执行。</a:t>
            </a:r>
          </a:p>
          <a:p>
            <a:pPr marL="1085850" lvl="1" indent="-457200" eaLnBrk="1" hangingPunct="1">
              <a:defRPr/>
            </a:pPr>
            <a:r>
              <a:rPr lang="zh-CN" altLang="en-US" sz="2600" b="1" dirty="0" smtClean="0">
                <a:latin typeface="Times New Roman" panose="02020603050405020304" pitchFamily="18" charset="0"/>
                <a:cs typeface="Times New Roman" panose="02020603050405020304" pitchFamily="18" charset="0"/>
              </a:rPr>
              <a:t>相关有</a:t>
            </a:r>
            <a:r>
              <a:rPr lang="en-US" altLang="zh-CN" sz="2600" b="1" dirty="0" smtClean="0">
                <a:solidFill>
                  <a:srgbClr val="9933FF"/>
                </a:solidFill>
                <a:latin typeface="Times New Roman" panose="02020603050405020304" pitchFamily="18" charset="0"/>
                <a:cs typeface="Times New Roman" panose="02020603050405020304" pitchFamily="18" charset="0"/>
              </a:rPr>
              <a:t>3</a:t>
            </a:r>
            <a:r>
              <a:rPr lang="zh-CN" altLang="en-US" sz="2600" b="1" dirty="0" smtClean="0">
                <a:latin typeface="Times New Roman" panose="02020603050405020304" pitchFamily="18" charset="0"/>
                <a:cs typeface="Times New Roman" panose="02020603050405020304" pitchFamily="18" charset="0"/>
              </a:rPr>
              <a:t>种类型</a:t>
            </a:r>
          </a:p>
          <a:p>
            <a:pPr lvl="2" eaLnBrk="1" hangingPunct="1">
              <a:defRPr/>
            </a:pPr>
            <a:r>
              <a:rPr lang="zh-CN" altLang="en-US" sz="2600" b="1" dirty="0" smtClean="0">
                <a:latin typeface="Times New Roman" panose="02020603050405020304" pitchFamily="18" charset="0"/>
                <a:cs typeface="Times New Roman" panose="02020603050405020304" pitchFamily="18" charset="0"/>
              </a:rPr>
              <a:t>数据相关（也称真数据相关）</a:t>
            </a:r>
          </a:p>
          <a:p>
            <a:pPr lvl="2" eaLnBrk="1" hangingPunct="1">
              <a:defRPr/>
            </a:pPr>
            <a:r>
              <a:rPr lang="zh-CN" altLang="en-US" sz="2600" b="1" dirty="0" smtClean="0">
                <a:latin typeface="Times New Roman" panose="02020603050405020304" pitchFamily="18" charset="0"/>
                <a:cs typeface="Times New Roman" panose="02020603050405020304" pitchFamily="18" charset="0"/>
              </a:rPr>
              <a:t>名相关</a:t>
            </a:r>
          </a:p>
          <a:p>
            <a:pPr lvl="2" eaLnBrk="1" hangingPunct="1">
              <a:defRPr/>
            </a:pPr>
            <a:r>
              <a:rPr lang="zh-CN" altLang="en-US" sz="2600" b="1" dirty="0" smtClean="0">
                <a:latin typeface="Times New Roman" panose="02020603050405020304" pitchFamily="18" charset="0"/>
                <a:cs typeface="Times New Roman" panose="02020603050405020304" pitchFamily="18" charset="0"/>
              </a:rPr>
              <a:t>控制相关</a:t>
            </a:r>
          </a:p>
        </p:txBody>
      </p:sp>
      <p:sp>
        <p:nvSpPr>
          <p:cNvPr id="26627" name="Text Box 4"/>
          <p:cNvSpPr txBox="1">
            <a:spLocks noChangeArrowheads="1"/>
          </p:cNvSpPr>
          <p:nvPr/>
        </p:nvSpPr>
        <p:spPr bwMode="auto">
          <a:xfrm>
            <a:off x="-7938" y="333375"/>
            <a:ext cx="9144001"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E24C05"/>
                </a:solidFill>
                <a:latin typeface="Tahoma" pitchFamily="34" charset="0"/>
                <a:ea typeface="黑体" pitchFamily="49" charset="-122"/>
              </a:defRPr>
            </a:lvl1pPr>
            <a:lvl2pPr>
              <a:defRPr sz="2400">
                <a:solidFill>
                  <a:schemeClr val="tx1"/>
                </a:solidFill>
                <a:latin typeface="Tahoma" pitchFamily="34" charset="0"/>
                <a:ea typeface="黑体" pitchFamily="49" charset="-122"/>
              </a:defRPr>
            </a:lvl2pPr>
            <a:lvl3pPr>
              <a:defRPr sz="2000" b="1">
                <a:solidFill>
                  <a:srgbClr val="000000"/>
                </a:solidFill>
                <a:latin typeface="Tahoma" pitchFamily="34" charset="0"/>
                <a:ea typeface="宋体" pitchFamily="2" charset="-122"/>
              </a:defRPr>
            </a:lvl3pPr>
            <a:lvl4pPr>
              <a:defRPr sz="2000" b="1">
                <a:solidFill>
                  <a:schemeClr val="tx1"/>
                </a:solidFill>
                <a:latin typeface="Tahoma" pitchFamily="34" charset="0"/>
                <a:ea typeface="宋体" pitchFamily="2" charset="-122"/>
              </a:defRPr>
            </a:lvl4pPr>
            <a:lvl5pPr>
              <a:defRPr sz="2000" b="1">
                <a:solidFill>
                  <a:schemeClr val="tx1"/>
                </a:solidFill>
                <a:latin typeface="Tahoma" pitchFamily="34" charset="0"/>
                <a:ea typeface="宋体" pitchFamily="2" charset="-122"/>
              </a:defRPr>
            </a:lvl5pPr>
            <a:lvl6pPr eaLnBrk="0" hangingPunct="0">
              <a:defRPr sz="2000" b="1">
                <a:solidFill>
                  <a:schemeClr val="tx1"/>
                </a:solidFill>
                <a:latin typeface="Tahoma" pitchFamily="34" charset="0"/>
                <a:ea typeface="宋体" pitchFamily="2" charset="-122"/>
              </a:defRPr>
            </a:lvl6pPr>
            <a:lvl7pPr eaLnBrk="0" hangingPunct="0">
              <a:defRPr sz="2000" b="1">
                <a:solidFill>
                  <a:schemeClr val="tx1"/>
                </a:solidFill>
                <a:latin typeface="Tahoma" pitchFamily="34" charset="0"/>
                <a:ea typeface="宋体" pitchFamily="2" charset="-122"/>
              </a:defRPr>
            </a:lvl7pPr>
            <a:lvl8pPr eaLnBrk="0" hangingPunct="0">
              <a:defRPr sz="2000" b="1">
                <a:solidFill>
                  <a:schemeClr val="tx1"/>
                </a:solidFill>
                <a:latin typeface="Tahoma" pitchFamily="34" charset="0"/>
                <a:ea typeface="宋体" pitchFamily="2" charset="-122"/>
              </a:defRPr>
            </a:lvl8pPr>
            <a:lvl9pPr eaLnBrk="0" hangingPunct="0">
              <a:defRPr sz="2000" b="1">
                <a:solidFill>
                  <a:schemeClr val="tx1"/>
                </a:solidFill>
                <a:latin typeface="Tahoma" pitchFamily="34" charset="0"/>
                <a:ea typeface="宋体" pitchFamily="2" charset="-122"/>
              </a:defRPr>
            </a:lvl9pPr>
          </a:lstStyle>
          <a:p>
            <a:pPr algn="ctr">
              <a:spcBef>
                <a:spcPct val="50000"/>
              </a:spcBef>
              <a:buFont typeface="Wingdings" pitchFamily="2" charset="2"/>
              <a:buNone/>
              <a:defRPr/>
            </a:pPr>
            <a:r>
              <a:rPr lang="en-US" altLang="zh-CN" sz="3600" b="1" dirty="0" smtClean="0">
                <a:solidFill>
                  <a:srgbClr val="000000"/>
                </a:solidFill>
                <a:latin typeface="Times New Roman" panose="02020603050405020304" pitchFamily="18" charset="0"/>
                <a:ea typeface="+mj-ea"/>
                <a:cs typeface="Times New Roman" panose="02020603050405020304" pitchFamily="18" charset="0"/>
              </a:rPr>
              <a:t>7.1.2 </a:t>
            </a:r>
            <a:r>
              <a:rPr lang="zh-CN" altLang="en-US" sz="3600" b="1" dirty="0" smtClean="0">
                <a:solidFill>
                  <a:srgbClr val="000000"/>
                </a:solidFill>
                <a:latin typeface="Times New Roman" panose="02020603050405020304" pitchFamily="18" charset="0"/>
                <a:ea typeface="+mj-ea"/>
                <a:cs typeface="Times New Roman" panose="02020603050405020304" pitchFamily="18" charset="0"/>
              </a:rPr>
              <a:t>相关性</a:t>
            </a:r>
          </a:p>
        </p:txBody>
      </p:sp>
    </p:spTree>
    <p:extLst>
      <p:ext uri="{BB962C8B-B14F-4D97-AF65-F5344CB8AC3E}">
        <p14:creationId xmlns:p14="http://schemas.microsoft.com/office/powerpoint/2010/main" val="2675944335"/>
      </p:ext>
    </p:extLst>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2507053035"/>
              </p:ext>
            </p:extLst>
          </p:nvPr>
        </p:nvGraphicFramePr>
        <p:xfrm>
          <a:off x="1259632" y="116633"/>
          <a:ext cx="6096000" cy="2620880"/>
        </p:xfrm>
        <a:graphic>
          <a:graphicData uri="http://schemas.openxmlformats.org/drawingml/2006/table">
            <a:tbl>
              <a:tblPr firstRow="1" bandRow="1">
                <a:tableStyleId>{5C22544A-7EE6-4342-B048-85BDC9FD1C3A}</a:tableStyleId>
              </a:tblPr>
              <a:tblGrid>
                <a:gridCol w="2088232"/>
                <a:gridCol w="1008112"/>
                <a:gridCol w="1152128"/>
                <a:gridCol w="1008112"/>
                <a:gridCol w="839416"/>
              </a:tblGrid>
              <a:tr h="295268">
                <a:tc rowSpan="2">
                  <a:txBody>
                    <a:bodyPr/>
                    <a:lstStyle/>
                    <a:p>
                      <a:pPr algn="ctr"/>
                      <a:endParaRPr lang="en-US" altLang="zh-CN" sz="1400" b="1" dirty="0" smtClean="0">
                        <a:latin typeface="+mn-ea"/>
                        <a:ea typeface="+mn-ea"/>
                      </a:endParaRPr>
                    </a:p>
                    <a:p>
                      <a:pPr algn="ctr"/>
                      <a:r>
                        <a:rPr lang="zh-CN" altLang="en-US" sz="1400" b="1" dirty="0" smtClean="0">
                          <a:latin typeface="+mn-ea"/>
                          <a:ea typeface="+mn-ea"/>
                        </a:rPr>
                        <a:t>指令</a:t>
                      </a:r>
                      <a:endParaRPr lang="zh-CN" altLang="en-US" sz="1400" b="1" dirty="0">
                        <a:latin typeface="+mn-ea"/>
                        <a:ea typeface="+mn-ea"/>
                      </a:endParaRPr>
                    </a:p>
                  </a:txBody>
                  <a:tcPr/>
                </a:tc>
                <a:tc gridSpan="4">
                  <a:txBody>
                    <a:bodyPr/>
                    <a:lstStyle/>
                    <a:p>
                      <a:pPr algn="ctr"/>
                      <a:r>
                        <a:rPr lang="zh-CN" altLang="en-US" sz="1400" b="1" dirty="0" smtClean="0">
                          <a:latin typeface="+mn-ea"/>
                          <a:ea typeface="+mn-ea"/>
                        </a:rPr>
                        <a:t>指令状态表</a:t>
                      </a:r>
                      <a:endParaRPr lang="zh-CN" altLang="en-US" sz="1400" b="1" dirty="0">
                        <a:latin typeface="+mn-ea"/>
                        <a:ea typeface="+mn-ea"/>
                      </a:endParaRP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295268">
                <a:tc vMerge="1">
                  <a:txBody>
                    <a:bodyPr/>
                    <a:lstStyle/>
                    <a:p>
                      <a:endParaRPr lang="zh-CN" altLang="en-US" dirty="0"/>
                    </a:p>
                  </a:txBody>
                  <a:tcPr/>
                </a:tc>
                <a:tc>
                  <a:txBody>
                    <a:bodyPr/>
                    <a:lstStyle/>
                    <a:p>
                      <a:pPr algn="ctr"/>
                      <a:r>
                        <a:rPr lang="en-US" altLang="zh-CN" sz="1400" b="1" dirty="0" smtClean="0">
                          <a:latin typeface="+mn-ea"/>
                          <a:ea typeface="+mn-ea"/>
                        </a:rPr>
                        <a:t>IS</a:t>
                      </a:r>
                      <a:endParaRPr lang="zh-CN" altLang="en-US" sz="1400" b="1" dirty="0">
                        <a:latin typeface="+mn-ea"/>
                        <a:ea typeface="+mn-ea"/>
                      </a:endParaRPr>
                    </a:p>
                  </a:txBody>
                  <a:tcPr/>
                </a:tc>
                <a:tc>
                  <a:txBody>
                    <a:bodyPr/>
                    <a:lstStyle/>
                    <a:p>
                      <a:pPr algn="ctr"/>
                      <a:r>
                        <a:rPr lang="en-US" altLang="zh-CN" sz="1400" b="1" dirty="0" smtClean="0">
                          <a:latin typeface="+mn-ea"/>
                          <a:ea typeface="+mn-ea"/>
                        </a:rPr>
                        <a:t>RO</a:t>
                      </a:r>
                      <a:endParaRPr lang="zh-CN" altLang="en-US" sz="1400" b="1" dirty="0">
                        <a:latin typeface="+mn-ea"/>
                        <a:ea typeface="+mn-ea"/>
                      </a:endParaRPr>
                    </a:p>
                  </a:txBody>
                  <a:tcPr/>
                </a:tc>
                <a:tc>
                  <a:txBody>
                    <a:bodyPr/>
                    <a:lstStyle/>
                    <a:p>
                      <a:pPr algn="ctr"/>
                      <a:r>
                        <a:rPr lang="en-US" altLang="zh-CN" sz="1400" b="1" dirty="0" smtClean="0">
                          <a:latin typeface="+mn-ea"/>
                          <a:ea typeface="+mn-ea"/>
                        </a:rPr>
                        <a:t>EX</a:t>
                      </a:r>
                      <a:endParaRPr lang="zh-CN" altLang="en-US" sz="1400" b="1" dirty="0">
                        <a:latin typeface="+mn-ea"/>
                        <a:ea typeface="+mn-ea"/>
                      </a:endParaRPr>
                    </a:p>
                  </a:txBody>
                  <a:tcPr/>
                </a:tc>
                <a:tc>
                  <a:txBody>
                    <a:bodyPr/>
                    <a:lstStyle/>
                    <a:p>
                      <a:pPr algn="ctr"/>
                      <a:r>
                        <a:rPr lang="en-US" altLang="zh-CN" sz="1400" b="1" dirty="0" smtClean="0">
                          <a:latin typeface="+mn-ea"/>
                          <a:ea typeface="+mn-ea"/>
                        </a:rPr>
                        <a:t>WR</a:t>
                      </a:r>
                      <a:endParaRPr lang="zh-CN" altLang="en-US" sz="1400" b="1" dirty="0">
                        <a:latin typeface="+mn-ea"/>
                        <a:ea typeface="+mn-ea"/>
                      </a:endParaRPr>
                    </a:p>
                  </a:txBody>
                  <a:tcPr/>
                </a:tc>
              </a:tr>
              <a:tr h="295268">
                <a:tc>
                  <a:txBody>
                    <a:bodyPr/>
                    <a:lstStyle/>
                    <a:p>
                      <a:pPr algn="l"/>
                      <a:r>
                        <a:rPr lang="en-US" altLang="zh-CN" sz="1400" b="1" dirty="0" smtClean="0">
                          <a:latin typeface="+mn-ea"/>
                          <a:ea typeface="+mn-ea"/>
                        </a:rPr>
                        <a:t>LD</a:t>
                      </a:r>
                      <a:r>
                        <a:rPr lang="en-US" altLang="zh-CN" sz="1400" b="1" baseline="0" dirty="0" smtClean="0">
                          <a:latin typeface="+mn-ea"/>
                          <a:ea typeface="+mn-ea"/>
                        </a:rPr>
                        <a:t>     F6</a:t>
                      </a:r>
                      <a:r>
                        <a:rPr lang="zh-CN" altLang="en-US" sz="1400" b="1" baseline="0" dirty="0" smtClean="0">
                          <a:latin typeface="+mn-ea"/>
                          <a:ea typeface="+mn-ea"/>
                        </a:rPr>
                        <a:t>，</a:t>
                      </a:r>
                      <a:r>
                        <a:rPr lang="en-US" altLang="zh-CN" sz="1400" b="1" baseline="0" dirty="0" smtClean="0">
                          <a:latin typeface="+mn-ea"/>
                          <a:ea typeface="+mn-ea"/>
                        </a:rPr>
                        <a:t>34(R2)</a:t>
                      </a:r>
                      <a:endParaRPr lang="zh-CN" altLang="en-US" sz="1400" b="1" dirty="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r>
              <a:tr h="3412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mn-ea"/>
                          <a:ea typeface="+mn-ea"/>
                        </a:rPr>
                        <a:t>LD</a:t>
                      </a:r>
                      <a:r>
                        <a:rPr lang="en-US" altLang="zh-CN" sz="1400" b="1" baseline="0" dirty="0" smtClean="0">
                          <a:latin typeface="+mn-ea"/>
                          <a:ea typeface="+mn-ea"/>
                        </a:rPr>
                        <a:t>     </a:t>
                      </a:r>
                      <a:r>
                        <a:rPr lang="en-US" altLang="zh-CN" sz="1400" b="1" u="none" baseline="0" dirty="0" smtClean="0">
                          <a:solidFill>
                            <a:srgbClr val="FF0000"/>
                          </a:solidFill>
                          <a:latin typeface="+mn-ea"/>
                          <a:ea typeface="+mn-ea"/>
                        </a:rPr>
                        <a:t>F2</a:t>
                      </a:r>
                      <a:r>
                        <a:rPr lang="zh-CN" altLang="en-US" sz="1400" b="1" baseline="0" dirty="0" smtClean="0">
                          <a:latin typeface="+mn-ea"/>
                          <a:ea typeface="+mn-ea"/>
                        </a:rPr>
                        <a:t>，</a:t>
                      </a:r>
                      <a:r>
                        <a:rPr lang="en-US" altLang="zh-CN" sz="1400" b="1" baseline="0" dirty="0" smtClean="0">
                          <a:latin typeface="+mn-ea"/>
                          <a:ea typeface="+mn-ea"/>
                        </a:rPr>
                        <a:t>45(R3)</a:t>
                      </a:r>
                      <a:endParaRPr lang="zh-CN" altLang="en-US" sz="1400" b="1" dirty="0" smtClean="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solidFill>
                            <a:schemeClr val="tx1"/>
                          </a:solidFill>
                          <a:latin typeface="+mn-ea"/>
                          <a:ea typeface="+mn-ea"/>
                        </a:rPr>
                        <a:t>√</a:t>
                      </a:r>
                    </a:p>
                  </a:txBody>
                  <a:tcPr/>
                </a:tc>
              </a:tr>
              <a:tr h="341296">
                <a:tc>
                  <a:txBody>
                    <a:bodyPr/>
                    <a:lstStyle/>
                    <a:p>
                      <a:pPr algn="l"/>
                      <a:r>
                        <a:rPr lang="en-US" altLang="zh-CN" sz="1400" b="1" kern="1200" dirty="0" smtClean="0">
                          <a:solidFill>
                            <a:schemeClr val="dk1"/>
                          </a:solidFill>
                          <a:latin typeface="+mn-ea"/>
                          <a:ea typeface="+mn-ea"/>
                          <a:cs typeface="+mn-cs"/>
                        </a:rPr>
                        <a:t>MULTD  </a:t>
                      </a:r>
                      <a:r>
                        <a:rPr lang="en-US" altLang="zh-CN" sz="1400" b="1" kern="1200" dirty="0" smtClean="0">
                          <a:solidFill>
                            <a:srgbClr val="00B050"/>
                          </a:solidFill>
                          <a:latin typeface="+mn-ea"/>
                          <a:ea typeface="+mn-ea"/>
                          <a:cs typeface="+mn-cs"/>
                        </a:rPr>
                        <a:t>F0</a:t>
                      </a:r>
                      <a:r>
                        <a:rPr lang="en-US" altLang="zh-CN" sz="1400" b="1" kern="1200" dirty="0" smtClean="0">
                          <a:solidFill>
                            <a:schemeClr val="dk1"/>
                          </a:solidFill>
                          <a:latin typeface="+mn-ea"/>
                          <a:ea typeface="+mn-ea"/>
                          <a:cs typeface="+mn-cs"/>
                        </a:rPr>
                        <a:t>, </a:t>
                      </a:r>
                      <a:r>
                        <a:rPr lang="en-US" altLang="zh-CN" sz="1400" b="1" u="none" kern="1200" dirty="0" smtClean="0">
                          <a:solidFill>
                            <a:srgbClr val="FF0000"/>
                          </a:solidFill>
                          <a:latin typeface="+mn-ea"/>
                          <a:ea typeface="+mn-ea"/>
                          <a:cs typeface="+mn-cs"/>
                        </a:rPr>
                        <a:t>F2</a:t>
                      </a:r>
                      <a:r>
                        <a:rPr lang="en-US" altLang="zh-CN" sz="1400" b="1" kern="1200" dirty="0" smtClean="0">
                          <a:solidFill>
                            <a:schemeClr val="dk1"/>
                          </a:solidFill>
                          <a:latin typeface="+mn-ea"/>
                          <a:ea typeface="+mn-ea"/>
                          <a:cs typeface="+mn-cs"/>
                        </a:rPr>
                        <a:t>, F4</a:t>
                      </a: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solidFill>
                            <a:schemeClr val="tx1"/>
                          </a:solidFill>
                          <a:latin typeface="+mn-ea"/>
                          <a:ea typeface="+mn-ea"/>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solidFill>
                            <a:srgbClr val="FF0000"/>
                          </a:solidFill>
                          <a:latin typeface="+mn-ea"/>
                          <a:ea typeface="+mn-ea"/>
                        </a:rPr>
                        <a:t>√</a:t>
                      </a:r>
                    </a:p>
                  </a:txBody>
                  <a:tcPr/>
                </a:tc>
                <a:tc>
                  <a:txBody>
                    <a:bodyPr/>
                    <a:lstStyle/>
                    <a:p>
                      <a:pPr algn="ctr"/>
                      <a:endParaRPr lang="zh-CN" altLang="en-US" sz="1400" dirty="0"/>
                    </a:p>
                  </a:txBody>
                  <a:tcPr/>
                </a:tc>
              </a:tr>
              <a:tr h="341296">
                <a:tc>
                  <a:txBody>
                    <a:bodyPr/>
                    <a:lstStyle/>
                    <a:p>
                      <a:pPr algn="l"/>
                      <a:r>
                        <a:rPr lang="en-US" altLang="zh-CN" sz="1400" b="1" kern="1200" dirty="0" smtClean="0">
                          <a:solidFill>
                            <a:schemeClr val="dk1"/>
                          </a:solidFill>
                          <a:latin typeface="+mn-ea"/>
                          <a:ea typeface="+mn-ea"/>
                          <a:cs typeface="+mn-cs"/>
                        </a:rPr>
                        <a:t>SUBD   </a:t>
                      </a:r>
                      <a:r>
                        <a:rPr lang="en-US" altLang="zh-CN" sz="1400" b="1" kern="1200" dirty="0" smtClean="0">
                          <a:solidFill>
                            <a:srgbClr val="C00000"/>
                          </a:solidFill>
                          <a:latin typeface="+mn-ea"/>
                          <a:ea typeface="+mn-ea"/>
                          <a:cs typeface="+mn-cs"/>
                        </a:rPr>
                        <a:t>F8</a:t>
                      </a:r>
                      <a:r>
                        <a:rPr lang="en-US" altLang="zh-CN" sz="1400" b="1" kern="1200" dirty="0" smtClean="0">
                          <a:solidFill>
                            <a:schemeClr val="dk1"/>
                          </a:solidFill>
                          <a:latin typeface="+mn-ea"/>
                          <a:ea typeface="+mn-ea"/>
                          <a:cs typeface="+mn-cs"/>
                        </a:rPr>
                        <a:t>, </a:t>
                      </a:r>
                      <a:r>
                        <a:rPr lang="en-US" altLang="zh-CN" sz="1400" b="1" u="sng" kern="1200" dirty="0" smtClean="0">
                          <a:solidFill>
                            <a:srgbClr val="0066FF"/>
                          </a:solidFill>
                          <a:effectLst>
                            <a:outerShdw blurRad="38100" dist="38100" dir="2700000" algn="tl">
                              <a:srgbClr val="000000">
                                <a:alpha val="43137"/>
                              </a:srgbClr>
                            </a:outerShdw>
                          </a:effectLst>
                          <a:latin typeface="+mn-ea"/>
                          <a:ea typeface="+mn-ea"/>
                          <a:cs typeface="+mn-cs"/>
                        </a:rPr>
                        <a:t>F6</a:t>
                      </a:r>
                      <a:r>
                        <a:rPr lang="en-US" altLang="zh-CN" sz="1400" b="1" kern="1200" dirty="0" smtClean="0">
                          <a:solidFill>
                            <a:schemeClr val="dk1"/>
                          </a:solidFill>
                          <a:latin typeface="+mn-ea"/>
                          <a:ea typeface="+mn-ea"/>
                          <a:cs typeface="+mn-cs"/>
                        </a:rPr>
                        <a:t>, </a:t>
                      </a:r>
                      <a:r>
                        <a:rPr lang="en-US" altLang="zh-CN" sz="1400" b="1" u="none" kern="1200" dirty="0" smtClean="0">
                          <a:solidFill>
                            <a:srgbClr val="FF0000"/>
                          </a:solidFill>
                          <a:latin typeface="+mn-ea"/>
                          <a:ea typeface="+mn-ea"/>
                          <a:cs typeface="+mn-cs"/>
                        </a:rPr>
                        <a:t>F2</a:t>
                      </a:r>
                      <a:endParaRPr lang="zh-CN" altLang="en-US" sz="1400" b="1" u="none" kern="1200" dirty="0">
                        <a:solidFill>
                          <a:srgbClr val="FF0000"/>
                        </a:solidFill>
                        <a:latin typeface="+mn-ea"/>
                        <a:ea typeface="+mn-ea"/>
                        <a:cs typeface="+mn-cs"/>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solidFill>
                            <a:schemeClr val="tx1"/>
                          </a:solidFill>
                          <a:latin typeface="+mn-ea"/>
                          <a:ea typeface="+mn-ea"/>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solidFill>
                            <a:srgbClr val="FF0000"/>
                          </a:solidFill>
                          <a:latin typeface="+mn-ea"/>
                          <a:ea typeface="+mn-ea"/>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solidFill>
                            <a:srgbClr val="FF0000"/>
                          </a:solidFill>
                          <a:latin typeface="+mn-ea"/>
                          <a:ea typeface="+mn-ea"/>
                        </a:rPr>
                        <a:t>√</a:t>
                      </a:r>
                    </a:p>
                  </a:txBody>
                  <a:tcPr/>
                </a:tc>
              </a:tr>
              <a:tr h="341296">
                <a:tc>
                  <a:txBody>
                    <a:bodyPr/>
                    <a:lstStyle/>
                    <a:p>
                      <a:pPr algn="l"/>
                      <a:r>
                        <a:rPr lang="en-US" altLang="zh-CN" sz="1400" b="1" kern="1200" dirty="0" smtClean="0">
                          <a:solidFill>
                            <a:schemeClr val="dk1"/>
                          </a:solidFill>
                          <a:latin typeface="+mn-ea"/>
                          <a:ea typeface="+mn-ea"/>
                          <a:cs typeface="+mn-cs"/>
                        </a:rPr>
                        <a:t>DIVD   F10, </a:t>
                      </a:r>
                      <a:r>
                        <a:rPr lang="en-US" altLang="zh-CN" sz="1400" b="1" u="none" kern="1200" dirty="0" smtClean="0">
                          <a:solidFill>
                            <a:srgbClr val="00B050"/>
                          </a:solidFill>
                          <a:latin typeface="+mn-ea"/>
                          <a:ea typeface="+mn-ea"/>
                          <a:cs typeface="+mn-cs"/>
                        </a:rPr>
                        <a:t>F0</a:t>
                      </a:r>
                      <a:r>
                        <a:rPr lang="en-US" altLang="zh-CN" sz="1400" b="1" kern="1200" dirty="0" smtClean="0">
                          <a:solidFill>
                            <a:schemeClr val="dk1"/>
                          </a:solidFill>
                          <a:latin typeface="+mn-ea"/>
                          <a:ea typeface="+mn-ea"/>
                          <a:cs typeface="+mn-cs"/>
                        </a:rPr>
                        <a:t>, </a:t>
                      </a:r>
                      <a:r>
                        <a:rPr lang="en-US" altLang="zh-CN" sz="1400" b="1" u="sng" kern="1200" dirty="0" smtClean="0">
                          <a:solidFill>
                            <a:srgbClr val="0066FF"/>
                          </a:solidFill>
                          <a:effectLst>
                            <a:outerShdw blurRad="38100" dist="38100" dir="2700000" algn="tl">
                              <a:srgbClr val="000000">
                                <a:alpha val="43137"/>
                              </a:srgbClr>
                            </a:outerShdw>
                          </a:effectLst>
                          <a:latin typeface="+mn-ea"/>
                          <a:ea typeface="+mn-ea"/>
                          <a:cs typeface="+mn-cs"/>
                        </a:rPr>
                        <a:t>F6</a:t>
                      </a:r>
                      <a:endParaRPr lang="zh-CN" altLang="en-US" sz="1400" b="1" u="sng" kern="1200" dirty="0">
                        <a:solidFill>
                          <a:srgbClr val="0066FF"/>
                        </a:solidFill>
                        <a:effectLst>
                          <a:outerShdw blurRad="38100" dist="38100" dir="2700000" algn="tl">
                            <a:srgbClr val="000000">
                              <a:alpha val="43137"/>
                            </a:srgbClr>
                          </a:outerShdw>
                        </a:effectLst>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algn="ctr"/>
                      <a:endParaRPr lang="zh-CN" altLang="en-US" sz="1400"/>
                    </a:p>
                  </a:txBody>
                  <a:tcPr/>
                </a:tc>
                <a:tc>
                  <a:txBody>
                    <a:bodyPr/>
                    <a:lstStyle/>
                    <a:p>
                      <a:pPr algn="ctr"/>
                      <a:endParaRPr lang="zh-CN" altLang="en-US" sz="1400"/>
                    </a:p>
                  </a:txBody>
                  <a:tcPr/>
                </a:tc>
                <a:tc>
                  <a:txBody>
                    <a:bodyPr/>
                    <a:lstStyle/>
                    <a:p>
                      <a:pPr algn="ctr"/>
                      <a:endParaRPr lang="zh-CN" altLang="en-US" sz="1400" dirty="0"/>
                    </a:p>
                  </a:txBody>
                  <a:tcPr/>
                </a:tc>
              </a:tr>
              <a:tr h="341296">
                <a:tc>
                  <a:txBody>
                    <a:bodyPr/>
                    <a:lstStyle/>
                    <a:p>
                      <a:pPr algn="l"/>
                      <a:r>
                        <a:rPr lang="en-US" altLang="zh-CN" sz="1400" b="1" kern="1200" dirty="0" smtClean="0">
                          <a:solidFill>
                            <a:schemeClr val="dk1"/>
                          </a:solidFill>
                          <a:latin typeface="+mn-ea"/>
                          <a:ea typeface="+mn-ea"/>
                          <a:cs typeface="+mn-cs"/>
                        </a:rPr>
                        <a:t>ADDD   </a:t>
                      </a:r>
                      <a:r>
                        <a:rPr lang="en-US" altLang="zh-CN" sz="1400" b="1" u="none" kern="1200" dirty="0" smtClean="0">
                          <a:solidFill>
                            <a:srgbClr val="0066FF"/>
                          </a:solidFill>
                          <a:effectLst>
                            <a:outerShdw blurRad="38100" dist="38100" dir="2700000" algn="tl">
                              <a:srgbClr val="000000">
                                <a:alpha val="43137"/>
                              </a:srgbClr>
                            </a:outerShdw>
                          </a:effectLst>
                          <a:latin typeface="+mn-ea"/>
                          <a:ea typeface="+mn-ea"/>
                          <a:cs typeface="+mn-cs"/>
                        </a:rPr>
                        <a:t>F6</a:t>
                      </a:r>
                      <a:r>
                        <a:rPr lang="en-US" altLang="zh-CN" sz="1400" b="1" kern="1200" dirty="0" smtClean="0">
                          <a:solidFill>
                            <a:schemeClr val="dk1"/>
                          </a:solidFill>
                          <a:latin typeface="+mn-ea"/>
                          <a:ea typeface="+mn-ea"/>
                          <a:cs typeface="+mn-cs"/>
                        </a:rPr>
                        <a:t>,</a:t>
                      </a:r>
                      <a:r>
                        <a:rPr lang="en-US" altLang="zh-CN" sz="1400" b="1" kern="1200" baseline="0" dirty="0" smtClean="0">
                          <a:solidFill>
                            <a:schemeClr val="dk1"/>
                          </a:solidFill>
                          <a:latin typeface="+mn-ea"/>
                          <a:ea typeface="+mn-ea"/>
                          <a:cs typeface="+mn-cs"/>
                        </a:rPr>
                        <a:t> </a:t>
                      </a:r>
                      <a:r>
                        <a:rPr lang="en-US" altLang="zh-CN" sz="1400" b="1" kern="1200" baseline="0" dirty="0" smtClean="0">
                          <a:solidFill>
                            <a:srgbClr val="C00000"/>
                          </a:solidFill>
                          <a:latin typeface="+mn-ea"/>
                          <a:ea typeface="+mn-ea"/>
                          <a:cs typeface="+mn-cs"/>
                        </a:rPr>
                        <a:t>F8</a:t>
                      </a:r>
                      <a:r>
                        <a:rPr lang="en-US" altLang="zh-CN" sz="1400" b="1" kern="1200" baseline="0" dirty="0" smtClean="0">
                          <a:solidFill>
                            <a:schemeClr val="dk1"/>
                          </a:solidFill>
                          <a:latin typeface="+mn-ea"/>
                          <a:ea typeface="+mn-ea"/>
                          <a:cs typeface="+mn-cs"/>
                        </a:rPr>
                        <a:t>, F2</a:t>
                      </a:r>
                      <a:endParaRPr lang="zh-CN" altLang="en-US" sz="1400" b="1" kern="1200" dirty="0">
                        <a:solidFill>
                          <a:schemeClr val="dk1"/>
                        </a:solidFill>
                        <a:latin typeface="+mn-ea"/>
                        <a:ea typeface="+mn-ea"/>
                        <a:cs typeface="+mn-cs"/>
                      </a:endParaRPr>
                    </a:p>
                  </a:txBody>
                  <a:tcPr/>
                </a:tc>
                <a:tc>
                  <a:txBody>
                    <a:bodyPr/>
                    <a:lstStyle/>
                    <a:p>
                      <a:pPr algn="ctr"/>
                      <a:endParaRPr lang="zh-CN" altLang="en-US" sz="1400" dirty="0"/>
                    </a:p>
                  </a:txBody>
                  <a:tcPr/>
                </a:tc>
                <a:tc>
                  <a:txBody>
                    <a:bodyPr/>
                    <a:lstStyle/>
                    <a:p>
                      <a:pPr algn="ctr"/>
                      <a:endParaRPr lang="zh-CN" altLang="en-US" sz="1400"/>
                    </a:p>
                  </a:txBody>
                  <a:tcPr/>
                </a:tc>
                <a:tc>
                  <a:txBody>
                    <a:bodyPr/>
                    <a:lstStyle/>
                    <a:p>
                      <a:pPr algn="ctr"/>
                      <a:endParaRPr lang="zh-CN" altLang="en-US" sz="1400"/>
                    </a:p>
                  </a:txBody>
                  <a:tcPr/>
                </a:tc>
                <a:tc>
                  <a:txBody>
                    <a:bodyPr/>
                    <a:lstStyle/>
                    <a:p>
                      <a:pPr algn="ctr"/>
                      <a:endParaRPr lang="zh-CN" altLang="en-US" sz="1400" dirty="0"/>
                    </a:p>
                  </a:txBody>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3250846073"/>
              </p:ext>
            </p:extLst>
          </p:nvPr>
        </p:nvGraphicFramePr>
        <p:xfrm>
          <a:off x="1284308" y="2924944"/>
          <a:ext cx="6096004" cy="2254914"/>
        </p:xfrm>
        <a:graphic>
          <a:graphicData uri="http://schemas.openxmlformats.org/drawingml/2006/table">
            <a:tbl>
              <a:tblPr firstRow="1" bandRow="1">
                <a:tableStyleId>{5C22544A-7EE6-4342-B048-85BDC9FD1C3A}</a:tableStyleId>
              </a:tblPr>
              <a:tblGrid>
                <a:gridCol w="695404"/>
                <a:gridCol w="720080"/>
                <a:gridCol w="744756"/>
                <a:gridCol w="576064"/>
                <a:gridCol w="576064"/>
                <a:gridCol w="479380"/>
                <a:gridCol w="672748"/>
                <a:gridCol w="576064"/>
                <a:gridCol w="504056"/>
                <a:gridCol w="551388"/>
              </a:tblGrid>
              <a:tr h="286856">
                <a:tc rowSpan="2">
                  <a:txBody>
                    <a:bodyPr/>
                    <a:lstStyle/>
                    <a:p>
                      <a:pPr algn="ctr"/>
                      <a:r>
                        <a:rPr lang="zh-CN" altLang="en-US" sz="1400" b="1" kern="1200" dirty="0" smtClean="0">
                          <a:solidFill>
                            <a:schemeClr val="lt1"/>
                          </a:solidFill>
                          <a:latin typeface="+mn-ea"/>
                          <a:ea typeface="+mn-ea"/>
                          <a:cs typeface="+mn-cs"/>
                        </a:rPr>
                        <a:t>部件名称</a:t>
                      </a:r>
                      <a:endParaRPr lang="en-US" altLang="zh-CN" sz="1400" b="1" kern="1200" dirty="0" smtClean="0">
                        <a:solidFill>
                          <a:schemeClr val="lt1"/>
                        </a:solidFill>
                        <a:latin typeface="+mn-ea"/>
                        <a:ea typeface="+mn-ea"/>
                        <a:cs typeface="+mn-cs"/>
                      </a:endParaRPr>
                    </a:p>
                  </a:txBody>
                  <a:tcPr/>
                </a:tc>
                <a:tc gridSpan="9">
                  <a:txBody>
                    <a:bodyPr/>
                    <a:lstStyle/>
                    <a:p>
                      <a:pPr algn="ctr"/>
                      <a:r>
                        <a:rPr lang="zh-CN" altLang="en-US" sz="1400" b="1" dirty="0" smtClean="0">
                          <a:latin typeface="+mn-ea"/>
                          <a:ea typeface="+mn-ea"/>
                        </a:rPr>
                        <a:t>功能部件状态表</a:t>
                      </a:r>
                      <a:endParaRPr lang="zh-CN" altLang="en-US" sz="1400" b="1" dirty="0">
                        <a:latin typeface="+mn-ea"/>
                        <a:ea typeface="+mn-ea"/>
                      </a:endParaRP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pPr algn="ctr"/>
                      <a:endParaRPr lang="zh-CN" altLang="en-US" sz="1400" b="1" dirty="0">
                        <a:latin typeface="+mn-ea"/>
                        <a:ea typeface="+mn-ea"/>
                      </a:endParaRPr>
                    </a:p>
                  </a:txBody>
                  <a:tcPr/>
                </a:tc>
                <a:tc hMerge="1">
                  <a:txBody>
                    <a:bodyPr/>
                    <a:lstStyle/>
                    <a:p>
                      <a:pPr algn="ctr"/>
                      <a:endParaRPr lang="zh-CN" altLang="en-US" sz="1400" b="1" dirty="0">
                        <a:latin typeface="+mn-ea"/>
                        <a:ea typeface="+mn-ea"/>
                      </a:endParaRPr>
                    </a:p>
                  </a:txBody>
                  <a:tcPr/>
                </a:tc>
                <a:tc hMerge="1">
                  <a:txBody>
                    <a:bodyPr/>
                    <a:lstStyle/>
                    <a:p>
                      <a:pPr algn="ctr"/>
                      <a:endParaRPr lang="zh-CN" altLang="en-US" sz="1400" b="1" dirty="0">
                        <a:latin typeface="+mn-ea"/>
                        <a:ea typeface="+mn-ea"/>
                      </a:endParaRPr>
                    </a:p>
                  </a:txBody>
                  <a:tcPr/>
                </a:tc>
                <a:tc hMerge="1">
                  <a:txBody>
                    <a:bodyPr/>
                    <a:lstStyle/>
                    <a:p>
                      <a:pPr algn="ctr"/>
                      <a:endParaRPr lang="zh-CN" altLang="en-US" sz="1400" b="1" dirty="0">
                        <a:latin typeface="+mn-ea"/>
                        <a:ea typeface="+mn-ea"/>
                      </a:endParaRPr>
                    </a:p>
                  </a:txBody>
                  <a:tcPr/>
                </a:tc>
                <a:tc hMerge="1">
                  <a:txBody>
                    <a:bodyPr/>
                    <a:lstStyle/>
                    <a:p>
                      <a:pPr algn="ctr"/>
                      <a:endParaRPr lang="zh-CN" altLang="en-US" sz="1400" b="1" dirty="0">
                        <a:latin typeface="+mn-ea"/>
                        <a:ea typeface="+mn-ea"/>
                      </a:endParaRPr>
                    </a:p>
                  </a:txBody>
                  <a:tcPr/>
                </a:tc>
              </a:tr>
              <a:tr h="286856">
                <a:tc vMerge="1">
                  <a:txBody>
                    <a:bodyPr/>
                    <a:lstStyle/>
                    <a:p>
                      <a:endParaRPr lang="zh-CN" altLang="en-US" dirty="0"/>
                    </a:p>
                  </a:txBody>
                  <a:tcPr/>
                </a:tc>
                <a:tc>
                  <a:txBody>
                    <a:bodyPr/>
                    <a:lstStyle/>
                    <a:p>
                      <a:pPr algn="ctr"/>
                      <a:r>
                        <a:rPr lang="en-US" altLang="zh-CN" sz="1400" b="1" dirty="0" smtClean="0">
                          <a:latin typeface="+mn-ea"/>
                          <a:ea typeface="+mn-ea"/>
                        </a:rPr>
                        <a:t>Busy</a:t>
                      </a:r>
                      <a:endParaRPr lang="zh-CN" altLang="en-US" sz="1400" b="1" dirty="0">
                        <a:latin typeface="+mn-ea"/>
                        <a:ea typeface="+mn-ea"/>
                      </a:endParaRPr>
                    </a:p>
                  </a:txBody>
                  <a:tcPr/>
                </a:tc>
                <a:tc>
                  <a:txBody>
                    <a:bodyPr/>
                    <a:lstStyle/>
                    <a:p>
                      <a:pPr algn="ctr"/>
                      <a:r>
                        <a:rPr lang="en-US" altLang="zh-CN" sz="1400" b="1" dirty="0" smtClean="0">
                          <a:latin typeface="+mn-ea"/>
                          <a:ea typeface="+mn-ea"/>
                        </a:rPr>
                        <a:t>Op</a:t>
                      </a:r>
                      <a:endParaRPr lang="zh-CN" altLang="en-US" sz="1400" b="1" dirty="0">
                        <a:latin typeface="+mn-ea"/>
                        <a:ea typeface="+mn-ea"/>
                      </a:endParaRPr>
                    </a:p>
                  </a:txBody>
                  <a:tcPr/>
                </a:tc>
                <a:tc>
                  <a:txBody>
                    <a:bodyPr/>
                    <a:lstStyle/>
                    <a:p>
                      <a:pPr algn="ctr"/>
                      <a:r>
                        <a:rPr lang="en-US" altLang="zh-CN" sz="1400" b="1" dirty="0" smtClean="0">
                          <a:latin typeface="+mn-ea"/>
                          <a:ea typeface="+mn-ea"/>
                        </a:rPr>
                        <a:t>Fi</a:t>
                      </a:r>
                      <a:endParaRPr lang="zh-CN" altLang="en-US" sz="1400" b="1" dirty="0">
                        <a:latin typeface="+mn-ea"/>
                        <a:ea typeface="+mn-ea"/>
                      </a:endParaRPr>
                    </a:p>
                  </a:txBody>
                  <a:tcPr/>
                </a:tc>
                <a:tc>
                  <a:txBody>
                    <a:bodyPr/>
                    <a:lstStyle/>
                    <a:p>
                      <a:pPr algn="ctr"/>
                      <a:r>
                        <a:rPr lang="en-US" altLang="zh-CN" sz="1400" b="1" dirty="0" err="1" smtClean="0">
                          <a:latin typeface="+mn-ea"/>
                          <a:ea typeface="+mn-ea"/>
                        </a:rPr>
                        <a:t>Fj</a:t>
                      </a:r>
                      <a:endParaRPr lang="zh-CN" altLang="en-US" sz="1400" b="1" dirty="0">
                        <a:latin typeface="+mn-ea"/>
                        <a:ea typeface="+mn-ea"/>
                      </a:endParaRPr>
                    </a:p>
                  </a:txBody>
                  <a:tcPr/>
                </a:tc>
                <a:tc>
                  <a:txBody>
                    <a:bodyPr/>
                    <a:lstStyle/>
                    <a:p>
                      <a:pPr algn="ctr"/>
                      <a:r>
                        <a:rPr lang="en-US" altLang="zh-CN" sz="1400" b="1" dirty="0" err="1" smtClean="0">
                          <a:latin typeface="+mn-ea"/>
                          <a:ea typeface="+mn-ea"/>
                        </a:rPr>
                        <a:t>Fk</a:t>
                      </a:r>
                      <a:endParaRPr lang="zh-CN" altLang="en-US" sz="1400" b="1" dirty="0">
                        <a:latin typeface="+mn-ea"/>
                        <a:ea typeface="+mn-ea"/>
                      </a:endParaRPr>
                    </a:p>
                  </a:txBody>
                  <a:tcPr/>
                </a:tc>
                <a:tc>
                  <a:txBody>
                    <a:bodyPr/>
                    <a:lstStyle/>
                    <a:p>
                      <a:pPr algn="ctr"/>
                      <a:r>
                        <a:rPr lang="en-US" altLang="zh-CN" sz="1400" b="1" dirty="0" err="1" smtClean="0">
                          <a:latin typeface="+mn-ea"/>
                          <a:ea typeface="+mn-ea"/>
                        </a:rPr>
                        <a:t>Qj</a:t>
                      </a:r>
                      <a:endParaRPr lang="zh-CN" altLang="en-US" sz="1400" b="1" dirty="0">
                        <a:latin typeface="+mn-ea"/>
                        <a:ea typeface="+mn-ea"/>
                      </a:endParaRPr>
                    </a:p>
                  </a:txBody>
                  <a:tcPr/>
                </a:tc>
                <a:tc>
                  <a:txBody>
                    <a:bodyPr/>
                    <a:lstStyle/>
                    <a:p>
                      <a:pPr algn="ctr"/>
                      <a:r>
                        <a:rPr lang="en-US" altLang="zh-CN" sz="1400" b="1" dirty="0" err="1" smtClean="0">
                          <a:latin typeface="+mn-ea"/>
                          <a:ea typeface="+mn-ea"/>
                        </a:rPr>
                        <a:t>Qk</a:t>
                      </a:r>
                      <a:endParaRPr lang="zh-CN" altLang="en-US" sz="1400" b="1" dirty="0">
                        <a:latin typeface="+mn-ea"/>
                        <a:ea typeface="+mn-ea"/>
                      </a:endParaRPr>
                    </a:p>
                  </a:txBody>
                  <a:tcPr/>
                </a:tc>
                <a:tc>
                  <a:txBody>
                    <a:bodyPr/>
                    <a:lstStyle/>
                    <a:p>
                      <a:pPr algn="ctr"/>
                      <a:r>
                        <a:rPr lang="en-US" altLang="zh-CN" sz="1400" b="1" dirty="0" err="1" smtClean="0">
                          <a:latin typeface="+mn-ea"/>
                          <a:ea typeface="+mn-ea"/>
                        </a:rPr>
                        <a:t>Rj</a:t>
                      </a:r>
                      <a:endParaRPr lang="zh-CN" altLang="en-US" sz="1400" b="1" dirty="0">
                        <a:latin typeface="+mn-ea"/>
                        <a:ea typeface="+mn-ea"/>
                      </a:endParaRPr>
                    </a:p>
                  </a:txBody>
                  <a:tcPr/>
                </a:tc>
                <a:tc>
                  <a:txBody>
                    <a:bodyPr/>
                    <a:lstStyle/>
                    <a:p>
                      <a:pPr algn="ctr"/>
                      <a:r>
                        <a:rPr lang="en-US" altLang="zh-CN" sz="1400" b="1" dirty="0" err="1" smtClean="0">
                          <a:latin typeface="+mn-ea"/>
                          <a:ea typeface="+mn-ea"/>
                        </a:rPr>
                        <a:t>Rk</a:t>
                      </a:r>
                      <a:endParaRPr lang="zh-CN" altLang="en-US" sz="1400" b="1" dirty="0">
                        <a:latin typeface="+mn-ea"/>
                        <a:ea typeface="+mn-ea"/>
                      </a:endParaRPr>
                    </a:p>
                  </a:txBody>
                  <a:tcPr/>
                </a:tc>
              </a:tr>
              <a:tr h="286856">
                <a:tc>
                  <a:txBody>
                    <a:bodyPr/>
                    <a:lstStyle/>
                    <a:p>
                      <a:pPr algn="l"/>
                      <a:r>
                        <a:rPr lang="zh-CN" altLang="en-US" sz="1400" b="1" dirty="0" smtClean="0">
                          <a:latin typeface="+mn-ea"/>
                          <a:ea typeface="+mn-ea"/>
                        </a:rPr>
                        <a:t>整数</a:t>
                      </a:r>
                      <a:endParaRPr lang="zh-CN" altLang="en-US" sz="1400" b="1" dirty="0">
                        <a:latin typeface="+mn-ea"/>
                        <a:ea typeface="+mn-ea"/>
                      </a:endParaRPr>
                    </a:p>
                  </a:txBody>
                  <a:tcPr/>
                </a:tc>
                <a:tc>
                  <a:txBody>
                    <a:bodyPr/>
                    <a:lstStyle/>
                    <a:p>
                      <a:pPr algn="ctr"/>
                      <a:r>
                        <a:rPr lang="en-US" altLang="zh-CN" sz="1400" b="1" dirty="0" smtClean="0">
                          <a:solidFill>
                            <a:schemeClr val="tx1"/>
                          </a:solidFill>
                          <a:latin typeface="+mn-ea"/>
                          <a:ea typeface="+mn-ea"/>
                        </a:rPr>
                        <a:t>no</a:t>
                      </a:r>
                      <a:endParaRPr lang="zh-CN" altLang="en-US" sz="1400" b="1" dirty="0">
                        <a:solidFill>
                          <a:schemeClr val="tx1"/>
                        </a:solidFill>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algn="ct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r>
              <a:tr h="324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乘法</a:t>
                      </a:r>
                      <a:r>
                        <a:rPr lang="en-US" altLang="zh-CN" sz="1400" b="1" dirty="0" smtClean="0">
                          <a:latin typeface="+mn-ea"/>
                          <a:ea typeface="+mn-ea"/>
                        </a:rPr>
                        <a:t>1</a:t>
                      </a:r>
                      <a:endParaRPr lang="zh-CN" altLang="en-US" sz="1400" b="1" dirty="0" smtClean="0">
                        <a:latin typeface="+mn-ea"/>
                        <a:ea typeface="+mn-ea"/>
                      </a:endParaRPr>
                    </a:p>
                  </a:txBody>
                  <a:tcPr/>
                </a:tc>
                <a:tc>
                  <a:txBody>
                    <a:bodyPr/>
                    <a:lstStyle/>
                    <a:p>
                      <a:pPr algn="ctr"/>
                      <a:r>
                        <a:rPr lang="en-US" altLang="zh-CN" sz="1400" b="1" dirty="0" smtClean="0">
                          <a:latin typeface="+mn-ea"/>
                          <a:ea typeface="+mn-ea"/>
                        </a:rPr>
                        <a:t>yes</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mn-ea"/>
                          <a:ea typeface="+mn-ea"/>
                        </a:rPr>
                        <a:t>MULTD</a:t>
                      </a:r>
                      <a:endParaRPr lang="zh-CN" altLang="en-US" sz="1400" b="1" dirty="0" smtClean="0">
                        <a:latin typeface="+mn-ea"/>
                        <a:ea typeface="+mn-ea"/>
                      </a:endParaRPr>
                    </a:p>
                  </a:txBody>
                  <a:tcPr/>
                </a:tc>
                <a:tc>
                  <a:txBody>
                    <a:bodyPr/>
                    <a:lstStyle/>
                    <a:p>
                      <a:pPr algn="ctr"/>
                      <a:r>
                        <a:rPr lang="en-US" altLang="zh-CN" sz="1400" b="1" dirty="0" smtClean="0">
                          <a:latin typeface="+mn-ea"/>
                          <a:ea typeface="+mn-ea"/>
                        </a:rPr>
                        <a:t>F0</a:t>
                      </a:r>
                      <a:endParaRPr lang="zh-CN" altLang="en-US" sz="1400" b="1" dirty="0">
                        <a:latin typeface="+mn-ea"/>
                        <a:ea typeface="+mn-ea"/>
                      </a:endParaRPr>
                    </a:p>
                  </a:txBody>
                  <a:tcPr/>
                </a:tc>
                <a:tc>
                  <a:txBody>
                    <a:bodyPr/>
                    <a:lstStyle/>
                    <a:p>
                      <a:pPr algn="ctr"/>
                      <a:r>
                        <a:rPr lang="en-US" altLang="zh-CN" sz="1400" b="1" kern="1200" dirty="0" smtClean="0">
                          <a:solidFill>
                            <a:schemeClr val="dk1"/>
                          </a:solidFill>
                          <a:latin typeface="+mn-ea"/>
                          <a:ea typeface="+mn-ea"/>
                          <a:cs typeface="+mn-cs"/>
                        </a:rPr>
                        <a:t>F2</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F4</a:t>
                      </a: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tx1"/>
                          </a:solidFill>
                          <a:latin typeface="+mn-ea"/>
                          <a:ea typeface="+mn-ea"/>
                          <a:cs typeface="+mn-cs"/>
                        </a:rPr>
                        <a:t>no</a:t>
                      </a:r>
                      <a:endParaRPr lang="zh-CN" altLang="en-US" sz="1400" b="1" kern="1200" dirty="0">
                        <a:solidFill>
                          <a:schemeClr val="tx1"/>
                        </a:solidFill>
                        <a:latin typeface="+mn-ea"/>
                        <a:ea typeface="+mn-ea"/>
                        <a:cs typeface="+mn-cs"/>
                      </a:endParaRPr>
                    </a:p>
                  </a:txBody>
                  <a:tcPr/>
                </a:tc>
                <a:tc>
                  <a:txBody>
                    <a:bodyPr/>
                    <a:lstStyle/>
                    <a:p>
                      <a:pPr algn="ctr"/>
                      <a:r>
                        <a:rPr lang="en-US" altLang="zh-CN" sz="1400" b="1" kern="1200" dirty="0" smtClean="0">
                          <a:solidFill>
                            <a:schemeClr val="tx1"/>
                          </a:solidFill>
                          <a:latin typeface="+mn-ea"/>
                          <a:ea typeface="+mn-ea"/>
                          <a:cs typeface="+mn-cs"/>
                        </a:rPr>
                        <a:t>no</a:t>
                      </a:r>
                      <a:endParaRPr lang="zh-CN" altLang="en-US" sz="1400" b="1" kern="1200" dirty="0">
                        <a:solidFill>
                          <a:schemeClr val="tx1"/>
                        </a:solidFill>
                        <a:latin typeface="+mn-ea"/>
                        <a:ea typeface="+mn-ea"/>
                        <a:cs typeface="+mn-cs"/>
                      </a:endParaRPr>
                    </a:p>
                  </a:txBody>
                  <a:tcPr/>
                </a:tc>
              </a:tr>
              <a:tr h="324918">
                <a:tc>
                  <a:txBody>
                    <a:bodyPr/>
                    <a:lstStyle/>
                    <a:p>
                      <a:pPr algn="l"/>
                      <a:r>
                        <a:rPr lang="zh-CN" altLang="en-US" sz="1400" b="1" kern="1200" dirty="0" smtClean="0">
                          <a:solidFill>
                            <a:schemeClr val="dk1"/>
                          </a:solidFill>
                          <a:latin typeface="+mn-ea"/>
                          <a:ea typeface="+mn-ea"/>
                          <a:cs typeface="+mn-cs"/>
                        </a:rPr>
                        <a:t>乘法</a:t>
                      </a:r>
                      <a:r>
                        <a:rPr lang="en-US" altLang="zh-CN" sz="1400" b="1" kern="1200" dirty="0" smtClean="0">
                          <a:solidFill>
                            <a:schemeClr val="dk1"/>
                          </a:solidFill>
                          <a:latin typeface="+mn-ea"/>
                          <a:ea typeface="+mn-ea"/>
                          <a:cs typeface="+mn-cs"/>
                        </a:rPr>
                        <a:t>2</a:t>
                      </a:r>
                    </a:p>
                  </a:txBody>
                  <a:tcPr/>
                </a:tc>
                <a:tc>
                  <a:txBody>
                    <a:bodyPr/>
                    <a:lstStyle/>
                    <a:p>
                      <a:pPr algn="ctr"/>
                      <a:r>
                        <a:rPr lang="en-US" altLang="zh-CN" sz="1400" b="1" dirty="0" smtClean="0">
                          <a:latin typeface="+mn-ea"/>
                          <a:ea typeface="+mn-ea"/>
                        </a:rPr>
                        <a:t>no</a:t>
                      </a:r>
                      <a:endParaRPr lang="zh-CN" altLang="en-US" sz="1400" b="1" dirty="0">
                        <a:latin typeface="+mn-ea"/>
                        <a:ea typeface="+mn-ea"/>
                      </a:endParaRPr>
                    </a:p>
                  </a:txBody>
                  <a:tcPr/>
                </a:tc>
                <a:tc>
                  <a:txBody>
                    <a:bodyPr/>
                    <a:lstStyle/>
                    <a:p>
                      <a:pPr algn="ctr"/>
                      <a:endParaRPr lang="zh-CN" altLang="en-US" sz="1400" dirty="0"/>
                    </a:p>
                  </a:txBody>
                  <a:tcPr/>
                </a:tc>
                <a:tc>
                  <a:txBody>
                    <a:bodyPr/>
                    <a:lstStyle/>
                    <a:p>
                      <a:pPr algn="ctr"/>
                      <a:endParaRPr lang="zh-CN" altLang="en-US" sz="1400" dirty="0"/>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rgbClr val="FF0000"/>
                        </a:solidFill>
                        <a:latin typeface="+mn-ea"/>
                        <a:ea typeface="+mn-ea"/>
                        <a:cs typeface="+mn-cs"/>
                      </a:endParaRPr>
                    </a:p>
                  </a:txBody>
                  <a:tcPr/>
                </a:tc>
                <a:tc>
                  <a:txBody>
                    <a:bodyPr/>
                    <a:lstStyle/>
                    <a:p>
                      <a:pPr algn="ctr"/>
                      <a:endParaRPr lang="zh-CN" altLang="en-US" sz="1400" b="1" kern="1200" dirty="0">
                        <a:solidFill>
                          <a:srgbClr val="FF0000"/>
                        </a:solidFill>
                        <a:latin typeface="+mn-ea"/>
                        <a:ea typeface="+mn-ea"/>
                        <a:cs typeface="+mn-cs"/>
                      </a:endParaRPr>
                    </a:p>
                  </a:txBody>
                  <a:tcPr/>
                </a:tc>
              </a:tr>
              <a:tr h="324918">
                <a:tc>
                  <a:txBody>
                    <a:bodyPr/>
                    <a:lstStyle/>
                    <a:p>
                      <a:pPr algn="l"/>
                      <a:r>
                        <a:rPr lang="zh-CN" altLang="en-US" sz="1400" b="1" u="none" kern="1200" dirty="0" smtClean="0">
                          <a:solidFill>
                            <a:schemeClr val="dk1"/>
                          </a:solidFill>
                          <a:latin typeface="+mn-ea"/>
                          <a:ea typeface="+mn-ea"/>
                          <a:cs typeface="+mn-cs"/>
                        </a:rPr>
                        <a:t>加法</a:t>
                      </a:r>
                      <a:endParaRPr lang="zh-CN" altLang="en-US" sz="1400" b="1" u="none" kern="1200" dirty="0">
                        <a:solidFill>
                          <a:schemeClr val="dk1"/>
                        </a:solidFill>
                        <a:latin typeface="+mn-ea"/>
                        <a:ea typeface="+mn-ea"/>
                        <a:cs typeface="+mn-cs"/>
                      </a:endParaRPr>
                    </a:p>
                  </a:txBody>
                  <a:tcPr/>
                </a:tc>
                <a:tc>
                  <a:txBody>
                    <a:bodyPr/>
                    <a:lstStyle/>
                    <a:p>
                      <a:pPr algn="ctr"/>
                      <a:r>
                        <a:rPr lang="en-US" altLang="zh-CN" sz="1400" b="1" dirty="0" smtClean="0">
                          <a:solidFill>
                            <a:srgbClr val="FF0000"/>
                          </a:solidFill>
                          <a:latin typeface="+mn-ea"/>
                          <a:ea typeface="+mn-ea"/>
                        </a:rPr>
                        <a:t>no</a:t>
                      </a:r>
                      <a:endParaRPr lang="zh-CN" altLang="en-US" sz="1400" b="1" dirty="0">
                        <a:solidFill>
                          <a:srgbClr val="FF0000"/>
                        </a:solidFill>
                        <a:latin typeface="+mn-ea"/>
                        <a:ea typeface="+mn-ea"/>
                      </a:endParaRPr>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r h="324918">
                <a:tc>
                  <a:txBody>
                    <a:bodyPr/>
                    <a:lstStyle/>
                    <a:p>
                      <a:pPr algn="l"/>
                      <a:r>
                        <a:rPr lang="zh-CN" altLang="en-US" sz="1400" b="1" kern="1200" dirty="0" smtClean="0">
                          <a:solidFill>
                            <a:schemeClr val="dk1"/>
                          </a:solidFill>
                          <a:latin typeface="+mn-ea"/>
                          <a:ea typeface="+mn-ea"/>
                          <a:cs typeface="+mn-cs"/>
                        </a:rPr>
                        <a:t>除法</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mn-ea"/>
                          <a:ea typeface="+mn-ea"/>
                        </a:rPr>
                        <a:t>yes</a:t>
                      </a:r>
                      <a:endParaRPr lang="zh-CN" altLang="en-US" sz="1400" b="1" dirty="0" smtClean="0">
                        <a:latin typeface="+mn-ea"/>
                        <a:ea typeface="+mn-ea"/>
                      </a:endParaRPr>
                    </a:p>
                  </a:txBody>
                  <a:tcPr/>
                </a:tc>
                <a:tc>
                  <a:txBody>
                    <a:bodyPr/>
                    <a:lstStyle/>
                    <a:p>
                      <a:pPr algn="ctr"/>
                      <a:r>
                        <a:rPr lang="en-US" altLang="zh-CN" sz="1400" b="1" kern="1200" dirty="0" smtClean="0">
                          <a:solidFill>
                            <a:schemeClr val="dk1"/>
                          </a:solidFill>
                          <a:latin typeface="+mn-ea"/>
                          <a:ea typeface="+mn-ea"/>
                          <a:cs typeface="+mn-cs"/>
                        </a:rPr>
                        <a:t>DIVD</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F10</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F0</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F6</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kern="1200" dirty="0" smtClean="0">
                          <a:solidFill>
                            <a:schemeClr val="dk1"/>
                          </a:solidFill>
                          <a:latin typeface="+mn-ea"/>
                          <a:ea typeface="+mn-ea"/>
                          <a:cs typeface="+mn-cs"/>
                        </a:rPr>
                        <a:t>乘法</a:t>
                      </a:r>
                      <a:r>
                        <a:rPr lang="en-US" altLang="zh-CN" sz="1400" b="1" kern="1200" dirty="0" smtClean="0">
                          <a:solidFill>
                            <a:schemeClr val="dk1"/>
                          </a:solidFill>
                          <a:latin typeface="+mn-ea"/>
                          <a:ea typeface="+mn-ea"/>
                          <a:cs typeface="+mn-cs"/>
                        </a:rPr>
                        <a:t>1</a:t>
                      </a:r>
                      <a:endParaRPr lang="zh-CN" altLang="en-US" sz="1400" b="1" kern="1200" dirty="0" smtClean="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no</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yes</a:t>
                      </a:r>
                      <a:endParaRPr lang="zh-CN" altLang="en-US" sz="1400" b="1" kern="1200" dirty="0">
                        <a:solidFill>
                          <a:schemeClr val="dk1"/>
                        </a:solidFill>
                        <a:latin typeface="+mn-ea"/>
                        <a:ea typeface="+mn-ea"/>
                        <a:cs typeface="+mn-cs"/>
                      </a:endParaRPr>
                    </a:p>
                  </a:txBody>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281683299"/>
              </p:ext>
            </p:extLst>
          </p:nvPr>
        </p:nvGraphicFramePr>
        <p:xfrm>
          <a:off x="1259632" y="5373216"/>
          <a:ext cx="6192688" cy="914400"/>
        </p:xfrm>
        <a:graphic>
          <a:graphicData uri="http://schemas.openxmlformats.org/drawingml/2006/table">
            <a:tbl>
              <a:tblPr firstRow="1" bandRow="1">
                <a:tableStyleId>{5C22544A-7EE6-4342-B048-85BDC9FD1C3A}</a:tableStyleId>
              </a:tblPr>
              <a:tblGrid>
                <a:gridCol w="1099812"/>
                <a:gridCol w="700388"/>
                <a:gridCol w="648072"/>
                <a:gridCol w="497478"/>
                <a:gridCol w="669488"/>
                <a:gridCol w="669488"/>
                <a:gridCol w="669488"/>
                <a:gridCol w="547233"/>
                <a:gridCol w="691241"/>
              </a:tblGrid>
              <a:tr h="288032">
                <a:tc rowSpan="2">
                  <a:txBody>
                    <a:bodyPr/>
                    <a:lstStyle/>
                    <a:p>
                      <a:endParaRPr lang="zh-CN" altLang="en-US" dirty="0"/>
                    </a:p>
                  </a:txBody>
                  <a:tcPr/>
                </a:tc>
                <a:tc gridSpan="8">
                  <a:txBody>
                    <a:bodyPr/>
                    <a:lstStyle/>
                    <a:p>
                      <a:pPr algn="ctr"/>
                      <a:r>
                        <a:rPr lang="zh-CN" altLang="en-US" sz="1400" b="1" kern="1200" dirty="0" smtClean="0">
                          <a:solidFill>
                            <a:schemeClr val="lt1"/>
                          </a:solidFill>
                          <a:latin typeface="+mn-ea"/>
                          <a:ea typeface="+mn-ea"/>
                          <a:cs typeface="+mn-cs"/>
                        </a:rPr>
                        <a:t>结果寄存器状态表</a:t>
                      </a:r>
                      <a:endParaRPr lang="zh-CN" altLang="en-US" sz="1400" b="1" kern="1200" dirty="0">
                        <a:solidFill>
                          <a:schemeClr val="lt1"/>
                        </a:solidFill>
                        <a:latin typeface="+mn-ea"/>
                        <a:ea typeface="+mn-ea"/>
                        <a:cs typeface="+mn-cs"/>
                      </a:endParaRP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pPr algn="ctr"/>
                      <a:endParaRPr lang="zh-CN" altLang="en-US" sz="1400" b="1" kern="1200" dirty="0">
                        <a:solidFill>
                          <a:schemeClr val="lt1"/>
                        </a:solidFill>
                        <a:latin typeface="+mn-ea"/>
                        <a:ea typeface="+mn-ea"/>
                        <a:cs typeface="+mn-cs"/>
                      </a:endParaRPr>
                    </a:p>
                  </a:txBody>
                  <a:tcPr/>
                </a:tc>
              </a:tr>
              <a:tr h="288032">
                <a:tc vMerge="1">
                  <a:txBody>
                    <a:bodyPr/>
                    <a:lstStyle/>
                    <a:p>
                      <a:endParaRPr lang="zh-CN" altLang="en-US" dirty="0"/>
                    </a:p>
                  </a:txBody>
                  <a:tcPr/>
                </a:tc>
                <a:tc>
                  <a:txBody>
                    <a:bodyPr/>
                    <a:lstStyle/>
                    <a:p>
                      <a:pPr algn="ctr"/>
                      <a:r>
                        <a:rPr lang="en-US" altLang="zh-CN" sz="1400" b="1" kern="1200" dirty="0" smtClean="0">
                          <a:solidFill>
                            <a:schemeClr val="dk1"/>
                          </a:solidFill>
                          <a:latin typeface="+mn-ea"/>
                          <a:ea typeface="+mn-ea"/>
                          <a:cs typeface="+mn-cs"/>
                        </a:rPr>
                        <a:t>F0</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smtClean="0">
                          <a:solidFill>
                            <a:schemeClr val="dk1"/>
                          </a:solidFill>
                          <a:latin typeface="+mn-ea"/>
                          <a:ea typeface="+mn-ea"/>
                          <a:cs typeface="+mn-cs"/>
                        </a:rPr>
                        <a:t>F2</a:t>
                      </a:r>
                      <a:endParaRPr lang="zh-CN" altLang="en-US" sz="1400" b="1" kern="1200" dirty="0" smtClean="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F4</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F6</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F8</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F10</a:t>
                      </a:r>
                      <a:endParaRPr lang="zh-CN" altLang="en-US" sz="1400" b="1" kern="1200" dirty="0">
                        <a:solidFill>
                          <a:schemeClr val="dk1"/>
                        </a:solidFill>
                        <a:latin typeface="+mn-ea"/>
                        <a:ea typeface="+mn-ea"/>
                        <a:cs typeface="+mn-cs"/>
                      </a:endParaRPr>
                    </a:p>
                  </a:txBody>
                  <a:tcPr/>
                </a:tc>
                <a:tc>
                  <a:txBody>
                    <a:bodyPr/>
                    <a:lstStyle/>
                    <a:p>
                      <a:r>
                        <a:rPr lang="en-US" altLang="zh-CN" sz="1400" b="1" kern="1200" dirty="0" smtClean="0">
                          <a:solidFill>
                            <a:schemeClr val="dk1"/>
                          </a:solidFill>
                          <a:latin typeface="+mn-ea"/>
                          <a:ea typeface="+mn-ea"/>
                          <a:cs typeface="+mn-cs"/>
                        </a:rPr>
                        <a:t>...</a:t>
                      </a:r>
                      <a:endParaRPr lang="zh-CN" altLang="en-US" sz="1400" b="1" kern="1200" dirty="0">
                        <a:solidFill>
                          <a:schemeClr val="dk1"/>
                        </a:solidFill>
                        <a:latin typeface="+mn-ea"/>
                        <a:ea typeface="+mn-ea"/>
                        <a:cs typeface="+mn-cs"/>
                      </a:endParaRPr>
                    </a:p>
                  </a:txBody>
                  <a:tcPr/>
                </a:tc>
                <a:tc>
                  <a:txBody>
                    <a:bodyPr/>
                    <a:lstStyle/>
                    <a:p>
                      <a:r>
                        <a:rPr lang="en-US" altLang="zh-CN" sz="1400" b="1" kern="1200" dirty="0" smtClean="0">
                          <a:solidFill>
                            <a:schemeClr val="dk1"/>
                          </a:solidFill>
                          <a:latin typeface="+mn-ea"/>
                          <a:ea typeface="+mn-ea"/>
                          <a:cs typeface="+mn-cs"/>
                        </a:rPr>
                        <a:t>F30</a:t>
                      </a:r>
                      <a:endParaRPr lang="zh-CN" altLang="en-US" sz="1400" b="1" kern="1200" dirty="0">
                        <a:solidFill>
                          <a:schemeClr val="dk1"/>
                        </a:solidFill>
                        <a:latin typeface="+mn-ea"/>
                        <a:ea typeface="+mn-ea"/>
                        <a:cs typeface="+mn-cs"/>
                      </a:endParaRPr>
                    </a:p>
                  </a:txBody>
                  <a:tcPr/>
                </a:tc>
              </a:tr>
              <a:tr h="288032">
                <a:tc>
                  <a:txBody>
                    <a:bodyPr/>
                    <a:lstStyle/>
                    <a:p>
                      <a:pPr algn="ctr"/>
                      <a:r>
                        <a:rPr lang="zh-CN" altLang="en-US" sz="1400" b="1" kern="1200" dirty="0" smtClean="0">
                          <a:solidFill>
                            <a:schemeClr val="dk1"/>
                          </a:solidFill>
                          <a:latin typeface="+mn-ea"/>
                          <a:ea typeface="+mn-ea"/>
                          <a:cs typeface="+mn-cs"/>
                        </a:rPr>
                        <a:t>部件名称</a:t>
                      </a:r>
                      <a:endParaRPr lang="zh-CN" altLang="en-US" sz="1400" b="1" kern="1200" dirty="0">
                        <a:solidFill>
                          <a:schemeClr val="dk1"/>
                        </a:solidFill>
                        <a:latin typeface="+mn-ea"/>
                        <a:ea typeface="+mn-ea"/>
                        <a:cs typeface="+mn-cs"/>
                      </a:endParaRPr>
                    </a:p>
                  </a:txBody>
                  <a:tcPr/>
                </a:tc>
                <a:tc>
                  <a:txBody>
                    <a:bodyPr/>
                    <a:lstStyle/>
                    <a:p>
                      <a:r>
                        <a:rPr lang="zh-CN" altLang="en-US" sz="1400" b="1" kern="1200" dirty="0" smtClean="0">
                          <a:solidFill>
                            <a:schemeClr val="dk1"/>
                          </a:solidFill>
                          <a:latin typeface="+mn-ea"/>
                          <a:ea typeface="+mn-ea"/>
                          <a:cs typeface="+mn-cs"/>
                        </a:rPr>
                        <a:t>乘法</a:t>
                      </a:r>
                      <a:r>
                        <a:rPr lang="en-US" altLang="zh-CN" sz="1400" b="1" kern="1200" dirty="0" smtClean="0">
                          <a:solidFill>
                            <a:schemeClr val="dk1"/>
                          </a:solidFill>
                          <a:latin typeface="+mn-ea"/>
                          <a:ea typeface="+mn-ea"/>
                          <a:cs typeface="+mn-cs"/>
                        </a:rPr>
                        <a:t>1</a:t>
                      </a: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r>
                        <a:rPr lang="zh-CN" altLang="en-US" sz="1400" b="1" kern="1200" dirty="0" smtClean="0">
                          <a:solidFill>
                            <a:schemeClr val="dk1"/>
                          </a:solidFill>
                          <a:latin typeface="+mn-ea"/>
                          <a:ea typeface="+mn-ea"/>
                          <a:cs typeface="+mn-cs"/>
                        </a:rPr>
                        <a:t>除法</a:t>
                      </a:r>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r>
            </a:tbl>
          </a:graphicData>
        </a:graphic>
      </p:graphicFrame>
      <p:sp>
        <p:nvSpPr>
          <p:cNvPr id="7" name="矩形 6"/>
          <p:cNvSpPr/>
          <p:nvPr/>
        </p:nvSpPr>
        <p:spPr>
          <a:xfrm>
            <a:off x="1979712" y="6488668"/>
            <a:ext cx="5540299" cy="369332"/>
          </a:xfrm>
          <a:prstGeom prst="rect">
            <a:avLst/>
          </a:prstGeom>
        </p:spPr>
        <p:txBody>
          <a:bodyPr wrap="none">
            <a:spAutoFit/>
          </a:bodyPr>
          <a:lstStyle/>
          <a:p>
            <a:pPr eaLnBrk="1" hangingPunct="1">
              <a:spcBef>
                <a:spcPct val="50000"/>
              </a:spcBef>
              <a:buFont typeface="Wingdings" pitchFamily="2" charset="2"/>
              <a:buNone/>
            </a:pPr>
            <a:r>
              <a:rPr lang="zh-CN" altLang="en-US" sz="1800" dirty="0">
                <a:solidFill>
                  <a:srgbClr val="000000"/>
                </a:solidFill>
              </a:rPr>
              <a:t>程序段执行</a:t>
            </a:r>
            <a:r>
              <a:rPr lang="zh-CN" altLang="en-US" sz="1800" dirty="0" smtClean="0">
                <a:solidFill>
                  <a:srgbClr val="000000"/>
                </a:solidFill>
              </a:rPr>
              <a:t>到</a:t>
            </a:r>
            <a:r>
              <a:rPr lang="en-US" altLang="zh-CN" sz="1800" dirty="0" smtClean="0">
                <a:solidFill>
                  <a:srgbClr val="FF0000"/>
                </a:solidFill>
              </a:rPr>
              <a:t>MULTD</a:t>
            </a:r>
            <a:r>
              <a:rPr lang="zh-CN" altLang="en-US" sz="1800" dirty="0" smtClean="0"/>
              <a:t>执行</a:t>
            </a:r>
            <a:r>
              <a:rPr lang="en-US" altLang="zh-CN" sz="1800" dirty="0" smtClean="0"/>
              <a:t>,</a:t>
            </a:r>
            <a:r>
              <a:rPr lang="en-US" altLang="zh-CN" sz="1800" dirty="0" smtClean="0">
                <a:solidFill>
                  <a:srgbClr val="FF0000"/>
                </a:solidFill>
              </a:rPr>
              <a:t> SUBD</a:t>
            </a:r>
            <a:r>
              <a:rPr lang="zh-CN" altLang="en-US" sz="1800" dirty="0" smtClean="0"/>
              <a:t>完成时</a:t>
            </a:r>
            <a:r>
              <a:rPr lang="zh-CN" altLang="en-US" sz="1800" dirty="0" smtClean="0">
                <a:solidFill>
                  <a:srgbClr val="000000"/>
                </a:solidFill>
              </a:rPr>
              <a:t>记分牌</a:t>
            </a:r>
            <a:r>
              <a:rPr lang="zh-CN" altLang="en-US" sz="1800" dirty="0">
                <a:solidFill>
                  <a:srgbClr val="000000"/>
                </a:solidFill>
              </a:rPr>
              <a:t>的状态</a:t>
            </a:r>
            <a:r>
              <a:rPr lang="zh-CN" altLang="en-US" sz="1800" dirty="0"/>
              <a:t> </a:t>
            </a:r>
          </a:p>
        </p:txBody>
      </p:sp>
    </p:spTree>
    <p:extLst>
      <p:ext uri="{BB962C8B-B14F-4D97-AF65-F5344CB8AC3E}">
        <p14:creationId xmlns:p14="http://schemas.microsoft.com/office/powerpoint/2010/main" val="24164314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611674618"/>
              </p:ext>
            </p:extLst>
          </p:nvPr>
        </p:nvGraphicFramePr>
        <p:xfrm>
          <a:off x="1259632" y="116633"/>
          <a:ext cx="6096000" cy="2620880"/>
        </p:xfrm>
        <a:graphic>
          <a:graphicData uri="http://schemas.openxmlformats.org/drawingml/2006/table">
            <a:tbl>
              <a:tblPr firstRow="1" bandRow="1">
                <a:tableStyleId>{5C22544A-7EE6-4342-B048-85BDC9FD1C3A}</a:tableStyleId>
              </a:tblPr>
              <a:tblGrid>
                <a:gridCol w="2088232"/>
                <a:gridCol w="1008112"/>
                <a:gridCol w="1152128"/>
                <a:gridCol w="1008112"/>
                <a:gridCol w="839416"/>
              </a:tblGrid>
              <a:tr h="295268">
                <a:tc rowSpan="2">
                  <a:txBody>
                    <a:bodyPr/>
                    <a:lstStyle/>
                    <a:p>
                      <a:pPr algn="ctr"/>
                      <a:endParaRPr lang="en-US" altLang="zh-CN" sz="1400" b="1" dirty="0" smtClean="0">
                        <a:latin typeface="+mn-ea"/>
                        <a:ea typeface="+mn-ea"/>
                      </a:endParaRPr>
                    </a:p>
                    <a:p>
                      <a:pPr algn="ctr"/>
                      <a:r>
                        <a:rPr lang="zh-CN" altLang="en-US" sz="1400" b="1" dirty="0" smtClean="0">
                          <a:latin typeface="+mn-ea"/>
                          <a:ea typeface="+mn-ea"/>
                        </a:rPr>
                        <a:t>指令</a:t>
                      </a:r>
                      <a:endParaRPr lang="zh-CN" altLang="en-US" sz="1400" b="1" dirty="0">
                        <a:latin typeface="+mn-ea"/>
                        <a:ea typeface="+mn-ea"/>
                      </a:endParaRPr>
                    </a:p>
                  </a:txBody>
                  <a:tcPr/>
                </a:tc>
                <a:tc gridSpan="4">
                  <a:txBody>
                    <a:bodyPr/>
                    <a:lstStyle/>
                    <a:p>
                      <a:pPr algn="ctr"/>
                      <a:r>
                        <a:rPr lang="zh-CN" altLang="en-US" sz="1400" b="1" dirty="0" smtClean="0">
                          <a:latin typeface="+mn-ea"/>
                          <a:ea typeface="+mn-ea"/>
                        </a:rPr>
                        <a:t>指令状态表</a:t>
                      </a:r>
                      <a:endParaRPr lang="zh-CN" altLang="en-US" sz="1400" b="1" dirty="0">
                        <a:latin typeface="+mn-ea"/>
                        <a:ea typeface="+mn-ea"/>
                      </a:endParaRP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295268">
                <a:tc vMerge="1">
                  <a:txBody>
                    <a:bodyPr/>
                    <a:lstStyle/>
                    <a:p>
                      <a:endParaRPr lang="zh-CN" altLang="en-US" dirty="0"/>
                    </a:p>
                  </a:txBody>
                  <a:tcPr/>
                </a:tc>
                <a:tc>
                  <a:txBody>
                    <a:bodyPr/>
                    <a:lstStyle/>
                    <a:p>
                      <a:pPr algn="ctr"/>
                      <a:r>
                        <a:rPr lang="en-US" altLang="zh-CN" sz="1400" b="1" dirty="0" smtClean="0">
                          <a:latin typeface="+mn-ea"/>
                          <a:ea typeface="+mn-ea"/>
                        </a:rPr>
                        <a:t>IS</a:t>
                      </a:r>
                      <a:endParaRPr lang="zh-CN" altLang="en-US" sz="1400" b="1" dirty="0">
                        <a:latin typeface="+mn-ea"/>
                        <a:ea typeface="+mn-ea"/>
                      </a:endParaRPr>
                    </a:p>
                  </a:txBody>
                  <a:tcPr/>
                </a:tc>
                <a:tc>
                  <a:txBody>
                    <a:bodyPr/>
                    <a:lstStyle/>
                    <a:p>
                      <a:pPr algn="ctr"/>
                      <a:r>
                        <a:rPr lang="en-US" altLang="zh-CN" sz="1400" b="1" dirty="0" smtClean="0">
                          <a:latin typeface="+mn-ea"/>
                          <a:ea typeface="+mn-ea"/>
                        </a:rPr>
                        <a:t>RO</a:t>
                      </a:r>
                      <a:endParaRPr lang="zh-CN" altLang="en-US" sz="1400" b="1" dirty="0">
                        <a:latin typeface="+mn-ea"/>
                        <a:ea typeface="+mn-ea"/>
                      </a:endParaRPr>
                    </a:p>
                  </a:txBody>
                  <a:tcPr/>
                </a:tc>
                <a:tc>
                  <a:txBody>
                    <a:bodyPr/>
                    <a:lstStyle/>
                    <a:p>
                      <a:pPr algn="ctr"/>
                      <a:r>
                        <a:rPr lang="en-US" altLang="zh-CN" sz="1400" b="1" dirty="0" smtClean="0">
                          <a:latin typeface="+mn-ea"/>
                          <a:ea typeface="+mn-ea"/>
                        </a:rPr>
                        <a:t>EX</a:t>
                      </a:r>
                      <a:endParaRPr lang="zh-CN" altLang="en-US" sz="1400" b="1" dirty="0">
                        <a:latin typeface="+mn-ea"/>
                        <a:ea typeface="+mn-ea"/>
                      </a:endParaRPr>
                    </a:p>
                  </a:txBody>
                  <a:tcPr/>
                </a:tc>
                <a:tc>
                  <a:txBody>
                    <a:bodyPr/>
                    <a:lstStyle/>
                    <a:p>
                      <a:pPr algn="ctr"/>
                      <a:r>
                        <a:rPr lang="en-US" altLang="zh-CN" sz="1400" b="1" dirty="0" smtClean="0">
                          <a:latin typeface="+mn-ea"/>
                          <a:ea typeface="+mn-ea"/>
                        </a:rPr>
                        <a:t>WR</a:t>
                      </a:r>
                      <a:endParaRPr lang="zh-CN" altLang="en-US" sz="1400" b="1" dirty="0">
                        <a:latin typeface="+mn-ea"/>
                        <a:ea typeface="+mn-ea"/>
                      </a:endParaRPr>
                    </a:p>
                  </a:txBody>
                  <a:tcPr/>
                </a:tc>
              </a:tr>
              <a:tr h="295268">
                <a:tc>
                  <a:txBody>
                    <a:bodyPr/>
                    <a:lstStyle/>
                    <a:p>
                      <a:pPr algn="l"/>
                      <a:r>
                        <a:rPr lang="en-US" altLang="zh-CN" sz="1400" b="1" dirty="0" smtClean="0">
                          <a:latin typeface="+mn-ea"/>
                          <a:ea typeface="+mn-ea"/>
                        </a:rPr>
                        <a:t>LD</a:t>
                      </a:r>
                      <a:r>
                        <a:rPr lang="en-US" altLang="zh-CN" sz="1400" b="1" baseline="0" dirty="0" smtClean="0">
                          <a:latin typeface="+mn-ea"/>
                          <a:ea typeface="+mn-ea"/>
                        </a:rPr>
                        <a:t>     F6</a:t>
                      </a:r>
                      <a:r>
                        <a:rPr lang="zh-CN" altLang="en-US" sz="1400" b="1" baseline="0" dirty="0" smtClean="0">
                          <a:latin typeface="+mn-ea"/>
                          <a:ea typeface="+mn-ea"/>
                        </a:rPr>
                        <a:t>，</a:t>
                      </a:r>
                      <a:r>
                        <a:rPr lang="en-US" altLang="zh-CN" sz="1400" b="1" baseline="0" dirty="0" smtClean="0">
                          <a:latin typeface="+mn-ea"/>
                          <a:ea typeface="+mn-ea"/>
                        </a:rPr>
                        <a:t>34(R2)</a:t>
                      </a:r>
                      <a:endParaRPr lang="zh-CN" altLang="en-US" sz="1400" b="1" dirty="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r>
              <a:tr h="3412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mn-ea"/>
                          <a:ea typeface="+mn-ea"/>
                        </a:rPr>
                        <a:t>LD</a:t>
                      </a:r>
                      <a:r>
                        <a:rPr lang="en-US" altLang="zh-CN" sz="1400" b="1" baseline="0" dirty="0" smtClean="0">
                          <a:latin typeface="+mn-ea"/>
                          <a:ea typeface="+mn-ea"/>
                        </a:rPr>
                        <a:t>     </a:t>
                      </a:r>
                      <a:r>
                        <a:rPr lang="en-US" altLang="zh-CN" sz="1400" b="1" u="none" baseline="0" dirty="0" smtClean="0">
                          <a:solidFill>
                            <a:srgbClr val="FF0000"/>
                          </a:solidFill>
                          <a:latin typeface="+mn-ea"/>
                          <a:ea typeface="+mn-ea"/>
                        </a:rPr>
                        <a:t>F2</a:t>
                      </a:r>
                      <a:r>
                        <a:rPr lang="zh-CN" altLang="en-US" sz="1400" b="1" baseline="0" dirty="0" smtClean="0">
                          <a:latin typeface="+mn-ea"/>
                          <a:ea typeface="+mn-ea"/>
                        </a:rPr>
                        <a:t>，</a:t>
                      </a:r>
                      <a:r>
                        <a:rPr lang="en-US" altLang="zh-CN" sz="1400" b="1" baseline="0" dirty="0" smtClean="0">
                          <a:latin typeface="+mn-ea"/>
                          <a:ea typeface="+mn-ea"/>
                        </a:rPr>
                        <a:t>45(R3)</a:t>
                      </a:r>
                      <a:endParaRPr lang="zh-CN" altLang="en-US" sz="1400" b="1" dirty="0" smtClean="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solidFill>
                            <a:schemeClr val="tx1"/>
                          </a:solidFill>
                          <a:latin typeface="+mn-ea"/>
                          <a:ea typeface="+mn-ea"/>
                        </a:rPr>
                        <a:t>√</a:t>
                      </a:r>
                    </a:p>
                  </a:txBody>
                  <a:tcPr/>
                </a:tc>
              </a:tr>
              <a:tr h="341296">
                <a:tc>
                  <a:txBody>
                    <a:bodyPr/>
                    <a:lstStyle/>
                    <a:p>
                      <a:pPr algn="l"/>
                      <a:r>
                        <a:rPr lang="en-US" altLang="zh-CN" sz="1400" b="1" kern="1200" dirty="0" smtClean="0">
                          <a:solidFill>
                            <a:schemeClr val="dk1"/>
                          </a:solidFill>
                          <a:latin typeface="+mn-ea"/>
                          <a:ea typeface="+mn-ea"/>
                          <a:cs typeface="+mn-cs"/>
                        </a:rPr>
                        <a:t>MULTD  </a:t>
                      </a:r>
                      <a:r>
                        <a:rPr lang="en-US" altLang="zh-CN" sz="1400" b="1" kern="1200" dirty="0" smtClean="0">
                          <a:solidFill>
                            <a:srgbClr val="00B050"/>
                          </a:solidFill>
                          <a:latin typeface="+mn-ea"/>
                          <a:ea typeface="+mn-ea"/>
                          <a:cs typeface="+mn-cs"/>
                        </a:rPr>
                        <a:t>F0</a:t>
                      </a:r>
                      <a:r>
                        <a:rPr lang="en-US" altLang="zh-CN" sz="1400" b="1" kern="1200" dirty="0" smtClean="0">
                          <a:solidFill>
                            <a:schemeClr val="dk1"/>
                          </a:solidFill>
                          <a:latin typeface="+mn-ea"/>
                          <a:ea typeface="+mn-ea"/>
                          <a:cs typeface="+mn-cs"/>
                        </a:rPr>
                        <a:t>, </a:t>
                      </a:r>
                      <a:r>
                        <a:rPr lang="en-US" altLang="zh-CN" sz="1400" b="1" u="none" kern="1200" dirty="0" smtClean="0">
                          <a:solidFill>
                            <a:srgbClr val="FF0000"/>
                          </a:solidFill>
                          <a:latin typeface="+mn-ea"/>
                          <a:ea typeface="+mn-ea"/>
                          <a:cs typeface="+mn-cs"/>
                        </a:rPr>
                        <a:t>F2</a:t>
                      </a:r>
                      <a:r>
                        <a:rPr lang="en-US" altLang="zh-CN" sz="1400" b="1" kern="1200" dirty="0" smtClean="0">
                          <a:solidFill>
                            <a:schemeClr val="dk1"/>
                          </a:solidFill>
                          <a:latin typeface="+mn-ea"/>
                          <a:ea typeface="+mn-ea"/>
                          <a:cs typeface="+mn-cs"/>
                        </a:rPr>
                        <a:t>, F4</a:t>
                      </a: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solidFill>
                            <a:schemeClr val="tx1"/>
                          </a:solidFill>
                          <a:latin typeface="+mn-ea"/>
                          <a:ea typeface="+mn-ea"/>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solidFill>
                            <a:schemeClr val="tx1"/>
                          </a:solidFill>
                          <a:latin typeface="+mn-ea"/>
                          <a:ea typeface="+mn-ea"/>
                        </a:rPr>
                        <a:t>√</a:t>
                      </a:r>
                    </a:p>
                  </a:txBody>
                  <a:tcPr/>
                </a:tc>
                <a:tc>
                  <a:txBody>
                    <a:bodyPr/>
                    <a:lstStyle/>
                    <a:p>
                      <a:pPr algn="ctr"/>
                      <a:endParaRPr lang="zh-CN" altLang="en-US" sz="1400" dirty="0"/>
                    </a:p>
                  </a:txBody>
                  <a:tcPr/>
                </a:tc>
              </a:tr>
              <a:tr h="341296">
                <a:tc>
                  <a:txBody>
                    <a:bodyPr/>
                    <a:lstStyle/>
                    <a:p>
                      <a:pPr algn="l"/>
                      <a:r>
                        <a:rPr lang="en-US" altLang="zh-CN" sz="1400" b="1" kern="1200" dirty="0" smtClean="0">
                          <a:solidFill>
                            <a:schemeClr val="dk1"/>
                          </a:solidFill>
                          <a:latin typeface="+mn-ea"/>
                          <a:ea typeface="+mn-ea"/>
                          <a:cs typeface="+mn-cs"/>
                        </a:rPr>
                        <a:t>SUBD   </a:t>
                      </a:r>
                      <a:r>
                        <a:rPr lang="en-US" altLang="zh-CN" sz="1400" b="1" kern="1200" dirty="0" smtClean="0">
                          <a:solidFill>
                            <a:srgbClr val="C00000"/>
                          </a:solidFill>
                          <a:latin typeface="+mn-ea"/>
                          <a:ea typeface="+mn-ea"/>
                          <a:cs typeface="+mn-cs"/>
                        </a:rPr>
                        <a:t>F8</a:t>
                      </a:r>
                      <a:r>
                        <a:rPr lang="en-US" altLang="zh-CN" sz="1400" b="1" kern="1200" dirty="0" smtClean="0">
                          <a:solidFill>
                            <a:schemeClr val="dk1"/>
                          </a:solidFill>
                          <a:latin typeface="+mn-ea"/>
                          <a:ea typeface="+mn-ea"/>
                          <a:cs typeface="+mn-cs"/>
                        </a:rPr>
                        <a:t>, </a:t>
                      </a:r>
                      <a:r>
                        <a:rPr lang="en-US" altLang="zh-CN" sz="1400" b="1" u="sng" kern="1200" dirty="0" smtClean="0">
                          <a:solidFill>
                            <a:srgbClr val="0066FF"/>
                          </a:solidFill>
                          <a:effectLst>
                            <a:outerShdw blurRad="38100" dist="38100" dir="2700000" algn="tl">
                              <a:srgbClr val="000000">
                                <a:alpha val="43137"/>
                              </a:srgbClr>
                            </a:outerShdw>
                          </a:effectLst>
                          <a:latin typeface="+mn-ea"/>
                          <a:ea typeface="+mn-ea"/>
                          <a:cs typeface="+mn-cs"/>
                        </a:rPr>
                        <a:t>F6</a:t>
                      </a:r>
                      <a:r>
                        <a:rPr lang="en-US" altLang="zh-CN" sz="1400" b="1" kern="1200" dirty="0" smtClean="0">
                          <a:solidFill>
                            <a:schemeClr val="dk1"/>
                          </a:solidFill>
                          <a:latin typeface="+mn-ea"/>
                          <a:ea typeface="+mn-ea"/>
                          <a:cs typeface="+mn-cs"/>
                        </a:rPr>
                        <a:t>, </a:t>
                      </a:r>
                      <a:r>
                        <a:rPr lang="en-US" altLang="zh-CN" sz="1400" b="1" u="none" kern="1200" dirty="0" smtClean="0">
                          <a:solidFill>
                            <a:srgbClr val="FF0000"/>
                          </a:solidFill>
                          <a:latin typeface="+mn-ea"/>
                          <a:ea typeface="+mn-ea"/>
                          <a:cs typeface="+mn-cs"/>
                        </a:rPr>
                        <a:t>F2</a:t>
                      </a:r>
                      <a:endParaRPr lang="zh-CN" altLang="en-US" sz="1400" b="1" u="none" kern="1200" dirty="0">
                        <a:solidFill>
                          <a:srgbClr val="FF0000"/>
                        </a:solidFill>
                        <a:latin typeface="+mn-ea"/>
                        <a:ea typeface="+mn-ea"/>
                        <a:cs typeface="+mn-cs"/>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solidFill>
                            <a:schemeClr val="tx1"/>
                          </a:solidFill>
                          <a:latin typeface="+mn-ea"/>
                          <a:ea typeface="+mn-ea"/>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solidFill>
                            <a:schemeClr val="tx1"/>
                          </a:solidFill>
                          <a:latin typeface="+mn-ea"/>
                          <a:ea typeface="+mn-ea"/>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solidFill>
                            <a:schemeClr val="tx1"/>
                          </a:solidFill>
                          <a:latin typeface="+mn-ea"/>
                          <a:ea typeface="+mn-ea"/>
                        </a:rPr>
                        <a:t>√</a:t>
                      </a:r>
                    </a:p>
                  </a:txBody>
                  <a:tcPr/>
                </a:tc>
              </a:tr>
              <a:tr h="341296">
                <a:tc>
                  <a:txBody>
                    <a:bodyPr/>
                    <a:lstStyle/>
                    <a:p>
                      <a:pPr algn="l"/>
                      <a:r>
                        <a:rPr lang="en-US" altLang="zh-CN" sz="1400" b="1" kern="1200" dirty="0" smtClean="0">
                          <a:solidFill>
                            <a:schemeClr val="dk1"/>
                          </a:solidFill>
                          <a:latin typeface="+mn-ea"/>
                          <a:ea typeface="+mn-ea"/>
                          <a:cs typeface="+mn-cs"/>
                        </a:rPr>
                        <a:t>DIVD   F10, </a:t>
                      </a:r>
                      <a:r>
                        <a:rPr lang="en-US" altLang="zh-CN" sz="1400" b="1" u="none" kern="1200" dirty="0" smtClean="0">
                          <a:solidFill>
                            <a:srgbClr val="00B050"/>
                          </a:solidFill>
                          <a:latin typeface="+mn-ea"/>
                          <a:ea typeface="+mn-ea"/>
                          <a:cs typeface="+mn-cs"/>
                        </a:rPr>
                        <a:t>F0</a:t>
                      </a:r>
                      <a:r>
                        <a:rPr lang="en-US" altLang="zh-CN" sz="1400" b="1" kern="1200" dirty="0" smtClean="0">
                          <a:solidFill>
                            <a:schemeClr val="dk1"/>
                          </a:solidFill>
                          <a:latin typeface="+mn-ea"/>
                          <a:ea typeface="+mn-ea"/>
                          <a:cs typeface="+mn-cs"/>
                        </a:rPr>
                        <a:t>, </a:t>
                      </a:r>
                      <a:r>
                        <a:rPr lang="en-US" altLang="zh-CN" sz="1400" b="1" u="sng" kern="1200" dirty="0" smtClean="0">
                          <a:solidFill>
                            <a:srgbClr val="0066FF"/>
                          </a:solidFill>
                          <a:effectLst>
                            <a:outerShdw blurRad="38100" dist="38100" dir="2700000" algn="tl">
                              <a:srgbClr val="000000">
                                <a:alpha val="43137"/>
                              </a:srgbClr>
                            </a:outerShdw>
                          </a:effectLst>
                          <a:latin typeface="+mn-ea"/>
                          <a:ea typeface="+mn-ea"/>
                          <a:cs typeface="+mn-cs"/>
                        </a:rPr>
                        <a:t>F6</a:t>
                      </a:r>
                      <a:endParaRPr lang="zh-CN" altLang="en-US" sz="1400" b="1" u="sng" kern="1200" dirty="0">
                        <a:solidFill>
                          <a:srgbClr val="0066FF"/>
                        </a:solidFill>
                        <a:effectLst>
                          <a:outerShdw blurRad="38100" dist="38100" dir="2700000" algn="tl">
                            <a:srgbClr val="000000">
                              <a:alpha val="43137"/>
                            </a:srgbClr>
                          </a:outerShdw>
                        </a:effectLst>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algn="ctr"/>
                      <a:endParaRPr lang="zh-CN" altLang="en-US" sz="1400"/>
                    </a:p>
                  </a:txBody>
                  <a:tcPr/>
                </a:tc>
                <a:tc>
                  <a:txBody>
                    <a:bodyPr/>
                    <a:lstStyle/>
                    <a:p>
                      <a:pPr algn="ctr"/>
                      <a:endParaRPr lang="zh-CN" altLang="en-US" sz="1400"/>
                    </a:p>
                  </a:txBody>
                  <a:tcPr/>
                </a:tc>
                <a:tc>
                  <a:txBody>
                    <a:bodyPr/>
                    <a:lstStyle/>
                    <a:p>
                      <a:pPr algn="ctr"/>
                      <a:endParaRPr lang="zh-CN" altLang="en-US" sz="1400" dirty="0"/>
                    </a:p>
                  </a:txBody>
                  <a:tcPr/>
                </a:tc>
              </a:tr>
              <a:tr h="341296">
                <a:tc>
                  <a:txBody>
                    <a:bodyPr/>
                    <a:lstStyle/>
                    <a:p>
                      <a:pPr algn="l"/>
                      <a:r>
                        <a:rPr lang="en-US" altLang="zh-CN" sz="1400" b="1" kern="1200" dirty="0" smtClean="0">
                          <a:solidFill>
                            <a:schemeClr val="dk1"/>
                          </a:solidFill>
                          <a:latin typeface="+mn-ea"/>
                          <a:ea typeface="+mn-ea"/>
                          <a:cs typeface="+mn-cs"/>
                        </a:rPr>
                        <a:t>ADDD   </a:t>
                      </a:r>
                      <a:r>
                        <a:rPr lang="en-US" altLang="zh-CN" sz="1400" b="1" u="none" kern="1200" dirty="0" smtClean="0">
                          <a:solidFill>
                            <a:srgbClr val="0066FF"/>
                          </a:solidFill>
                          <a:effectLst>
                            <a:outerShdw blurRad="38100" dist="38100" dir="2700000" algn="tl">
                              <a:srgbClr val="000000">
                                <a:alpha val="43137"/>
                              </a:srgbClr>
                            </a:outerShdw>
                          </a:effectLst>
                          <a:latin typeface="+mn-ea"/>
                          <a:ea typeface="+mn-ea"/>
                          <a:cs typeface="+mn-cs"/>
                        </a:rPr>
                        <a:t>F6</a:t>
                      </a:r>
                      <a:r>
                        <a:rPr lang="en-US" altLang="zh-CN" sz="1400" b="1" kern="1200" dirty="0" smtClean="0">
                          <a:solidFill>
                            <a:schemeClr val="dk1"/>
                          </a:solidFill>
                          <a:latin typeface="+mn-ea"/>
                          <a:ea typeface="+mn-ea"/>
                          <a:cs typeface="+mn-cs"/>
                        </a:rPr>
                        <a:t>,</a:t>
                      </a:r>
                      <a:r>
                        <a:rPr lang="en-US" altLang="zh-CN" sz="1400" b="1" kern="1200" baseline="0" dirty="0" smtClean="0">
                          <a:solidFill>
                            <a:schemeClr val="dk1"/>
                          </a:solidFill>
                          <a:latin typeface="+mn-ea"/>
                          <a:ea typeface="+mn-ea"/>
                          <a:cs typeface="+mn-cs"/>
                        </a:rPr>
                        <a:t> </a:t>
                      </a:r>
                      <a:r>
                        <a:rPr lang="en-US" altLang="zh-CN" sz="1400" b="1" kern="1200" baseline="0" dirty="0" smtClean="0">
                          <a:solidFill>
                            <a:srgbClr val="C00000"/>
                          </a:solidFill>
                          <a:latin typeface="+mn-ea"/>
                          <a:ea typeface="+mn-ea"/>
                          <a:cs typeface="+mn-cs"/>
                        </a:rPr>
                        <a:t>F8</a:t>
                      </a:r>
                      <a:r>
                        <a:rPr lang="en-US" altLang="zh-CN" sz="1400" b="1" kern="1200" baseline="0" dirty="0" smtClean="0">
                          <a:solidFill>
                            <a:schemeClr val="dk1"/>
                          </a:solidFill>
                          <a:latin typeface="+mn-ea"/>
                          <a:ea typeface="+mn-ea"/>
                          <a:cs typeface="+mn-cs"/>
                        </a:rPr>
                        <a:t>, F2</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solidFill>
                            <a:srgbClr val="FF0000"/>
                          </a:solidFill>
                          <a:latin typeface="+mn-ea"/>
                          <a:ea typeface="+mn-ea"/>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solidFill>
                          <a:srgbClr val="FF0000"/>
                        </a:solidFill>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solidFill>
                          <a:srgbClr val="FF0000"/>
                        </a:solidFill>
                        <a:latin typeface="+mn-ea"/>
                        <a:ea typeface="+mn-ea"/>
                      </a:endParaRPr>
                    </a:p>
                  </a:txBody>
                  <a:tcPr/>
                </a:tc>
                <a:tc>
                  <a:txBody>
                    <a:bodyPr/>
                    <a:lstStyle/>
                    <a:p>
                      <a:pPr algn="ctr"/>
                      <a:endParaRPr lang="zh-CN" altLang="en-US" sz="1400" dirty="0"/>
                    </a:p>
                  </a:txBody>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3863936898"/>
              </p:ext>
            </p:extLst>
          </p:nvPr>
        </p:nvGraphicFramePr>
        <p:xfrm>
          <a:off x="1284308" y="2924944"/>
          <a:ext cx="6096004" cy="2214072"/>
        </p:xfrm>
        <a:graphic>
          <a:graphicData uri="http://schemas.openxmlformats.org/drawingml/2006/table">
            <a:tbl>
              <a:tblPr firstRow="1" bandRow="1">
                <a:tableStyleId>{5C22544A-7EE6-4342-B048-85BDC9FD1C3A}</a:tableStyleId>
              </a:tblPr>
              <a:tblGrid>
                <a:gridCol w="695404"/>
                <a:gridCol w="720080"/>
                <a:gridCol w="744756"/>
                <a:gridCol w="576064"/>
                <a:gridCol w="576064"/>
                <a:gridCol w="479380"/>
                <a:gridCol w="672748"/>
                <a:gridCol w="576064"/>
                <a:gridCol w="504056"/>
                <a:gridCol w="551388"/>
              </a:tblGrid>
              <a:tr h="286856">
                <a:tc rowSpan="2">
                  <a:txBody>
                    <a:bodyPr/>
                    <a:lstStyle/>
                    <a:p>
                      <a:pPr algn="ctr"/>
                      <a:r>
                        <a:rPr lang="zh-CN" altLang="en-US" sz="1400" b="1" kern="1200" dirty="0" smtClean="0">
                          <a:solidFill>
                            <a:schemeClr val="lt1"/>
                          </a:solidFill>
                          <a:latin typeface="+mn-ea"/>
                          <a:ea typeface="+mn-ea"/>
                          <a:cs typeface="+mn-cs"/>
                        </a:rPr>
                        <a:t>部件名称</a:t>
                      </a:r>
                      <a:endParaRPr lang="en-US" altLang="zh-CN" sz="1400" b="1" kern="1200" dirty="0" smtClean="0">
                        <a:solidFill>
                          <a:schemeClr val="lt1"/>
                        </a:solidFill>
                        <a:latin typeface="+mn-ea"/>
                        <a:ea typeface="+mn-ea"/>
                        <a:cs typeface="+mn-cs"/>
                      </a:endParaRPr>
                    </a:p>
                  </a:txBody>
                  <a:tcPr/>
                </a:tc>
                <a:tc gridSpan="9">
                  <a:txBody>
                    <a:bodyPr/>
                    <a:lstStyle/>
                    <a:p>
                      <a:pPr algn="ctr"/>
                      <a:r>
                        <a:rPr lang="zh-CN" altLang="en-US" sz="1400" b="1" dirty="0" smtClean="0">
                          <a:latin typeface="+mn-ea"/>
                          <a:ea typeface="+mn-ea"/>
                        </a:rPr>
                        <a:t>功能部件状态表</a:t>
                      </a:r>
                      <a:endParaRPr lang="zh-CN" altLang="en-US" sz="1400" b="1" dirty="0">
                        <a:latin typeface="+mn-ea"/>
                        <a:ea typeface="+mn-ea"/>
                      </a:endParaRP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pPr algn="ctr"/>
                      <a:endParaRPr lang="zh-CN" altLang="en-US" sz="1400" b="1" dirty="0">
                        <a:latin typeface="+mn-ea"/>
                        <a:ea typeface="+mn-ea"/>
                      </a:endParaRPr>
                    </a:p>
                  </a:txBody>
                  <a:tcPr/>
                </a:tc>
                <a:tc hMerge="1">
                  <a:txBody>
                    <a:bodyPr/>
                    <a:lstStyle/>
                    <a:p>
                      <a:pPr algn="ctr"/>
                      <a:endParaRPr lang="zh-CN" altLang="en-US" sz="1400" b="1" dirty="0">
                        <a:latin typeface="+mn-ea"/>
                        <a:ea typeface="+mn-ea"/>
                      </a:endParaRPr>
                    </a:p>
                  </a:txBody>
                  <a:tcPr/>
                </a:tc>
                <a:tc hMerge="1">
                  <a:txBody>
                    <a:bodyPr/>
                    <a:lstStyle/>
                    <a:p>
                      <a:pPr algn="ctr"/>
                      <a:endParaRPr lang="zh-CN" altLang="en-US" sz="1400" b="1" dirty="0">
                        <a:latin typeface="+mn-ea"/>
                        <a:ea typeface="+mn-ea"/>
                      </a:endParaRPr>
                    </a:p>
                  </a:txBody>
                  <a:tcPr/>
                </a:tc>
                <a:tc hMerge="1">
                  <a:txBody>
                    <a:bodyPr/>
                    <a:lstStyle/>
                    <a:p>
                      <a:pPr algn="ctr"/>
                      <a:endParaRPr lang="zh-CN" altLang="en-US" sz="1400" b="1" dirty="0">
                        <a:latin typeface="+mn-ea"/>
                        <a:ea typeface="+mn-ea"/>
                      </a:endParaRPr>
                    </a:p>
                  </a:txBody>
                  <a:tcPr/>
                </a:tc>
                <a:tc hMerge="1">
                  <a:txBody>
                    <a:bodyPr/>
                    <a:lstStyle/>
                    <a:p>
                      <a:pPr algn="ctr"/>
                      <a:endParaRPr lang="zh-CN" altLang="en-US" sz="1400" b="1" dirty="0">
                        <a:latin typeface="+mn-ea"/>
                        <a:ea typeface="+mn-ea"/>
                      </a:endParaRPr>
                    </a:p>
                  </a:txBody>
                  <a:tcPr/>
                </a:tc>
              </a:tr>
              <a:tr h="286856">
                <a:tc vMerge="1">
                  <a:txBody>
                    <a:bodyPr/>
                    <a:lstStyle/>
                    <a:p>
                      <a:endParaRPr lang="zh-CN" altLang="en-US" dirty="0"/>
                    </a:p>
                  </a:txBody>
                  <a:tcPr/>
                </a:tc>
                <a:tc>
                  <a:txBody>
                    <a:bodyPr/>
                    <a:lstStyle/>
                    <a:p>
                      <a:pPr algn="ctr"/>
                      <a:r>
                        <a:rPr lang="en-US" altLang="zh-CN" sz="1400" b="1" dirty="0" smtClean="0">
                          <a:latin typeface="+mn-ea"/>
                          <a:ea typeface="+mn-ea"/>
                        </a:rPr>
                        <a:t>Busy</a:t>
                      </a:r>
                      <a:endParaRPr lang="zh-CN" altLang="en-US" sz="1400" b="1" dirty="0">
                        <a:latin typeface="+mn-ea"/>
                        <a:ea typeface="+mn-ea"/>
                      </a:endParaRPr>
                    </a:p>
                  </a:txBody>
                  <a:tcPr/>
                </a:tc>
                <a:tc>
                  <a:txBody>
                    <a:bodyPr/>
                    <a:lstStyle/>
                    <a:p>
                      <a:pPr algn="ctr"/>
                      <a:r>
                        <a:rPr lang="en-US" altLang="zh-CN" sz="1400" b="1" dirty="0" smtClean="0">
                          <a:latin typeface="+mn-ea"/>
                          <a:ea typeface="+mn-ea"/>
                        </a:rPr>
                        <a:t>Op</a:t>
                      </a:r>
                      <a:endParaRPr lang="zh-CN" altLang="en-US" sz="1400" b="1" dirty="0">
                        <a:latin typeface="+mn-ea"/>
                        <a:ea typeface="+mn-ea"/>
                      </a:endParaRPr>
                    </a:p>
                  </a:txBody>
                  <a:tcPr/>
                </a:tc>
                <a:tc>
                  <a:txBody>
                    <a:bodyPr/>
                    <a:lstStyle/>
                    <a:p>
                      <a:pPr algn="ctr"/>
                      <a:r>
                        <a:rPr lang="en-US" altLang="zh-CN" sz="1400" b="1" dirty="0" smtClean="0">
                          <a:latin typeface="+mn-ea"/>
                          <a:ea typeface="+mn-ea"/>
                        </a:rPr>
                        <a:t>Fi</a:t>
                      </a:r>
                      <a:endParaRPr lang="zh-CN" altLang="en-US" sz="1400" b="1" dirty="0">
                        <a:latin typeface="+mn-ea"/>
                        <a:ea typeface="+mn-ea"/>
                      </a:endParaRPr>
                    </a:p>
                  </a:txBody>
                  <a:tcPr/>
                </a:tc>
                <a:tc>
                  <a:txBody>
                    <a:bodyPr/>
                    <a:lstStyle/>
                    <a:p>
                      <a:pPr algn="ctr"/>
                      <a:r>
                        <a:rPr lang="en-US" altLang="zh-CN" sz="1400" b="1" dirty="0" err="1" smtClean="0">
                          <a:latin typeface="+mn-ea"/>
                          <a:ea typeface="+mn-ea"/>
                        </a:rPr>
                        <a:t>Fj</a:t>
                      </a:r>
                      <a:endParaRPr lang="zh-CN" altLang="en-US" sz="1400" b="1" dirty="0">
                        <a:latin typeface="+mn-ea"/>
                        <a:ea typeface="+mn-ea"/>
                      </a:endParaRPr>
                    </a:p>
                  </a:txBody>
                  <a:tcPr/>
                </a:tc>
                <a:tc>
                  <a:txBody>
                    <a:bodyPr/>
                    <a:lstStyle/>
                    <a:p>
                      <a:pPr algn="ctr"/>
                      <a:r>
                        <a:rPr lang="en-US" altLang="zh-CN" sz="1400" b="1" dirty="0" err="1" smtClean="0">
                          <a:latin typeface="+mn-ea"/>
                          <a:ea typeface="+mn-ea"/>
                        </a:rPr>
                        <a:t>Fk</a:t>
                      </a:r>
                      <a:endParaRPr lang="zh-CN" altLang="en-US" sz="1400" b="1" dirty="0">
                        <a:latin typeface="+mn-ea"/>
                        <a:ea typeface="+mn-ea"/>
                      </a:endParaRPr>
                    </a:p>
                  </a:txBody>
                  <a:tcPr/>
                </a:tc>
                <a:tc>
                  <a:txBody>
                    <a:bodyPr/>
                    <a:lstStyle/>
                    <a:p>
                      <a:pPr algn="ctr"/>
                      <a:r>
                        <a:rPr lang="en-US" altLang="zh-CN" sz="1400" b="1" dirty="0" err="1" smtClean="0">
                          <a:latin typeface="+mn-ea"/>
                          <a:ea typeface="+mn-ea"/>
                        </a:rPr>
                        <a:t>Qj</a:t>
                      </a:r>
                      <a:endParaRPr lang="zh-CN" altLang="en-US" sz="1400" b="1" dirty="0">
                        <a:latin typeface="+mn-ea"/>
                        <a:ea typeface="+mn-ea"/>
                      </a:endParaRPr>
                    </a:p>
                  </a:txBody>
                  <a:tcPr/>
                </a:tc>
                <a:tc>
                  <a:txBody>
                    <a:bodyPr/>
                    <a:lstStyle/>
                    <a:p>
                      <a:pPr algn="ctr"/>
                      <a:r>
                        <a:rPr lang="en-US" altLang="zh-CN" sz="1400" b="1" dirty="0" err="1" smtClean="0">
                          <a:latin typeface="+mn-ea"/>
                          <a:ea typeface="+mn-ea"/>
                        </a:rPr>
                        <a:t>Qk</a:t>
                      </a:r>
                      <a:endParaRPr lang="zh-CN" altLang="en-US" sz="1400" b="1" dirty="0">
                        <a:latin typeface="+mn-ea"/>
                        <a:ea typeface="+mn-ea"/>
                      </a:endParaRPr>
                    </a:p>
                  </a:txBody>
                  <a:tcPr/>
                </a:tc>
                <a:tc>
                  <a:txBody>
                    <a:bodyPr/>
                    <a:lstStyle/>
                    <a:p>
                      <a:pPr algn="ctr"/>
                      <a:r>
                        <a:rPr lang="en-US" altLang="zh-CN" sz="1400" b="1" dirty="0" err="1" smtClean="0">
                          <a:latin typeface="+mn-ea"/>
                          <a:ea typeface="+mn-ea"/>
                        </a:rPr>
                        <a:t>Rj</a:t>
                      </a:r>
                      <a:endParaRPr lang="zh-CN" altLang="en-US" sz="1400" b="1" dirty="0">
                        <a:latin typeface="+mn-ea"/>
                        <a:ea typeface="+mn-ea"/>
                      </a:endParaRPr>
                    </a:p>
                  </a:txBody>
                  <a:tcPr/>
                </a:tc>
                <a:tc>
                  <a:txBody>
                    <a:bodyPr/>
                    <a:lstStyle/>
                    <a:p>
                      <a:pPr algn="ctr"/>
                      <a:r>
                        <a:rPr lang="en-US" altLang="zh-CN" sz="1400" b="1" dirty="0" err="1" smtClean="0">
                          <a:latin typeface="+mn-ea"/>
                          <a:ea typeface="+mn-ea"/>
                        </a:rPr>
                        <a:t>Rk</a:t>
                      </a:r>
                      <a:endParaRPr lang="zh-CN" altLang="en-US" sz="1400" b="1" dirty="0">
                        <a:latin typeface="+mn-ea"/>
                        <a:ea typeface="+mn-ea"/>
                      </a:endParaRPr>
                    </a:p>
                  </a:txBody>
                  <a:tcPr/>
                </a:tc>
              </a:tr>
              <a:tr h="286856">
                <a:tc>
                  <a:txBody>
                    <a:bodyPr/>
                    <a:lstStyle/>
                    <a:p>
                      <a:pPr algn="l"/>
                      <a:r>
                        <a:rPr lang="zh-CN" altLang="en-US" sz="1400" b="1" dirty="0" smtClean="0">
                          <a:latin typeface="+mn-ea"/>
                          <a:ea typeface="+mn-ea"/>
                        </a:rPr>
                        <a:t>整数</a:t>
                      </a:r>
                      <a:endParaRPr lang="zh-CN" altLang="en-US" sz="1400" b="1" dirty="0">
                        <a:latin typeface="+mn-ea"/>
                        <a:ea typeface="+mn-ea"/>
                      </a:endParaRPr>
                    </a:p>
                  </a:txBody>
                  <a:tcPr/>
                </a:tc>
                <a:tc>
                  <a:txBody>
                    <a:bodyPr/>
                    <a:lstStyle/>
                    <a:p>
                      <a:pPr algn="ctr"/>
                      <a:r>
                        <a:rPr lang="en-US" altLang="zh-CN" sz="1400" b="1" dirty="0" smtClean="0">
                          <a:solidFill>
                            <a:schemeClr val="tx1"/>
                          </a:solidFill>
                          <a:latin typeface="+mn-ea"/>
                          <a:ea typeface="+mn-ea"/>
                        </a:rPr>
                        <a:t>no</a:t>
                      </a:r>
                      <a:endParaRPr lang="zh-CN" altLang="en-US" sz="1400" b="1" dirty="0">
                        <a:solidFill>
                          <a:schemeClr val="tx1"/>
                        </a:solidFill>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algn="ct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r>
              <a:tr h="324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乘法</a:t>
                      </a:r>
                      <a:r>
                        <a:rPr lang="en-US" altLang="zh-CN" sz="1400" b="1" dirty="0" smtClean="0">
                          <a:latin typeface="+mn-ea"/>
                          <a:ea typeface="+mn-ea"/>
                        </a:rPr>
                        <a:t>1</a:t>
                      </a:r>
                      <a:endParaRPr lang="zh-CN" altLang="en-US" sz="1400" b="1" dirty="0" smtClean="0">
                        <a:latin typeface="+mn-ea"/>
                        <a:ea typeface="+mn-ea"/>
                      </a:endParaRPr>
                    </a:p>
                  </a:txBody>
                  <a:tcPr/>
                </a:tc>
                <a:tc>
                  <a:txBody>
                    <a:bodyPr/>
                    <a:lstStyle/>
                    <a:p>
                      <a:pPr algn="ctr"/>
                      <a:r>
                        <a:rPr lang="en-US" altLang="zh-CN" sz="1400" b="1" dirty="0" smtClean="0">
                          <a:latin typeface="+mn-ea"/>
                          <a:ea typeface="+mn-ea"/>
                        </a:rPr>
                        <a:t>yes</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mn-ea"/>
                          <a:ea typeface="+mn-ea"/>
                        </a:rPr>
                        <a:t>MULTD</a:t>
                      </a:r>
                      <a:endParaRPr lang="zh-CN" altLang="en-US" sz="1400" b="1" dirty="0" smtClean="0">
                        <a:latin typeface="+mn-ea"/>
                        <a:ea typeface="+mn-ea"/>
                      </a:endParaRPr>
                    </a:p>
                  </a:txBody>
                  <a:tcPr/>
                </a:tc>
                <a:tc>
                  <a:txBody>
                    <a:bodyPr/>
                    <a:lstStyle/>
                    <a:p>
                      <a:pPr algn="ctr"/>
                      <a:r>
                        <a:rPr lang="en-US" altLang="zh-CN" sz="1400" b="1" dirty="0" smtClean="0">
                          <a:latin typeface="+mn-ea"/>
                          <a:ea typeface="+mn-ea"/>
                        </a:rPr>
                        <a:t>F0</a:t>
                      </a:r>
                      <a:endParaRPr lang="zh-CN" altLang="en-US" sz="1400" b="1" dirty="0">
                        <a:latin typeface="+mn-ea"/>
                        <a:ea typeface="+mn-ea"/>
                      </a:endParaRPr>
                    </a:p>
                  </a:txBody>
                  <a:tcPr/>
                </a:tc>
                <a:tc>
                  <a:txBody>
                    <a:bodyPr/>
                    <a:lstStyle/>
                    <a:p>
                      <a:pPr algn="ctr"/>
                      <a:r>
                        <a:rPr lang="en-US" altLang="zh-CN" sz="1400" b="1" kern="1200" dirty="0" smtClean="0">
                          <a:solidFill>
                            <a:schemeClr val="dk1"/>
                          </a:solidFill>
                          <a:latin typeface="+mn-ea"/>
                          <a:ea typeface="+mn-ea"/>
                          <a:cs typeface="+mn-cs"/>
                        </a:rPr>
                        <a:t>F2</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F4</a:t>
                      </a: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tx1"/>
                          </a:solidFill>
                          <a:latin typeface="+mn-ea"/>
                          <a:ea typeface="+mn-ea"/>
                          <a:cs typeface="+mn-cs"/>
                        </a:rPr>
                        <a:t>no</a:t>
                      </a:r>
                      <a:endParaRPr lang="zh-CN" altLang="en-US" sz="1400" b="1" kern="1200" dirty="0">
                        <a:solidFill>
                          <a:schemeClr val="tx1"/>
                        </a:solidFill>
                        <a:latin typeface="+mn-ea"/>
                        <a:ea typeface="+mn-ea"/>
                        <a:cs typeface="+mn-cs"/>
                      </a:endParaRPr>
                    </a:p>
                  </a:txBody>
                  <a:tcPr/>
                </a:tc>
                <a:tc>
                  <a:txBody>
                    <a:bodyPr/>
                    <a:lstStyle/>
                    <a:p>
                      <a:pPr algn="ctr"/>
                      <a:r>
                        <a:rPr lang="en-US" altLang="zh-CN" sz="1400" b="1" kern="1200" dirty="0" smtClean="0">
                          <a:solidFill>
                            <a:schemeClr val="tx1"/>
                          </a:solidFill>
                          <a:latin typeface="+mn-ea"/>
                          <a:ea typeface="+mn-ea"/>
                          <a:cs typeface="+mn-cs"/>
                        </a:rPr>
                        <a:t>no</a:t>
                      </a:r>
                      <a:endParaRPr lang="zh-CN" altLang="en-US" sz="1400" b="1" kern="1200" dirty="0">
                        <a:solidFill>
                          <a:schemeClr val="tx1"/>
                        </a:solidFill>
                        <a:latin typeface="+mn-ea"/>
                        <a:ea typeface="+mn-ea"/>
                        <a:cs typeface="+mn-cs"/>
                      </a:endParaRPr>
                    </a:p>
                  </a:txBody>
                  <a:tcPr/>
                </a:tc>
              </a:tr>
              <a:tr h="324918">
                <a:tc>
                  <a:txBody>
                    <a:bodyPr/>
                    <a:lstStyle/>
                    <a:p>
                      <a:pPr algn="l"/>
                      <a:r>
                        <a:rPr lang="zh-CN" altLang="en-US" sz="1400" b="1" kern="1200" dirty="0" smtClean="0">
                          <a:solidFill>
                            <a:schemeClr val="dk1"/>
                          </a:solidFill>
                          <a:latin typeface="+mn-ea"/>
                          <a:ea typeface="+mn-ea"/>
                          <a:cs typeface="+mn-cs"/>
                        </a:rPr>
                        <a:t>乘法</a:t>
                      </a:r>
                      <a:r>
                        <a:rPr lang="en-US" altLang="zh-CN" sz="1400" b="1" kern="1200" dirty="0" smtClean="0">
                          <a:solidFill>
                            <a:schemeClr val="dk1"/>
                          </a:solidFill>
                          <a:latin typeface="+mn-ea"/>
                          <a:ea typeface="+mn-ea"/>
                          <a:cs typeface="+mn-cs"/>
                        </a:rPr>
                        <a:t>2</a:t>
                      </a:r>
                    </a:p>
                  </a:txBody>
                  <a:tcPr/>
                </a:tc>
                <a:tc>
                  <a:txBody>
                    <a:bodyPr/>
                    <a:lstStyle/>
                    <a:p>
                      <a:pPr algn="ctr"/>
                      <a:r>
                        <a:rPr lang="en-US" altLang="zh-CN" sz="1400" b="1" dirty="0" smtClean="0">
                          <a:latin typeface="+mn-ea"/>
                          <a:ea typeface="+mn-ea"/>
                        </a:rPr>
                        <a:t>no</a:t>
                      </a:r>
                      <a:endParaRPr lang="zh-CN" altLang="en-US" sz="1400" b="1" dirty="0">
                        <a:latin typeface="+mn-ea"/>
                        <a:ea typeface="+mn-ea"/>
                      </a:endParaRPr>
                    </a:p>
                  </a:txBody>
                  <a:tcPr/>
                </a:tc>
                <a:tc>
                  <a:txBody>
                    <a:bodyPr/>
                    <a:lstStyle/>
                    <a:p>
                      <a:pPr algn="ctr"/>
                      <a:endParaRPr lang="zh-CN" altLang="en-US" sz="1400" dirty="0"/>
                    </a:p>
                  </a:txBody>
                  <a:tcPr/>
                </a:tc>
                <a:tc>
                  <a:txBody>
                    <a:bodyPr/>
                    <a:lstStyle/>
                    <a:p>
                      <a:pPr algn="ctr"/>
                      <a:endParaRPr lang="zh-CN" altLang="en-US" sz="1400" dirty="0"/>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rgbClr val="FF0000"/>
                        </a:solidFill>
                        <a:latin typeface="+mn-ea"/>
                        <a:ea typeface="+mn-ea"/>
                        <a:cs typeface="+mn-cs"/>
                      </a:endParaRPr>
                    </a:p>
                  </a:txBody>
                  <a:tcPr/>
                </a:tc>
                <a:tc>
                  <a:txBody>
                    <a:bodyPr/>
                    <a:lstStyle/>
                    <a:p>
                      <a:pPr algn="ctr"/>
                      <a:endParaRPr lang="zh-CN" altLang="en-US" sz="1400" b="1" kern="1200" dirty="0">
                        <a:solidFill>
                          <a:srgbClr val="FF0000"/>
                        </a:solidFill>
                        <a:latin typeface="+mn-ea"/>
                        <a:ea typeface="+mn-ea"/>
                        <a:cs typeface="+mn-cs"/>
                      </a:endParaRPr>
                    </a:p>
                  </a:txBody>
                  <a:tcPr/>
                </a:tc>
              </a:tr>
              <a:tr h="324918">
                <a:tc>
                  <a:txBody>
                    <a:bodyPr/>
                    <a:lstStyle/>
                    <a:p>
                      <a:pPr algn="l"/>
                      <a:r>
                        <a:rPr lang="zh-CN" altLang="en-US" sz="1400" b="1" u="none" kern="1200" dirty="0" smtClean="0">
                          <a:solidFill>
                            <a:schemeClr val="dk1"/>
                          </a:solidFill>
                          <a:latin typeface="+mn-ea"/>
                          <a:ea typeface="+mn-ea"/>
                          <a:cs typeface="+mn-cs"/>
                        </a:rPr>
                        <a:t>加法</a:t>
                      </a:r>
                      <a:endParaRPr lang="zh-CN" altLang="en-US" sz="1400" b="1" u="none" kern="1200" dirty="0">
                        <a:solidFill>
                          <a:schemeClr val="dk1"/>
                        </a:solidFill>
                        <a:latin typeface="+mn-ea"/>
                        <a:ea typeface="+mn-ea"/>
                        <a:cs typeface="+mn-cs"/>
                      </a:endParaRPr>
                    </a:p>
                  </a:txBody>
                  <a:tcPr/>
                </a:tc>
                <a:tc>
                  <a:txBody>
                    <a:bodyPr/>
                    <a:lstStyle/>
                    <a:p>
                      <a:pPr algn="ctr"/>
                      <a:r>
                        <a:rPr lang="en-US" altLang="zh-CN" sz="1400" b="1" dirty="0" smtClean="0">
                          <a:solidFill>
                            <a:srgbClr val="FF0000"/>
                          </a:solidFill>
                          <a:latin typeface="+mn-ea"/>
                          <a:ea typeface="+mn-ea"/>
                        </a:rPr>
                        <a:t>yes</a:t>
                      </a:r>
                      <a:endParaRPr lang="zh-CN" altLang="en-US" sz="1400" b="1" dirty="0">
                        <a:solidFill>
                          <a:srgbClr val="FF0000"/>
                        </a:solidFill>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smtClean="0">
                          <a:solidFill>
                            <a:srgbClr val="FF0000"/>
                          </a:solidFill>
                          <a:latin typeface="+mn-ea"/>
                          <a:ea typeface="+mn-ea"/>
                          <a:cs typeface="+mn-cs"/>
                        </a:rPr>
                        <a:t>ADDD</a:t>
                      </a:r>
                      <a:endParaRPr lang="zh-CN" altLang="en-US" sz="1400" b="1" kern="1200" dirty="0" smtClean="0">
                        <a:solidFill>
                          <a:srgbClr val="FF0000"/>
                        </a:solidFill>
                        <a:latin typeface="+mn-ea"/>
                        <a:ea typeface="+mn-ea"/>
                        <a:cs typeface="+mn-cs"/>
                      </a:endParaRPr>
                    </a:p>
                  </a:txBody>
                  <a:tcPr/>
                </a:tc>
                <a:tc>
                  <a:txBody>
                    <a:bodyPr/>
                    <a:lstStyle/>
                    <a:p>
                      <a:pPr algn="ctr"/>
                      <a:r>
                        <a:rPr lang="en-US" altLang="zh-CN" sz="1400" b="1" kern="1200" dirty="0" smtClean="0">
                          <a:solidFill>
                            <a:srgbClr val="FF0000"/>
                          </a:solidFill>
                          <a:latin typeface="+mn-ea"/>
                          <a:ea typeface="+mn-ea"/>
                          <a:cs typeface="+mn-cs"/>
                        </a:rPr>
                        <a:t>F6</a:t>
                      </a:r>
                      <a:endParaRPr lang="zh-CN" altLang="en-US" sz="1400" b="1" kern="1200" dirty="0">
                        <a:solidFill>
                          <a:srgbClr val="FF0000"/>
                        </a:solidFill>
                        <a:latin typeface="+mn-ea"/>
                        <a:ea typeface="+mn-ea"/>
                        <a:cs typeface="+mn-cs"/>
                      </a:endParaRPr>
                    </a:p>
                  </a:txBody>
                  <a:tcPr/>
                </a:tc>
                <a:tc>
                  <a:txBody>
                    <a:bodyPr/>
                    <a:lstStyle/>
                    <a:p>
                      <a:pPr algn="ctr"/>
                      <a:r>
                        <a:rPr lang="en-US" altLang="zh-CN" sz="1400" b="1" kern="1200" dirty="0" smtClean="0">
                          <a:solidFill>
                            <a:srgbClr val="FF0000"/>
                          </a:solidFill>
                          <a:latin typeface="+mn-ea"/>
                          <a:ea typeface="+mn-ea"/>
                          <a:cs typeface="+mn-cs"/>
                        </a:rPr>
                        <a:t>F8</a:t>
                      </a:r>
                      <a:endParaRPr lang="zh-CN" altLang="en-US" sz="1400" b="1" kern="1200" dirty="0">
                        <a:solidFill>
                          <a:srgbClr val="FF0000"/>
                        </a:solidFill>
                        <a:latin typeface="+mn-ea"/>
                        <a:ea typeface="+mn-ea"/>
                        <a:cs typeface="+mn-cs"/>
                      </a:endParaRPr>
                    </a:p>
                  </a:txBody>
                  <a:tcPr/>
                </a:tc>
                <a:tc>
                  <a:txBody>
                    <a:bodyPr/>
                    <a:lstStyle/>
                    <a:p>
                      <a:pPr algn="ctr"/>
                      <a:r>
                        <a:rPr lang="en-US" altLang="zh-CN" sz="1400" b="1" kern="1200" dirty="0" smtClean="0">
                          <a:solidFill>
                            <a:srgbClr val="FF0000"/>
                          </a:solidFill>
                          <a:latin typeface="+mn-ea"/>
                          <a:ea typeface="+mn-ea"/>
                          <a:cs typeface="+mn-cs"/>
                        </a:rPr>
                        <a:t>F2</a:t>
                      </a:r>
                      <a:endParaRPr lang="zh-CN" altLang="en-US" sz="1400" b="1" kern="1200" dirty="0">
                        <a:solidFill>
                          <a:srgbClr val="FF0000"/>
                        </a:solidFill>
                        <a:latin typeface="+mn-ea"/>
                        <a:ea typeface="+mn-ea"/>
                        <a:cs typeface="+mn-cs"/>
                      </a:endParaRPr>
                    </a:p>
                  </a:txBody>
                  <a:tcPr/>
                </a:tc>
                <a:tc>
                  <a:txBody>
                    <a:bodyPr/>
                    <a:lstStyle/>
                    <a:p>
                      <a:endParaRPr lang="zh-CN" altLang="en-US" sz="1400" b="1" kern="1200" dirty="0">
                        <a:solidFill>
                          <a:srgbClr val="FF0000"/>
                        </a:solidFill>
                        <a:latin typeface="+mn-ea"/>
                        <a:ea typeface="+mn-ea"/>
                        <a:cs typeface="+mn-cs"/>
                      </a:endParaRPr>
                    </a:p>
                  </a:txBody>
                  <a:tcPr/>
                </a:tc>
                <a:tc>
                  <a:txBody>
                    <a:bodyPr/>
                    <a:lstStyle/>
                    <a:p>
                      <a:endParaRPr lang="zh-CN" altLang="en-US" sz="1400" b="1" kern="1200" dirty="0">
                        <a:solidFill>
                          <a:srgbClr val="FF0000"/>
                        </a:solidFill>
                        <a:latin typeface="+mn-ea"/>
                        <a:ea typeface="+mn-ea"/>
                        <a:cs typeface="+mn-cs"/>
                      </a:endParaRPr>
                    </a:p>
                  </a:txBody>
                  <a:tcPr/>
                </a:tc>
                <a:tc>
                  <a:txBody>
                    <a:bodyPr/>
                    <a:lstStyle/>
                    <a:p>
                      <a:pPr algn="ctr"/>
                      <a:r>
                        <a:rPr lang="en-US" altLang="zh-CN" sz="1400" b="1" kern="1200" dirty="0" smtClean="0">
                          <a:solidFill>
                            <a:srgbClr val="FF0000"/>
                          </a:solidFill>
                          <a:latin typeface="+mn-ea"/>
                          <a:ea typeface="+mn-ea"/>
                          <a:cs typeface="+mn-cs"/>
                        </a:rPr>
                        <a:t>yes</a:t>
                      </a:r>
                      <a:endParaRPr lang="zh-CN" altLang="en-US" sz="1400" b="1" kern="1200" dirty="0">
                        <a:solidFill>
                          <a:srgbClr val="FF0000"/>
                        </a:solidFill>
                        <a:latin typeface="+mn-ea"/>
                        <a:ea typeface="+mn-ea"/>
                        <a:cs typeface="+mn-cs"/>
                      </a:endParaRPr>
                    </a:p>
                  </a:txBody>
                  <a:tcPr/>
                </a:tc>
                <a:tc>
                  <a:txBody>
                    <a:bodyPr/>
                    <a:lstStyle/>
                    <a:p>
                      <a:pPr algn="ctr"/>
                      <a:r>
                        <a:rPr lang="en-US" altLang="zh-CN" sz="1400" b="1" kern="1200" dirty="0" smtClean="0">
                          <a:solidFill>
                            <a:srgbClr val="FF0000"/>
                          </a:solidFill>
                          <a:latin typeface="+mn-ea"/>
                          <a:ea typeface="+mn-ea"/>
                          <a:cs typeface="+mn-cs"/>
                        </a:rPr>
                        <a:t>yes</a:t>
                      </a:r>
                      <a:endParaRPr lang="zh-CN" altLang="en-US" sz="1400" b="1" kern="1200" dirty="0">
                        <a:solidFill>
                          <a:srgbClr val="FF0000"/>
                        </a:solidFill>
                        <a:latin typeface="+mn-ea"/>
                        <a:ea typeface="+mn-ea"/>
                        <a:cs typeface="+mn-cs"/>
                      </a:endParaRPr>
                    </a:p>
                  </a:txBody>
                  <a:tcPr/>
                </a:tc>
              </a:tr>
              <a:tr h="324918">
                <a:tc>
                  <a:txBody>
                    <a:bodyPr/>
                    <a:lstStyle/>
                    <a:p>
                      <a:pPr algn="l"/>
                      <a:r>
                        <a:rPr lang="zh-CN" altLang="en-US" sz="1400" b="1" kern="1200" dirty="0" smtClean="0">
                          <a:solidFill>
                            <a:schemeClr val="dk1"/>
                          </a:solidFill>
                          <a:latin typeface="+mn-ea"/>
                          <a:ea typeface="+mn-ea"/>
                          <a:cs typeface="+mn-cs"/>
                        </a:rPr>
                        <a:t>除法</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mn-ea"/>
                          <a:ea typeface="+mn-ea"/>
                        </a:rPr>
                        <a:t>yes</a:t>
                      </a:r>
                      <a:endParaRPr lang="zh-CN" altLang="en-US" sz="1400" b="1" dirty="0" smtClean="0">
                        <a:latin typeface="+mn-ea"/>
                        <a:ea typeface="+mn-ea"/>
                      </a:endParaRPr>
                    </a:p>
                  </a:txBody>
                  <a:tcPr/>
                </a:tc>
                <a:tc>
                  <a:txBody>
                    <a:bodyPr/>
                    <a:lstStyle/>
                    <a:p>
                      <a:pPr algn="ctr"/>
                      <a:r>
                        <a:rPr lang="en-US" altLang="zh-CN" sz="1400" b="1" kern="1200" dirty="0" smtClean="0">
                          <a:solidFill>
                            <a:schemeClr val="dk1"/>
                          </a:solidFill>
                          <a:latin typeface="+mn-ea"/>
                          <a:ea typeface="+mn-ea"/>
                          <a:cs typeface="+mn-cs"/>
                        </a:rPr>
                        <a:t>DIVD</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F10</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F0</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F6</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kern="1200" dirty="0" smtClean="0">
                          <a:solidFill>
                            <a:schemeClr val="dk1"/>
                          </a:solidFill>
                          <a:latin typeface="+mn-ea"/>
                          <a:ea typeface="+mn-ea"/>
                          <a:cs typeface="+mn-cs"/>
                        </a:rPr>
                        <a:t>乘法</a:t>
                      </a:r>
                      <a:r>
                        <a:rPr lang="en-US" altLang="zh-CN" sz="1400" b="1" kern="1200" dirty="0" smtClean="0">
                          <a:solidFill>
                            <a:schemeClr val="dk1"/>
                          </a:solidFill>
                          <a:latin typeface="+mn-ea"/>
                          <a:ea typeface="+mn-ea"/>
                          <a:cs typeface="+mn-cs"/>
                        </a:rPr>
                        <a:t>1</a:t>
                      </a:r>
                      <a:endParaRPr lang="zh-CN" altLang="en-US" sz="1400" b="1" kern="1200" dirty="0" smtClean="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no</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yes</a:t>
                      </a:r>
                      <a:endParaRPr lang="zh-CN" altLang="en-US" sz="1400" b="1" kern="1200" dirty="0">
                        <a:solidFill>
                          <a:schemeClr val="dk1"/>
                        </a:solidFill>
                        <a:latin typeface="+mn-ea"/>
                        <a:ea typeface="+mn-ea"/>
                        <a:cs typeface="+mn-cs"/>
                      </a:endParaRPr>
                    </a:p>
                  </a:txBody>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555455254"/>
              </p:ext>
            </p:extLst>
          </p:nvPr>
        </p:nvGraphicFramePr>
        <p:xfrm>
          <a:off x="1259632" y="5373216"/>
          <a:ext cx="6192688" cy="914400"/>
        </p:xfrm>
        <a:graphic>
          <a:graphicData uri="http://schemas.openxmlformats.org/drawingml/2006/table">
            <a:tbl>
              <a:tblPr firstRow="1" bandRow="1">
                <a:tableStyleId>{5C22544A-7EE6-4342-B048-85BDC9FD1C3A}</a:tableStyleId>
              </a:tblPr>
              <a:tblGrid>
                <a:gridCol w="1099812"/>
                <a:gridCol w="700388"/>
                <a:gridCol w="648072"/>
                <a:gridCol w="497478"/>
                <a:gridCol w="669488"/>
                <a:gridCol w="669488"/>
                <a:gridCol w="669488"/>
                <a:gridCol w="547233"/>
                <a:gridCol w="691241"/>
              </a:tblGrid>
              <a:tr h="288032">
                <a:tc rowSpan="2">
                  <a:txBody>
                    <a:bodyPr/>
                    <a:lstStyle/>
                    <a:p>
                      <a:endParaRPr lang="zh-CN" altLang="en-US" dirty="0"/>
                    </a:p>
                  </a:txBody>
                  <a:tcPr/>
                </a:tc>
                <a:tc gridSpan="8">
                  <a:txBody>
                    <a:bodyPr/>
                    <a:lstStyle/>
                    <a:p>
                      <a:pPr algn="ctr"/>
                      <a:r>
                        <a:rPr lang="zh-CN" altLang="en-US" sz="1400" b="1" kern="1200" dirty="0" smtClean="0">
                          <a:solidFill>
                            <a:schemeClr val="lt1"/>
                          </a:solidFill>
                          <a:latin typeface="+mn-ea"/>
                          <a:ea typeface="+mn-ea"/>
                          <a:cs typeface="+mn-cs"/>
                        </a:rPr>
                        <a:t>结果寄存器状态表</a:t>
                      </a:r>
                      <a:endParaRPr lang="zh-CN" altLang="en-US" sz="1400" b="1" kern="1200" dirty="0">
                        <a:solidFill>
                          <a:schemeClr val="lt1"/>
                        </a:solidFill>
                        <a:latin typeface="+mn-ea"/>
                        <a:ea typeface="+mn-ea"/>
                        <a:cs typeface="+mn-cs"/>
                      </a:endParaRP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pPr algn="ctr"/>
                      <a:endParaRPr lang="zh-CN" altLang="en-US" sz="1400" b="1" kern="1200" dirty="0">
                        <a:solidFill>
                          <a:schemeClr val="lt1"/>
                        </a:solidFill>
                        <a:latin typeface="+mn-ea"/>
                        <a:ea typeface="+mn-ea"/>
                        <a:cs typeface="+mn-cs"/>
                      </a:endParaRPr>
                    </a:p>
                  </a:txBody>
                  <a:tcPr/>
                </a:tc>
              </a:tr>
              <a:tr h="288032">
                <a:tc vMerge="1">
                  <a:txBody>
                    <a:bodyPr/>
                    <a:lstStyle/>
                    <a:p>
                      <a:endParaRPr lang="zh-CN" altLang="en-US" dirty="0"/>
                    </a:p>
                  </a:txBody>
                  <a:tcPr/>
                </a:tc>
                <a:tc>
                  <a:txBody>
                    <a:bodyPr/>
                    <a:lstStyle/>
                    <a:p>
                      <a:pPr algn="ctr"/>
                      <a:r>
                        <a:rPr lang="en-US" altLang="zh-CN" sz="1400" b="1" kern="1200" dirty="0" smtClean="0">
                          <a:solidFill>
                            <a:schemeClr val="dk1"/>
                          </a:solidFill>
                          <a:latin typeface="+mn-ea"/>
                          <a:ea typeface="+mn-ea"/>
                          <a:cs typeface="+mn-cs"/>
                        </a:rPr>
                        <a:t>F0</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smtClean="0">
                          <a:solidFill>
                            <a:schemeClr val="dk1"/>
                          </a:solidFill>
                          <a:latin typeface="+mn-ea"/>
                          <a:ea typeface="+mn-ea"/>
                          <a:cs typeface="+mn-cs"/>
                        </a:rPr>
                        <a:t>F2</a:t>
                      </a:r>
                      <a:endParaRPr lang="zh-CN" altLang="en-US" sz="1400" b="1" kern="1200" dirty="0" smtClean="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F4</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F6</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F8</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F10</a:t>
                      </a:r>
                      <a:endParaRPr lang="zh-CN" altLang="en-US" sz="1400" b="1" kern="1200" dirty="0">
                        <a:solidFill>
                          <a:schemeClr val="dk1"/>
                        </a:solidFill>
                        <a:latin typeface="+mn-ea"/>
                        <a:ea typeface="+mn-ea"/>
                        <a:cs typeface="+mn-cs"/>
                      </a:endParaRPr>
                    </a:p>
                  </a:txBody>
                  <a:tcPr/>
                </a:tc>
                <a:tc>
                  <a:txBody>
                    <a:bodyPr/>
                    <a:lstStyle/>
                    <a:p>
                      <a:r>
                        <a:rPr lang="en-US" altLang="zh-CN" sz="1400" b="1" kern="1200" dirty="0" smtClean="0">
                          <a:solidFill>
                            <a:schemeClr val="dk1"/>
                          </a:solidFill>
                          <a:latin typeface="+mn-ea"/>
                          <a:ea typeface="+mn-ea"/>
                          <a:cs typeface="+mn-cs"/>
                        </a:rPr>
                        <a:t>...</a:t>
                      </a:r>
                      <a:endParaRPr lang="zh-CN" altLang="en-US" sz="1400" b="1" kern="1200" dirty="0">
                        <a:solidFill>
                          <a:schemeClr val="dk1"/>
                        </a:solidFill>
                        <a:latin typeface="+mn-ea"/>
                        <a:ea typeface="+mn-ea"/>
                        <a:cs typeface="+mn-cs"/>
                      </a:endParaRPr>
                    </a:p>
                  </a:txBody>
                  <a:tcPr/>
                </a:tc>
                <a:tc>
                  <a:txBody>
                    <a:bodyPr/>
                    <a:lstStyle/>
                    <a:p>
                      <a:r>
                        <a:rPr lang="en-US" altLang="zh-CN" sz="1400" b="1" kern="1200" dirty="0" smtClean="0">
                          <a:solidFill>
                            <a:schemeClr val="dk1"/>
                          </a:solidFill>
                          <a:latin typeface="+mn-ea"/>
                          <a:ea typeface="+mn-ea"/>
                          <a:cs typeface="+mn-cs"/>
                        </a:rPr>
                        <a:t>F30</a:t>
                      </a:r>
                      <a:endParaRPr lang="zh-CN" altLang="en-US" sz="1400" b="1" kern="1200" dirty="0">
                        <a:solidFill>
                          <a:schemeClr val="dk1"/>
                        </a:solidFill>
                        <a:latin typeface="+mn-ea"/>
                        <a:ea typeface="+mn-ea"/>
                        <a:cs typeface="+mn-cs"/>
                      </a:endParaRPr>
                    </a:p>
                  </a:txBody>
                  <a:tcPr/>
                </a:tc>
              </a:tr>
              <a:tr h="288032">
                <a:tc>
                  <a:txBody>
                    <a:bodyPr/>
                    <a:lstStyle/>
                    <a:p>
                      <a:pPr algn="ctr"/>
                      <a:r>
                        <a:rPr lang="zh-CN" altLang="en-US" sz="1400" b="1" kern="1200" dirty="0" smtClean="0">
                          <a:solidFill>
                            <a:schemeClr val="dk1"/>
                          </a:solidFill>
                          <a:latin typeface="+mn-ea"/>
                          <a:ea typeface="+mn-ea"/>
                          <a:cs typeface="+mn-cs"/>
                        </a:rPr>
                        <a:t>部件名称</a:t>
                      </a:r>
                      <a:endParaRPr lang="zh-CN" altLang="en-US" sz="1400" b="1" kern="1200" dirty="0">
                        <a:solidFill>
                          <a:schemeClr val="dk1"/>
                        </a:solidFill>
                        <a:latin typeface="+mn-ea"/>
                        <a:ea typeface="+mn-ea"/>
                        <a:cs typeface="+mn-cs"/>
                      </a:endParaRPr>
                    </a:p>
                  </a:txBody>
                  <a:tcPr/>
                </a:tc>
                <a:tc>
                  <a:txBody>
                    <a:bodyPr/>
                    <a:lstStyle/>
                    <a:p>
                      <a:r>
                        <a:rPr lang="zh-CN" altLang="en-US" sz="1400" b="1" kern="1200" dirty="0" smtClean="0">
                          <a:solidFill>
                            <a:schemeClr val="dk1"/>
                          </a:solidFill>
                          <a:latin typeface="+mn-ea"/>
                          <a:ea typeface="+mn-ea"/>
                          <a:cs typeface="+mn-cs"/>
                        </a:rPr>
                        <a:t>乘法</a:t>
                      </a:r>
                      <a:r>
                        <a:rPr lang="en-US" altLang="zh-CN" sz="1400" b="1" kern="1200" dirty="0" smtClean="0">
                          <a:solidFill>
                            <a:schemeClr val="dk1"/>
                          </a:solidFill>
                          <a:latin typeface="+mn-ea"/>
                          <a:ea typeface="+mn-ea"/>
                          <a:cs typeface="+mn-cs"/>
                        </a:rPr>
                        <a:t>1</a:t>
                      </a: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r>
                        <a:rPr lang="zh-CN" altLang="en-US" sz="1400" b="1" kern="1200" dirty="0" smtClean="0">
                          <a:solidFill>
                            <a:schemeClr val="dk1"/>
                          </a:solidFill>
                          <a:latin typeface="+mn-ea"/>
                          <a:ea typeface="+mn-ea"/>
                          <a:cs typeface="+mn-cs"/>
                        </a:rPr>
                        <a:t>加法</a:t>
                      </a:r>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r>
                        <a:rPr lang="zh-CN" altLang="en-US" sz="1400" b="1" kern="1200" dirty="0" smtClean="0">
                          <a:solidFill>
                            <a:schemeClr val="dk1"/>
                          </a:solidFill>
                          <a:latin typeface="+mn-ea"/>
                          <a:ea typeface="+mn-ea"/>
                          <a:cs typeface="+mn-cs"/>
                        </a:rPr>
                        <a:t>除法</a:t>
                      </a:r>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r>
            </a:tbl>
          </a:graphicData>
        </a:graphic>
      </p:graphicFrame>
      <p:sp>
        <p:nvSpPr>
          <p:cNvPr id="7" name="矩形 6"/>
          <p:cNvSpPr/>
          <p:nvPr/>
        </p:nvSpPr>
        <p:spPr>
          <a:xfrm>
            <a:off x="1979712" y="6488668"/>
            <a:ext cx="4023858" cy="369332"/>
          </a:xfrm>
          <a:prstGeom prst="rect">
            <a:avLst/>
          </a:prstGeom>
        </p:spPr>
        <p:txBody>
          <a:bodyPr wrap="none">
            <a:spAutoFit/>
          </a:bodyPr>
          <a:lstStyle/>
          <a:p>
            <a:pPr eaLnBrk="1" hangingPunct="1">
              <a:spcBef>
                <a:spcPct val="50000"/>
              </a:spcBef>
              <a:buFont typeface="Wingdings" pitchFamily="2" charset="2"/>
              <a:buNone/>
            </a:pPr>
            <a:r>
              <a:rPr lang="zh-CN" altLang="en-US" sz="1800" dirty="0">
                <a:solidFill>
                  <a:srgbClr val="000000"/>
                </a:solidFill>
              </a:rPr>
              <a:t>程序段执行</a:t>
            </a:r>
            <a:r>
              <a:rPr lang="zh-CN" altLang="en-US" sz="1800" dirty="0" smtClean="0">
                <a:solidFill>
                  <a:srgbClr val="000000"/>
                </a:solidFill>
              </a:rPr>
              <a:t>到</a:t>
            </a:r>
            <a:r>
              <a:rPr lang="en-US" altLang="zh-CN" sz="1800" dirty="0" smtClean="0">
                <a:solidFill>
                  <a:srgbClr val="FF0000"/>
                </a:solidFill>
              </a:rPr>
              <a:t>ADDD</a:t>
            </a:r>
            <a:r>
              <a:rPr lang="zh-CN" altLang="en-US" sz="1800" dirty="0" smtClean="0"/>
              <a:t>流出</a:t>
            </a:r>
            <a:r>
              <a:rPr lang="zh-CN" altLang="en-US" sz="1800" dirty="0" smtClean="0">
                <a:solidFill>
                  <a:srgbClr val="000000"/>
                </a:solidFill>
              </a:rPr>
              <a:t>记分牌</a:t>
            </a:r>
            <a:r>
              <a:rPr lang="zh-CN" altLang="en-US" sz="1800" dirty="0">
                <a:solidFill>
                  <a:srgbClr val="000000"/>
                </a:solidFill>
              </a:rPr>
              <a:t>的状态</a:t>
            </a:r>
            <a:r>
              <a:rPr lang="zh-CN" altLang="en-US" sz="1800" dirty="0"/>
              <a:t> </a:t>
            </a:r>
          </a:p>
        </p:txBody>
      </p:sp>
    </p:spTree>
    <p:extLst>
      <p:ext uri="{BB962C8B-B14F-4D97-AF65-F5344CB8AC3E}">
        <p14:creationId xmlns:p14="http://schemas.microsoft.com/office/powerpoint/2010/main" val="38879338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912242523"/>
              </p:ext>
            </p:extLst>
          </p:nvPr>
        </p:nvGraphicFramePr>
        <p:xfrm>
          <a:off x="1259632" y="116633"/>
          <a:ext cx="6096000" cy="2620880"/>
        </p:xfrm>
        <a:graphic>
          <a:graphicData uri="http://schemas.openxmlformats.org/drawingml/2006/table">
            <a:tbl>
              <a:tblPr firstRow="1" bandRow="1">
                <a:tableStyleId>{5C22544A-7EE6-4342-B048-85BDC9FD1C3A}</a:tableStyleId>
              </a:tblPr>
              <a:tblGrid>
                <a:gridCol w="2088232"/>
                <a:gridCol w="1008112"/>
                <a:gridCol w="1152128"/>
                <a:gridCol w="1008112"/>
                <a:gridCol w="839416"/>
              </a:tblGrid>
              <a:tr h="295268">
                <a:tc rowSpan="2">
                  <a:txBody>
                    <a:bodyPr/>
                    <a:lstStyle/>
                    <a:p>
                      <a:pPr algn="ctr"/>
                      <a:endParaRPr lang="en-US" altLang="zh-CN" sz="1400" b="1" dirty="0" smtClean="0">
                        <a:latin typeface="+mn-ea"/>
                        <a:ea typeface="+mn-ea"/>
                      </a:endParaRPr>
                    </a:p>
                    <a:p>
                      <a:pPr algn="ctr"/>
                      <a:r>
                        <a:rPr lang="zh-CN" altLang="en-US" sz="1400" b="1" dirty="0" smtClean="0">
                          <a:latin typeface="+mn-ea"/>
                          <a:ea typeface="+mn-ea"/>
                        </a:rPr>
                        <a:t>指令</a:t>
                      </a:r>
                      <a:endParaRPr lang="zh-CN" altLang="en-US" sz="1400" b="1" dirty="0">
                        <a:latin typeface="+mn-ea"/>
                        <a:ea typeface="+mn-ea"/>
                      </a:endParaRPr>
                    </a:p>
                  </a:txBody>
                  <a:tcPr/>
                </a:tc>
                <a:tc gridSpan="4">
                  <a:txBody>
                    <a:bodyPr/>
                    <a:lstStyle/>
                    <a:p>
                      <a:pPr algn="ctr"/>
                      <a:r>
                        <a:rPr lang="zh-CN" altLang="en-US" sz="1400" b="1" dirty="0" smtClean="0">
                          <a:latin typeface="+mn-ea"/>
                          <a:ea typeface="+mn-ea"/>
                        </a:rPr>
                        <a:t>指令状态表</a:t>
                      </a:r>
                      <a:endParaRPr lang="zh-CN" altLang="en-US" sz="1400" b="1" dirty="0">
                        <a:latin typeface="+mn-ea"/>
                        <a:ea typeface="+mn-ea"/>
                      </a:endParaRP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295268">
                <a:tc vMerge="1">
                  <a:txBody>
                    <a:bodyPr/>
                    <a:lstStyle/>
                    <a:p>
                      <a:endParaRPr lang="zh-CN" altLang="en-US" dirty="0"/>
                    </a:p>
                  </a:txBody>
                  <a:tcPr/>
                </a:tc>
                <a:tc>
                  <a:txBody>
                    <a:bodyPr/>
                    <a:lstStyle/>
                    <a:p>
                      <a:pPr algn="ctr"/>
                      <a:r>
                        <a:rPr lang="en-US" altLang="zh-CN" sz="1400" b="1" dirty="0" smtClean="0">
                          <a:latin typeface="+mn-ea"/>
                          <a:ea typeface="+mn-ea"/>
                        </a:rPr>
                        <a:t>IS</a:t>
                      </a:r>
                      <a:endParaRPr lang="zh-CN" altLang="en-US" sz="1400" b="1" dirty="0">
                        <a:latin typeface="+mn-ea"/>
                        <a:ea typeface="+mn-ea"/>
                      </a:endParaRPr>
                    </a:p>
                  </a:txBody>
                  <a:tcPr/>
                </a:tc>
                <a:tc>
                  <a:txBody>
                    <a:bodyPr/>
                    <a:lstStyle/>
                    <a:p>
                      <a:pPr algn="ctr"/>
                      <a:r>
                        <a:rPr lang="en-US" altLang="zh-CN" sz="1400" b="1" dirty="0" smtClean="0">
                          <a:latin typeface="+mn-ea"/>
                          <a:ea typeface="+mn-ea"/>
                        </a:rPr>
                        <a:t>RO</a:t>
                      </a:r>
                      <a:endParaRPr lang="zh-CN" altLang="en-US" sz="1400" b="1" dirty="0">
                        <a:latin typeface="+mn-ea"/>
                        <a:ea typeface="+mn-ea"/>
                      </a:endParaRPr>
                    </a:p>
                  </a:txBody>
                  <a:tcPr/>
                </a:tc>
                <a:tc>
                  <a:txBody>
                    <a:bodyPr/>
                    <a:lstStyle/>
                    <a:p>
                      <a:pPr algn="ctr"/>
                      <a:r>
                        <a:rPr lang="en-US" altLang="zh-CN" sz="1400" b="1" dirty="0" smtClean="0">
                          <a:latin typeface="+mn-ea"/>
                          <a:ea typeface="+mn-ea"/>
                        </a:rPr>
                        <a:t>EX</a:t>
                      </a:r>
                      <a:endParaRPr lang="zh-CN" altLang="en-US" sz="1400" b="1" dirty="0">
                        <a:latin typeface="+mn-ea"/>
                        <a:ea typeface="+mn-ea"/>
                      </a:endParaRPr>
                    </a:p>
                  </a:txBody>
                  <a:tcPr/>
                </a:tc>
                <a:tc>
                  <a:txBody>
                    <a:bodyPr/>
                    <a:lstStyle/>
                    <a:p>
                      <a:pPr algn="ctr"/>
                      <a:r>
                        <a:rPr lang="en-US" altLang="zh-CN" sz="1400" b="1" dirty="0" smtClean="0">
                          <a:latin typeface="+mn-ea"/>
                          <a:ea typeface="+mn-ea"/>
                        </a:rPr>
                        <a:t>WR</a:t>
                      </a:r>
                      <a:endParaRPr lang="zh-CN" altLang="en-US" sz="1400" b="1" dirty="0">
                        <a:latin typeface="+mn-ea"/>
                        <a:ea typeface="+mn-ea"/>
                      </a:endParaRPr>
                    </a:p>
                  </a:txBody>
                  <a:tcPr/>
                </a:tc>
              </a:tr>
              <a:tr h="295268">
                <a:tc>
                  <a:txBody>
                    <a:bodyPr/>
                    <a:lstStyle/>
                    <a:p>
                      <a:pPr algn="l"/>
                      <a:r>
                        <a:rPr lang="en-US" altLang="zh-CN" sz="1400" b="1" dirty="0" smtClean="0">
                          <a:latin typeface="+mn-ea"/>
                          <a:ea typeface="+mn-ea"/>
                        </a:rPr>
                        <a:t>LD</a:t>
                      </a:r>
                      <a:r>
                        <a:rPr lang="en-US" altLang="zh-CN" sz="1400" b="1" baseline="0" dirty="0" smtClean="0">
                          <a:latin typeface="+mn-ea"/>
                          <a:ea typeface="+mn-ea"/>
                        </a:rPr>
                        <a:t>     F6</a:t>
                      </a:r>
                      <a:r>
                        <a:rPr lang="zh-CN" altLang="en-US" sz="1400" b="1" baseline="0" dirty="0" smtClean="0">
                          <a:latin typeface="+mn-ea"/>
                          <a:ea typeface="+mn-ea"/>
                        </a:rPr>
                        <a:t>，</a:t>
                      </a:r>
                      <a:r>
                        <a:rPr lang="en-US" altLang="zh-CN" sz="1400" b="1" baseline="0" dirty="0" smtClean="0">
                          <a:latin typeface="+mn-ea"/>
                          <a:ea typeface="+mn-ea"/>
                        </a:rPr>
                        <a:t>34(R2)</a:t>
                      </a:r>
                      <a:endParaRPr lang="zh-CN" altLang="en-US" sz="1400" b="1" dirty="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r>
              <a:tr h="3412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mn-ea"/>
                          <a:ea typeface="+mn-ea"/>
                        </a:rPr>
                        <a:t>LD</a:t>
                      </a:r>
                      <a:r>
                        <a:rPr lang="en-US" altLang="zh-CN" sz="1400" b="1" baseline="0" dirty="0" smtClean="0">
                          <a:latin typeface="+mn-ea"/>
                          <a:ea typeface="+mn-ea"/>
                        </a:rPr>
                        <a:t>     </a:t>
                      </a:r>
                      <a:r>
                        <a:rPr lang="en-US" altLang="zh-CN" sz="1400" b="1" u="none" baseline="0" dirty="0" smtClean="0">
                          <a:solidFill>
                            <a:srgbClr val="FF0000"/>
                          </a:solidFill>
                          <a:latin typeface="+mn-ea"/>
                          <a:ea typeface="+mn-ea"/>
                        </a:rPr>
                        <a:t>F2</a:t>
                      </a:r>
                      <a:r>
                        <a:rPr lang="zh-CN" altLang="en-US" sz="1400" b="1" baseline="0" dirty="0" smtClean="0">
                          <a:latin typeface="+mn-ea"/>
                          <a:ea typeface="+mn-ea"/>
                        </a:rPr>
                        <a:t>，</a:t>
                      </a:r>
                      <a:r>
                        <a:rPr lang="en-US" altLang="zh-CN" sz="1400" b="1" baseline="0" dirty="0" smtClean="0">
                          <a:latin typeface="+mn-ea"/>
                          <a:ea typeface="+mn-ea"/>
                        </a:rPr>
                        <a:t>45(R3)</a:t>
                      </a:r>
                      <a:endParaRPr lang="zh-CN" altLang="en-US" sz="1400" b="1" dirty="0" smtClean="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solidFill>
                            <a:schemeClr val="tx1"/>
                          </a:solidFill>
                          <a:latin typeface="+mn-ea"/>
                          <a:ea typeface="+mn-ea"/>
                        </a:rPr>
                        <a:t>√</a:t>
                      </a:r>
                    </a:p>
                  </a:txBody>
                  <a:tcPr/>
                </a:tc>
              </a:tr>
              <a:tr h="341296">
                <a:tc>
                  <a:txBody>
                    <a:bodyPr/>
                    <a:lstStyle/>
                    <a:p>
                      <a:pPr algn="l"/>
                      <a:r>
                        <a:rPr lang="en-US" altLang="zh-CN" sz="1400" b="1" kern="1200" dirty="0" smtClean="0">
                          <a:solidFill>
                            <a:schemeClr val="dk1"/>
                          </a:solidFill>
                          <a:latin typeface="+mn-ea"/>
                          <a:ea typeface="+mn-ea"/>
                          <a:cs typeface="+mn-cs"/>
                        </a:rPr>
                        <a:t>MULTD  </a:t>
                      </a:r>
                      <a:r>
                        <a:rPr lang="en-US" altLang="zh-CN" sz="1400" b="1" kern="1200" dirty="0" smtClean="0">
                          <a:solidFill>
                            <a:srgbClr val="00B050"/>
                          </a:solidFill>
                          <a:latin typeface="+mn-ea"/>
                          <a:ea typeface="+mn-ea"/>
                          <a:cs typeface="+mn-cs"/>
                        </a:rPr>
                        <a:t>F0</a:t>
                      </a:r>
                      <a:r>
                        <a:rPr lang="en-US" altLang="zh-CN" sz="1400" b="1" kern="1200" dirty="0" smtClean="0">
                          <a:solidFill>
                            <a:schemeClr val="dk1"/>
                          </a:solidFill>
                          <a:latin typeface="+mn-ea"/>
                          <a:ea typeface="+mn-ea"/>
                          <a:cs typeface="+mn-cs"/>
                        </a:rPr>
                        <a:t>, </a:t>
                      </a:r>
                      <a:r>
                        <a:rPr lang="en-US" altLang="zh-CN" sz="1400" b="1" u="none" kern="1200" dirty="0" smtClean="0">
                          <a:solidFill>
                            <a:srgbClr val="FF0000"/>
                          </a:solidFill>
                          <a:latin typeface="+mn-ea"/>
                          <a:ea typeface="+mn-ea"/>
                          <a:cs typeface="+mn-cs"/>
                        </a:rPr>
                        <a:t>F2</a:t>
                      </a:r>
                      <a:r>
                        <a:rPr lang="en-US" altLang="zh-CN" sz="1400" b="1" kern="1200" dirty="0" smtClean="0">
                          <a:solidFill>
                            <a:schemeClr val="dk1"/>
                          </a:solidFill>
                          <a:latin typeface="+mn-ea"/>
                          <a:ea typeface="+mn-ea"/>
                          <a:cs typeface="+mn-cs"/>
                        </a:rPr>
                        <a:t>, F4</a:t>
                      </a: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solidFill>
                            <a:schemeClr val="tx1"/>
                          </a:solidFill>
                          <a:latin typeface="+mn-ea"/>
                          <a:ea typeface="+mn-ea"/>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solidFill>
                            <a:schemeClr val="tx1"/>
                          </a:solidFill>
                          <a:latin typeface="+mn-ea"/>
                          <a:ea typeface="+mn-ea"/>
                        </a:rPr>
                        <a:t>√</a:t>
                      </a:r>
                    </a:p>
                  </a:txBody>
                  <a:tcPr/>
                </a:tc>
                <a:tc>
                  <a:txBody>
                    <a:bodyPr/>
                    <a:lstStyle/>
                    <a:p>
                      <a:pPr algn="ctr"/>
                      <a:endParaRPr lang="zh-CN" altLang="en-US" sz="1400" dirty="0"/>
                    </a:p>
                  </a:txBody>
                  <a:tcPr/>
                </a:tc>
              </a:tr>
              <a:tr h="341296">
                <a:tc>
                  <a:txBody>
                    <a:bodyPr/>
                    <a:lstStyle/>
                    <a:p>
                      <a:pPr algn="l"/>
                      <a:r>
                        <a:rPr lang="en-US" altLang="zh-CN" sz="1400" b="1" kern="1200" dirty="0" smtClean="0">
                          <a:solidFill>
                            <a:schemeClr val="dk1"/>
                          </a:solidFill>
                          <a:latin typeface="+mn-ea"/>
                          <a:ea typeface="+mn-ea"/>
                          <a:cs typeface="+mn-cs"/>
                        </a:rPr>
                        <a:t>SUBD   </a:t>
                      </a:r>
                      <a:r>
                        <a:rPr lang="en-US" altLang="zh-CN" sz="1400" b="1" kern="1200" dirty="0" smtClean="0">
                          <a:solidFill>
                            <a:srgbClr val="C00000"/>
                          </a:solidFill>
                          <a:latin typeface="+mn-ea"/>
                          <a:ea typeface="+mn-ea"/>
                          <a:cs typeface="+mn-cs"/>
                        </a:rPr>
                        <a:t>F8</a:t>
                      </a:r>
                      <a:r>
                        <a:rPr lang="en-US" altLang="zh-CN" sz="1400" b="1" kern="1200" dirty="0" smtClean="0">
                          <a:solidFill>
                            <a:schemeClr val="dk1"/>
                          </a:solidFill>
                          <a:latin typeface="+mn-ea"/>
                          <a:ea typeface="+mn-ea"/>
                          <a:cs typeface="+mn-cs"/>
                        </a:rPr>
                        <a:t>, </a:t>
                      </a:r>
                      <a:r>
                        <a:rPr lang="en-US" altLang="zh-CN" sz="1400" b="1" u="sng" kern="1200" dirty="0" smtClean="0">
                          <a:solidFill>
                            <a:srgbClr val="0066FF"/>
                          </a:solidFill>
                          <a:effectLst>
                            <a:outerShdw blurRad="38100" dist="38100" dir="2700000" algn="tl">
                              <a:srgbClr val="000000">
                                <a:alpha val="43137"/>
                              </a:srgbClr>
                            </a:outerShdw>
                          </a:effectLst>
                          <a:latin typeface="+mn-ea"/>
                          <a:ea typeface="+mn-ea"/>
                          <a:cs typeface="+mn-cs"/>
                        </a:rPr>
                        <a:t>F6</a:t>
                      </a:r>
                      <a:r>
                        <a:rPr lang="en-US" altLang="zh-CN" sz="1400" b="1" kern="1200" dirty="0" smtClean="0">
                          <a:solidFill>
                            <a:schemeClr val="dk1"/>
                          </a:solidFill>
                          <a:latin typeface="+mn-ea"/>
                          <a:ea typeface="+mn-ea"/>
                          <a:cs typeface="+mn-cs"/>
                        </a:rPr>
                        <a:t>, </a:t>
                      </a:r>
                      <a:r>
                        <a:rPr lang="en-US" altLang="zh-CN" sz="1400" b="1" u="none" kern="1200" dirty="0" smtClean="0">
                          <a:solidFill>
                            <a:srgbClr val="FF0000"/>
                          </a:solidFill>
                          <a:latin typeface="+mn-ea"/>
                          <a:ea typeface="+mn-ea"/>
                          <a:cs typeface="+mn-cs"/>
                        </a:rPr>
                        <a:t>F2</a:t>
                      </a:r>
                      <a:endParaRPr lang="zh-CN" altLang="en-US" sz="1400" b="1" u="none" kern="1200" dirty="0">
                        <a:solidFill>
                          <a:srgbClr val="FF0000"/>
                        </a:solidFill>
                        <a:latin typeface="+mn-ea"/>
                        <a:ea typeface="+mn-ea"/>
                        <a:cs typeface="+mn-cs"/>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solidFill>
                            <a:schemeClr val="tx1"/>
                          </a:solidFill>
                          <a:latin typeface="+mn-ea"/>
                          <a:ea typeface="+mn-ea"/>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solidFill>
                            <a:schemeClr val="tx1"/>
                          </a:solidFill>
                          <a:latin typeface="+mn-ea"/>
                          <a:ea typeface="+mn-ea"/>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solidFill>
                            <a:schemeClr val="tx1"/>
                          </a:solidFill>
                          <a:latin typeface="+mn-ea"/>
                          <a:ea typeface="+mn-ea"/>
                        </a:rPr>
                        <a:t>√</a:t>
                      </a:r>
                    </a:p>
                  </a:txBody>
                  <a:tcPr/>
                </a:tc>
              </a:tr>
              <a:tr h="341296">
                <a:tc>
                  <a:txBody>
                    <a:bodyPr/>
                    <a:lstStyle/>
                    <a:p>
                      <a:pPr algn="l"/>
                      <a:r>
                        <a:rPr lang="en-US" altLang="zh-CN" sz="1400" b="1" kern="1200" dirty="0" smtClean="0">
                          <a:solidFill>
                            <a:schemeClr val="dk1"/>
                          </a:solidFill>
                          <a:latin typeface="+mn-ea"/>
                          <a:ea typeface="+mn-ea"/>
                          <a:cs typeface="+mn-cs"/>
                        </a:rPr>
                        <a:t>DIVD   F10, </a:t>
                      </a:r>
                      <a:r>
                        <a:rPr lang="en-US" altLang="zh-CN" sz="1400" b="1" u="none" kern="1200" dirty="0" smtClean="0">
                          <a:solidFill>
                            <a:srgbClr val="00B050"/>
                          </a:solidFill>
                          <a:latin typeface="+mn-ea"/>
                          <a:ea typeface="+mn-ea"/>
                          <a:cs typeface="+mn-cs"/>
                        </a:rPr>
                        <a:t>F0</a:t>
                      </a:r>
                      <a:r>
                        <a:rPr lang="en-US" altLang="zh-CN" sz="1400" b="1" kern="1200" dirty="0" smtClean="0">
                          <a:solidFill>
                            <a:schemeClr val="dk1"/>
                          </a:solidFill>
                          <a:latin typeface="+mn-ea"/>
                          <a:ea typeface="+mn-ea"/>
                          <a:cs typeface="+mn-cs"/>
                        </a:rPr>
                        <a:t>, </a:t>
                      </a:r>
                      <a:r>
                        <a:rPr lang="en-US" altLang="zh-CN" sz="1400" b="1" u="sng" kern="1200" dirty="0" smtClean="0">
                          <a:solidFill>
                            <a:srgbClr val="0066FF"/>
                          </a:solidFill>
                          <a:effectLst>
                            <a:outerShdw blurRad="38100" dist="38100" dir="2700000" algn="tl">
                              <a:srgbClr val="000000">
                                <a:alpha val="43137"/>
                              </a:srgbClr>
                            </a:outerShdw>
                          </a:effectLst>
                          <a:latin typeface="+mn-ea"/>
                          <a:ea typeface="+mn-ea"/>
                          <a:cs typeface="+mn-cs"/>
                        </a:rPr>
                        <a:t>F6</a:t>
                      </a:r>
                      <a:endParaRPr lang="zh-CN" altLang="en-US" sz="1400" b="1" u="sng" kern="1200" dirty="0">
                        <a:solidFill>
                          <a:srgbClr val="0066FF"/>
                        </a:solidFill>
                        <a:effectLst>
                          <a:outerShdw blurRad="38100" dist="38100" dir="2700000" algn="tl">
                            <a:srgbClr val="000000">
                              <a:alpha val="43137"/>
                            </a:srgbClr>
                          </a:outerShdw>
                        </a:effectLst>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algn="ctr"/>
                      <a:endParaRPr lang="zh-CN" altLang="en-US" sz="1400"/>
                    </a:p>
                  </a:txBody>
                  <a:tcPr/>
                </a:tc>
                <a:tc>
                  <a:txBody>
                    <a:bodyPr/>
                    <a:lstStyle/>
                    <a:p>
                      <a:pPr algn="ctr"/>
                      <a:endParaRPr lang="zh-CN" altLang="en-US" sz="1400"/>
                    </a:p>
                  </a:txBody>
                  <a:tcPr/>
                </a:tc>
                <a:tc>
                  <a:txBody>
                    <a:bodyPr/>
                    <a:lstStyle/>
                    <a:p>
                      <a:pPr algn="ctr"/>
                      <a:endParaRPr lang="zh-CN" altLang="en-US" sz="1400" dirty="0"/>
                    </a:p>
                  </a:txBody>
                  <a:tcPr/>
                </a:tc>
              </a:tr>
              <a:tr h="341296">
                <a:tc>
                  <a:txBody>
                    <a:bodyPr/>
                    <a:lstStyle/>
                    <a:p>
                      <a:pPr algn="l"/>
                      <a:r>
                        <a:rPr lang="en-US" altLang="zh-CN" sz="1400" b="1" kern="1200" dirty="0" smtClean="0">
                          <a:solidFill>
                            <a:schemeClr val="dk1"/>
                          </a:solidFill>
                          <a:latin typeface="+mn-ea"/>
                          <a:ea typeface="+mn-ea"/>
                          <a:cs typeface="+mn-cs"/>
                        </a:rPr>
                        <a:t>ADDD   </a:t>
                      </a:r>
                      <a:r>
                        <a:rPr lang="en-US" altLang="zh-CN" sz="1400" b="1" u="none" kern="1200" dirty="0" smtClean="0">
                          <a:solidFill>
                            <a:srgbClr val="0066FF"/>
                          </a:solidFill>
                          <a:effectLst>
                            <a:outerShdw blurRad="38100" dist="38100" dir="2700000" algn="tl">
                              <a:srgbClr val="000000">
                                <a:alpha val="43137"/>
                              </a:srgbClr>
                            </a:outerShdw>
                          </a:effectLst>
                          <a:latin typeface="+mn-ea"/>
                          <a:ea typeface="+mn-ea"/>
                          <a:cs typeface="+mn-cs"/>
                        </a:rPr>
                        <a:t>F6</a:t>
                      </a:r>
                      <a:r>
                        <a:rPr lang="en-US" altLang="zh-CN" sz="1400" b="1" kern="1200" dirty="0" smtClean="0">
                          <a:solidFill>
                            <a:schemeClr val="dk1"/>
                          </a:solidFill>
                          <a:latin typeface="+mn-ea"/>
                          <a:ea typeface="+mn-ea"/>
                          <a:cs typeface="+mn-cs"/>
                        </a:rPr>
                        <a:t>,</a:t>
                      </a:r>
                      <a:r>
                        <a:rPr lang="en-US" altLang="zh-CN" sz="1400" b="1" kern="1200" baseline="0" dirty="0" smtClean="0">
                          <a:solidFill>
                            <a:schemeClr val="dk1"/>
                          </a:solidFill>
                          <a:latin typeface="+mn-ea"/>
                          <a:ea typeface="+mn-ea"/>
                          <a:cs typeface="+mn-cs"/>
                        </a:rPr>
                        <a:t> </a:t>
                      </a:r>
                      <a:r>
                        <a:rPr lang="en-US" altLang="zh-CN" sz="1400" b="1" kern="1200" baseline="0" dirty="0" smtClean="0">
                          <a:solidFill>
                            <a:srgbClr val="C00000"/>
                          </a:solidFill>
                          <a:latin typeface="+mn-ea"/>
                          <a:ea typeface="+mn-ea"/>
                          <a:cs typeface="+mn-cs"/>
                        </a:rPr>
                        <a:t>F8</a:t>
                      </a:r>
                      <a:r>
                        <a:rPr lang="en-US" altLang="zh-CN" sz="1400" b="1" kern="1200" baseline="0" dirty="0" smtClean="0">
                          <a:solidFill>
                            <a:schemeClr val="dk1"/>
                          </a:solidFill>
                          <a:latin typeface="+mn-ea"/>
                          <a:ea typeface="+mn-ea"/>
                          <a:cs typeface="+mn-cs"/>
                        </a:rPr>
                        <a:t>, F2</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solidFill>
                            <a:schemeClr val="tx1"/>
                          </a:solidFill>
                          <a:latin typeface="+mn-ea"/>
                          <a:ea typeface="+mn-ea"/>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solidFill>
                            <a:srgbClr val="FF0000"/>
                          </a:solidFill>
                          <a:latin typeface="+mn-ea"/>
                          <a:ea typeface="+mn-ea"/>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solidFill>
                            <a:srgbClr val="FF0000"/>
                          </a:solidFill>
                          <a:latin typeface="+mn-ea"/>
                          <a:ea typeface="+mn-ea"/>
                        </a:rPr>
                        <a:t>√</a:t>
                      </a:r>
                    </a:p>
                  </a:txBody>
                  <a:tcPr/>
                </a:tc>
                <a:tc>
                  <a:txBody>
                    <a:bodyPr/>
                    <a:lstStyle/>
                    <a:p>
                      <a:pPr algn="ctr"/>
                      <a:endParaRPr lang="zh-CN" altLang="en-US" sz="1400" dirty="0"/>
                    </a:p>
                  </a:txBody>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029162657"/>
              </p:ext>
            </p:extLst>
          </p:nvPr>
        </p:nvGraphicFramePr>
        <p:xfrm>
          <a:off x="1284308" y="2924944"/>
          <a:ext cx="6096004" cy="2214072"/>
        </p:xfrm>
        <a:graphic>
          <a:graphicData uri="http://schemas.openxmlformats.org/drawingml/2006/table">
            <a:tbl>
              <a:tblPr firstRow="1" bandRow="1">
                <a:tableStyleId>{5C22544A-7EE6-4342-B048-85BDC9FD1C3A}</a:tableStyleId>
              </a:tblPr>
              <a:tblGrid>
                <a:gridCol w="695404"/>
                <a:gridCol w="720080"/>
                <a:gridCol w="744756"/>
                <a:gridCol w="576064"/>
                <a:gridCol w="576064"/>
                <a:gridCol w="479380"/>
                <a:gridCol w="672748"/>
                <a:gridCol w="576064"/>
                <a:gridCol w="504056"/>
                <a:gridCol w="551388"/>
              </a:tblGrid>
              <a:tr h="286856">
                <a:tc rowSpan="2">
                  <a:txBody>
                    <a:bodyPr/>
                    <a:lstStyle/>
                    <a:p>
                      <a:pPr algn="ctr"/>
                      <a:r>
                        <a:rPr lang="zh-CN" altLang="en-US" sz="1400" b="1" kern="1200" dirty="0" smtClean="0">
                          <a:solidFill>
                            <a:schemeClr val="lt1"/>
                          </a:solidFill>
                          <a:latin typeface="+mn-ea"/>
                          <a:ea typeface="+mn-ea"/>
                          <a:cs typeface="+mn-cs"/>
                        </a:rPr>
                        <a:t>部件名称</a:t>
                      </a:r>
                      <a:endParaRPr lang="en-US" altLang="zh-CN" sz="1400" b="1" kern="1200" dirty="0" smtClean="0">
                        <a:solidFill>
                          <a:schemeClr val="lt1"/>
                        </a:solidFill>
                        <a:latin typeface="+mn-ea"/>
                        <a:ea typeface="+mn-ea"/>
                        <a:cs typeface="+mn-cs"/>
                      </a:endParaRPr>
                    </a:p>
                  </a:txBody>
                  <a:tcPr/>
                </a:tc>
                <a:tc gridSpan="9">
                  <a:txBody>
                    <a:bodyPr/>
                    <a:lstStyle/>
                    <a:p>
                      <a:pPr algn="ctr"/>
                      <a:r>
                        <a:rPr lang="zh-CN" altLang="en-US" sz="1400" b="1" dirty="0" smtClean="0">
                          <a:latin typeface="+mn-ea"/>
                          <a:ea typeface="+mn-ea"/>
                        </a:rPr>
                        <a:t>功能部件状态表</a:t>
                      </a:r>
                      <a:endParaRPr lang="zh-CN" altLang="en-US" sz="1400" b="1" dirty="0">
                        <a:latin typeface="+mn-ea"/>
                        <a:ea typeface="+mn-ea"/>
                      </a:endParaRP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pPr algn="ctr"/>
                      <a:endParaRPr lang="zh-CN" altLang="en-US" sz="1400" b="1" dirty="0">
                        <a:latin typeface="+mn-ea"/>
                        <a:ea typeface="+mn-ea"/>
                      </a:endParaRPr>
                    </a:p>
                  </a:txBody>
                  <a:tcPr/>
                </a:tc>
                <a:tc hMerge="1">
                  <a:txBody>
                    <a:bodyPr/>
                    <a:lstStyle/>
                    <a:p>
                      <a:pPr algn="ctr"/>
                      <a:endParaRPr lang="zh-CN" altLang="en-US" sz="1400" b="1" dirty="0">
                        <a:latin typeface="+mn-ea"/>
                        <a:ea typeface="+mn-ea"/>
                      </a:endParaRPr>
                    </a:p>
                  </a:txBody>
                  <a:tcPr/>
                </a:tc>
                <a:tc hMerge="1">
                  <a:txBody>
                    <a:bodyPr/>
                    <a:lstStyle/>
                    <a:p>
                      <a:pPr algn="ctr"/>
                      <a:endParaRPr lang="zh-CN" altLang="en-US" sz="1400" b="1" dirty="0">
                        <a:latin typeface="+mn-ea"/>
                        <a:ea typeface="+mn-ea"/>
                      </a:endParaRPr>
                    </a:p>
                  </a:txBody>
                  <a:tcPr/>
                </a:tc>
                <a:tc hMerge="1">
                  <a:txBody>
                    <a:bodyPr/>
                    <a:lstStyle/>
                    <a:p>
                      <a:pPr algn="ctr"/>
                      <a:endParaRPr lang="zh-CN" altLang="en-US" sz="1400" b="1" dirty="0">
                        <a:latin typeface="+mn-ea"/>
                        <a:ea typeface="+mn-ea"/>
                      </a:endParaRPr>
                    </a:p>
                  </a:txBody>
                  <a:tcPr/>
                </a:tc>
                <a:tc hMerge="1">
                  <a:txBody>
                    <a:bodyPr/>
                    <a:lstStyle/>
                    <a:p>
                      <a:pPr algn="ctr"/>
                      <a:endParaRPr lang="zh-CN" altLang="en-US" sz="1400" b="1" dirty="0">
                        <a:latin typeface="+mn-ea"/>
                        <a:ea typeface="+mn-ea"/>
                      </a:endParaRPr>
                    </a:p>
                  </a:txBody>
                  <a:tcPr/>
                </a:tc>
              </a:tr>
              <a:tr h="286856">
                <a:tc vMerge="1">
                  <a:txBody>
                    <a:bodyPr/>
                    <a:lstStyle/>
                    <a:p>
                      <a:endParaRPr lang="zh-CN" altLang="en-US" dirty="0"/>
                    </a:p>
                  </a:txBody>
                  <a:tcPr/>
                </a:tc>
                <a:tc>
                  <a:txBody>
                    <a:bodyPr/>
                    <a:lstStyle/>
                    <a:p>
                      <a:pPr algn="ctr"/>
                      <a:r>
                        <a:rPr lang="en-US" altLang="zh-CN" sz="1400" b="1" dirty="0" smtClean="0">
                          <a:latin typeface="+mn-ea"/>
                          <a:ea typeface="+mn-ea"/>
                        </a:rPr>
                        <a:t>Busy</a:t>
                      </a:r>
                      <a:endParaRPr lang="zh-CN" altLang="en-US" sz="1400" b="1" dirty="0">
                        <a:latin typeface="+mn-ea"/>
                        <a:ea typeface="+mn-ea"/>
                      </a:endParaRPr>
                    </a:p>
                  </a:txBody>
                  <a:tcPr/>
                </a:tc>
                <a:tc>
                  <a:txBody>
                    <a:bodyPr/>
                    <a:lstStyle/>
                    <a:p>
                      <a:pPr algn="ctr"/>
                      <a:r>
                        <a:rPr lang="en-US" altLang="zh-CN" sz="1400" b="1" dirty="0" smtClean="0">
                          <a:latin typeface="+mn-ea"/>
                          <a:ea typeface="+mn-ea"/>
                        </a:rPr>
                        <a:t>Op</a:t>
                      </a:r>
                      <a:endParaRPr lang="zh-CN" altLang="en-US" sz="1400" b="1" dirty="0">
                        <a:latin typeface="+mn-ea"/>
                        <a:ea typeface="+mn-ea"/>
                      </a:endParaRPr>
                    </a:p>
                  </a:txBody>
                  <a:tcPr/>
                </a:tc>
                <a:tc>
                  <a:txBody>
                    <a:bodyPr/>
                    <a:lstStyle/>
                    <a:p>
                      <a:pPr algn="ctr"/>
                      <a:r>
                        <a:rPr lang="en-US" altLang="zh-CN" sz="1400" b="1" dirty="0" smtClean="0">
                          <a:latin typeface="+mn-ea"/>
                          <a:ea typeface="+mn-ea"/>
                        </a:rPr>
                        <a:t>Fi</a:t>
                      </a:r>
                      <a:endParaRPr lang="zh-CN" altLang="en-US" sz="1400" b="1" dirty="0">
                        <a:latin typeface="+mn-ea"/>
                        <a:ea typeface="+mn-ea"/>
                      </a:endParaRPr>
                    </a:p>
                  </a:txBody>
                  <a:tcPr/>
                </a:tc>
                <a:tc>
                  <a:txBody>
                    <a:bodyPr/>
                    <a:lstStyle/>
                    <a:p>
                      <a:pPr algn="ctr"/>
                      <a:r>
                        <a:rPr lang="en-US" altLang="zh-CN" sz="1400" b="1" dirty="0" err="1" smtClean="0">
                          <a:latin typeface="+mn-ea"/>
                          <a:ea typeface="+mn-ea"/>
                        </a:rPr>
                        <a:t>Fj</a:t>
                      </a:r>
                      <a:endParaRPr lang="zh-CN" altLang="en-US" sz="1400" b="1" dirty="0">
                        <a:latin typeface="+mn-ea"/>
                        <a:ea typeface="+mn-ea"/>
                      </a:endParaRPr>
                    </a:p>
                  </a:txBody>
                  <a:tcPr/>
                </a:tc>
                <a:tc>
                  <a:txBody>
                    <a:bodyPr/>
                    <a:lstStyle/>
                    <a:p>
                      <a:pPr algn="ctr"/>
                      <a:r>
                        <a:rPr lang="en-US" altLang="zh-CN" sz="1400" b="1" dirty="0" err="1" smtClean="0">
                          <a:latin typeface="+mn-ea"/>
                          <a:ea typeface="+mn-ea"/>
                        </a:rPr>
                        <a:t>Fk</a:t>
                      </a:r>
                      <a:endParaRPr lang="zh-CN" altLang="en-US" sz="1400" b="1" dirty="0">
                        <a:latin typeface="+mn-ea"/>
                        <a:ea typeface="+mn-ea"/>
                      </a:endParaRPr>
                    </a:p>
                  </a:txBody>
                  <a:tcPr/>
                </a:tc>
                <a:tc>
                  <a:txBody>
                    <a:bodyPr/>
                    <a:lstStyle/>
                    <a:p>
                      <a:pPr algn="ctr"/>
                      <a:r>
                        <a:rPr lang="en-US" altLang="zh-CN" sz="1400" b="1" dirty="0" err="1" smtClean="0">
                          <a:latin typeface="+mn-ea"/>
                          <a:ea typeface="+mn-ea"/>
                        </a:rPr>
                        <a:t>Qj</a:t>
                      </a:r>
                      <a:endParaRPr lang="zh-CN" altLang="en-US" sz="1400" b="1" dirty="0">
                        <a:latin typeface="+mn-ea"/>
                        <a:ea typeface="+mn-ea"/>
                      </a:endParaRPr>
                    </a:p>
                  </a:txBody>
                  <a:tcPr/>
                </a:tc>
                <a:tc>
                  <a:txBody>
                    <a:bodyPr/>
                    <a:lstStyle/>
                    <a:p>
                      <a:pPr algn="ctr"/>
                      <a:r>
                        <a:rPr lang="en-US" altLang="zh-CN" sz="1400" b="1" dirty="0" err="1" smtClean="0">
                          <a:latin typeface="+mn-ea"/>
                          <a:ea typeface="+mn-ea"/>
                        </a:rPr>
                        <a:t>Qk</a:t>
                      </a:r>
                      <a:endParaRPr lang="zh-CN" altLang="en-US" sz="1400" b="1" dirty="0">
                        <a:latin typeface="+mn-ea"/>
                        <a:ea typeface="+mn-ea"/>
                      </a:endParaRPr>
                    </a:p>
                  </a:txBody>
                  <a:tcPr/>
                </a:tc>
                <a:tc>
                  <a:txBody>
                    <a:bodyPr/>
                    <a:lstStyle/>
                    <a:p>
                      <a:pPr algn="ctr"/>
                      <a:r>
                        <a:rPr lang="en-US" altLang="zh-CN" sz="1400" b="1" dirty="0" err="1" smtClean="0">
                          <a:latin typeface="+mn-ea"/>
                          <a:ea typeface="+mn-ea"/>
                        </a:rPr>
                        <a:t>Rj</a:t>
                      </a:r>
                      <a:endParaRPr lang="zh-CN" altLang="en-US" sz="1400" b="1" dirty="0">
                        <a:latin typeface="+mn-ea"/>
                        <a:ea typeface="+mn-ea"/>
                      </a:endParaRPr>
                    </a:p>
                  </a:txBody>
                  <a:tcPr/>
                </a:tc>
                <a:tc>
                  <a:txBody>
                    <a:bodyPr/>
                    <a:lstStyle/>
                    <a:p>
                      <a:pPr algn="ctr"/>
                      <a:r>
                        <a:rPr lang="en-US" altLang="zh-CN" sz="1400" b="1" dirty="0" err="1" smtClean="0">
                          <a:latin typeface="+mn-ea"/>
                          <a:ea typeface="+mn-ea"/>
                        </a:rPr>
                        <a:t>Rk</a:t>
                      </a:r>
                      <a:endParaRPr lang="zh-CN" altLang="en-US" sz="1400" b="1" dirty="0">
                        <a:latin typeface="+mn-ea"/>
                        <a:ea typeface="+mn-ea"/>
                      </a:endParaRPr>
                    </a:p>
                  </a:txBody>
                  <a:tcPr/>
                </a:tc>
              </a:tr>
              <a:tr h="286856">
                <a:tc>
                  <a:txBody>
                    <a:bodyPr/>
                    <a:lstStyle/>
                    <a:p>
                      <a:pPr algn="l"/>
                      <a:r>
                        <a:rPr lang="zh-CN" altLang="en-US" sz="1400" b="1" dirty="0" smtClean="0">
                          <a:latin typeface="+mn-ea"/>
                          <a:ea typeface="+mn-ea"/>
                        </a:rPr>
                        <a:t>整数</a:t>
                      </a:r>
                      <a:endParaRPr lang="zh-CN" altLang="en-US" sz="1400" b="1" dirty="0">
                        <a:latin typeface="+mn-ea"/>
                        <a:ea typeface="+mn-ea"/>
                      </a:endParaRPr>
                    </a:p>
                  </a:txBody>
                  <a:tcPr/>
                </a:tc>
                <a:tc>
                  <a:txBody>
                    <a:bodyPr/>
                    <a:lstStyle/>
                    <a:p>
                      <a:pPr algn="ctr"/>
                      <a:r>
                        <a:rPr lang="en-US" altLang="zh-CN" sz="1400" b="1" dirty="0" smtClean="0">
                          <a:solidFill>
                            <a:schemeClr val="tx1"/>
                          </a:solidFill>
                          <a:latin typeface="+mn-ea"/>
                          <a:ea typeface="+mn-ea"/>
                        </a:rPr>
                        <a:t>no</a:t>
                      </a:r>
                      <a:endParaRPr lang="zh-CN" altLang="en-US" sz="1400" b="1" dirty="0">
                        <a:solidFill>
                          <a:schemeClr val="tx1"/>
                        </a:solidFill>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algn="ct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r>
              <a:tr h="324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乘法</a:t>
                      </a:r>
                      <a:r>
                        <a:rPr lang="en-US" altLang="zh-CN" sz="1400" b="1" dirty="0" smtClean="0">
                          <a:latin typeface="+mn-ea"/>
                          <a:ea typeface="+mn-ea"/>
                        </a:rPr>
                        <a:t>1</a:t>
                      </a:r>
                      <a:endParaRPr lang="zh-CN" altLang="en-US" sz="1400" b="1" dirty="0" smtClean="0">
                        <a:latin typeface="+mn-ea"/>
                        <a:ea typeface="+mn-ea"/>
                      </a:endParaRPr>
                    </a:p>
                  </a:txBody>
                  <a:tcPr/>
                </a:tc>
                <a:tc>
                  <a:txBody>
                    <a:bodyPr/>
                    <a:lstStyle/>
                    <a:p>
                      <a:pPr algn="ctr"/>
                      <a:r>
                        <a:rPr lang="en-US" altLang="zh-CN" sz="1400" b="1" dirty="0" smtClean="0">
                          <a:latin typeface="+mn-ea"/>
                          <a:ea typeface="+mn-ea"/>
                        </a:rPr>
                        <a:t>yes</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mn-ea"/>
                          <a:ea typeface="+mn-ea"/>
                        </a:rPr>
                        <a:t>MULTD</a:t>
                      </a:r>
                      <a:endParaRPr lang="zh-CN" altLang="en-US" sz="1400" b="1" dirty="0" smtClean="0">
                        <a:latin typeface="+mn-ea"/>
                        <a:ea typeface="+mn-ea"/>
                      </a:endParaRPr>
                    </a:p>
                  </a:txBody>
                  <a:tcPr/>
                </a:tc>
                <a:tc>
                  <a:txBody>
                    <a:bodyPr/>
                    <a:lstStyle/>
                    <a:p>
                      <a:pPr algn="ctr"/>
                      <a:r>
                        <a:rPr lang="en-US" altLang="zh-CN" sz="1400" b="1" dirty="0" smtClean="0">
                          <a:latin typeface="+mn-ea"/>
                          <a:ea typeface="+mn-ea"/>
                        </a:rPr>
                        <a:t>F0</a:t>
                      </a:r>
                      <a:endParaRPr lang="zh-CN" altLang="en-US" sz="1400" b="1" dirty="0">
                        <a:latin typeface="+mn-ea"/>
                        <a:ea typeface="+mn-ea"/>
                      </a:endParaRPr>
                    </a:p>
                  </a:txBody>
                  <a:tcPr/>
                </a:tc>
                <a:tc>
                  <a:txBody>
                    <a:bodyPr/>
                    <a:lstStyle/>
                    <a:p>
                      <a:pPr algn="ctr"/>
                      <a:r>
                        <a:rPr lang="en-US" altLang="zh-CN" sz="1400" b="1" kern="1200" dirty="0" smtClean="0">
                          <a:solidFill>
                            <a:schemeClr val="dk1"/>
                          </a:solidFill>
                          <a:latin typeface="+mn-ea"/>
                          <a:ea typeface="+mn-ea"/>
                          <a:cs typeface="+mn-cs"/>
                        </a:rPr>
                        <a:t>F2</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F4</a:t>
                      </a: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tx1"/>
                          </a:solidFill>
                          <a:latin typeface="+mn-ea"/>
                          <a:ea typeface="+mn-ea"/>
                          <a:cs typeface="+mn-cs"/>
                        </a:rPr>
                        <a:t>no</a:t>
                      </a:r>
                      <a:endParaRPr lang="zh-CN" altLang="en-US" sz="1400" b="1" kern="1200" dirty="0">
                        <a:solidFill>
                          <a:schemeClr val="tx1"/>
                        </a:solidFill>
                        <a:latin typeface="+mn-ea"/>
                        <a:ea typeface="+mn-ea"/>
                        <a:cs typeface="+mn-cs"/>
                      </a:endParaRPr>
                    </a:p>
                  </a:txBody>
                  <a:tcPr/>
                </a:tc>
                <a:tc>
                  <a:txBody>
                    <a:bodyPr/>
                    <a:lstStyle/>
                    <a:p>
                      <a:pPr algn="ctr"/>
                      <a:r>
                        <a:rPr lang="en-US" altLang="zh-CN" sz="1400" b="1" kern="1200" dirty="0" smtClean="0">
                          <a:solidFill>
                            <a:schemeClr val="tx1"/>
                          </a:solidFill>
                          <a:latin typeface="+mn-ea"/>
                          <a:ea typeface="+mn-ea"/>
                          <a:cs typeface="+mn-cs"/>
                        </a:rPr>
                        <a:t>no</a:t>
                      </a:r>
                      <a:endParaRPr lang="zh-CN" altLang="en-US" sz="1400" b="1" kern="1200" dirty="0">
                        <a:solidFill>
                          <a:schemeClr val="tx1"/>
                        </a:solidFill>
                        <a:latin typeface="+mn-ea"/>
                        <a:ea typeface="+mn-ea"/>
                        <a:cs typeface="+mn-cs"/>
                      </a:endParaRPr>
                    </a:p>
                  </a:txBody>
                  <a:tcPr/>
                </a:tc>
              </a:tr>
              <a:tr h="324918">
                <a:tc>
                  <a:txBody>
                    <a:bodyPr/>
                    <a:lstStyle/>
                    <a:p>
                      <a:pPr algn="l"/>
                      <a:r>
                        <a:rPr lang="zh-CN" altLang="en-US" sz="1400" b="1" kern="1200" dirty="0" smtClean="0">
                          <a:solidFill>
                            <a:schemeClr val="dk1"/>
                          </a:solidFill>
                          <a:latin typeface="+mn-ea"/>
                          <a:ea typeface="+mn-ea"/>
                          <a:cs typeface="+mn-cs"/>
                        </a:rPr>
                        <a:t>乘法</a:t>
                      </a:r>
                      <a:r>
                        <a:rPr lang="en-US" altLang="zh-CN" sz="1400" b="1" kern="1200" dirty="0" smtClean="0">
                          <a:solidFill>
                            <a:schemeClr val="dk1"/>
                          </a:solidFill>
                          <a:latin typeface="+mn-ea"/>
                          <a:ea typeface="+mn-ea"/>
                          <a:cs typeface="+mn-cs"/>
                        </a:rPr>
                        <a:t>2</a:t>
                      </a:r>
                    </a:p>
                  </a:txBody>
                  <a:tcPr/>
                </a:tc>
                <a:tc>
                  <a:txBody>
                    <a:bodyPr/>
                    <a:lstStyle/>
                    <a:p>
                      <a:pPr algn="ctr"/>
                      <a:r>
                        <a:rPr lang="en-US" altLang="zh-CN" sz="1400" b="1" dirty="0" smtClean="0">
                          <a:latin typeface="+mn-ea"/>
                          <a:ea typeface="+mn-ea"/>
                        </a:rPr>
                        <a:t>no</a:t>
                      </a:r>
                      <a:endParaRPr lang="zh-CN" altLang="en-US" sz="1400" b="1" dirty="0">
                        <a:latin typeface="+mn-ea"/>
                        <a:ea typeface="+mn-ea"/>
                      </a:endParaRPr>
                    </a:p>
                  </a:txBody>
                  <a:tcPr/>
                </a:tc>
                <a:tc>
                  <a:txBody>
                    <a:bodyPr/>
                    <a:lstStyle/>
                    <a:p>
                      <a:pPr algn="ctr"/>
                      <a:endParaRPr lang="zh-CN" altLang="en-US" sz="1400" dirty="0"/>
                    </a:p>
                  </a:txBody>
                  <a:tcPr/>
                </a:tc>
                <a:tc>
                  <a:txBody>
                    <a:bodyPr/>
                    <a:lstStyle/>
                    <a:p>
                      <a:pPr algn="ctr"/>
                      <a:endParaRPr lang="zh-CN" altLang="en-US" sz="1400" dirty="0"/>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rgbClr val="FF0000"/>
                        </a:solidFill>
                        <a:latin typeface="+mn-ea"/>
                        <a:ea typeface="+mn-ea"/>
                        <a:cs typeface="+mn-cs"/>
                      </a:endParaRPr>
                    </a:p>
                  </a:txBody>
                  <a:tcPr/>
                </a:tc>
                <a:tc>
                  <a:txBody>
                    <a:bodyPr/>
                    <a:lstStyle/>
                    <a:p>
                      <a:pPr algn="ctr"/>
                      <a:endParaRPr lang="zh-CN" altLang="en-US" sz="1400" b="1" kern="1200" dirty="0">
                        <a:solidFill>
                          <a:srgbClr val="FF0000"/>
                        </a:solidFill>
                        <a:latin typeface="+mn-ea"/>
                        <a:ea typeface="+mn-ea"/>
                        <a:cs typeface="+mn-cs"/>
                      </a:endParaRPr>
                    </a:p>
                  </a:txBody>
                  <a:tcPr/>
                </a:tc>
              </a:tr>
              <a:tr h="324918">
                <a:tc>
                  <a:txBody>
                    <a:bodyPr/>
                    <a:lstStyle/>
                    <a:p>
                      <a:pPr algn="l"/>
                      <a:r>
                        <a:rPr lang="zh-CN" altLang="en-US" sz="1400" b="1" u="none" kern="1200" dirty="0" smtClean="0">
                          <a:solidFill>
                            <a:schemeClr val="dk1"/>
                          </a:solidFill>
                          <a:latin typeface="+mn-ea"/>
                          <a:ea typeface="+mn-ea"/>
                          <a:cs typeface="+mn-cs"/>
                        </a:rPr>
                        <a:t>加法</a:t>
                      </a:r>
                      <a:endParaRPr lang="zh-CN" altLang="en-US" sz="1400" b="1" u="none" kern="1200" dirty="0">
                        <a:solidFill>
                          <a:schemeClr val="dk1"/>
                        </a:solidFill>
                        <a:latin typeface="+mn-ea"/>
                        <a:ea typeface="+mn-ea"/>
                        <a:cs typeface="+mn-cs"/>
                      </a:endParaRPr>
                    </a:p>
                  </a:txBody>
                  <a:tcPr/>
                </a:tc>
                <a:tc>
                  <a:txBody>
                    <a:bodyPr/>
                    <a:lstStyle/>
                    <a:p>
                      <a:pPr algn="ctr"/>
                      <a:r>
                        <a:rPr lang="en-US" altLang="zh-CN" sz="1400" b="1" dirty="0" smtClean="0">
                          <a:solidFill>
                            <a:schemeClr val="tx1"/>
                          </a:solidFill>
                          <a:latin typeface="+mn-ea"/>
                          <a:ea typeface="+mn-ea"/>
                        </a:rPr>
                        <a:t>yes</a:t>
                      </a:r>
                      <a:endParaRPr lang="zh-CN" altLang="en-US" sz="1400" b="1" dirty="0">
                        <a:solidFill>
                          <a:schemeClr val="tx1"/>
                        </a:solidFill>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smtClean="0">
                          <a:solidFill>
                            <a:schemeClr val="tx1"/>
                          </a:solidFill>
                          <a:latin typeface="+mn-ea"/>
                          <a:ea typeface="+mn-ea"/>
                          <a:cs typeface="+mn-cs"/>
                        </a:rPr>
                        <a:t>ADDD</a:t>
                      </a:r>
                      <a:endParaRPr lang="zh-CN" altLang="en-US" sz="1400" b="1" kern="1200" dirty="0" smtClean="0">
                        <a:solidFill>
                          <a:schemeClr val="tx1"/>
                        </a:solidFill>
                        <a:latin typeface="+mn-ea"/>
                        <a:ea typeface="+mn-ea"/>
                        <a:cs typeface="+mn-cs"/>
                      </a:endParaRPr>
                    </a:p>
                  </a:txBody>
                  <a:tcPr/>
                </a:tc>
                <a:tc>
                  <a:txBody>
                    <a:bodyPr/>
                    <a:lstStyle/>
                    <a:p>
                      <a:pPr algn="ctr"/>
                      <a:r>
                        <a:rPr lang="en-US" altLang="zh-CN" sz="1400" b="1" kern="1200" dirty="0" smtClean="0">
                          <a:solidFill>
                            <a:schemeClr val="tx1"/>
                          </a:solidFill>
                          <a:latin typeface="+mn-ea"/>
                          <a:ea typeface="+mn-ea"/>
                          <a:cs typeface="+mn-cs"/>
                        </a:rPr>
                        <a:t>F6</a:t>
                      </a:r>
                      <a:endParaRPr lang="zh-CN" altLang="en-US" sz="1400" b="1" kern="1200" dirty="0">
                        <a:solidFill>
                          <a:schemeClr val="tx1"/>
                        </a:solidFill>
                        <a:latin typeface="+mn-ea"/>
                        <a:ea typeface="+mn-ea"/>
                        <a:cs typeface="+mn-cs"/>
                      </a:endParaRPr>
                    </a:p>
                  </a:txBody>
                  <a:tcPr/>
                </a:tc>
                <a:tc>
                  <a:txBody>
                    <a:bodyPr/>
                    <a:lstStyle/>
                    <a:p>
                      <a:pPr algn="ctr"/>
                      <a:r>
                        <a:rPr lang="en-US" altLang="zh-CN" sz="1400" b="1" kern="1200" dirty="0" smtClean="0">
                          <a:solidFill>
                            <a:schemeClr val="tx1"/>
                          </a:solidFill>
                          <a:latin typeface="+mn-ea"/>
                          <a:ea typeface="+mn-ea"/>
                          <a:cs typeface="+mn-cs"/>
                        </a:rPr>
                        <a:t>F8</a:t>
                      </a:r>
                      <a:endParaRPr lang="zh-CN" altLang="en-US" sz="1400" b="1" kern="1200" dirty="0">
                        <a:solidFill>
                          <a:schemeClr val="tx1"/>
                        </a:solidFill>
                        <a:latin typeface="+mn-ea"/>
                        <a:ea typeface="+mn-ea"/>
                        <a:cs typeface="+mn-cs"/>
                      </a:endParaRPr>
                    </a:p>
                  </a:txBody>
                  <a:tcPr/>
                </a:tc>
                <a:tc>
                  <a:txBody>
                    <a:bodyPr/>
                    <a:lstStyle/>
                    <a:p>
                      <a:pPr algn="ctr"/>
                      <a:r>
                        <a:rPr lang="en-US" altLang="zh-CN" sz="1400" b="1" kern="1200" dirty="0" smtClean="0">
                          <a:solidFill>
                            <a:schemeClr val="tx1"/>
                          </a:solidFill>
                          <a:latin typeface="+mn-ea"/>
                          <a:ea typeface="+mn-ea"/>
                          <a:cs typeface="+mn-cs"/>
                        </a:rPr>
                        <a:t>F2</a:t>
                      </a:r>
                      <a:endParaRPr lang="zh-CN" altLang="en-US" sz="1400" b="1" kern="1200" dirty="0">
                        <a:solidFill>
                          <a:schemeClr val="tx1"/>
                        </a:solidFill>
                        <a:latin typeface="+mn-ea"/>
                        <a:ea typeface="+mn-ea"/>
                        <a:cs typeface="+mn-cs"/>
                      </a:endParaRPr>
                    </a:p>
                  </a:txBody>
                  <a:tcPr/>
                </a:tc>
                <a:tc>
                  <a:txBody>
                    <a:bodyPr/>
                    <a:lstStyle/>
                    <a:p>
                      <a:endParaRPr lang="zh-CN" altLang="en-US" sz="1400" b="1" kern="1200" dirty="0">
                        <a:solidFill>
                          <a:schemeClr val="tx1"/>
                        </a:solidFill>
                        <a:latin typeface="+mn-ea"/>
                        <a:ea typeface="+mn-ea"/>
                        <a:cs typeface="+mn-cs"/>
                      </a:endParaRPr>
                    </a:p>
                  </a:txBody>
                  <a:tcPr/>
                </a:tc>
                <a:tc>
                  <a:txBody>
                    <a:bodyPr/>
                    <a:lstStyle/>
                    <a:p>
                      <a:endParaRPr lang="zh-CN" altLang="en-US" sz="1400" b="1" kern="1200" dirty="0">
                        <a:solidFill>
                          <a:schemeClr val="tx1"/>
                        </a:solidFill>
                        <a:latin typeface="+mn-ea"/>
                        <a:ea typeface="+mn-ea"/>
                        <a:cs typeface="+mn-cs"/>
                      </a:endParaRPr>
                    </a:p>
                  </a:txBody>
                  <a:tcPr/>
                </a:tc>
                <a:tc>
                  <a:txBody>
                    <a:bodyPr/>
                    <a:lstStyle/>
                    <a:p>
                      <a:pPr algn="ctr"/>
                      <a:r>
                        <a:rPr lang="en-US" altLang="zh-CN" sz="1400" b="1" kern="1200" dirty="0" smtClean="0">
                          <a:solidFill>
                            <a:schemeClr val="tx1"/>
                          </a:solidFill>
                          <a:latin typeface="+mn-ea"/>
                          <a:ea typeface="+mn-ea"/>
                          <a:cs typeface="+mn-cs"/>
                        </a:rPr>
                        <a:t>no</a:t>
                      </a:r>
                      <a:endParaRPr lang="zh-CN" altLang="en-US" sz="1400" b="1" kern="1200" dirty="0">
                        <a:solidFill>
                          <a:schemeClr val="tx1"/>
                        </a:solidFill>
                        <a:latin typeface="+mn-ea"/>
                        <a:ea typeface="+mn-ea"/>
                        <a:cs typeface="+mn-cs"/>
                      </a:endParaRPr>
                    </a:p>
                  </a:txBody>
                  <a:tcPr/>
                </a:tc>
                <a:tc>
                  <a:txBody>
                    <a:bodyPr/>
                    <a:lstStyle/>
                    <a:p>
                      <a:pPr algn="ctr"/>
                      <a:r>
                        <a:rPr lang="en-US" altLang="zh-CN" sz="1400" b="1" kern="1200" dirty="0" smtClean="0">
                          <a:solidFill>
                            <a:schemeClr val="tx1"/>
                          </a:solidFill>
                          <a:latin typeface="+mn-ea"/>
                          <a:ea typeface="+mn-ea"/>
                          <a:cs typeface="+mn-cs"/>
                        </a:rPr>
                        <a:t>no</a:t>
                      </a:r>
                      <a:endParaRPr lang="zh-CN" altLang="en-US" sz="1400" b="1" kern="1200" dirty="0">
                        <a:solidFill>
                          <a:schemeClr val="tx1"/>
                        </a:solidFill>
                        <a:latin typeface="+mn-ea"/>
                        <a:ea typeface="+mn-ea"/>
                        <a:cs typeface="+mn-cs"/>
                      </a:endParaRPr>
                    </a:p>
                  </a:txBody>
                  <a:tcPr/>
                </a:tc>
              </a:tr>
              <a:tr h="324918">
                <a:tc>
                  <a:txBody>
                    <a:bodyPr/>
                    <a:lstStyle/>
                    <a:p>
                      <a:pPr algn="l"/>
                      <a:r>
                        <a:rPr lang="zh-CN" altLang="en-US" sz="1400" b="1" kern="1200" dirty="0" smtClean="0">
                          <a:solidFill>
                            <a:schemeClr val="dk1"/>
                          </a:solidFill>
                          <a:latin typeface="+mn-ea"/>
                          <a:ea typeface="+mn-ea"/>
                          <a:cs typeface="+mn-cs"/>
                        </a:rPr>
                        <a:t>除法</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mn-ea"/>
                          <a:ea typeface="+mn-ea"/>
                        </a:rPr>
                        <a:t>yes</a:t>
                      </a:r>
                      <a:endParaRPr lang="zh-CN" altLang="en-US" sz="1400" b="1" dirty="0" smtClean="0">
                        <a:latin typeface="+mn-ea"/>
                        <a:ea typeface="+mn-ea"/>
                      </a:endParaRPr>
                    </a:p>
                  </a:txBody>
                  <a:tcPr/>
                </a:tc>
                <a:tc>
                  <a:txBody>
                    <a:bodyPr/>
                    <a:lstStyle/>
                    <a:p>
                      <a:pPr algn="ctr"/>
                      <a:r>
                        <a:rPr lang="en-US" altLang="zh-CN" sz="1400" b="1" kern="1200" dirty="0" smtClean="0">
                          <a:solidFill>
                            <a:schemeClr val="dk1"/>
                          </a:solidFill>
                          <a:latin typeface="+mn-ea"/>
                          <a:ea typeface="+mn-ea"/>
                          <a:cs typeface="+mn-cs"/>
                        </a:rPr>
                        <a:t>DIVD</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F10</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F0</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F6</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kern="1200" dirty="0" smtClean="0">
                          <a:solidFill>
                            <a:schemeClr val="dk1"/>
                          </a:solidFill>
                          <a:latin typeface="+mn-ea"/>
                          <a:ea typeface="+mn-ea"/>
                          <a:cs typeface="+mn-cs"/>
                        </a:rPr>
                        <a:t>乘法</a:t>
                      </a:r>
                      <a:r>
                        <a:rPr lang="en-US" altLang="zh-CN" sz="1400" b="1" kern="1200" dirty="0" smtClean="0">
                          <a:solidFill>
                            <a:schemeClr val="dk1"/>
                          </a:solidFill>
                          <a:latin typeface="+mn-ea"/>
                          <a:ea typeface="+mn-ea"/>
                          <a:cs typeface="+mn-cs"/>
                        </a:rPr>
                        <a:t>1</a:t>
                      </a:r>
                      <a:endParaRPr lang="zh-CN" altLang="en-US" sz="1400" b="1" kern="1200" dirty="0" smtClean="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no</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yes</a:t>
                      </a:r>
                      <a:endParaRPr lang="zh-CN" altLang="en-US" sz="1400" b="1" kern="1200" dirty="0">
                        <a:solidFill>
                          <a:schemeClr val="dk1"/>
                        </a:solidFill>
                        <a:latin typeface="+mn-ea"/>
                        <a:ea typeface="+mn-ea"/>
                        <a:cs typeface="+mn-cs"/>
                      </a:endParaRPr>
                    </a:p>
                  </a:txBody>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104338343"/>
              </p:ext>
            </p:extLst>
          </p:nvPr>
        </p:nvGraphicFramePr>
        <p:xfrm>
          <a:off x="1259632" y="5373216"/>
          <a:ext cx="6192688" cy="914400"/>
        </p:xfrm>
        <a:graphic>
          <a:graphicData uri="http://schemas.openxmlformats.org/drawingml/2006/table">
            <a:tbl>
              <a:tblPr firstRow="1" bandRow="1">
                <a:tableStyleId>{5C22544A-7EE6-4342-B048-85BDC9FD1C3A}</a:tableStyleId>
              </a:tblPr>
              <a:tblGrid>
                <a:gridCol w="1099812"/>
                <a:gridCol w="700388"/>
                <a:gridCol w="648072"/>
                <a:gridCol w="497478"/>
                <a:gridCol w="669488"/>
                <a:gridCol w="669488"/>
                <a:gridCol w="669488"/>
                <a:gridCol w="547233"/>
                <a:gridCol w="691241"/>
              </a:tblGrid>
              <a:tr h="288032">
                <a:tc rowSpan="2">
                  <a:txBody>
                    <a:bodyPr/>
                    <a:lstStyle/>
                    <a:p>
                      <a:endParaRPr lang="zh-CN" altLang="en-US" dirty="0"/>
                    </a:p>
                  </a:txBody>
                  <a:tcPr/>
                </a:tc>
                <a:tc gridSpan="8">
                  <a:txBody>
                    <a:bodyPr/>
                    <a:lstStyle/>
                    <a:p>
                      <a:pPr algn="ctr"/>
                      <a:r>
                        <a:rPr lang="zh-CN" altLang="en-US" sz="1400" b="1" kern="1200" dirty="0" smtClean="0">
                          <a:solidFill>
                            <a:schemeClr val="lt1"/>
                          </a:solidFill>
                          <a:latin typeface="+mn-ea"/>
                          <a:ea typeface="+mn-ea"/>
                          <a:cs typeface="+mn-cs"/>
                        </a:rPr>
                        <a:t>结果寄存器状态表</a:t>
                      </a:r>
                      <a:endParaRPr lang="zh-CN" altLang="en-US" sz="1400" b="1" kern="1200" dirty="0">
                        <a:solidFill>
                          <a:schemeClr val="lt1"/>
                        </a:solidFill>
                        <a:latin typeface="+mn-ea"/>
                        <a:ea typeface="+mn-ea"/>
                        <a:cs typeface="+mn-cs"/>
                      </a:endParaRP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pPr algn="ctr"/>
                      <a:endParaRPr lang="zh-CN" altLang="en-US" sz="1400" b="1" kern="1200" dirty="0">
                        <a:solidFill>
                          <a:schemeClr val="lt1"/>
                        </a:solidFill>
                        <a:latin typeface="+mn-ea"/>
                        <a:ea typeface="+mn-ea"/>
                        <a:cs typeface="+mn-cs"/>
                      </a:endParaRPr>
                    </a:p>
                  </a:txBody>
                  <a:tcPr/>
                </a:tc>
              </a:tr>
              <a:tr h="288032">
                <a:tc vMerge="1">
                  <a:txBody>
                    <a:bodyPr/>
                    <a:lstStyle/>
                    <a:p>
                      <a:endParaRPr lang="zh-CN" altLang="en-US" dirty="0"/>
                    </a:p>
                  </a:txBody>
                  <a:tcPr/>
                </a:tc>
                <a:tc>
                  <a:txBody>
                    <a:bodyPr/>
                    <a:lstStyle/>
                    <a:p>
                      <a:pPr algn="ctr"/>
                      <a:r>
                        <a:rPr lang="en-US" altLang="zh-CN" sz="1400" b="1" kern="1200" dirty="0" smtClean="0">
                          <a:solidFill>
                            <a:schemeClr val="dk1"/>
                          </a:solidFill>
                          <a:latin typeface="+mn-ea"/>
                          <a:ea typeface="+mn-ea"/>
                          <a:cs typeface="+mn-cs"/>
                        </a:rPr>
                        <a:t>F0</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smtClean="0">
                          <a:solidFill>
                            <a:schemeClr val="dk1"/>
                          </a:solidFill>
                          <a:latin typeface="+mn-ea"/>
                          <a:ea typeface="+mn-ea"/>
                          <a:cs typeface="+mn-cs"/>
                        </a:rPr>
                        <a:t>F2</a:t>
                      </a:r>
                      <a:endParaRPr lang="zh-CN" altLang="en-US" sz="1400" b="1" kern="1200" dirty="0" smtClean="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F4</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F6</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F8</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F10</a:t>
                      </a:r>
                      <a:endParaRPr lang="zh-CN" altLang="en-US" sz="1400" b="1" kern="1200" dirty="0">
                        <a:solidFill>
                          <a:schemeClr val="dk1"/>
                        </a:solidFill>
                        <a:latin typeface="+mn-ea"/>
                        <a:ea typeface="+mn-ea"/>
                        <a:cs typeface="+mn-cs"/>
                      </a:endParaRPr>
                    </a:p>
                  </a:txBody>
                  <a:tcPr/>
                </a:tc>
                <a:tc>
                  <a:txBody>
                    <a:bodyPr/>
                    <a:lstStyle/>
                    <a:p>
                      <a:r>
                        <a:rPr lang="en-US" altLang="zh-CN" sz="1400" b="1" kern="1200" dirty="0" smtClean="0">
                          <a:solidFill>
                            <a:schemeClr val="dk1"/>
                          </a:solidFill>
                          <a:latin typeface="+mn-ea"/>
                          <a:ea typeface="+mn-ea"/>
                          <a:cs typeface="+mn-cs"/>
                        </a:rPr>
                        <a:t>...</a:t>
                      </a:r>
                      <a:endParaRPr lang="zh-CN" altLang="en-US" sz="1400" b="1" kern="1200" dirty="0">
                        <a:solidFill>
                          <a:schemeClr val="dk1"/>
                        </a:solidFill>
                        <a:latin typeface="+mn-ea"/>
                        <a:ea typeface="+mn-ea"/>
                        <a:cs typeface="+mn-cs"/>
                      </a:endParaRPr>
                    </a:p>
                  </a:txBody>
                  <a:tcPr/>
                </a:tc>
                <a:tc>
                  <a:txBody>
                    <a:bodyPr/>
                    <a:lstStyle/>
                    <a:p>
                      <a:r>
                        <a:rPr lang="en-US" altLang="zh-CN" sz="1400" b="1" kern="1200" dirty="0" smtClean="0">
                          <a:solidFill>
                            <a:schemeClr val="dk1"/>
                          </a:solidFill>
                          <a:latin typeface="+mn-ea"/>
                          <a:ea typeface="+mn-ea"/>
                          <a:cs typeface="+mn-cs"/>
                        </a:rPr>
                        <a:t>F30</a:t>
                      </a:r>
                      <a:endParaRPr lang="zh-CN" altLang="en-US" sz="1400" b="1" kern="1200" dirty="0">
                        <a:solidFill>
                          <a:schemeClr val="dk1"/>
                        </a:solidFill>
                        <a:latin typeface="+mn-ea"/>
                        <a:ea typeface="+mn-ea"/>
                        <a:cs typeface="+mn-cs"/>
                      </a:endParaRPr>
                    </a:p>
                  </a:txBody>
                  <a:tcPr/>
                </a:tc>
              </a:tr>
              <a:tr h="288032">
                <a:tc>
                  <a:txBody>
                    <a:bodyPr/>
                    <a:lstStyle/>
                    <a:p>
                      <a:pPr algn="ctr"/>
                      <a:r>
                        <a:rPr lang="zh-CN" altLang="en-US" sz="1400" b="1" kern="1200" dirty="0" smtClean="0">
                          <a:solidFill>
                            <a:schemeClr val="dk1"/>
                          </a:solidFill>
                          <a:latin typeface="+mn-ea"/>
                          <a:ea typeface="+mn-ea"/>
                          <a:cs typeface="+mn-cs"/>
                        </a:rPr>
                        <a:t>部件名称</a:t>
                      </a:r>
                      <a:endParaRPr lang="zh-CN" altLang="en-US" sz="1400" b="1" kern="1200" dirty="0">
                        <a:solidFill>
                          <a:schemeClr val="dk1"/>
                        </a:solidFill>
                        <a:latin typeface="+mn-ea"/>
                        <a:ea typeface="+mn-ea"/>
                        <a:cs typeface="+mn-cs"/>
                      </a:endParaRPr>
                    </a:p>
                  </a:txBody>
                  <a:tcPr/>
                </a:tc>
                <a:tc>
                  <a:txBody>
                    <a:bodyPr/>
                    <a:lstStyle/>
                    <a:p>
                      <a:r>
                        <a:rPr lang="zh-CN" altLang="en-US" sz="1400" b="1" kern="1200" dirty="0" smtClean="0">
                          <a:solidFill>
                            <a:schemeClr val="dk1"/>
                          </a:solidFill>
                          <a:latin typeface="+mn-ea"/>
                          <a:ea typeface="+mn-ea"/>
                          <a:cs typeface="+mn-cs"/>
                        </a:rPr>
                        <a:t>乘法</a:t>
                      </a:r>
                      <a:r>
                        <a:rPr lang="en-US" altLang="zh-CN" sz="1400" b="1" kern="1200" dirty="0" smtClean="0">
                          <a:solidFill>
                            <a:schemeClr val="dk1"/>
                          </a:solidFill>
                          <a:latin typeface="+mn-ea"/>
                          <a:ea typeface="+mn-ea"/>
                          <a:cs typeface="+mn-cs"/>
                        </a:rPr>
                        <a:t>1</a:t>
                      </a: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r>
                        <a:rPr lang="zh-CN" altLang="en-US" sz="1400" b="1" kern="1200" dirty="0" smtClean="0">
                          <a:solidFill>
                            <a:schemeClr val="dk1"/>
                          </a:solidFill>
                          <a:latin typeface="+mn-ea"/>
                          <a:ea typeface="+mn-ea"/>
                          <a:cs typeface="+mn-cs"/>
                        </a:rPr>
                        <a:t>加法</a:t>
                      </a:r>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r>
                        <a:rPr lang="zh-CN" altLang="en-US" sz="1400" b="1" kern="1200" dirty="0" smtClean="0">
                          <a:solidFill>
                            <a:schemeClr val="dk1"/>
                          </a:solidFill>
                          <a:latin typeface="+mn-ea"/>
                          <a:ea typeface="+mn-ea"/>
                          <a:cs typeface="+mn-cs"/>
                        </a:rPr>
                        <a:t>除法</a:t>
                      </a:r>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r>
            </a:tbl>
          </a:graphicData>
        </a:graphic>
      </p:graphicFrame>
      <p:sp>
        <p:nvSpPr>
          <p:cNvPr id="7" name="矩形 6"/>
          <p:cNvSpPr/>
          <p:nvPr/>
        </p:nvSpPr>
        <p:spPr>
          <a:xfrm>
            <a:off x="1979712" y="6488668"/>
            <a:ext cx="5650906" cy="369332"/>
          </a:xfrm>
          <a:prstGeom prst="rect">
            <a:avLst/>
          </a:prstGeom>
        </p:spPr>
        <p:txBody>
          <a:bodyPr wrap="none">
            <a:spAutoFit/>
          </a:bodyPr>
          <a:lstStyle/>
          <a:p>
            <a:pPr eaLnBrk="1" hangingPunct="1">
              <a:spcBef>
                <a:spcPct val="50000"/>
              </a:spcBef>
              <a:buFont typeface="Wingdings" pitchFamily="2" charset="2"/>
              <a:buNone/>
            </a:pPr>
            <a:r>
              <a:rPr lang="zh-CN" altLang="en-US" sz="1800" dirty="0">
                <a:solidFill>
                  <a:srgbClr val="000000"/>
                </a:solidFill>
              </a:rPr>
              <a:t>程序段执行</a:t>
            </a:r>
            <a:r>
              <a:rPr lang="zh-CN" altLang="en-US" sz="1800" dirty="0" smtClean="0">
                <a:solidFill>
                  <a:srgbClr val="000000"/>
                </a:solidFill>
              </a:rPr>
              <a:t>到</a:t>
            </a:r>
            <a:r>
              <a:rPr lang="en-US" altLang="zh-CN" sz="1800" dirty="0" smtClean="0">
                <a:solidFill>
                  <a:srgbClr val="FF0000"/>
                </a:solidFill>
              </a:rPr>
              <a:t>ADDD</a:t>
            </a:r>
            <a:r>
              <a:rPr lang="zh-CN" altLang="en-US" sz="1800" dirty="0" smtClean="0"/>
              <a:t>读操作数并执行时，</a:t>
            </a:r>
            <a:r>
              <a:rPr lang="zh-CN" altLang="en-US" sz="1800" dirty="0" smtClean="0">
                <a:solidFill>
                  <a:srgbClr val="000000"/>
                </a:solidFill>
              </a:rPr>
              <a:t>记分牌</a:t>
            </a:r>
            <a:r>
              <a:rPr lang="zh-CN" altLang="en-US" sz="1800" dirty="0">
                <a:solidFill>
                  <a:srgbClr val="000000"/>
                </a:solidFill>
              </a:rPr>
              <a:t>的状态</a:t>
            </a:r>
            <a:r>
              <a:rPr lang="zh-CN" altLang="en-US" sz="1800" dirty="0"/>
              <a:t> </a:t>
            </a:r>
          </a:p>
        </p:txBody>
      </p:sp>
    </p:spTree>
    <p:extLst>
      <p:ext uri="{BB962C8B-B14F-4D97-AF65-F5344CB8AC3E}">
        <p14:creationId xmlns:p14="http://schemas.microsoft.com/office/powerpoint/2010/main" val="3674119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574246342"/>
              </p:ext>
            </p:extLst>
          </p:nvPr>
        </p:nvGraphicFramePr>
        <p:xfrm>
          <a:off x="1259632" y="116633"/>
          <a:ext cx="6096000" cy="2620880"/>
        </p:xfrm>
        <a:graphic>
          <a:graphicData uri="http://schemas.openxmlformats.org/drawingml/2006/table">
            <a:tbl>
              <a:tblPr firstRow="1" bandRow="1">
                <a:tableStyleId>{5C22544A-7EE6-4342-B048-85BDC9FD1C3A}</a:tableStyleId>
              </a:tblPr>
              <a:tblGrid>
                <a:gridCol w="2088232"/>
                <a:gridCol w="1008112"/>
                <a:gridCol w="1152128"/>
                <a:gridCol w="1008112"/>
                <a:gridCol w="839416"/>
              </a:tblGrid>
              <a:tr h="295268">
                <a:tc rowSpan="2">
                  <a:txBody>
                    <a:bodyPr/>
                    <a:lstStyle/>
                    <a:p>
                      <a:pPr algn="ctr"/>
                      <a:endParaRPr lang="en-US" altLang="zh-CN" sz="1400" b="1" dirty="0" smtClean="0">
                        <a:latin typeface="+mn-ea"/>
                        <a:ea typeface="+mn-ea"/>
                      </a:endParaRPr>
                    </a:p>
                    <a:p>
                      <a:pPr algn="ctr"/>
                      <a:r>
                        <a:rPr lang="zh-CN" altLang="en-US" sz="1400" b="1" dirty="0" smtClean="0">
                          <a:latin typeface="+mn-ea"/>
                          <a:ea typeface="+mn-ea"/>
                        </a:rPr>
                        <a:t>指令</a:t>
                      </a:r>
                      <a:endParaRPr lang="zh-CN" altLang="en-US" sz="1400" b="1" dirty="0">
                        <a:latin typeface="+mn-ea"/>
                        <a:ea typeface="+mn-ea"/>
                      </a:endParaRPr>
                    </a:p>
                  </a:txBody>
                  <a:tcPr/>
                </a:tc>
                <a:tc gridSpan="4">
                  <a:txBody>
                    <a:bodyPr/>
                    <a:lstStyle/>
                    <a:p>
                      <a:pPr algn="ctr"/>
                      <a:r>
                        <a:rPr lang="zh-CN" altLang="en-US" sz="1400" b="1" dirty="0" smtClean="0">
                          <a:latin typeface="+mn-ea"/>
                          <a:ea typeface="+mn-ea"/>
                        </a:rPr>
                        <a:t>指令状态表</a:t>
                      </a:r>
                      <a:endParaRPr lang="zh-CN" altLang="en-US" sz="1400" b="1" dirty="0">
                        <a:latin typeface="+mn-ea"/>
                        <a:ea typeface="+mn-ea"/>
                      </a:endParaRP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295268">
                <a:tc vMerge="1">
                  <a:txBody>
                    <a:bodyPr/>
                    <a:lstStyle/>
                    <a:p>
                      <a:endParaRPr lang="zh-CN" altLang="en-US" dirty="0"/>
                    </a:p>
                  </a:txBody>
                  <a:tcPr/>
                </a:tc>
                <a:tc>
                  <a:txBody>
                    <a:bodyPr/>
                    <a:lstStyle/>
                    <a:p>
                      <a:pPr algn="ctr"/>
                      <a:r>
                        <a:rPr lang="en-US" altLang="zh-CN" sz="1400" b="1" dirty="0" smtClean="0">
                          <a:latin typeface="+mn-ea"/>
                          <a:ea typeface="+mn-ea"/>
                        </a:rPr>
                        <a:t>IS</a:t>
                      </a:r>
                      <a:endParaRPr lang="zh-CN" altLang="en-US" sz="1400" b="1" dirty="0">
                        <a:latin typeface="+mn-ea"/>
                        <a:ea typeface="+mn-ea"/>
                      </a:endParaRPr>
                    </a:p>
                  </a:txBody>
                  <a:tcPr/>
                </a:tc>
                <a:tc>
                  <a:txBody>
                    <a:bodyPr/>
                    <a:lstStyle/>
                    <a:p>
                      <a:pPr algn="ctr"/>
                      <a:r>
                        <a:rPr lang="en-US" altLang="zh-CN" sz="1400" b="1" dirty="0" smtClean="0">
                          <a:latin typeface="+mn-ea"/>
                          <a:ea typeface="+mn-ea"/>
                        </a:rPr>
                        <a:t>RO</a:t>
                      </a:r>
                      <a:endParaRPr lang="zh-CN" altLang="en-US" sz="1400" b="1" dirty="0">
                        <a:latin typeface="+mn-ea"/>
                        <a:ea typeface="+mn-ea"/>
                      </a:endParaRPr>
                    </a:p>
                  </a:txBody>
                  <a:tcPr/>
                </a:tc>
                <a:tc>
                  <a:txBody>
                    <a:bodyPr/>
                    <a:lstStyle/>
                    <a:p>
                      <a:pPr algn="ctr"/>
                      <a:r>
                        <a:rPr lang="en-US" altLang="zh-CN" sz="1400" b="1" dirty="0" smtClean="0">
                          <a:latin typeface="+mn-ea"/>
                          <a:ea typeface="+mn-ea"/>
                        </a:rPr>
                        <a:t>EX</a:t>
                      </a:r>
                      <a:endParaRPr lang="zh-CN" altLang="en-US" sz="1400" b="1" dirty="0">
                        <a:latin typeface="+mn-ea"/>
                        <a:ea typeface="+mn-ea"/>
                      </a:endParaRPr>
                    </a:p>
                  </a:txBody>
                  <a:tcPr/>
                </a:tc>
                <a:tc>
                  <a:txBody>
                    <a:bodyPr/>
                    <a:lstStyle/>
                    <a:p>
                      <a:pPr algn="ctr"/>
                      <a:r>
                        <a:rPr lang="en-US" altLang="zh-CN" sz="1400" b="1" dirty="0" smtClean="0">
                          <a:latin typeface="+mn-ea"/>
                          <a:ea typeface="+mn-ea"/>
                        </a:rPr>
                        <a:t>WR</a:t>
                      </a:r>
                      <a:endParaRPr lang="zh-CN" altLang="en-US" sz="1400" b="1" dirty="0">
                        <a:latin typeface="+mn-ea"/>
                        <a:ea typeface="+mn-ea"/>
                      </a:endParaRPr>
                    </a:p>
                  </a:txBody>
                  <a:tcPr/>
                </a:tc>
              </a:tr>
              <a:tr h="295268">
                <a:tc>
                  <a:txBody>
                    <a:bodyPr/>
                    <a:lstStyle/>
                    <a:p>
                      <a:pPr algn="l"/>
                      <a:r>
                        <a:rPr lang="en-US" altLang="zh-CN" sz="1400" b="1" dirty="0" smtClean="0">
                          <a:latin typeface="+mn-ea"/>
                          <a:ea typeface="+mn-ea"/>
                        </a:rPr>
                        <a:t>LD</a:t>
                      </a:r>
                      <a:r>
                        <a:rPr lang="en-US" altLang="zh-CN" sz="1400" b="1" baseline="0" dirty="0" smtClean="0">
                          <a:latin typeface="+mn-ea"/>
                          <a:ea typeface="+mn-ea"/>
                        </a:rPr>
                        <a:t>     F6</a:t>
                      </a:r>
                      <a:r>
                        <a:rPr lang="zh-CN" altLang="en-US" sz="1400" b="1" baseline="0" dirty="0" smtClean="0">
                          <a:latin typeface="+mn-ea"/>
                          <a:ea typeface="+mn-ea"/>
                        </a:rPr>
                        <a:t>，</a:t>
                      </a:r>
                      <a:r>
                        <a:rPr lang="en-US" altLang="zh-CN" sz="1400" b="1" baseline="0" dirty="0" smtClean="0">
                          <a:latin typeface="+mn-ea"/>
                          <a:ea typeface="+mn-ea"/>
                        </a:rPr>
                        <a:t>34(R2)</a:t>
                      </a:r>
                      <a:endParaRPr lang="zh-CN" altLang="en-US" sz="1400" b="1" dirty="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r>
              <a:tr h="3412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mn-ea"/>
                          <a:ea typeface="+mn-ea"/>
                        </a:rPr>
                        <a:t>LD</a:t>
                      </a:r>
                      <a:r>
                        <a:rPr lang="en-US" altLang="zh-CN" sz="1400" b="1" baseline="0" dirty="0" smtClean="0">
                          <a:latin typeface="+mn-ea"/>
                          <a:ea typeface="+mn-ea"/>
                        </a:rPr>
                        <a:t>     </a:t>
                      </a:r>
                      <a:r>
                        <a:rPr lang="en-US" altLang="zh-CN" sz="1400" b="1" u="none" baseline="0" dirty="0" smtClean="0">
                          <a:latin typeface="+mn-ea"/>
                          <a:ea typeface="+mn-ea"/>
                        </a:rPr>
                        <a:t>F2</a:t>
                      </a:r>
                      <a:r>
                        <a:rPr lang="zh-CN" altLang="en-US" sz="1400" b="1" baseline="0" dirty="0" smtClean="0">
                          <a:latin typeface="+mn-ea"/>
                          <a:ea typeface="+mn-ea"/>
                        </a:rPr>
                        <a:t>，</a:t>
                      </a:r>
                      <a:r>
                        <a:rPr lang="en-US" altLang="zh-CN" sz="1400" b="1" baseline="0" dirty="0" smtClean="0">
                          <a:latin typeface="+mn-ea"/>
                          <a:ea typeface="+mn-ea"/>
                        </a:rPr>
                        <a:t>45(R3)</a:t>
                      </a:r>
                      <a:endParaRPr lang="zh-CN" altLang="en-US" sz="1400" b="1" dirty="0" smtClean="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r>
              <a:tr h="341296">
                <a:tc>
                  <a:txBody>
                    <a:bodyPr/>
                    <a:lstStyle/>
                    <a:p>
                      <a:pPr algn="l"/>
                      <a:r>
                        <a:rPr lang="en-US" altLang="zh-CN" sz="1400" b="1" kern="1200" dirty="0" smtClean="0">
                          <a:solidFill>
                            <a:schemeClr val="dk1"/>
                          </a:solidFill>
                          <a:latin typeface="+mn-ea"/>
                          <a:ea typeface="+mn-ea"/>
                          <a:cs typeface="+mn-cs"/>
                        </a:rPr>
                        <a:t>MULTD  </a:t>
                      </a:r>
                      <a:r>
                        <a:rPr lang="en-US" altLang="zh-CN" sz="1400" b="1" u="none" kern="1200" dirty="0" smtClean="0">
                          <a:solidFill>
                            <a:schemeClr val="dk1"/>
                          </a:solidFill>
                          <a:latin typeface="+mn-ea"/>
                          <a:ea typeface="+mn-ea"/>
                          <a:cs typeface="+mn-cs"/>
                        </a:rPr>
                        <a:t>F0</a:t>
                      </a:r>
                      <a:r>
                        <a:rPr lang="en-US" altLang="zh-CN" sz="1400" b="1" kern="1200" dirty="0" smtClean="0">
                          <a:solidFill>
                            <a:schemeClr val="dk1"/>
                          </a:solidFill>
                          <a:latin typeface="+mn-ea"/>
                          <a:ea typeface="+mn-ea"/>
                          <a:cs typeface="+mn-cs"/>
                        </a:rPr>
                        <a:t>, </a:t>
                      </a:r>
                      <a:r>
                        <a:rPr lang="en-US" altLang="zh-CN" sz="1400" b="1" u="none" kern="1200" dirty="0" smtClean="0">
                          <a:solidFill>
                            <a:schemeClr val="dk1"/>
                          </a:solidFill>
                          <a:latin typeface="+mn-ea"/>
                          <a:ea typeface="+mn-ea"/>
                          <a:cs typeface="+mn-cs"/>
                        </a:rPr>
                        <a:t>F2</a:t>
                      </a:r>
                      <a:r>
                        <a:rPr lang="en-US" altLang="zh-CN" sz="1400" b="1" kern="1200" dirty="0" smtClean="0">
                          <a:solidFill>
                            <a:schemeClr val="dk1"/>
                          </a:solidFill>
                          <a:latin typeface="+mn-ea"/>
                          <a:ea typeface="+mn-ea"/>
                          <a:cs typeface="+mn-cs"/>
                        </a:rPr>
                        <a:t>, F4</a:t>
                      </a: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algn="ctr"/>
                      <a:endParaRPr lang="zh-CN" altLang="en-US" sz="1400" dirty="0"/>
                    </a:p>
                  </a:txBody>
                  <a:tcPr/>
                </a:tc>
              </a:tr>
              <a:tr h="341296">
                <a:tc>
                  <a:txBody>
                    <a:bodyPr/>
                    <a:lstStyle/>
                    <a:p>
                      <a:pPr algn="l"/>
                      <a:r>
                        <a:rPr lang="en-US" altLang="zh-CN" sz="1400" b="1" kern="1200" dirty="0" smtClean="0">
                          <a:solidFill>
                            <a:schemeClr val="dk1"/>
                          </a:solidFill>
                          <a:latin typeface="+mn-ea"/>
                          <a:ea typeface="+mn-ea"/>
                          <a:cs typeface="+mn-cs"/>
                        </a:rPr>
                        <a:t>SUBD   F8, F6, </a:t>
                      </a:r>
                      <a:r>
                        <a:rPr lang="en-US" altLang="zh-CN" sz="1400" b="1" u="none" kern="1200" dirty="0" smtClean="0">
                          <a:solidFill>
                            <a:schemeClr val="dk1"/>
                          </a:solidFill>
                          <a:latin typeface="+mn-ea"/>
                          <a:ea typeface="+mn-ea"/>
                          <a:cs typeface="+mn-cs"/>
                        </a:rPr>
                        <a:t>F2</a:t>
                      </a:r>
                      <a:endParaRPr lang="zh-CN" altLang="en-US" sz="1400" b="1" u="none" kern="1200" dirty="0">
                        <a:solidFill>
                          <a:schemeClr val="dk1"/>
                        </a:solidFill>
                        <a:latin typeface="+mn-ea"/>
                        <a:ea typeface="+mn-ea"/>
                        <a:cs typeface="+mn-cs"/>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r>
              <a:tr h="341296">
                <a:tc>
                  <a:txBody>
                    <a:bodyPr/>
                    <a:lstStyle/>
                    <a:p>
                      <a:pPr algn="l"/>
                      <a:r>
                        <a:rPr lang="en-US" altLang="zh-CN" sz="1400" b="1" kern="1200" dirty="0" smtClean="0">
                          <a:solidFill>
                            <a:schemeClr val="dk1"/>
                          </a:solidFill>
                          <a:latin typeface="+mn-ea"/>
                          <a:ea typeface="+mn-ea"/>
                          <a:cs typeface="+mn-cs"/>
                        </a:rPr>
                        <a:t>DIVD   F10, </a:t>
                      </a:r>
                      <a:r>
                        <a:rPr lang="en-US" altLang="zh-CN" sz="1400" b="1" u="none" kern="1200" dirty="0" smtClean="0">
                          <a:solidFill>
                            <a:schemeClr val="dk1"/>
                          </a:solidFill>
                          <a:latin typeface="+mn-ea"/>
                          <a:ea typeface="+mn-ea"/>
                          <a:cs typeface="+mn-cs"/>
                        </a:rPr>
                        <a:t>F0</a:t>
                      </a:r>
                      <a:r>
                        <a:rPr lang="en-US" altLang="zh-CN" sz="1400" b="1" kern="1200" dirty="0" smtClean="0">
                          <a:solidFill>
                            <a:schemeClr val="dk1"/>
                          </a:solidFill>
                          <a:latin typeface="+mn-ea"/>
                          <a:ea typeface="+mn-ea"/>
                          <a:cs typeface="+mn-cs"/>
                        </a:rPr>
                        <a:t>, </a:t>
                      </a:r>
                      <a:r>
                        <a:rPr lang="en-US" altLang="zh-CN" sz="1400" b="1" u="none" kern="1200" dirty="0" smtClean="0">
                          <a:solidFill>
                            <a:schemeClr val="dk1"/>
                          </a:solidFill>
                          <a:latin typeface="+mn-ea"/>
                          <a:ea typeface="+mn-ea"/>
                          <a:cs typeface="+mn-cs"/>
                        </a:rPr>
                        <a:t>F6</a:t>
                      </a:r>
                      <a:endParaRPr lang="zh-CN" altLang="en-US" sz="1400" b="1" u="none"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algn="ctr"/>
                      <a:endParaRPr lang="zh-CN" altLang="en-US" sz="1400" b="1" dirty="0">
                        <a:latin typeface="+mn-ea"/>
                        <a:ea typeface="+mn-ea"/>
                      </a:endParaRPr>
                    </a:p>
                  </a:txBody>
                  <a:tcPr/>
                </a:tc>
                <a:tc>
                  <a:txBody>
                    <a:bodyPr/>
                    <a:lstStyle/>
                    <a:p>
                      <a:pPr algn="ctr"/>
                      <a:endParaRPr lang="zh-CN" altLang="en-US" sz="1400" dirty="0"/>
                    </a:p>
                  </a:txBody>
                  <a:tcPr/>
                </a:tc>
              </a:tr>
              <a:tr h="341296">
                <a:tc>
                  <a:txBody>
                    <a:bodyPr/>
                    <a:lstStyle/>
                    <a:p>
                      <a:pPr algn="l"/>
                      <a:r>
                        <a:rPr lang="en-US" altLang="zh-CN" sz="1400" b="1" kern="1200" dirty="0" smtClean="0">
                          <a:solidFill>
                            <a:schemeClr val="dk1"/>
                          </a:solidFill>
                          <a:latin typeface="+mn-ea"/>
                          <a:ea typeface="+mn-ea"/>
                          <a:cs typeface="+mn-cs"/>
                        </a:rPr>
                        <a:t>ADDD   </a:t>
                      </a:r>
                      <a:r>
                        <a:rPr lang="en-US" altLang="zh-CN" sz="1400" b="1" u="none" kern="1200" dirty="0" smtClean="0">
                          <a:solidFill>
                            <a:schemeClr val="dk1"/>
                          </a:solidFill>
                          <a:latin typeface="+mn-ea"/>
                          <a:ea typeface="+mn-ea"/>
                          <a:cs typeface="+mn-cs"/>
                        </a:rPr>
                        <a:t>F6</a:t>
                      </a:r>
                      <a:r>
                        <a:rPr lang="en-US" altLang="zh-CN" sz="1400" b="1" kern="1200" dirty="0" smtClean="0">
                          <a:solidFill>
                            <a:schemeClr val="dk1"/>
                          </a:solidFill>
                          <a:latin typeface="+mn-ea"/>
                          <a:ea typeface="+mn-ea"/>
                          <a:cs typeface="+mn-cs"/>
                        </a:rPr>
                        <a:t>,</a:t>
                      </a:r>
                      <a:r>
                        <a:rPr lang="en-US" altLang="zh-CN" sz="1400" b="1" kern="1200" baseline="0" dirty="0" smtClean="0">
                          <a:solidFill>
                            <a:schemeClr val="dk1"/>
                          </a:solidFill>
                          <a:latin typeface="+mn-ea"/>
                          <a:ea typeface="+mn-ea"/>
                          <a:cs typeface="+mn-cs"/>
                        </a:rPr>
                        <a:t> F8, F2</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algn="ctr"/>
                      <a:endParaRPr lang="zh-CN" altLang="en-US" sz="1400" dirty="0"/>
                    </a:p>
                  </a:txBody>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3871210534"/>
              </p:ext>
            </p:extLst>
          </p:nvPr>
        </p:nvGraphicFramePr>
        <p:xfrm>
          <a:off x="1284308" y="2924944"/>
          <a:ext cx="6096004" cy="2214072"/>
        </p:xfrm>
        <a:graphic>
          <a:graphicData uri="http://schemas.openxmlformats.org/drawingml/2006/table">
            <a:tbl>
              <a:tblPr firstRow="1" bandRow="1">
                <a:tableStyleId>{5C22544A-7EE6-4342-B048-85BDC9FD1C3A}</a:tableStyleId>
              </a:tblPr>
              <a:tblGrid>
                <a:gridCol w="695404"/>
                <a:gridCol w="720080"/>
                <a:gridCol w="744756"/>
                <a:gridCol w="576064"/>
                <a:gridCol w="576064"/>
                <a:gridCol w="479380"/>
                <a:gridCol w="672748"/>
                <a:gridCol w="576064"/>
                <a:gridCol w="504056"/>
                <a:gridCol w="551388"/>
              </a:tblGrid>
              <a:tr h="286856">
                <a:tc rowSpan="2">
                  <a:txBody>
                    <a:bodyPr/>
                    <a:lstStyle/>
                    <a:p>
                      <a:pPr algn="ctr"/>
                      <a:r>
                        <a:rPr lang="zh-CN" altLang="en-US" sz="1400" b="1" kern="1200" dirty="0" smtClean="0">
                          <a:solidFill>
                            <a:schemeClr val="lt1"/>
                          </a:solidFill>
                          <a:latin typeface="+mn-ea"/>
                          <a:ea typeface="+mn-ea"/>
                          <a:cs typeface="+mn-cs"/>
                        </a:rPr>
                        <a:t>部件名称</a:t>
                      </a:r>
                      <a:endParaRPr lang="en-US" altLang="zh-CN" sz="1400" b="1" kern="1200" dirty="0" smtClean="0">
                        <a:solidFill>
                          <a:schemeClr val="lt1"/>
                        </a:solidFill>
                        <a:latin typeface="+mn-ea"/>
                        <a:ea typeface="+mn-ea"/>
                        <a:cs typeface="+mn-cs"/>
                      </a:endParaRPr>
                    </a:p>
                  </a:txBody>
                  <a:tcPr/>
                </a:tc>
                <a:tc gridSpan="9">
                  <a:txBody>
                    <a:bodyPr/>
                    <a:lstStyle/>
                    <a:p>
                      <a:pPr algn="ctr"/>
                      <a:r>
                        <a:rPr lang="zh-CN" altLang="en-US" sz="1400" b="1" dirty="0" smtClean="0">
                          <a:latin typeface="+mn-ea"/>
                          <a:ea typeface="+mn-ea"/>
                        </a:rPr>
                        <a:t>功能部件状态表</a:t>
                      </a:r>
                      <a:endParaRPr lang="zh-CN" altLang="en-US" sz="1400" b="1" dirty="0">
                        <a:latin typeface="+mn-ea"/>
                        <a:ea typeface="+mn-ea"/>
                      </a:endParaRP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pPr algn="ctr"/>
                      <a:endParaRPr lang="zh-CN" altLang="en-US" sz="1400" b="1" dirty="0">
                        <a:latin typeface="+mn-ea"/>
                        <a:ea typeface="+mn-ea"/>
                      </a:endParaRPr>
                    </a:p>
                  </a:txBody>
                  <a:tcPr/>
                </a:tc>
                <a:tc hMerge="1">
                  <a:txBody>
                    <a:bodyPr/>
                    <a:lstStyle/>
                    <a:p>
                      <a:pPr algn="ctr"/>
                      <a:endParaRPr lang="zh-CN" altLang="en-US" sz="1400" b="1" dirty="0">
                        <a:latin typeface="+mn-ea"/>
                        <a:ea typeface="+mn-ea"/>
                      </a:endParaRPr>
                    </a:p>
                  </a:txBody>
                  <a:tcPr/>
                </a:tc>
                <a:tc hMerge="1">
                  <a:txBody>
                    <a:bodyPr/>
                    <a:lstStyle/>
                    <a:p>
                      <a:pPr algn="ctr"/>
                      <a:endParaRPr lang="zh-CN" altLang="en-US" sz="1400" b="1" dirty="0">
                        <a:latin typeface="+mn-ea"/>
                        <a:ea typeface="+mn-ea"/>
                      </a:endParaRPr>
                    </a:p>
                  </a:txBody>
                  <a:tcPr/>
                </a:tc>
                <a:tc hMerge="1">
                  <a:txBody>
                    <a:bodyPr/>
                    <a:lstStyle/>
                    <a:p>
                      <a:pPr algn="ctr"/>
                      <a:endParaRPr lang="zh-CN" altLang="en-US" sz="1400" b="1" dirty="0">
                        <a:latin typeface="+mn-ea"/>
                        <a:ea typeface="+mn-ea"/>
                      </a:endParaRPr>
                    </a:p>
                  </a:txBody>
                  <a:tcPr/>
                </a:tc>
                <a:tc hMerge="1">
                  <a:txBody>
                    <a:bodyPr/>
                    <a:lstStyle/>
                    <a:p>
                      <a:pPr algn="ctr"/>
                      <a:endParaRPr lang="zh-CN" altLang="en-US" sz="1400" b="1" dirty="0">
                        <a:latin typeface="+mn-ea"/>
                        <a:ea typeface="+mn-ea"/>
                      </a:endParaRPr>
                    </a:p>
                  </a:txBody>
                  <a:tcPr/>
                </a:tc>
              </a:tr>
              <a:tr h="286856">
                <a:tc vMerge="1">
                  <a:txBody>
                    <a:bodyPr/>
                    <a:lstStyle/>
                    <a:p>
                      <a:endParaRPr lang="zh-CN" altLang="en-US" dirty="0"/>
                    </a:p>
                  </a:txBody>
                  <a:tcPr/>
                </a:tc>
                <a:tc>
                  <a:txBody>
                    <a:bodyPr/>
                    <a:lstStyle/>
                    <a:p>
                      <a:pPr algn="ctr"/>
                      <a:r>
                        <a:rPr lang="en-US" altLang="zh-CN" sz="1400" b="1" dirty="0" smtClean="0">
                          <a:latin typeface="+mn-ea"/>
                          <a:ea typeface="+mn-ea"/>
                        </a:rPr>
                        <a:t>Busy</a:t>
                      </a:r>
                      <a:endParaRPr lang="zh-CN" altLang="en-US" sz="1400" b="1" dirty="0">
                        <a:latin typeface="+mn-ea"/>
                        <a:ea typeface="+mn-ea"/>
                      </a:endParaRPr>
                    </a:p>
                  </a:txBody>
                  <a:tcPr/>
                </a:tc>
                <a:tc>
                  <a:txBody>
                    <a:bodyPr/>
                    <a:lstStyle/>
                    <a:p>
                      <a:pPr algn="ctr"/>
                      <a:r>
                        <a:rPr lang="en-US" altLang="zh-CN" sz="1400" b="1" dirty="0" smtClean="0">
                          <a:latin typeface="+mn-ea"/>
                          <a:ea typeface="+mn-ea"/>
                        </a:rPr>
                        <a:t>Op</a:t>
                      </a:r>
                      <a:endParaRPr lang="zh-CN" altLang="en-US" sz="1400" b="1" dirty="0">
                        <a:latin typeface="+mn-ea"/>
                        <a:ea typeface="+mn-ea"/>
                      </a:endParaRPr>
                    </a:p>
                  </a:txBody>
                  <a:tcPr/>
                </a:tc>
                <a:tc>
                  <a:txBody>
                    <a:bodyPr/>
                    <a:lstStyle/>
                    <a:p>
                      <a:pPr algn="ctr"/>
                      <a:r>
                        <a:rPr lang="en-US" altLang="zh-CN" sz="1400" b="1" dirty="0" smtClean="0">
                          <a:latin typeface="+mn-ea"/>
                          <a:ea typeface="+mn-ea"/>
                        </a:rPr>
                        <a:t>Fi</a:t>
                      </a:r>
                      <a:endParaRPr lang="zh-CN" altLang="en-US" sz="1400" b="1" dirty="0">
                        <a:latin typeface="+mn-ea"/>
                        <a:ea typeface="+mn-ea"/>
                      </a:endParaRPr>
                    </a:p>
                  </a:txBody>
                  <a:tcPr/>
                </a:tc>
                <a:tc>
                  <a:txBody>
                    <a:bodyPr/>
                    <a:lstStyle/>
                    <a:p>
                      <a:pPr algn="ctr"/>
                      <a:r>
                        <a:rPr lang="en-US" altLang="zh-CN" sz="1400" b="1" dirty="0" err="1" smtClean="0">
                          <a:latin typeface="+mn-ea"/>
                          <a:ea typeface="+mn-ea"/>
                        </a:rPr>
                        <a:t>Fj</a:t>
                      </a:r>
                      <a:endParaRPr lang="zh-CN" altLang="en-US" sz="1400" b="1" dirty="0">
                        <a:latin typeface="+mn-ea"/>
                        <a:ea typeface="+mn-ea"/>
                      </a:endParaRPr>
                    </a:p>
                  </a:txBody>
                  <a:tcPr/>
                </a:tc>
                <a:tc>
                  <a:txBody>
                    <a:bodyPr/>
                    <a:lstStyle/>
                    <a:p>
                      <a:pPr algn="ctr"/>
                      <a:r>
                        <a:rPr lang="en-US" altLang="zh-CN" sz="1400" b="1" dirty="0" err="1" smtClean="0">
                          <a:latin typeface="+mn-ea"/>
                          <a:ea typeface="+mn-ea"/>
                        </a:rPr>
                        <a:t>Fk</a:t>
                      </a:r>
                      <a:endParaRPr lang="zh-CN" altLang="en-US" sz="1400" b="1" dirty="0">
                        <a:latin typeface="+mn-ea"/>
                        <a:ea typeface="+mn-ea"/>
                      </a:endParaRPr>
                    </a:p>
                  </a:txBody>
                  <a:tcPr/>
                </a:tc>
                <a:tc>
                  <a:txBody>
                    <a:bodyPr/>
                    <a:lstStyle/>
                    <a:p>
                      <a:pPr algn="ctr"/>
                      <a:r>
                        <a:rPr lang="en-US" altLang="zh-CN" sz="1400" b="1" dirty="0" err="1" smtClean="0">
                          <a:latin typeface="+mn-ea"/>
                          <a:ea typeface="+mn-ea"/>
                        </a:rPr>
                        <a:t>Qj</a:t>
                      </a:r>
                      <a:endParaRPr lang="zh-CN" altLang="en-US" sz="1400" b="1" dirty="0">
                        <a:latin typeface="+mn-ea"/>
                        <a:ea typeface="+mn-ea"/>
                      </a:endParaRPr>
                    </a:p>
                  </a:txBody>
                  <a:tcPr/>
                </a:tc>
                <a:tc>
                  <a:txBody>
                    <a:bodyPr/>
                    <a:lstStyle/>
                    <a:p>
                      <a:pPr algn="ctr"/>
                      <a:r>
                        <a:rPr lang="en-US" altLang="zh-CN" sz="1400" b="1" dirty="0" err="1" smtClean="0">
                          <a:latin typeface="+mn-ea"/>
                          <a:ea typeface="+mn-ea"/>
                        </a:rPr>
                        <a:t>Qk</a:t>
                      </a:r>
                      <a:endParaRPr lang="zh-CN" altLang="en-US" sz="1400" b="1" dirty="0">
                        <a:latin typeface="+mn-ea"/>
                        <a:ea typeface="+mn-ea"/>
                      </a:endParaRPr>
                    </a:p>
                  </a:txBody>
                  <a:tcPr/>
                </a:tc>
                <a:tc>
                  <a:txBody>
                    <a:bodyPr/>
                    <a:lstStyle/>
                    <a:p>
                      <a:pPr algn="ctr"/>
                      <a:r>
                        <a:rPr lang="en-US" altLang="zh-CN" sz="1400" b="1" dirty="0" err="1" smtClean="0">
                          <a:latin typeface="+mn-ea"/>
                          <a:ea typeface="+mn-ea"/>
                        </a:rPr>
                        <a:t>Rj</a:t>
                      </a:r>
                      <a:endParaRPr lang="zh-CN" altLang="en-US" sz="1400" b="1" dirty="0">
                        <a:latin typeface="+mn-ea"/>
                        <a:ea typeface="+mn-ea"/>
                      </a:endParaRPr>
                    </a:p>
                  </a:txBody>
                  <a:tcPr/>
                </a:tc>
                <a:tc>
                  <a:txBody>
                    <a:bodyPr/>
                    <a:lstStyle/>
                    <a:p>
                      <a:pPr algn="ctr"/>
                      <a:r>
                        <a:rPr lang="en-US" altLang="zh-CN" sz="1400" b="1" dirty="0" err="1" smtClean="0">
                          <a:latin typeface="+mn-ea"/>
                          <a:ea typeface="+mn-ea"/>
                        </a:rPr>
                        <a:t>Rk</a:t>
                      </a:r>
                      <a:endParaRPr lang="zh-CN" altLang="en-US" sz="1400" b="1" dirty="0">
                        <a:latin typeface="+mn-ea"/>
                        <a:ea typeface="+mn-ea"/>
                      </a:endParaRPr>
                    </a:p>
                  </a:txBody>
                  <a:tcPr/>
                </a:tc>
              </a:tr>
              <a:tr h="286856">
                <a:tc>
                  <a:txBody>
                    <a:bodyPr/>
                    <a:lstStyle/>
                    <a:p>
                      <a:pPr algn="l"/>
                      <a:r>
                        <a:rPr lang="zh-CN" altLang="en-US" sz="1400" b="1" dirty="0" smtClean="0">
                          <a:latin typeface="+mn-ea"/>
                          <a:ea typeface="+mn-ea"/>
                        </a:rPr>
                        <a:t>整数</a:t>
                      </a:r>
                      <a:endParaRPr lang="zh-CN" altLang="en-US" sz="1400" b="1" dirty="0">
                        <a:latin typeface="+mn-ea"/>
                        <a:ea typeface="+mn-ea"/>
                      </a:endParaRPr>
                    </a:p>
                  </a:txBody>
                  <a:tcPr/>
                </a:tc>
                <a:tc>
                  <a:txBody>
                    <a:bodyPr/>
                    <a:lstStyle/>
                    <a:p>
                      <a:pPr algn="ctr"/>
                      <a:r>
                        <a:rPr lang="en-US" altLang="zh-CN" sz="1400" b="1" dirty="0" smtClean="0">
                          <a:latin typeface="+mn-ea"/>
                          <a:ea typeface="+mn-ea"/>
                        </a:rPr>
                        <a:t>no</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algn="ct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r>
              <a:tr h="324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乘法</a:t>
                      </a:r>
                      <a:r>
                        <a:rPr lang="en-US" altLang="zh-CN" sz="1400" b="1" dirty="0" smtClean="0">
                          <a:latin typeface="+mn-ea"/>
                          <a:ea typeface="+mn-ea"/>
                        </a:rPr>
                        <a:t>1</a:t>
                      </a:r>
                      <a:endParaRPr lang="zh-CN" altLang="en-US" sz="1400" b="1" dirty="0" smtClean="0">
                        <a:latin typeface="+mn-ea"/>
                        <a:ea typeface="+mn-ea"/>
                      </a:endParaRPr>
                    </a:p>
                  </a:txBody>
                  <a:tcPr/>
                </a:tc>
                <a:tc>
                  <a:txBody>
                    <a:bodyPr/>
                    <a:lstStyle/>
                    <a:p>
                      <a:pPr algn="ctr"/>
                      <a:r>
                        <a:rPr lang="en-US" altLang="zh-CN" sz="1400" b="1" dirty="0" smtClean="0">
                          <a:latin typeface="+mn-ea"/>
                          <a:ea typeface="+mn-ea"/>
                        </a:rPr>
                        <a:t>yes</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mn-ea"/>
                          <a:ea typeface="+mn-ea"/>
                        </a:rPr>
                        <a:t>MULTD</a:t>
                      </a:r>
                      <a:endParaRPr lang="zh-CN" altLang="en-US" sz="1400" b="1" dirty="0" smtClean="0">
                        <a:latin typeface="+mn-ea"/>
                        <a:ea typeface="+mn-ea"/>
                      </a:endParaRPr>
                    </a:p>
                  </a:txBody>
                  <a:tcPr/>
                </a:tc>
                <a:tc>
                  <a:txBody>
                    <a:bodyPr/>
                    <a:lstStyle/>
                    <a:p>
                      <a:pPr algn="ctr"/>
                      <a:r>
                        <a:rPr lang="en-US" altLang="zh-CN" sz="1400" b="1" dirty="0" smtClean="0">
                          <a:latin typeface="+mn-ea"/>
                          <a:ea typeface="+mn-ea"/>
                        </a:rPr>
                        <a:t>F0</a:t>
                      </a:r>
                      <a:endParaRPr lang="zh-CN" altLang="en-US" sz="1400" b="1" dirty="0">
                        <a:latin typeface="+mn-ea"/>
                        <a:ea typeface="+mn-ea"/>
                      </a:endParaRPr>
                    </a:p>
                  </a:txBody>
                  <a:tcPr/>
                </a:tc>
                <a:tc>
                  <a:txBody>
                    <a:bodyPr/>
                    <a:lstStyle/>
                    <a:p>
                      <a:pPr algn="ctr"/>
                      <a:r>
                        <a:rPr lang="en-US" altLang="zh-CN" sz="1400" b="1" kern="1200" dirty="0" smtClean="0">
                          <a:solidFill>
                            <a:schemeClr val="dk1"/>
                          </a:solidFill>
                          <a:latin typeface="+mn-ea"/>
                          <a:ea typeface="+mn-ea"/>
                          <a:cs typeface="+mn-cs"/>
                        </a:rPr>
                        <a:t>F2</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F4</a:t>
                      </a: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no</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no</a:t>
                      </a:r>
                      <a:endParaRPr lang="zh-CN" altLang="en-US" sz="1400" b="1" kern="1200" dirty="0">
                        <a:solidFill>
                          <a:schemeClr val="dk1"/>
                        </a:solidFill>
                        <a:latin typeface="+mn-ea"/>
                        <a:ea typeface="+mn-ea"/>
                        <a:cs typeface="+mn-cs"/>
                      </a:endParaRPr>
                    </a:p>
                  </a:txBody>
                  <a:tcPr/>
                </a:tc>
              </a:tr>
              <a:tr h="324918">
                <a:tc>
                  <a:txBody>
                    <a:bodyPr/>
                    <a:lstStyle/>
                    <a:p>
                      <a:pPr algn="l"/>
                      <a:r>
                        <a:rPr lang="zh-CN" altLang="en-US" sz="1400" b="1" kern="1200" dirty="0" smtClean="0">
                          <a:solidFill>
                            <a:schemeClr val="dk1"/>
                          </a:solidFill>
                          <a:latin typeface="+mn-ea"/>
                          <a:ea typeface="+mn-ea"/>
                          <a:cs typeface="+mn-cs"/>
                        </a:rPr>
                        <a:t>乘法</a:t>
                      </a:r>
                      <a:r>
                        <a:rPr lang="en-US" altLang="zh-CN" sz="1400" b="1" kern="1200" dirty="0" smtClean="0">
                          <a:solidFill>
                            <a:schemeClr val="dk1"/>
                          </a:solidFill>
                          <a:latin typeface="+mn-ea"/>
                          <a:ea typeface="+mn-ea"/>
                          <a:cs typeface="+mn-cs"/>
                        </a:rPr>
                        <a:t>2</a:t>
                      </a:r>
                    </a:p>
                  </a:txBody>
                  <a:tcPr/>
                </a:tc>
                <a:tc>
                  <a:txBody>
                    <a:bodyPr/>
                    <a:lstStyle/>
                    <a:p>
                      <a:pPr algn="ctr"/>
                      <a:r>
                        <a:rPr lang="en-US" altLang="zh-CN" sz="1400" b="1" dirty="0" smtClean="0">
                          <a:latin typeface="+mn-ea"/>
                          <a:ea typeface="+mn-ea"/>
                        </a:rPr>
                        <a:t>no</a:t>
                      </a:r>
                      <a:endParaRPr lang="zh-CN" altLang="en-US" sz="1400" b="1" dirty="0">
                        <a:latin typeface="+mn-ea"/>
                        <a:ea typeface="+mn-ea"/>
                      </a:endParaRPr>
                    </a:p>
                  </a:txBody>
                  <a:tcPr/>
                </a:tc>
                <a:tc>
                  <a:txBody>
                    <a:bodyPr/>
                    <a:lstStyle/>
                    <a:p>
                      <a:pPr algn="ctr"/>
                      <a:endParaRPr lang="zh-CN" altLang="en-US" sz="1400" dirty="0"/>
                    </a:p>
                  </a:txBody>
                  <a:tcPr/>
                </a:tc>
                <a:tc>
                  <a:txBody>
                    <a:bodyPr/>
                    <a:lstStyle/>
                    <a:p>
                      <a:pPr algn="ctr"/>
                      <a:endParaRPr lang="zh-CN" altLang="en-US" sz="1400" dirty="0"/>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r>
              <a:tr h="324918">
                <a:tc>
                  <a:txBody>
                    <a:bodyPr/>
                    <a:lstStyle/>
                    <a:p>
                      <a:pPr algn="l"/>
                      <a:r>
                        <a:rPr lang="zh-CN" altLang="en-US" sz="1400" b="1" u="none" kern="1200" dirty="0" smtClean="0">
                          <a:solidFill>
                            <a:schemeClr val="dk1"/>
                          </a:solidFill>
                          <a:latin typeface="+mn-ea"/>
                          <a:ea typeface="+mn-ea"/>
                          <a:cs typeface="+mn-cs"/>
                        </a:rPr>
                        <a:t>加法</a:t>
                      </a:r>
                      <a:endParaRPr lang="zh-CN" altLang="en-US" sz="1400" b="1" u="none" kern="1200" dirty="0">
                        <a:solidFill>
                          <a:schemeClr val="dk1"/>
                        </a:solidFill>
                        <a:latin typeface="+mn-ea"/>
                        <a:ea typeface="+mn-ea"/>
                        <a:cs typeface="+mn-cs"/>
                      </a:endParaRPr>
                    </a:p>
                  </a:txBody>
                  <a:tcPr/>
                </a:tc>
                <a:tc>
                  <a:txBody>
                    <a:bodyPr/>
                    <a:lstStyle/>
                    <a:p>
                      <a:pPr algn="ctr"/>
                      <a:r>
                        <a:rPr lang="en-US" altLang="zh-CN" sz="1400" b="1" dirty="0" smtClean="0">
                          <a:latin typeface="+mn-ea"/>
                          <a:ea typeface="+mn-ea"/>
                        </a:rPr>
                        <a:t>yes</a:t>
                      </a:r>
                      <a:endParaRPr lang="zh-CN" altLang="en-US" sz="1400" b="1" dirty="0">
                        <a:latin typeface="+mn-ea"/>
                        <a:ea typeface="+mn-ea"/>
                      </a:endParaRPr>
                    </a:p>
                  </a:txBody>
                  <a:tcPr/>
                </a:tc>
                <a:tc>
                  <a:txBody>
                    <a:bodyPr/>
                    <a:lstStyle/>
                    <a:p>
                      <a:pPr algn="ctr"/>
                      <a:r>
                        <a:rPr lang="en-US" altLang="zh-CN" sz="1400" b="1" kern="1200" dirty="0" smtClean="0">
                          <a:solidFill>
                            <a:schemeClr val="dk1"/>
                          </a:solidFill>
                          <a:latin typeface="+mn-ea"/>
                          <a:ea typeface="+mn-ea"/>
                          <a:cs typeface="+mn-cs"/>
                        </a:rPr>
                        <a:t>ADDD</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F6</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F8</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F2</a:t>
                      </a: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no</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no</a:t>
                      </a:r>
                      <a:endParaRPr lang="zh-CN" altLang="en-US" sz="1400" b="1" kern="1200" dirty="0">
                        <a:solidFill>
                          <a:schemeClr val="dk1"/>
                        </a:solidFill>
                        <a:latin typeface="+mn-ea"/>
                        <a:ea typeface="+mn-ea"/>
                        <a:cs typeface="+mn-cs"/>
                      </a:endParaRPr>
                    </a:p>
                  </a:txBody>
                  <a:tcPr/>
                </a:tc>
              </a:tr>
              <a:tr h="324918">
                <a:tc>
                  <a:txBody>
                    <a:bodyPr/>
                    <a:lstStyle/>
                    <a:p>
                      <a:pPr algn="l"/>
                      <a:r>
                        <a:rPr lang="zh-CN" altLang="en-US" sz="1400" b="1" kern="1200" dirty="0" smtClean="0">
                          <a:solidFill>
                            <a:schemeClr val="dk1"/>
                          </a:solidFill>
                          <a:latin typeface="+mn-ea"/>
                          <a:ea typeface="+mn-ea"/>
                          <a:cs typeface="+mn-cs"/>
                        </a:rPr>
                        <a:t>除法</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mn-ea"/>
                          <a:ea typeface="+mn-ea"/>
                        </a:rPr>
                        <a:t>yes</a:t>
                      </a:r>
                      <a:endParaRPr lang="zh-CN" altLang="en-US" sz="1400" b="1" dirty="0" smtClean="0">
                        <a:latin typeface="+mn-ea"/>
                        <a:ea typeface="+mn-ea"/>
                      </a:endParaRPr>
                    </a:p>
                  </a:txBody>
                  <a:tcPr/>
                </a:tc>
                <a:tc>
                  <a:txBody>
                    <a:bodyPr/>
                    <a:lstStyle/>
                    <a:p>
                      <a:pPr algn="ctr"/>
                      <a:r>
                        <a:rPr lang="en-US" altLang="zh-CN" sz="1400" b="1" kern="1200" dirty="0" smtClean="0">
                          <a:solidFill>
                            <a:schemeClr val="dk1"/>
                          </a:solidFill>
                          <a:latin typeface="+mn-ea"/>
                          <a:ea typeface="+mn-ea"/>
                          <a:cs typeface="+mn-cs"/>
                        </a:rPr>
                        <a:t>DIVD</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F10</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F0</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F6</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kern="1200" dirty="0" smtClean="0">
                          <a:solidFill>
                            <a:schemeClr val="dk1"/>
                          </a:solidFill>
                          <a:latin typeface="+mn-ea"/>
                          <a:ea typeface="+mn-ea"/>
                          <a:cs typeface="+mn-cs"/>
                        </a:rPr>
                        <a:t>乘法</a:t>
                      </a:r>
                      <a:r>
                        <a:rPr lang="en-US" altLang="zh-CN" sz="1400" b="1" kern="1200" dirty="0" smtClean="0">
                          <a:solidFill>
                            <a:schemeClr val="dk1"/>
                          </a:solidFill>
                          <a:latin typeface="+mn-ea"/>
                          <a:ea typeface="+mn-ea"/>
                          <a:cs typeface="+mn-cs"/>
                        </a:rPr>
                        <a:t>1</a:t>
                      </a:r>
                      <a:endParaRPr lang="zh-CN" altLang="en-US" sz="1400" b="1" kern="1200" dirty="0" smtClean="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no</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yes</a:t>
                      </a:r>
                      <a:endParaRPr lang="zh-CN" altLang="en-US" sz="1400" b="1" kern="1200" dirty="0">
                        <a:solidFill>
                          <a:schemeClr val="dk1"/>
                        </a:solidFill>
                        <a:latin typeface="+mn-ea"/>
                        <a:ea typeface="+mn-ea"/>
                        <a:cs typeface="+mn-cs"/>
                      </a:endParaRPr>
                    </a:p>
                  </a:txBody>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948048665"/>
              </p:ext>
            </p:extLst>
          </p:nvPr>
        </p:nvGraphicFramePr>
        <p:xfrm>
          <a:off x="1259632" y="5373216"/>
          <a:ext cx="6192688" cy="914400"/>
        </p:xfrm>
        <a:graphic>
          <a:graphicData uri="http://schemas.openxmlformats.org/drawingml/2006/table">
            <a:tbl>
              <a:tblPr firstRow="1" bandRow="1">
                <a:tableStyleId>{5C22544A-7EE6-4342-B048-85BDC9FD1C3A}</a:tableStyleId>
              </a:tblPr>
              <a:tblGrid>
                <a:gridCol w="1099812"/>
                <a:gridCol w="700388"/>
                <a:gridCol w="648072"/>
                <a:gridCol w="497478"/>
                <a:gridCol w="669488"/>
                <a:gridCol w="669488"/>
                <a:gridCol w="669488"/>
                <a:gridCol w="547233"/>
                <a:gridCol w="691241"/>
              </a:tblGrid>
              <a:tr h="288032">
                <a:tc rowSpan="2">
                  <a:txBody>
                    <a:bodyPr/>
                    <a:lstStyle/>
                    <a:p>
                      <a:endParaRPr lang="zh-CN" altLang="en-US" dirty="0"/>
                    </a:p>
                  </a:txBody>
                  <a:tcPr/>
                </a:tc>
                <a:tc gridSpan="8">
                  <a:txBody>
                    <a:bodyPr/>
                    <a:lstStyle/>
                    <a:p>
                      <a:pPr algn="ctr"/>
                      <a:r>
                        <a:rPr lang="zh-CN" altLang="en-US" sz="1400" b="1" kern="1200" dirty="0" smtClean="0">
                          <a:solidFill>
                            <a:schemeClr val="lt1"/>
                          </a:solidFill>
                          <a:latin typeface="+mn-ea"/>
                          <a:ea typeface="+mn-ea"/>
                          <a:cs typeface="+mn-cs"/>
                        </a:rPr>
                        <a:t>结果寄存器状态表</a:t>
                      </a:r>
                      <a:endParaRPr lang="zh-CN" altLang="en-US" sz="1400" b="1" kern="1200" dirty="0">
                        <a:solidFill>
                          <a:schemeClr val="lt1"/>
                        </a:solidFill>
                        <a:latin typeface="+mn-ea"/>
                        <a:ea typeface="+mn-ea"/>
                        <a:cs typeface="+mn-cs"/>
                      </a:endParaRP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pPr algn="ctr"/>
                      <a:endParaRPr lang="zh-CN" altLang="en-US" sz="1400" b="1" kern="1200" dirty="0">
                        <a:solidFill>
                          <a:schemeClr val="lt1"/>
                        </a:solidFill>
                        <a:latin typeface="+mn-ea"/>
                        <a:ea typeface="+mn-ea"/>
                        <a:cs typeface="+mn-cs"/>
                      </a:endParaRPr>
                    </a:p>
                  </a:txBody>
                  <a:tcPr/>
                </a:tc>
              </a:tr>
              <a:tr h="288032">
                <a:tc vMerge="1">
                  <a:txBody>
                    <a:bodyPr/>
                    <a:lstStyle/>
                    <a:p>
                      <a:endParaRPr lang="zh-CN" altLang="en-US" dirty="0"/>
                    </a:p>
                  </a:txBody>
                  <a:tcPr/>
                </a:tc>
                <a:tc>
                  <a:txBody>
                    <a:bodyPr/>
                    <a:lstStyle/>
                    <a:p>
                      <a:pPr algn="ctr"/>
                      <a:r>
                        <a:rPr lang="en-US" altLang="zh-CN" sz="1400" b="1" kern="1200" dirty="0" smtClean="0">
                          <a:solidFill>
                            <a:schemeClr val="dk1"/>
                          </a:solidFill>
                          <a:latin typeface="+mn-ea"/>
                          <a:ea typeface="+mn-ea"/>
                          <a:cs typeface="+mn-cs"/>
                        </a:rPr>
                        <a:t>F0</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smtClean="0">
                          <a:solidFill>
                            <a:schemeClr val="dk1"/>
                          </a:solidFill>
                          <a:latin typeface="+mn-ea"/>
                          <a:ea typeface="+mn-ea"/>
                          <a:cs typeface="+mn-cs"/>
                        </a:rPr>
                        <a:t>F2</a:t>
                      </a:r>
                      <a:endParaRPr lang="zh-CN" altLang="en-US" sz="1400" b="1" kern="1200" dirty="0" smtClean="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F4</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F6</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F8</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F10</a:t>
                      </a:r>
                      <a:endParaRPr lang="zh-CN" altLang="en-US" sz="1400" b="1" kern="1200" dirty="0">
                        <a:solidFill>
                          <a:schemeClr val="dk1"/>
                        </a:solidFill>
                        <a:latin typeface="+mn-ea"/>
                        <a:ea typeface="+mn-ea"/>
                        <a:cs typeface="+mn-cs"/>
                      </a:endParaRPr>
                    </a:p>
                  </a:txBody>
                  <a:tcPr/>
                </a:tc>
                <a:tc>
                  <a:txBody>
                    <a:bodyPr/>
                    <a:lstStyle/>
                    <a:p>
                      <a:r>
                        <a:rPr lang="en-US" altLang="zh-CN" sz="1400" b="1" kern="1200" dirty="0" smtClean="0">
                          <a:solidFill>
                            <a:schemeClr val="dk1"/>
                          </a:solidFill>
                          <a:latin typeface="+mn-ea"/>
                          <a:ea typeface="+mn-ea"/>
                          <a:cs typeface="+mn-cs"/>
                        </a:rPr>
                        <a:t>...</a:t>
                      </a:r>
                      <a:endParaRPr lang="zh-CN" altLang="en-US" sz="1400" b="1" kern="1200" dirty="0">
                        <a:solidFill>
                          <a:schemeClr val="dk1"/>
                        </a:solidFill>
                        <a:latin typeface="+mn-ea"/>
                        <a:ea typeface="+mn-ea"/>
                        <a:cs typeface="+mn-cs"/>
                      </a:endParaRPr>
                    </a:p>
                  </a:txBody>
                  <a:tcPr/>
                </a:tc>
                <a:tc>
                  <a:txBody>
                    <a:bodyPr/>
                    <a:lstStyle/>
                    <a:p>
                      <a:r>
                        <a:rPr lang="en-US" altLang="zh-CN" sz="1400" b="1" kern="1200" dirty="0" smtClean="0">
                          <a:solidFill>
                            <a:schemeClr val="dk1"/>
                          </a:solidFill>
                          <a:latin typeface="+mn-ea"/>
                          <a:ea typeface="+mn-ea"/>
                          <a:cs typeface="+mn-cs"/>
                        </a:rPr>
                        <a:t>F30</a:t>
                      </a:r>
                      <a:endParaRPr lang="zh-CN" altLang="en-US" sz="1400" b="1" kern="1200" dirty="0">
                        <a:solidFill>
                          <a:schemeClr val="dk1"/>
                        </a:solidFill>
                        <a:latin typeface="+mn-ea"/>
                        <a:ea typeface="+mn-ea"/>
                        <a:cs typeface="+mn-cs"/>
                      </a:endParaRPr>
                    </a:p>
                  </a:txBody>
                  <a:tcPr/>
                </a:tc>
              </a:tr>
              <a:tr h="288032">
                <a:tc>
                  <a:txBody>
                    <a:bodyPr/>
                    <a:lstStyle/>
                    <a:p>
                      <a:pPr algn="ctr"/>
                      <a:r>
                        <a:rPr lang="zh-CN" altLang="en-US" sz="1400" b="1" kern="1200" dirty="0" smtClean="0">
                          <a:solidFill>
                            <a:schemeClr val="dk1"/>
                          </a:solidFill>
                          <a:latin typeface="+mn-ea"/>
                          <a:ea typeface="+mn-ea"/>
                          <a:cs typeface="+mn-cs"/>
                        </a:rPr>
                        <a:t>部件名称</a:t>
                      </a:r>
                      <a:endParaRPr lang="zh-CN" altLang="en-US" sz="1400" b="1" kern="1200" dirty="0">
                        <a:solidFill>
                          <a:schemeClr val="dk1"/>
                        </a:solidFill>
                        <a:latin typeface="+mn-ea"/>
                        <a:ea typeface="+mn-ea"/>
                        <a:cs typeface="+mn-cs"/>
                      </a:endParaRPr>
                    </a:p>
                  </a:txBody>
                  <a:tcPr/>
                </a:tc>
                <a:tc>
                  <a:txBody>
                    <a:bodyPr/>
                    <a:lstStyle/>
                    <a:p>
                      <a:r>
                        <a:rPr lang="zh-CN" altLang="en-US" sz="1400" b="1" kern="1200" dirty="0" smtClean="0">
                          <a:solidFill>
                            <a:schemeClr val="dk1"/>
                          </a:solidFill>
                          <a:latin typeface="+mn-ea"/>
                          <a:ea typeface="+mn-ea"/>
                          <a:cs typeface="+mn-cs"/>
                        </a:rPr>
                        <a:t>乘法</a:t>
                      </a:r>
                      <a:r>
                        <a:rPr lang="en-US" altLang="zh-CN" sz="1400" b="1" kern="1200" dirty="0" smtClean="0">
                          <a:solidFill>
                            <a:schemeClr val="dk1"/>
                          </a:solidFill>
                          <a:latin typeface="+mn-ea"/>
                          <a:ea typeface="+mn-ea"/>
                          <a:cs typeface="+mn-cs"/>
                        </a:rPr>
                        <a:t>1</a:t>
                      </a: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1" kern="1200" dirty="0" smtClean="0">
                          <a:solidFill>
                            <a:schemeClr val="dk1"/>
                          </a:solidFill>
                          <a:latin typeface="+mn-ea"/>
                          <a:ea typeface="+mn-ea"/>
                          <a:cs typeface="+mn-cs"/>
                        </a:rPr>
                        <a:t>加法</a:t>
                      </a:r>
                    </a:p>
                  </a:txBody>
                  <a:tcPr/>
                </a:tc>
                <a:tc>
                  <a:txBody>
                    <a:bodyPr/>
                    <a:lstStyle/>
                    <a:p>
                      <a:endParaRPr lang="zh-CN" altLang="en-US" sz="1400" b="1" kern="1200" dirty="0">
                        <a:solidFill>
                          <a:schemeClr val="dk1"/>
                        </a:solidFill>
                        <a:latin typeface="+mn-ea"/>
                        <a:ea typeface="+mn-ea"/>
                        <a:cs typeface="+mn-cs"/>
                      </a:endParaRPr>
                    </a:p>
                  </a:txBody>
                  <a:tcPr/>
                </a:tc>
                <a:tc>
                  <a:txBody>
                    <a:bodyPr/>
                    <a:lstStyle/>
                    <a:p>
                      <a:r>
                        <a:rPr lang="zh-CN" altLang="en-US" sz="1400" b="1" kern="1200" dirty="0" smtClean="0">
                          <a:solidFill>
                            <a:schemeClr val="dk1"/>
                          </a:solidFill>
                          <a:latin typeface="+mn-ea"/>
                          <a:ea typeface="+mn-ea"/>
                          <a:cs typeface="+mn-cs"/>
                        </a:rPr>
                        <a:t>除法</a:t>
                      </a:r>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r>
            </a:tbl>
          </a:graphicData>
        </a:graphic>
      </p:graphicFrame>
      <p:sp>
        <p:nvSpPr>
          <p:cNvPr id="2" name="矩形 1"/>
          <p:cNvSpPr/>
          <p:nvPr/>
        </p:nvSpPr>
        <p:spPr>
          <a:xfrm>
            <a:off x="1979712" y="6488668"/>
            <a:ext cx="5187639" cy="369332"/>
          </a:xfrm>
          <a:prstGeom prst="rect">
            <a:avLst/>
          </a:prstGeom>
        </p:spPr>
        <p:txBody>
          <a:bodyPr wrap="none">
            <a:spAutoFit/>
          </a:bodyPr>
          <a:lstStyle/>
          <a:p>
            <a:pPr eaLnBrk="1" hangingPunct="1">
              <a:spcBef>
                <a:spcPct val="50000"/>
              </a:spcBef>
              <a:buFont typeface="Wingdings" pitchFamily="2" charset="2"/>
              <a:buNone/>
            </a:pPr>
            <a:r>
              <a:rPr lang="zh-CN" altLang="en-US" sz="1800" dirty="0">
                <a:solidFill>
                  <a:srgbClr val="000000"/>
                </a:solidFill>
              </a:rPr>
              <a:t>程序段执行到</a:t>
            </a:r>
            <a:r>
              <a:rPr lang="en-US" altLang="zh-CN" sz="1800" dirty="0" smtClean="0">
                <a:solidFill>
                  <a:srgbClr val="FF0000"/>
                </a:solidFill>
              </a:rPr>
              <a:t>MULTD</a:t>
            </a:r>
            <a:r>
              <a:rPr lang="zh-CN" altLang="en-US" sz="1800" dirty="0">
                <a:solidFill>
                  <a:srgbClr val="000000"/>
                </a:solidFill>
              </a:rPr>
              <a:t>将要写结果时记分牌的状态</a:t>
            </a:r>
            <a:r>
              <a:rPr lang="zh-CN" altLang="en-US" sz="1800" dirty="0"/>
              <a:t> </a:t>
            </a:r>
          </a:p>
        </p:txBody>
      </p:sp>
    </p:spTree>
    <p:extLst>
      <p:ext uri="{BB962C8B-B14F-4D97-AF65-F5344CB8AC3E}">
        <p14:creationId xmlns:p14="http://schemas.microsoft.com/office/powerpoint/2010/main" val="127508956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2822202951"/>
              </p:ext>
            </p:extLst>
          </p:nvPr>
        </p:nvGraphicFramePr>
        <p:xfrm>
          <a:off x="1259632" y="116633"/>
          <a:ext cx="6096000" cy="2620880"/>
        </p:xfrm>
        <a:graphic>
          <a:graphicData uri="http://schemas.openxmlformats.org/drawingml/2006/table">
            <a:tbl>
              <a:tblPr firstRow="1" bandRow="1">
                <a:tableStyleId>{5C22544A-7EE6-4342-B048-85BDC9FD1C3A}</a:tableStyleId>
              </a:tblPr>
              <a:tblGrid>
                <a:gridCol w="2088232"/>
                <a:gridCol w="1008112"/>
                <a:gridCol w="1152128"/>
                <a:gridCol w="1008112"/>
                <a:gridCol w="839416"/>
              </a:tblGrid>
              <a:tr h="295268">
                <a:tc rowSpan="2">
                  <a:txBody>
                    <a:bodyPr/>
                    <a:lstStyle/>
                    <a:p>
                      <a:pPr algn="ctr"/>
                      <a:endParaRPr lang="en-US" altLang="zh-CN" sz="1400" b="1" dirty="0" smtClean="0">
                        <a:latin typeface="+mn-ea"/>
                        <a:ea typeface="+mn-ea"/>
                      </a:endParaRPr>
                    </a:p>
                    <a:p>
                      <a:pPr algn="ctr"/>
                      <a:r>
                        <a:rPr lang="zh-CN" altLang="en-US" sz="1400" b="1" dirty="0" smtClean="0">
                          <a:latin typeface="+mn-ea"/>
                          <a:ea typeface="+mn-ea"/>
                        </a:rPr>
                        <a:t>指令</a:t>
                      </a:r>
                      <a:endParaRPr lang="zh-CN" altLang="en-US" sz="1400" b="1" dirty="0">
                        <a:latin typeface="+mn-ea"/>
                        <a:ea typeface="+mn-ea"/>
                      </a:endParaRPr>
                    </a:p>
                  </a:txBody>
                  <a:tcPr/>
                </a:tc>
                <a:tc gridSpan="4">
                  <a:txBody>
                    <a:bodyPr/>
                    <a:lstStyle/>
                    <a:p>
                      <a:pPr algn="ctr"/>
                      <a:r>
                        <a:rPr lang="zh-CN" altLang="en-US" sz="1400" b="1" dirty="0" smtClean="0">
                          <a:latin typeface="+mn-ea"/>
                          <a:ea typeface="+mn-ea"/>
                        </a:rPr>
                        <a:t>指令状态表</a:t>
                      </a:r>
                      <a:endParaRPr lang="zh-CN" altLang="en-US" sz="1400" b="1" dirty="0">
                        <a:latin typeface="+mn-ea"/>
                        <a:ea typeface="+mn-ea"/>
                      </a:endParaRP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295268">
                <a:tc vMerge="1">
                  <a:txBody>
                    <a:bodyPr/>
                    <a:lstStyle/>
                    <a:p>
                      <a:endParaRPr lang="zh-CN" altLang="en-US" dirty="0"/>
                    </a:p>
                  </a:txBody>
                  <a:tcPr/>
                </a:tc>
                <a:tc>
                  <a:txBody>
                    <a:bodyPr/>
                    <a:lstStyle/>
                    <a:p>
                      <a:pPr algn="ctr"/>
                      <a:r>
                        <a:rPr lang="en-US" altLang="zh-CN" sz="1400" b="1" dirty="0" smtClean="0">
                          <a:latin typeface="+mn-ea"/>
                          <a:ea typeface="+mn-ea"/>
                        </a:rPr>
                        <a:t>IS</a:t>
                      </a:r>
                      <a:endParaRPr lang="zh-CN" altLang="en-US" sz="1400" b="1" dirty="0">
                        <a:latin typeface="+mn-ea"/>
                        <a:ea typeface="+mn-ea"/>
                      </a:endParaRPr>
                    </a:p>
                  </a:txBody>
                  <a:tcPr/>
                </a:tc>
                <a:tc>
                  <a:txBody>
                    <a:bodyPr/>
                    <a:lstStyle/>
                    <a:p>
                      <a:pPr algn="ctr"/>
                      <a:r>
                        <a:rPr lang="en-US" altLang="zh-CN" sz="1400" b="1" dirty="0" smtClean="0">
                          <a:latin typeface="+mn-ea"/>
                          <a:ea typeface="+mn-ea"/>
                        </a:rPr>
                        <a:t>RO</a:t>
                      </a:r>
                      <a:endParaRPr lang="zh-CN" altLang="en-US" sz="1400" b="1" dirty="0">
                        <a:latin typeface="+mn-ea"/>
                        <a:ea typeface="+mn-ea"/>
                      </a:endParaRPr>
                    </a:p>
                  </a:txBody>
                  <a:tcPr/>
                </a:tc>
                <a:tc>
                  <a:txBody>
                    <a:bodyPr/>
                    <a:lstStyle/>
                    <a:p>
                      <a:pPr algn="ctr"/>
                      <a:r>
                        <a:rPr lang="en-US" altLang="zh-CN" sz="1400" b="1" dirty="0" smtClean="0">
                          <a:latin typeface="+mn-ea"/>
                          <a:ea typeface="+mn-ea"/>
                        </a:rPr>
                        <a:t>EX</a:t>
                      </a:r>
                      <a:endParaRPr lang="zh-CN" altLang="en-US" sz="1400" b="1" dirty="0">
                        <a:latin typeface="+mn-ea"/>
                        <a:ea typeface="+mn-ea"/>
                      </a:endParaRPr>
                    </a:p>
                  </a:txBody>
                  <a:tcPr/>
                </a:tc>
                <a:tc>
                  <a:txBody>
                    <a:bodyPr/>
                    <a:lstStyle/>
                    <a:p>
                      <a:pPr algn="ctr"/>
                      <a:r>
                        <a:rPr lang="en-US" altLang="zh-CN" sz="1400" b="1" dirty="0" smtClean="0">
                          <a:latin typeface="+mn-ea"/>
                          <a:ea typeface="+mn-ea"/>
                        </a:rPr>
                        <a:t>WR</a:t>
                      </a:r>
                      <a:endParaRPr lang="zh-CN" altLang="en-US" sz="1400" b="1" dirty="0">
                        <a:latin typeface="+mn-ea"/>
                        <a:ea typeface="+mn-ea"/>
                      </a:endParaRPr>
                    </a:p>
                  </a:txBody>
                  <a:tcPr/>
                </a:tc>
              </a:tr>
              <a:tr h="295268">
                <a:tc>
                  <a:txBody>
                    <a:bodyPr/>
                    <a:lstStyle/>
                    <a:p>
                      <a:pPr algn="l"/>
                      <a:r>
                        <a:rPr lang="en-US" altLang="zh-CN" sz="1400" b="1" dirty="0" smtClean="0">
                          <a:latin typeface="+mn-ea"/>
                          <a:ea typeface="+mn-ea"/>
                        </a:rPr>
                        <a:t>LD</a:t>
                      </a:r>
                      <a:r>
                        <a:rPr lang="en-US" altLang="zh-CN" sz="1400" b="1" baseline="0" dirty="0" smtClean="0">
                          <a:latin typeface="+mn-ea"/>
                          <a:ea typeface="+mn-ea"/>
                        </a:rPr>
                        <a:t>     F6</a:t>
                      </a:r>
                      <a:r>
                        <a:rPr lang="zh-CN" altLang="en-US" sz="1400" b="1" baseline="0" dirty="0" smtClean="0">
                          <a:latin typeface="+mn-ea"/>
                          <a:ea typeface="+mn-ea"/>
                        </a:rPr>
                        <a:t>，</a:t>
                      </a:r>
                      <a:r>
                        <a:rPr lang="en-US" altLang="zh-CN" sz="1400" b="1" baseline="0" dirty="0" smtClean="0">
                          <a:latin typeface="+mn-ea"/>
                          <a:ea typeface="+mn-ea"/>
                        </a:rPr>
                        <a:t>34(R2)</a:t>
                      </a:r>
                      <a:endParaRPr lang="zh-CN" altLang="en-US" sz="1400" b="1" dirty="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r>
              <a:tr h="3412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mn-ea"/>
                          <a:ea typeface="+mn-ea"/>
                        </a:rPr>
                        <a:t>LD</a:t>
                      </a:r>
                      <a:r>
                        <a:rPr lang="en-US" altLang="zh-CN" sz="1400" b="1" baseline="0" dirty="0" smtClean="0">
                          <a:latin typeface="+mn-ea"/>
                          <a:ea typeface="+mn-ea"/>
                        </a:rPr>
                        <a:t>     </a:t>
                      </a:r>
                      <a:r>
                        <a:rPr lang="en-US" altLang="zh-CN" sz="1400" b="1" u="none" baseline="0" dirty="0" smtClean="0">
                          <a:solidFill>
                            <a:srgbClr val="FF0000"/>
                          </a:solidFill>
                          <a:latin typeface="+mn-ea"/>
                          <a:ea typeface="+mn-ea"/>
                        </a:rPr>
                        <a:t>F2</a:t>
                      </a:r>
                      <a:r>
                        <a:rPr lang="zh-CN" altLang="en-US" sz="1400" b="1" baseline="0" dirty="0" smtClean="0">
                          <a:latin typeface="+mn-ea"/>
                          <a:ea typeface="+mn-ea"/>
                        </a:rPr>
                        <a:t>，</a:t>
                      </a:r>
                      <a:r>
                        <a:rPr lang="en-US" altLang="zh-CN" sz="1400" b="1" baseline="0" dirty="0" smtClean="0">
                          <a:latin typeface="+mn-ea"/>
                          <a:ea typeface="+mn-ea"/>
                        </a:rPr>
                        <a:t>45(R3)</a:t>
                      </a:r>
                      <a:endParaRPr lang="zh-CN" altLang="en-US" sz="1400" b="1" dirty="0" smtClean="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r>
              <a:tr h="341296">
                <a:tc>
                  <a:txBody>
                    <a:bodyPr/>
                    <a:lstStyle/>
                    <a:p>
                      <a:pPr algn="l"/>
                      <a:r>
                        <a:rPr lang="en-US" altLang="zh-CN" sz="1400" b="1" kern="1200" dirty="0" smtClean="0">
                          <a:solidFill>
                            <a:schemeClr val="dk1"/>
                          </a:solidFill>
                          <a:latin typeface="+mn-ea"/>
                          <a:ea typeface="+mn-ea"/>
                          <a:cs typeface="+mn-cs"/>
                        </a:rPr>
                        <a:t>MULTD  </a:t>
                      </a:r>
                      <a:r>
                        <a:rPr lang="en-US" altLang="zh-CN" sz="1400" b="1" kern="1200" dirty="0" smtClean="0">
                          <a:solidFill>
                            <a:srgbClr val="00B050"/>
                          </a:solidFill>
                          <a:latin typeface="+mn-ea"/>
                          <a:ea typeface="+mn-ea"/>
                          <a:cs typeface="+mn-cs"/>
                        </a:rPr>
                        <a:t>F0</a:t>
                      </a:r>
                      <a:r>
                        <a:rPr lang="en-US" altLang="zh-CN" sz="1400" b="1" kern="1200" dirty="0" smtClean="0">
                          <a:solidFill>
                            <a:schemeClr val="dk1"/>
                          </a:solidFill>
                          <a:latin typeface="+mn-ea"/>
                          <a:ea typeface="+mn-ea"/>
                          <a:cs typeface="+mn-cs"/>
                        </a:rPr>
                        <a:t>, </a:t>
                      </a:r>
                      <a:r>
                        <a:rPr lang="en-US" altLang="zh-CN" sz="1400" b="1" u="none" kern="1200" dirty="0" smtClean="0">
                          <a:solidFill>
                            <a:srgbClr val="FF0000"/>
                          </a:solidFill>
                          <a:latin typeface="+mn-ea"/>
                          <a:ea typeface="+mn-ea"/>
                          <a:cs typeface="+mn-cs"/>
                        </a:rPr>
                        <a:t>F2</a:t>
                      </a:r>
                      <a:r>
                        <a:rPr lang="en-US" altLang="zh-CN" sz="1400" b="1" kern="1200" dirty="0" smtClean="0">
                          <a:solidFill>
                            <a:schemeClr val="dk1"/>
                          </a:solidFill>
                          <a:latin typeface="+mn-ea"/>
                          <a:ea typeface="+mn-ea"/>
                          <a:cs typeface="+mn-cs"/>
                        </a:rPr>
                        <a:t>, F4</a:t>
                      </a: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algn="ctr"/>
                      <a:endParaRPr lang="zh-CN" altLang="en-US" sz="1400" dirty="0"/>
                    </a:p>
                  </a:txBody>
                  <a:tcPr/>
                </a:tc>
              </a:tr>
              <a:tr h="341296">
                <a:tc>
                  <a:txBody>
                    <a:bodyPr/>
                    <a:lstStyle/>
                    <a:p>
                      <a:pPr algn="l"/>
                      <a:r>
                        <a:rPr lang="en-US" altLang="zh-CN" sz="1400" b="1" kern="1200" dirty="0" smtClean="0">
                          <a:solidFill>
                            <a:schemeClr val="dk1"/>
                          </a:solidFill>
                          <a:latin typeface="+mn-ea"/>
                          <a:ea typeface="+mn-ea"/>
                          <a:cs typeface="+mn-cs"/>
                        </a:rPr>
                        <a:t>SUBD   </a:t>
                      </a:r>
                      <a:r>
                        <a:rPr lang="en-US" altLang="zh-CN" sz="1400" b="1" kern="1200" dirty="0" smtClean="0">
                          <a:solidFill>
                            <a:srgbClr val="C00000"/>
                          </a:solidFill>
                          <a:latin typeface="+mn-ea"/>
                          <a:ea typeface="+mn-ea"/>
                          <a:cs typeface="+mn-cs"/>
                        </a:rPr>
                        <a:t>F8</a:t>
                      </a:r>
                      <a:r>
                        <a:rPr lang="en-US" altLang="zh-CN" sz="1400" b="1" kern="1200" dirty="0" smtClean="0">
                          <a:solidFill>
                            <a:schemeClr val="dk1"/>
                          </a:solidFill>
                          <a:latin typeface="+mn-ea"/>
                          <a:ea typeface="+mn-ea"/>
                          <a:cs typeface="+mn-cs"/>
                        </a:rPr>
                        <a:t>, </a:t>
                      </a:r>
                      <a:r>
                        <a:rPr lang="en-US" altLang="zh-CN" sz="1400" b="1" u="sng" kern="1200" dirty="0" smtClean="0">
                          <a:solidFill>
                            <a:srgbClr val="0066FF"/>
                          </a:solidFill>
                          <a:effectLst>
                            <a:outerShdw blurRad="38100" dist="38100" dir="2700000" algn="tl">
                              <a:srgbClr val="000000">
                                <a:alpha val="43137"/>
                              </a:srgbClr>
                            </a:outerShdw>
                          </a:effectLst>
                          <a:latin typeface="+mn-ea"/>
                          <a:ea typeface="+mn-ea"/>
                          <a:cs typeface="+mn-cs"/>
                        </a:rPr>
                        <a:t>F6</a:t>
                      </a:r>
                      <a:r>
                        <a:rPr lang="en-US" altLang="zh-CN" sz="1400" b="1" kern="1200" dirty="0" smtClean="0">
                          <a:solidFill>
                            <a:schemeClr val="dk1"/>
                          </a:solidFill>
                          <a:latin typeface="+mn-ea"/>
                          <a:ea typeface="+mn-ea"/>
                          <a:cs typeface="+mn-cs"/>
                        </a:rPr>
                        <a:t>, </a:t>
                      </a:r>
                      <a:r>
                        <a:rPr lang="en-US" altLang="zh-CN" sz="1400" b="1" u="none" kern="1200" dirty="0" smtClean="0">
                          <a:solidFill>
                            <a:srgbClr val="FF0000"/>
                          </a:solidFill>
                          <a:latin typeface="+mn-ea"/>
                          <a:ea typeface="+mn-ea"/>
                          <a:cs typeface="+mn-cs"/>
                        </a:rPr>
                        <a:t>F2</a:t>
                      </a:r>
                      <a:endParaRPr lang="zh-CN" altLang="en-US" sz="1400" b="1" u="none" kern="1200" dirty="0">
                        <a:solidFill>
                          <a:srgbClr val="FF0000"/>
                        </a:solidFill>
                        <a:latin typeface="+mn-ea"/>
                        <a:ea typeface="+mn-ea"/>
                        <a:cs typeface="+mn-cs"/>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r>
              <a:tr h="341296">
                <a:tc>
                  <a:txBody>
                    <a:bodyPr/>
                    <a:lstStyle/>
                    <a:p>
                      <a:pPr algn="l"/>
                      <a:r>
                        <a:rPr lang="en-US" altLang="zh-CN" sz="1400" b="1" kern="1200" dirty="0" smtClean="0">
                          <a:solidFill>
                            <a:schemeClr val="dk1"/>
                          </a:solidFill>
                          <a:latin typeface="+mn-ea"/>
                          <a:ea typeface="+mn-ea"/>
                          <a:cs typeface="+mn-cs"/>
                        </a:rPr>
                        <a:t>DIVD   F10, </a:t>
                      </a:r>
                      <a:r>
                        <a:rPr lang="en-US" altLang="zh-CN" sz="1400" b="1" u="none" kern="1200" dirty="0" smtClean="0">
                          <a:solidFill>
                            <a:srgbClr val="00B050"/>
                          </a:solidFill>
                          <a:latin typeface="+mn-ea"/>
                          <a:ea typeface="+mn-ea"/>
                          <a:cs typeface="+mn-cs"/>
                        </a:rPr>
                        <a:t>F0</a:t>
                      </a:r>
                      <a:r>
                        <a:rPr lang="en-US" altLang="zh-CN" sz="1400" b="1" kern="1200" dirty="0" smtClean="0">
                          <a:solidFill>
                            <a:schemeClr val="dk1"/>
                          </a:solidFill>
                          <a:latin typeface="+mn-ea"/>
                          <a:ea typeface="+mn-ea"/>
                          <a:cs typeface="+mn-cs"/>
                        </a:rPr>
                        <a:t>, </a:t>
                      </a:r>
                      <a:r>
                        <a:rPr lang="en-US" altLang="zh-CN" sz="1400" b="1" u="sng" kern="1200" dirty="0" smtClean="0">
                          <a:solidFill>
                            <a:srgbClr val="0066FF"/>
                          </a:solidFill>
                          <a:effectLst>
                            <a:outerShdw blurRad="38100" dist="38100" dir="2700000" algn="tl">
                              <a:srgbClr val="000000">
                                <a:alpha val="43137"/>
                              </a:srgbClr>
                            </a:outerShdw>
                          </a:effectLst>
                          <a:latin typeface="+mn-ea"/>
                          <a:ea typeface="+mn-ea"/>
                          <a:cs typeface="+mn-cs"/>
                        </a:rPr>
                        <a:t>F6</a:t>
                      </a:r>
                      <a:endParaRPr lang="zh-CN" altLang="en-US" sz="1400" b="1" u="sng" kern="1200" dirty="0">
                        <a:solidFill>
                          <a:srgbClr val="0066FF"/>
                        </a:solidFill>
                        <a:effectLst>
                          <a:outerShdw blurRad="38100" dist="38100" dir="2700000" algn="tl">
                            <a:srgbClr val="000000">
                              <a:alpha val="43137"/>
                            </a:srgbClr>
                          </a:outerShdw>
                        </a:effectLst>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algn="ctr"/>
                      <a:endParaRPr lang="zh-CN" altLang="en-US" sz="1400" b="1" dirty="0">
                        <a:latin typeface="+mn-ea"/>
                        <a:ea typeface="+mn-ea"/>
                      </a:endParaRPr>
                    </a:p>
                  </a:txBody>
                  <a:tcPr/>
                </a:tc>
                <a:tc>
                  <a:txBody>
                    <a:bodyPr/>
                    <a:lstStyle/>
                    <a:p>
                      <a:pPr algn="ctr"/>
                      <a:endParaRPr lang="zh-CN" altLang="en-US" sz="1400" dirty="0"/>
                    </a:p>
                  </a:txBody>
                  <a:tcPr/>
                </a:tc>
              </a:tr>
              <a:tr h="341296">
                <a:tc>
                  <a:txBody>
                    <a:bodyPr/>
                    <a:lstStyle/>
                    <a:p>
                      <a:pPr algn="l"/>
                      <a:r>
                        <a:rPr lang="en-US" altLang="zh-CN" sz="1400" b="1" kern="1200" dirty="0" smtClean="0">
                          <a:solidFill>
                            <a:schemeClr val="dk1"/>
                          </a:solidFill>
                          <a:latin typeface="+mn-ea"/>
                          <a:ea typeface="+mn-ea"/>
                          <a:cs typeface="+mn-cs"/>
                        </a:rPr>
                        <a:t>ADDD   </a:t>
                      </a:r>
                      <a:r>
                        <a:rPr lang="en-US" altLang="zh-CN" sz="1400" b="1" u="none" kern="1200" dirty="0" smtClean="0">
                          <a:solidFill>
                            <a:srgbClr val="0066FF"/>
                          </a:solidFill>
                          <a:effectLst>
                            <a:outerShdw blurRad="38100" dist="38100" dir="2700000" algn="tl">
                              <a:srgbClr val="000000">
                                <a:alpha val="43137"/>
                              </a:srgbClr>
                            </a:outerShdw>
                          </a:effectLst>
                          <a:latin typeface="+mn-ea"/>
                          <a:ea typeface="+mn-ea"/>
                          <a:cs typeface="+mn-cs"/>
                        </a:rPr>
                        <a:t>F6</a:t>
                      </a:r>
                      <a:r>
                        <a:rPr lang="en-US" altLang="zh-CN" sz="1400" b="1" kern="1200" dirty="0" smtClean="0">
                          <a:solidFill>
                            <a:schemeClr val="dk1"/>
                          </a:solidFill>
                          <a:latin typeface="+mn-ea"/>
                          <a:ea typeface="+mn-ea"/>
                          <a:cs typeface="+mn-cs"/>
                        </a:rPr>
                        <a:t>,</a:t>
                      </a:r>
                      <a:r>
                        <a:rPr lang="en-US" altLang="zh-CN" sz="1400" b="1" kern="1200" baseline="0" dirty="0" smtClean="0">
                          <a:solidFill>
                            <a:schemeClr val="dk1"/>
                          </a:solidFill>
                          <a:latin typeface="+mn-ea"/>
                          <a:ea typeface="+mn-ea"/>
                          <a:cs typeface="+mn-cs"/>
                        </a:rPr>
                        <a:t> </a:t>
                      </a:r>
                      <a:r>
                        <a:rPr lang="en-US" altLang="zh-CN" sz="1400" b="1" kern="1200" baseline="0" dirty="0" smtClean="0">
                          <a:solidFill>
                            <a:srgbClr val="C00000"/>
                          </a:solidFill>
                          <a:latin typeface="+mn-ea"/>
                          <a:ea typeface="+mn-ea"/>
                          <a:cs typeface="+mn-cs"/>
                        </a:rPr>
                        <a:t>F8</a:t>
                      </a:r>
                      <a:r>
                        <a:rPr lang="en-US" altLang="zh-CN" sz="1400" b="1" kern="1200" baseline="0" dirty="0" smtClean="0">
                          <a:solidFill>
                            <a:schemeClr val="dk1"/>
                          </a:solidFill>
                          <a:latin typeface="+mn-ea"/>
                          <a:ea typeface="+mn-ea"/>
                          <a:cs typeface="+mn-cs"/>
                        </a:rPr>
                        <a:t>, F2</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algn="ctr"/>
                      <a:endParaRPr lang="zh-CN" altLang="en-US" sz="1400" dirty="0"/>
                    </a:p>
                  </a:txBody>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3547461201"/>
              </p:ext>
            </p:extLst>
          </p:nvPr>
        </p:nvGraphicFramePr>
        <p:xfrm>
          <a:off x="1284308" y="2924944"/>
          <a:ext cx="6096004" cy="2214072"/>
        </p:xfrm>
        <a:graphic>
          <a:graphicData uri="http://schemas.openxmlformats.org/drawingml/2006/table">
            <a:tbl>
              <a:tblPr firstRow="1" bandRow="1">
                <a:tableStyleId>{5C22544A-7EE6-4342-B048-85BDC9FD1C3A}</a:tableStyleId>
              </a:tblPr>
              <a:tblGrid>
                <a:gridCol w="695404"/>
                <a:gridCol w="720080"/>
                <a:gridCol w="744756"/>
                <a:gridCol w="576064"/>
                <a:gridCol w="576064"/>
                <a:gridCol w="479380"/>
                <a:gridCol w="672748"/>
                <a:gridCol w="576064"/>
                <a:gridCol w="504056"/>
                <a:gridCol w="551388"/>
              </a:tblGrid>
              <a:tr h="286856">
                <a:tc rowSpan="2">
                  <a:txBody>
                    <a:bodyPr/>
                    <a:lstStyle/>
                    <a:p>
                      <a:pPr algn="ctr"/>
                      <a:r>
                        <a:rPr lang="zh-CN" altLang="en-US" sz="1400" b="1" kern="1200" dirty="0" smtClean="0">
                          <a:solidFill>
                            <a:schemeClr val="lt1"/>
                          </a:solidFill>
                          <a:latin typeface="+mn-ea"/>
                          <a:ea typeface="+mn-ea"/>
                          <a:cs typeface="+mn-cs"/>
                        </a:rPr>
                        <a:t>部件名称</a:t>
                      </a:r>
                      <a:endParaRPr lang="en-US" altLang="zh-CN" sz="1400" b="1" kern="1200" dirty="0" smtClean="0">
                        <a:solidFill>
                          <a:schemeClr val="lt1"/>
                        </a:solidFill>
                        <a:latin typeface="+mn-ea"/>
                        <a:ea typeface="+mn-ea"/>
                        <a:cs typeface="+mn-cs"/>
                      </a:endParaRPr>
                    </a:p>
                  </a:txBody>
                  <a:tcPr/>
                </a:tc>
                <a:tc gridSpan="9">
                  <a:txBody>
                    <a:bodyPr/>
                    <a:lstStyle/>
                    <a:p>
                      <a:pPr algn="ctr"/>
                      <a:r>
                        <a:rPr lang="zh-CN" altLang="en-US" sz="1400" b="1" dirty="0" smtClean="0">
                          <a:latin typeface="+mn-ea"/>
                          <a:ea typeface="+mn-ea"/>
                        </a:rPr>
                        <a:t>功能部件状态表</a:t>
                      </a:r>
                      <a:endParaRPr lang="zh-CN" altLang="en-US" sz="1400" b="1" dirty="0">
                        <a:latin typeface="+mn-ea"/>
                        <a:ea typeface="+mn-ea"/>
                      </a:endParaRP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pPr algn="ctr"/>
                      <a:endParaRPr lang="zh-CN" altLang="en-US" sz="1400" b="1" dirty="0">
                        <a:latin typeface="+mn-ea"/>
                        <a:ea typeface="+mn-ea"/>
                      </a:endParaRPr>
                    </a:p>
                  </a:txBody>
                  <a:tcPr/>
                </a:tc>
                <a:tc hMerge="1">
                  <a:txBody>
                    <a:bodyPr/>
                    <a:lstStyle/>
                    <a:p>
                      <a:pPr algn="ctr"/>
                      <a:endParaRPr lang="zh-CN" altLang="en-US" sz="1400" b="1" dirty="0">
                        <a:latin typeface="+mn-ea"/>
                        <a:ea typeface="+mn-ea"/>
                      </a:endParaRPr>
                    </a:p>
                  </a:txBody>
                  <a:tcPr/>
                </a:tc>
                <a:tc hMerge="1">
                  <a:txBody>
                    <a:bodyPr/>
                    <a:lstStyle/>
                    <a:p>
                      <a:pPr algn="ctr"/>
                      <a:endParaRPr lang="zh-CN" altLang="en-US" sz="1400" b="1" dirty="0">
                        <a:latin typeface="+mn-ea"/>
                        <a:ea typeface="+mn-ea"/>
                      </a:endParaRPr>
                    </a:p>
                  </a:txBody>
                  <a:tcPr/>
                </a:tc>
                <a:tc hMerge="1">
                  <a:txBody>
                    <a:bodyPr/>
                    <a:lstStyle/>
                    <a:p>
                      <a:pPr algn="ctr"/>
                      <a:endParaRPr lang="zh-CN" altLang="en-US" sz="1400" b="1" dirty="0">
                        <a:latin typeface="+mn-ea"/>
                        <a:ea typeface="+mn-ea"/>
                      </a:endParaRPr>
                    </a:p>
                  </a:txBody>
                  <a:tcPr/>
                </a:tc>
                <a:tc hMerge="1">
                  <a:txBody>
                    <a:bodyPr/>
                    <a:lstStyle/>
                    <a:p>
                      <a:pPr algn="ctr"/>
                      <a:endParaRPr lang="zh-CN" altLang="en-US" sz="1400" b="1" dirty="0">
                        <a:latin typeface="+mn-ea"/>
                        <a:ea typeface="+mn-ea"/>
                      </a:endParaRPr>
                    </a:p>
                  </a:txBody>
                  <a:tcPr/>
                </a:tc>
              </a:tr>
              <a:tr h="286856">
                <a:tc vMerge="1">
                  <a:txBody>
                    <a:bodyPr/>
                    <a:lstStyle/>
                    <a:p>
                      <a:endParaRPr lang="zh-CN" altLang="en-US" dirty="0"/>
                    </a:p>
                  </a:txBody>
                  <a:tcPr/>
                </a:tc>
                <a:tc>
                  <a:txBody>
                    <a:bodyPr/>
                    <a:lstStyle/>
                    <a:p>
                      <a:pPr algn="ctr"/>
                      <a:r>
                        <a:rPr lang="en-US" altLang="zh-CN" sz="1400" b="1" dirty="0" smtClean="0">
                          <a:latin typeface="+mn-ea"/>
                          <a:ea typeface="+mn-ea"/>
                        </a:rPr>
                        <a:t>Busy</a:t>
                      </a:r>
                      <a:endParaRPr lang="zh-CN" altLang="en-US" sz="1400" b="1" dirty="0">
                        <a:latin typeface="+mn-ea"/>
                        <a:ea typeface="+mn-ea"/>
                      </a:endParaRPr>
                    </a:p>
                  </a:txBody>
                  <a:tcPr/>
                </a:tc>
                <a:tc>
                  <a:txBody>
                    <a:bodyPr/>
                    <a:lstStyle/>
                    <a:p>
                      <a:pPr algn="ctr"/>
                      <a:r>
                        <a:rPr lang="en-US" altLang="zh-CN" sz="1400" b="1" dirty="0" smtClean="0">
                          <a:latin typeface="+mn-ea"/>
                          <a:ea typeface="+mn-ea"/>
                        </a:rPr>
                        <a:t>Op</a:t>
                      </a:r>
                      <a:endParaRPr lang="zh-CN" altLang="en-US" sz="1400" b="1" dirty="0">
                        <a:latin typeface="+mn-ea"/>
                        <a:ea typeface="+mn-ea"/>
                      </a:endParaRPr>
                    </a:p>
                  </a:txBody>
                  <a:tcPr/>
                </a:tc>
                <a:tc>
                  <a:txBody>
                    <a:bodyPr/>
                    <a:lstStyle/>
                    <a:p>
                      <a:pPr algn="ctr"/>
                      <a:r>
                        <a:rPr lang="en-US" altLang="zh-CN" sz="1400" b="1" dirty="0" smtClean="0">
                          <a:latin typeface="+mn-ea"/>
                          <a:ea typeface="+mn-ea"/>
                        </a:rPr>
                        <a:t>Fi</a:t>
                      </a:r>
                      <a:endParaRPr lang="zh-CN" altLang="en-US" sz="1400" b="1" dirty="0">
                        <a:latin typeface="+mn-ea"/>
                        <a:ea typeface="+mn-ea"/>
                      </a:endParaRPr>
                    </a:p>
                  </a:txBody>
                  <a:tcPr/>
                </a:tc>
                <a:tc>
                  <a:txBody>
                    <a:bodyPr/>
                    <a:lstStyle/>
                    <a:p>
                      <a:pPr algn="ctr"/>
                      <a:r>
                        <a:rPr lang="en-US" altLang="zh-CN" sz="1400" b="1" dirty="0" err="1" smtClean="0">
                          <a:latin typeface="+mn-ea"/>
                          <a:ea typeface="+mn-ea"/>
                        </a:rPr>
                        <a:t>Fj</a:t>
                      </a:r>
                      <a:endParaRPr lang="zh-CN" altLang="en-US" sz="1400" b="1" dirty="0">
                        <a:latin typeface="+mn-ea"/>
                        <a:ea typeface="+mn-ea"/>
                      </a:endParaRPr>
                    </a:p>
                  </a:txBody>
                  <a:tcPr/>
                </a:tc>
                <a:tc>
                  <a:txBody>
                    <a:bodyPr/>
                    <a:lstStyle/>
                    <a:p>
                      <a:pPr algn="ctr"/>
                      <a:r>
                        <a:rPr lang="en-US" altLang="zh-CN" sz="1400" b="1" dirty="0" err="1" smtClean="0">
                          <a:latin typeface="+mn-ea"/>
                          <a:ea typeface="+mn-ea"/>
                        </a:rPr>
                        <a:t>Fk</a:t>
                      </a:r>
                      <a:endParaRPr lang="zh-CN" altLang="en-US" sz="1400" b="1" dirty="0">
                        <a:latin typeface="+mn-ea"/>
                        <a:ea typeface="+mn-ea"/>
                      </a:endParaRPr>
                    </a:p>
                  </a:txBody>
                  <a:tcPr/>
                </a:tc>
                <a:tc>
                  <a:txBody>
                    <a:bodyPr/>
                    <a:lstStyle/>
                    <a:p>
                      <a:pPr algn="ctr"/>
                      <a:r>
                        <a:rPr lang="en-US" altLang="zh-CN" sz="1400" b="1" dirty="0" err="1" smtClean="0">
                          <a:latin typeface="+mn-ea"/>
                          <a:ea typeface="+mn-ea"/>
                        </a:rPr>
                        <a:t>Qj</a:t>
                      </a:r>
                      <a:endParaRPr lang="zh-CN" altLang="en-US" sz="1400" b="1" dirty="0">
                        <a:latin typeface="+mn-ea"/>
                        <a:ea typeface="+mn-ea"/>
                      </a:endParaRPr>
                    </a:p>
                  </a:txBody>
                  <a:tcPr/>
                </a:tc>
                <a:tc>
                  <a:txBody>
                    <a:bodyPr/>
                    <a:lstStyle/>
                    <a:p>
                      <a:pPr algn="ctr"/>
                      <a:r>
                        <a:rPr lang="en-US" altLang="zh-CN" sz="1400" b="1" dirty="0" err="1" smtClean="0">
                          <a:latin typeface="+mn-ea"/>
                          <a:ea typeface="+mn-ea"/>
                        </a:rPr>
                        <a:t>Qk</a:t>
                      </a:r>
                      <a:endParaRPr lang="zh-CN" altLang="en-US" sz="1400" b="1" dirty="0">
                        <a:latin typeface="+mn-ea"/>
                        <a:ea typeface="+mn-ea"/>
                      </a:endParaRPr>
                    </a:p>
                  </a:txBody>
                  <a:tcPr/>
                </a:tc>
                <a:tc>
                  <a:txBody>
                    <a:bodyPr/>
                    <a:lstStyle/>
                    <a:p>
                      <a:pPr algn="ctr"/>
                      <a:r>
                        <a:rPr lang="en-US" altLang="zh-CN" sz="1400" b="1" dirty="0" err="1" smtClean="0">
                          <a:latin typeface="+mn-ea"/>
                          <a:ea typeface="+mn-ea"/>
                        </a:rPr>
                        <a:t>Rj</a:t>
                      </a:r>
                      <a:endParaRPr lang="zh-CN" altLang="en-US" sz="1400" b="1" dirty="0">
                        <a:latin typeface="+mn-ea"/>
                        <a:ea typeface="+mn-ea"/>
                      </a:endParaRPr>
                    </a:p>
                  </a:txBody>
                  <a:tcPr/>
                </a:tc>
                <a:tc>
                  <a:txBody>
                    <a:bodyPr/>
                    <a:lstStyle/>
                    <a:p>
                      <a:pPr algn="ctr"/>
                      <a:r>
                        <a:rPr lang="en-US" altLang="zh-CN" sz="1400" b="1" dirty="0" err="1" smtClean="0">
                          <a:latin typeface="+mn-ea"/>
                          <a:ea typeface="+mn-ea"/>
                        </a:rPr>
                        <a:t>Rk</a:t>
                      </a:r>
                      <a:endParaRPr lang="zh-CN" altLang="en-US" sz="1400" b="1" dirty="0">
                        <a:latin typeface="+mn-ea"/>
                        <a:ea typeface="+mn-ea"/>
                      </a:endParaRPr>
                    </a:p>
                  </a:txBody>
                  <a:tcPr/>
                </a:tc>
              </a:tr>
              <a:tr h="286856">
                <a:tc>
                  <a:txBody>
                    <a:bodyPr/>
                    <a:lstStyle/>
                    <a:p>
                      <a:pPr algn="l"/>
                      <a:r>
                        <a:rPr lang="zh-CN" altLang="en-US" sz="1400" b="1" dirty="0" smtClean="0">
                          <a:latin typeface="+mn-ea"/>
                          <a:ea typeface="+mn-ea"/>
                        </a:rPr>
                        <a:t>整数</a:t>
                      </a:r>
                      <a:endParaRPr lang="zh-CN" altLang="en-US" sz="1400" b="1" dirty="0">
                        <a:latin typeface="+mn-ea"/>
                        <a:ea typeface="+mn-ea"/>
                      </a:endParaRPr>
                    </a:p>
                  </a:txBody>
                  <a:tcPr/>
                </a:tc>
                <a:tc>
                  <a:txBody>
                    <a:bodyPr/>
                    <a:lstStyle/>
                    <a:p>
                      <a:pPr algn="ctr"/>
                      <a:r>
                        <a:rPr lang="en-US" altLang="zh-CN" sz="1400" b="1" dirty="0" smtClean="0">
                          <a:latin typeface="+mn-ea"/>
                          <a:ea typeface="+mn-ea"/>
                        </a:rPr>
                        <a:t>no</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algn="ct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r>
              <a:tr h="324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乘法</a:t>
                      </a:r>
                      <a:r>
                        <a:rPr lang="en-US" altLang="zh-CN" sz="1400" b="1" dirty="0" smtClean="0">
                          <a:latin typeface="+mn-ea"/>
                          <a:ea typeface="+mn-ea"/>
                        </a:rPr>
                        <a:t>1</a:t>
                      </a:r>
                      <a:endParaRPr lang="zh-CN" altLang="en-US" sz="1400" b="1" dirty="0" smtClean="0">
                        <a:latin typeface="+mn-ea"/>
                        <a:ea typeface="+mn-ea"/>
                      </a:endParaRPr>
                    </a:p>
                  </a:txBody>
                  <a:tcPr/>
                </a:tc>
                <a:tc>
                  <a:txBody>
                    <a:bodyPr/>
                    <a:lstStyle/>
                    <a:p>
                      <a:pPr algn="ctr"/>
                      <a:r>
                        <a:rPr lang="en-US" altLang="zh-CN" sz="1400" b="1" dirty="0" smtClean="0">
                          <a:latin typeface="+mn-ea"/>
                          <a:ea typeface="+mn-ea"/>
                        </a:rPr>
                        <a:t>yes</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mn-ea"/>
                          <a:ea typeface="+mn-ea"/>
                        </a:rPr>
                        <a:t>MULTD</a:t>
                      </a:r>
                      <a:endParaRPr lang="zh-CN" altLang="en-US" sz="1400" b="1" dirty="0" smtClean="0">
                        <a:latin typeface="+mn-ea"/>
                        <a:ea typeface="+mn-ea"/>
                      </a:endParaRPr>
                    </a:p>
                  </a:txBody>
                  <a:tcPr/>
                </a:tc>
                <a:tc>
                  <a:txBody>
                    <a:bodyPr/>
                    <a:lstStyle/>
                    <a:p>
                      <a:pPr algn="ctr"/>
                      <a:r>
                        <a:rPr lang="en-US" altLang="zh-CN" sz="1400" b="1" dirty="0" smtClean="0">
                          <a:latin typeface="+mn-ea"/>
                          <a:ea typeface="+mn-ea"/>
                        </a:rPr>
                        <a:t>F0</a:t>
                      </a:r>
                      <a:endParaRPr lang="zh-CN" altLang="en-US" sz="1400" b="1" dirty="0">
                        <a:latin typeface="+mn-ea"/>
                        <a:ea typeface="+mn-ea"/>
                      </a:endParaRPr>
                    </a:p>
                  </a:txBody>
                  <a:tcPr/>
                </a:tc>
                <a:tc>
                  <a:txBody>
                    <a:bodyPr/>
                    <a:lstStyle/>
                    <a:p>
                      <a:pPr algn="ctr"/>
                      <a:r>
                        <a:rPr lang="en-US" altLang="zh-CN" sz="1400" b="1" kern="1200" dirty="0" smtClean="0">
                          <a:solidFill>
                            <a:schemeClr val="dk1"/>
                          </a:solidFill>
                          <a:latin typeface="+mn-ea"/>
                          <a:ea typeface="+mn-ea"/>
                          <a:cs typeface="+mn-cs"/>
                        </a:rPr>
                        <a:t>F2</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F4</a:t>
                      </a: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no</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no</a:t>
                      </a:r>
                      <a:endParaRPr lang="zh-CN" altLang="en-US" sz="1400" b="1" kern="1200" dirty="0">
                        <a:solidFill>
                          <a:schemeClr val="dk1"/>
                        </a:solidFill>
                        <a:latin typeface="+mn-ea"/>
                        <a:ea typeface="+mn-ea"/>
                        <a:cs typeface="+mn-cs"/>
                      </a:endParaRPr>
                    </a:p>
                  </a:txBody>
                  <a:tcPr/>
                </a:tc>
              </a:tr>
              <a:tr h="324918">
                <a:tc>
                  <a:txBody>
                    <a:bodyPr/>
                    <a:lstStyle/>
                    <a:p>
                      <a:pPr algn="l"/>
                      <a:r>
                        <a:rPr lang="zh-CN" altLang="en-US" sz="1400" b="1" kern="1200" dirty="0" smtClean="0">
                          <a:solidFill>
                            <a:schemeClr val="dk1"/>
                          </a:solidFill>
                          <a:latin typeface="+mn-ea"/>
                          <a:ea typeface="+mn-ea"/>
                          <a:cs typeface="+mn-cs"/>
                        </a:rPr>
                        <a:t>乘法</a:t>
                      </a:r>
                      <a:r>
                        <a:rPr lang="en-US" altLang="zh-CN" sz="1400" b="1" kern="1200" dirty="0" smtClean="0">
                          <a:solidFill>
                            <a:schemeClr val="dk1"/>
                          </a:solidFill>
                          <a:latin typeface="+mn-ea"/>
                          <a:ea typeface="+mn-ea"/>
                          <a:cs typeface="+mn-cs"/>
                        </a:rPr>
                        <a:t>2</a:t>
                      </a:r>
                    </a:p>
                  </a:txBody>
                  <a:tcPr/>
                </a:tc>
                <a:tc>
                  <a:txBody>
                    <a:bodyPr/>
                    <a:lstStyle/>
                    <a:p>
                      <a:pPr algn="ctr"/>
                      <a:r>
                        <a:rPr lang="en-US" altLang="zh-CN" sz="1400" b="1" dirty="0" smtClean="0">
                          <a:latin typeface="+mn-ea"/>
                          <a:ea typeface="+mn-ea"/>
                        </a:rPr>
                        <a:t>no</a:t>
                      </a:r>
                      <a:endParaRPr lang="zh-CN" altLang="en-US" sz="1400" b="1" dirty="0">
                        <a:latin typeface="+mn-ea"/>
                        <a:ea typeface="+mn-ea"/>
                      </a:endParaRPr>
                    </a:p>
                  </a:txBody>
                  <a:tcPr/>
                </a:tc>
                <a:tc>
                  <a:txBody>
                    <a:bodyPr/>
                    <a:lstStyle/>
                    <a:p>
                      <a:pPr algn="ctr"/>
                      <a:endParaRPr lang="zh-CN" altLang="en-US" sz="1400" dirty="0"/>
                    </a:p>
                  </a:txBody>
                  <a:tcPr/>
                </a:tc>
                <a:tc>
                  <a:txBody>
                    <a:bodyPr/>
                    <a:lstStyle/>
                    <a:p>
                      <a:pPr algn="ctr"/>
                      <a:endParaRPr lang="zh-CN" altLang="en-US" sz="1400" dirty="0"/>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r>
              <a:tr h="324918">
                <a:tc>
                  <a:txBody>
                    <a:bodyPr/>
                    <a:lstStyle/>
                    <a:p>
                      <a:pPr algn="l"/>
                      <a:r>
                        <a:rPr lang="zh-CN" altLang="en-US" sz="1400" b="1" u="none" kern="1200" dirty="0" smtClean="0">
                          <a:solidFill>
                            <a:schemeClr val="dk1"/>
                          </a:solidFill>
                          <a:latin typeface="+mn-ea"/>
                          <a:ea typeface="+mn-ea"/>
                          <a:cs typeface="+mn-cs"/>
                        </a:rPr>
                        <a:t>加法</a:t>
                      </a:r>
                      <a:endParaRPr lang="zh-CN" altLang="en-US" sz="1400" b="1" u="none" kern="1200" dirty="0">
                        <a:solidFill>
                          <a:schemeClr val="dk1"/>
                        </a:solidFill>
                        <a:latin typeface="+mn-ea"/>
                        <a:ea typeface="+mn-ea"/>
                        <a:cs typeface="+mn-cs"/>
                      </a:endParaRPr>
                    </a:p>
                  </a:txBody>
                  <a:tcPr/>
                </a:tc>
                <a:tc>
                  <a:txBody>
                    <a:bodyPr/>
                    <a:lstStyle/>
                    <a:p>
                      <a:pPr algn="ctr"/>
                      <a:r>
                        <a:rPr lang="en-US" altLang="zh-CN" sz="1400" b="1" dirty="0" smtClean="0">
                          <a:latin typeface="+mn-ea"/>
                          <a:ea typeface="+mn-ea"/>
                        </a:rPr>
                        <a:t>yes</a:t>
                      </a:r>
                      <a:endParaRPr lang="zh-CN" altLang="en-US" sz="1400" b="1" dirty="0">
                        <a:latin typeface="+mn-ea"/>
                        <a:ea typeface="+mn-ea"/>
                      </a:endParaRPr>
                    </a:p>
                  </a:txBody>
                  <a:tcPr/>
                </a:tc>
                <a:tc>
                  <a:txBody>
                    <a:bodyPr/>
                    <a:lstStyle/>
                    <a:p>
                      <a:pPr algn="ctr"/>
                      <a:r>
                        <a:rPr lang="en-US" altLang="zh-CN" sz="1400" b="1" kern="1200" dirty="0" smtClean="0">
                          <a:solidFill>
                            <a:schemeClr val="dk1"/>
                          </a:solidFill>
                          <a:latin typeface="+mn-ea"/>
                          <a:ea typeface="+mn-ea"/>
                          <a:cs typeface="+mn-cs"/>
                        </a:rPr>
                        <a:t>ADDD</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F6</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F8</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F2</a:t>
                      </a: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no</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no</a:t>
                      </a:r>
                      <a:endParaRPr lang="zh-CN" altLang="en-US" sz="1400" b="1" kern="1200" dirty="0">
                        <a:solidFill>
                          <a:schemeClr val="dk1"/>
                        </a:solidFill>
                        <a:latin typeface="+mn-ea"/>
                        <a:ea typeface="+mn-ea"/>
                        <a:cs typeface="+mn-cs"/>
                      </a:endParaRPr>
                    </a:p>
                  </a:txBody>
                  <a:tcPr/>
                </a:tc>
              </a:tr>
              <a:tr h="324918">
                <a:tc>
                  <a:txBody>
                    <a:bodyPr/>
                    <a:lstStyle/>
                    <a:p>
                      <a:pPr algn="l"/>
                      <a:r>
                        <a:rPr lang="zh-CN" altLang="en-US" sz="1400" b="1" kern="1200" dirty="0" smtClean="0">
                          <a:solidFill>
                            <a:schemeClr val="dk1"/>
                          </a:solidFill>
                          <a:latin typeface="+mn-ea"/>
                          <a:ea typeface="+mn-ea"/>
                          <a:cs typeface="+mn-cs"/>
                        </a:rPr>
                        <a:t>除法</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mn-ea"/>
                          <a:ea typeface="+mn-ea"/>
                        </a:rPr>
                        <a:t>yes</a:t>
                      </a:r>
                      <a:endParaRPr lang="zh-CN" altLang="en-US" sz="1400" b="1" dirty="0" smtClean="0">
                        <a:latin typeface="+mn-ea"/>
                        <a:ea typeface="+mn-ea"/>
                      </a:endParaRPr>
                    </a:p>
                  </a:txBody>
                  <a:tcPr/>
                </a:tc>
                <a:tc>
                  <a:txBody>
                    <a:bodyPr/>
                    <a:lstStyle/>
                    <a:p>
                      <a:pPr algn="ctr"/>
                      <a:r>
                        <a:rPr lang="en-US" altLang="zh-CN" sz="1400" b="1" kern="1200" dirty="0" smtClean="0">
                          <a:solidFill>
                            <a:schemeClr val="dk1"/>
                          </a:solidFill>
                          <a:latin typeface="+mn-ea"/>
                          <a:ea typeface="+mn-ea"/>
                          <a:cs typeface="+mn-cs"/>
                        </a:rPr>
                        <a:t>DIVD</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F10</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F0</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F6</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kern="1200" dirty="0" smtClean="0">
                          <a:solidFill>
                            <a:schemeClr val="dk1"/>
                          </a:solidFill>
                          <a:latin typeface="+mn-ea"/>
                          <a:ea typeface="+mn-ea"/>
                          <a:cs typeface="+mn-cs"/>
                        </a:rPr>
                        <a:t>乘法</a:t>
                      </a:r>
                      <a:r>
                        <a:rPr lang="en-US" altLang="zh-CN" sz="1400" b="1" kern="1200" dirty="0" smtClean="0">
                          <a:solidFill>
                            <a:schemeClr val="dk1"/>
                          </a:solidFill>
                          <a:latin typeface="+mn-ea"/>
                          <a:ea typeface="+mn-ea"/>
                          <a:cs typeface="+mn-cs"/>
                        </a:rPr>
                        <a:t>1</a:t>
                      </a:r>
                      <a:endParaRPr lang="zh-CN" altLang="en-US" sz="1400" b="1" kern="1200" dirty="0" smtClean="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no</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yes</a:t>
                      </a:r>
                      <a:endParaRPr lang="zh-CN" altLang="en-US" sz="1400" b="1" kern="1200" dirty="0">
                        <a:solidFill>
                          <a:schemeClr val="dk1"/>
                        </a:solidFill>
                        <a:latin typeface="+mn-ea"/>
                        <a:ea typeface="+mn-ea"/>
                        <a:cs typeface="+mn-cs"/>
                      </a:endParaRPr>
                    </a:p>
                  </a:txBody>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493285402"/>
              </p:ext>
            </p:extLst>
          </p:nvPr>
        </p:nvGraphicFramePr>
        <p:xfrm>
          <a:off x="1259632" y="5373216"/>
          <a:ext cx="6192688" cy="914400"/>
        </p:xfrm>
        <a:graphic>
          <a:graphicData uri="http://schemas.openxmlformats.org/drawingml/2006/table">
            <a:tbl>
              <a:tblPr firstRow="1" bandRow="1">
                <a:tableStyleId>{5C22544A-7EE6-4342-B048-85BDC9FD1C3A}</a:tableStyleId>
              </a:tblPr>
              <a:tblGrid>
                <a:gridCol w="1099812"/>
                <a:gridCol w="700388"/>
                <a:gridCol w="648072"/>
                <a:gridCol w="497478"/>
                <a:gridCol w="669488"/>
                <a:gridCol w="669488"/>
                <a:gridCol w="669488"/>
                <a:gridCol w="547233"/>
                <a:gridCol w="691241"/>
              </a:tblGrid>
              <a:tr h="288032">
                <a:tc rowSpan="2">
                  <a:txBody>
                    <a:bodyPr/>
                    <a:lstStyle/>
                    <a:p>
                      <a:endParaRPr lang="zh-CN" altLang="en-US" dirty="0"/>
                    </a:p>
                  </a:txBody>
                  <a:tcPr/>
                </a:tc>
                <a:tc gridSpan="8">
                  <a:txBody>
                    <a:bodyPr/>
                    <a:lstStyle/>
                    <a:p>
                      <a:pPr algn="ctr"/>
                      <a:r>
                        <a:rPr lang="zh-CN" altLang="en-US" sz="1400" b="1" kern="1200" dirty="0" smtClean="0">
                          <a:solidFill>
                            <a:schemeClr val="lt1"/>
                          </a:solidFill>
                          <a:latin typeface="+mn-ea"/>
                          <a:ea typeface="+mn-ea"/>
                          <a:cs typeface="+mn-cs"/>
                        </a:rPr>
                        <a:t>结果寄存器状态表</a:t>
                      </a:r>
                      <a:endParaRPr lang="zh-CN" altLang="en-US" sz="1400" b="1" kern="1200" dirty="0">
                        <a:solidFill>
                          <a:schemeClr val="lt1"/>
                        </a:solidFill>
                        <a:latin typeface="+mn-ea"/>
                        <a:ea typeface="+mn-ea"/>
                        <a:cs typeface="+mn-cs"/>
                      </a:endParaRP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pPr algn="ctr"/>
                      <a:endParaRPr lang="zh-CN" altLang="en-US" sz="1400" b="1" kern="1200" dirty="0">
                        <a:solidFill>
                          <a:schemeClr val="lt1"/>
                        </a:solidFill>
                        <a:latin typeface="+mn-ea"/>
                        <a:ea typeface="+mn-ea"/>
                        <a:cs typeface="+mn-cs"/>
                      </a:endParaRPr>
                    </a:p>
                  </a:txBody>
                  <a:tcPr/>
                </a:tc>
              </a:tr>
              <a:tr h="288032">
                <a:tc vMerge="1">
                  <a:txBody>
                    <a:bodyPr/>
                    <a:lstStyle/>
                    <a:p>
                      <a:endParaRPr lang="zh-CN" altLang="en-US" dirty="0"/>
                    </a:p>
                  </a:txBody>
                  <a:tcPr/>
                </a:tc>
                <a:tc>
                  <a:txBody>
                    <a:bodyPr/>
                    <a:lstStyle/>
                    <a:p>
                      <a:pPr algn="ctr"/>
                      <a:r>
                        <a:rPr lang="en-US" altLang="zh-CN" sz="1400" b="1" kern="1200" dirty="0" smtClean="0">
                          <a:solidFill>
                            <a:schemeClr val="dk1"/>
                          </a:solidFill>
                          <a:latin typeface="+mn-ea"/>
                          <a:ea typeface="+mn-ea"/>
                          <a:cs typeface="+mn-cs"/>
                        </a:rPr>
                        <a:t>F0</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smtClean="0">
                          <a:solidFill>
                            <a:schemeClr val="dk1"/>
                          </a:solidFill>
                          <a:latin typeface="+mn-ea"/>
                          <a:ea typeface="+mn-ea"/>
                          <a:cs typeface="+mn-cs"/>
                        </a:rPr>
                        <a:t>F2</a:t>
                      </a:r>
                      <a:endParaRPr lang="zh-CN" altLang="en-US" sz="1400" b="1" kern="1200" dirty="0" smtClean="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F4</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F6</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F8</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F10</a:t>
                      </a:r>
                      <a:endParaRPr lang="zh-CN" altLang="en-US" sz="1400" b="1" kern="1200" dirty="0">
                        <a:solidFill>
                          <a:schemeClr val="dk1"/>
                        </a:solidFill>
                        <a:latin typeface="+mn-ea"/>
                        <a:ea typeface="+mn-ea"/>
                        <a:cs typeface="+mn-cs"/>
                      </a:endParaRPr>
                    </a:p>
                  </a:txBody>
                  <a:tcPr/>
                </a:tc>
                <a:tc>
                  <a:txBody>
                    <a:bodyPr/>
                    <a:lstStyle/>
                    <a:p>
                      <a:r>
                        <a:rPr lang="en-US" altLang="zh-CN" sz="1400" b="1" kern="1200" dirty="0" smtClean="0">
                          <a:solidFill>
                            <a:schemeClr val="dk1"/>
                          </a:solidFill>
                          <a:latin typeface="+mn-ea"/>
                          <a:ea typeface="+mn-ea"/>
                          <a:cs typeface="+mn-cs"/>
                        </a:rPr>
                        <a:t>...</a:t>
                      </a:r>
                      <a:endParaRPr lang="zh-CN" altLang="en-US" sz="1400" b="1" kern="1200" dirty="0">
                        <a:solidFill>
                          <a:schemeClr val="dk1"/>
                        </a:solidFill>
                        <a:latin typeface="+mn-ea"/>
                        <a:ea typeface="+mn-ea"/>
                        <a:cs typeface="+mn-cs"/>
                      </a:endParaRPr>
                    </a:p>
                  </a:txBody>
                  <a:tcPr/>
                </a:tc>
                <a:tc>
                  <a:txBody>
                    <a:bodyPr/>
                    <a:lstStyle/>
                    <a:p>
                      <a:r>
                        <a:rPr lang="en-US" altLang="zh-CN" sz="1400" b="1" kern="1200" dirty="0" smtClean="0">
                          <a:solidFill>
                            <a:schemeClr val="dk1"/>
                          </a:solidFill>
                          <a:latin typeface="+mn-ea"/>
                          <a:ea typeface="+mn-ea"/>
                          <a:cs typeface="+mn-cs"/>
                        </a:rPr>
                        <a:t>F30</a:t>
                      </a:r>
                      <a:endParaRPr lang="zh-CN" altLang="en-US" sz="1400" b="1" kern="1200" dirty="0">
                        <a:solidFill>
                          <a:schemeClr val="dk1"/>
                        </a:solidFill>
                        <a:latin typeface="+mn-ea"/>
                        <a:ea typeface="+mn-ea"/>
                        <a:cs typeface="+mn-cs"/>
                      </a:endParaRPr>
                    </a:p>
                  </a:txBody>
                  <a:tcPr/>
                </a:tc>
              </a:tr>
              <a:tr h="288032">
                <a:tc>
                  <a:txBody>
                    <a:bodyPr/>
                    <a:lstStyle/>
                    <a:p>
                      <a:pPr algn="ctr"/>
                      <a:r>
                        <a:rPr lang="zh-CN" altLang="en-US" sz="1400" b="1" kern="1200" dirty="0" smtClean="0">
                          <a:solidFill>
                            <a:schemeClr val="dk1"/>
                          </a:solidFill>
                          <a:latin typeface="+mn-ea"/>
                          <a:ea typeface="+mn-ea"/>
                          <a:cs typeface="+mn-cs"/>
                        </a:rPr>
                        <a:t>部件名称</a:t>
                      </a:r>
                      <a:endParaRPr lang="zh-CN" altLang="en-US" sz="1400" b="1" kern="1200" dirty="0">
                        <a:solidFill>
                          <a:schemeClr val="dk1"/>
                        </a:solidFill>
                        <a:latin typeface="+mn-ea"/>
                        <a:ea typeface="+mn-ea"/>
                        <a:cs typeface="+mn-cs"/>
                      </a:endParaRPr>
                    </a:p>
                  </a:txBody>
                  <a:tcPr/>
                </a:tc>
                <a:tc>
                  <a:txBody>
                    <a:bodyPr/>
                    <a:lstStyle/>
                    <a:p>
                      <a:r>
                        <a:rPr lang="zh-CN" altLang="en-US" sz="1400" b="1" kern="1200" dirty="0" smtClean="0">
                          <a:solidFill>
                            <a:schemeClr val="dk1"/>
                          </a:solidFill>
                          <a:latin typeface="+mn-ea"/>
                          <a:ea typeface="+mn-ea"/>
                          <a:cs typeface="+mn-cs"/>
                        </a:rPr>
                        <a:t>乘法</a:t>
                      </a:r>
                      <a:r>
                        <a:rPr lang="en-US" altLang="zh-CN" sz="1400" b="1" kern="1200" dirty="0" smtClean="0">
                          <a:solidFill>
                            <a:schemeClr val="dk1"/>
                          </a:solidFill>
                          <a:latin typeface="+mn-ea"/>
                          <a:ea typeface="+mn-ea"/>
                          <a:cs typeface="+mn-cs"/>
                        </a:rPr>
                        <a:t>1</a:t>
                      </a: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1" kern="1200" dirty="0" smtClean="0">
                          <a:solidFill>
                            <a:schemeClr val="dk1"/>
                          </a:solidFill>
                          <a:latin typeface="+mn-ea"/>
                          <a:ea typeface="+mn-ea"/>
                          <a:cs typeface="+mn-cs"/>
                        </a:rPr>
                        <a:t>加法</a:t>
                      </a:r>
                    </a:p>
                  </a:txBody>
                  <a:tcPr/>
                </a:tc>
                <a:tc>
                  <a:txBody>
                    <a:bodyPr/>
                    <a:lstStyle/>
                    <a:p>
                      <a:endParaRPr lang="zh-CN" altLang="en-US" sz="1400" b="1" kern="1200" dirty="0">
                        <a:solidFill>
                          <a:schemeClr val="dk1"/>
                        </a:solidFill>
                        <a:latin typeface="+mn-ea"/>
                        <a:ea typeface="+mn-ea"/>
                        <a:cs typeface="+mn-cs"/>
                      </a:endParaRPr>
                    </a:p>
                  </a:txBody>
                  <a:tcPr/>
                </a:tc>
                <a:tc>
                  <a:txBody>
                    <a:bodyPr/>
                    <a:lstStyle/>
                    <a:p>
                      <a:r>
                        <a:rPr lang="zh-CN" altLang="en-US" sz="1400" b="1" kern="1200" dirty="0" smtClean="0">
                          <a:solidFill>
                            <a:schemeClr val="dk1"/>
                          </a:solidFill>
                          <a:latin typeface="+mn-ea"/>
                          <a:ea typeface="+mn-ea"/>
                          <a:cs typeface="+mn-cs"/>
                        </a:rPr>
                        <a:t>除法</a:t>
                      </a:r>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r>
            </a:tbl>
          </a:graphicData>
        </a:graphic>
      </p:graphicFrame>
      <p:sp>
        <p:nvSpPr>
          <p:cNvPr id="2" name="矩形 1"/>
          <p:cNvSpPr/>
          <p:nvPr/>
        </p:nvSpPr>
        <p:spPr>
          <a:xfrm>
            <a:off x="1979712" y="6488668"/>
            <a:ext cx="5187639" cy="369332"/>
          </a:xfrm>
          <a:prstGeom prst="rect">
            <a:avLst/>
          </a:prstGeom>
        </p:spPr>
        <p:txBody>
          <a:bodyPr wrap="none">
            <a:spAutoFit/>
          </a:bodyPr>
          <a:lstStyle/>
          <a:p>
            <a:pPr eaLnBrk="1" hangingPunct="1">
              <a:spcBef>
                <a:spcPct val="50000"/>
              </a:spcBef>
              <a:buFont typeface="Wingdings" pitchFamily="2" charset="2"/>
              <a:buNone/>
            </a:pPr>
            <a:r>
              <a:rPr lang="zh-CN" altLang="en-US" sz="1800" dirty="0">
                <a:solidFill>
                  <a:srgbClr val="000000"/>
                </a:solidFill>
              </a:rPr>
              <a:t>程序段执行到</a:t>
            </a:r>
            <a:r>
              <a:rPr lang="en-US" altLang="zh-CN" sz="1800" dirty="0" smtClean="0">
                <a:solidFill>
                  <a:srgbClr val="FF0000"/>
                </a:solidFill>
              </a:rPr>
              <a:t>MULTD</a:t>
            </a:r>
            <a:r>
              <a:rPr lang="zh-CN" altLang="en-US" sz="1800" dirty="0">
                <a:solidFill>
                  <a:srgbClr val="000000"/>
                </a:solidFill>
              </a:rPr>
              <a:t>将要写结果时记分牌的状态</a:t>
            </a:r>
            <a:r>
              <a:rPr lang="zh-CN" altLang="en-US" sz="1800" dirty="0"/>
              <a:t> </a:t>
            </a:r>
          </a:p>
        </p:txBody>
      </p:sp>
    </p:spTree>
    <p:extLst>
      <p:ext uri="{BB962C8B-B14F-4D97-AF65-F5344CB8AC3E}">
        <p14:creationId xmlns:p14="http://schemas.microsoft.com/office/powerpoint/2010/main" val="16309990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264251749"/>
              </p:ext>
            </p:extLst>
          </p:nvPr>
        </p:nvGraphicFramePr>
        <p:xfrm>
          <a:off x="1259632" y="116633"/>
          <a:ext cx="6096000" cy="2620880"/>
        </p:xfrm>
        <a:graphic>
          <a:graphicData uri="http://schemas.openxmlformats.org/drawingml/2006/table">
            <a:tbl>
              <a:tblPr firstRow="1" bandRow="1">
                <a:tableStyleId>{5C22544A-7EE6-4342-B048-85BDC9FD1C3A}</a:tableStyleId>
              </a:tblPr>
              <a:tblGrid>
                <a:gridCol w="2088232"/>
                <a:gridCol w="1008112"/>
                <a:gridCol w="1152128"/>
                <a:gridCol w="1008112"/>
                <a:gridCol w="839416"/>
              </a:tblGrid>
              <a:tr h="295268">
                <a:tc rowSpan="2">
                  <a:txBody>
                    <a:bodyPr/>
                    <a:lstStyle/>
                    <a:p>
                      <a:pPr algn="ctr"/>
                      <a:endParaRPr lang="en-US" altLang="zh-CN" sz="1400" b="1" dirty="0" smtClean="0">
                        <a:latin typeface="+mn-ea"/>
                        <a:ea typeface="+mn-ea"/>
                      </a:endParaRPr>
                    </a:p>
                    <a:p>
                      <a:pPr algn="ctr"/>
                      <a:r>
                        <a:rPr lang="zh-CN" altLang="en-US" sz="1400" b="1" dirty="0" smtClean="0">
                          <a:latin typeface="+mn-ea"/>
                          <a:ea typeface="+mn-ea"/>
                        </a:rPr>
                        <a:t>指令</a:t>
                      </a:r>
                      <a:endParaRPr lang="zh-CN" altLang="en-US" sz="1400" b="1" dirty="0">
                        <a:latin typeface="+mn-ea"/>
                        <a:ea typeface="+mn-ea"/>
                      </a:endParaRPr>
                    </a:p>
                  </a:txBody>
                  <a:tcPr/>
                </a:tc>
                <a:tc gridSpan="4">
                  <a:txBody>
                    <a:bodyPr/>
                    <a:lstStyle/>
                    <a:p>
                      <a:pPr algn="ctr"/>
                      <a:r>
                        <a:rPr lang="zh-CN" altLang="en-US" sz="1400" b="1" dirty="0" smtClean="0">
                          <a:latin typeface="+mn-ea"/>
                          <a:ea typeface="+mn-ea"/>
                        </a:rPr>
                        <a:t>指令状态表</a:t>
                      </a:r>
                      <a:endParaRPr lang="zh-CN" altLang="en-US" sz="1400" b="1" dirty="0">
                        <a:latin typeface="+mn-ea"/>
                        <a:ea typeface="+mn-ea"/>
                      </a:endParaRP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295268">
                <a:tc vMerge="1">
                  <a:txBody>
                    <a:bodyPr/>
                    <a:lstStyle/>
                    <a:p>
                      <a:endParaRPr lang="zh-CN" altLang="en-US" dirty="0"/>
                    </a:p>
                  </a:txBody>
                  <a:tcPr/>
                </a:tc>
                <a:tc>
                  <a:txBody>
                    <a:bodyPr/>
                    <a:lstStyle/>
                    <a:p>
                      <a:pPr algn="ctr"/>
                      <a:r>
                        <a:rPr lang="en-US" altLang="zh-CN" sz="1400" b="1" dirty="0" smtClean="0">
                          <a:latin typeface="+mn-ea"/>
                          <a:ea typeface="+mn-ea"/>
                        </a:rPr>
                        <a:t>IS</a:t>
                      </a:r>
                      <a:endParaRPr lang="zh-CN" altLang="en-US" sz="1400" b="1" dirty="0">
                        <a:latin typeface="+mn-ea"/>
                        <a:ea typeface="+mn-ea"/>
                      </a:endParaRPr>
                    </a:p>
                  </a:txBody>
                  <a:tcPr/>
                </a:tc>
                <a:tc>
                  <a:txBody>
                    <a:bodyPr/>
                    <a:lstStyle/>
                    <a:p>
                      <a:pPr algn="ctr"/>
                      <a:r>
                        <a:rPr lang="en-US" altLang="zh-CN" sz="1400" b="1" dirty="0" smtClean="0">
                          <a:latin typeface="+mn-ea"/>
                          <a:ea typeface="+mn-ea"/>
                        </a:rPr>
                        <a:t>RO</a:t>
                      </a:r>
                      <a:endParaRPr lang="zh-CN" altLang="en-US" sz="1400" b="1" dirty="0">
                        <a:latin typeface="+mn-ea"/>
                        <a:ea typeface="+mn-ea"/>
                      </a:endParaRPr>
                    </a:p>
                  </a:txBody>
                  <a:tcPr/>
                </a:tc>
                <a:tc>
                  <a:txBody>
                    <a:bodyPr/>
                    <a:lstStyle/>
                    <a:p>
                      <a:pPr algn="ctr"/>
                      <a:r>
                        <a:rPr lang="en-US" altLang="zh-CN" sz="1400" b="1" dirty="0" smtClean="0">
                          <a:latin typeface="+mn-ea"/>
                          <a:ea typeface="+mn-ea"/>
                        </a:rPr>
                        <a:t>EX</a:t>
                      </a:r>
                      <a:endParaRPr lang="zh-CN" altLang="en-US" sz="1400" b="1" dirty="0">
                        <a:latin typeface="+mn-ea"/>
                        <a:ea typeface="+mn-ea"/>
                      </a:endParaRPr>
                    </a:p>
                  </a:txBody>
                  <a:tcPr/>
                </a:tc>
                <a:tc>
                  <a:txBody>
                    <a:bodyPr/>
                    <a:lstStyle/>
                    <a:p>
                      <a:pPr algn="ctr"/>
                      <a:r>
                        <a:rPr lang="en-US" altLang="zh-CN" sz="1400" b="1" dirty="0" smtClean="0">
                          <a:latin typeface="+mn-ea"/>
                          <a:ea typeface="+mn-ea"/>
                        </a:rPr>
                        <a:t>WR</a:t>
                      </a:r>
                      <a:endParaRPr lang="zh-CN" altLang="en-US" sz="1400" b="1" dirty="0">
                        <a:latin typeface="+mn-ea"/>
                        <a:ea typeface="+mn-ea"/>
                      </a:endParaRPr>
                    </a:p>
                  </a:txBody>
                  <a:tcPr/>
                </a:tc>
              </a:tr>
              <a:tr h="295268">
                <a:tc>
                  <a:txBody>
                    <a:bodyPr/>
                    <a:lstStyle/>
                    <a:p>
                      <a:pPr algn="l"/>
                      <a:r>
                        <a:rPr lang="en-US" altLang="zh-CN" sz="1400" b="1" dirty="0" smtClean="0">
                          <a:latin typeface="+mn-ea"/>
                          <a:ea typeface="+mn-ea"/>
                        </a:rPr>
                        <a:t>LD</a:t>
                      </a:r>
                      <a:r>
                        <a:rPr lang="en-US" altLang="zh-CN" sz="1400" b="1" baseline="0" dirty="0" smtClean="0">
                          <a:latin typeface="+mn-ea"/>
                          <a:ea typeface="+mn-ea"/>
                        </a:rPr>
                        <a:t>     F6</a:t>
                      </a:r>
                      <a:r>
                        <a:rPr lang="zh-CN" altLang="en-US" sz="1400" b="1" baseline="0" dirty="0" smtClean="0">
                          <a:latin typeface="+mn-ea"/>
                          <a:ea typeface="+mn-ea"/>
                        </a:rPr>
                        <a:t>，</a:t>
                      </a:r>
                      <a:r>
                        <a:rPr lang="en-US" altLang="zh-CN" sz="1400" b="1" baseline="0" dirty="0" smtClean="0">
                          <a:latin typeface="+mn-ea"/>
                          <a:ea typeface="+mn-ea"/>
                        </a:rPr>
                        <a:t>34(R2)</a:t>
                      </a:r>
                      <a:endParaRPr lang="zh-CN" altLang="en-US" sz="1400" b="1" dirty="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r>
              <a:tr h="3412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mn-ea"/>
                          <a:ea typeface="+mn-ea"/>
                        </a:rPr>
                        <a:t>LD</a:t>
                      </a:r>
                      <a:r>
                        <a:rPr lang="en-US" altLang="zh-CN" sz="1400" b="1" baseline="0" dirty="0" smtClean="0">
                          <a:latin typeface="+mn-ea"/>
                          <a:ea typeface="+mn-ea"/>
                        </a:rPr>
                        <a:t>     </a:t>
                      </a:r>
                      <a:r>
                        <a:rPr lang="en-US" altLang="zh-CN" sz="1400" b="1" u="none" baseline="0" dirty="0" smtClean="0">
                          <a:solidFill>
                            <a:srgbClr val="FF0000"/>
                          </a:solidFill>
                          <a:latin typeface="+mn-ea"/>
                          <a:ea typeface="+mn-ea"/>
                        </a:rPr>
                        <a:t>F2</a:t>
                      </a:r>
                      <a:r>
                        <a:rPr lang="zh-CN" altLang="en-US" sz="1400" b="1" baseline="0" dirty="0" smtClean="0">
                          <a:latin typeface="+mn-ea"/>
                          <a:ea typeface="+mn-ea"/>
                        </a:rPr>
                        <a:t>，</a:t>
                      </a:r>
                      <a:r>
                        <a:rPr lang="en-US" altLang="zh-CN" sz="1400" b="1" baseline="0" dirty="0" smtClean="0">
                          <a:latin typeface="+mn-ea"/>
                          <a:ea typeface="+mn-ea"/>
                        </a:rPr>
                        <a:t>45(R3)</a:t>
                      </a:r>
                      <a:endParaRPr lang="zh-CN" altLang="en-US" sz="1400" b="1" dirty="0" smtClean="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r>
              <a:tr h="341296">
                <a:tc>
                  <a:txBody>
                    <a:bodyPr/>
                    <a:lstStyle/>
                    <a:p>
                      <a:pPr algn="l"/>
                      <a:r>
                        <a:rPr lang="en-US" altLang="zh-CN" sz="1400" b="1" kern="1200" dirty="0" smtClean="0">
                          <a:solidFill>
                            <a:schemeClr val="dk1"/>
                          </a:solidFill>
                          <a:latin typeface="+mn-ea"/>
                          <a:ea typeface="+mn-ea"/>
                          <a:cs typeface="+mn-cs"/>
                        </a:rPr>
                        <a:t>MULTD  </a:t>
                      </a:r>
                      <a:r>
                        <a:rPr lang="en-US" altLang="zh-CN" sz="1400" b="1" kern="1200" dirty="0" smtClean="0">
                          <a:solidFill>
                            <a:srgbClr val="00B050"/>
                          </a:solidFill>
                          <a:latin typeface="+mn-ea"/>
                          <a:ea typeface="+mn-ea"/>
                          <a:cs typeface="+mn-cs"/>
                        </a:rPr>
                        <a:t>F0</a:t>
                      </a:r>
                      <a:r>
                        <a:rPr lang="en-US" altLang="zh-CN" sz="1400" b="1" kern="1200" dirty="0" smtClean="0">
                          <a:solidFill>
                            <a:schemeClr val="dk1"/>
                          </a:solidFill>
                          <a:latin typeface="+mn-ea"/>
                          <a:ea typeface="+mn-ea"/>
                          <a:cs typeface="+mn-cs"/>
                        </a:rPr>
                        <a:t>, </a:t>
                      </a:r>
                      <a:r>
                        <a:rPr lang="en-US" altLang="zh-CN" sz="1400" b="1" u="none" kern="1200" dirty="0" smtClean="0">
                          <a:solidFill>
                            <a:srgbClr val="FF0000"/>
                          </a:solidFill>
                          <a:latin typeface="+mn-ea"/>
                          <a:ea typeface="+mn-ea"/>
                          <a:cs typeface="+mn-cs"/>
                        </a:rPr>
                        <a:t>F2</a:t>
                      </a:r>
                      <a:r>
                        <a:rPr lang="en-US" altLang="zh-CN" sz="1400" b="1" kern="1200" dirty="0" smtClean="0">
                          <a:solidFill>
                            <a:schemeClr val="dk1"/>
                          </a:solidFill>
                          <a:latin typeface="+mn-ea"/>
                          <a:ea typeface="+mn-ea"/>
                          <a:cs typeface="+mn-cs"/>
                        </a:rPr>
                        <a:t>, F4</a:t>
                      </a: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solidFill>
                            <a:srgbClr val="FF0000"/>
                          </a:solidFill>
                          <a:latin typeface="+mn-ea"/>
                          <a:ea typeface="+mn-ea"/>
                        </a:rPr>
                        <a:t>√</a:t>
                      </a:r>
                    </a:p>
                  </a:txBody>
                  <a:tcPr/>
                </a:tc>
              </a:tr>
              <a:tr h="341296">
                <a:tc>
                  <a:txBody>
                    <a:bodyPr/>
                    <a:lstStyle/>
                    <a:p>
                      <a:pPr algn="l"/>
                      <a:r>
                        <a:rPr lang="en-US" altLang="zh-CN" sz="1400" b="1" kern="1200" dirty="0" smtClean="0">
                          <a:solidFill>
                            <a:schemeClr val="dk1"/>
                          </a:solidFill>
                          <a:latin typeface="+mn-ea"/>
                          <a:ea typeface="+mn-ea"/>
                          <a:cs typeface="+mn-cs"/>
                        </a:rPr>
                        <a:t>SUBD   </a:t>
                      </a:r>
                      <a:r>
                        <a:rPr lang="en-US" altLang="zh-CN" sz="1400" b="1" kern="1200" dirty="0" smtClean="0">
                          <a:solidFill>
                            <a:srgbClr val="C00000"/>
                          </a:solidFill>
                          <a:latin typeface="+mn-ea"/>
                          <a:ea typeface="+mn-ea"/>
                          <a:cs typeface="+mn-cs"/>
                        </a:rPr>
                        <a:t>F8</a:t>
                      </a:r>
                      <a:r>
                        <a:rPr lang="en-US" altLang="zh-CN" sz="1400" b="1" kern="1200" dirty="0" smtClean="0">
                          <a:solidFill>
                            <a:schemeClr val="dk1"/>
                          </a:solidFill>
                          <a:latin typeface="+mn-ea"/>
                          <a:ea typeface="+mn-ea"/>
                          <a:cs typeface="+mn-cs"/>
                        </a:rPr>
                        <a:t>, </a:t>
                      </a:r>
                      <a:r>
                        <a:rPr lang="en-US" altLang="zh-CN" sz="1400" b="1" u="sng" kern="1200" dirty="0" smtClean="0">
                          <a:solidFill>
                            <a:srgbClr val="0066FF"/>
                          </a:solidFill>
                          <a:effectLst>
                            <a:outerShdw blurRad="38100" dist="38100" dir="2700000" algn="tl">
                              <a:srgbClr val="000000">
                                <a:alpha val="43137"/>
                              </a:srgbClr>
                            </a:outerShdw>
                          </a:effectLst>
                          <a:latin typeface="+mn-ea"/>
                          <a:ea typeface="+mn-ea"/>
                          <a:cs typeface="+mn-cs"/>
                        </a:rPr>
                        <a:t>F6</a:t>
                      </a:r>
                      <a:r>
                        <a:rPr lang="en-US" altLang="zh-CN" sz="1400" b="1" kern="1200" dirty="0" smtClean="0">
                          <a:solidFill>
                            <a:schemeClr val="dk1"/>
                          </a:solidFill>
                          <a:latin typeface="+mn-ea"/>
                          <a:ea typeface="+mn-ea"/>
                          <a:cs typeface="+mn-cs"/>
                        </a:rPr>
                        <a:t>, </a:t>
                      </a:r>
                      <a:r>
                        <a:rPr lang="en-US" altLang="zh-CN" sz="1400" b="1" u="none" kern="1200" dirty="0" smtClean="0">
                          <a:solidFill>
                            <a:srgbClr val="FF0000"/>
                          </a:solidFill>
                          <a:latin typeface="+mn-ea"/>
                          <a:ea typeface="+mn-ea"/>
                          <a:cs typeface="+mn-cs"/>
                        </a:rPr>
                        <a:t>F2</a:t>
                      </a:r>
                      <a:endParaRPr lang="zh-CN" altLang="en-US" sz="1400" b="1" u="none" kern="1200" dirty="0">
                        <a:solidFill>
                          <a:srgbClr val="FF0000"/>
                        </a:solidFill>
                        <a:latin typeface="+mn-ea"/>
                        <a:ea typeface="+mn-ea"/>
                        <a:cs typeface="+mn-cs"/>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r>
              <a:tr h="341296">
                <a:tc>
                  <a:txBody>
                    <a:bodyPr/>
                    <a:lstStyle/>
                    <a:p>
                      <a:pPr algn="l"/>
                      <a:r>
                        <a:rPr lang="en-US" altLang="zh-CN" sz="1400" b="1" kern="1200" dirty="0" smtClean="0">
                          <a:solidFill>
                            <a:schemeClr val="dk1"/>
                          </a:solidFill>
                          <a:latin typeface="+mn-ea"/>
                          <a:ea typeface="+mn-ea"/>
                          <a:cs typeface="+mn-cs"/>
                        </a:rPr>
                        <a:t>DIVD   F10, </a:t>
                      </a:r>
                      <a:r>
                        <a:rPr lang="en-US" altLang="zh-CN" sz="1400" b="1" u="none" kern="1200" dirty="0" smtClean="0">
                          <a:solidFill>
                            <a:srgbClr val="00B050"/>
                          </a:solidFill>
                          <a:latin typeface="+mn-ea"/>
                          <a:ea typeface="+mn-ea"/>
                          <a:cs typeface="+mn-cs"/>
                        </a:rPr>
                        <a:t>F0</a:t>
                      </a:r>
                      <a:r>
                        <a:rPr lang="en-US" altLang="zh-CN" sz="1400" b="1" kern="1200" dirty="0" smtClean="0">
                          <a:solidFill>
                            <a:schemeClr val="dk1"/>
                          </a:solidFill>
                          <a:latin typeface="+mn-ea"/>
                          <a:ea typeface="+mn-ea"/>
                          <a:cs typeface="+mn-cs"/>
                        </a:rPr>
                        <a:t>, </a:t>
                      </a:r>
                      <a:r>
                        <a:rPr lang="en-US" altLang="zh-CN" sz="1400" b="1" u="sng" kern="1200" dirty="0" smtClean="0">
                          <a:solidFill>
                            <a:srgbClr val="0066FF"/>
                          </a:solidFill>
                          <a:effectLst>
                            <a:outerShdw blurRad="38100" dist="38100" dir="2700000" algn="tl">
                              <a:srgbClr val="000000">
                                <a:alpha val="43137"/>
                              </a:srgbClr>
                            </a:outerShdw>
                          </a:effectLst>
                          <a:latin typeface="+mn-ea"/>
                          <a:ea typeface="+mn-ea"/>
                          <a:cs typeface="+mn-cs"/>
                        </a:rPr>
                        <a:t>F6</a:t>
                      </a:r>
                      <a:endParaRPr lang="zh-CN" altLang="en-US" sz="1400" b="1" u="sng" kern="1200" dirty="0">
                        <a:solidFill>
                          <a:srgbClr val="0066FF"/>
                        </a:solidFill>
                        <a:effectLst>
                          <a:outerShdw blurRad="38100" dist="38100" dir="2700000" algn="tl">
                            <a:srgbClr val="000000">
                              <a:alpha val="43137"/>
                            </a:srgbClr>
                          </a:outerShdw>
                        </a:effectLst>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algn="ctr"/>
                      <a:endParaRPr lang="zh-CN" altLang="en-US" sz="1400" b="1" dirty="0">
                        <a:latin typeface="+mn-ea"/>
                        <a:ea typeface="+mn-ea"/>
                      </a:endParaRPr>
                    </a:p>
                  </a:txBody>
                  <a:tcPr/>
                </a:tc>
                <a:tc>
                  <a:txBody>
                    <a:bodyPr/>
                    <a:lstStyle/>
                    <a:p>
                      <a:pPr algn="ctr"/>
                      <a:endParaRPr lang="zh-CN" altLang="en-US" sz="1400" dirty="0"/>
                    </a:p>
                  </a:txBody>
                  <a:tcPr/>
                </a:tc>
              </a:tr>
              <a:tr h="341296">
                <a:tc>
                  <a:txBody>
                    <a:bodyPr/>
                    <a:lstStyle/>
                    <a:p>
                      <a:pPr algn="l"/>
                      <a:r>
                        <a:rPr lang="en-US" altLang="zh-CN" sz="1400" b="1" kern="1200" dirty="0" smtClean="0">
                          <a:solidFill>
                            <a:schemeClr val="dk1"/>
                          </a:solidFill>
                          <a:latin typeface="+mn-ea"/>
                          <a:ea typeface="+mn-ea"/>
                          <a:cs typeface="+mn-cs"/>
                        </a:rPr>
                        <a:t>ADDD   </a:t>
                      </a:r>
                      <a:r>
                        <a:rPr lang="en-US" altLang="zh-CN" sz="1400" b="1" u="none" kern="1200" dirty="0" smtClean="0">
                          <a:solidFill>
                            <a:srgbClr val="0066FF"/>
                          </a:solidFill>
                          <a:effectLst>
                            <a:outerShdw blurRad="38100" dist="38100" dir="2700000" algn="tl">
                              <a:srgbClr val="000000">
                                <a:alpha val="43137"/>
                              </a:srgbClr>
                            </a:outerShdw>
                          </a:effectLst>
                          <a:latin typeface="+mn-ea"/>
                          <a:ea typeface="+mn-ea"/>
                          <a:cs typeface="+mn-cs"/>
                        </a:rPr>
                        <a:t>F6</a:t>
                      </a:r>
                      <a:r>
                        <a:rPr lang="en-US" altLang="zh-CN" sz="1400" b="1" kern="1200" dirty="0" smtClean="0">
                          <a:solidFill>
                            <a:schemeClr val="dk1"/>
                          </a:solidFill>
                          <a:latin typeface="+mn-ea"/>
                          <a:ea typeface="+mn-ea"/>
                          <a:cs typeface="+mn-cs"/>
                        </a:rPr>
                        <a:t>,</a:t>
                      </a:r>
                      <a:r>
                        <a:rPr lang="en-US" altLang="zh-CN" sz="1400" b="1" kern="1200" baseline="0" dirty="0" smtClean="0">
                          <a:solidFill>
                            <a:schemeClr val="dk1"/>
                          </a:solidFill>
                          <a:latin typeface="+mn-ea"/>
                          <a:ea typeface="+mn-ea"/>
                          <a:cs typeface="+mn-cs"/>
                        </a:rPr>
                        <a:t> </a:t>
                      </a:r>
                      <a:r>
                        <a:rPr lang="en-US" altLang="zh-CN" sz="1400" b="1" kern="1200" baseline="0" dirty="0" smtClean="0">
                          <a:solidFill>
                            <a:srgbClr val="C00000"/>
                          </a:solidFill>
                          <a:latin typeface="+mn-ea"/>
                          <a:ea typeface="+mn-ea"/>
                          <a:cs typeface="+mn-cs"/>
                        </a:rPr>
                        <a:t>F8</a:t>
                      </a:r>
                      <a:r>
                        <a:rPr lang="en-US" altLang="zh-CN" sz="1400" b="1" kern="1200" baseline="0" dirty="0" smtClean="0">
                          <a:solidFill>
                            <a:schemeClr val="dk1"/>
                          </a:solidFill>
                          <a:latin typeface="+mn-ea"/>
                          <a:ea typeface="+mn-ea"/>
                          <a:cs typeface="+mn-cs"/>
                        </a:rPr>
                        <a:t>, F2</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algn="ctr"/>
                      <a:endParaRPr lang="zh-CN" altLang="en-US" sz="1400" dirty="0"/>
                    </a:p>
                  </a:txBody>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312413849"/>
              </p:ext>
            </p:extLst>
          </p:nvPr>
        </p:nvGraphicFramePr>
        <p:xfrm>
          <a:off x="1284308" y="2924944"/>
          <a:ext cx="6096004" cy="2214072"/>
        </p:xfrm>
        <a:graphic>
          <a:graphicData uri="http://schemas.openxmlformats.org/drawingml/2006/table">
            <a:tbl>
              <a:tblPr firstRow="1" bandRow="1">
                <a:tableStyleId>{5C22544A-7EE6-4342-B048-85BDC9FD1C3A}</a:tableStyleId>
              </a:tblPr>
              <a:tblGrid>
                <a:gridCol w="695404"/>
                <a:gridCol w="720080"/>
                <a:gridCol w="744756"/>
                <a:gridCol w="576064"/>
                <a:gridCol w="576064"/>
                <a:gridCol w="479380"/>
                <a:gridCol w="672748"/>
                <a:gridCol w="576064"/>
                <a:gridCol w="504056"/>
                <a:gridCol w="551388"/>
              </a:tblGrid>
              <a:tr h="286856">
                <a:tc rowSpan="2">
                  <a:txBody>
                    <a:bodyPr/>
                    <a:lstStyle/>
                    <a:p>
                      <a:pPr algn="ctr"/>
                      <a:r>
                        <a:rPr lang="zh-CN" altLang="en-US" sz="1400" b="1" kern="1200" dirty="0" smtClean="0">
                          <a:solidFill>
                            <a:schemeClr val="lt1"/>
                          </a:solidFill>
                          <a:latin typeface="+mn-ea"/>
                          <a:ea typeface="+mn-ea"/>
                          <a:cs typeface="+mn-cs"/>
                        </a:rPr>
                        <a:t>部件名称</a:t>
                      </a:r>
                      <a:endParaRPr lang="en-US" altLang="zh-CN" sz="1400" b="1" kern="1200" dirty="0" smtClean="0">
                        <a:solidFill>
                          <a:schemeClr val="lt1"/>
                        </a:solidFill>
                        <a:latin typeface="+mn-ea"/>
                        <a:ea typeface="+mn-ea"/>
                        <a:cs typeface="+mn-cs"/>
                      </a:endParaRPr>
                    </a:p>
                  </a:txBody>
                  <a:tcPr/>
                </a:tc>
                <a:tc gridSpan="9">
                  <a:txBody>
                    <a:bodyPr/>
                    <a:lstStyle/>
                    <a:p>
                      <a:pPr algn="ctr"/>
                      <a:r>
                        <a:rPr lang="zh-CN" altLang="en-US" sz="1400" b="1" dirty="0" smtClean="0">
                          <a:latin typeface="+mn-ea"/>
                          <a:ea typeface="+mn-ea"/>
                        </a:rPr>
                        <a:t>功能部件状态表</a:t>
                      </a:r>
                      <a:endParaRPr lang="zh-CN" altLang="en-US" sz="1400" b="1" dirty="0">
                        <a:latin typeface="+mn-ea"/>
                        <a:ea typeface="+mn-ea"/>
                      </a:endParaRP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pPr algn="ctr"/>
                      <a:endParaRPr lang="zh-CN" altLang="en-US" sz="1400" b="1" dirty="0">
                        <a:latin typeface="+mn-ea"/>
                        <a:ea typeface="+mn-ea"/>
                      </a:endParaRPr>
                    </a:p>
                  </a:txBody>
                  <a:tcPr/>
                </a:tc>
                <a:tc hMerge="1">
                  <a:txBody>
                    <a:bodyPr/>
                    <a:lstStyle/>
                    <a:p>
                      <a:pPr algn="ctr"/>
                      <a:endParaRPr lang="zh-CN" altLang="en-US" sz="1400" b="1" dirty="0">
                        <a:latin typeface="+mn-ea"/>
                        <a:ea typeface="+mn-ea"/>
                      </a:endParaRPr>
                    </a:p>
                  </a:txBody>
                  <a:tcPr/>
                </a:tc>
                <a:tc hMerge="1">
                  <a:txBody>
                    <a:bodyPr/>
                    <a:lstStyle/>
                    <a:p>
                      <a:pPr algn="ctr"/>
                      <a:endParaRPr lang="zh-CN" altLang="en-US" sz="1400" b="1" dirty="0">
                        <a:latin typeface="+mn-ea"/>
                        <a:ea typeface="+mn-ea"/>
                      </a:endParaRPr>
                    </a:p>
                  </a:txBody>
                  <a:tcPr/>
                </a:tc>
                <a:tc hMerge="1">
                  <a:txBody>
                    <a:bodyPr/>
                    <a:lstStyle/>
                    <a:p>
                      <a:pPr algn="ctr"/>
                      <a:endParaRPr lang="zh-CN" altLang="en-US" sz="1400" b="1" dirty="0">
                        <a:latin typeface="+mn-ea"/>
                        <a:ea typeface="+mn-ea"/>
                      </a:endParaRPr>
                    </a:p>
                  </a:txBody>
                  <a:tcPr/>
                </a:tc>
                <a:tc hMerge="1">
                  <a:txBody>
                    <a:bodyPr/>
                    <a:lstStyle/>
                    <a:p>
                      <a:pPr algn="ctr"/>
                      <a:endParaRPr lang="zh-CN" altLang="en-US" sz="1400" b="1" dirty="0">
                        <a:latin typeface="+mn-ea"/>
                        <a:ea typeface="+mn-ea"/>
                      </a:endParaRPr>
                    </a:p>
                  </a:txBody>
                  <a:tcPr/>
                </a:tc>
              </a:tr>
              <a:tr h="286856">
                <a:tc vMerge="1">
                  <a:txBody>
                    <a:bodyPr/>
                    <a:lstStyle/>
                    <a:p>
                      <a:endParaRPr lang="zh-CN" altLang="en-US" dirty="0"/>
                    </a:p>
                  </a:txBody>
                  <a:tcPr/>
                </a:tc>
                <a:tc>
                  <a:txBody>
                    <a:bodyPr/>
                    <a:lstStyle/>
                    <a:p>
                      <a:pPr algn="ctr"/>
                      <a:r>
                        <a:rPr lang="en-US" altLang="zh-CN" sz="1400" b="1" dirty="0" smtClean="0">
                          <a:latin typeface="+mn-ea"/>
                          <a:ea typeface="+mn-ea"/>
                        </a:rPr>
                        <a:t>Busy</a:t>
                      </a:r>
                      <a:endParaRPr lang="zh-CN" altLang="en-US" sz="1400" b="1" dirty="0">
                        <a:latin typeface="+mn-ea"/>
                        <a:ea typeface="+mn-ea"/>
                      </a:endParaRPr>
                    </a:p>
                  </a:txBody>
                  <a:tcPr/>
                </a:tc>
                <a:tc>
                  <a:txBody>
                    <a:bodyPr/>
                    <a:lstStyle/>
                    <a:p>
                      <a:pPr algn="ctr"/>
                      <a:r>
                        <a:rPr lang="en-US" altLang="zh-CN" sz="1400" b="1" dirty="0" smtClean="0">
                          <a:latin typeface="+mn-ea"/>
                          <a:ea typeface="+mn-ea"/>
                        </a:rPr>
                        <a:t>Op</a:t>
                      </a:r>
                      <a:endParaRPr lang="zh-CN" altLang="en-US" sz="1400" b="1" dirty="0">
                        <a:latin typeface="+mn-ea"/>
                        <a:ea typeface="+mn-ea"/>
                      </a:endParaRPr>
                    </a:p>
                  </a:txBody>
                  <a:tcPr/>
                </a:tc>
                <a:tc>
                  <a:txBody>
                    <a:bodyPr/>
                    <a:lstStyle/>
                    <a:p>
                      <a:pPr algn="ctr"/>
                      <a:r>
                        <a:rPr lang="en-US" altLang="zh-CN" sz="1400" b="1" dirty="0" smtClean="0">
                          <a:latin typeface="+mn-ea"/>
                          <a:ea typeface="+mn-ea"/>
                        </a:rPr>
                        <a:t>Fi</a:t>
                      </a:r>
                      <a:endParaRPr lang="zh-CN" altLang="en-US" sz="1400" b="1" dirty="0">
                        <a:latin typeface="+mn-ea"/>
                        <a:ea typeface="+mn-ea"/>
                      </a:endParaRPr>
                    </a:p>
                  </a:txBody>
                  <a:tcPr/>
                </a:tc>
                <a:tc>
                  <a:txBody>
                    <a:bodyPr/>
                    <a:lstStyle/>
                    <a:p>
                      <a:pPr algn="ctr"/>
                      <a:r>
                        <a:rPr lang="en-US" altLang="zh-CN" sz="1400" b="1" dirty="0" err="1" smtClean="0">
                          <a:latin typeface="+mn-ea"/>
                          <a:ea typeface="+mn-ea"/>
                        </a:rPr>
                        <a:t>Fj</a:t>
                      </a:r>
                      <a:endParaRPr lang="zh-CN" altLang="en-US" sz="1400" b="1" dirty="0">
                        <a:latin typeface="+mn-ea"/>
                        <a:ea typeface="+mn-ea"/>
                      </a:endParaRPr>
                    </a:p>
                  </a:txBody>
                  <a:tcPr/>
                </a:tc>
                <a:tc>
                  <a:txBody>
                    <a:bodyPr/>
                    <a:lstStyle/>
                    <a:p>
                      <a:pPr algn="ctr"/>
                      <a:r>
                        <a:rPr lang="en-US" altLang="zh-CN" sz="1400" b="1" dirty="0" err="1" smtClean="0">
                          <a:latin typeface="+mn-ea"/>
                          <a:ea typeface="+mn-ea"/>
                        </a:rPr>
                        <a:t>Fk</a:t>
                      </a:r>
                      <a:endParaRPr lang="zh-CN" altLang="en-US" sz="1400" b="1" dirty="0">
                        <a:latin typeface="+mn-ea"/>
                        <a:ea typeface="+mn-ea"/>
                      </a:endParaRPr>
                    </a:p>
                  </a:txBody>
                  <a:tcPr/>
                </a:tc>
                <a:tc>
                  <a:txBody>
                    <a:bodyPr/>
                    <a:lstStyle/>
                    <a:p>
                      <a:pPr algn="ctr"/>
                      <a:r>
                        <a:rPr lang="en-US" altLang="zh-CN" sz="1400" b="1" dirty="0" err="1" smtClean="0">
                          <a:latin typeface="+mn-ea"/>
                          <a:ea typeface="+mn-ea"/>
                        </a:rPr>
                        <a:t>Qj</a:t>
                      </a:r>
                      <a:endParaRPr lang="zh-CN" altLang="en-US" sz="1400" b="1" dirty="0">
                        <a:latin typeface="+mn-ea"/>
                        <a:ea typeface="+mn-ea"/>
                      </a:endParaRPr>
                    </a:p>
                  </a:txBody>
                  <a:tcPr/>
                </a:tc>
                <a:tc>
                  <a:txBody>
                    <a:bodyPr/>
                    <a:lstStyle/>
                    <a:p>
                      <a:pPr algn="ctr"/>
                      <a:r>
                        <a:rPr lang="en-US" altLang="zh-CN" sz="1400" b="1" dirty="0" err="1" smtClean="0">
                          <a:latin typeface="+mn-ea"/>
                          <a:ea typeface="+mn-ea"/>
                        </a:rPr>
                        <a:t>Qk</a:t>
                      </a:r>
                      <a:endParaRPr lang="zh-CN" altLang="en-US" sz="1400" b="1" dirty="0">
                        <a:latin typeface="+mn-ea"/>
                        <a:ea typeface="+mn-ea"/>
                      </a:endParaRPr>
                    </a:p>
                  </a:txBody>
                  <a:tcPr/>
                </a:tc>
                <a:tc>
                  <a:txBody>
                    <a:bodyPr/>
                    <a:lstStyle/>
                    <a:p>
                      <a:pPr algn="ctr"/>
                      <a:r>
                        <a:rPr lang="en-US" altLang="zh-CN" sz="1400" b="1" dirty="0" err="1" smtClean="0">
                          <a:latin typeface="+mn-ea"/>
                          <a:ea typeface="+mn-ea"/>
                        </a:rPr>
                        <a:t>Rj</a:t>
                      </a:r>
                      <a:endParaRPr lang="zh-CN" altLang="en-US" sz="1400" b="1" dirty="0">
                        <a:latin typeface="+mn-ea"/>
                        <a:ea typeface="+mn-ea"/>
                      </a:endParaRPr>
                    </a:p>
                  </a:txBody>
                  <a:tcPr/>
                </a:tc>
                <a:tc>
                  <a:txBody>
                    <a:bodyPr/>
                    <a:lstStyle/>
                    <a:p>
                      <a:pPr algn="ctr"/>
                      <a:r>
                        <a:rPr lang="en-US" altLang="zh-CN" sz="1400" b="1" dirty="0" err="1" smtClean="0">
                          <a:latin typeface="+mn-ea"/>
                          <a:ea typeface="+mn-ea"/>
                        </a:rPr>
                        <a:t>Rk</a:t>
                      </a:r>
                      <a:endParaRPr lang="zh-CN" altLang="en-US" sz="1400" b="1" dirty="0">
                        <a:latin typeface="+mn-ea"/>
                        <a:ea typeface="+mn-ea"/>
                      </a:endParaRPr>
                    </a:p>
                  </a:txBody>
                  <a:tcPr/>
                </a:tc>
              </a:tr>
              <a:tr h="286856">
                <a:tc>
                  <a:txBody>
                    <a:bodyPr/>
                    <a:lstStyle/>
                    <a:p>
                      <a:pPr algn="l"/>
                      <a:r>
                        <a:rPr lang="zh-CN" altLang="en-US" sz="1400" b="1" dirty="0" smtClean="0">
                          <a:latin typeface="+mn-ea"/>
                          <a:ea typeface="+mn-ea"/>
                        </a:rPr>
                        <a:t>整数</a:t>
                      </a:r>
                      <a:endParaRPr lang="zh-CN" altLang="en-US" sz="1400" b="1" dirty="0">
                        <a:latin typeface="+mn-ea"/>
                        <a:ea typeface="+mn-ea"/>
                      </a:endParaRPr>
                    </a:p>
                  </a:txBody>
                  <a:tcPr/>
                </a:tc>
                <a:tc>
                  <a:txBody>
                    <a:bodyPr/>
                    <a:lstStyle/>
                    <a:p>
                      <a:pPr algn="ctr"/>
                      <a:r>
                        <a:rPr lang="en-US" altLang="zh-CN" sz="1400" b="1" dirty="0" smtClean="0">
                          <a:latin typeface="+mn-ea"/>
                          <a:ea typeface="+mn-ea"/>
                        </a:rPr>
                        <a:t>no</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algn="ct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r>
              <a:tr h="324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乘法</a:t>
                      </a:r>
                      <a:r>
                        <a:rPr lang="en-US" altLang="zh-CN" sz="1400" b="1" dirty="0" smtClean="0">
                          <a:latin typeface="+mn-ea"/>
                          <a:ea typeface="+mn-ea"/>
                        </a:rPr>
                        <a:t>1</a:t>
                      </a:r>
                      <a:endParaRPr lang="zh-CN" altLang="en-US" sz="1400" b="1" dirty="0" smtClean="0">
                        <a:latin typeface="+mn-ea"/>
                        <a:ea typeface="+mn-ea"/>
                      </a:endParaRPr>
                    </a:p>
                  </a:txBody>
                  <a:tcPr/>
                </a:tc>
                <a:tc>
                  <a:txBody>
                    <a:bodyPr/>
                    <a:lstStyle/>
                    <a:p>
                      <a:pPr algn="ctr"/>
                      <a:r>
                        <a:rPr lang="en-US" altLang="zh-CN" sz="1400" b="1" dirty="0" smtClean="0">
                          <a:solidFill>
                            <a:srgbClr val="FF0000"/>
                          </a:solidFill>
                          <a:latin typeface="+mn-ea"/>
                          <a:ea typeface="+mn-ea"/>
                        </a:rPr>
                        <a:t>no</a:t>
                      </a:r>
                      <a:endParaRPr lang="zh-CN" altLang="en-US" sz="1400" b="1" dirty="0">
                        <a:solidFill>
                          <a:srgbClr val="FF0000"/>
                        </a:solidFill>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algn="ctr"/>
                      <a:endParaRPr lang="zh-CN" altLang="en-US" sz="1400" b="1" dirty="0">
                        <a:latin typeface="+mn-ea"/>
                        <a:ea typeface="+mn-ea"/>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r>
              <a:tr h="324918">
                <a:tc>
                  <a:txBody>
                    <a:bodyPr/>
                    <a:lstStyle/>
                    <a:p>
                      <a:pPr algn="l"/>
                      <a:r>
                        <a:rPr lang="zh-CN" altLang="en-US" sz="1400" b="1" kern="1200" dirty="0" smtClean="0">
                          <a:solidFill>
                            <a:schemeClr val="dk1"/>
                          </a:solidFill>
                          <a:latin typeface="+mn-ea"/>
                          <a:ea typeface="+mn-ea"/>
                          <a:cs typeface="+mn-cs"/>
                        </a:rPr>
                        <a:t>乘法</a:t>
                      </a:r>
                      <a:r>
                        <a:rPr lang="en-US" altLang="zh-CN" sz="1400" b="1" kern="1200" dirty="0" smtClean="0">
                          <a:solidFill>
                            <a:schemeClr val="dk1"/>
                          </a:solidFill>
                          <a:latin typeface="+mn-ea"/>
                          <a:ea typeface="+mn-ea"/>
                          <a:cs typeface="+mn-cs"/>
                        </a:rPr>
                        <a:t>2</a:t>
                      </a:r>
                    </a:p>
                  </a:txBody>
                  <a:tcPr/>
                </a:tc>
                <a:tc>
                  <a:txBody>
                    <a:bodyPr/>
                    <a:lstStyle/>
                    <a:p>
                      <a:pPr algn="ctr"/>
                      <a:r>
                        <a:rPr lang="en-US" altLang="zh-CN" sz="1400" b="1" dirty="0" smtClean="0">
                          <a:latin typeface="+mn-ea"/>
                          <a:ea typeface="+mn-ea"/>
                        </a:rPr>
                        <a:t>no</a:t>
                      </a:r>
                      <a:endParaRPr lang="zh-CN" altLang="en-US" sz="1400" b="1" dirty="0">
                        <a:latin typeface="+mn-ea"/>
                        <a:ea typeface="+mn-ea"/>
                      </a:endParaRPr>
                    </a:p>
                  </a:txBody>
                  <a:tcPr/>
                </a:tc>
                <a:tc>
                  <a:txBody>
                    <a:bodyPr/>
                    <a:lstStyle/>
                    <a:p>
                      <a:pPr algn="ctr"/>
                      <a:endParaRPr lang="zh-CN" altLang="en-US" sz="1400" dirty="0"/>
                    </a:p>
                  </a:txBody>
                  <a:tcPr/>
                </a:tc>
                <a:tc>
                  <a:txBody>
                    <a:bodyPr/>
                    <a:lstStyle/>
                    <a:p>
                      <a:pPr algn="ctr"/>
                      <a:endParaRPr lang="zh-CN" altLang="en-US" sz="1400" dirty="0"/>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r>
              <a:tr h="324918">
                <a:tc>
                  <a:txBody>
                    <a:bodyPr/>
                    <a:lstStyle/>
                    <a:p>
                      <a:pPr algn="l"/>
                      <a:r>
                        <a:rPr lang="zh-CN" altLang="en-US" sz="1400" b="1" u="none" kern="1200" dirty="0" smtClean="0">
                          <a:solidFill>
                            <a:schemeClr val="dk1"/>
                          </a:solidFill>
                          <a:latin typeface="+mn-ea"/>
                          <a:ea typeface="+mn-ea"/>
                          <a:cs typeface="+mn-cs"/>
                        </a:rPr>
                        <a:t>加法</a:t>
                      </a:r>
                      <a:endParaRPr lang="zh-CN" altLang="en-US" sz="1400" b="1" u="none" kern="1200" dirty="0">
                        <a:solidFill>
                          <a:schemeClr val="dk1"/>
                        </a:solidFill>
                        <a:latin typeface="+mn-ea"/>
                        <a:ea typeface="+mn-ea"/>
                        <a:cs typeface="+mn-cs"/>
                      </a:endParaRPr>
                    </a:p>
                  </a:txBody>
                  <a:tcPr/>
                </a:tc>
                <a:tc>
                  <a:txBody>
                    <a:bodyPr/>
                    <a:lstStyle/>
                    <a:p>
                      <a:pPr algn="ctr"/>
                      <a:r>
                        <a:rPr lang="en-US" altLang="zh-CN" sz="1400" b="1" dirty="0" smtClean="0">
                          <a:latin typeface="+mn-ea"/>
                          <a:ea typeface="+mn-ea"/>
                        </a:rPr>
                        <a:t>yes</a:t>
                      </a:r>
                      <a:endParaRPr lang="zh-CN" altLang="en-US" sz="1400" b="1" dirty="0">
                        <a:latin typeface="+mn-ea"/>
                        <a:ea typeface="+mn-ea"/>
                      </a:endParaRPr>
                    </a:p>
                  </a:txBody>
                  <a:tcPr/>
                </a:tc>
                <a:tc>
                  <a:txBody>
                    <a:bodyPr/>
                    <a:lstStyle/>
                    <a:p>
                      <a:pPr algn="ctr"/>
                      <a:r>
                        <a:rPr lang="en-US" altLang="zh-CN" sz="1400" b="1" kern="1200" dirty="0" smtClean="0">
                          <a:solidFill>
                            <a:schemeClr val="dk1"/>
                          </a:solidFill>
                          <a:latin typeface="+mn-ea"/>
                          <a:ea typeface="+mn-ea"/>
                          <a:cs typeface="+mn-cs"/>
                        </a:rPr>
                        <a:t>ADDD</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F6</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F8</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F2</a:t>
                      </a: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no</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no</a:t>
                      </a:r>
                      <a:endParaRPr lang="zh-CN" altLang="en-US" sz="1400" b="1" kern="1200" dirty="0">
                        <a:solidFill>
                          <a:schemeClr val="dk1"/>
                        </a:solidFill>
                        <a:latin typeface="+mn-ea"/>
                        <a:ea typeface="+mn-ea"/>
                        <a:cs typeface="+mn-cs"/>
                      </a:endParaRPr>
                    </a:p>
                  </a:txBody>
                  <a:tcPr/>
                </a:tc>
              </a:tr>
              <a:tr h="324918">
                <a:tc>
                  <a:txBody>
                    <a:bodyPr/>
                    <a:lstStyle/>
                    <a:p>
                      <a:pPr algn="l"/>
                      <a:r>
                        <a:rPr lang="zh-CN" altLang="en-US" sz="1400" b="1" kern="1200" dirty="0" smtClean="0">
                          <a:solidFill>
                            <a:schemeClr val="dk1"/>
                          </a:solidFill>
                          <a:latin typeface="+mn-ea"/>
                          <a:ea typeface="+mn-ea"/>
                          <a:cs typeface="+mn-cs"/>
                        </a:rPr>
                        <a:t>除法</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mn-ea"/>
                          <a:ea typeface="+mn-ea"/>
                        </a:rPr>
                        <a:t>yes</a:t>
                      </a:r>
                      <a:endParaRPr lang="zh-CN" altLang="en-US" sz="1400" b="1" dirty="0" smtClean="0">
                        <a:latin typeface="+mn-ea"/>
                        <a:ea typeface="+mn-ea"/>
                      </a:endParaRPr>
                    </a:p>
                  </a:txBody>
                  <a:tcPr/>
                </a:tc>
                <a:tc>
                  <a:txBody>
                    <a:bodyPr/>
                    <a:lstStyle/>
                    <a:p>
                      <a:pPr algn="ctr"/>
                      <a:r>
                        <a:rPr lang="en-US" altLang="zh-CN" sz="1400" b="1" kern="1200" dirty="0" smtClean="0">
                          <a:solidFill>
                            <a:schemeClr val="dk1"/>
                          </a:solidFill>
                          <a:latin typeface="+mn-ea"/>
                          <a:ea typeface="+mn-ea"/>
                          <a:cs typeface="+mn-cs"/>
                        </a:rPr>
                        <a:t>DIVD</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F10</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F0</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F6</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dirty="0" smtClean="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rgbClr val="FF0000"/>
                          </a:solidFill>
                          <a:latin typeface="+mn-ea"/>
                          <a:ea typeface="+mn-ea"/>
                          <a:cs typeface="+mn-cs"/>
                        </a:rPr>
                        <a:t>yes</a:t>
                      </a:r>
                      <a:endParaRPr lang="zh-CN" altLang="en-US" sz="1400" b="1" kern="1200" dirty="0">
                        <a:solidFill>
                          <a:srgbClr val="FF0000"/>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yes</a:t>
                      </a:r>
                      <a:endParaRPr lang="zh-CN" altLang="en-US" sz="1400" b="1" kern="1200" dirty="0">
                        <a:solidFill>
                          <a:schemeClr val="dk1"/>
                        </a:solidFill>
                        <a:latin typeface="+mn-ea"/>
                        <a:ea typeface="+mn-ea"/>
                        <a:cs typeface="+mn-cs"/>
                      </a:endParaRPr>
                    </a:p>
                  </a:txBody>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75471714"/>
              </p:ext>
            </p:extLst>
          </p:nvPr>
        </p:nvGraphicFramePr>
        <p:xfrm>
          <a:off x="1259632" y="5373216"/>
          <a:ext cx="6192688" cy="914400"/>
        </p:xfrm>
        <a:graphic>
          <a:graphicData uri="http://schemas.openxmlformats.org/drawingml/2006/table">
            <a:tbl>
              <a:tblPr firstRow="1" bandRow="1">
                <a:tableStyleId>{5C22544A-7EE6-4342-B048-85BDC9FD1C3A}</a:tableStyleId>
              </a:tblPr>
              <a:tblGrid>
                <a:gridCol w="1099812"/>
                <a:gridCol w="700388"/>
                <a:gridCol w="648072"/>
                <a:gridCol w="497478"/>
                <a:gridCol w="669488"/>
                <a:gridCol w="669488"/>
                <a:gridCol w="669488"/>
                <a:gridCol w="547233"/>
                <a:gridCol w="691241"/>
              </a:tblGrid>
              <a:tr h="288032">
                <a:tc rowSpan="2">
                  <a:txBody>
                    <a:bodyPr/>
                    <a:lstStyle/>
                    <a:p>
                      <a:endParaRPr lang="zh-CN" altLang="en-US" dirty="0"/>
                    </a:p>
                  </a:txBody>
                  <a:tcPr/>
                </a:tc>
                <a:tc gridSpan="8">
                  <a:txBody>
                    <a:bodyPr/>
                    <a:lstStyle/>
                    <a:p>
                      <a:pPr algn="ctr"/>
                      <a:r>
                        <a:rPr lang="zh-CN" altLang="en-US" sz="1400" b="1" kern="1200" dirty="0" smtClean="0">
                          <a:solidFill>
                            <a:schemeClr val="lt1"/>
                          </a:solidFill>
                          <a:latin typeface="+mn-ea"/>
                          <a:ea typeface="+mn-ea"/>
                          <a:cs typeface="+mn-cs"/>
                        </a:rPr>
                        <a:t>结果寄存器状态表</a:t>
                      </a:r>
                      <a:endParaRPr lang="zh-CN" altLang="en-US" sz="1400" b="1" kern="1200" dirty="0">
                        <a:solidFill>
                          <a:schemeClr val="lt1"/>
                        </a:solidFill>
                        <a:latin typeface="+mn-ea"/>
                        <a:ea typeface="+mn-ea"/>
                        <a:cs typeface="+mn-cs"/>
                      </a:endParaRP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pPr algn="ctr"/>
                      <a:endParaRPr lang="zh-CN" altLang="en-US" sz="1400" b="1" kern="1200" dirty="0">
                        <a:solidFill>
                          <a:schemeClr val="lt1"/>
                        </a:solidFill>
                        <a:latin typeface="+mn-ea"/>
                        <a:ea typeface="+mn-ea"/>
                        <a:cs typeface="+mn-cs"/>
                      </a:endParaRPr>
                    </a:p>
                  </a:txBody>
                  <a:tcPr/>
                </a:tc>
              </a:tr>
              <a:tr h="288032">
                <a:tc vMerge="1">
                  <a:txBody>
                    <a:bodyPr/>
                    <a:lstStyle/>
                    <a:p>
                      <a:endParaRPr lang="zh-CN" altLang="en-US" dirty="0"/>
                    </a:p>
                  </a:txBody>
                  <a:tcPr/>
                </a:tc>
                <a:tc>
                  <a:txBody>
                    <a:bodyPr/>
                    <a:lstStyle/>
                    <a:p>
                      <a:pPr algn="ctr"/>
                      <a:r>
                        <a:rPr lang="en-US" altLang="zh-CN" sz="1400" b="1" kern="1200" dirty="0" smtClean="0">
                          <a:solidFill>
                            <a:schemeClr val="dk1"/>
                          </a:solidFill>
                          <a:latin typeface="+mn-ea"/>
                          <a:ea typeface="+mn-ea"/>
                          <a:cs typeface="+mn-cs"/>
                        </a:rPr>
                        <a:t>F0</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smtClean="0">
                          <a:solidFill>
                            <a:schemeClr val="dk1"/>
                          </a:solidFill>
                          <a:latin typeface="+mn-ea"/>
                          <a:ea typeface="+mn-ea"/>
                          <a:cs typeface="+mn-cs"/>
                        </a:rPr>
                        <a:t>F2</a:t>
                      </a:r>
                      <a:endParaRPr lang="zh-CN" altLang="en-US" sz="1400" b="1" kern="1200" dirty="0" smtClean="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F4</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F6</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F8</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F10</a:t>
                      </a:r>
                      <a:endParaRPr lang="zh-CN" altLang="en-US" sz="1400" b="1" kern="1200" dirty="0">
                        <a:solidFill>
                          <a:schemeClr val="dk1"/>
                        </a:solidFill>
                        <a:latin typeface="+mn-ea"/>
                        <a:ea typeface="+mn-ea"/>
                        <a:cs typeface="+mn-cs"/>
                      </a:endParaRPr>
                    </a:p>
                  </a:txBody>
                  <a:tcPr/>
                </a:tc>
                <a:tc>
                  <a:txBody>
                    <a:bodyPr/>
                    <a:lstStyle/>
                    <a:p>
                      <a:r>
                        <a:rPr lang="en-US" altLang="zh-CN" sz="1400" b="1" kern="1200" dirty="0" smtClean="0">
                          <a:solidFill>
                            <a:schemeClr val="dk1"/>
                          </a:solidFill>
                          <a:latin typeface="+mn-ea"/>
                          <a:ea typeface="+mn-ea"/>
                          <a:cs typeface="+mn-cs"/>
                        </a:rPr>
                        <a:t>...</a:t>
                      </a:r>
                      <a:endParaRPr lang="zh-CN" altLang="en-US" sz="1400" b="1" kern="1200" dirty="0">
                        <a:solidFill>
                          <a:schemeClr val="dk1"/>
                        </a:solidFill>
                        <a:latin typeface="+mn-ea"/>
                        <a:ea typeface="+mn-ea"/>
                        <a:cs typeface="+mn-cs"/>
                      </a:endParaRPr>
                    </a:p>
                  </a:txBody>
                  <a:tcPr/>
                </a:tc>
                <a:tc>
                  <a:txBody>
                    <a:bodyPr/>
                    <a:lstStyle/>
                    <a:p>
                      <a:r>
                        <a:rPr lang="en-US" altLang="zh-CN" sz="1400" b="1" kern="1200" dirty="0" smtClean="0">
                          <a:solidFill>
                            <a:schemeClr val="dk1"/>
                          </a:solidFill>
                          <a:latin typeface="+mn-ea"/>
                          <a:ea typeface="+mn-ea"/>
                          <a:cs typeface="+mn-cs"/>
                        </a:rPr>
                        <a:t>F30</a:t>
                      </a:r>
                      <a:endParaRPr lang="zh-CN" altLang="en-US" sz="1400" b="1" kern="1200" dirty="0">
                        <a:solidFill>
                          <a:schemeClr val="dk1"/>
                        </a:solidFill>
                        <a:latin typeface="+mn-ea"/>
                        <a:ea typeface="+mn-ea"/>
                        <a:cs typeface="+mn-cs"/>
                      </a:endParaRPr>
                    </a:p>
                  </a:txBody>
                  <a:tcPr/>
                </a:tc>
              </a:tr>
              <a:tr h="288032">
                <a:tc>
                  <a:txBody>
                    <a:bodyPr/>
                    <a:lstStyle/>
                    <a:p>
                      <a:pPr algn="ctr"/>
                      <a:r>
                        <a:rPr lang="zh-CN" altLang="en-US" sz="1400" b="1" kern="1200" dirty="0" smtClean="0">
                          <a:solidFill>
                            <a:schemeClr val="dk1"/>
                          </a:solidFill>
                          <a:latin typeface="+mn-ea"/>
                          <a:ea typeface="+mn-ea"/>
                          <a:cs typeface="+mn-cs"/>
                        </a:rPr>
                        <a:t>部件名称</a:t>
                      </a:r>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1" kern="1200" dirty="0" smtClean="0">
                          <a:solidFill>
                            <a:schemeClr val="dk1"/>
                          </a:solidFill>
                          <a:latin typeface="+mn-ea"/>
                          <a:ea typeface="+mn-ea"/>
                          <a:cs typeface="+mn-cs"/>
                        </a:rPr>
                        <a:t>加法</a:t>
                      </a:r>
                    </a:p>
                  </a:txBody>
                  <a:tcPr/>
                </a:tc>
                <a:tc>
                  <a:txBody>
                    <a:bodyPr/>
                    <a:lstStyle/>
                    <a:p>
                      <a:endParaRPr lang="zh-CN" altLang="en-US" sz="1400" b="1" kern="1200" dirty="0">
                        <a:solidFill>
                          <a:schemeClr val="dk1"/>
                        </a:solidFill>
                        <a:latin typeface="+mn-ea"/>
                        <a:ea typeface="+mn-ea"/>
                        <a:cs typeface="+mn-cs"/>
                      </a:endParaRPr>
                    </a:p>
                  </a:txBody>
                  <a:tcPr/>
                </a:tc>
                <a:tc>
                  <a:txBody>
                    <a:bodyPr/>
                    <a:lstStyle/>
                    <a:p>
                      <a:r>
                        <a:rPr lang="zh-CN" altLang="en-US" sz="1400" b="1" kern="1200" dirty="0" smtClean="0">
                          <a:solidFill>
                            <a:schemeClr val="dk1"/>
                          </a:solidFill>
                          <a:latin typeface="+mn-ea"/>
                          <a:ea typeface="+mn-ea"/>
                          <a:cs typeface="+mn-cs"/>
                        </a:rPr>
                        <a:t>除法</a:t>
                      </a:r>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r>
            </a:tbl>
          </a:graphicData>
        </a:graphic>
      </p:graphicFrame>
      <p:sp>
        <p:nvSpPr>
          <p:cNvPr id="2" name="矩形 1"/>
          <p:cNvSpPr/>
          <p:nvPr/>
        </p:nvSpPr>
        <p:spPr>
          <a:xfrm>
            <a:off x="1979712" y="6488668"/>
            <a:ext cx="4838184" cy="369332"/>
          </a:xfrm>
          <a:prstGeom prst="rect">
            <a:avLst/>
          </a:prstGeom>
        </p:spPr>
        <p:txBody>
          <a:bodyPr wrap="none">
            <a:spAutoFit/>
          </a:bodyPr>
          <a:lstStyle/>
          <a:p>
            <a:pPr eaLnBrk="1" hangingPunct="1">
              <a:spcBef>
                <a:spcPct val="50000"/>
              </a:spcBef>
              <a:buFont typeface="Wingdings" pitchFamily="2" charset="2"/>
              <a:buNone/>
            </a:pPr>
            <a:r>
              <a:rPr lang="zh-CN" altLang="en-US" sz="1800" dirty="0">
                <a:solidFill>
                  <a:srgbClr val="000000"/>
                </a:solidFill>
              </a:rPr>
              <a:t>程序段执行到</a:t>
            </a:r>
            <a:r>
              <a:rPr lang="en-US" altLang="zh-CN" sz="1800" dirty="0" smtClean="0">
                <a:solidFill>
                  <a:srgbClr val="FF0000"/>
                </a:solidFill>
              </a:rPr>
              <a:t>MULTD</a:t>
            </a:r>
            <a:r>
              <a:rPr lang="zh-CN" altLang="en-US" sz="1800" dirty="0" smtClean="0"/>
              <a:t>写完结果</a:t>
            </a:r>
            <a:r>
              <a:rPr lang="zh-CN" altLang="en-US" sz="1800" dirty="0" smtClean="0">
                <a:solidFill>
                  <a:srgbClr val="000000"/>
                </a:solidFill>
              </a:rPr>
              <a:t>时</a:t>
            </a:r>
            <a:r>
              <a:rPr lang="zh-CN" altLang="en-US" sz="1800" dirty="0">
                <a:solidFill>
                  <a:srgbClr val="000000"/>
                </a:solidFill>
              </a:rPr>
              <a:t>记分牌的状态</a:t>
            </a:r>
            <a:r>
              <a:rPr lang="zh-CN" altLang="en-US" sz="1800" dirty="0"/>
              <a:t> </a:t>
            </a:r>
          </a:p>
        </p:txBody>
      </p:sp>
    </p:spTree>
    <p:extLst>
      <p:ext uri="{BB962C8B-B14F-4D97-AF65-F5344CB8AC3E}">
        <p14:creationId xmlns:p14="http://schemas.microsoft.com/office/powerpoint/2010/main" val="323363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775990200"/>
              </p:ext>
            </p:extLst>
          </p:nvPr>
        </p:nvGraphicFramePr>
        <p:xfrm>
          <a:off x="1259632" y="116633"/>
          <a:ext cx="6096000" cy="2620880"/>
        </p:xfrm>
        <a:graphic>
          <a:graphicData uri="http://schemas.openxmlformats.org/drawingml/2006/table">
            <a:tbl>
              <a:tblPr firstRow="1" bandRow="1">
                <a:tableStyleId>{5C22544A-7EE6-4342-B048-85BDC9FD1C3A}</a:tableStyleId>
              </a:tblPr>
              <a:tblGrid>
                <a:gridCol w="2088232"/>
                <a:gridCol w="1008112"/>
                <a:gridCol w="1152128"/>
                <a:gridCol w="1008112"/>
                <a:gridCol w="839416"/>
              </a:tblGrid>
              <a:tr h="295268">
                <a:tc rowSpan="2">
                  <a:txBody>
                    <a:bodyPr/>
                    <a:lstStyle/>
                    <a:p>
                      <a:pPr algn="ctr"/>
                      <a:endParaRPr lang="en-US" altLang="zh-CN" sz="1400" b="1" dirty="0" smtClean="0">
                        <a:latin typeface="+mn-ea"/>
                        <a:ea typeface="+mn-ea"/>
                      </a:endParaRPr>
                    </a:p>
                    <a:p>
                      <a:pPr algn="ctr"/>
                      <a:r>
                        <a:rPr lang="zh-CN" altLang="en-US" sz="1400" b="1" dirty="0" smtClean="0">
                          <a:latin typeface="+mn-ea"/>
                          <a:ea typeface="+mn-ea"/>
                        </a:rPr>
                        <a:t>指令</a:t>
                      </a:r>
                      <a:endParaRPr lang="zh-CN" altLang="en-US" sz="1400" b="1" dirty="0">
                        <a:latin typeface="+mn-ea"/>
                        <a:ea typeface="+mn-ea"/>
                      </a:endParaRPr>
                    </a:p>
                  </a:txBody>
                  <a:tcPr/>
                </a:tc>
                <a:tc gridSpan="4">
                  <a:txBody>
                    <a:bodyPr/>
                    <a:lstStyle/>
                    <a:p>
                      <a:pPr algn="ctr"/>
                      <a:r>
                        <a:rPr lang="zh-CN" altLang="en-US" sz="1400" b="1" dirty="0" smtClean="0">
                          <a:latin typeface="+mn-ea"/>
                          <a:ea typeface="+mn-ea"/>
                        </a:rPr>
                        <a:t>指令状态表</a:t>
                      </a:r>
                      <a:endParaRPr lang="zh-CN" altLang="en-US" sz="1400" b="1" dirty="0">
                        <a:latin typeface="+mn-ea"/>
                        <a:ea typeface="+mn-ea"/>
                      </a:endParaRP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295268">
                <a:tc vMerge="1">
                  <a:txBody>
                    <a:bodyPr/>
                    <a:lstStyle/>
                    <a:p>
                      <a:endParaRPr lang="zh-CN" altLang="en-US" dirty="0"/>
                    </a:p>
                  </a:txBody>
                  <a:tcPr/>
                </a:tc>
                <a:tc>
                  <a:txBody>
                    <a:bodyPr/>
                    <a:lstStyle/>
                    <a:p>
                      <a:pPr algn="ctr"/>
                      <a:r>
                        <a:rPr lang="en-US" altLang="zh-CN" sz="1400" b="1" dirty="0" smtClean="0">
                          <a:latin typeface="+mn-ea"/>
                          <a:ea typeface="+mn-ea"/>
                        </a:rPr>
                        <a:t>IS</a:t>
                      </a:r>
                      <a:endParaRPr lang="zh-CN" altLang="en-US" sz="1400" b="1" dirty="0">
                        <a:latin typeface="+mn-ea"/>
                        <a:ea typeface="+mn-ea"/>
                      </a:endParaRPr>
                    </a:p>
                  </a:txBody>
                  <a:tcPr/>
                </a:tc>
                <a:tc>
                  <a:txBody>
                    <a:bodyPr/>
                    <a:lstStyle/>
                    <a:p>
                      <a:pPr algn="ctr"/>
                      <a:r>
                        <a:rPr lang="en-US" altLang="zh-CN" sz="1400" b="1" dirty="0" smtClean="0">
                          <a:latin typeface="+mn-ea"/>
                          <a:ea typeface="+mn-ea"/>
                        </a:rPr>
                        <a:t>RO</a:t>
                      </a:r>
                      <a:endParaRPr lang="zh-CN" altLang="en-US" sz="1400" b="1" dirty="0">
                        <a:latin typeface="+mn-ea"/>
                        <a:ea typeface="+mn-ea"/>
                      </a:endParaRPr>
                    </a:p>
                  </a:txBody>
                  <a:tcPr/>
                </a:tc>
                <a:tc>
                  <a:txBody>
                    <a:bodyPr/>
                    <a:lstStyle/>
                    <a:p>
                      <a:pPr algn="ctr"/>
                      <a:r>
                        <a:rPr lang="en-US" altLang="zh-CN" sz="1400" b="1" dirty="0" smtClean="0">
                          <a:latin typeface="+mn-ea"/>
                          <a:ea typeface="+mn-ea"/>
                        </a:rPr>
                        <a:t>EX</a:t>
                      </a:r>
                      <a:endParaRPr lang="zh-CN" altLang="en-US" sz="1400" b="1" dirty="0">
                        <a:latin typeface="+mn-ea"/>
                        <a:ea typeface="+mn-ea"/>
                      </a:endParaRPr>
                    </a:p>
                  </a:txBody>
                  <a:tcPr/>
                </a:tc>
                <a:tc>
                  <a:txBody>
                    <a:bodyPr/>
                    <a:lstStyle/>
                    <a:p>
                      <a:pPr algn="ctr"/>
                      <a:r>
                        <a:rPr lang="en-US" altLang="zh-CN" sz="1400" b="1" dirty="0" smtClean="0">
                          <a:latin typeface="+mn-ea"/>
                          <a:ea typeface="+mn-ea"/>
                        </a:rPr>
                        <a:t>WR</a:t>
                      </a:r>
                      <a:endParaRPr lang="zh-CN" altLang="en-US" sz="1400" b="1" dirty="0">
                        <a:latin typeface="+mn-ea"/>
                        <a:ea typeface="+mn-ea"/>
                      </a:endParaRPr>
                    </a:p>
                  </a:txBody>
                  <a:tcPr/>
                </a:tc>
              </a:tr>
              <a:tr h="295268">
                <a:tc>
                  <a:txBody>
                    <a:bodyPr/>
                    <a:lstStyle/>
                    <a:p>
                      <a:pPr algn="l"/>
                      <a:r>
                        <a:rPr lang="en-US" altLang="zh-CN" sz="1400" b="1" dirty="0" smtClean="0">
                          <a:latin typeface="+mn-ea"/>
                          <a:ea typeface="+mn-ea"/>
                        </a:rPr>
                        <a:t>LD</a:t>
                      </a:r>
                      <a:r>
                        <a:rPr lang="en-US" altLang="zh-CN" sz="1400" b="1" baseline="0" dirty="0" smtClean="0">
                          <a:latin typeface="+mn-ea"/>
                          <a:ea typeface="+mn-ea"/>
                        </a:rPr>
                        <a:t>     F6</a:t>
                      </a:r>
                      <a:r>
                        <a:rPr lang="zh-CN" altLang="en-US" sz="1400" b="1" baseline="0" dirty="0" smtClean="0">
                          <a:latin typeface="+mn-ea"/>
                          <a:ea typeface="+mn-ea"/>
                        </a:rPr>
                        <a:t>，</a:t>
                      </a:r>
                      <a:r>
                        <a:rPr lang="en-US" altLang="zh-CN" sz="1400" b="1" baseline="0" dirty="0" smtClean="0">
                          <a:latin typeface="+mn-ea"/>
                          <a:ea typeface="+mn-ea"/>
                        </a:rPr>
                        <a:t>34(R2)</a:t>
                      </a:r>
                      <a:endParaRPr lang="zh-CN" altLang="en-US" sz="1400" b="1" dirty="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r>
              <a:tr h="3412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mn-ea"/>
                          <a:ea typeface="+mn-ea"/>
                        </a:rPr>
                        <a:t>LD</a:t>
                      </a:r>
                      <a:r>
                        <a:rPr lang="en-US" altLang="zh-CN" sz="1400" b="1" baseline="0" dirty="0" smtClean="0">
                          <a:latin typeface="+mn-ea"/>
                          <a:ea typeface="+mn-ea"/>
                        </a:rPr>
                        <a:t>     </a:t>
                      </a:r>
                      <a:r>
                        <a:rPr lang="en-US" altLang="zh-CN" sz="1400" b="1" u="none" baseline="0" dirty="0" smtClean="0">
                          <a:solidFill>
                            <a:srgbClr val="FF0000"/>
                          </a:solidFill>
                          <a:latin typeface="+mn-ea"/>
                          <a:ea typeface="+mn-ea"/>
                        </a:rPr>
                        <a:t>F2</a:t>
                      </a:r>
                      <a:r>
                        <a:rPr lang="zh-CN" altLang="en-US" sz="1400" b="1" baseline="0" dirty="0" smtClean="0">
                          <a:latin typeface="+mn-ea"/>
                          <a:ea typeface="+mn-ea"/>
                        </a:rPr>
                        <a:t>，</a:t>
                      </a:r>
                      <a:r>
                        <a:rPr lang="en-US" altLang="zh-CN" sz="1400" b="1" baseline="0" dirty="0" smtClean="0">
                          <a:latin typeface="+mn-ea"/>
                          <a:ea typeface="+mn-ea"/>
                        </a:rPr>
                        <a:t>45(R3)</a:t>
                      </a:r>
                      <a:endParaRPr lang="zh-CN" altLang="en-US" sz="1400" b="1" dirty="0" smtClean="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r>
              <a:tr h="341296">
                <a:tc>
                  <a:txBody>
                    <a:bodyPr/>
                    <a:lstStyle/>
                    <a:p>
                      <a:pPr algn="l"/>
                      <a:r>
                        <a:rPr lang="en-US" altLang="zh-CN" sz="1400" b="1" kern="1200" dirty="0" smtClean="0">
                          <a:solidFill>
                            <a:schemeClr val="dk1"/>
                          </a:solidFill>
                          <a:latin typeface="+mn-ea"/>
                          <a:ea typeface="+mn-ea"/>
                          <a:cs typeface="+mn-cs"/>
                        </a:rPr>
                        <a:t>MULTD  </a:t>
                      </a:r>
                      <a:r>
                        <a:rPr lang="en-US" altLang="zh-CN" sz="1400" b="1" kern="1200" dirty="0" smtClean="0">
                          <a:solidFill>
                            <a:srgbClr val="00B050"/>
                          </a:solidFill>
                          <a:latin typeface="+mn-ea"/>
                          <a:ea typeface="+mn-ea"/>
                          <a:cs typeface="+mn-cs"/>
                        </a:rPr>
                        <a:t>F0</a:t>
                      </a:r>
                      <a:r>
                        <a:rPr lang="en-US" altLang="zh-CN" sz="1400" b="1" kern="1200" dirty="0" smtClean="0">
                          <a:solidFill>
                            <a:schemeClr val="dk1"/>
                          </a:solidFill>
                          <a:latin typeface="+mn-ea"/>
                          <a:ea typeface="+mn-ea"/>
                          <a:cs typeface="+mn-cs"/>
                        </a:rPr>
                        <a:t>, </a:t>
                      </a:r>
                      <a:r>
                        <a:rPr lang="en-US" altLang="zh-CN" sz="1400" b="1" u="none" kern="1200" dirty="0" smtClean="0">
                          <a:solidFill>
                            <a:srgbClr val="FF0000"/>
                          </a:solidFill>
                          <a:latin typeface="+mn-ea"/>
                          <a:ea typeface="+mn-ea"/>
                          <a:cs typeface="+mn-cs"/>
                        </a:rPr>
                        <a:t>F2</a:t>
                      </a:r>
                      <a:r>
                        <a:rPr lang="en-US" altLang="zh-CN" sz="1400" b="1" kern="1200" dirty="0" smtClean="0">
                          <a:solidFill>
                            <a:schemeClr val="dk1"/>
                          </a:solidFill>
                          <a:latin typeface="+mn-ea"/>
                          <a:ea typeface="+mn-ea"/>
                          <a:cs typeface="+mn-cs"/>
                        </a:rPr>
                        <a:t>, F4</a:t>
                      </a: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solidFill>
                            <a:schemeClr val="tx1"/>
                          </a:solidFill>
                          <a:latin typeface="+mn-ea"/>
                          <a:ea typeface="+mn-ea"/>
                        </a:rPr>
                        <a:t>√</a:t>
                      </a:r>
                    </a:p>
                  </a:txBody>
                  <a:tcPr/>
                </a:tc>
              </a:tr>
              <a:tr h="341296">
                <a:tc>
                  <a:txBody>
                    <a:bodyPr/>
                    <a:lstStyle/>
                    <a:p>
                      <a:pPr algn="l"/>
                      <a:r>
                        <a:rPr lang="en-US" altLang="zh-CN" sz="1400" b="1" kern="1200" dirty="0" smtClean="0">
                          <a:solidFill>
                            <a:schemeClr val="dk1"/>
                          </a:solidFill>
                          <a:latin typeface="+mn-ea"/>
                          <a:ea typeface="+mn-ea"/>
                          <a:cs typeface="+mn-cs"/>
                        </a:rPr>
                        <a:t>SUBD   </a:t>
                      </a:r>
                      <a:r>
                        <a:rPr lang="en-US" altLang="zh-CN" sz="1400" b="1" kern="1200" dirty="0" smtClean="0">
                          <a:solidFill>
                            <a:srgbClr val="C00000"/>
                          </a:solidFill>
                          <a:latin typeface="+mn-ea"/>
                          <a:ea typeface="+mn-ea"/>
                          <a:cs typeface="+mn-cs"/>
                        </a:rPr>
                        <a:t>F8</a:t>
                      </a:r>
                      <a:r>
                        <a:rPr lang="en-US" altLang="zh-CN" sz="1400" b="1" kern="1200" dirty="0" smtClean="0">
                          <a:solidFill>
                            <a:schemeClr val="dk1"/>
                          </a:solidFill>
                          <a:latin typeface="+mn-ea"/>
                          <a:ea typeface="+mn-ea"/>
                          <a:cs typeface="+mn-cs"/>
                        </a:rPr>
                        <a:t>, </a:t>
                      </a:r>
                      <a:r>
                        <a:rPr lang="en-US" altLang="zh-CN" sz="1400" b="1" u="sng" kern="1200" dirty="0" smtClean="0">
                          <a:solidFill>
                            <a:srgbClr val="0066FF"/>
                          </a:solidFill>
                          <a:effectLst>
                            <a:outerShdw blurRad="38100" dist="38100" dir="2700000" algn="tl">
                              <a:srgbClr val="000000">
                                <a:alpha val="43137"/>
                              </a:srgbClr>
                            </a:outerShdw>
                          </a:effectLst>
                          <a:latin typeface="+mn-ea"/>
                          <a:ea typeface="+mn-ea"/>
                          <a:cs typeface="+mn-cs"/>
                        </a:rPr>
                        <a:t>F6</a:t>
                      </a:r>
                      <a:r>
                        <a:rPr lang="en-US" altLang="zh-CN" sz="1400" b="1" kern="1200" dirty="0" smtClean="0">
                          <a:solidFill>
                            <a:schemeClr val="dk1"/>
                          </a:solidFill>
                          <a:latin typeface="+mn-ea"/>
                          <a:ea typeface="+mn-ea"/>
                          <a:cs typeface="+mn-cs"/>
                        </a:rPr>
                        <a:t>, </a:t>
                      </a:r>
                      <a:r>
                        <a:rPr lang="en-US" altLang="zh-CN" sz="1400" b="1" u="none" kern="1200" dirty="0" smtClean="0">
                          <a:solidFill>
                            <a:srgbClr val="FF0000"/>
                          </a:solidFill>
                          <a:latin typeface="+mn-ea"/>
                          <a:ea typeface="+mn-ea"/>
                          <a:cs typeface="+mn-cs"/>
                        </a:rPr>
                        <a:t>F2</a:t>
                      </a:r>
                      <a:endParaRPr lang="zh-CN" altLang="en-US" sz="1400" b="1" u="none" kern="1200" dirty="0">
                        <a:solidFill>
                          <a:srgbClr val="FF0000"/>
                        </a:solidFill>
                        <a:latin typeface="+mn-ea"/>
                        <a:ea typeface="+mn-ea"/>
                        <a:cs typeface="+mn-cs"/>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r>
              <a:tr h="341296">
                <a:tc>
                  <a:txBody>
                    <a:bodyPr/>
                    <a:lstStyle/>
                    <a:p>
                      <a:pPr algn="l"/>
                      <a:r>
                        <a:rPr lang="en-US" altLang="zh-CN" sz="1400" b="1" kern="1200" dirty="0" smtClean="0">
                          <a:solidFill>
                            <a:schemeClr val="dk1"/>
                          </a:solidFill>
                          <a:latin typeface="+mn-ea"/>
                          <a:ea typeface="+mn-ea"/>
                          <a:cs typeface="+mn-cs"/>
                        </a:rPr>
                        <a:t>DIVD   F10, </a:t>
                      </a:r>
                      <a:r>
                        <a:rPr lang="en-US" altLang="zh-CN" sz="1400" b="1" u="none" kern="1200" dirty="0" smtClean="0">
                          <a:solidFill>
                            <a:srgbClr val="00B050"/>
                          </a:solidFill>
                          <a:latin typeface="+mn-ea"/>
                          <a:ea typeface="+mn-ea"/>
                          <a:cs typeface="+mn-cs"/>
                        </a:rPr>
                        <a:t>F0</a:t>
                      </a:r>
                      <a:r>
                        <a:rPr lang="en-US" altLang="zh-CN" sz="1400" b="1" kern="1200" dirty="0" smtClean="0">
                          <a:solidFill>
                            <a:schemeClr val="dk1"/>
                          </a:solidFill>
                          <a:latin typeface="+mn-ea"/>
                          <a:ea typeface="+mn-ea"/>
                          <a:cs typeface="+mn-cs"/>
                        </a:rPr>
                        <a:t>, </a:t>
                      </a:r>
                      <a:r>
                        <a:rPr lang="en-US" altLang="zh-CN" sz="1400" b="1" u="sng" kern="1200" dirty="0" smtClean="0">
                          <a:solidFill>
                            <a:srgbClr val="0066FF"/>
                          </a:solidFill>
                          <a:effectLst>
                            <a:outerShdw blurRad="38100" dist="38100" dir="2700000" algn="tl">
                              <a:srgbClr val="000000">
                                <a:alpha val="43137"/>
                              </a:srgbClr>
                            </a:outerShdw>
                          </a:effectLst>
                          <a:latin typeface="+mn-ea"/>
                          <a:ea typeface="+mn-ea"/>
                          <a:cs typeface="+mn-cs"/>
                        </a:rPr>
                        <a:t>F6</a:t>
                      </a:r>
                      <a:endParaRPr lang="zh-CN" altLang="en-US" sz="1400" b="1" u="sng" kern="1200" dirty="0">
                        <a:solidFill>
                          <a:srgbClr val="0066FF"/>
                        </a:solidFill>
                        <a:effectLst>
                          <a:outerShdw blurRad="38100" dist="38100" dir="2700000" algn="tl">
                            <a:srgbClr val="000000">
                              <a:alpha val="43137"/>
                            </a:srgbClr>
                          </a:outerShdw>
                        </a:effectLst>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solidFill>
                            <a:srgbClr val="FF0000"/>
                          </a:solidFill>
                          <a:latin typeface="+mn-ea"/>
                          <a:ea typeface="+mn-ea"/>
                        </a:rPr>
                        <a:t>√</a:t>
                      </a:r>
                    </a:p>
                  </a:txBody>
                  <a:tcPr/>
                </a:tc>
                <a:tc>
                  <a:txBody>
                    <a:bodyPr/>
                    <a:lstStyle/>
                    <a:p>
                      <a:pPr algn="ctr"/>
                      <a:endParaRPr lang="zh-CN" altLang="en-US" sz="1400" b="1" dirty="0">
                        <a:latin typeface="+mn-ea"/>
                        <a:ea typeface="+mn-ea"/>
                      </a:endParaRPr>
                    </a:p>
                  </a:txBody>
                  <a:tcPr/>
                </a:tc>
                <a:tc>
                  <a:txBody>
                    <a:bodyPr/>
                    <a:lstStyle/>
                    <a:p>
                      <a:pPr algn="ctr"/>
                      <a:endParaRPr lang="zh-CN" altLang="en-US" sz="1400" dirty="0"/>
                    </a:p>
                  </a:txBody>
                  <a:tcPr/>
                </a:tc>
              </a:tr>
              <a:tr h="341296">
                <a:tc>
                  <a:txBody>
                    <a:bodyPr/>
                    <a:lstStyle/>
                    <a:p>
                      <a:pPr algn="l"/>
                      <a:r>
                        <a:rPr lang="en-US" altLang="zh-CN" sz="1400" b="1" kern="1200" dirty="0" smtClean="0">
                          <a:solidFill>
                            <a:schemeClr val="dk1"/>
                          </a:solidFill>
                          <a:latin typeface="+mn-ea"/>
                          <a:ea typeface="+mn-ea"/>
                          <a:cs typeface="+mn-cs"/>
                        </a:rPr>
                        <a:t>ADDD   </a:t>
                      </a:r>
                      <a:r>
                        <a:rPr lang="en-US" altLang="zh-CN" sz="1400" b="1" u="none" kern="1200" dirty="0" smtClean="0">
                          <a:solidFill>
                            <a:srgbClr val="0066FF"/>
                          </a:solidFill>
                          <a:effectLst>
                            <a:outerShdw blurRad="38100" dist="38100" dir="2700000" algn="tl">
                              <a:srgbClr val="000000">
                                <a:alpha val="43137"/>
                              </a:srgbClr>
                            </a:outerShdw>
                          </a:effectLst>
                          <a:latin typeface="+mn-ea"/>
                          <a:ea typeface="+mn-ea"/>
                          <a:cs typeface="+mn-cs"/>
                        </a:rPr>
                        <a:t>F6</a:t>
                      </a:r>
                      <a:r>
                        <a:rPr lang="en-US" altLang="zh-CN" sz="1400" b="1" kern="1200" dirty="0" smtClean="0">
                          <a:solidFill>
                            <a:schemeClr val="dk1"/>
                          </a:solidFill>
                          <a:latin typeface="+mn-ea"/>
                          <a:ea typeface="+mn-ea"/>
                          <a:cs typeface="+mn-cs"/>
                        </a:rPr>
                        <a:t>,</a:t>
                      </a:r>
                      <a:r>
                        <a:rPr lang="en-US" altLang="zh-CN" sz="1400" b="1" kern="1200" baseline="0" dirty="0" smtClean="0">
                          <a:solidFill>
                            <a:schemeClr val="dk1"/>
                          </a:solidFill>
                          <a:latin typeface="+mn-ea"/>
                          <a:ea typeface="+mn-ea"/>
                          <a:cs typeface="+mn-cs"/>
                        </a:rPr>
                        <a:t> </a:t>
                      </a:r>
                      <a:r>
                        <a:rPr lang="en-US" altLang="zh-CN" sz="1400" b="1" kern="1200" baseline="0" dirty="0" smtClean="0">
                          <a:solidFill>
                            <a:srgbClr val="C00000"/>
                          </a:solidFill>
                          <a:latin typeface="+mn-ea"/>
                          <a:ea typeface="+mn-ea"/>
                          <a:cs typeface="+mn-cs"/>
                        </a:rPr>
                        <a:t>F8</a:t>
                      </a:r>
                      <a:r>
                        <a:rPr lang="en-US" altLang="zh-CN" sz="1400" b="1" kern="1200" baseline="0" dirty="0" smtClean="0">
                          <a:solidFill>
                            <a:schemeClr val="dk1"/>
                          </a:solidFill>
                          <a:latin typeface="+mn-ea"/>
                          <a:ea typeface="+mn-ea"/>
                          <a:cs typeface="+mn-cs"/>
                        </a:rPr>
                        <a:t>, F2</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algn="ctr"/>
                      <a:endParaRPr lang="zh-CN" altLang="en-US" sz="1400" dirty="0"/>
                    </a:p>
                  </a:txBody>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750566101"/>
              </p:ext>
            </p:extLst>
          </p:nvPr>
        </p:nvGraphicFramePr>
        <p:xfrm>
          <a:off x="1284308" y="2924944"/>
          <a:ext cx="6096004" cy="2214072"/>
        </p:xfrm>
        <a:graphic>
          <a:graphicData uri="http://schemas.openxmlformats.org/drawingml/2006/table">
            <a:tbl>
              <a:tblPr firstRow="1" bandRow="1">
                <a:tableStyleId>{5C22544A-7EE6-4342-B048-85BDC9FD1C3A}</a:tableStyleId>
              </a:tblPr>
              <a:tblGrid>
                <a:gridCol w="695404"/>
                <a:gridCol w="720080"/>
                <a:gridCol w="744756"/>
                <a:gridCol w="576064"/>
                <a:gridCol w="576064"/>
                <a:gridCol w="479380"/>
                <a:gridCol w="672748"/>
                <a:gridCol w="576064"/>
                <a:gridCol w="504056"/>
                <a:gridCol w="551388"/>
              </a:tblGrid>
              <a:tr h="286856">
                <a:tc rowSpan="2">
                  <a:txBody>
                    <a:bodyPr/>
                    <a:lstStyle/>
                    <a:p>
                      <a:pPr algn="ctr"/>
                      <a:r>
                        <a:rPr lang="zh-CN" altLang="en-US" sz="1400" b="1" kern="1200" dirty="0" smtClean="0">
                          <a:solidFill>
                            <a:schemeClr val="lt1"/>
                          </a:solidFill>
                          <a:latin typeface="+mn-ea"/>
                          <a:ea typeface="+mn-ea"/>
                          <a:cs typeface="+mn-cs"/>
                        </a:rPr>
                        <a:t>部件名称</a:t>
                      </a:r>
                      <a:endParaRPr lang="en-US" altLang="zh-CN" sz="1400" b="1" kern="1200" dirty="0" smtClean="0">
                        <a:solidFill>
                          <a:schemeClr val="lt1"/>
                        </a:solidFill>
                        <a:latin typeface="+mn-ea"/>
                        <a:ea typeface="+mn-ea"/>
                        <a:cs typeface="+mn-cs"/>
                      </a:endParaRPr>
                    </a:p>
                  </a:txBody>
                  <a:tcPr/>
                </a:tc>
                <a:tc gridSpan="9">
                  <a:txBody>
                    <a:bodyPr/>
                    <a:lstStyle/>
                    <a:p>
                      <a:pPr algn="ctr"/>
                      <a:r>
                        <a:rPr lang="zh-CN" altLang="en-US" sz="1400" b="1" dirty="0" smtClean="0">
                          <a:latin typeface="+mn-ea"/>
                          <a:ea typeface="+mn-ea"/>
                        </a:rPr>
                        <a:t>功能部件状态表</a:t>
                      </a:r>
                      <a:endParaRPr lang="zh-CN" altLang="en-US" sz="1400" b="1" dirty="0">
                        <a:latin typeface="+mn-ea"/>
                        <a:ea typeface="+mn-ea"/>
                      </a:endParaRP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pPr algn="ctr"/>
                      <a:endParaRPr lang="zh-CN" altLang="en-US" sz="1400" b="1" dirty="0">
                        <a:latin typeface="+mn-ea"/>
                        <a:ea typeface="+mn-ea"/>
                      </a:endParaRPr>
                    </a:p>
                  </a:txBody>
                  <a:tcPr/>
                </a:tc>
                <a:tc hMerge="1">
                  <a:txBody>
                    <a:bodyPr/>
                    <a:lstStyle/>
                    <a:p>
                      <a:pPr algn="ctr"/>
                      <a:endParaRPr lang="zh-CN" altLang="en-US" sz="1400" b="1" dirty="0">
                        <a:latin typeface="+mn-ea"/>
                        <a:ea typeface="+mn-ea"/>
                      </a:endParaRPr>
                    </a:p>
                  </a:txBody>
                  <a:tcPr/>
                </a:tc>
                <a:tc hMerge="1">
                  <a:txBody>
                    <a:bodyPr/>
                    <a:lstStyle/>
                    <a:p>
                      <a:pPr algn="ctr"/>
                      <a:endParaRPr lang="zh-CN" altLang="en-US" sz="1400" b="1" dirty="0">
                        <a:latin typeface="+mn-ea"/>
                        <a:ea typeface="+mn-ea"/>
                      </a:endParaRPr>
                    </a:p>
                  </a:txBody>
                  <a:tcPr/>
                </a:tc>
                <a:tc hMerge="1">
                  <a:txBody>
                    <a:bodyPr/>
                    <a:lstStyle/>
                    <a:p>
                      <a:pPr algn="ctr"/>
                      <a:endParaRPr lang="zh-CN" altLang="en-US" sz="1400" b="1" dirty="0">
                        <a:latin typeface="+mn-ea"/>
                        <a:ea typeface="+mn-ea"/>
                      </a:endParaRPr>
                    </a:p>
                  </a:txBody>
                  <a:tcPr/>
                </a:tc>
                <a:tc hMerge="1">
                  <a:txBody>
                    <a:bodyPr/>
                    <a:lstStyle/>
                    <a:p>
                      <a:pPr algn="ctr"/>
                      <a:endParaRPr lang="zh-CN" altLang="en-US" sz="1400" b="1" dirty="0">
                        <a:latin typeface="+mn-ea"/>
                        <a:ea typeface="+mn-ea"/>
                      </a:endParaRPr>
                    </a:p>
                  </a:txBody>
                  <a:tcPr/>
                </a:tc>
              </a:tr>
              <a:tr h="286856">
                <a:tc vMerge="1">
                  <a:txBody>
                    <a:bodyPr/>
                    <a:lstStyle/>
                    <a:p>
                      <a:endParaRPr lang="zh-CN" altLang="en-US" dirty="0"/>
                    </a:p>
                  </a:txBody>
                  <a:tcPr/>
                </a:tc>
                <a:tc>
                  <a:txBody>
                    <a:bodyPr/>
                    <a:lstStyle/>
                    <a:p>
                      <a:pPr algn="ctr"/>
                      <a:r>
                        <a:rPr lang="en-US" altLang="zh-CN" sz="1400" b="1" dirty="0" smtClean="0">
                          <a:latin typeface="+mn-ea"/>
                          <a:ea typeface="+mn-ea"/>
                        </a:rPr>
                        <a:t>Busy</a:t>
                      </a:r>
                      <a:endParaRPr lang="zh-CN" altLang="en-US" sz="1400" b="1" dirty="0">
                        <a:latin typeface="+mn-ea"/>
                        <a:ea typeface="+mn-ea"/>
                      </a:endParaRPr>
                    </a:p>
                  </a:txBody>
                  <a:tcPr/>
                </a:tc>
                <a:tc>
                  <a:txBody>
                    <a:bodyPr/>
                    <a:lstStyle/>
                    <a:p>
                      <a:pPr algn="ctr"/>
                      <a:r>
                        <a:rPr lang="en-US" altLang="zh-CN" sz="1400" b="1" dirty="0" smtClean="0">
                          <a:latin typeface="+mn-ea"/>
                          <a:ea typeface="+mn-ea"/>
                        </a:rPr>
                        <a:t>Op</a:t>
                      </a:r>
                      <a:endParaRPr lang="zh-CN" altLang="en-US" sz="1400" b="1" dirty="0">
                        <a:latin typeface="+mn-ea"/>
                        <a:ea typeface="+mn-ea"/>
                      </a:endParaRPr>
                    </a:p>
                  </a:txBody>
                  <a:tcPr/>
                </a:tc>
                <a:tc>
                  <a:txBody>
                    <a:bodyPr/>
                    <a:lstStyle/>
                    <a:p>
                      <a:pPr algn="ctr"/>
                      <a:r>
                        <a:rPr lang="en-US" altLang="zh-CN" sz="1400" b="1" dirty="0" smtClean="0">
                          <a:latin typeface="+mn-ea"/>
                          <a:ea typeface="+mn-ea"/>
                        </a:rPr>
                        <a:t>Fi</a:t>
                      </a:r>
                      <a:endParaRPr lang="zh-CN" altLang="en-US" sz="1400" b="1" dirty="0">
                        <a:latin typeface="+mn-ea"/>
                        <a:ea typeface="+mn-ea"/>
                      </a:endParaRPr>
                    </a:p>
                  </a:txBody>
                  <a:tcPr/>
                </a:tc>
                <a:tc>
                  <a:txBody>
                    <a:bodyPr/>
                    <a:lstStyle/>
                    <a:p>
                      <a:pPr algn="ctr"/>
                      <a:r>
                        <a:rPr lang="en-US" altLang="zh-CN" sz="1400" b="1" dirty="0" err="1" smtClean="0">
                          <a:latin typeface="+mn-ea"/>
                          <a:ea typeface="+mn-ea"/>
                        </a:rPr>
                        <a:t>Fj</a:t>
                      </a:r>
                      <a:endParaRPr lang="zh-CN" altLang="en-US" sz="1400" b="1" dirty="0">
                        <a:latin typeface="+mn-ea"/>
                        <a:ea typeface="+mn-ea"/>
                      </a:endParaRPr>
                    </a:p>
                  </a:txBody>
                  <a:tcPr/>
                </a:tc>
                <a:tc>
                  <a:txBody>
                    <a:bodyPr/>
                    <a:lstStyle/>
                    <a:p>
                      <a:pPr algn="ctr"/>
                      <a:r>
                        <a:rPr lang="en-US" altLang="zh-CN" sz="1400" b="1" dirty="0" err="1" smtClean="0">
                          <a:latin typeface="+mn-ea"/>
                          <a:ea typeface="+mn-ea"/>
                        </a:rPr>
                        <a:t>Fk</a:t>
                      </a:r>
                      <a:endParaRPr lang="zh-CN" altLang="en-US" sz="1400" b="1" dirty="0">
                        <a:latin typeface="+mn-ea"/>
                        <a:ea typeface="+mn-ea"/>
                      </a:endParaRPr>
                    </a:p>
                  </a:txBody>
                  <a:tcPr/>
                </a:tc>
                <a:tc>
                  <a:txBody>
                    <a:bodyPr/>
                    <a:lstStyle/>
                    <a:p>
                      <a:pPr algn="ctr"/>
                      <a:r>
                        <a:rPr lang="en-US" altLang="zh-CN" sz="1400" b="1" dirty="0" err="1" smtClean="0">
                          <a:latin typeface="+mn-ea"/>
                          <a:ea typeface="+mn-ea"/>
                        </a:rPr>
                        <a:t>Qj</a:t>
                      </a:r>
                      <a:endParaRPr lang="zh-CN" altLang="en-US" sz="1400" b="1" dirty="0">
                        <a:latin typeface="+mn-ea"/>
                        <a:ea typeface="+mn-ea"/>
                      </a:endParaRPr>
                    </a:p>
                  </a:txBody>
                  <a:tcPr/>
                </a:tc>
                <a:tc>
                  <a:txBody>
                    <a:bodyPr/>
                    <a:lstStyle/>
                    <a:p>
                      <a:pPr algn="ctr"/>
                      <a:r>
                        <a:rPr lang="en-US" altLang="zh-CN" sz="1400" b="1" dirty="0" err="1" smtClean="0">
                          <a:latin typeface="+mn-ea"/>
                          <a:ea typeface="+mn-ea"/>
                        </a:rPr>
                        <a:t>Qk</a:t>
                      </a:r>
                      <a:endParaRPr lang="zh-CN" altLang="en-US" sz="1400" b="1" dirty="0">
                        <a:latin typeface="+mn-ea"/>
                        <a:ea typeface="+mn-ea"/>
                      </a:endParaRPr>
                    </a:p>
                  </a:txBody>
                  <a:tcPr/>
                </a:tc>
                <a:tc>
                  <a:txBody>
                    <a:bodyPr/>
                    <a:lstStyle/>
                    <a:p>
                      <a:pPr algn="ctr"/>
                      <a:r>
                        <a:rPr lang="en-US" altLang="zh-CN" sz="1400" b="1" dirty="0" err="1" smtClean="0">
                          <a:latin typeface="+mn-ea"/>
                          <a:ea typeface="+mn-ea"/>
                        </a:rPr>
                        <a:t>Rj</a:t>
                      </a:r>
                      <a:endParaRPr lang="zh-CN" altLang="en-US" sz="1400" b="1" dirty="0">
                        <a:latin typeface="+mn-ea"/>
                        <a:ea typeface="+mn-ea"/>
                      </a:endParaRPr>
                    </a:p>
                  </a:txBody>
                  <a:tcPr/>
                </a:tc>
                <a:tc>
                  <a:txBody>
                    <a:bodyPr/>
                    <a:lstStyle/>
                    <a:p>
                      <a:pPr algn="ctr"/>
                      <a:r>
                        <a:rPr lang="en-US" altLang="zh-CN" sz="1400" b="1" dirty="0" err="1" smtClean="0">
                          <a:latin typeface="+mn-ea"/>
                          <a:ea typeface="+mn-ea"/>
                        </a:rPr>
                        <a:t>Rk</a:t>
                      </a:r>
                      <a:endParaRPr lang="zh-CN" altLang="en-US" sz="1400" b="1" dirty="0">
                        <a:latin typeface="+mn-ea"/>
                        <a:ea typeface="+mn-ea"/>
                      </a:endParaRPr>
                    </a:p>
                  </a:txBody>
                  <a:tcPr/>
                </a:tc>
              </a:tr>
              <a:tr h="286856">
                <a:tc>
                  <a:txBody>
                    <a:bodyPr/>
                    <a:lstStyle/>
                    <a:p>
                      <a:pPr algn="l"/>
                      <a:r>
                        <a:rPr lang="zh-CN" altLang="en-US" sz="1400" b="1" dirty="0" smtClean="0">
                          <a:latin typeface="+mn-ea"/>
                          <a:ea typeface="+mn-ea"/>
                        </a:rPr>
                        <a:t>整数</a:t>
                      </a:r>
                      <a:endParaRPr lang="zh-CN" altLang="en-US" sz="1400" b="1" dirty="0">
                        <a:latin typeface="+mn-ea"/>
                        <a:ea typeface="+mn-ea"/>
                      </a:endParaRPr>
                    </a:p>
                  </a:txBody>
                  <a:tcPr/>
                </a:tc>
                <a:tc>
                  <a:txBody>
                    <a:bodyPr/>
                    <a:lstStyle/>
                    <a:p>
                      <a:pPr algn="ctr"/>
                      <a:r>
                        <a:rPr lang="en-US" altLang="zh-CN" sz="1400" b="1" dirty="0" smtClean="0">
                          <a:latin typeface="+mn-ea"/>
                          <a:ea typeface="+mn-ea"/>
                        </a:rPr>
                        <a:t>no</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algn="ct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r>
              <a:tr h="324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乘法</a:t>
                      </a:r>
                      <a:r>
                        <a:rPr lang="en-US" altLang="zh-CN" sz="1400" b="1" dirty="0" smtClean="0">
                          <a:latin typeface="+mn-ea"/>
                          <a:ea typeface="+mn-ea"/>
                        </a:rPr>
                        <a:t>1</a:t>
                      </a:r>
                      <a:endParaRPr lang="zh-CN" altLang="en-US" sz="1400" b="1" dirty="0" smtClean="0">
                        <a:latin typeface="+mn-ea"/>
                        <a:ea typeface="+mn-ea"/>
                      </a:endParaRPr>
                    </a:p>
                  </a:txBody>
                  <a:tcPr/>
                </a:tc>
                <a:tc>
                  <a:txBody>
                    <a:bodyPr/>
                    <a:lstStyle/>
                    <a:p>
                      <a:pPr algn="ctr"/>
                      <a:r>
                        <a:rPr lang="en-US" altLang="zh-CN" sz="1400" b="1" dirty="0" smtClean="0">
                          <a:latin typeface="+mn-ea"/>
                          <a:ea typeface="+mn-ea"/>
                        </a:rPr>
                        <a:t>no</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algn="ctr"/>
                      <a:endParaRPr lang="zh-CN" altLang="en-US" sz="1400" b="1" dirty="0">
                        <a:latin typeface="+mn-ea"/>
                        <a:ea typeface="+mn-ea"/>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r>
              <a:tr h="324918">
                <a:tc>
                  <a:txBody>
                    <a:bodyPr/>
                    <a:lstStyle/>
                    <a:p>
                      <a:pPr algn="l"/>
                      <a:r>
                        <a:rPr lang="zh-CN" altLang="en-US" sz="1400" b="1" kern="1200" dirty="0" smtClean="0">
                          <a:solidFill>
                            <a:schemeClr val="dk1"/>
                          </a:solidFill>
                          <a:latin typeface="+mn-ea"/>
                          <a:ea typeface="+mn-ea"/>
                          <a:cs typeface="+mn-cs"/>
                        </a:rPr>
                        <a:t>乘法</a:t>
                      </a:r>
                      <a:r>
                        <a:rPr lang="en-US" altLang="zh-CN" sz="1400" b="1" kern="1200" dirty="0" smtClean="0">
                          <a:solidFill>
                            <a:schemeClr val="dk1"/>
                          </a:solidFill>
                          <a:latin typeface="+mn-ea"/>
                          <a:ea typeface="+mn-ea"/>
                          <a:cs typeface="+mn-cs"/>
                        </a:rPr>
                        <a:t>2</a:t>
                      </a:r>
                    </a:p>
                  </a:txBody>
                  <a:tcPr/>
                </a:tc>
                <a:tc>
                  <a:txBody>
                    <a:bodyPr/>
                    <a:lstStyle/>
                    <a:p>
                      <a:pPr algn="ctr"/>
                      <a:r>
                        <a:rPr lang="en-US" altLang="zh-CN" sz="1400" b="1" dirty="0" smtClean="0">
                          <a:latin typeface="+mn-ea"/>
                          <a:ea typeface="+mn-ea"/>
                        </a:rPr>
                        <a:t>no</a:t>
                      </a:r>
                      <a:endParaRPr lang="zh-CN" altLang="en-US" sz="1400" b="1" dirty="0">
                        <a:latin typeface="+mn-ea"/>
                        <a:ea typeface="+mn-ea"/>
                      </a:endParaRPr>
                    </a:p>
                  </a:txBody>
                  <a:tcPr/>
                </a:tc>
                <a:tc>
                  <a:txBody>
                    <a:bodyPr/>
                    <a:lstStyle/>
                    <a:p>
                      <a:pPr algn="ctr"/>
                      <a:endParaRPr lang="zh-CN" altLang="en-US" sz="1400" dirty="0"/>
                    </a:p>
                  </a:txBody>
                  <a:tcPr/>
                </a:tc>
                <a:tc>
                  <a:txBody>
                    <a:bodyPr/>
                    <a:lstStyle/>
                    <a:p>
                      <a:pPr algn="ctr"/>
                      <a:endParaRPr lang="zh-CN" altLang="en-US" sz="1400" dirty="0"/>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r>
              <a:tr h="324918">
                <a:tc>
                  <a:txBody>
                    <a:bodyPr/>
                    <a:lstStyle/>
                    <a:p>
                      <a:pPr algn="l"/>
                      <a:r>
                        <a:rPr lang="zh-CN" altLang="en-US" sz="1400" b="1" u="none" kern="1200" dirty="0" smtClean="0">
                          <a:solidFill>
                            <a:schemeClr val="dk1"/>
                          </a:solidFill>
                          <a:latin typeface="+mn-ea"/>
                          <a:ea typeface="+mn-ea"/>
                          <a:cs typeface="+mn-cs"/>
                        </a:rPr>
                        <a:t>加法</a:t>
                      </a:r>
                      <a:endParaRPr lang="zh-CN" altLang="en-US" sz="1400" b="1" u="none" kern="1200" dirty="0">
                        <a:solidFill>
                          <a:schemeClr val="dk1"/>
                        </a:solidFill>
                        <a:latin typeface="+mn-ea"/>
                        <a:ea typeface="+mn-ea"/>
                        <a:cs typeface="+mn-cs"/>
                      </a:endParaRPr>
                    </a:p>
                  </a:txBody>
                  <a:tcPr/>
                </a:tc>
                <a:tc>
                  <a:txBody>
                    <a:bodyPr/>
                    <a:lstStyle/>
                    <a:p>
                      <a:pPr algn="ctr"/>
                      <a:r>
                        <a:rPr lang="en-US" altLang="zh-CN" sz="1400" b="1" dirty="0" smtClean="0">
                          <a:latin typeface="+mn-ea"/>
                          <a:ea typeface="+mn-ea"/>
                        </a:rPr>
                        <a:t>yes</a:t>
                      </a:r>
                      <a:endParaRPr lang="zh-CN" altLang="en-US" sz="1400" b="1" dirty="0">
                        <a:latin typeface="+mn-ea"/>
                        <a:ea typeface="+mn-ea"/>
                      </a:endParaRPr>
                    </a:p>
                  </a:txBody>
                  <a:tcPr/>
                </a:tc>
                <a:tc>
                  <a:txBody>
                    <a:bodyPr/>
                    <a:lstStyle/>
                    <a:p>
                      <a:pPr algn="ctr"/>
                      <a:r>
                        <a:rPr lang="en-US" altLang="zh-CN" sz="1400" b="1" kern="1200" smtClean="0">
                          <a:solidFill>
                            <a:schemeClr val="dk1"/>
                          </a:solidFill>
                          <a:latin typeface="+mn-ea"/>
                          <a:ea typeface="+mn-ea"/>
                          <a:cs typeface="+mn-cs"/>
                        </a:rPr>
                        <a:t>ADDD</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smtClean="0">
                          <a:solidFill>
                            <a:schemeClr val="dk1"/>
                          </a:solidFill>
                          <a:latin typeface="+mn-ea"/>
                          <a:ea typeface="+mn-ea"/>
                          <a:cs typeface="+mn-cs"/>
                        </a:rPr>
                        <a:t>F6</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smtClean="0">
                          <a:solidFill>
                            <a:schemeClr val="dk1"/>
                          </a:solidFill>
                          <a:latin typeface="+mn-ea"/>
                          <a:ea typeface="+mn-ea"/>
                          <a:cs typeface="+mn-cs"/>
                        </a:rPr>
                        <a:t>F8</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smtClean="0">
                          <a:solidFill>
                            <a:schemeClr val="dk1"/>
                          </a:solidFill>
                          <a:latin typeface="+mn-ea"/>
                          <a:ea typeface="+mn-ea"/>
                          <a:cs typeface="+mn-cs"/>
                        </a:rPr>
                        <a:t>F2</a:t>
                      </a: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smtClean="0">
                          <a:solidFill>
                            <a:schemeClr val="dk1"/>
                          </a:solidFill>
                          <a:latin typeface="+mn-ea"/>
                          <a:ea typeface="+mn-ea"/>
                          <a:cs typeface="+mn-cs"/>
                        </a:rPr>
                        <a:t>no</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no</a:t>
                      </a:r>
                      <a:endParaRPr lang="zh-CN" altLang="en-US" sz="1400" b="1" kern="1200" dirty="0">
                        <a:solidFill>
                          <a:schemeClr val="dk1"/>
                        </a:solidFill>
                        <a:latin typeface="+mn-ea"/>
                        <a:ea typeface="+mn-ea"/>
                        <a:cs typeface="+mn-cs"/>
                      </a:endParaRPr>
                    </a:p>
                  </a:txBody>
                  <a:tcPr/>
                </a:tc>
              </a:tr>
              <a:tr h="324918">
                <a:tc>
                  <a:txBody>
                    <a:bodyPr/>
                    <a:lstStyle/>
                    <a:p>
                      <a:pPr algn="l"/>
                      <a:r>
                        <a:rPr lang="zh-CN" altLang="en-US" sz="1400" b="1" kern="1200" dirty="0" smtClean="0">
                          <a:solidFill>
                            <a:schemeClr val="dk1"/>
                          </a:solidFill>
                          <a:latin typeface="+mn-ea"/>
                          <a:ea typeface="+mn-ea"/>
                          <a:cs typeface="+mn-cs"/>
                        </a:rPr>
                        <a:t>除法</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mn-ea"/>
                          <a:ea typeface="+mn-ea"/>
                        </a:rPr>
                        <a:t>yes</a:t>
                      </a:r>
                      <a:endParaRPr lang="zh-CN" altLang="en-US" sz="1400" b="1" dirty="0" smtClean="0">
                        <a:latin typeface="+mn-ea"/>
                        <a:ea typeface="+mn-ea"/>
                      </a:endParaRPr>
                    </a:p>
                  </a:txBody>
                  <a:tcPr/>
                </a:tc>
                <a:tc>
                  <a:txBody>
                    <a:bodyPr/>
                    <a:lstStyle/>
                    <a:p>
                      <a:pPr algn="ctr"/>
                      <a:r>
                        <a:rPr lang="en-US" altLang="zh-CN" sz="1400" b="1" kern="1200" dirty="0" smtClean="0">
                          <a:solidFill>
                            <a:schemeClr val="dk1"/>
                          </a:solidFill>
                          <a:latin typeface="+mn-ea"/>
                          <a:ea typeface="+mn-ea"/>
                          <a:cs typeface="+mn-cs"/>
                        </a:rPr>
                        <a:t>DIVD</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F10</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F0</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F6</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dirty="0" smtClean="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rgbClr val="FF0000"/>
                          </a:solidFill>
                          <a:latin typeface="+mn-ea"/>
                          <a:ea typeface="+mn-ea"/>
                          <a:cs typeface="+mn-cs"/>
                        </a:rPr>
                        <a:t>no</a:t>
                      </a:r>
                      <a:endParaRPr lang="zh-CN" altLang="en-US" sz="1400" b="1" kern="1200" dirty="0">
                        <a:solidFill>
                          <a:srgbClr val="FF0000"/>
                        </a:solidFill>
                        <a:latin typeface="+mn-ea"/>
                        <a:ea typeface="+mn-ea"/>
                        <a:cs typeface="+mn-cs"/>
                      </a:endParaRPr>
                    </a:p>
                  </a:txBody>
                  <a:tcPr/>
                </a:tc>
                <a:tc>
                  <a:txBody>
                    <a:bodyPr/>
                    <a:lstStyle/>
                    <a:p>
                      <a:pPr algn="ctr"/>
                      <a:r>
                        <a:rPr lang="en-US" altLang="zh-CN" sz="1400" b="1" kern="1200" dirty="0" smtClean="0">
                          <a:solidFill>
                            <a:srgbClr val="FF0000"/>
                          </a:solidFill>
                          <a:latin typeface="+mn-ea"/>
                          <a:ea typeface="+mn-ea"/>
                          <a:cs typeface="+mn-cs"/>
                        </a:rPr>
                        <a:t>no</a:t>
                      </a:r>
                      <a:endParaRPr lang="zh-CN" altLang="en-US" sz="1400" b="1" kern="1200" dirty="0">
                        <a:solidFill>
                          <a:srgbClr val="FF0000"/>
                        </a:solidFill>
                        <a:latin typeface="+mn-ea"/>
                        <a:ea typeface="+mn-ea"/>
                        <a:cs typeface="+mn-cs"/>
                      </a:endParaRPr>
                    </a:p>
                  </a:txBody>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714561303"/>
              </p:ext>
            </p:extLst>
          </p:nvPr>
        </p:nvGraphicFramePr>
        <p:xfrm>
          <a:off x="1259632" y="5373216"/>
          <a:ext cx="6192688" cy="914400"/>
        </p:xfrm>
        <a:graphic>
          <a:graphicData uri="http://schemas.openxmlformats.org/drawingml/2006/table">
            <a:tbl>
              <a:tblPr firstRow="1" bandRow="1">
                <a:tableStyleId>{5C22544A-7EE6-4342-B048-85BDC9FD1C3A}</a:tableStyleId>
              </a:tblPr>
              <a:tblGrid>
                <a:gridCol w="1099812"/>
                <a:gridCol w="700388"/>
                <a:gridCol w="648072"/>
                <a:gridCol w="497478"/>
                <a:gridCol w="669488"/>
                <a:gridCol w="669488"/>
                <a:gridCol w="669488"/>
                <a:gridCol w="547233"/>
                <a:gridCol w="691241"/>
              </a:tblGrid>
              <a:tr h="288032">
                <a:tc rowSpan="2">
                  <a:txBody>
                    <a:bodyPr/>
                    <a:lstStyle/>
                    <a:p>
                      <a:endParaRPr lang="zh-CN" altLang="en-US" dirty="0"/>
                    </a:p>
                  </a:txBody>
                  <a:tcPr/>
                </a:tc>
                <a:tc gridSpan="8">
                  <a:txBody>
                    <a:bodyPr/>
                    <a:lstStyle/>
                    <a:p>
                      <a:pPr algn="ctr"/>
                      <a:r>
                        <a:rPr lang="zh-CN" altLang="en-US" sz="1400" b="1" kern="1200" dirty="0" smtClean="0">
                          <a:solidFill>
                            <a:schemeClr val="lt1"/>
                          </a:solidFill>
                          <a:latin typeface="+mn-ea"/>
                          <a:ea typeface="+mn-ea"/>
                          <a:cs typeface="+mn-cs"/>
                        </a:rPr>
                        <a:t>结果寄存器状态表</a:t>
                      </a:r>
                      <a:endParaRPr lang="zh-CN" altLang="en-US" sz="1400" b="1" kern="1200" dirty="0">
                        <a:solidFill>
                          <a:schemeClr val="lt1"/>
                        </a:solidFill>
                        <a:latin typeface="+mn-ea"/>
                        <a:ea typeface="+mn-ea"/>
                        <a:cs typeface="+mn-cs"/>
                      </a:endParaRP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pPr algn="ctr"/>
                      <a:endParaRPr lang="zh-CN" altLang="en-US" sz="1400" b="1" kern="1200" dirty="0">
                        <a:solidFill>
                          <a:schemeClr val="lt1"/>
                        </a:solidFill>
                        <a:latin typeface="+mn-ea"/>
                        <a:ea typeface="+mn-ea"/>
                        <a:cs typeface="+mn-cs"/>
                      </a:endParaRPr>
                    </a:p>
                  </a:txBody>
                  <a:tcPr/>
                </a:tc>
              </a:tr>
              <a:tr h="288032">
                <a:tc vMerge="1">
                  <a:txBody>
                    <a:bodyPr/>
                    <a:lstStyle/>
                    <a:p>
                      <a:endParaRPr lang="zh-CN" altLang="en-US" dirty="0"/>
                    </a:p>
                  </a:txBody>
                  <a:tcPr/>
                </a:tc>
                <a:tc>
                  <a:txBody>
                    <a:bodyPr/>
                    <a:lstStyle/>
                    <a:p>
                      <a:pPr algn="ctr"/>
                      <a:r>
                        <a:rPr lang="en-US" altLang="zh-CN" sz="1400" b="1" kern="1200" dirty="0" smtClean="0">
                          <a:solidFill>
                            <a:schemeClr val="dk1"/>
                          </a:solidFill>
                          <a:latin typeface="+mn-ea"/>
                          <a:ea typeface="+mn-ea"/>
                          <a:cs typeface="+mn-cs"/>
                        </a:rPr>
                        <a:t>F0</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smtClean="0">
                          <a:solidFill>
                            <a:schemeClr val="dk1"/>
                          </a:solidFill>
                          <a:latin typeface="+mn-ea"/>
                          <a:ea typeface="+mn-ea"/>
                          <a:cs typeface="+mn-cs"/>
                        </a:rPr>
                        <a:t>F2</a:t>
                      </a:r>
                      <a:endParaRPr lang="zh-CN" altLang="en-US" sz="1400" b="1" kern="1200" dirty="0" smtClean="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F4</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F6</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F8</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F10</a:t>
                      </a:r>
                      <a:endParaRPr lang="zh-CN" altLang="en-US" sz="1400" b="1" kern="1200" dirty="0">
                        <a:solidFill>
                          <a:schemeClr val="dk1"/>
                        </a:solidFill>
                        <a:latin typeface="+mn-ea"/>
                        <a:ea typeface="+mn-ea"/>
                        <a:cs typeface="+mn-cs"/>
                      </a:endParaRPr>
                    </a:p>
                  </a:txBody>
                  <a:tcPr/>
                </a:tc>
                <a:tc>
                  <a:txBody>
                    <a:bodyPr/>
                    <a:lstStyle/>
                    <a:p>
                      <a:r>
                        <a:rPr lang="en-US" altLang="zh-CN" sz="1400" b="1" kern="1200" dirty="0" smtClean="0">
                          <a:solidFill>
                            <a:schemeClr val="dk1"/>
                          </a:solidFill>
                          <a:latin typeface="+mn-ea"/>
                          <a:ea typeface="+mn-ea"/>
                          <a:cs typeface="+mn-cs"/>
                        </a:rPr>
                        <a:t>...</a:t>
                      </a:r>
                      <a:endParaRPr lang="zh-CN" altLang="en-US" sz="1400" b="1" kern="1200" dirty="0">
                        <a:solidFill>
                          <a:schemeClr val="dk1"/>
                        </a:solidFill>
                        <a:latin typeface="+mn-ea"/>
                        <a:ea typeface="+mn-ea"/>
                        <a:cs typeface="+mn-cs"/>
                      </a:endParaRPr>
                    </a:p>
                  </a:txBody>
                  <a:tcPr/>
                </a:tc>
                <a:tc>
                  <a:txBody>
                    <a:bodyPr/>
                    <a:lstStyle/>
                    <a:p>
                      <a:r>
                        <a:rPr lang="en-US" altLang="zh-CN" sz="1400" b="1" kern="1200" dirty="0" smtClean="0">
                          <a:solidFill>
                            <a:schemeClr val="dk1"/>
                          </a:solidFill>
                          <a:latin typeface="+mn-ea"/>
                          <a:ea typeface="+mn-ea"/>
                          <a:cs typeface="+mn-cs"/>
                        </a:rPr>
                        <a:t>F30</a:t>
                      </a:r>
                      <a:endParaRPr lang="zh-CN" altLang="en-US" sz="1400" b="1" kern="1200" dirty="0">
                        <a:solidFill>
                          <a:schemeClr val="dk1"/>
                        </a:solidFill>
                        <a:latin typeface="+mn-ea"/>
                        <a:ea typeface="+mn-ea"/>
                        <a:cs typeface="+mn-cs"/>
                      </a:endParaRPr>
                    </a:p>
                  </a:txBody>
                  <a:tcPr/>
                </a:tc>
              </a:tr>
              <a:tr h="288032">
                <a:tc>
                  <a:txBody>
                    <a:bodyPr/>
                    <a:lstStyle/>
                    <a:p>
                      <a:pPr algn="ctr"/>
                      <a:r>
                        <a:rPr lang="zh-CN" altLang="en-US" sz="1400" b="1" kern="1200" dirty="0" smtClean="0">
                          <a:solidFill>
                            <a:schemeClr val="dk1"/>
                          </a:solidFill>
                          <a:latin typeface="+mn-ea"/>
                          <a:ea typeface="+mn-ea"/>
                          <a:cs typeface="+mn-cs"/>
                        </a:rPr>
                        <a:t>部件名称</a:t>
                      </a:r>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1" kern="1200" dirty="0" smtClean="0">
                          <a:solidFill>
                            <a:schemeClr val="dk1"/>
                          </a:solidFill>
                          <a:latin typeface="+mn-ea"/>
                          <a:ea typeface="+mn-ea"/>
                          <a:cs typeface="+mn-cs"/>
                        </a:rPr>
                        <a:t>加法</a:t>
                      </a:r>
                      <a:endParaRPr lang="zh-CN" altLang="en-US" sz="1400" b="1" kern="1200" dirty="0" smtClean="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r>
                        <a:rPr lang="zh-CN" altLang="en-US" sz="1400" b="1" kern="1200" dirty="0" smtClean="0">
                          <a:solidFill>
                            <a:schemeClr val="dk1"/>
                          </a:solidFill>
                          <a:latin typeface="+mn-ea"/>
                          <a:ea typeface="+mn-ea"/>
                          <a:cs typeface="+mn-cs"/>
                        </a:rPr>
                        <a:t>除法</a:t>
                      </a:r>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r>
            </a:tbl>
          </a:graphicData>
        </a:graphic>
      </p:graphicFrame>
      <p:sp>
        <p:nvSpPr>
          <p:cNvPr id="2" name="矩形 1"/>
          <p:cNvSpPr/>
          <p:nvPr/>
        </p:nvSpPr>
        <p:spPr>
          <a:xfrm>
            <a:off x="1979712" y="6488668"/>
            <a:ext cx="4721164" cy="369332"/>
          </a:xfrm>
          <a:prstGeom prst="rect">
            <a:avLst/>
          </a:prstGeom>
        </p:spPr>
        <p:txBody>
          <a:bodyPr wrap="none">
            <a:spAutoFit/>
          </a:bodyPr>
          <a:lstStyle/>
          <a:p>
            <a:pPr eaLnBrk="1" hangingPunct="1">
              <a:spcBef>
                <a:spcPct val="50000"/>
              </a:spcBef>
              <a:buFont typeface="Wingdings" pitchFamily="2" charset="2"/>
              <a:buNone/>
            </a:pPr>
            <a:r>
              <a:rPr lang="zh-CN" altLang="en-US" sz="1800" dirty="0">
                <a:solidFill>
                  <a:srgbClr val="000000"/>
                </a:solidFill>
              </a:rPr>
              <a:t>程序段执行</a:t>
            </a:r>
            <a:r>
              <a:rPr lang="zh-CN" altLang="en-US" sz="1800" dirty="0" smtClean="0">
                <a:solidFill>
                  <a:srgbClr val="000000"/>
                </a:solidFill>
              </a:rPr>
              <a:t>到</a:t>
            </a:r>
            <a:r>
              <a:rPr lang="en-US" altLang="zh-CN" sz="1800" dirty="0" smtClean="0">
                <a:solidFill>
                  <a:srgbClr val="FF0000"/>
                </a:solidFill>
              </a:rPr>
              <a:t>DIVD</a:t>
            </a:r>
            <a:r>
              <a:rPr lang="zh-CN" altLang="en-US" sz="1800" dirty="0" smtClean="0"/>
              <a:t>读操作数</a:t>
            </a:r>
            <a:r>
              <a:rPr lang="zh-CN" altLang="en-US" sz="1800" dirty="0" smtClean="0">
                <a:solidFill>
                  <a:srgbClr val="000000"/>
                </a:solidFill>
              </a:rPr>
              <a:t>时记分牌</a:t>
            </a:r>
            <a:r>
              <a:rPr lang="zh-CN" altLang="en-US" sz="1800" dirty="0">
                <a:solidFill>
                  <a:srgbClr val="000000"/>
                </a:solidFill>
              </a:rPr>
              <a:t>的状态</a:t>
            </a:r>
            <a:r>
              <a:rPr lang="zh-CN" altLang="en-US" sz="1800" dirty="0"/>
              <a:t> </a:t>
            </a:r>
          </a:p>
        </p:txBody>
      </p:sp>
    </p:spTree>
    <p:extLst>
      <p:ext uri="{BB962C8B-B14F-4D97-AF65-F5344CB8AC3E}">
        <p14:creationId xmlns:p14="http://schemas.microsoft.com/office/powerpoint/2010/main" val="18690922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608384633"/>
              </p:ext>
            </p:extLst>
          </p:nvPr>
        </p:nvGraphicFramePr>
        <p:xfrm>
          <a:off x="1259632" y="116633"/>
          <a:ext cx="6096000" cy="2620880"/>
        </p:xfrm>
        <a:graphic>
          <a:graphicData uri="http://schemas.openxmlformats.org/drawingml/2006/table">
            <a:tbl>
              <a:tblPr firstRow="1" bandRow="1">
                <a:tableStyleId>{5C22544A-7EE6-4342-B048-85BDC9FD1C3A}</a:tableStyleId>
              </a:tblPr>
              <a:tblGrid>
                <a:gridCol w="2088232"/>
                <a:gridCol w="1008112"/>
                <a:gridCol w="1152128"/>
                <a:gridCol w="1008112"/>
                <a:gridCol w="839416"/>
              </a:tblGrid>
              <a:tr h="295268">
                <a:tc rowSpan="2">
                  <a:txBody>
                    <a:bodyPr/>
                    <a:lstStyle/>
                    <a:p>
                      <a:pPr algn="ctr"/>
                      <a:endParaRPr lang="en-US" altLang="zh-CN" sz="1400" b="1" dirty="0" smtClean="0">
                        <a:latin typeface="+mn-ea"/>
                        <a:ea typeface="+mn-ea"/>
                      </a:endParaRPr>
                    </a:p>
                    <a:p>
                      <a:pPr algn="ctr"/>
                      <a:r>
                        <a:rPr lang="zh-CN" altLang="en-US" sz="1400" b="1" dirty="0" smtClean="0">
                          <a:latin typeface="+mn-ea"/>
                          <a:ea typeface="+mn-ea"/>
                        </a:rPr>
                        <a:t>指令</a:t>
                      </a:r>
                      <a:endParaRPr lang="zh-CN" altLang="en-US" sz="1400" b="1" dirty="0">
                        <a:latin typeface="+mn-ea"/>
                        <a:ea typeface="+mn-ea"/>
                      </a:endParaRPr>
                    </a:p>
                  </a:txBody>
                  <a:tcPr/>
                </a:tc>
                <a:tc gridSpan="4">
                  <a:txBody>
                    <a:bodyPr/>
                    <a:lstStyle/>
                    <a:p>
                      <a:pPr algn="ctr"/>
                      <a:r>
                        <a:rPr lang="zh-CN" altLang="en-US" sz="1400" b="1" dirty="0" smtClean="0">
                          <a:latin typeface="+mn-ea"/>
                          <a:ea typeface="+mn-ea"/>
                        </a:rPr>
                        <a:t>指令状态表</a:t>
                      </a:r>
                      <a:endParaRPr lang="zh-CN" altLang="en-US" sz="1400" b="1" dirty="0">
                        <a:latin typeface="+mn-ea"/>
                        <a:ea typeface="+mn-ea"/>
                      </a:endParaRP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295268">
                <a:tc vMerge="1">
                  <a:txBody>
                    <a:bodyPr/>
                    <a:lstStyle/>
                    <a:p>
                      <a:endParaRPr lang="zh-CN" altLang="en-US" dirty="0"/>
                    </a:p>
                  </a:txBody>
                  <a:tcPr/>
                </a:tc>
                <a:tc>
                  <a:txBody>
                    <a:bodyPr/>
                    <a:lstStyle/>
                    <a:p>
                      <a:pPr algn="ctr"/>
                      <a:r>
                        <a:rPr lang="en-US" altLang="zh-CN" sz="1400" b="1" dirty="0" smtClean="0">
                          <a:latin typeface="+mn-ea"/>
                          <a:ea typeface="+mn-ea"/>
                        </a:rPr>
                        <a:t>IS</a:t>
                      </a:r>
                      <a:endParaRPr lang="zh-CN" altLang="en-US" sz="1400" b="1" dirty="0">
                        <a:latin typeface="+mn-ea"/>
                        <a:ea typeface="+mn-ea"/>
                      </a:endParaRPr>
                    </a:p>
                  </a:txBody>
                  <a:tcPr/>
                </a:tc>
                <a:tc>
                  <a:txBody>
                    <a:bodyPr/>
                    <a:lstStyle/>
                    <a:p>
                      <a:pPr algn="ctr"/>
                      <a:r>
                        <a:rPr lang="en-US" altLang="zh-CN" sz="1400" b="1" dirty="0" smtClean="0">
                          <a:latin typeface="+mn-ea"/>
                          <a:ea typeface="+mn-ea"/>
                        </a:rPr>
                        <a:t>RO</a:t>
                      </a:r>
                      <a:endParaRPr lang="zh-CN" altLang="en-US" sz="1400" b="1" dirty="0">
                        <a:latin typeface="+mn-ea"/>
                        <a:ea typeface="+mn-ea"/>
                      </a:endParaRPr>
                    </a:p>
                  </a:txBody>
                  <a:tcPr/>
                </a:tc>
                <a:tc>
                  <a:txBody>
                    <a:bodyPr/>
                    <a:lstStyle/>
                    <a:p>
                      <a:pPr algn="ctr"/>
                      <a:r>
                        <a:rPr lang="en-US" altLang="zh-CN" sz="1400" b="1" dirty="0" smtClean="0">
                          <a:latin typeface="+mn-ea"/>
                          <a:ea typeface="+mn-ea"/>
                        </a:rPr>
                        <a:t>EX</a:t>
                      </a:r>
                      <a:endParaRPr lang="zh-CN" altLang="en-US" sz="1400" b="1" dirty="0">
                        <a:latin typeface="+mn-ea"/>
                        <a:ea typeface="+mn-ea"/>
                      </a:endParaRPr>
                    </a:p>
                  </a:txBody>
                  <a:tcPr/>
                </a:tc>
                <a:tc>
                  <a:txBody>
                    <a:bodyPr/>
                    <a:lstStyle/>
                    <a:p>
                      <a:pPr algn="ctr"/>
                      <a:r>
                        <a:rPr lang="en-US" altLang="zh-CN" sz="1400" b="1" dirty="0" smtClean="0">
                          <a:latin typeface="+mn-ea"/>
                          <a:ea typeface="+mn-ea"/>
                        </a:rPr>
                        <a:t>WR</a:t>
                      </a:r>
                      <a:endParaRPr lang="zh-CN" altLang="en-US" sz="1400" b="1" dirty="0">
                        <a:latin typeface="+mn-ea"/>
                        <a:ea typeface="+mn-ea"/>
                      </a:endParaRPr>
                    </a:p>
                  </a:txBody>
                  <a:tcPr/>
                </a:tc>
              </a:tr>
              <a:tr h="295268">
                <a:tc>
                  <a:txBody>
                    <a:bodyPr/>
                    <a:lstStyle/>
                    <a:p>
                      <a:pPr algn="l"/>
                      <a:r>
                        <a:rPr lang="en-US" altLang="zh-CN" sz="1400" b="1" dirty="0" smtClean="0">
                          <a:latin typeface="+mn-ea"/>
                          <a:ea typeface="+mn-ea"/>
                        </a:rPr>
                        <a:t>LD</a:t>
                      </a:r>
                      <a:r>
                        <a:rPr lang="en-US" altLang="zh-CN" sz="1400" b="1" baseline="0" dirty="0" smtClean="0">
                          <a:latin typeface="+mn-ea"/>
                          <a:ea typeface="+mn-ea"/>
                        </a:rPr>
                        <a:t>     F6</a:t>
                      </a:r>
                      <a:r>
                        <a:rPr lang="zh-CN" altLang="en-US" sz="1400" b="1" baseline="0" dirty="0" smtClean="0">
                          <a:latin typeface="+mn-ea"/>
                          <a:ea typeface="+mn-ea"/>
                        </a:rPr>
                        <a:t>，</a:t>
                      </a:r>
                      <a:r>
                        <a:rPr lang="en-US" altLang="zh-CN" sz="1400" b="1" baseline="0" dirty="0" smtClean="0">
                          <a:latin typeface="+mn-ea"/>
                          <a:ea typeface="+mn-ea"/>
                        </a:rPr>
                        <a:t>34(R2)</a:t>
                      </a:r>
                      <a:endParaRPr lang="zh-CN" altLang="en-US" sz="1400" b="1" dirty="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r>
              <a:tr h="3412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mn-ea"/>
                          <a:ea typeface="+mn-ea"/>
                        </a:rPr>
                        <a:t>LD</a:t>
                      </a:r>
                      <a:r>
                        <a:rPr lang="en-US" altLang="zh-CN" sz="1400" b="1" baseline="0" dirty="0" smtClean="0">
                          <a:latin typeface="+mn-ea"/>
                          <a:ea typeface="+mn-ea"/>
                        </a:rPr>
                        <a:t>     </a:t>
                      </a:r>
                      <a:r>
                        <a:rPr lang="en-US" altLang="zh-CN" sz="1400" b="1" u="none" baseline="0" dirty="0" smtClean="0">
                          <a:solidFill>
                            <a:srgbClr val="FF0000"/>
                          </a:solidFill>
                          <a:latin typeface="+mn-ea"/>
                          <a:ea typeface="+mn-ea"/>
                        </a:rPr>
                        <a:t>F2</a:t>
                      </a:r>
                      <a:r>
                        <a:rPr lang="zh-CN" altLang="en-US" sz="1400" b="1" baseline="0" dirty="0" smtClean="0">
                          <a:latin typeface="+mn-ea"/>
                          <a:ea typeface="+mn-ea"/>
                        </a:rPr>
                        <a:t>，</a:t>
                      </a:r>
                      <a:r>
                        <a:rPr lang="en-US" altLang="zh-CN" sz="1400" b="1" baseline="0" dirty="0" smtClean="0">
                          <a:latin typeface="+mn-ea"/>
                          <a:ea typeface="+mn-ea"/>
                        </a:rPr>
                        <a:t>45(R3)</a:t>
                      </a:r>
                      <a:endParaRPr lang="zh-CN" altLang="en-US" sz="1400" b="1" dirty="0" smtClean="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r>
              <a:tr h="341296">
                <a:tc>
                  <a:txBody>
                    <a:bodyPr/>
                    <a:lstStyle/>
                    <a:p>
                      <a:pPr algn="l"/>
                      <a:r>
                        <a:rPr lang="en-US" altLang="zh-CN" sz="1400" b="1" kern="1200" dirty="0" smtClean="0">
                          <a:solidFill>
                            <a:schemeClr val="dk1"/>
                          </a:solidFill>
                          <a:latin typeface="+mn-ea"/>
                          <a:ea typeface="+mn-ea"/>
                          <a:cs typeface="+mn-cs"/>
                        </a:rPr>
                        <a:t>MULTD  </a:t>
                      </a:r>
                      <a:r>
                        <a:rPr lang="en-US" altLang="zh-CN" sz="1400" b="1" kern="1200" dirty="0" smtClean="0">
                          <a:solidFill>
                            <a:srgbClr val="00B050"/>
                          </a:solidFill>
                          <a:latin typeface="+mn-ea"/>
                          <a:ea typeface="+mn-ea"/>
                          <a:cs typeface="+mn-cs"/>
                        </a:rPr>
                        <a:t>F0</a:t>
                      </a:r>
                      <a:r>
                        <a:rPr lang="en-US" altLang="zh-CN" sz="1400" b="1" kern="1200" dirty="0" smtClean="0">
                          <a:solidFill>
                            <a:schemeClr val="dk1"/>
                          </a:solidFill>
                          <a:latin typeface="+mn-ea"/>
                          <a:ea typeface="+mn-ea"/>
                          <a:cs typeface="+mn-cs"/>
                        </a:rPr>
                        <a:t>, </a:t>
                      </a:r>
                      <a:r>
                        <a:rPr lang="en-US" altLang="zh-CN" sz="1400" b="1" u="none" kern="1200" dirty="0" smtClean="0">
                          <a:solidFill>
                            <a:srgbClr val="FF0000"/>
                          </a:solidFill>
                          <a:latin typeface="+mn-ea"/>
                          <a:ea typeface="+mn-ea"/>
                          <a:cs typeface="+mn-cs"/>
                        </a:rPr>
                        <a:t>F2</a:t>
                      </a:r>
                      <a:r>
                        <a:rPr lang="en-US" altLang="zh-CN" sz="1400" b="1" kern="1200" dirty="0" smtClean="0">
                          <a:solidFill>
                            <a:schemeClr val="dk1"/>
                          </a:solidFill>
                          <a:latin typeface="+mn-ea"/>
                          <a:ea typeface="+mn-ea"/>
                          <a:cs typeface="+mn-cs"/>
                        </a:rPr>
                        <a:t>, F4</a:t>
                      </a: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solidFill>
                            <a:schemeClr val="tx1"/>
                          </a:solidFill>
                          <a:latin typeface="+mn-ea"/>
                          <a:ea typeface="+mn-ea"/>
                        </a:rPr>
                        <a:t>√</a:t>
                      </a:r>
                    </a:p>
                  </a:txBody>
                  <a:tcPr/>
                </a:tc>
              </a:tr>
              <a:tr h="341296">
                <a:tc>
                  <a:txBody>
                    <a:bodyPr/>
                    <a:lstStyle/>
                    <a:p>
                      <a:pPr algn="l"/>
                      <a:r>
                        <a:rPr lang="en-US" altLang="zh-CN" sz="1400" b="1" kern="1200" dirty="0" smtClean="0">
                          <a:solidFill>
                            <a:schemeClr val="dk1"/>
                          </a:solidFill>
                          <a:latin typeface="+mn-ea"/>
                          <a:ea typeface="+mn-ea"/>
                          <a:cs typeface="+mn-cs"/>
                        </a:rPr>
                        <a:t>SUBD   </a:t>
                      </a:r>
                      <a:r>
                        <a:rPr lang="en-US" altLang="zh-CN" sz="1400" b="1" kern="1200" dirty="0" smtClean="0">
                          <a:solidFill>
                            <a:srgbClr val="C00000"/>
                          </a:solidFill>
                          <a:latin typeface="+mn-ea"/>
                          <a:ea typeface="+mn-ea"/>
                          <a:cs typeface="+mn-cs"/>
                        </a:rPr>
                        <a:t>F8</a:t>
                      </a:r>
                      <a:r>
                        <a:rPr lang="en-US" altLang="zh-CN" sz="1400" b="1" kern="1200" dirty="0" smtClean="0">
                          <a:solidFill>
                            <a:schemeClr val="dk1"/>
                          </a:solidFill>
                          <a:latin typeface="+mn-ea"/>
                          <a:ea typeface="+mn-ea"/>
                          <a:cs typeface="+mn-cs"/>
                        </a:rPr>
                        <a:t>, </a:t>
                      </a:r>
                      <a:r>
                        <a:rPr lang="en-US" altLang="zh-CN" sz="1400" b="1" u="sng" kern="1200" dirty="0" smtClean="0">
                          <a:solidFill>
                            <a:srgbClr val="0066FF"/>
                          </a:solidFill>
                          <a:effectLst>
                            <a:outerShdw blurRad="38100" dist="38100" dir="2700000" algn="tl">
                              <a:srgbClr val="000000">
                                <a:alpha val="43137"/>
                              </a:srgbClr>
                            </a:outerShdw>
                          </a:effectLst>
                          <a:latin typeface="+mn-ea"/>
                          <a:ea typeface="+mn-ea"/>
                          <a:cs typeface="+mn-cs"/>
                        </a:rPr>
                        <a:t>F6</a:t>
                      </a:r>
                      <a:r>
                        <a:rPr lang="en-US" altLang="zh-CN" sz="1400" b="1" kern="1200" dirty="0" smtClean="0">
                          <a:solidFill>
                            <a:schemeClr val="dk1"/>
                          </a:solidFill>
                          <a:latin typeface="+mn-ea"/>
                          <a:ea typeface="+mn-ea"/>
                          <a:cs typeface="+mn-cs"/>
                        </a:rPr>
                        <a:t>, </a:t>
                      </a:r>
                      <a:r>
                        <a:rPr lang="en-US" altLang="zh-CN" sz="1400" b="1" u="none" kern="1200" dirty="0" smtClean="0">
                          <a:solidFill>
                            <a:srgbClr val="FF0000"/>
                          </a:solidFill>
                          <a:latin typeface="+mn-ea"/>
                          <a:ea typeface="+mn-ea"/>
                          <a:cs typeface="+mn-cs"/>
                        </a:rPr>
                        <a:t>F2</a:t>
                      </a:r>
                      <a:endParaRPr lang="zh-CN" altLang="en-US" sz="1400" b="1" u="none" kern="1200" dirty="0">
                        <a:solidFill>
                          <a:srgbClr val="FF0000"/>
                        </a:solidFill>
                        <a:latin typeface="+mn-ea"/>
                        <a:ea typeface="+mn-ea"/>
                        <a:cs typeface="+mn-cs"/>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r>
              <a:tr h="341296">
                <a:tc>
                  <a:txBody>
                    <a:bodyPr/>
                    <a:lstStyle/>
                    <a:p>
                      <a:pPr algn="l"/>
                      <a:r>
                        <a:rPr lang="en-US" altLang="zh-CN" sz="1400" b="1" kern="1200" dirty="0" smtClean="0">
                          <a:solidFill>
                            <a:schemeClr val="dk1"/>
                          </a:solidFill>
                          <a:latin typeface="+mn-ea"/>
                          <a:ea typeface="+mn-ea"/>
                          <a:cs typeface="+mn-cs"/>
                        </a:rPr>
                        <a:t>DIVD   F10, </a:t>
                      </a:r>
                      <a:r>
                        <a:rPr lang="en-US" altLang="zh-CN" sz="1400" b="1" u="none" kern="1200" dirty="0" smtClean="0">
                          <a:solidFill>
                            <a:srgbClr val="00B050"/>
                          </a:solidFill>
                          <a:latin typeface="+mn-ea"/>
                          <a:ea typeface="+mn-ea"/>
                          <a:cs typeface="+mn-cs"/>
                        </a:rPr>
                        <a:t>F0</a:t>
                      </a:r>
                      <a:r>
                        <a:rPr lang="en-US" altLang="zh-CN" sz="1400" b="1" kern="1200" dirty="0" smtClean="0">
                          <a:solidFill>
                            <a:schemeClr val="dk1"/>
                          </a:solidFill>
                          <a:latin typeface="+mn-ea"/>
                          <a:ea typeface="+mn-ea"/>
                          <a:cs typeface="+mn-cs"/>
                        </a:rPr>
                        <a:t>, </a:t>
                      </a:r>
                      <a:r>
                        <a:rPr lang="en-US" altLang="zh-CN" sz="1400" b="1" u="sng" kern="1200" dirty="0" smtClean="0">
                          <a:solidFill>
                            <a:srgbClr val="0066FF"/>
                          </a:solidFill>
                          <a:effectLst>
                            <a:outerShdw blurRad="38100" dist="38100" dir="2700000" algn="tl">
                              <a:srgbClr val="000000">
                                <a:alpha val="43137"/>
                              </a:srgbClr>
                            </a:outerShdw>
                          </a:effectLst>
                          <a:latin typeface="+mn-ea"/>
                          <a:ea typeface="+mn-ea"/>
                          <a:cs typeface="+mn-cs"/>
                        </a:rPr>
                        <a:t>F6</a:t>
                      </a:r>
                      <a:endParaRPr lang="zh-CN" altLang="en-US" sz="1400" b="1" u="sng" kern="1200" dirty="0">
                        <a:solidFill>
                          <a:srgbClr val="0066FF"/>
                        </a:solidFill>
                        <a:effectLst>
                          <a:outerShdw blurRad="38100" dist="38100" dir="2700000" algn="tl">
                            <a:srgbClr val="000000">
                              <a:alpha val="43137"/>
                            </a:srgbClr>
                          </a:outerShdw>
                        </a:effectLst>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solidFill>
                            <a:schemeClr val="tx1"/>
                          </a:solidFill>
                          <a:latin typeface="+mn-ea"/>
                          <a:ea typeface="+mn-ea"/>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solidFill>
                            <a:srgbClr val="FF0000"/>
                          </a:solidFill>
                          <a:latin typeface="+mn-ea"/>
                          <a:ea typeface="+mn-ea"/>
                        </a:rPr>
                        <a:t>√</a:t>
                      </a:r>
                    </a:p>
                  </a:txBody>
                  <a:tcPr/>
                </a:tc>
                <a:tc>
                  <a:txBody>
                    <a:bodyPr/>
                    <a:lstStyle/>
                    <a:p>
                      <a:pPr algn="ctr"/>
                      <a:endParaRPr lang="zh-CN" altLang="en-US" sz="1400" dirty="0"/>
                    </a:p>
                  </a:txBody>
                  <a:tcPr/>
                </a:tc>
              </a:tr>
              <a:tr h="341296">
                <a:tc>
                  <a:txBody>
                    <a:bodyPr/>
                    <a:lstStyle/>
                    <a:p>
                      <a:pPr algn="l"/>
                      <a:r>
                        <a:rPr lang="en-US" altLang="zh-CN" sz="1400" b="1" kern="1200" dirty="0" smtClean="0">
                          <a:solidFill>
                            <a:schemeClr val="dk1"/>
                          </a:solidFill>
                          <a:latin typeface="+mn-ea"/>
                          <a:ea typeface="+mn-ea"/>
                          <a:cs typeface="+mn-cs"/>
                        </a:rPr>
                        <a:t>ADDD   </a:t>
                      </a:r>
                      <a:r>
                        <a:rPr lang="en-US" altLang="zh-CN" sz="1400" b="1" u="none" kern="1200" dirty="0" smtClean="0">
                          <a:solidFill>
                            <a:srgbClr val="0066FF"/>
                          </a:solidFill>
                          <a:effectLst>
                            <a:outerShdw blurRad="38100" dist="38100" dir="2700000" algn="tl">
                              <a:srgbClr val="000000">
                                <a:alpha val="43137"/>
                              </a:srgbClr>
                            </a:outerShdw>
                          </a:effectLst>
                          <a:latin typeface="+mn-ea"/>
                          <a:ea typeface="+mn-ea"/>
                          <a:cs typeface="+mn-cs"/>
                        </a:rPr>
                        <a:t>F6</a:t>
                      </a:r>
                      <a:r>
                        <a:rPr lang="en-US" altLang="zh-CN" sz="1400" b="1" kern="1200" dirty="0" smtClean="0">
                          <a:solidFill>
                            <a:schemeClr val="dk1"/>
                          </a:solidFill>
                          <a:latin typeface="+mn-ea"/>
                          <a:ea typeface="+mn-ea"/>
                          <a:cs typeface="+mn-cs"/>
                        </a:rPr>
                        <a:t>,</a:t>
                      </a:r>
                      <a:r>
                        <a:rPr lang="en-US" altLang="zh-CN" sz="1400" b="1" kern="1200" baseline="0" dirty="0" smtClean="0">
                          <a:solidFill>
                            <a:schemeClr val="dk1"/>
                          </a:solidFill>
                          <a:latin typeface="+mn-ea"/>
                          <a:ea typeface="+mn-ea"/>
                          <a:cs typeface="+mn-cs"/>
                        </a:rPr>
                        <a:t> </a:t>
                      </a:r>
                      <a:r>
                        <a:rPr lang="en-US" altLang="zh-CN" sz="1400" b="1" kern="1200" baseline="0" dirty="0" smtClean="0">
                          <a:solidFill>
                            <a:srgbClr val="C00000"/>
                          </a:solidFill>
                          <a:latin typeface="+mn-ea"/>
                          <a:ea typeface="+mn-ea"/>
                          <a:cs typeface="+mn-cs"/>
                        </a:rPr>
                        <a:t>F8</a:t>
                      </a:r>
                      <a:r>
                        <a:rPr lang="en-US" altLang="zh-CN" sz="1400" b="1" kern="1200" baseline="0" dirty="0" smtClean="0">
                          <a:solidFill>
                            <a:schemeClr val="dk1"/>
                          </a:solidFill>
                          <a:latin typeface="+mn-ea"/>
                          <a:ea typeface="+mn-ea"/>
                          <a:cs typeface="+mn-cs"/>
                        </a:rPr>
                        <a:t>, F2</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solidFill>
                            <a:srgbClr val="FF0000"/>
                          </a:solidFill>
                          <a:latin typeface="+mn-ea"/>
                          <a:ea typeface="+mn-ea"/>
                        </a:rPr>
                        <a:t>√</a:t>
                      </a:r>
                    </a:p>
                  </a:txBody>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738087083"/>
              </p:ext>
            </p:extLst>
          </p:nvPr>
        </p:nvGraphicFramePr>
        <p:xfrm>
          <a:off x="1284308" y="2924944"/>
          <a:ext cx="6096004" cy="2214072"/>
        </p:xfrm>
        <a:graphic>
          <a:graphicData uri="http://schemas.openxmlformats.org/drawingml/2006/table">
            <a:tbl>
              <a:tblPr firstRow="1" bandRow="1">
                <a:tableStyleId>{5C22544A-7EE6-4342-B048-85BDC9FD1C3A}</a:tableStyleId>
              </a:tblPr>
              <a:tblGrid>
                <a:gridCol w="695404"/>
                <a:gridCol w="720080"/>
                <a:gridCol w="744756"/>
                <a:gridCol w="576064"/>
                <a:gridCol w="576064"/>
                <a:gridCol w="479380"/>
                <a:gridCol w="672748"/>
                <a:gridCol w="576064"/>
                <a:gridCol w="504056"/>
                <a:gridCol w="551388"/>
              </a:tblGrid>
              <a:tr h="286856">
                <a:tc rowSpan="2">
                  <a:txBody>
                    <a:bodyPr/>
                    <a:lstStyle/>
                    <a:p>
                      <a:pPr algn="ctr"/>
                      <a:r>
                        <a:rPr lang="zh-CN" altLang="en-US" sz="1400" b="1" kern="1200" dirty="0" smtClean="0">
                          <a:solidFill>
                            <a:schemeClr val="lt1"/>
                          </a:solidFill>
                          <a:latin typeface="+mn-ea"/>
                          <a:ea typeface="+mn-ea"/>
                          <a:cs typeface="+mn-cs"/>
                        </a:rPr>
                        <a:t>部件名称</a:t>
                      </a:r>
                      <a:endParaRPr lang="en-US" altLang="zh-CN" sz="1400" b="1" kern="1200" dirty="0" smtClean="0">
                        <a:solidFill>
                          <a:schemeClr val="lt1"/>
                        </a:solidFill>
                        <a:latin typeface="+mn-ea"/>
                        <a:ea typeface="+mn-ea"/>
                        <a:cs typeface="+mn-cs"/>
                      </a:endParaRPr>
                    </a:p>
                  </a:txBody>
                  <a:tcPr/>
                </a:tc>
                <a:tc gridSpan="9">
                  <a:txBody>
                    <a:bodyPr/>
                    <a:lstStyle/>
                    <a:p>
                      <a:pPr algn="ctr"/>
                      <a:r>
                        <a:rPr lang="zh-CN" altLang="en-US" sz="1400" b="1" dirty="0" smtClean="0">
                          <a:latin typeface="+mn-ea"/>
                          <a:ea typeface="+mn-ea"/>
                        </a:rPr>
                        <a:t>功能部件状态表</a:t>
                      </a:r>
                      <a:endParaRPr lang="zh-CN" altLang="en-US" sz="1400" b="1" dirty="0">
                        <a:latin typeface="+mn-ea"/>
                        <a:ea typeface="+mn-ea"/>
                      </a:endParaRP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pPr algn="ctr"/>
                      <a:endParaRPr lang="zh-CN" altLang="en-US" sz="1400" b="1" dirty="0">
                        <a:latin typeface="+mn-ea"/>
                        <a:ea typeface="+mn-ea"/>
                      </a:endParaRPr>
                    </a:p>
                  </a:txBody>
                  <a:tcPr/>
                </a:tc>
                <a:tc hMerge="1">
                  <a:txBody>
                    <a:bodyPr/>
                    <a:lstStyle/>
                    <a:p>
                      <a:pPr algn="ctr"/>
                      <a:endParaRPr lang="zh-CN" altLang="en-US" sz="1400" b="1" dirty="0">
                        <a:latin typeface="+mn-ea"/>
                        <a:ea typeface="+mn-ea"/>
                      </a:endParaRPr>
                    </a:p>
                  </a:txBody>
                  <a:tcPr/>
                </a:tc>
                <a:tc hMerge="1">
                  <a:txBody>
                    <a:bodyPr/>
                    <a:lstStyle/>
                    <a:p>
                      <a:pPr algn="ctr"/>
                      <a:endParaRPr lang="zh-CN" altLang="en-US" sz="1400" b="1" dirty="0">
                        <a:latin typeface="+mn-ea"/>
                        <a:ea typeface="+mn-ea"/>
                      </a:endParaRPr>
                    </a:p>
                  </a:txBody>
                  <a:tcPr/>
                </a:tc>
                <a:tc hMerge="1">
                  <a:txBody>
                    <a:bodyPr/>
                    <a:lstStyle/>
                    <a:p>
                      <a:pPr algn="ctr"/>
                      <a:endParaRPr lang="zh-CN" altLang="en-US" sz="1400" b="1" dirty="0">
                        <a:latin typeface="+mn-ea"/>
                        <a:ea typeface="+mn-ea"/>
                      </a:endParaRPr>
                    </a:p>
                  </a:txBody>
                  <a:tcPr/>
                </a:tc>
                <a:tc hMerge="1">
                  <a:txBody>
                    <a:bodyPr/>
                    <a:lstStyle/>
                    <a:p>
                      <a:pPr algn="ctr"/>
                      <a:endParaRPr lang="zh-CN" altLang="en-US" sz="1400" b="1" dirty="0">
                        <a:latin typeface="+mn-ea"/>
                        <a:ea typeface="+mn-ea"/>
                      </a:endParaRPr>
                    </a:p>
                  </a:txBody>
                  <a:tcPr/>
                </a:tc>
              </a:tr>
              <a:tr h="286856">
                <a:tc vMerge="1">
                  <a:txBody>
                    <a:bodyPr/>
                    <a:lstStyle/>
                    <a:p>
                      <a:endParaRPr lang="zh-CN" altLang="en-US" dirty="0"/>
                    </a:p>
                  </a:txBody>
                  <a:tcPr/>
                </a:tc>
                <a:tc>
                  <a:txBody>
                    <a:bodyPr/>
                    <a:lstStyle/>
                    <a:p>
                      <a:pPr algn="ctr"/>
                      <a:r>
                        <a:rPr lang="en-US" altLang="zh-CN" sz="1400" b="1" dirty="0" smtClean="0">
                          <a:latin typeface="+mn-ea"/>
                          <a:ea typeface="+mn-ea"/>
                        </a:rPr>
                        <a:t>Busy</a:t>
                      </a:r>
                      <a:endParaRPr lang="zh-CN" altLang="en-US" sz="1400" b="1" dirty="0">
                        <a:latin typeface="+mn-ea"/>
                        <a:ea typeface="+mn-ea"/>
                      </a:endParaRPr>
                    </a:p>
                  </a:txBody>
                  <a:tcPr/>
                </a:tc>
                <a:tc>
                  <a:txBody>
                    <a:bodyPr/>
                    <a:lstStyle/>
                    <a:p>
                      <a:pPr algn="ctr"/>
                      <a:r>
                        <a:rPr lang="en-US" altLang="zh-CN" sz="1400" b="1" dirty="0" smtClean="0">
                          <a:latin typeface="+mn-ea"/>
                          <a:ea typeface="+mn-ea"/>
                        </a:rPr>
                        <a:t>Op</a:t>
                      </a:r>
                      <a:endParaRPr lang="zh-CN" altLang="en-US" sz="1400" b="1" dirty="0">
                        <a:latin typeface="+mn-ea"/>
                        <a:ea typeface="+mn-ea"/>
                      </a:endParaRPr>
                    </a:p>
                  </a:txBody>
                  <a:tcPr/>
                </a:tc>
                <a:tc>
                  <a:txBody>
                    <a:bodyPr/>
                    <a:lstStyle/>
                    <a:p>
                      <a:pPr algn="ctr"/>
                      <a:r>
                        <a:rPr lang="en-US" altLang="zh-CN" sz="1400" b="1" dirty="0" smtClean="0">
                          <a:latin typeface="+mn-ea"/>
                          <a:ea typeface="+mn-ea"/>
                        </a:rPr>
                        <a:t>Fi</a:t>
                      </a:r>
                      <a:endParaRPr lang="zh-CN" altLang="en-US" sz="1400" b="1" dirty="0">
                        <a:latin typeface="+mn-ea"/>
                        <a:ea typeface="+mn-ea"/>
                      </a:endParaRPr>
                    </a:p>
                  </a:txBody>
                  <a:tcPr/>
                </a:tc>
                <a:tc>
                  <a:txBody>
                    <a:bodyPr/>
                    <a:lstStyle/>
                    <a:p>
                      <a:pPr algn="ctr"/>
                      <a:r>
                        <a:rPr lang="en-US" altLang="zh-CN" sz="1400" b="1" dirty="0" err="1" smtClean="0">
                          <a:latin typeface="+mn-ea"/>
                          <a:ea typeface="+mn-ea"/>
                        </a:rPr>
                        <a:t>Fj</a:t>
                      </a:r>
                      <a:endParaRPr lang="zh-CN" altLang="en-US" sz="1400" b="1" dirty="0">
                        <a:latin typeface="+mn-ea"/>
                        <a:ea typeface="+mn-ea"/>
                      </a:endParaRPr>
                    </a:p>
                  </a:txBody>
                  <a:tcPr/>
                </a:tc>
                <a:tc>
                  <a:txBody>
                    <a:bodyPr/>
                    <a:lstStyle/>
                    <a:p>
                      <a:pPr algn="ctr"/>
                      <a:r>
                        <a:rPr lang="en-US" altLang="zh-CN" sz="1400" b="1" dirty="0" err="1" smtClean="0">
                          <a:latin typeface="+mn-ea"/>
                          <a:ea typeface="+mn-ea"/>
                        </a:rPr>
                        <a:t>Fk</a:t>
                      </a:r>
                      <a:endParaRPr lang="zh-CN" altLang="en-US" sz="1400" b="1" dirty="0">
                        <a:latin typeface="+mn-ea"/>
                        <a:ea typeface="+mn-ea"/>
                      </a:endParaRPr>
                    </a:p>
                  </a:txBody>
                  <a:tcPr/>
                </a:tc>
                <a:tc>
                  <a:txBody>
                    <a:bodyPr/>
                    <a:lstStyle/>
                    <a:p>
                      <a:pPr algn="ctr"/>
                      <a:r>
                        <a:rPr lang="en-US" altLang="zh-CN" sz="1400" b="1" dirty="0" err="1" smtClean="0">
                          <a:latin typeface="+mn-ea"/>
                          <a:ea typeface="+mn-ea"/>
                        </a:rPr>
                        <a:t>Qj</a:t>
                      </a:r>
                      <a:endParaRPr lang="zh-CN" altLang="en-US" sz="1400" b="1" dirty="0">
                        <a:latin typeface="+mn-ea"/>
                        <a:ea typeface="+mn-ea"/>
                      </a:endParaRPr>
                    </a:p>
                  </a:txBody>
                  <a:tcPr/>
                </a:tc>
                <a:tc>
                  <a:txBody>
                    <a:bodyPr/>
                    <a:lstStyle/>
                    <a:p>
                      <a:pPr algn="ctr"/>
                      <a:r>
                        <a:rPr lang="en-US" altLang="zh-CN" sz="1400" b="1" dirty="0" err="1" smtClean="0">
                          <a:latin typeface="+mn-ea"/>
                          <a:ea typeface="+mn-ea"/>
                        </a:rPr>
                        <a:t>Qk</a:t>
                      </a:r>
                      <a:endParaRPr lang="zh-CN" altLang="en-US" sz="1400" b="1" dirty="0">
                        <a:latin typeface="+mn-ea"/>
                        <a:ea typeface="+mn-ea"/>
                      </a:endParaRPr>
                    </a:p>
                  </a:txBody>
                  <a:tcPr/>
                </a:tc>
                <a:tc>
                  <a:txBody>
                    <a:bodyPr/>
                    <a:lstStyle/>
                    <a:p>
                      <a:pPr algn="ctr"/>
                      <a:r>
                        <a:rPr lang="en-US" altLang="zh-CN" sz="1400" b="1" dirty="0" err="1" smtClean="0">
                          <a:latin typeface="+mn-ea"/>
                          <a:ea typeface="+mn-ea"/>
                        </a:rPr>
                        <a:t>Rj</a:t>
                      </a:r>
                      <a:endParaRPr lang="zh-CN" altLang="en-US" sz="1400" b="1" dirty="0">
                        <a:latin typeface="+mn-ea"/>
                        <a:ea typeface="+mn-ea"/>
                      </a:endParaRPr>
                    </a:p>
                  </a:txBody>
                  <a:tcPr/>
                </a:tc>
                <a:tc>
                  <a:txBody>
                    <a:bodyPr/>
                    <a:lstStyle/>
                    <a:p>
                      <a:pPr algn="ctr"/>
                      <a:r>
                        <a:rPr lang="en-US" altLang="zh-CN" sz="1400" b="1" dirty="0" err="1" smtClean="0">
                          <a:latin typeface="+mn-ea"/>
                          <a:ea typeface="+mn-ea"/>
                        </a:rPr>
                        <a:t>Rk</a:t>
                      </a:r>
                      <a:endParaRPr lang="zh-CN" altLang="en-US" sz="1400" b="1" dirty="0">
                        <a:latin typeface="+mn-ea"/>
                        <a:ea typeface="+mn-ea"/>
                      </a:endParaRPr>
                    </a:p>
                  </a:txBody>
                  <a:tcPr/>
                </a:tc>
              </a:tr>
              <a:tr h="286856">
                <a:tc>
                  <a:txBody>
                    <a:bodyPr/>
                    <a:lstStyle/>
                    <a:p>
                      <a:pPr algn="l"/>
                      <a:r>
                        <a:rPr lang="zh-CN" altLang="en-US" sz="1400" b="1" dirty="0" smtClean="0">
                          <a:latin typeface="+mn-ea"/>
                          <a:ea typeface="+mn-ea"/>
                        </a:rPr>
                        <a:t>整数</a:t>
                      </a:r>
                      <a:endParaRPr lang="zh-CN" altLang="en-US" sz="1400" b="1" dirty="0">
                        <a:latin typeface="+mn-ea"/>
                        <a:ea typeface="+mn-ea"/>
                      </a:endParaRPr>
                    </a:p>
                  </a:txBody>
                  <a:tcPr/>
                </a:tc>
                <a:tc>
                  <a:txBody>
                    <a:bodyPr/>
                    <a:lstStyle/>
                    <a:p>
                      <a:pPr algn="ctr"/>
                      <a:r>
                        <a:rPr lang="en-US" altLang="zh-CN" sz="1400" b="1" dirty="0" smtClean="0">
                          <a:latin typeface="+mn-ea"/>
                          <a:ea typeface="+mn-ea"/>
                        </a:rPr>
                        <a:t>no</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algn="ct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r>
              <a:tr h="324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乘法</a:t>
                      </a:r>
                      <a:r>
                        <a:rPr lang="en-US" altLang="zh-CN" sz="1400" b="1" dirty="0" smtClean="0">
                          <a:latin typeface="+mn-ea"/>
                          <a:ea typeface="+mn-ea"/>
                        </a:rPr>
                        <a:t>1</a:t>
                      </a:r>
                      <a:endParaRPr lang="zh-CN" altLang="en-US" sz="1400" b="1" dirty="0" smtClean="0">
                        <a:latin typeface="+mn-ea"/>
                        <a:ea typeface="+mn-ea"/>
                      </a:endParaRPr>
                    </a:p>
                  </a:txBody>
                  <a:tcPr/>
                </a:tc>
                <a:tc>
                  <a:txBody>
                    <a:bodyPr/>
                    <a:lstStyle/>
                    <a:p>
                      <a:pPr algn="ctr"/>
                      <a:r>
                        <a:rPr lang="en-US" altLang="zh-CN" sz="1400" b="1" dirty="0" smtClean="0">
                          <a:latin typeface="+mn-ea"/>
                          <a:ea typeface="+mn-ea"/>
                        </a:rPr>
                        <a:t>no</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algn="ctr"/>
                      <a:endParaRPr lang="zh-CN" altLang="en-US" sz="1400" b="1" dirty="0">
                        <a:latin typeface="+mn-ea"/>
                        <a:ea typeface="+mn-ea"/>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r>
              <a:tr h="324918">
                <a:tc>
                  <a:txBody>
                    <a:bodyPr/>
                    <a:lstStyle/>
                    <a:p>
                      <a:pPr algn="l"/>
                      <a:r>
                        <a:rPr lang="zh-CN" altLang="en-US" sz="1400" b="1" kern="1200" dirty="0" smtClean="0">
                          <a:solidFill>
                            <a:schemeClr val="dk1"/>
                          </a:solidFill>
                          <a:latin typeface="+mn-ea"/>
                          <a:ea typeface="+mn-ea"/>
                          <a:cs typeface="+mn-cs"/>
                        </a:rPr>
                        <a:t>乘法</a:t>
                      </a:r>
                      <a:r>
                        <a:rPr lang="en-US" altLang="zh-CN" sz="1400" b="1" kern="1200" dirty="0" smtClean="0">
                          <a:solidFill>
                            <a:schemeClr val="dk1"/>
                          </a:solidFill>
                          <a:latin typeface="+mn-ea"/>
                          <a:ea typeface="+mn-ea"/>
                          <a:cs typeface="+mn-cs"/>
                        </a:rPr>
                        <a:t>2</a:t>
                      </a:r>
                    </a:p>
                  </a:txBody>
                  <a:tcPr/>
                </a:tc>
                <a:tc>
                  <a:txBody>
                    <a:bodyPr/>
                    <a:lstStyle/>
                    <a:p>
                      <a:pPr algn="ctr"/>
                      <a:r>
                        <a:rPr lang="en-US" altLang="zh-CN" sz="1400" b="1" dirty="0" smtClean="0">
                          <a:latin typeface="+mn-ea"/>
                          <a:ea typeface="+mn-ea"/>
                        </a:rPr>
                        <a:t>no</a:t>
                      </a:r>
                      <a:endParaRPr lang="zh-CN" altLang="en-US" sz="1400" b="1" dirty="0">
                        <a:latin typeface="+mn-ea"/>
                        <a:ea typeface="+mn-ea"/>
                      </a:endParaRPr>
                    </a:p>
                  </a:txBody>
                  <a:tcPr/>
                </a:tc>
                <a:tc>
                  <a:txBody>
                    <a:bodyPr/>
                    <a:lstStyle/>
                    <a:p>
                      <a:pPr algn="ctr"/>
                      <a:endParaRPr lang="zh-CN" altLang="en-US" sz="1400" dirty="0"/>
                    </a:p>
                  </a:txBody>
                  <a:tcPr/>
                </a:tc>
                <a:tc>
                  <a:txBody>
                    <a:bodyPr/>
                    <a:lstStyle/>
                    <a:p>
                      <a:pPr algn="ctr"/>
                      <a:endParaRPr lang="zh-CN" altLang="en-US" sz="1400" dirty="0"/>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r>
              <a:tr h="324918">
                <a:tc>
                  <a:txBody>
                    <a:bodyPr/>
                    <a:lstStyle/>
                    <a:p>
                      <a:pPr algn="l"/>
                      <a:r>
                        <a:rPr lang="zh-CN" altLang="en-US" sz="1400" b="1" u="none" kern="1200" dirty="0" smtClean="0">
                          <a:solidFill>
                            <a:schemeClr val="dk1"/>
                          </a:solidFill>
                          <a:latin typeface="+mn-ea"/>
                          <a:ea typeface="+mn-ea"/>
                          <a:cs typeface="+mn-cs"/>
                        </a:rPr>
                        <a:t>加法</a:t>
                      </a:r>
                      <a:endParaRPr lang="zh-CN" altLang="en-US" sz="1400" b="1" u="none" kern="1200" dirty="0">
                        <a:solidFill>
                          <a:schemeClr val="dk1"/>
                        </a:solidFill>
                        <a:latin typeface="+mn-ea"/>
                        <a:ea typeface="+mn-ea"/>
                        <a:cs typeface="+mn-cs"/>
                      </a:endParaRPr>
                    </a:p>
                  </a:txBody>
                  <a:tcPr/>
                </a:tc>
                <a:tc>
                  <a:txBody>
                    <a:bodyPr/>
                    <a:lstStyle/>
                    <a:p>
                      <a:pPr algn="ctr"/>
                      <a:r>
                        <a:rPr lang="en-US" altLang="zh-CN" sz="1400" b="1" dirty="0" smtClean="0">
                          <a:latin typeface="+mn-ea"/>
                          <a:ea typeface="+mn-ea"/>
                        </a:rPr>
                        <a:t>no</a:t>
                      </a:r>
                      <a:endParaRPr lang="zh-CN" altLang="en-US" sz="1400" b="1" dirty="0">
                        <a:latin typeface="+mn-ea"/>
                        <a:ea typeface="+mn-ea"/>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r>
              <a:tr h="324918">
                <a:tc>
                  <a:txBody>
                    <a:bodyPr/>
                    <a:lstStyle/>
                    <a:p>
                      <a:pPr algn="l"/>
                      <a:r>
                        <a:rPr lang="zh-CN" altLang="en-US" sz="1400" b="1" kern="1200" dirty="0" smtClean="0">
                          <a:solidFill>
                            <a:schemeClr val="dk1"/>
                          </a:solidFill>
                          <a:latin typeface="+mn-ea"/>
                          <a:ea typeface="+mn-ea"/>
                          <a:cs typeface="+mn-cs"/>
                        </a:rPr>
                        <a:t>除法</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mn-ea"/>
                          <a:ea typeface="+mn-ea"/>
                        </a:rPr>
                        <a:t>yes</a:t>
                      </a:r>
                      <a:endParaRPr lang="zh-CN" altLang="en-US" sz="1400" b="1" dirty="0" smtClean="0">
                        <a:latin typeface="+mn-ea"/>
                        <a:ea typeface="+mn-ea"/>
                      </a:endParaRPr>
                    </a:p>
                  </a:txBody>
                  <a:tcPr/>
                </a:tc>
                <a:tc>
                  <a:txBody>
                    <a:bodyPr/>
                    <a:lstStyle/>
                    <a:p>
                      <a:pPr algn="ctr"/>
                      <a:r>
                        <a:rPr lang="en-US" altLang="zh-CN" sz="1400" b="1" kern="1200" dirty="0" smtClean="0">
                          <a:solidFill>
                            <a:schemeClr val="dk1"/>
                          </a:solidFill>
                          <a:latin typeface="+mn-ea"/>
                          <a:ea typeface="+mn-ea"/>
                          <a:cs typeface="+mn-cs"/>
                        </a:rPr>
                        <a:t>DIVD</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F10</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F0</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F6</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dirty="0" smtClean="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no</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no</a:t>
                      </a:r>
                      <a:endParaRPr lang="zh-CN" altLang="en-US" sz="1400" b="1" kern="1200" dirty="0">
                        <a:solidFill>
                          <a:schemeClr val="dk1"/>
                        </a:solidFill>
                        <a:latin typeface="+mn-ea"/>
                        <a:ea typeface="+mn-ea"/>
                        <a:cs typeface="+mn-cs"/>
                      </a:endParaRPr>
                    </a:p>
                  </a:txBody>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4198067980"/>
              </p:ext>
            </p:extLst>
          </p:nvPr>
        </p:nvGraphicFramePr>
        <p:xfrm>
          <a:off x="1259632" y="5373216"/>
          <a:ext cx="6192688" cy="914400"/>
        </p:xfrm>
        <a:graphic>
          <a:graphicData uri="http://schemas.openxmlformats.org/drawingml/2006/table">
            <a:tbl>
              <a:tblPr firstRow="1" bandRow="1">
                <a:tableStyleId>{5C22544A-7EE6-4342-B048-85BDC9FD1C3A}</a:tableStyleId>
              </a:tblPr>
              <a:tblGrid>
                <a:gridCol w="1099812"/>
                <a:gridCol w="700388"/>
                <a:gridCol w="648072"/>
                <a:gridCol w="497478"/>
                <a:gridCol w="669488"/>
                <a:gridCol w="669488"/>
                <a:gridCol w="669488"/>
                <a:gridCol w="547233"/>
                <a:gridCol w="691241"/>
              </a:tblGrid>
              <a:tr h="288032">
                <a:tc rowSpan="2">
                  <a:txBody>
                    <a:bodyPr/>
                    <a:lstStyle/>
                    <a:p>
                      <a:endParaRPr lang="zh-CN" altLang="en-US" dirty="0"/>
                    </a:p>
                  </a:txBody>
                  <a:tcPr/>
                </a:tc>
                <a:tc gridSpan="8">
                  <a:txBody>
                    <a:bodyPr/>
                    <a:lstStyle/>
                    <a:p>
                      <a:pPr algn="ctr"/>
                      <a:r>
                        <a:rPr lang="zh-CN" altLang="en-US" sz="1400" b="1" kern="1200" dirty="0" smtClean="0">
                          <a:solidFill>
                            <a:schemeClr val="lt1"/>
                          </a:solidFill>
                          <a:latin typeface="+mn-ea"/>
                          <a:ea typeface="+mn-ea"/>
                          <a:cs typeface="+mn-cs"/>
                        </a:rPr>
                        <a:t>结果寄存器状态表</a:t>
                      </a:r>
                      <a:endParaRPr lang="zh-CN" altLang="en-US" sz="1400" b="1" kern="1200" dirty="0">
                        <a:solidFill>
                          <a:schemeClr val="lt1"/>
                        </a:solidFill>
                        <a:latin typeface="+mn-ea"/>
                        <a:ea typeface="+mn-ea"/>
                        <a:cs typeface="+mn-cs"/>
                      </a:endParaRP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pPr algn="ctr"/>
                      <a:endParaRPr lang="zh-CN" altLang="en-US" sz="1400" b="1" kern="1200" dirty="0">
                        <a:solidFill>
                          <a:schemeClr val="lt1"/>
                        </a:solidFill>
                        <a:latin typeface="+mn-ea"/>
                        <a:ea typeface="+mn-ea"/>
                        <a:cs typeface="+mn-cs"/>
                      </a:endParaRPr>
                    </a:p>
                  </a:txBody>
                  <a:tcPr/>
                </a:tc>
              </a:tr>
              <a:tr h="288032">
                <a:tc vMerge="1">
                  <a:txBody>
                    <a:bodyPr/>
                    <a:lstStyle/>
                    <a:p>
                      <a:endParaRPr lang="zh-CN" altLang="en-US" dirty="0"/>
                    </a:p>
                  </a:txBody>
                  <a:tcPr/>
                </a:tc>
                <a:tc>
                  <a:txBody>
                    <a:bodyPr/>
                    <a:lstStyle/>
                    <a:p>
                      <a:pPr algn="ctr"/>
                      <a:r>
                        <a:rPr lang="en-US" altLang="zh-CN" sz="1400" b="1" kern="1200" dirty="0" smtClean="0">
                          <a:solidFill>
                            <a:schemeClr val="dk1"/>
                          </a:solidFill>
                          <a:latin typeface="+mn-ea"/>
                          <a:ea typeface="+mn-ea"/>
                          <a:cs typeface="+mn-cs"/>
                        </a:rPr>
                        <a:t>F0</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smtClean="0">
                          <a:solidFill>
                            <a:schemeClr val="dk1"/>
                          </a:solidFill>
                          <a:latin typeface="+mn-ea"/>
                          <a:ea typeface="+mn-ea"/>
                          <a:cs typeface="+mn-cs"/>
                        </a:rPr>
                        <a:t>F2</a:t>
                      </a:r>
                      <a:endParaRPr lang="zh-CN" altLang="en-US" sz="1400" b="1" kern="1200" dirty="0" smtClean="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F4</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F6</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F8</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F10</a:t>
                      </a:r>
                      <a:endParaRPr lang="zh-CN" altLang="en-US" sz="1400" b="1" kern="1200" dirty="0">
                        <a:solidFill>
                          <a:schemeClr val="dk1"/>
                        </a:solidFill>
                        <a:latin typeface="+mn-ea"/>
                        <a:ea typeface="+mn-ea"/>
                        <a:cs typeface="+mn-cs"/>
                      </a:endParaRPr>
                    </a:p>
                  </a:txBody>
                  <a:tcPr/>
                </a:tc>
                <a:tc>
                  <a:txBody>
                    <a:bodyPr/>
                    <a:lstStyle/>
                    <a:p>
                      <a:r>
                        <a:rPr lang="en-US" altLang="zh-CN" sz="1400" b="1" kern="1200" dirty="0" smtClean="0">
                          <a:solidFill>
                            <a:schemeClr val="dk1"/>
                          </a:solidFill>
                          <a:latin typeface="+mn-ea"/>
                          <a:ea typeface="+mn-ea"/>
                          <a:cs typeface="+mn-cs"/>
                        </a:rPr>
                        <a:t>...</a:t>
                      </a:r>
                      <a:endParaRPr lang="zh-CN" altLang="en-US" sz="1400" b="1" kern="1200" dirty="0">
                        <a:solidFill>
                          <a:schemeClr val="dk1"/>
                        </a:solidFill>
                        <a:latin typeface="+mn-ea"/>
                        <a:ea typeface="+mn-ea"/>
                        <a:cs typeface="+mn-cs"/>
                      </a:endParaRPr>
                    </a:p>
                  </a:txBody>
                  <a:tcPr/>
                </a:tc>
                <a:tc>
                  <a:txBody>
                    <a:bodyPr/>
                    <a:lstStyle/>
                    <a:p>
                      <a:r>
                        <a:rPr lang="en-US" altLang="zh-CN" sz="1400" b="1" kern="1200" dirty="0" smtClean="0">
                          <a:solidFill>
                            <a:schemeClr val="dk1"/>
                          </a:solidFill>
                          <a:latin typeface="+mn-ea"/>
                          <a:ea typeface="+mn-ea"/>
                          <a:cs typeface="+mn-cs"/>
                        </a:rPr>
                        <a:t>F30</a:t>
                      </a:r>
                      <a:endParaRPr lang="zh-CN" altLang="en-US" sz="1400" b="1" kern="1200" dirty="0">
                        <a:solidFill>
                          <a:schemeClr val="dk1"/>
                        </a:solidFill>
                        <a:latin typeface="+mn-ea"/>
                        <a:ea typeface="+mn-ea"/>
                        <a:cs typeface="+mn-cs"/>
                      </a:endParaRPr>
                    </a:p>
                  </a:txBody>
                  <a:tcPr/>
                </a:tc>
              </a:tr>
              <a:tr h="288032">
                <a:tc>
                  <a:txBody>
                    <a:bodyPr/>
                    <a:lstStyle/>
                    <a:p>
                      <a:pPr algn="ctr"/>
                      <a:r>
                        <a:rPr lang="zh-CN" altLang="en-US" sz="1400" b="1" kern="1200" dirty="0" smtClean="0">
                          <a:solidFill>
                            <a:schemeClr val="dk1"/>
                          </a:solidFill>
                          <a:latin typeface="+mn-ea"/>
                          <a:ea typeface="+mn-ea"/>
                          <a:cs typeface="+mn-cs"/>
                        </a:rPr>
                        <a:t>部件名称</a:t>
                      </a:r>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400" b="1" kern="1200" dirty="0" smtClean="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r>
                        <a:rPr lang="zh-CN" altLang="en-US" sz="1400" b="1" kern="1200" dirty="0" smtClean="0">
                          <a:solidFill>
                            <a:schemeClr val="dk1"/>
                          </a:solidFill>
                          <a:latin typeface="+mn-ea"/>
                          <a:ea typeface="+mn-ea"/>
                          <a:cs typeface="+mn-cs"/>
                        </a:rPr>
                        <a:t>除法</a:t>
                      </a:r>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r>
            </a:tbl>
          </a:graphicData>
        </a:graphic>
      </p:graphicFrame>
      <p:sp>
        <p:nvSpPr>
          <p:cNvPr id="2" name="矩形 1"/>
          <p:cNvSpPr/>
          <p:nvPr/>
        </p:nvSpPr>
        <p:spPr>
          <a:xfrm>
            <a:off x="1979712" y="6488668"/>
            <a:ext cx="5654112" cy="369332"/>
          </a:xfrm>
          <a:prstGeom prst="rect">
            <a:avLst/>
          </a:prstGeom>
        </p:spPr>
        <p:txBody>
          <a:bodyPr wrap="none">
            <a:spAutoFit/>
          </a:bodyPr>
          <a:lstStyle/>
          <a:p>
            <a:pPr eaLnBrk="1" hangingPunct="1">
              <a:spcBef>
                <a:spcPct val="50000"/>
              </a:spcBef>
              <a:buFont typeface="Wingdings" pitchFamily="2" charset="2"/>
              <a:buNone/>
            </a:pPr>
            <a:r>
              <a:rPr lang="zh-CN" altLang="en-US" sz="1800" dirty="0">
                <a:solidFill>
                  <a:srgbClr val="000000"/>
                </a:solidFill>
              </a:rPr>
              <a:t>程序段执行</a:t>
            </a:r>
            <a:r>
              <a:rPr lang="zh-CN" altLang="en-US" sz="1800" dirty="0" smtClean="0">
                <a:solidFill>
                  <a:srgbClr val="000000"/>
                </a:solidFill>
              </a:rPr>
              <a:t>到</a:t>
            </a:r>
            <a:r>
              <a:rPr lang="en-US" altLang="zh-CN" sz="1800" dirty="0" smtClean="0">
                <a:solidFill>
                  <a:srgbClr val="FF0000"/>
                </a:solidFill>
              </a:rPr>
              <a:t>DIVD</a:t>
            </a:r>
            <a:r>
              <a:rPr lang="zh-CN" altLang="en-US" sz="1800" dirty="0" smtClean="0"/>
              <a:t>执行，</a:t>
            </a:r>
            <a:r>
              <a:rPr lang="en-US" altLang="zh-CN" sz="1800" dirty="0" smtClean="0">
                <a:solidFill>
                  <a:srgbClr val="FF0000"/>
                </a:solidFill>
              </a:rPr>
              <a:t>ADDD</a:t>
            </a:r>
            <a:r>
              <a:rPr lang="zh-CN" altLang="en-US" sz="1800" dirty="0" smtClean="0"/>
              <a:t>写结果</a:t>
            </a:r>
            <a:r>
              <a:rPr lang="zh-CN" altLang="en-US" sz="1800" dirty="0" smtClean="0">
                <a:solidFill>
                  <a:srgbClr val="000000"/>
                </a:solidFill>
              </a:rPr>
              <a:t>时记分牌</a:t>
            </a:r>
            <a:r>
              <a:rPr lang="zh-CN" altLang="en-US" sz="1800" dirty="0">
                <a:solidFill>
                  <a:srgbClr val="000000"/>
                </a:solidFill>
              </a:rPr>
              <a:t>的状态</a:t>
            </a:r>
            <a:r>
              <a:rPr lang="zh-CN" altLang="en-US" sz="1800" dirty="0"/>
              <a:t> </a:t>
            </a:r>
          </a:p>
        </p:txBody>
      </p:sp>
    </p:spTree>
    <p:extLst>
      <p:ext uri="{BB962C8B-B14F-4D97-AF65-F5344CB8AC3E}">
        <p14:creationId xmlns:p14="http://schemas.microsoft.com/office/powerpoint/2010/main" val="347582933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2974355506"/>
              </p:ext>
            </p:extLst>
          </p:nvPr>
        </p:nvGraphicFramePr>
        <p:xfrm>
          <a:off x="1259632" y="116633"/>
          <a:ext cx="6096000" cy="2620880"/>
        </p:xfrm>
        <a:graphic>
          <a:graphicData uri="http://schemas.openxmlformats.org/drawingml/2006/table">
            <a:tbl>
              <a:tblPr firstRow="1" bandRow="1">
                <a:tableStyleId>{5C22544A-7EE6-4342-B048-85BDC9FD1C3A}</a:tableStyleId>
              </a:tblPr>
              <a:tblGrid>
                <a:gridCol w="2088232"/>
                <a:gridCol w="1008112"/>
                <a:gridCol w="1152128"/>
                <a:gridCol w="1008112"/>
                <a:gridCol w="839416"/>
              </a:tblGrid>
              <a:tr h="295268">
                <a:tc rowSpan="2">
                  <a:txBody>
                    <a:bodyPr/>
                    <a:lstStyle/>
                    <a:p>
                      <a:pPr algn="ctr"/>
                      <a:endParaRPr lang="en-US" altLang="zh-CN" sz="1400" b="1" dirty="0" smtClean="0">
                        <a:latin typeface="+mn-ea"/>
                        <a:ea typeface="+mn-ea"/>
                      </a:endParaRPr>
                    </a:p>
                    <a:p>
                      <a:pPr algn="ctr"/>
                      <a:r>
                        <a:rPr lang="zh-CN" altLang="en-US" sz="1400" b="1" dirty="0" smtClean="0">
                          <a:latin typeface="+mn-ea"/>
                          <a:ea typeface="+mn-ea"/>
                        </a:rPr>
                        <a:t>指令</a:t>
                      </a:r>
                      <a:endParaRPr lang="zh-CN" altLang="en-US" sz="1400" b="1" dirty="0">
                        <a:latin typeface="+mn-ea"/>
                        <a:ea typeface="+mn-ea"/>
                      </a:endParaRPr>
                    </a:p>
                  </a:txBody>
                  <a:tcPr/>
                </a:tc>
                <a:tc gridSpan="4">
                  <a:txBody>
                    <a:bodyPr/>
                    <a:lstStyle/>
                    <a:p>
                      <a:pPr algn="ctr"/>
                      <a:r>
                        <a:rPr lang="zh-CN" altLang="en-US" sz="1400" b="1" dirty="0" smtClean="0">
                          <a:latin typeface="+mn-ea"/>
                          <a:ea typeface="+mn-ea"/>
                        </a:rPr>
                        <a:t>指令状态表</a:t>
                      </a:r>
                      <a:endParaRPr lang="zh-CN" altLang="en-US" sz="1400" b="1" dirty="0">
                        <a:latin typeface="+mn-ea"/>
                        <a:ea typeface="+mn-ea"/>
                      </a:endParaRP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295268">
                <a:tc vMerge="1">
                  <a:txBody>
                    <a:bodyPr/>
                    <a:lstStyle/>
                    <a:p>
                      <a:endParaRPr lang="zh-CN" altLang="en-US" dirty="0"/>
                    </a:p>
                  </a:txBody>
                  <a:tcPr/>
                </a:tc>
                <a:tc>
                  <a:txBody>
                    <a:bodyPr/>
                    <a:lstStyle/>
                    <a:p>
                      <a:pPr algn="ctr"/>
                      <a:r>
                        <a:rPr lang="en-US" altLang="zh-CN" sz="1400" b="1" dirty="0" smtClean="0">
                          <a:latin typeface="+mn-ea"/>
                          <a:ea typeface="+mn-ea"/>
                        </a:rPr>
                        <a:t>IS</a:t>
                      </a:r>
                      <a:endParaRPr lang="zh-CN" altLang="en-US" sz="1400" b="1" dirty="0">
                        <a:latin typeface="+mn-ea"/>
                        <a:ea typeface="+mn-ea"/>
                      </a:endParaRPr>
                    </a:p>
                  </a:txBody>
                  <a:tcPr/>
                </a:tc>
                <a:tc>
                  <a:txBody>
                    <a:bodyPr/>
                    <a:lstStyle/>
                    <a:p>
                      <a:pPr algn="ctr"/>
                      <a:r>
                        <a:rPr lang="en-US" altLang="zh-CN" sz="1400" b="1" dirty="0" smtClean="0">
                          <a:latin typeface="+mn-ea"/>
                          <a:ea typeface="+mn-ea"/>
                        </a:rPr>
                        <a:t>RO</a:t>
                      </a:r>
                      <a:endParaRPr lang="zh-CN" altLang="en-US" sz="1400" b="1" dirty="0">
                        <a:latin typeface="+mn-ea"/>
                        <a:ea typeface="+mn-ea"/>
                      </a:endParaRPr>
                    </a:p>
                  </a:txBody>
                  <a:tcPr/>
                </a:tc>
                <a:tc>
                  <a:txBody>
                    <a:bodyPr/>
                    <a:lstStyle/>
                    <a:p>
                      <a:pPr algn="ctr"/>
                      <a:r>
                        <a:rPr lang="en-US" altLang="zh-CN" sz="1400" b="1" dirty="0" smtClean="0">
                          <a:latin typeface="+mn-ea"/>
                          <a:ea typeface="+mn-ea"/>
                        </a:rPr>
                        <a:t>EX</a:t>
                      </a:r>
                      <a:endParaRPr lang="zh-CN" altLang="en-US" sz="1400" b="1" dirty="0">
                        <a:latin typeface="+mn-ea"/>
                        <a:ea typeface="+mn-ea"/>
                      </a:endParaRPr>
                    </a:p>
                  </a:txBody>
                  <a:tcPr/>
                </a:tc>
                <a:tc>
                  <a:txBody>
                    <a:bodyPr/>
                    <a:lstStyle/>
                    <a:p>
                      <a:pPr algn="ctr"/>
                      <a:r>
                        <a:rPr lang="en-US" altLang="zh-CN" sz="1400" b="1" dirty="0" smtClean="0">
                          <a:latin typeface="+mn-ea"/>
                          <a:ea typeface="+mn-ea"/>
                        </a:rPr>
                        <a:t>WR</a:t>
                      </a:r>
                      <a:endParaRPr lang="zh-CN" altLang="en-US" sz="1400" b="1" dirty="0">
                        <a:latin typeface="+mn-ea"/>
                        <a:ea typeface="+mn-ea"/>
                      </a:endParaRPr>
                    </a:p>
                  </a:txBody>
                  <a:tcPr/>
                </a:tc>
              </a:tr>
              <a:tr h="295268">
                <a:tc>
                  <a:txBody>
                    <a:bodyPr/>
                    <a:lstStyle/>
                    <a:p>
                      <a:pPr algn="l"/>
                      <a:r>
                        <a:rPr lang="en-US" altLang="zh-CN" sz="1400" b="1" dirty="0" smtClean="0">
                          <a:latin typeface="+mn-ea"/>
                          <a:ea typeface="+mn-ea"/>
                        </a:rPr>
                        <a:t>LD</a:t>
                      </a:r>
                      <a:r>
                        <a:rPr lang="en-US" altLang="zh-CN" sz="1400" b="1" baseline="0" dirty="0" smtClean="0">
                          <a:latin typeface="+mn-ea"/>
                          <a:ea typeface="+mn-ea"/>
                        </a:rPr>
                        <a:t>     F6</a:t>
                      </a:r>
                      <a:r>
                        <a:rPr lang="zh-CN" altLang="en-US" sz="1400" b="1" baseline="0" dirty="0" smtClean="0">
                          <a:latin typeface="+mn-ea"/>
                          <a:ea typeface="+mn-ea"/>
                        </a:rPr>
                        <a:t>，</a:t>
                      </a:r>
                      <a:r>
                        <a:rPr lang="en-US" altLang="zh-CN" sz="1400" b="1" baseline="0" dirty="0" smtClean="0">
                          <a:latin typeface="+mn-ea"/>
                          <a:ea typeface="+mn-ea"/>
                        </a:rPr>
                        <a:t>34(R2)</a:t>
                      </a:r>
                      <a:endParaRPr lang="zh-CN" altLang="en-US" sz="1400" b="1" dirty="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r>
              <a:tr h="3412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mn-ea"/>
                          <a:ea typeface="+mn-ea"/>
                        </a:rPr>
                        <a:t>LD</a:t>
                      </a:r>
                      <a:r>
                        <a:rPr lang="en-US" altLang="zh-CN" sz="1400" b="1" baseline="0" dirty="0" smtClean="0">
                          <a:latin typeface="+mn-ea"/>
                          <a:ea typeface="+mn-ea"/>
                        </a:rPr>
                        <a:t>     </a:t>
                      </a:r>
                      <a:r>
                        <a:rPr lang="en-US" altLang="zh-CN" sz="1400" b="1" u="none" baseline="0" dirty="0" smtClean="0">
                          <a:latin typeface="+mn-ea"/>
                          <a:ea typeface="+mn-ea"/>
                        </a:rPr>
                        <a:t>F2</a:t>
                      </a:r>
                      <a:r>
                        <a:rPr lang="zh-CN" altLang="en-US" sz="1400" b="1" baseline="0" dirty="0" smtClean="0">
                          <a:latin typeface="+mn-ea"/>
                          <a:ea typeface="+mn-ea"/>
                        </a:rPr>
                        <a:t>，</a:t>
                      </a:r>
                      <a:r>
                        <a:rPr lang="en-US" altLang="zh-CN" sz="1400" b="1" baseline="0" dirty="0" smtClean="0">
                          <a:latin typeface="+mn-ea"/>
                          <a:ea typeface="+mn-ea"/>
                        </a:rPr>
                        <a:t>45(R3)</a:t>
                      </a:r>
                      <a:endParaRPr lang="zh-CN" altLang="en-US" sz="1400" b="1" dirty="0" smtClean="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r>
              <a:tr h="341296">
                <a:tc>
                  <a:txBody>
                    <a:bodyPr/>
                    <a:lstStyle/>
                    <a:p>
                      <a:pPr algn="l"/>
                      <a:r>
                        <a:rPr lang="en-US" altLang="zh-CN" sz="1400" b="1" kern="1200" dirty="0" smtClean="0">
                          <a:solidFill>
                            <a:schemeClr val="dk1"/>
                          </a:solidFill>
                          <a:latin typeface="+mn-ea"/>
                          <a:ea typeface="+mn-ea"/>
                          <a:cs typeface="+mn-cs"/>
                        </a:rPr>
                        <a:t>MULTD  </a:t>
                      </a:r>
                      <a:r>
                        <a:rPr lang="en-US" altLang="zh-CN" sz="1400" b="1" u="none" kern="1200" dirty="0" smtClean="0">
                          <a:solidFill>
                            <a:schemeClr val="dk1"/>
                          </a:solidFill>
                          <a:latin typeface="+mn-ea"/>
                          <a:ea typeface="+mn-ea"/>
                          <a:cs typeface="+mn-cs"/>
                        </a:rPr>
                        <a:t>F0</a:t>
                      </a:r>
                      <a:r>
                        <a:rPr lang="en-US" altLang="zh-CN" sz="1400" b="1" kern="1200" dirty="0" smtClean="0">
                          <a:solidFill>
                            <a:schemeClr val="dk1"/>
                          </a:solidFill>
                          <a:latin typeface="+mn-ea"/>
                          <a:ea typeface="+mn-ea"/>
                          <a:cs typeface="+mn-cs"/>
                        </a:rPr>
                        <a:t>, </a:t>
                      </a:r>
                      <a:r>
                        <a:rPr lang="en-US" altLang="zh-CN" sz="1400" b="1" u="none" kern="1200" dirty="0" smtClean="0">
                          <a:solidFill>
                            <a:schemeClr val="dk1"/>
                          </a:solidFill>
                          <a:latin typeface="+mn-ea"/>
                          <a:ea typeface="+mn-ea"/>
                          <a:cs typeface="+mn-cs"/>
                        </a:rPr>
                        <a:t>F2</a:t>
                      </a:r>
                      <a:r>
                        <a:rPr lang="en-US" altLang="zh-CN" sz="1400" b="1" kern="1200" dirty="0" smtClean="0">
                          <a:solidFill>
                            <a:schemeClr val="dk1"/>
                          </a:solidFill>
                          <a:latin typeface="+mn-ea"/>
                          <a:ea typeface="+mn-ea"/>
                          <a:cs typeface="+mn-cs"/>
                        </a:rPr>
                        <a:t>, F4</a:t>
                      </a: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r>
              <a:tr h="341296">
                <a:tc>
                  <a:txBody>
                    <a:bodyPr/>
                    <a:lstStyle/>
                    <a:p>
                      <a:pPr algn="l"/>
                      <a:r>
                        <a:rPr lang="en-US" altLang="zh-CN" sz="1400" b="1" kern="1200" dirty="0" smtClean="0">
                          <a:solidFill>
                            <a:schemeClr val="dk1"/>
                          </a:solidFill>
                          <a:latin typeface="+mn-ea"/>
                          <a:ea typeface="+mn-ea"/>
                          <a:cs typeface="+mn-cs"/>
                        </a:rPr>
                        <a:t>SUBD   F8, F6, </a:t>
                      </a:r>
                      <a:r>
                        <a:rPr lang="en-US" altLang="zh-CN" sz="1400" b="1" u="none" kern="1200" dirty="0" smtClean="0">
                          <a:solidFill>
                            <a:schemeClr val="dk1"/>
                          </a:solidFill>
                          <a:latin typeface="+mn-ea"/>
                          <a:ea typeface="+mn-ea"/>
                          <a:cs typeface="+mn-cs"/>
                        </a:rPr>
                        <a:t>F2</a:t>
                      </a:r>
                      <a:endParaRPr lang="zh-CN" altLang="en-US" sz="1400" b="1" u="none" kern="1200" dirty="0">
                        <a:solidFill>
                          <a:schemeClr val="dk1"/>
                        </a:solidFill>
                        <a:latin typeface="+mn-ea"/>
                        <a:ea typeface="+mn-ea"/>
                        <a:cs typeface="+mn-cs"/>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r>
              <a:tr h="341296">
                <a:tc>
                  <a:txBody>
                    <a:bodyPr/>
                    <a:lstStyle/>
                    <a:p>
                      <a:pPr algn="l"/>
                      <a:r>
                        <a:rPr lang="en-US" altLang="zh-CN" sz="1400" b="1" kern="1200" dirty="0" smtClean="0">
                          <a:solidFill>
                            <a:schemeClr val="dk1"/>
                          </a:solidFill>
                          <a:latin typeface="+mn-ea"/>
                          <a:ea typeface="+mn-ea"/>
                          <a:cs typeface="+mn-cs"/>
                        </a:rPr>
                        <a:t>DIVD   F10, </a:t>
                      </a:r>
                      <a:r>
                        <a:rPr lang="en-US" altLang="zh-CN" sz="1400" b="1" u="none" kern="1200" dirty="0" smtClean="0">
                          <a:solidFill>
                            <a:schemeClr val="dk1"/>
                          </a:solidFill>
                          <a:latin typeface="+mn-ea"/>
                          <a:ea typeface="+mn-ea"/>
                          <a:cs typeface="+mn-cs"/>
                        </a:rPr>
                        <a:t>F0</a:t>
                      </a:r>
                      <a:r>
                        <a:rPr lang="en-US" altLang="zh-CN" sz="1400" b="1" kern="1200" dirty="0" smtClean="0">
                          <a:solidFill>
                            <a:schemeClr val="dk1"/>
                          </a:solidFill>
                          <a:latin typeface="+mn-ea"/>
                          <a:ea typeface="+mn-ea"/>
                          <a:cs typeface="+mn-cs"/>
                        </a:rPr>
                        <a:t>, </a:t>
                      </a:r>
                      <a:r>
                        <a:rPr lang="en-US" altLang="zh-CN" sz="1400" b="1" u="sng" kern="1200" dirty="0" smtClean="0">
                          <a:solidFill>
                            <a:schemeClr val="dk1"/>
                          </a:solidFill>
                          <a:latin typeface="+mn-ea"/>
                          <a:ea typeface="+mn-ea"/>
                          <a:cs typeface="+mn-cs"/>
                        </a:rPr>
                        <a:t>F6</a:t>
                      </a:r>
                      <a:endParaRPr lang="zh-CN" altLang="en-US" sz="1400" b="1" u="sng"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algn="ctr"/>
                      <a:endParaRPr lang="zh-CN" altLang="en-US" sz="1400" dirty="0"/>
                    </a:p>
                  </a:txBody>
                  <a:tcPr/>
                </a:tc>
              </a:tr>
              <a:tr h="341296">
                <a:tc>
                  <a:txBody>
                    <a:bodyPr/>
                    <a:lstStyle/>
                    <a:p>
                      <a:pPr algn="l"/>
                      <a:r>
                        <a:rPr lang="en-US" altLang="zh-CN" sz="1400" b="1" kern="1200" dirty="0" smtClean="0">
                          <a:solidFill>
                            <a:schemeClr val="dk1"/>
                          </a:solidFill>
                          <a:latin typeface="+mn-ea"/>
                          <a:ea typeface="+mn-ea"/>
                          <a:cs typeface="+mn-cs"/>
                        </a:rPr>
                        <a:t>ADDD   </a:t>
                      </a:r>
                      <a:r>
                        <a:rPr lang="en-US" altLang="zh-CN" sz="1400" b="1" u="sng" kern="1200" dirty="0" smtClean="0">
                          <a:solidFill>
                            <a:schemeClr val="dk1"/>
                          </a:solidFill>
                          <a:latin typeface="+mn-ea"/>
                          <a:ea typeface="+mn-ea"/>
                          <a:cs typeface="+mn-cs"/>
                        </a:rPr>
                        <a:t>F6</a:t>
                      </a:r>
                      <a:r>
                        <a:rPr lang="en-US" altLang="zh-CN" sz="1400" b="1" kern="1200" dirty="0" smtClean="0">
                          <a:solidFill>
                            <a:schemeClr val="dk1"/>
                          </a:solidFill>
                          <a:latin typeface="+mn-ea"/>
                          <a:ea typeface="+mn-ea"/>
                          <a:cs typeface="+mn-cs"/>
                        </a:rPr>
                        <a:t>,</a:t>
                      </a:r>
                      <a:r>
                        <a:rPr lang="en-US" altLang="zh-CN" sz="1400" b="1" kern="1200" baseline="0" dirty="0" smtClean="0">
                          <a:solidFill>
                            <a:schemeClr val="dk1"/>
                          </a:solidFill>
                          <a:latin typeface="+mn-ea"/>
                          <a:ea typeface="+mn-ea"/>
                          <a:cs typeface="+mn-cs"/>
                        </a:rPr>
                        <a:t> F8, F2</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958330691"/>
              </p:ext>
            </p:extLst>
          </p:nvPr>
        </p:nvGraphicFramePr>
        <p:xfrm>
          <a:off x="1284308" y="2924944"/>
          <a:ext cx="6096004" cy="2214072"/>
        </p:xfrm>
        <a:graphic>
          <a:graphicData uri="http://schemas.openxmlformats.org/drawingml/2006/table">
            <a:tbl>
              <a:tblPr firstRow="1" bandRow="1">
                <a:tableStyleId>{5C22544A-7EE6-4342-B048-85BDC9FD1C3A}</a:tableStyleId>
              </a:tblPr>
              <a:tblGrid>
                <a:gridCol w="695404"/>
                <a:gridCol w="720080"/>
                <a:gridCol w="744756"/>
                <a:gridCol w="576064"/>
                <a:gridCol w="576064"/>
                <a:gridCol w="479380"/>
                <a:gridCol w="672748"/>
                <a:gridCol w="576064"/>
                <a:gridCol w="504056"/>
                <a:gridCol w="551388"/>
              </a:tblGrid>
              <a:tr h="286856">
                <a:tc rowSpan="2">
                  <a:txBody>
                    <a:bodyPr/>
                    <a:lstStyle/>
                    <a:p>
                      <a:pPr algn="ctr"/>
                      <a:r>
                        <a:rPr lang="zh-CN" altLang="en-US" sz="1400" b="1" kern="1200" dirty="0" smtClean="0">
                          <a:solidFill>
                            <a:schemeClr val="lt1"/>
                          </a:solidFill>
                          <a:latin typeface="+mn-ea"/>
                          <a:ea typeface="+mn-ea"/>
                          <a:cs typeface="+mn-cs"/>
                        </a:rPr>
                        <a:t>部件名称</a:t>
                      </a:r>
                      <a:endParaRPr lang="en-US" altLang="zh-CN" sz="1400" b="1" kern="1200" dirty="0" smtClean="0">
                        <a:solidFill>
                          <a:schemeClr val="lt1"/>
                        </a:solidFill>
                        <a:latin typeface="+mn-ea"/>
                        <a:ea typeface="+mn-ea"/>
                        <a:cs typeface="+mn-cs"/>
                      </a:endParaRPr>
                    </a:p>
                  </a:txBody>
                  <a:tcPr/>
                </a:tc>
                <a:tc gridSpan="9">
                  <a:txBody>
                    <a:bodyPr/>
                    <a:lstStyle/>
                    <a:p>
                      <a:pPr algn="ctr"/>
                      <a:r>
                        <a:rPr lang="zh-CN" altLang="en-US" sz="1400" b="1" dirty="0" smtClean="0">
                          <a:latin typeface="+mn-ea"/>
                          <a:ea typeface="+mn-ea"/>
                        </a:rPr>
                        <a:t>功能部件状态表（</a:t>
                      </a:r>
                      <a:r>
                        <a:rPr lang="en-US" altLang="zh-CN" sz="1400" b="1" dirty="0" smtClean="0">
                          <a:solidFill>
                            <a:srgbClr val="C00000"/>
                          </a:solidFill>
                          <a:latin typeface="+mn-ea"/>
                          <a:ea typeface="+mn-ea"/>
                        </a:rPr>
                        <a:t>FU</a:t>
                      </a:r>
                      <a:r>
                        <a:rPr lang="zh-CN" altLang="en-US" sz="1400" b="1" dirty="0" smtClean="0">
                          <a:latin typeface="+mn-ea"/>
                          <a:ea typeface="+mn-ea"/>
                        </a:rPr>
                        <a:t>）</a:t>
                      </a:r>
                      <a:endParaRPr lang="zh-CN" altLang="en-US" sz="1400" b="1" dirty="0">
                        <a:latin typeface="+mn-ea"/>
                        <a:ea typeface="+mn-ea"/>
                      </a:endParaRP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pPr algn="ctr"/>
                      <a:endParaRPr lang="zh-CN" altLang="en-US" sz="1400" b="1" dirty="0">
                        <a:latin typeface="+mn-ea"/>
                        <a:ea typeface="+mn-ea"/>
                      </a:endParaRPr>
                    </a:p>
                  </a:txBody>
                  <a:tcPr/>
                </a:tc>
                <a:tc hMerge="1">
                  <a:txBody>
                    <a:bodyPr/>
                    <a:lstStyle/>
                    <a:p>
                      <a:pPr algn="ctr"/>
                      <a:endParaRPr lang="zh-CN" altLang="en-US" sz="1400" b="1" dirty="0">
                        <a:latin typeface="+mn-ea"/>
                        <a:ea typeface="+mn-ea"/>
                      </a:endParaRPr>
                    </a:p>
                  </a:txBody>
                  <a:tcPr/>
                </a:tc>
                <a:tc hMerge="1">
                  <a:txBody>
                    <a:bodyPr/>
                    <a:lstStyle/>
                    <a:p>
                      <a:pPr algn="ctr"/>
                      <a:endParaRPr lang="zh-CN" altLang="en-US" sz="1400" b="1" dirty="0">
                        <a:latin typeface="+mn-ea"/>
                        <a:ea typeface="+mn-ea"/>
                      </a:endParaRPr>
                    </a:p>
                  </a:txBody>
                  <a:tcPr/>
                </a:tc>
                <a:tc hMerge="1">
                  <a:txBody>
                    <a:bodyPr/>
                    <a:lstStyle/>
                    <a:p>
                      <a:pPr algn="ctr"/>
                      <a:endParaRPr lang="zh-CN" altLang="en-US" sz="1400" b="1" dirty="0">
                        <a:latin typeface="+mn-ea"/>
                        <a:ea typeface="+mn-ea"/>
                      </a:endParaRPr>
                    </a:p>
                  </a:txBody>
                  <a:tcPr/>
                </a:tc>
                <a:tc hMerge="1">
                  <a:txBody>
                    <a:bodyPr/>
                    <a:lstStyle/>
                    <a:p>
                      <a:pPr algn="ctr"/>
                      <a:endParaRPr lang="zh-CN" altLang="en-US" sz="1400" b="1" dirty="0">
                        <a:latin typeface="+mn-ea"/>
                        <a:ea typeface="+mn-ea"/>
                      </a:endParaRPr>
                    </a:p>
                  </a:txBody>
                  <a:tcPr/>
                </a:tc>
              </a:tr>
              <a:tr h="286856">
                <a:tc vMerge="1">
                  <a:txBody>
                    <a:bodyPr/>
                    <a:lstStyle/>
                    <a:p>
                      <a:endParaRPr lang="zh-CN" altLang="en-US" dirty="0"/>
                    </a:p>
                  </a:txBody>
                  <a:tcPr/>
                </a:tc>
                <a:tc>
                  <a:txBody>
                    <a:bodyPr/>
                    <a:lstStyle/>
                    <a:p>
                      <a:pPr algn="ctr"/>
                      <a:r>
                        <a:rPr lang="en-US" altLang="zh-CN" sz="1400" b="1" dirty="0" smtClean="0">
                          <a:latin typeface="+mn-ea"/>
                          <a:ea typeface="+mn-ea"/>
                        </a:rPr>
                        <a:t>Busy</a:t>
                      </a:r>
                      <a:endParaRPr lang="zh-CN" altLang="en-US" sz="1400" b="1" dirty="0">
                        <a:latin typeface="+mn-ea"/>
                        <a:ea typeface="+mn-ea"/>
                      </a:endParaRPr>
                    </a:p>
                  </a:txBody>
                  <a:tcPr/>
                </a:tc>
                <a:tc>
                  <a:txBody>
                    <a:bodyPr/>
                    <a:lstStyle/>
                    <a:p>
                      <a:pPr algn="ctr"/>
                      <a:r>
                        <a:rPr lang="en-US" altLang="zh-CN" sz="1400" b="1" dirty="0" smtClean="0">
                          <a:latin typeface="+mn-ea"/>
                          <a:ea typeface="+mn-ea"/>
                        </a:rPr>
                        <a:t>Op</a:t>
                      </a:r>
                      <a:endParaRPr lang="zh-CN" altLang="en-US" sz="1400" b="1" dirty="0">
                        <a:latin typeface="+mn-ea"/>
                        <a:ea typeface="+mn-ea"/>
                      </a:endParaRPr>
                    </a:p>
                  </a:txBody>
                  <a:tcPr/>
                </a:tc>
                <a:tc>
                  <a:txBody>
                    <a:bodyPr/>
                    <a:lstStyle/>
                    <a:p>
                      <a:pPr algn="ctr"/>
                      <a:r>
                        <a:rPr lang="en-US" altLang="zh-CN" sz="1400" b="1" dirty="0" smtClean="0">
                          <a:latin typeface="+mn-ea"/>
                          <a:ea typeface="+mn-ea"/>
                        </a:rPr>
                        <a:t>Fi</a:t>
                      </a:r>
                      <a:endParaRPr lang="zh-CN" altLang="en-US" sz="1400" b="1" dirty="0">
                        <a:latin typeface="+mn-ea"/>
                        <a:ea typeface="+mn-ea"/>
                      </a:endParaRPr>
                    </a:p>
                  </a:txBody>
                  <a:tcPr/>
                </a:tc>
                <a:tc>
                  <a:txBody>
                    <a:bodyPr/>
                    <a:lstStyle/>
                    <a:p>
                      <a:pPr algn="ctr"/>
                      <a:r>
                        <a:rPr lang="en-US" altLang="zh-CN" sz="1400" b="1" dirty="0" err="1" smtClean="0">
                          <a:latin typeface="+mn-ea"/>
                          <a:ea typeface="+mn-ea"/>
                        </a:rPr>
                        <a:t>Fj</a:t>
                      </a:r>
                      <a:endParaRPr lang="zh-CN" altLang="en-US" sz="1400" b="1" dirty="0">
                        <a:latin typeface="+mn-ea"/>
                        <a:ea typeface="+mn-ea"/>
                      </a:endParaRPr>
                    </a:p>
                  </a:txBody>
                  <a:tcPr/>
                </a:tc>
                <a:tc>
                  <a:txBody>
                    <a:bodyPr/>
                    <a:lstStyle/>
                    <a:p>
                      <a:pPr algn="ctr"/>
                      <a:r>
                        <a:rPr lang="en-US" altLang="zh-CN" sz="1400" b="1" dirty="0" err="1" smtClean="0">
                          <a:latin typeface="+mn-ea"/>
                          <a:ea typeface="+mn-ea"/>
                        </a:rPr>
                        <a:t>Fk</a:t>
                      </a:r>
                      <a:endParaRPr lang="zh-CN" altLang="en-US" sz="1400" b="1" dirty="0">
                        <a:latin typeface="+mn-ea"/>
                        <a:ea typeface="+mn-ea"/>
                      </a:endParaRPr>
                    </a:p>
                  </a:txBody>
                  <a:tcPr/>
                </a:tc>
                <a:tc>
                  <a:txBody>
                    <a:bodyPr/>
                    <a:lstStyle/>
                    <a:p>
                      <a:pPr algn="ctr"/>
                      <a:r>
                        <a:rPr lang="en-US" altLang="zh-CN" sz="1400" b="1" dirty="0" err="1" smtClean="0">
                          <a:latin typeface="+mn-ea"/>
                          <a:ea typeface="+mn-ea"/>
                        </a:rPr>
                        <a:t>Qj</a:t>
                      </a:r>
                      <a:endParaRPr lang="zh-CN" altLang="en-US" sz="1400" b="1" dirty="0">
                        <a:latin typeface="+mn-ea"/>
                        <a:ea typeface="+mn-ea"/>
                      </a:endParaRPr>
                    </a:p>
                  </a:txBody>
                  <a:tcPr/>
                </a:tc>
                <a:tc>
                  <a:txBody>
                    <a:bodyPr/>
                    <a:lstStyle/>
                    <a:p>
                      <a:pPr algn="ctr"/>
                      <a:r>
                        <a:rPr lang="en-US" altLang="zh-CN" sz="1400" b="1" dirty="0" err="1" smtClean="0">
                          <a:latin typeface="+mn-ea"/>
                          <a:ea typeface="+mn-ea"/>
                        </a:rPr>
                        <a:t>Qk</a:t>
                      </a:r>
                      <a:endParaRPr lang="zh-CN" altLang="en-US" sz="1400" b="1" dirty="0">
                        <a:latin typeface="+mn-ea"/>
                        <a:ea typeface="+mn-ea"/>
                      </a:endParaRPr>
                    </a:p>
                  </a:txBody>
                  <a:tcPr/>
                </a:tc>
                <a:tc>
                  <a:txBody>
                    <a:bodyPr/>
                    <a:lstStyle/>
                    <a:p>
                      <a:pPr algn="ctr"/>
                      <a:r>
                        <a:rPr lang="en-US" altLang="zh-CN" sz="1400" b="1" dirty="0" err="1" smtClean="0">
                          <a:latin typeface="+mn-ea"/>
                          <a:ea typeface="+mn-ea"/>
                        </a:rPr>
                        <a:t>Rj</a:t>
                      </a:r>
                      <a:endParaRPr lang="zh-CN" altLang="en-US" sz="1400" b="1" dirty="0">
                        <a:latin typeface="+mn-ea"/>
                        <a:ea typeface="+mn-ea"/>
                      </a:endParaRPr>
                    </a:p>
                  </a:txBody>
                  <a:tcPr/>
                </a:tc>
                <a:tc>
                  <a:txBody>
                    <a:bodyPr/>
                    <a:lstStyle/>
                    <a:p>
                      <a:pPr algn="ctr"/>
                      <a:r>
                        <a:rPr lang="en-US" altLang="zh-CN" sz="1400" b="1" dirty="0" err="1" smtClean="0">
                          <a:latin typeface="+mn-ea"/>
                          <a:ea typeface="+mn-ea"/>
                        </a:rPr>
                        <a:t>Rk</a:t>
                      </a:r>
                      <a:endParaRPr lang="zh-CN" altLang="en-US" sz="1400" b="1" dirty="0">
                        <a:latin typeface="+mn-ea"/>
                        <a:ea typeface="+mn-ea"/>
                      </a:endParaRPr>
                    </a:p>
                  </a:txBody>
                  <a:tcPr/>
                </a:tc>
              </a:tr>
              <a:tr h="286856">
                <a:tc>
                  <a:txBody>
                    <a:bodyPr/>
                    <a:lstStyle/>
                    <a:p>
                      <a:pPr algn="l"/>
                      <a:r>
                        <a:rPr lang="zh-CN" altLang="en-US" sz="1400" b="1" dirty="0" smtClean="0">
                          <a:latin typeface="+mn-ea"/>
                          <a:ea typeface="+mn-ea"/>
                        </a:rPr>
                        <a:t>整数</a:t>
                      </a:r>
                      <a:endParaRPr lang="zh-CN" altLang="en-US" sz="1400" b="1" dirty="0">
                        <a:latin typeface="+mn-ea"/>
                        <a:ea typeface="+mn-ea"/>
                      </a:endParaRPr>
                    </a:p>
                  </a:txBody>
                  <a:tcPr/>
                </a:tc>
                <a:tc>
                  <a:txBody>
                    <a:bodyPr/>
                    <a:lstStyle/>
                    <a:p>
                      <a:pPr algn="ctr"/>
                      <a:r>
                        <a:rPr lang="en-US" altLang="zh-CN" sz="1400" b="1" dirty="0" smtClean="0">
                          <a:latin typeface="+mn-ea"/>
                          <a:ea typeface="+mn-ea"/>
                        </a:rPr>
                        <a:t>yes</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algn="ct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r>
              <a:tr h="324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乘法</a:t>
                      </a:r>
                      <a:r>
                        <a:rPr lang="en-US" altLang="zh-CN" sz="1400" b="1" dirty="0" smtClean="0">
                          <a:latin typeface="+mn-ea"/>
                          <a:ea typeface="+mn-ea"/>
                        </a:rPr>
                        <a:t>1</a:t>
                      </a:r>
                      <a:endParaRPr lang="zh-CN" altLang="en-US" sz="1400" b="1" dirty="0" smtClean="0">
                        <a:latin typeface="+mn-ea"/>
                        <a:ea typeface="+mn-ea"/>
                      </a:endParaRPr>
                    </a:p>
                  </a:txBody>
                  <a:tcPr/>
                </a:tc>
                <a:tc>
                  <a:txBody>
                    <a:bodyPr/>
                    <a:lstStyle/>
                    <a:p>
                      <a:pPr algn="ctr"/>
                      <a:r>
                        <a:rPr lang="en-US" altLang="zh-CN" sz="1400" b="1" dirty="0" smtClean="0">
                          <a:latin typeface="+mn-ea"/>
                          <a:ea typeface="+mn-ea"/>
                        </a:rPr>
                        <a:t>yes</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algn="ctr"/>
                      <a:endParaRPr lang="zh-CN" altLang="en-US" sz="1400" b="1" dirty="0">
                        <a:latin typeface="+mn-ea"/>
                        <a:ea typeface="+mn-ea"/>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r>
              <a:tr h="324918">
                <a:tc>
                  <a:txBody>
                    <a:bodyPr/>
                    <a:lstStyle/>
                    <a:p>
                      <a:pPr algn="l"/>
                      <a:r>
                        <a:rPr lang="zh-CN" altLang="en-US" sz="1400" b="1" kern="1200" dirty="0" smtClean="0">
                          <a:solidFill>
                            <a:schemeClr val="dk1"/>
                          </a:solidFill>
                          <a:latin typeface="+mn-ea"/>
                          <a:ea typeface="+mn-ea"/>
                          <a:cs typeface="+mn-cs"/>
                        </a:rPr>
                        <a:t>乘法</a:t>
                      </a:r>
                      <a:r>
                        <a:rPr lang="en-US" altLang="zh-CN" sz="1400" b="1" kern="1200" dirty="0" smtClean="0">
                          <a:solidFill>
                            <a:schemeClr val="dk1"/>
                          </a:solidFill>
                          <a:latin typeface="+mn-ea"/>
                          <a:ea typeface="+mn-ea"/>
                          <a:cs typeface="+mn-cs"/>
                        </a:rPr>
                        <a:t>2</a:t>
                      </a:r>
                    </a:p>
                  </a:txBody>
                  <a:tcPr/>
                </a:tc>
                <a:tc>
                  <a:txBody>
                    <a:bodyPr/>
                    <a:lstStyle/>
                    <a:p>
                      <a:pPr algn="ctr"/>
                      <a:r>
                        <a:rPr lang="en-US" altLang="zh-CN" sz="1400" b="1" dirty="0" smtClean="0">
                          <a:latin typeface="+mn-ea"/>
                          <a:ea typeface="+mn-ea"/>
                        </a:rPr>
                        <a:t>no</a:t>
                      </a:r>
                      <a:endParaRPr lang="zh-CN" altLang="en-US" sz="1400" b="1" dirty="0">
                        <a:latin typeface="+mn-ea"/>
                        <a:ea typeface="+mn-ea"/>
                      </a:endParaRPr>
                    </a:p>
                  </a:txBody>
                  <a:tcPr/>
                </a:tc>
                <a:tc>
                  <a:txBody>
                    <a:bodyPr/>
                    <a:lstStyle/>
                    <a:p>
                      <a:pPr algn="ctr"/>
                      <a:endParaRPr lang="zh-CN" altLang="en-US" sz="1400" dirty="0"/>
                    </a:p>
                  </a:txBody>
                  <a:tcPr/>
                </a:tc>
                <a:tc>
                  <a:txBody>
                    <a:bodyPr/>
                    <a:lstStyle/>
                    <a:p>
                      <a:pPr algn="ctr"/>
                      <a:endParaRPr lang="zh-CN" altLang="en-US" sz="1400" dirty="0"/>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r>
              <a:tr h="324918">
                <a:tc>
                  <a:txBody>
                    <a:bodyPr/>
                    <a:lstStyle/>
                    <a:p>
                      <a:pPr algn="l"/>
                      <a:r>
                        <a:rPr lang="zh-CN" altLang="en-US" sz="1400" b="1" u="none" kern="1200" dirty="0" smtClean="0">
                          <a:solidFill>
                            <a:schemeClr val="dk1"/>
                          </a:solidFill>
                          <a:latin typeface="+mn-ea"/>
                          <a:ea typeface="+mn-ea"/>
                          <a:cs typeface="+mn-cs"/>
                        </a:rPr>
                        <a:t>加法</a:t>
                      </a:r>
                      <a:endParaRPr lang="zh-CN" altLang="en-US" sz="1400" b="1" u="none" kern="1200" dirty="0">
                        <a:solidFill>
                          <a:schemeClr val="dk1"/>
                        </a:solidFill>
                        <a:latin typeface="+mn-ea"/>
                        <a:ea typeface="+mn-ea"/>
                        <a:cs typeface="+mn-cs"/>
                      </a:endParaRPr>
                    </a:p>
                  </a:txBody>
                  <a:tcPr/>
                </a:tc>
                <a:tc>
                  <a:txBody>
                    <a:bodyPr/>
                    <a:lstStyle/>
                    <a:p>
                      <a:pPr algn="ctr"/>
                      <a:r>
                        <a:rPr lang="en-US" altLang="zh-CN" sz="1400" b="1" dirty="0" smtClean="0">
                          <a:latin typeface="+mn-ea"/>
                          <a:ea typeface="+mn-ea"/>
                        </a:rPr>
                        <a:t>yes</a:t>
                      </a:r>
                      <a:endParaRPr lang="zh-CN" altLang="en-US" sz="1400" b="1" dirty="0">
                        <a:latin typeface="+mn-ea"/>
                        <a:ea typeface="+mn-ea"/>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r>
              <a:tr h="324918">
                <a:tc>
                  <a:txBody>
                    <a:bodyPr/>
                    <a:lstStyle/>
                    <a:p>
                      <a:pPr algn="l"/>
                      <a:r>
                        <a:rPr lang="zh-CN" altLang="en-US" sz="1400" b="1" kern="1200" dirty="0" smtClean="0">
                          <a:solidFill>
                            <a:schemeClr val="dk1"/>
                          </a:solidFill>
                          <a:latin typeface="+mn-ea"/>
                          <a:ea typeface="+mn-ea"/>
                          <a:cs typeface="+mn-cs"/>
                        </a:rPr>
                        <a:t>除法</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mn-ea"/>
                          <a:ea typeface="+mn-ea"/>
                        </a:rPr>
                        <a:t>yes</a:t>
                      </a:r>
                      <a:endParaRPr lang="zh-CN" altLang="en-US" sz="1400" b="1" dirty="0" smtClean="0">
                        <a:latin typeface="+mn-ea"/>
                        <a:ea typeface="+mn-ea"/>
                      </a:endParaRPr>
                    </a:p>
                  </a:txBody>
                  <a:tcPr/>
                </a:tc>
                <a:tc>
                  <a:txBody>
                    <a:bodyPr/>
                    <a:lstStyle/>
                    <a:p>
                      <a:pPr algn="ctr"/>
                      <a:r>
                        <a:rPr lang="en-US" altLang="zh-CN" sz="1400" b="1" kern="1200" dirty="0" smtClean="0">
                          <a:solidFill>
                            <a:schemeClr val="dk1"/>
                          </a:solidFill>
                          <a:latin typeface="+mn-ea"/>
                          <a:ea typeface="+mn-ea"/>
                          <a:cs typeface="+mn-cs"/>
                        </a:rPr>
                        <a:t>DIVD</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F10</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F0</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F6</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dirty="0" smtClean="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no</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no</a:t>
                      </a:r>
                      <a:endParaRPr lang="zh-CN" altLang="en-US" sz="1400" b="1" kern="1200" dirty="0">
                        <a:solidFill>
                          <a:schemeClr val="dk1"/>
                        </a:solidFill>
                        <a:latin typeface="+mn-ea"/>
                        <a:ea typeface="+mn-ea"/>
                        <a:cs typeface="+mn-cs"/>
                      </a:endParaRPr>
                    </a:p>
                  </a:txBody>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557213965"/>
              </p:ext>
            </p:extLst>
          </p:nvPr>
        </p:nvGraphicFramePr>
        <p:xfrm>
          <a:off x="1259632" y="5373216"/>
          <a:ext cx="6192688" cy="914400"/>
        </p:xfrm>
        <a:graphic>
          <a:graphicData uri="http://schemas.openxmlformats.org/drawingml/2006/table">
            <a:tbl>
              <a:tblPr firstRow="1" bandRow="1">
                <a:tableStyleId>{5C22544A-7EE6-4342-B048-85BDC9FD1C3A}</a:tableStyleId>
              </a:tblPr>
              <a:tblGrid>
                <a:gridCol w="1099812"/>
                <a:gridCol w="700388"/>
                <a:gridCol w="648072"/>
                <a:gridCol w="497478"/>
                <a:gridCol w="669488"/>
                <a:gridCol w="669488"/>
                <a:gridCol w="669488"/>
                <a:gridCol w="547233"/>
                <a:gridCol w="691241"/>
              </a:tblGrid>
              <a:tr h="288032">
                <a:tc rowSpan="2">
                  <a:txBody>
                    <a:bodyPr/>
                    <a:lstStyle/>
                    <a:p>
                      <a:endParaRPr lang="zh-CN" altLang="en-US" dirty="0"/>
                    </a:p>
                  </a:txBody>
                  <a:tcPr/>
                </a:tc>
                <a:tc gridSpan="8">
                  <a:txBody>
                    <a:bodyPr/>
                    <a:lstStyle/>
                    <a:p>
                      <a:pPr algn="ctr"/>
                      <a:r>
                        <a:rPr lang="zh-CN" altLang="en-US" sz="1400" b="1" kern="1200" dirty="0" smtClean="0">
                          <a:solidFill>
                            <a:schemeClr val="lt1"/>
                          </a:solidFill>
                          <a:latin typeface="+mn-ea"/>
                          <a:ea typeface="+mn-ea"/>
                          <a:cs typeface="+mn-cs"/>
                        </a:rPr>
                        <a:t>结果寄存器状态表（</a:t>
                      </a:r>
                      <a:r>
                        <a:rPr lang="en-US" altLang="zh-CN" sz="1400" b="1" kern="1200" dirty="0" smtClean="0">
                          <a:solidFill>
                            <a:srgbClr val="C00000"/>
                          </a:solidFill>
                          <a:latin typeface="+mn-ea"/>
                          <a:ea typeface="+mn-ea"/>
                          <a:cs typeface="+mn-cs"/>
                        </a:rPr>
                        <a:t>Result</a:t>
                      </a:r>
                      <a:r>
                        <a:rPr lang="zh-CN" altLang="en-US" sz="1400" b="1" kern="1200" dirty="0" smtClean="0">
                          <a:solidFill>
                            <a:schemeClr val="lt1"/>
                          </a:solidFill>
                          <a:latin typeface="+mn-ea"/>
                          <a:ea typeface="+mn-ea"/>
                          <a:cs typeface="+mn-cs"/>
                        </a:rPr>
                        <a:t>）</a:t>
                      </a:r>
                      <a:endParaRPr lang="zh-CN" altLang="en-US" sz="1400" b="1" kern="1200" dirty="0">
                        <a:solidFill>
                          <a:schemeClr val="lt1"/>
                        </a:solidFill>
                        <a:latin typeface="+mn-ea"/>
                        <a:ea typeface="+mn-ea"/>
                        <a:cs typeface="+mn-cs"/>
                      </a:endParaRP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pPr algn="ctr"/>
                      <a:endParaRPr lang="zh-CN" altLang="en-US" sz="1400" b="1" kern="1200" dirty="0">
                        <a:solidFill>
                          <a:schemeClr val="lt1"/>
                        </a:solidFill>
                        <a:latin typeface="+mn-ea"/>
                        <a:ea typeface="+mn-ea"/>
                        <a:cs typeface="+mn-cs"/>
                      </a:endParaRPr>
                    </a:p>
                  </a:txBody>
                  <a:tcPr/>
                </a:tc>
              </a:tr>
              <a:tr h="288032">
                <a:tc vMerge="1">
                  <a:txBody>
                    <a:bodyPr/>
                    <a:lstStyle/>
                    <a:p>
                      <a:endParaRPr lang="zh-CN" altLang="en-US" dirty="0"/>
                    </a:p>
                  </a:txBody>
                  <a:tcPr/>
                </a:tc>
                <a:tc>
                  <a:txBody>
                    <a:bodyPr/>
                    <a:lstStyle/>
                    <a:p>
                      <a:pPr algn="ctr"/>
                      <a:r>
                        <a:rPr lang="en-US" altLang="zh-CN" sz="1400" b="1" kern="1200" dirty="0" smtClean="0">
                          <a:solidFill>
                            <a:schemeClr val="dk1"/>
                          </a:solidFill>
                          <a:latin typeface="+mn-ea"/>
                          <a:ea typeface="+mn-ea"/>
                          <a:cs typeface="+mn-cs"/>
                        </a:rPr>
                        <a:t>F0</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smtClean="0">
                          <a:solidFill>
                            <a:schemeClr val="dk1"/>
                          </a:solidFill>
                          <a:latin typeface="+mn-ea"/>
                          <a:ea typeface="+mn-ea"/>
                          <a:cs typeface="+mn-cs"/>
                        </a:rPr>
                        <a:t>F2</a:t>
                      </a:r>
                      <a:endParaRPr lang="zh-CN" altLang="en-US" sz="1400" b="1" kern="1200" dirty="0" smtClean="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F4</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F6</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F8</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F10</a:t>
                      </a:r>
                      <a:endParaRPr lang="zh-CN" altLang="en-US" sz="1400" b="1" kern="1200" dirty="0">
                        <a:solidFill>
                          <a:schemeClr val="dk1"/>
                        </a:solidFill>
                        <a:latin typeface="+mn-ea"/>
                        <a:ea typeface="+mn-ea"/>
                        <a:cs typeface="+mn-cs"/>
                      </a:endParaRPr>
                    </a:p>
                  </a:txBody>
                  <a:tcPr/>
                </a:tc>
                <a:tc>
                  <a:txBody>
                    <a:bodyPr/>
                    <a:lstStyle/>
                    <a:p>
                      <a:r>
                        <a:rPr lang="en-US" altLang="zh-CN" sz="1400" b="1" kern="1200" dirty="0" smtClean="0">
                          <a:solidFill>
                            <a:schemeClr val="dk1"/>
                          </a:solidFill>
                          <a:latin typeface="+mn-ea"/>
                          <a:ea typeface="+mn-ea"/>
                          <a:cs typeface="+mn-cs"/>
                        </a:rPr>
                        <a:t>...</a:t>
                      </a:r>
                      <a:endParaRPr lang="zh-CN" altLang="en-US" sz="1400" b="1" kern="1200" dirty="0">
                        <a:solidFill>
                          <a:schemeClr val="dk1"/>
                        </a:solidFill>
                        <a:latin typeface="+mn-ea"/>
                        <a:ea typeface="+mn-ea"/>
                        <a:cs typeface="+mn-cs"/>
                      </a:endParaRPr>
                    </a:p>
                  </a:txBody>
                  <a:tcPr/>
                </a:tc>
                <a:tc>
                  <a:txBody>
                    <a:bodyPr/>
                    <a:lstStyle/>
                    <a:p>
                      <a:r>
                        <a:rPr lang="en-US" altLang="zh-CN" sz="1400" b="1" kern="1200" dirty="0" smtClean="0">
                          <a:solidFill>
                            <a:schemeClr val="dk1"/>
                          </a:solidFill>
                          <a:latin typeface="+mn-ea"/>
                          <a:ea typeface="+mn-ea"/>
                          <a:cs typeface="+mn-cs"/>
                        </a:rPr>
                        <a:t>F30</a:t>
                      </a:r>
                      <a:endParaRPr lang="zh-CN" altLang="en-US" sz="1400" b="1" kern="1200" dirty="0">
                        <a:solidFill>
                          <a:schemeClr val="dk1"/>
                        </a:solidFill>
                        <a:latin typeface="+mn-ea"/>
                        <a:ea typeface="+mn-ea"/>
                        <a:cs typeface="+mn-cs"/>
                      </a:endParaRPr>
                    </a:p>
                  </a:txBody>
                  <a:tcPr/>
                </a:tc>
              </a:tr>
              <a:tr h="288032">
                <a:tc>
                  <a:txBody>
                    <a:bodyPr/>
                    <a:lstStyle/>
                    <a:p>
                      <a:pPr algn="ctr"/>
                      <a:r>
                        <a:rPr lang="zh-CN" altLang="en-US" sz="1400" b="1" kern="1200" dirty="0" smtClean="0">
                          <a:solidFill>
                            <a:schemeClr val="dk1"/>
                          </a:solidFill>
                          <a:latin typeface="+mn-ea"/>
                          <a:ea typeface="+mn-ea"/>
                          <a:cs typeface="+mn-cs"/>
                        </a:rPr>
                        <a:t>部件名称</a:t>
                      </a:r>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r>
                        <a:rPr lang="zh-CN" altLang="en-US" sz="1400" b="1" kern="1200" dirty="0" smtClean="0">
                          <a:solidFill>
                            <a:schemeClr val="dk1"/>
                          </a:solidFill>
                          <a:latin typeface="+mn-ea"/>
                          <a:ea typeface="+mn-ea"/>
                          <a:cs typeface="+mn-cs"/>
                        </a:rPr>
                        <a:t>除法</a:t>
                      </a:r>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r>
            </a:tbl>
          </a:graphicData>
        </a:graphic>
      </p:graphicFrame>
      <p:sp>
        <p:nvSpPr>
          <p:cNvPr id="2" name="矩形 1"/>
          <p:cNvSpPr/>
          <p:nvPr/>
        </p:nvSpPr>
        <p:spPr>
          <a:xfrm>
            <a:off x="1979712" y="6488668"/>
            <a:ext cx="5070619" cy="369332"/>
          </a:xfrm>
          <a:prstGeom prst="rect">
            <a:avLst/>
          </a:prstGeom>
        </p:spPr>
        <p:txBody>
          <a:bodyPr wrap="none">
            <a:spAutoFit/>
          </a:bodyPr>
          <a:lstStyle/>
          <a:p>
            <a:pPr eaLnBrk="1" hangingPunct="1">
              <a:spcBef>
                <a:spcPct val="50000"/>
              </a:spcBef>
              <a:buFont typeface="Wingdings" pitchFamily="2" charset="2"/>
              <a:buNone/>
            </a:pPr>
            <a:r>
              <a:rPr lang="zh-CN" altLang="en-US" sz="1800" dirty="0">
                <a:solidFill>
                  <a:srgbClr val="000000"/>
                </a:solidFill>
              </a:rPr>
              <a:t>程序段执行</a:t>
            </a:r>
            <a:r>
              <a:rPr lang="zh-CN" altLang="en-US" sz="1800" dirty="0" smtClean="0">
                <a:solidFill>
                  <a:srgbClr val="000000"/>
                </a:solidFill>
              </a:rPr>
              <a:t>到</a:t>
            </a:r>
            <a:r>
              <a:rPr lang="en-US" altLang="zh-CN" sz="1800" dirty="0" smtClean="0">
                <a:solidFill>
                  <a:srgbClr val="FF0000"/>
                </a:solidFill>
              </a:rPr>
              <a:t>DIVD</a:t>
            </a:r>
            <a:r>
              <a:rPr lang="zh-CN" altLang="en-US" sz="1800" dirty="0" smtClean="0">
                <a:solidFill>
                  <a:srgbClr val="000000"/>
                </a:solidFill>
              </a:rPr>
              <a:t>将要</a:t>
            </a:r>
            <a:r>
              <a:rPr lang="zh-CN" altLang="en-US" sz="1800" dirty="0">
                <a:solidFill>
                  <a:srgbClr val="000000"/>
                </a:solidFill>
              </a:rPr>
              <a:t>写结果时记分牌的状态</a:t>
            </a:r>
            <a:r>
              <a:rPr lang="zh-CN" altLang="en-US" sz="1800" dirty="0"/>
              <a:t> </a:t>
            </a:r>
          </a:p>
        </p:txBody>
      </p:sp>
    </p:spTree>
    <p:extLst>
      <p:ext uri="{BB962C8B-B14F-4D97-AF65-F5344CB8AC3E}">
        <p14:creationId xmlns:p14="http://schemas.microsoft.com/office/powerpoint/2010/main" val="7768022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2026199020"/>
              </p:ext>
            </p:extLst>
          </p:nvPr>
        </p:nvGraphicFramePr>
        <p:xfrm>
          <a:off x="1259632" y="116633"/>
          <a:ext cx="6096000" cy="2620880"/>
        </p:xfrm>
        <a:graphic>
          <a:graphicData uri="http://schemas.openxmlformats.org/drawingml/2006/table">
            <a:tbl>
              <a:tblPr firstRow="1" bandRow="1">
                <a:tableStyleId>{5C22544A-7EE6-4342-B048-85BDC9FD1C3A}</a:tableStyleId>
              </a:tblPr>
              <a:tblGrid>
                <a:gridCol w="2088232"/>
                <a:gridCol w="1008112"/>
                <a:gridCol w="1152128"/>
                <a:gridCol w="1008112"/>
                <a:gridCol w="839416"/>
              </a:tblGrid>
              <a:tr h="295268">
                <a:tc rowSpan="2">
                  <a:txBody>
                    <a:bodyPr/>
                    <a:lstStyle/>
                    <a:p>
                      <a:pPr algn="ctr"/>
                      <a:endParaRPr lang="en-US" altLang="zh-CN" sz="1400" b="1" dirty="0" smtClean="0">
                        <a:latin typeface="+mn-ea"/>
                        <a:ea typeface="+mn-ea"/>
                      </a:endParaRPr>
                    </a:p>
                    <a:p>
                      <a:pPr algn="ctr"/>
                      <a:r>
                        <a:rPr lang="zh-CN" altLang="en-US" sz="1400" b="1" dirty="0" smtClean="0">
                          <a:latin typeface="+mn-ea"/>
                          <a:ea typeface="+mn-ea"/>
                        </a:rPr>
                        <a:t>指令</a:t>
                      </a:r>
                      <a:endParaRPr lang="zh-CN" altLang="en-US" sz="1400" b="1" dirty="0">
                        <a:latin typeface="+mn-ea"/>
                        <a:ea typeface="+mn-ea"/>
                      </a:endParaRPr>
                    </a:p>
                  </a:txBody>
                  <a:tcPr/>
                </a:tc>
                <a:tc gridSpan="4">
                  <a:txBody>
                    <a:bodyPr/>
                    <a:lstStyle/>
                    <a:p>
                      <a:pPr algn="ctr"/>
                      <a:r>
                        <a:rPr lang="zh-CN" altLang="en-US" sz="1400" b="1" dirty="0" smtClean="0">
                          <a:latin typeface="+mn-ea"/>
                          <a:ea typeface="+mn-ea"/>
                        </a:rPr>
                        <a:t>指令状态表</a:t>
                      </a:r>
                      <a:endParaRPr lang="zh-CN" altLang="en-US" sz="1400" b="1" dirty="0">
                        <a:latin typeface="+mn-ea"/>
                        <a:ea typeface="+mn-ea"/>
                      </a:endParaRP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295268">
                <a:tc vMerge="1">
                  <a:txBody>
                    <a:bodyPr/>
                    <a:lstStyle/>
                    <a:p>
                      <a:endParaRPr lang="zh-CN" altLang="en-US" dirty="0"/>
                    </a:p>
                  </a:txBody>
                  <a:tcPr/>
                </a:tc>
                <a:tc>
                  <a:txBody>
                    <a:bodyPr/>
                    <a:lstStyle/>
                    <a:p>
                      <a:pPr algn="ctr"/>
                      <a:r>
                        <a:rPr lang="en-US" altLang="zh-CN" sz="1400" b="1" dirty="0" smtClean="0">
                          <a:latin typeface="+mn-ea"/>
                          <a:ea typeface="+mn-ea"/>
                        </a:rPr>
                        <a:t>IS</a:t>
                      </a:r>
                      <a:endParaRPr lang="zh-CN" altLang="en-US" sz="1400" b="1" dirty="0">
                        <a:latin typeface="+mn-ea"/>
                        <a:ea typeface="+mn-ea"/>
                      </a:endParaRPr>
                    </a:p>
                  </a:txBody>
                  <a:tcPr/>
                </a:tc>
                <a:tc>
                  <a:txBody>
                    <a:bodyPr/>
                    <a:lstStyle/>
                    <a:p>
                      <a:pPr algn="ctr"/>
                      <a:r>
                        <a:rPr lang="en-US" altLang="zh-CN" sz="1400" b="1" dirty="0" smtClean="0">
                          <a:latin typeface="+mn-ea"/>
                          <a:ea typeface="+mn-ea"/>
                        </a:rPr>
                        <a:t>RO</a:t>
                      </a:r>
                      <a:endParaRPr lang="zh-CN" altLang="en-US" sz="1400" b="1" dirty="0">
                        <a:latin typeface="+mn-ea"/>
                        <a:ea typeface="+mn-ea"/>
                      </a:endParaRPr>
                    </a:p>
                  </a:txBody>
                  <a:tcPr/>
                </a:tc>
                <a:tc>
                  <a:txBody>
                    <a:bodyPr/>
                    <a:lstStyle/>
                    <a:p>
                      <a:pPr algn="ctr"/>
                      <a:r>
                        <a:rPr lang="en-US" altLang="zh-CN" sz="1400" b="1" dirty="0" smtClean="0">
                          <a:latin typeface="+mn-ea"/>
                          <a:ea typeface="+mn-ea"/>
                        </a:rPr>
                        <a:t>EX</a:t>
                      </a:r>
                      <a:endParaRPr lang="zh-CN" altLang="en-US" sz="1400" b="1" dirty="0">
                        <a:latin typeface="+mn-ea"/>
                        <a:ea typeface="+mn-ea"/>
                      </a:endParaRPr>
                    </a:p>
                  </a:txBody>
                  <a:tcPr/>
                </a:tc>
                <a:tc>
                  <a:txBody>
                    <a:bodyPr/>
                    <a:lstStyle/>
                    <a:p>
                      <a:pPr algn="ctr"/>
                      <a:r>
                        <a:rPr lang="en-US" altLang="zh-CN" sz="1400" b="1" dirty="0" smtClean="0">
                          <a:latin typeface="+mn-ea"/>
                          <a:ea typeface="+mn-ea"/>
                        </a:rPr>
                        <a:t>WR</a:t>
                      </a:r>
                      <a:endParaRPr lang="zh-CN" altLang="en-US" sz="1400" b="1" dirty="0">
                        <a:latin typeface="+mn-ea"/>
                        <a:ea typeface="+mn-ea"/>
                      </a:endParaRPr>
                    </a:p>
                  </a:txBody>
                  <a:tcPr/>
                </a:tc>
              </a:tr>
              <a:tr h="295268">
                <a:tc>
                  <a:txBody>
                    <a:bodyPr/>
                    <a:lstStyle/>
                    <a:p>
                      <a:pPr algn="l"/>
                      <a:r>
                        <a:rPr lang="en-US" altLang="zh-CN" sz="1400" b="1" dirty="0" smtClean="0">
                          <a:latin typeface="+mn-ea"/>
                          <a:ea typeface="+mn-ea"/>
                        </a:rPr>
                        <a:t>LD</a:t>
                      </a:r>
                      <a:r>
                        <a:rPr lang="en-US" altLang="zh-CN" sz="1400" b="1" baseline="0" dirty="0" smtClean="0">
                          <a:latin typeface="+mn-ea"/>
                          <a:ea typeface="+mn-ea"/>
                        </a:rPr>
                        <a:t>     F6</a:t>
                      </a:r>
                      <a:r>
                        <a:rPr lang="zh-CN" altLang="en-US" sz="1400" b="1" baseline="0" dirty="0" smtClean="0">
                          <a:latin typeface="+mn-ea"/>
                          <a:ea typeface="+mn-ea"/>
                        </a:rPr>
                        <a:t>，</a:t>
                      </a:r>
                      <a:r>
                        <a:rPr lang="en-US" altLang="zh-CN" sz="1400" b="1" baseline="0" dirty="0" smtClean="0">
                          <a:latin typeface="+mn-ea"/>
                          <a:ea typeface="+mn-ea"/>
                        </a:rPr>
                        <a:t>34(R2)</a:t>
                      </a:r>
                      <a:endParaRPr lang="zh-CN" altLang="en-US" sz="1400" b="1" dirty="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r>
              <a:tr h="3412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mn-ea"/>
                          <a:ea typeface="+mn-ea"/>
                        </a:rPr>
                        <a:t>LD</a:t>
                      </a:r>
                      <a:r>
                        <a:rPr lang="en-US" altLang="zh-CN" sz="1400" b="1" baseline="0" dirty="0" smtClean="0">
                          <a:latin typeface="+mn-ea"/>
                          <a:ea typeface="+mn-ea"/>
                        </a:rPr>
                        <a:t>     </a:t>
                      </a:r>
                      <a:r>
                        <a:rPr lang="en-US" altLang="zh-CN" sz="1400" b="1" u="none" baseline="0" dirty="0" smtClean="0">
                          <a:latin typeface="+mn-ea"/>
                          <a:ea typeface="+mn-ea"/>
                        </a:rPr>
                        <a:t>F2</a:t>
                      </a:r>
                      <a:r>
                        <a:rPr lang="zh-CN" altLang="en-US" sz="1400" b="1" baseline="0" dirty="0" smtClean="0">
                          <a:latin typeface="+mn-ea"/>
                          <a:ea typeface="+mn-ea"/>
                        </a:rPr>
                        <a:t>，</a:t>
                      </a:r>
                      <a:r>
                        <a:rPr lang="en-US" altLang="zh-CN" sz="1400" b="1" baseline="0" dirty="0" smtClean="0">
                          <a:latin typeface="+mn-ea"/>
                          <a:ea typeface="+mn-ea"/>
                        </a:rPr>
                        <a:t>45(R3)</a:t>
                      </a:r>
                      <a:endParaRPr lang="zh-CN" altLang="en-US" sz="1400" b="1" dirty="0" smtClean="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r>
              <a:tr h="341296">
                <a:tc>
                  <a:txBody>
                    <a:bodyPr/>
                    <a:lstStyle/>
                    <a:p>
                      <a:pPr algn="l"/>
                      <a:r>
                        <a:rPr lang="en-US" altLang="zh-CN" sz="1400" b="1" kern="1200" dirty="0" smtClean="0">
                          <a:solidFill>
                            <a:schemeClr val="dk1"/>
                          </a:solidFill>
                          <a:latin typeface="+mn-ea"/>
                          <a:ea typeface="+mn-ea"/>
                          <a:cs typeface="+mn-cs"/>
                        </a:rPr>
                        <a:t>MULTD  </a:t>
                      </a:r>
                      <a:r>
                        <a:rPr lang="en-US" altLang="zh-CN" sz="1400" b="1" u="none" kern="1200" dirty="0" smtClean="0">
                          <a:solidFill>
                            <a:schemeClr val="dk1"/>
                          </a:solidFill>
                          <a:latin typeface="+mn-ea"/>
                          <a:ea typeface="+mn-ea"/>
                          <a:cs typeface="+mn-cs"/>
                        </a:rPr>
                        <a:t>F0</a:t>
                      </a:r>
                      <a:r>
                        <a:rPr lang="en-US" altLang="zh-CN" sz="1400" b="1" kern="1200" dirty="0" smtClean="0">
                          <a:solidFill>
                            <a:schemeClr val="dk1"/>
                          </a:solidFill>
                          <a:latin typeface="+mn-ea"/>
                          <a:ea typeface="+mn-ea"/>
                          <a:cs typeface="+mn-cs"/>
                        </a:rPr>
                        <a:t>, </a:t>
                      </a:r>
                      <a:r>
                        <a:rPr lang="en-US" altLang="zh-CN" sz="1400" b="1" u="none" kern="1200" dirty="0" smtClean="0">
                          <a:solidFill>
                            <a:schemeClr val="dk1"/>
                          </a:solidFill>
                          <a:latin typeface="+mn-ea"/>
                          <a:ea typeface="+mn-ea"/>
                          <a:cs typeface="+mn-cs"/>
                        </a:rPr>
                        <a:t>F2</a:t>
                      </a:r>
                      <a:r>
                        <a:rPr lang="en-US" altLang="zh-CN" sz="1400" b="1" kern="1200" dirty="0" smtClean="0">
                          <a:solidFill>
                            <a:schemeClr val="dk1"/>
                          </a:solidFill>
                          <a:latin typeface="+mn-ea"/>
                          <a:ea typeface="+mn-ea"/>
                          <a:cs typeface="+mn-cs"/>
                        </a:rPr>
                        <a:t>, F4</a:t>
                      </a: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r>
              <a:tr h="341296">
                <a:tc>
                  <a:txBody>
                    <a:bodyPr/>
                    <a:lstStyle/>
                    <a:p>
                      <a:pPr algn="l"/>
                      <a:r>
                        <a:rPr lang="en-US" altLang="zh-CN" sz="1400" b="1" kern="1200" dirty="0" smtClean="0">
                          <a:solidFill>
                            <a:schemeClr val="dk1"/>
                          </a:solidFill>
                          <a:latin typeface="+mn-ea"/>
                          <a:ea typeface="+mn-ea"/>
                          <a:cs typeface="+mn-cs"/>
                        </a:rPr>
                        <a:t>SUBD   F8, F6, </a:t>
                      </a:r>
                      <a:r>
                        <a:rPr lang="en-US" altLang="zh-CN" sz="1400" b="1" u="none" kern="1200" dirty="0" smtClean="0">
                          <a:solidFill>
                            <a:schemeClr val="dk1"/>
                          </a:solidFill>
                          <a:latin typeface="+mn-ea"/>
                          <a:ea typeface="+mn-ea"/>
                          <a:cs typeface="+mn-cs"/>
                        </a:rPr>
                        <a:t>F2</a:t>
                      </a:r>
                      <a:endParaRPr lang="zh-CN" altLang="en-US" sz="1400" b="1" u="none" kern="1200" dirty="0">
                        <a:solidFill>
                          <a:schemeClr val="dk1"/>
                        </a:solidFill>
                        <a:latin typeface="+mn-ea"/>
                        <a:ea typeface="+mn-ea"/>
                        <a:cs typeface="+mn-cs"/>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r>
              <a:tr h="341296">
                <a:tc>
                  <a:txBody>
                    <a:bodyPr/>
                    <a:lstStyle/>
                    <a:p>
                      <a:pPr algn="l"/>
                      <a:r>
                        <a:rPr lang="en-US" altLang="zh-CN" sz="1400" b="1" kern="1200" dirty="0" smtClean="0">
                          <a:solidFill>
                            <a:schemeClr val="dk1"/>
                          </a:solidFill>
                          <a:latin typeface="+mn-ea"/>
                          <a:ea typeface="+mn-ea"/>
                          <a:cs typeface="+mn-cs"/>
                        </a:rPr>
                        <a:t>DIVD   F10, </a:t>
                      </a:r>
                      <a:r>
                        <a:rPr lang="en-US" altLang="zh-CN" sz="1400" b="1" u="none" kern="1200" dirty="0" smtClean="0">
                          <a:solidFill>
                            <a:schemeClr val="dk1"/>
                          </a:solidFill>
                          <a:latin typeface="+mn-ea"/>
                          <a:ea typeface="+mn-ea"/>
                          <a:cs typeface="+mn-cs"/>
                        </a:rPr>
                        <a:t>F0</a:t>
                      </a:r>
                      <a:r>
                        <a:rPr lang="en-US" altLang="zh-CN" sz="1400" b="1" kern="1200" dirty="0" smtClean="0">
                          <a:solidFill>
                            <a:schemeClr val="dk1"/>
                          </a:solidFill>
                          <a:latin typeface="+mn-ea"/>
                          <a:ea typeface="+mn-ea"/>
                          <a:cs typeface="+mn-cs"/>
                        </a:rPr>
                        <a:t>, </a:t>
                      </a:r>
                      <a:r>
                        <a:rPr lang="en-US" altLang="zh-CN" sz="1400" b="1" u="sng" kern="1200" dirty="0" smtClean="0">
                          <a:solidFill>
                            <a:schemeClr val="dk1"/>
                          </a:solidFill>
                          <a:latin typeface="+mn-ea"/>
                          <a:ea typeface="+mn-ea"/>
                          <a:cs typeface="+mn-cs"/>
                        </a:rPr>
                        <a:t>F6</a:t>
                      </a:r>
                      <a:endParaRPr lang="zh-CN" altLang="en-US" sz="1400" b="1" u="sng"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algn="ctr"/>
                      <a:endParaRPr lang="zh-CN" altLang="en-US" sz="1400" dirty="0"/>
                    </a:p>
                  </a:txBody>
                  <a:tcPr/>
                </a:tc>
              </a:tr>
              <a:tr h="341296">
                <a:tc>
                  <a:txBody>
                    <a:bodyPr/>
                    <a:lstStyle/>
                    <a:p>
                      <a:pPr algn="l"/>
                      <a:r>
                        <a:rPr lang="en-US" altLang="zh-CN" sz="1400" b="1" kern="1200" dirty="0" smtClean="0">
                          <a:solidFill>
                            <a:schemeClr val="dk1"/>
                          </a:solidFill>
                          <a:latin typeface="+mn-ea"/>
                          <a:ea typeface="+mn-ea"/>
                          <a:cs typeface="+mn-cs"/>
                        </a:rPr>
                        <a:t>ADDD   </a:t>
                      </a:r>
                      <a:r>
                        <a:rPr lang="en-US" altLang="zh-CN" sz="1400" b="1" u="sng" kern="1200" dirty="0" smtClean="0">
                          <a:solidFill>
                            <a:schemeClr val="dk1"/>
                          </a:solidFill>
                          <a:latin typeface="+mn-ea"/>
                          <a:ea typeface="+mn-ea"/>
                          <a:cs typeface="+mn-cs"/>
                        </a:rPr>
                        <a:t>F6</a:t>
                      </a:r>
                      <a:r>
                        <a:rPr lang="en-US" altLang="zh-CN" sz="1400" b="1" kern="1200" dirty="0" smtClean="0">
                          <a:solidFill>
                            <a:schemeClr val="dk1"/>
                          </a:solidFill>
                          <a:latin typeface="+mn-ea"/>
                          <a:ea typeface="+mn-ea"/>
                          <a:cs typeface="+mn-cs"/>
                        </a:rPr>
                        <a:t>,</a:t>
                      </a:r>
                      <a:r>
                        <a:rPr lang="en-US" altLang="zh-CN" sz="1400" b="1" kern="1200" baseline="0" dirty="0" smtClean="0">
                          <a:solidFill>
                            <a:schemeClr val="dk1"/>
                          </a:solidFill>
                          <a:latin typeface="+mn-ea"/>
                          <a:ea typeface="+mn-ea"/>
                          <a:cs typeface="+mn-cs"/>
                        </a:rPr>
                        <a:t> F8, F2</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a:t>
                      </a:r>
                    </a:p>
                  </a:txBody>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3079645389"/>
              </p:ext>
            </p:extLst>
          </p:nvPr>
        </p:nvGraphicFramePr>
        <p:xfrm>
          <a:off x="1284308" y="2924944"/>
          <a:ext cx="6096004" cy="2214072"/>
        </p:xfrm>
        <a:graphic>
          <a:graphicData uri="http://schemas.openxmlformats.org/drawingml/2006/table">
            <a:tbl>
              <a:tblPr firstRow="1" bandRow="1">
                <a:tableStyleId>{5C22544A-7EE6-4342-B048-85BDC9FD1C3A}</a:tableStyleId>
              </a:tblPr>
              <a:tblGrid>
                <a:gridCol w="695404"/>
                <a:gridCol w="720080"/>
                <a:gridCol w="744756"/>
                <a:gridCol w="576064"/>
                <a:gridCol w="576064"/>
                <a:gridCol w="479380"/>
                <a:gridCol w="672748"/>
                <a:gridCol w="576064"/>
                <a:gridCol w="504056"/>
                <a:gridCol w="551388"/>
              </a:tblGrid>
              <a:tr h="286856">
                <a:tc rowSpan="2">
                  <a:txBody>
                    <a:bodyPr/>
                    <a:lstStyle/>
                    <a:p>
                      <a:pPr algn="ctr"/>
                      <a:r>
                        <a:rPr lang="zh-CN" altLang="en-US" sz="1400" b="1" kern="1200" dirty="0" smtClean="0">
                          <a:solidFill>
                            <a:schemeClr val="lt1"/>
                          </a:solidFill>
                          <a:latin typeface="+mn-ea"/>
                          <a:ea typeface="+mn-ea"/>
                          <a:cs typeface="+mn-cs"/>
                        </a:rPr>
                        <a:t>部件名称</a:t>
                      </a:r>
                      <a:endParaRPr lang="en-US" altLang="zh-CN" sz="1400" b="1" kern="1200" dirty="0" smtClean="0">
                        <a:solidFill>
                          <a:schemeClr val="lt1"/>
                        </a:solidFill>
                        <a:latin typeface="+mn-ea"/>
                        <a:ea typeface="+mn-ea"/>
                        <a:cs typeface="+mn-cs"/>
                      </a:endParaRPr>
                    </a:p>
                  </a:txBody>
                  <a:tcPr/>
                </a:tc>
                <a:tc gridSpan="9">
                  <a:txBody>
                    <a:bodyPr/>
                    <a:lstStyle/>
                    <a:p>
                      <a:pPr algn="ctr"/>
                      <a:r>
                        <a:rPr lang="zh-CN" altLang="en-US" sz="1400" b="1" dirty="0" smtClean="0">
                          <a:latin typeface="+mn-ea"/>
                          <a:ea typeface="+mn-ea"/>
                        </a:rPr>
                        <a:t>功能部件状态表（</a:t>
                      </a:r>
                      <a:r>
                        <a:rPr lang="en-US" altLang="zh-CN" sz="1400" b="1" dirty="0" smtClean="0">
                          <a:solidFill>
                            <a:srgbClr val="C00000"/>
                          </a:solidFill>
                          <a:latin typeface="+mn-ea"/>
                          <a:ea typeface="+mn-ea"/>
                        </a:rPr>
                        <a:t>FU</a:t>
                      </a:r>
                      <a:r>
                        <a:rPr lang="zh-CN" altLang="en-US" sz="1400" b="1" dirty="0" smtClean="0">
                          <a:latin typeface="+mn-ea"/>
                          <a:ea typeface="+mn-ea"/>
                        </a:rPr>
                        <a:t>）</a:t>
                      </a:r>
                      <a:endParaRPr lang="zh-CN" altLang="en-US" sz="1400" b="1" dirty="0">
                        <a:latin typeface="+mn-ea"/>
                        <a:ea typeface="+mn-ea"/>
                      </a:endParaRP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pPr algn="ctr"/>
                      <a:endParaRPr lang="zh-CN" altLang="en-US" sz="1400" b="1" dirty="0">
                        <a:latin typeface="+mn-ea"/>
                        <a:ea typeface="+mn-ea"/>
                      </a:endParaRPr>
                    </a:p>
                  </a:txBody>
                  <a:tcPr/>
                </a:tc>
                <a:tc hMerge="1">
                  <a:txBody>
                    <a:bodyPr/>
                    <a:lstStyle/>
                    <a:p>
                      <a:pPr algn="ctr"/>
                      <a:endParaRPr lang="zh-CN" altLang="en-US" sz="1400" b="1" dirty="0">
                        <a:latin typeface="+mn-ea"/>
                        <a:ea typeface="+mn-ea"/>
                      </a:endParaRPr>
                    </a:p>
                  </a:txBody>
                  <a:tcPr/>
                </a:tc>
                <a:tc hMerge="1">
                  <a:txBody>
                    <a:bodyPr/>
                    <a:lstStyle/>
                    <a:p>
                      <a:pPr algn="ctr"/>
                      <a:endParaRPr lang="zh-CN" altLang="en-US" sz="1400" b="1" dirty="0">
                        <a:latin typeface="+mn-ea"/>
                        <a:ea typeface="+mn-ea"/>
                      </a:endParaRPr>
                    </a:p>
                  </a:txBody>
                  <a:tcPr/>
                </a:tc>
                <a:tc hMerge="1">
                  <a:txBody>
                    <a:bodyPr/>
                    <a:lstStyle/>
                    <a:p>
                      <a:pPr algn="ctr"/>
                      <a:endParaRPr lang="zh-CN" altLang="en-US" sz="1400" b="1" dirty="0">
                        <a:latin typeface="+mn-ea"/>
                        <a:ea typeface="+mn-ea"/>
                      </a:endParaRPr>
                    </a:p>
                  </a:txBody>
                  <a:tcPr/>
                </a:tc>
                <a:tc hMerge="1">
                  <a:txBody>
                    <a:bodyPr/>
                    <a:lstStyle/>
                    <a:p>
                      <a:pPr algn="ctr"/>
                      <a:endParaRPr lang="zh-CN" altLang="en-US" sz="1400" b="1" dirty="0">
                        <a:latin typeface="+mn-ea"/>
                        <a:ea typeface="+mn-ea"/>
                      </a:endParaRPr>
                    </a:p>
                  </a:txBody>
                  <a:tcPr/>
                </a:tc>
              </a:tr>
              <a:tr h="286856">
                <a:tc vMerge="1">
                  <a:txBody>
                    <a:bodyPr/>
                    <a:lstStyle/>
                    <a:p>
                      <a:endParaRPr lang="zh-CN" altLang="en-US" dirty="0"/>
                    </a:p>
                  </a:txBody>
                  <a:tcPr/>
                </a:tc>
                <a:tc>
                  <a:txBody>
                    <a:bodyPr/>
                    <a:lstStyle/>
                    <a:p>
                      <a:pPr algn="ctr"/>
                      <a:r>
                        <a:rPr lang="en-US" altLang="zh-CN" sz="1400" b="1" dirty="0" smtClean="0">
                          <a:latin typeface="+mn-ea"/>
                          <a:ea typeface="+mn-ea"/>
                        </a:rPr>
                        <a:t>Busy</a:t>
                      </a:r>
                      <a:endParaRPr lang="zh-CN" altLang="en-US" sz="1400" b="1" dirty="0">
                        <a:latin typeface="+mn-ea"/>
                        <a:ea typeface="+mn-ea"/>
                      </a:endParaRPr>
                    </a:p>
                  </a:txBody>
                  <a:tcPr/>
                </a:tc>
                <a:tc>
                  <a:txBody>
                    <a:bodyPr/>
                    <a:lstStyle/>
                    <a:p>
                      <a:pPr algn="ctr"/>
                      <a:r>
                        <a:rPr lang="en-US" altLang="zh-CN" sz="1400" b="1" dirty="0" smtClean="0">
                          <a:latin typeface="+mn-ea"/>
                          <a:ea typeface="+mn-ea"/>
                        </a:rPr>
                        <a:t>Op</a:t>
                      </a:r>
                      <a:endParaRPr lang="zh-CN" altLang="en-US" sz="1400" b="1" dirty="0">
                        <a:latin typeface="+mn-ea"/>
                        <a:ea typeface="+mn-ea"/>
                      </a:endParaRPr>
                    </a:p>
                  </a:txBody>
                  <a:tcPr/>
                </a:tc>
                <a:tc>
                  <a:txBody>
                    <a:bodyPr/>
                    <a:lstStyle/>
                    <a:p>
                      <a:pPr algn="ctr"/>
                      <a:r>
                        <a:rPr lang="en-US" altLang="zh-CN" sz="1400" b="1" dirty="0" smtClean="0">
                          <a:latin typeface="+mn-ea"/>
                          <a:ea typeface="+mn-ea"/>
                        </a:rPr>
                        <a:t>Fi</a:t>
                      </a:r>
                      <a:endParaRPr lang="zh-CN" altLang="en-US" sz="1400" b="1" dirty="0">
                        <a:latin typeface="+mn-ea"/>
                        <a:ea typeface="+mn-ea"/>
                      </a:endParaRPr>
                    </a:p>
                  </a:txBody>
                  <a:tcPr/>
                </a:tc>
                <a:tc>
                  <a:txBody>
                    <a:bodyPr/>
                    <a:lstStyle/>
                    <a:p>
                      <a:pPr algn="ctr"/>
                      <a:r>
                        <a:rPr lang="en-US" altLang="zh-CN" sz="1400" b="1" dirty="0" err="1" smtClean="0">
                          <a:latin typeface="+mn-ea"/>
                          <a:ea typeface="+mn-ea"/>
                        </a:rPr>
                        <a:t>Fj</a:t>
                      </a:r>
                      <a:endParaRPr lang="zh-CN" altLang="en-US" sz="1400" b="1" dirty="0">
                        <a:latin typeface="+mn-ea"/>
                        <a:ea typeface="+mn-ea"/>
                      </a:endParaRPr>
                    </a:p>
                  </a:txBody>
                  <a:tcPr/>
                </a:tc>
                <a:tc>
                  <a:txBody>
                    <a:bodyPr/>
                    <a:lstStyle/>
                    <a:p>
                      <a:pPr algn="ctr"/>
                      <a:r>
                        <a:rPr lang="en-US" altLang="zh-CN" sz="1400" b="1" dirty="0" err="1" smtClean="0">
                          <a:latin typeface="+mn-ea"/>
                          <a:ea typeface="+mn-ea"/>
                        </a:rPr>
                        <a:t>Fk</a:t>
                      </a:r>
                      <a:endParaRPr lang="zh-CN" altLang="en-US" sz="1400" b="1" dirty="0">
                        <a:latin typeface="+mn-ea"/>
                        <a:ea typeface="+mn-ea"/>
                      </a:endParaRPr>
                    </a:p>
                  </a:txBody>
                  <a:tcPr/>
                </a:tc>
                <a:tc>
                  <a:txBody>
                    <a:bodyPr/>
                    <a:lstStyle/>
                    <a:p>
                      <a:pPr algn="ctr"/>
                      <a:r>
                        <a:rPr lang="en-US" altLang="zh-CN" sz="1400" b="1" dirty="0" err="1" smtClean="0">
                          <a:latin typeface="+mn-ea"/>
                          <a:ea typeface="+mn-ea"/>
                        </a:rPr>
                        <a:t>Qj</a:t>
                      </a:r>
                      <a:endParaRPr lang="zh-CN" altLang="en-US" sz="1400" b="1" dirty="0">
                        <a:latin typeface="+mn-ea"/>
                        <a:ea typeface="+mn-ea"/>
                      </a:endParaRPr>
                    </a:p>
                  </a:txBody>
                  <a:tcPr/>
                </a:tc>
                <a:tc>
                  <a:txBody>
                    <a:bodyPr/>
                    <a:lstStyle/>
                    <a:p>
                      <a:pPr algn="ctr"/>
                      <a:r>
                        <a:rPr lang="en-US" altLang="zh-CN" sz="1400" b="1" dirty="0" err="1" smtClean="0">
                          <a:latin typeface="+mn-ea"/>
                          <a:ea typeface="+mn-ea"/>
                        </a:rPr>
                        <a:t>Qk</a:t>
                      </a:r>
                      <a:endParaRPr lang="zh-CN" altLang="en-US" sz="1400" b="1" dirty="0">
                        <a:latin typeface="+mn-ea"/>
                        <a:ea typeface="+mn-ea"/>
                      </a:endParaRPr>
                    </a:p>
                  </a:txBody>
                  <a:tcPr/>
                </a:tc>
                <a:tc>
                  <a:txBody>
                    <a:bodyPr/>
                    <a:lstStyle/>
                    <a:p>
                      <a:pPr algn="ctr"/>
                      <a:r>
                        <a:rPr lang="en-US" altLang="zh-CN" sz="1400" b="1" dirty="0" err="1" smtClean="0">
                          <a:latin typeface="+mn-ea"/>
                          <a:ea typeface="+mn-ea"/>
                        </a:rPr>
                        <a:t>Rj</a:t>
                      </a:r>
                      <a:endParaRPr lang="zh-CN" altLang="en-US" sz="1400" b="1" dirty="0">
                        <a:latin typeface="+mn-ea"/>
                        <a:ea typeface="+mn-ea"/>
                      </a:endParaRPr>
                    </a:p>
                  </a:txBody>
                  <a:tcPr/>
                </a:tc>
                <a:tc>
                  <a:txBody>
                    <a:bodyPr/>
                    <a:lstStyle/>
                    <a:p>
                      <a:pPr algn="ctr"/>
                      <a:r>
                        <a:rPr lang="en-US" altLang="zh-CN" sz="1400" b="1" dirty="0" err="1" smtClean="0">
                          <a:latin typeface="+mn-ea"/>
                          <a:ea typeface="+mn-ea"/>
                        </a:rPr>
                        <a:t>Rk</a:t>
                      </a:r>
                      <a:endParaRPr lang="zh-CN" altLang="en-US" sz="1400" b="1" dirty="0">
                        <a:latin typeface="+mn-ea"/>
                        <a:ea typeface="+mn-ea"/>
                      </a:endParaRPr>
                    </a:p>
                  </a:txBody>
                  <a:tcPr/>
                </a:tc>
              </a:tr>
              <a:tr h="286856">
                <a:tc>
                  <a:txBody>
                    <a:bodyPr/>
                    <a:lstStyle/>
                    <a:p>
                      <a:pPr algn="l"/>
                      <a:r>
                        <a:rPr lang="zh-CN" altLang="en-US" sz="1400" b="1" dirty="0" smtClean="0">
                          <a:latin typeface="+mn-ea"/>
                          <a:ea typeface="+mn-ea"/>
                        </a:rPr>
                        <a:t>整数</a:t>
                      </a:r>
                      <a:endParaRPr lang="zh-CN" altLang="en-US" sz="1400" b="1" dirty="0">
                        <a:latin typeface="+mn-ea"/>
                        <a:ea typeface="+mn-ea"/>
                      </a:endParaRPr>
                    </a:p>
                  </a:txBody>
                  <a:tcPr/>
                </a:tc>
                <a:tc>
                  <a:txBody>
                    <a:bodyPr/>
                    <a:lstStyle/>
                    <a:p>
                      <a:pPr algn="ctr"/>
                      <a:r>
                        <a:rPr lang="en-US" altLang="zh-CN" sz="1400" b="1" dirty="0" smtClean="0">
                          <a:latin typeface="+mn-ea"/>
                          <a:ea typeface="+mn-ea"/>
                        </a:rPr>
                        <a:t>yes</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algn="ct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r>
              <a:tr h="324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mn-ea"/>
                          <a:ea typeface="+mn-ea"/>
                        </a:rPr>
                        <a:t>乘法</a:t>
                      </a:r>
                      <a:r>
                        <a:rPr lang="en-US" altLang="zh-CN" sz="1400" b="1" dirty="0" smtClean="0">
                          <a:latin typeface="+mn-ea"/>
                          <a:ea typeface="+mn-ea"/>
                        </a:rPr>
                        <a:t>1</a:t>
                      </a:r>
                      <a:endParaRPr lang="zh-CN" altLang="en-US" sz="1400" b="1" dirty="0" smtClean="0">
                        <a:latin typeface="+mn-ea"/>
                        <a:ea typeface="+mn-ea"/>
                      </a:endParaRPr>
                    </a:p>
                  </a:txBody>
                  <a:tcPr/>
                </a:tc>
                <a:tc>
                  <a:txBody>
                    <a:bodyPr/>
                    <a:lstStyle/>
                    <a:p>
                      <a:pPr algn="ctr"/>
                      <a:r>
                        <a:rPr lang="en-US" altLang="zh-CN" sz="1400" b="1" dirty="0" smtClean="0">
                          <a:latin typeface="+mn-ea"/>
                          <a:ea typeface="+mn-ea"/>
                        </a:rPr>
                        <a:t>yes</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tc>
                <a:tc>
                  <a:txBody>
                    <a:bodyPr/>
                    <a:lstStyle/>
                    <a:p>
                      <a:pPr algn="ctr"/>
                      <a:endParaRPr lang="zh-CN" altLang="en-US" sz="1400" b="1" dirty="0">
                        <a:latin typeface="+mn-ea"/>
                        <a:ea typeface="+mn-ea"/>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r>
              <a:tr h="324918">
                <a:tc>
                  <a:txBody>
                    <a:bodyPr/>
                    <a:lstStyle/>
                    <a:p>
                      <a:pPr algn="l"/>
                      <a:r>
                        <a:rPr lang="zh-CN" altLang="en-US" sz="1400" b="1" kern="1200" dirty="0" smtClean="0">
                          <a:solidFill>
                            <a:schemeClr val="dk1"/>
                          </a:solidFill>
                          <a:latin typeface="+mn-ea"/>
                          <a:ea typeface="+mn-ea"/>
                          <a:cs typeface="+mn-cs"/>
                        </a:rPr>
                        <a:t>乘法</a:t>
                      </a:r>
                      <a:r>
                        <a:rPr lang="en-US" altLang="zh-CN" sz="1400" b="1" kern="1200" dirty="0" smtClean="0">
                          <a:solidFill>
                            <a:schemeClr val="dk1"/>
                          </a:solidFill>
                          <a:latin typeface="+mn-ea"/>
                          <a:ea typeface="+mn-ea"/>
                          <a:cs typeface="+mn-cs"/>
                        </a:rPr>
                        <a:t>2</a:t>
                      </a:r>
                    </a:p>
                  </a:txBody>
                  <a:tcPr/>
                </a:tc>
                <a:tc>
                  <a:txBody>
                    <a:bodyPr/>
                    <a:lstStyle/>
                    <a:p>
                      <a:pPr algn="ctr"/>
                      <a:r>
                        <a:rPr lang="en-US" altLang="zh-CN" sz="1400" b="1" dirty="0" smtClean="0">
                          <a:latin typeface="+mn-ea"/>
                          <a:ea typeface="+mn-ea"/>
                        </a:rPr>
                        <a:t>no</a:t>
                      </a:r>
                      <a:endParaRPr lang="zh-CN" altLang="en-US" sz="1400" b="1" dirty="0">
                        <a:latin typeface="+mn-ea"/>
                        <a:ea typeface="+mn-ea"/>
                      </a:endParaRPr>
                    </a:p>
                  </a:txBody>
                  <a:tcPr/>
                </a:tc>
                <a:tc>
                  <a:txBody>
                    <a:bodyPr/>
                    <a:lstStyle/>
                    <a:p>
                      <a:pPr algn="ctr"/>
                      <a:endParaRPr lang="zh-CN" altLang="en-US" sz="1400" dirty="0"/>
                    </a:p>
                  </a:txBody>
                  <a:tcPr/>
                </a:tc>
                <a:tc>
                  <a:txBody>
                    <a:bodyPr/>
                    <a:lstStyle/>
                    <a:p>
                      <a:pPr algn="ctr"/>
                      <a:endParaRPr lang="zh-CN" altLang="en-US" sz="1400" dirty="0"/>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r>
              <a:tr h="324918">
                <a:tc>
                  <a:txBody>
                    <a:bodyPr/>
                    <a:lstStyle/>
                    <a:p>
                      <a:pPr algn="l"/>
                      <a:r>
                        <a:rPr lang="zh-CN" altLang="en-US" sz="1400" b="1" u="none" kern="1200" dirty="0" smtClean="0">
                          <a:solidFill>
                            <a:schemeClr val="dk1"/>
                          </a:solidFill>
                          <a:latin typeface="+mn-ea"/>
                          <a:ea typeface="+mn-ea"/>
                          <a:cs typeface="+mn-cs"/>
                        </a:rPr>
                        <a:t>加法</a:t>
                      </a:r>
                      <a:endParaRPr lang="zh-CN" altLang="en-US" sz="1400" b="1" u="none" kern="1200" dirty="0">
                        <a:solidFill>
                          <a:schemeClr val="dk1"/>
                        </a:solidFill>
                        <a:latin typeface="+mn-ea"/>
                        <a:ea typeface="+mn-ea"/>
                        <a:cs typeface="+mn-cs"/>
                      </a:endParaRPr>
                    </a:p>
                  </a:txBody>
                  <a:tcPr/>
                </a:tc>
                <a:tc>
                  <a:txBody>
                    <a:bodyPr/>
                    <a:lstStyle/>
                    <a:p>
                      <a:pPr algn="ctr"/>
                      <a:r>
                        <a:rPr lang="en-US" altLang="zh-CN" sz="1400" b="1" dirty="0" smtClean="0">
                          <a:latin typeface="+mn-ea"/>
                          <a:ea typeface="+mn-ea"/>
                        </a:rPr>
                        <a:t>yes</a:t>
                      </a:r>
                      <a:endParaRPr lang="zh-CN" altLang="en-US" sz="1400" b="1" dirty="0">
                        <a:latin typeface="+mn-ea"/>
                        <a:ea typeface="+mn-ea"/>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r>
              <a:tr h="324918">
                <a:tc>
                  <a:txBody>
                    <a:bodyPr/>
                    <a:lstStyle/>
                    <a:p>
                      <a:pPr algn="l"/>
                      <a:r>
                        <a:rPr lang="zh-CN" altLang="en-US" sz="1400" b="1" kern="1200" dirty="0" smtClean="0">
                          <a:solidFill>
                            <a:schemeClr val="dk1"/>
                          </a:solidFill>
                          <a:latin typeface="+mn-ea"/>
                          <a:ea typeface="+mn-ea"/>
                          <a:cs typeface="+mn-cs"/>
                        </a:rPr>
                        <a:t>除法</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mn-ea"/>
                          <a:ea typeface="+mn-ea"/>
                        </a:rPr>
                        <a:t>yes</a:t>
                      </a:r>
                      <a:endParaRPr lang="zh-CN" altLang="en-US" sz="1400" b="1" dirty="0" smtClean="0">
                        <a:latin typeface="+mn-ea"/>
                        <a:ea typeface="+mn-ea"/>
                      </a:endParaRPr>
                    </a:p>
                  </a:txBody>
                  <a:tcPr/>
                </a:tc>
                <a:tc>
                  <a:txBody>
                    <a:bodyPr/>
                    <a:lstStyle/>
                    <a:p>
                      <a:pPr algn="ctr"/>
                      <a:r>
                        <a:rPr lang="en-US" altLang="zh-CN" sz="1400" b="1" kern="1200" dirty="0" smtClean="0">
                          <a:solidFill>
                            <a:schemeClr val="dk1"/>
                          </a:solidFill>
                          <a:latin typeface="+mn-ea"/>
                          <a:ea typeface="+mn-ea"/>
                          <a:cs typeface="+mn-cs"/>
                        </a:rPr>
                        <a:t>DIVD</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F10</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F0</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F6</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dirty="0" smtClean="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no</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no</a:t>
                      </a:r>
                      <a:endParaRPr lang="zh-CN" altLang="en-US" sz="1400" b="1" kern="1200" dirty="0">
                        <a:solidFill>
                          <a:schemeClr val="dk1"/>
                        </a:solidFill>
                        <a:latin typeface="+mn-ea"/>
                        <a:ea typeface="+mn-ea"/>
                        <a:cs typeface="+mn-cs"/>
                      </a:endParaRPr>
                    </a:p>
                  </a:txBody>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2182062"/>
              </p:ext>
            </p:extLst>
          </p:nvPr>
        </p:nvGraphicFramePr>
        <p:xfrm>
          <a:off x="1259632" y="5373216"/>
          <a:ext cx="6192688" cy="914400"/>
        </p:xfrm>
        <a:graphic>
          <a:graphicData uri="http://schemas.openxmlformats.org/drawingml/2006/table">
            <a:tbl>
              <a:tblPr firstRow="1" bandRow="1">
                <a:tableStyleId>{5C22544A-7EE6-4342-B048-85BDC9FD1C3A}</a:tableStyleId>
              </a:tblPr>
              <a:tblGrid>
                <a:gridCol w="1099812"/>
                <a:gridCol w="700388"/>
                <a:gridCol w="648072"/>
                <a:gridCol w="497478"/>
                <a:gridCol w="669488"/>
                <a:gridCol w="669488"/>
                <a:gridCol w="669488"/>
                <a:gridCol w="547233"/>
                <a:gridCol w="691241"/>
              </a:tblGrid>
              <a:tr h="288032">
                <a:tc rowSpan="2">
                  <a:txBody>
                    <a:bodyPr/>
                    <a:lstStyle/>
                    <a:p>
                      <a:endParaRPr lang="zh-CN" altLang="en-US" dirty="0"/>
                    </a:p>
                  </a:txBody>
                  <a:tcPr/>
                </a:tc>
                <a:tc gridSpan="8">
                  <a:txBody>
                    <a:bodyPr/>
                    <a:lstStyle/>
                    <a:p>
                      <a:pPr algn="ctr"/>
                      <a:r>
                        <a:rPr lang="zh-CN" altLang="en-US" sz="1400" b="1" kern="1200" dirty="0" smtClean="0">
                          <a:solidFill>
                            <a:schemeClr val="lt1"/>
                          </a:solidFill>
                          <a:latin typeface="+mn-ea"/>
                          <a:ea typeface="+mn-ea"/>
                          <a:cs typeface="+mn-cs"/>
                        </a:rPr>
                        <a:t>结果寄存器状态表（</a:t>
                      </a:r>
                      <a:r>
                        <a:rPr lang="en-US" altLang="zh-CN" sz="1400" b="1" kern="1200" dirty="0" smtClean="0">
                          <a:solidFill>
                            <a:srgbClr val="C00000"/>
                          </a:solidFill>
                          <a:latin typeface="+mn-ea"/>
                          <a:ea typeface="+mn-ea"/>
                          <a:cs typeface="+mn-cs"/>
                        </a:rPr>
                        <a:t>Result</a:t>
                      </a:r>
                      <a:r>
                        <a:rPr lang="zh-CN" altLang="en-US" sz="1400" b="1" kern="1200" dirty="0" smtClean="0">
                          <a:solidFill>
                            <a:schemeClr val="lt1"/>
                          </a:solidFill>
                          <a:latin typeface="+mn-ea"/>
                          <a:ea typeface="+mn-ea"/>
                          <a:cs typeface="+mn-cs"/>
                        </a:rPr>
                        <a:t>）</a:t>
                      </a:r>
                      <a:endParaRPr lang="zh-CN" altLang="en-US" sz="1400" b="1" kern="1200" dirty="0">
                        <a:solidFill>
                          <a:schemeClr val="lt1"/>
                        </a:solidFill>
                        <a:latin typeface="+mn-ea"/>
                        <a:ea typeface="+mn-ea"/>
                        <a:cs typeface="+mn-cs"/>
                      </a:endParaRP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pPr algn="ctr"/>
                      <a:endParaRPr lang="zh-CN" altLang="en-US" sz="1400" b="1" kern="1200" dirty="0">
                        <a:solidFill>
                          <a:schemeClr val="lt1"/>
                        </a:solidFill>
                        <a:latin typeface="+mn-ea"/>
                        <a:ea typeface="+mn-ea"/>
                        <a:cs typeface="+mn-cs"/>
                      </a:endParaRPr>
                    </a:p>
                  </a:txBody>
                  <a:tcPr/>
                </a:tc>
              </a:tr>
              <a:tr h="288032">
                <a:tc vMerge="1">
                  <a:txBody>
                    <a:bodyPr/>
                    <a:lstStyle/>
                    <a:p>
                      <a:endParaRPr lang="zh-CN" altLang="en-US" dirty="0"/>
                    </a:p>
                  </a:txBody>
                  <a:tcPr/>
                </a:tc>
                <a:tc>
                  <a:txBody>
                    <a:bodyPr/>
                    <a:lstStyle/>
                    <a:p>
                      <a:pPr algn="ctr"/>
                      <a:r>
                        <a:rPr lang="en-US" altLang="zh-CN" sz="1400" b="1" kern="1200" dirty="0" smtClean="0">
                          <a:solidFill>
                            <a:schemeClr val="dk1"/>
                          </a:solidFill>
                          <a:latin typeface="+mn-ea"/>
                          <a:ea typeface="+mn-ea"/>
                          <a:cs typeface="+mn-cs"/>
                        </a:rPr>
                        <a:t>F0</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smtClean="0">
                          <a:solidFill>
                            <a:schemeClr val="dk1"/>
                          </a:solidFill>
                          <a:latin typeface="+mn-ea"/>
                          <a:ea typeface="+mn-ea"/>
                          <a:cs typeface="+mn-cs"/>
                        </a:rPr>
                        <a:t>F2</a:t>
                      </a:r>
                      <a:endParaRPr lang="zh-CN" altLang="en-US" sz="1400" b="1" kern="1200" dirty="0" smtClean="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F4</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F6</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F8</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F10</a:t>
                      </a:r>
                      <a:endParaRPr lang="zh-CN" altLang="en-US" sz="1400" b="1" kern="1200" dirty="0">
                        <a:solidFill>
                          <a:schemeClr val="dk1"/>
                        </a:solidFill>
                        <a:latin typeface="+mn-ea"/>
                        <a:ea typeface="+mn-ea"/>
                        <a:cs typeface="+mn-cs"/>
                      </a:endParaRPr>
                    </a:p>
                  </a:txBody>
                  <a:tcPr/>
                </a:tc>
                <a:tc>
                  <a:txBody>
                    <a:bodyPr/>
                    <a:lstStyle/>
                    <a:p>
                      <a:r>
                        <a:rPr lang="en-US" altLang="zh-CN" sz="1400" b="1" kern="1200" dirty="0" smtClean="0">
                          <a:solidFill>
                            <a:schemeClr val="dk1"/>
                          </a:solidFill>
                          <a:latin typeface="+mn-ea"/>
                          <a:ea typeface="+mn-ea"/>
                          <a:cs typeface="+mn-cs"/>
                        </a:rPr>
                        <a:t>...</a:t>
                      </a:r>
                      <a:endParaRPr lang="zh-CN" altLang="en-US" sz="1400" b="1" kern="1200" dirty="0">
                        <a:solidFill>
                          <a:schemeClr val="dk1"/>
                        </a:solidFill>
                        <a:latin typeface="+mn-ea"/>
                        <a:ea typeface="+mn-ea"/>
                        <a:cs typeface="+mn-cs"/>
                      </a:endParaRPr>
                    </a:p>
                  </a:txBody>
                  <a:tcPr/>
                </a:tc>
                <a:tc>
                  <a:txBody>
                    <a:bodyPr/>
                    <a:lstStyle/>
                    <a:p>
                      <a:r>
                        <a:rPr lang="en-US" altLang="zh-CN" sz="1400" b="1" kern="1200" dirty="0" smtClean="0">
                          <a:solidFill>
                            <a:schemeClr val="dk1"/>
                          </a:solidFill>
                          <a:latin typeface="+mn-ea"/>
                          <a:ea typeface="+mn-ea"/>
                          <a:cs typeface="+mn-cs"/>
                        </a:rPr>
                        <a:t>F30</a:t>
                      </a:r>
                      <a:endParaRPr lang="zh-CN" altLang="en-US" sz="1400" b="1" kern="1200" dirty="0">
                        <a:solidFill>
                          <a:schemeClr val="dk1"/>
                        </a:solidFill>
                        <a:latin typeface="+mn-ea"/>
                        <a:ea typeface="+mn-ea"/>
                        <a:cs typeface="+mn-cs"/>
                      </a:endParaRPr>
                    </a:p>
                  </a:txBody>
                  <a:tcPr/>
                </a:tc>
              </a:tr>
              <a:tr h="288032">
                <a:tc>
                  <a:txBody>
                    <a:bodyPr/>
                    <a:lstStyle/>
                    <a:p>
                      <a:pPr algn="ctr"/>
                      <a:r>
                        <a:rPr lang="zh-CN" altLang="en-US" sz="1400" b="1" kern="1200" dirty="0" smtClean="0">
                          <a:solidFill>
                            <a:schemeClr val="dk1"/>
                          </a:solidFill>
                          <a:latin typeface="+mn-ea"/>
                          <a:ea typeface="+mn-ea"/>
                          <a:cs typeface="+mn-cs"/>
                        </a:rPr>
                        <a:t>部件名称</a:t>
                      </a:r>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r>
                        <a:rPr lang="zh-CN" altLang="en-US" sz="1400" b="1" kern="1200" dirty="0" smtClean="0">
                          <a:solidFill>
                            <a:schemeClr val="dk1"/>
                          </a:solidFill>
                          <a:latin typeface="+mn-ea"/>
                          <a:ea typeface="+mn-ea"/>
                          <a:cs typeface="+mn-cs"/>
                        </a:rPr>
                        <a:t>除法</a:t>
                      </a:r>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r>
            </a:tbl>
          </a:graphicData>
        </a:graphic>
      </p:graphicFrame>
      <p:sp>
        <p:nvSpPr>
          <p:cNvPr id="2" name="矩形 1"/>
          <p:cNvSpPr/>
          <p:nvPr/>
        </p:nvSpPr>
        <p:spPr>
          <a:xfrm>
            <a:off x="1979712" y="6488668"/>
            <a:ext cx="5070619" cy="369332"/>
          </a:xfrm>
          <a:prstGeom prst="rect">
            <a:avLst/>
          </a:prstGeom>
        </p:spPr>
        <p:txBody>
          <a:bodyPr wrap="none">
            <a:spAutoFit/>
          </a:bodyPr>
          <a:lstStyle/>
          <a:p>
            <a:pPr eaLnBrk="1" hangingPunct="1">
              <a:spcBef>
                <a:spcPct val="50000"/>
              </a:spcBef>
              <a:buFont typeface="Wingdings" pitchFamily="2" charset="2"/>
              <a:buNone/>
            </a:pPr>
            <a:r>
              <a:rPr lang="zh-CN" altLang="en-US" sz="1800" dirty="0">
                <a:solidFill>
                  <a:srgbClr val="000000"/>
                </a:solidFill>
              </a:rPr>
              <a:t>程序段执行</a:t>
            </a:r>
            <a:r>
              <a:rPr lang="zh-CN" altLang="en-US" sz="1800" dirty="0" smtClean="0">
                <a:solidFill>
                  <a:srgbClr val="000000"/>
                </a:solidFill>
              </a:rPr>
              <a:t>到</a:t>
            </a:r>
            <a:r>
              <a:rPr lang="en-US" altLang="zh-CN" sz="1800" dirty="0" smtClean="0">
                <a:solidFill>
                  <a:srgbClr val="FF0000"/>
                </a:solidFill>
              </a:rPr>
              <a:t>DIVD</a:t>
            </a:r>
            <a:r>
              <a:rPr lang="zh-CN" altLang="en-US" sz="1800" dirty="0" smtClean="0">
                <a:solidFill>
                  <a:srgbClr val="000000"/>
                </a:solidFill>
              </a:rPr>
              <a:t>将要</a:t>
            </a:r>
            <a:r>
              <a:rPr lang="zh-CN" altLang="en-US" sz="1800" dirty="0">
                <a:solidFill>
                  <a:srgbClr val="000000"/>
                </a:solidFill>
              </a:rPr>
              <a:t>写结果时记分牌的状态</a:t>
            </a:r>
            <a:r>
              <a:rPr lang="zh-CN" altLang="en-US" sz="1800" dirty="0"/>
              <a:t> </a:t>
            </a:r>
          </a:p>
        </p:txBody>
      </p:sp>
    </p:spTree>
    <p:extLst>
      <p:ext uri="{BB962C8B-B14F-4D97-AF65-F5344CB8AC3E}">
        <p14:creationId xmlns:p14="http://schemas.microsoft.com/office/powerpoint/2010/main" val="30771245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descr="Rectangle: Click to edit Master text styles&#10;Second level&#10;Third level&#10;Fourth level&#10;Fifth level"/>
          <p:cNvSpPr>
            <a:spLocks noGrp="1" noChangeArrowheads="1"/>
          </p:cNvSpPr>
          <p:nvPr>
            <p:ph idx="1"/>
          </p:nvPr>
        </p:nvSpPr>
        <p:spPr>
          <a:xfrm>
            <a:off x="457200" y="1484313"/>
            <a:ext cx="8229600" cy="3673475"/>
          </a:xfrm>
        </p:spPr>
        <p:txBody>
          <a:bodyPr/>
          <a:lstStyle/>
          <a:p>
            <a:pPr marL="457200" indent="-457200" eaLnBrk="1" hangingPunct="1">
              <a:buFont typeface="黑体" pitchFamily="49" charset="-122"/>
              <a:buAutoNum type="arabicPeriod"/>
              <a:defRPr/>
            </a:pPr>
            <a:r>
              <a:rPr lang="zh-CN" altLang="en-US" sz="2400" b="1" dirty="0" smtClean="0">
                <a:latin typeface="Times New Roman" panose="02020603050405020304" pitchFamily="18" charset="0"/>
                <a:cs typeface="Times New Roman" panose="02020603050405020304" pitchFamily="18" charset="0"/>
              </a:rPr>
              <a:t>数据相关、真数据相关、真相关</a:t>
            </a:r>
            <a:endParaRPr lang="en-US" altLang="zh-CN" sz="2400" b="1" dirty="0" smtClean="0">
              <a:latin typeface="Times New Roman" panose="02020603050405020304" pitchFamily="18" charset="0"/>
              <a:cs typeface="Times New Roman" panose="02020603050405020304" pitchFamily="18" charset="0"/>
            </a:endParaRPr>
          </a:p>
          <a:p>
            <a:pPr marL="0" indent="0" eaLnBrk="1" hangingPunct="1">
              <a:buNone/>
              <a:defRPr/>
            </a:pPr>
            <a:r>
              <a:rPr lang="zh-CN" altLang="en-US" sz="2400" b="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Data dependence</a:t>
            </a: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Flow Dependence</a:t>
            </a:r>
            <a:r>
              <a:rPr lang="zh-CN" altLang="en-US" sz="2400" b="1" dirty="0" smtClean="0">
                <a:latin typeface="Times New Roman" panose="02020603050405020304" pitchFamily="18" charset="0"/>
                <a:cs typeface="Times New Roman" panose="02020603050405020304" pitchFamily="18" charset="0"/>
              </a:rPr>
              <a:t>）</a:t>
            </a:r>
          </a:p>
          <a:p>
            <a:pPr marL="1085850" lvl="1" indent="-457200" eaLnBrk="1" hangingPunct="1">
              <a:defRPr/>
            </a:pPr>
            <a:r>
              <a:rPr lang="zh-CN" altLang="en-US" sz="2400" b="1" dirty="0" smtClean="0">
                <a:latin typeface="Times New Roman" panose="02020603050405020304" pitchFamily="18" charset="0"/>
                <a:cs typeface="Times New Roman" panose="02020603050405020304" pitchFamily="18" charset="0"/>
              </a:rPr>
              <a:t>对于两条指令</a:t>
            </a:r>
            <a:r>
              <a:rPr lang="en-US" altLang="zh-CN" sz="2400" b="1" dirty="0" smtClean="0">
                <a:solidFill>
                  <a:srgbClr val="9933FF"/>
                </a:solidFill>
                <a:latin typeface="Times New Roman" panose="02020603050405020304" pitchFamily="18" charset="0"/>
                <a:cs typeface="Times New Roman" panose="02020603050405020304" pitchFamily="18" charset="0"/>
              </a:rPr>
              <a:t>i</a:t>
            </a:r>
            <a:r>
              <a:rPr lang="zh-CN" altLang="en-US" sz="2400" b="1" dirty="0" smtClean="0">
                <a:latin typeface="Times New Roman" panose="02020603050405020304" pitchFamily="18" charset="0"/>
                <a:cs typeface="Times New Roman" panose="02020603050405020304" pitchFamily="18" charset="0"/>
              </a:rPr>
              <a:t>（在前）和</a:t>
            </a:r>
            <a:r>
              <a:rPr lang="en-US" altLang="zh-CN" sz="2400" b="1" dirty="0" smtClean="0">
                <a:solidFill>
                  <a:srgbClr val="9933FF"/>
                </a:solidFill>
                <a:latin typeface="Times New Roman" panose="02020603050405020304" pitchFamily="18" charset="0"/>
                <a:cs typeface="Times New Roman" panose="02020603050405020304" pitchFamily="18" charset="0"/>
              </a:rPr>
              <a:t>j</a:t>
            </a:r>
            <a:r>
              <a:rPr lang="zh-CN" altLang="en-US" sz="2400" b="1" dirty="0" smtClean="0">
                <a:latin typeface="Times New Roman" panose="02020603050405020304" pitchFamily="18" charset="0"/>
                <a:cs typeface="Times New Roman" panose="02020603050405020304" pitchFamily="18" charset="0"/>
              </a:rPr>
              <a:t>（在后），如果下述条件之一成立，则称</a:t>
            </a:r>
            <a:r>
              <a:rPr lang="zh-CN" altLang="en-US" sz="2400" b="1" dirty="0" smtClean="0">
                <a:solidFill>
                  <a:srgbClr val="9933FF"/>
                </a:solidFill>
                <a:latin typeface="Times New Roman" panose="02020603050405020304" pitchFamily="18" charset="0"/>
                <a:cs typeface="Times New Roman" panose="02020603050405020304" pitchFamily="18" charset="0"/>
              </a:rPr>
              <a:t>指令</a:t>
            </a:r>
            <a:r>
              <a:rPr lang="en-US" altLang="zh-CN" sz="2400" b="1" dirty="0" smtClean="0">
                <a:solidFill>
                  <a:srgbClr val="9933FF"/>
                </a:solidFill>
                <a:latin typeface="Times New Roman" panose="02020603050405020304" pitchFamily="18" charset="0"/>
                <a:cs typeface="Times New Roman" panose="02020603050405020304" pitchFamily="18" charset="0"/>
              </a:rPr>
              <a:t>j</a:t>
            </a:r>
            <a:r>
              <a:rPr lang="zh-CN" altLang="en-US" sz="2400" b="1" dirty="0" smtClean="0">
                <a:latin typeface="Times New Roman" panose="02020603050405020304" pitchFamily="18" charset="0"/>
                <a:cs typeface="Times New Roman" panose="02020603050405020304" pitchFamily="18" charset="0"/>
              </a:rPr>
              <a:t>与</a:t>
            </a:r>
            <a:r>
              <a:rPr lang="zh-CN" altLang="en-US" sz="2400" b="1" dirty="0" smtClean="0">
                <a:solidFill>
                  <a:srgbClr val="9933FF"/>
                </a:solidFill>
                <a:latin typeface="Times New Roman" panose="02020603050405020304" pitchFamily="18" charset="0"/>
                <a:cs typeface="Times New Roman" panose="02020603050405020304" pitchFamily="18" charset="0"/>
              </a:rPr>
              <a:t>指令</a:t>
            </a:r>
            <a:r>
              <a:rPr lang="en-US" altLang="zh-CN" sz="2400" b="1" dirty="0" smtClean="0">
                <a:solidFill>
                  <a:srgbClr val="9933FF"/>
                </a:solidFill>
                <a:latin typeface="Times New Roman" panose="02020603050405020304" pitchFamily="18" charset="0"/>
                <a:cs typeface="Times New Roman" panose="02020603050405020304" pitchFamily="18" charset="0"/>
              </a:rPr>
              <a:t>i</a:t>
            </a:r>
            <a:r>
              <a:rPr lang="zh-CN" altLang="en-US" sz="2400" b="1" dirty="0" smtClean="0">
                <a:solidFill>
                  <a:srgbClr val="FF0000"/>
                </a:solidFill>
                <a:latin typeface="Times New Roman" panose="02020603050405020304" pitchFamily="18" charset="0"/>
                <a:cs typeface="Times New Roman" panose="02020603050405020304" pitchFamily="18" charset="0"/>
              </a:rPr>
              <a:t>数据相关。</a:t>
            </a:r>
            <a:r>
              <a:rPr lang="zh-CN" altLang="en-US" sz="2400" b="1" dirty="0" smtClean="0">
                <a:latin typeface="Times New Roman" panose="02020603050405020304" pitchFamily="18" charset="0"/>
                <a:cs typeface="Times New Roman" panose="02020603050405020304" pitchFamily="18" charset="0"/>
              </a:rPr>
              <a:t> </a:t>
            </a:r>
          </a:p>
          <a:p>
            <a:pPr marL="914400" lvl="2" indent="0" eaLnBrk="1" hangingPunct="1">
              <a:buFont typeface="Arial" charset="0"/>
              <a:buNone/>
              <a:defRPr/>
            </a:pPr>
            <a:r>
              <a:rPr lang="en-US" altLang="zh-CN" b="1" dirty="0" smtClean="0">
                <a:latin typeface="Times New Roman" panose="02020603050405020304" pitchFamily="18" charset="0"/>
                <a:cs typeface="Times New Roman" panose="02020603050405020304" pitchFamily="18" charset="0"/>
              </a:rPr>
              <a:t>(1)</a:t>
            </a:r>
            <a:r>
              <a:rPr lang="zh-CN" altLang="en-US" b="1" dirty="0" smtClean="0">
                <a:latin typeface="Times New Roman" panose="02020603050405020304" pitchFamily="18" charset="0"/>
                <a:cs typeface="Times New Roman" panose="02020603050405020304" pitchFamily="18" charset="0"/>
              </a:rPr>
              <a:t>指令</a:t>
            </a:r>
            <a:r>
              <a:rPr lang="en-US" altLang="zh-CN" b="1" dirty="0" smtClean="0">
                <a:solidFill>
                  <a:srgbClr val="9933FF"/>
                </a:solidFill>
                <a:latin typeface="Times New Roman" panose="02020603050405020304" pitchFamily="18" charset="0"/>
                <a:cs typeface="Times New Roman" panose="02020603050405020304" pitchFamily="18" charset="0"/>
              </a:rPr>
              <a:t>j</a:t>
            </a:r>
            <a:r>
              <a:rPr lang="zh-CN" altLang="en-US" b="1" dirty="0" smtClean="0">
                <a:latin typeface="Times New Roman" panose="02020603050405020304" pitchFamily="18" charset="0"/>
                <a:cs typeface="Times New Roman" panose="02020603050405020304" pitchFamily="18" charset="0"/>
              </a:rPr>
              <a:t>使用指令</a:t>
            </a:r>
            <a:r>
              <a:rPr lang="en-US" altLang="zh-CN" b="1" dirty="0" smtClean="0">
                <a:solidFill>
                  <a:srgbClr val="9933FF"/>
                </a:solidFill>
                <a:latin typeface="Times New Roman" panose="02020603050405020304" pitchFamily="18" charset="0"/>
                <a:cs typeface="Times New Roman" panose="02020603050405020304" pitchFamily="18" charset="0"/>
              </a:rPr>
              <a:t>i</a:t>
            </a:r>
            <a:r>
              <a:rPr lang="zh-CN" altLang="en-US" b="1" dirty="0" smtClean="0">
                <a:latin typeface="Times New Roman" panose="02020603050405020304" pitchFamily="18" charset="0"/>
                <a:cs typeface="Times New Roman" panose="02020603050405020304" pitchFamily="18" charset="0"/>
              </a:rPr>
              <a:t>产生的结果；</a:t>
            </a:r>
          </a:p>
          <a:p>
            <a:pPr marL="914400" lvl="2" indent="0" eaLnBrk="1" hangingPunct="1">
              <a:buFont typeface="Arial" charset="0"/>
              <a:buNone/>
              <a:defRPr/>
            </a:pPr>
            <a:r>
              <a:rPr lang="en-US" altLang="zh-CN" b="1" dirty="0" smtClean="0">
                <a:latin typeface="Times New Roman" panose="02020603050405020304" pitchFamily="18" charset="0"/>
                <a:cs typeface="Times New Roman" panose="02020603050405020304" pitchFamily="18" charset="0"/>
              </a:rPr>
              <a:t>(2)</a:t>
            </a:r>
            <a:r>
              <a:rPr lang="zh-CN" altLang="en-US" b="1" dirty="0" smtClean="0">
                <a:latin typeface="Times New Roman" panose="02020603050405020304" pitchFamily="18" charset="0"/>
                <a:cs typeface="Times New Roman" panose="02020603050405020304" pitchFamily="18" charset="0"/>
              </a:rPr>
              <a:t>指令</a:t>
            </a:r>
            <a:r>
              <a:rPr lang="en-US" altLang="zh-CN" b="1" dirty="0" smtClean="0">
                <a:solidFill>
                  <a:srgbClr val="9933FF"/>
                </a:solidFill>
                <a:latin typeface="Times New Roman" panose="02020603050405020304" pitchFamily="18" charset="0"/>
                <a:cs typeface="Times New Roman" panose="02020603050405020304" pitchFamily="18" charset="0"/>
              </a:rPr>
              <a:t>j</a:t>
            </a:r>
            <a:r>
              <a:rPr lang="zh-CN" altLang="en-US" b="1" dirty="0" smtClean="0">
                <a:latin typeface="Times New Roman" panose="02020603050405020304" pitchFamily="18" charset="0"/>
                <a:cs typeface="Times New Roman" panose="02020603050405020304" pitchFamily="18" charset="0"/>
              </a:rPr>
              <a:t>与指令</a:t>
            </a:r>
            <a:r>
              <a:rPr lang="en-US" altLang="zh-CN" b="1" dirty="0" smtClean="0">
                <a:solidFill>
                  <a:srgbClr val="9933FF"/>
                </a:solidFill>
                <a:latin typeface="Times New Roman" panose="02020603050405020304" pitchFamily="18" charset="0"/>
                <a:cs typeface="Times New Roman" panose="02020603050405020304" pitchFamily="18" charset="0"/>
              </a:rPr>
              <a:t>k</a:t>
            </a:r>
            <a:r>
              <a:rPr lang="zh-CN" altLang="en-US" b="1" dirty="0" smtClean="0">
                <a:latin typeface="Times New Roman" panose="02020603050405020304" pitchFamily="18" charset="0"/>
                <a:cs typeface="Times New Roman" panose="02020603050405020304" pitchFamily="18" charset="0"/>
              </a:rPr>
              <a:t>数据相关，而指令</a:t>
            </a:r>
            <a:r>
              <a:rPr lang="en-US" altLang="zh-CN" b="1" dirty="0" smtClean="0">
                <a:solidFill>
                  <a:srgbClr val="9933FF"/>
                </a:solidFill>
                <a:latin typeface="Times New Roman" panose="02020603050405020304" pitchFamily="18" charset="0"/>
                <a:cs typeface="Times New Roman" panose="02020603050405020304" pitchFamily="18" charset="0"/>
              </a:rPr>
              <a:t>k</a:t>
            </a:r>
            <a:r>
              <a:rPr lang="zh-CN" altLang="en-US" b="1" dirty="0" smtClean="0">
                <a:latin typeface="Times New Roman" panose="02020603050405020304" pitchFamily="18" charset="0"/>
                <a:cs typeface="Times New Roman" panose="02020603050405020304" pitchFamily="18" charset="0"/>
              </a:rPr>
              <a:t>又与指令</a:t>
            </a:r>
            <a:r>
              <a:rPr lang="en-US" altLang="zh-CN" b="1" dirty="0" smtClean="0">
                <a:solidFill>
                  <a:srgbClr val="9933FF"/>
                </a:solidFill>
                <a:latin typeface="Times New Roman" panose="02020603050405020304" pitchFamily="18" charset="0"/>
                <a:cs typeface="Times New Roman" panose="02020603050405020304" pitchFamily="18" charset="0"/>
              </a:rPr>
              <a:t>i</a:t>
            </a:r>
            <a:r>
              <a:rPr lang="zh-CN" altLang="en-US" b="1" dirty="0" smtClean="0">
                <a:latin typeface="Times New Roman" panose="02020603050405020304" pitchFamily="18" charset="0"/>
                <a:cs typeface="Times New Roman" panose="02020603050405020304" pitchFamily="18" charset="0"/>
              </a:rPr>
              <a:t>数据相关。</a:t>
            </a:r>
          </a:p>
          <a:p>
            <a:pPr marL="1085850" lvl="1" indent="-457200" eaLnBrk="1" hangingPunct="1">
              <a:defRPr/>
            </a:pPr>
            <a:r>
              <a:rPr lang="zh-CN" altLang="en-US" sz="2400" b="1" dirty="0" smtClean="0">
                <a:latin typeface="Times New Roman" panose="02020603050405020304" pitchFamily="18" charset="0"/>
                <a:cs typeface="Times New Roman" panose="02020603050405020304" pitchFamily="18" charset="0"/>
              </a:rPr>
              <a:t>数据相关具有</a:t>
            </a:r>
            <a:r>
              <a:rPr lang="zh-CN" altLang="en-US" sz="2400" b="1" dirty="0" smtClean="0">
                <a:solidFill>
                  <a:srgbClr val="D60093"/>
                </a:solidFill>
                <a:latin typeface="Times New Roman" panose="02020603050405020304" pitchFamily="18" charset="0"/>
                <a:cs typeface="Times New Roman" panose="02020603050405020304" pitchFamily="18" charset="0"/>
              </a:rPr>
              <a:t>传递性。</a:t>
            </a:r>
          </a:p>
          <a:p>
            <a:pPr marL="457200" indent="-457200" eaLnBrk="1" hangingPunct="1">
              <a:buFont typeface="Wingdings" pitchFamily="2" charset="2"/>
              <a:buNone/>
              <a:defRPr/>
            </a:pPr>
            <a:r>
              <a:rPr lang="zh-CN" altLang="en-US" sz="2400" b="1" dirty="0" smtClean="0">
                <a:latin typeface="Times New Roman" panose="02020603050405020304" pitchFamily="18" charset="0"/>
                <a:cs typeface="Times New Roman" panose="02020603050405020304" pitchFamily="18" charset="0"/>
              </a:rPr>
              <a:t>               </a:t>
            </a:r>
          </a:p>
        </p:txBody>
      </p:sp>
      <p:sp>
        <p:nvSpPr>
          <p:cNvPr id="4" name="Text Box 4"/>
          <p:cNvSpPr txBox="1">
            <a:spLocks noChangeArrowheads="1"/>
          </p:cNvSpPr>
          <p:nvPr/>
        </p:nvSpPr>
        <p:spPr bwMode="auto">
          <a:xfrm>
            <a:off x="-7938" y="476250"/>
            <a:ext cx="9144001"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E24C05"/>
                </a:solidFill>
                <a:latin typeface="Tahoma" pitchFamily="34" charset="0"/>
                <a:ea typeface="黑体" pitchFamily="49" charset="-122"/>
              </a:defRPr>
            </a:lvl1pPr>
            <a:lvl2pPr>
              <a:defRPr sz="2400">
                <a:solidFill>
                  <a:schemeClr val="tx1"/>
                </a:solidFill>
                <a:latin typeface="Tahoma" pitchFamily="34" charset="0"/>
                <a:ea typeface="黑体" pitchFamily="49" charset="-122"/>
              </a:defRPr>
            </a:lvl2pPr>
            <a:lvl3pPr>
              <a:defRPr sz="2000" b="1">
                <a:solidFill>
                  <a:srgbClr val="000000"/>
                </a:solidFill>
                <a:latin typeface="Tahoma" pitchFamily="34" charset="0"/>
                <a:ea typeface="宋体" pitchFamily="2" charset="-122"/>
              </a:defRPr>
            </a:lvl3pPr>
            <a:lvl4pPr>
              <a:defRPr sz="2000" b="1">
                <a:solidFill>
                  <a:schemeClr val="tx1"/>
                </a:solidFill>
                <a:latin typeface="Tahoma" pitchFamily="34" charset="0"/>
                <a:ea typeface="宋体" pitchFamily="2" charset="-122"/>
              </a:defRPr>
            </a:lvl4pPr>
            <a:lvl5pPr>
              <a:defRPr sz="2000" b="1">
                <a:solidFill>
                  <a:schemeClr val="tx1"/>
                </a:solidFill>
                <a:latin typeface="Tahoma" pitchFamily="34" charset="0"/>
                <a:ea typeface="宋体" pitchFamily="2" charset="-122"/>
              </a:defRPr>
            </a:lvl5pPr>
            <a:lvl6pPr eaLnBrk="0" hangingPunct="0">
              <a:defRPr sz="2000" b="1">
                <a:solidFill>
                  <a:schemeClr val="tx1"/>
                </a:solidFill>
                <a:latin typeface="Tahoma" pitchFamily="34" charset="0"/>
                <a:ea typeface="宋体" pitchFamily="2" charset="-122"/>
              </a:defRPr>
            </a:lvl6pPr>
            <a:lvl7pPr eaLnBrk="0" hangingPunct="0">
              <a:defRPr sz="2000" b="1">
                <a:solidFill>
                  <a:schemeClr val="tx1"/>
                </a:solidFill>
                <a:latin typeface="Tahoma" pitchFamily="34" charset="0"/>
                <a:ea typeface="宋体" pitchFamily="2" charset="-122"/>
              </a:defRPr>
            </a:lvl7pPr>
            <a:lvl8pPr eaLnBrk="0" hangingPunct="0">
              <a:defRPr sz="2000" b="1">
                <a:solidFill>
                  <a:schemeClr val="tx1"/>
                </a:solidFill>
                <a:latin typeface="Tahoma" pitchFamily="34" charset="0"/>
                <a:ea typeface="宋体" pitchFamily="2" charset="-122"/>
              </a:defRPr>
            </a:lvl8pPr>
            <a:lvl9pPr eaLnBrk="0" hangingPunct="0">
              <a:defRPr sz="2000" b="1">
                <a:solidFill>
                  <a:schemeClr val="tx1"/>
                </a:solidFill>
                <a:latin typeface="Tahoma" pitchFamily="34" charset="0"/>
                <a:ea typeface="宋体" pitchFamily="2" charset="-122"/>
              </a:defRPr>
            </a:lvl9pPr>
          </a:lstStyle>
          <a:p>
            <a:pPr algn="ctr">
              <a:spcBef>
                <a:spcPct val="50000"/>
              </a:spcBef>
              <a:buFont typeface="Wingdings" pitchFamily="2" charset="2"/>
              <a:buNone/>
              <a:defRPr/>
            </a:pPr>
            <a:r>
              <a:rPr lang="en-US" altLang="zh-CN" sz="3600" b="1" dirty="0" smtClean="0">
                <a:solidFill>
                  <a:srgbClr val="000000"/>
                </a:solidFill>
                <a:latin typeface="Times New Roman" panose="02020603050405020304" pitchFamily="18" charset="0"/>
                <a:ea typeface="+mj-ea"/>
                <a:cs typeface="Times New Roman" panose="02020603050405020304" pitchFamily="18" charset="0"/>
              </a:rPr>
              <a:t>7.1.2 </a:t>
            </a:r>
            <a:r>
              <a:rPr lang="zh-CN" altLang="en-US" sz="3600" b="1" dirty="0" smtClean="0">
                <a:solidFill>
                  <a:srgbClr val="000000"/>
                </a:solidFill>
                <a:latin typeface="Times New Roman" panose="02020603050405020304" pitchFamily="18" charset="0"/>
                <a:ea typeface="+mj-ea"/>
                <a:cs typeface="Times New Roman" panose="02020603050405020304" pitchFamily="18" charset="0"/>
              </a:rPr>
              <a:t>相关性</a:t>
            </a:r>
          </a:p>
        </p:txBody>
      </p:sp>
      <p:sp>
        <p:nvSpPr>
          <p:cNvPr id="38916" name="TextBox 1"/>
          <p:cNvSpPr txBox="1">
            <a:spLocks noChangeArrowheads="1"/>
          </p:cNvSpPr>
          <p:nvPr/>
        </p:nvSpPr>
        <p:spPr bwMode="auto">
          <a:xfrm>
            <a:off x="1331913" y="5373688"/>
            <a:ext cx="60325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400" b="1" u="sng" dirty="0">
                <a:solidFill>
                  <a:srgbClr val="FF0000"/>
                </a:solidFill>
              </a:rPr>
              <a:t>数据相关是两条指令存在先写后读的相关链</a:t>
            </a:r>
            <a:endParaRPr lang="en-US" altLang="zh-CN" sz="2400" b="1" u="sng" dirty="0">
              <a:solidFill>
                <a:srgbClr val="FF0000"/>
              </a:solidFill>
            </a:endParaRPr>
          </a:p>
          <a:p>
            <a:pPr algn="ctr" eaLnBrk="1" hangingPunct="1"/>
            <a:r>
              <a:rPr lang="zh-CN" altLang="en-US" sz="2400" b="1" u="sng" dirty="0">
                <a:solidFill>
                  <a:srgbClr val="FF0000"/>
                </a:solidFill>
              </a:rPr>
              <a:t>引起流水线的</a:t>
            </a:r>
            <a:r>
              <a:rPr lang="en-US" altLang="zh-CN" sz="2400" b="1" u="sng" dirty="0">
                <a:solidFill>
                  <a:srgbClr val="FF0000"/>
                </a:solidFill>
              </a:rPr>
              <a:t>RAW</a:t>
            </a:r>
            <a:r>
              <a:rPr lang="zh-CN" altLang="en-US" sz="2400" b="1" u="sng" dirty="0">
                <a:solidFill>
                  <a:srgbClr val="FF0000"/>
                </a:solidFill>
              </a:rPr>
              <a:t>冲突</a:t>
            </a:r>
          </a:p>
        </p:txBody>
      </p:sp>
    </p:spTree>
    <p:extLst>
      <p:ext uri="{BB962C8B-B14F-4D97-AF65-F5344CB8AC3E}">
        <p14:creationId xmlns:p14="http://schemas.microsoft.com/office/powerpoint/2010/main" val="2614075689"/>
      </p:ext>
    </p:extLst>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descr="Rectangle: Click to edit Master text styles&#10;Second level&#10;Third level&#10;Fourth level&#10;Fifth level"/>
          <p:cNvSpPr>
            <a:spLocks noGrp="1" noChangeArrowheads="1"/>
          </p:cNvSpPr>
          <p:nvPr>
            <p:ph idx="1"/>
          </p:nvPr>
        </p:nvSpPr>
        <p:spPr>
          <a:xfrm>
            <a:off x="685800" y="1219200"/>
            <a:ext cx="7773988" cy="5305425"/>
          </a:xfrm>
        </p:spPr>
        <p:txBody>
          <a:bodyPr/>
          <a:lstStyle/>
          <a:p>
            <a:pPr marL="457200" indent="-457200" eaLnBrk="1" hangingPunct="1"/>
            <a:r>
              <a:rPr lang="zh-CN" altLang="en-US" sz="2800" b="1" dirty="0" smtClean="0">
                <a:latin typeface="Times New Roman" panose="02020603050405020304" pitchFamily="18" charset="0"/>
                <a:cs typeface="Times New Roman" panose="02020603050405020304" pitchFamily="18" charset="0"/>
              </a:rPr>
              <a:t>具体算法 </a:t>
            </a:r>
          </a:p>
          <a:p>
            <a:pPr marL="1085850" lvl="1" indent="-457200" eaLnBrk="1" hangingPunct="1">
              <a:buFont typeface="Wingdings" pitchFamily="2" charset="2"/>
              <a:buNone/>
            </a:pPr>
            <a:r>
              <a:rPr lang="zh-CN" altLang="en-US" b="1" dirty="0" smtClean="0">
                <a:latin typeface="Times New Roman" panose="02020603050405020304" pitchFamily="18" charset="0"/>
                <a:cs typeface="Times New Roman" panose="02020603050405020304" pitchFamily="18" charset="0"/>
              </a:rPr>
              <a:t>约定：</a:t>
            </a:r>
          </a:p>
          <a:p>
            <a:pPr lvl="2" eaLnBrk="1" hangingPunct="1"/>
            <a:r>
              <a:rPr lang="en-US" altLang="zh-CN" b="1" dirty="0" smtClean="0">
                <a:solidFill>
                  <a:srgbClr val="D60093"/>
                </a:solidFill>
                <a:latin typeface="Times New Roman" panose="02020603050405020304" pitchFamily="18" charset="0"/>
                <a:cs typeface="Times New Roman" panose="02020603050405020304" pitchFamily="18" charset="0"/>
              </a:rPr>
              <a:t>FU</a:t>
            </a:r>
            <a:r>
              <a:rPr lang="zh-CN" altLang="en-US" b="1" dirty="0" smtClean="0">
                <a:latin typeface="Times New Roman" panose="02020603050405020304" pitchFamily="18" charset="0"/>
                <a:cs typeface="Times New Roman" panose="02020603050405020304" pitchFamily="18" charset="0"/>
              </a:rPr>
              <a:t>：表示当前指令所要用的功能部件；</a:t>
            </a:r>
          </a:p>
          <a:p>
            <a:pPr lvl="2" eaLnBrk="1" hangingPunct="1"/>
            <a:r>
              <a:rPr lang="en-US" altLang="zh-CN" b="1" dirty="0" smtClean="0">
                <a:solidFill>
                  <a:srgbClr val="D60093"/>
                </a:solidFill>
                <a:latin typeface="Times New Roman" panose="02020603050405020304" pitchFamily="18" charset="0"/>
                <a:cs typeface="Times New Roman" panose="02020603050405020304" pitchFamily="18" charset="0"/>
              </a:rPr>
              <a:t>D</a:t>
            </a:r>
            <a:r>
              <a:rPr lang="zh-CN" altLang="en-US" b="1" dirty="0" smtClean="0">
                <a:latin typeface="Times New Roman" panose="02020603050405020304" pitchFamily="18" charset="0"/>
                <a:cs typeface="Times New Roman" panose="02020603050405020304" pitchFamily="18" charset="0"/>
              </a:rPr>
              <a:t>：目的寄存器的名称；</a:t>
            </a:r>
          </a:p>
          <a:p>
            <a:pPr lvl="2" eaLnBrk="1" hangingPunct="1"/>
            <a:r>
              <a:rPr lang="en-US" altLang="zh-CN" b="1" dirty="0" smtClean="0">
                <a:solidFill>
                  <a:srgbClr val="D60093"/>
                </a:solidFill>
                <a:latin typeface="Times New Roman" panose="02020603050405020304" pitchFamily="18" charset="0"/>
                <a:cs typeface="Times New Roman" panose="02020603050405020304" pitchFamily="18" charset="0"/>
              </a:rPr>
              <a:t>S1</a:t>
            </a:r>
            <a:r>
              <a:rPr lang="zh-CN" altLang="en-US" b="1" dirty="0" smtClean="0">
                <a:solidFill>
                  <a:srgbClr val="D60093"/>
                </a:solidFill>
                <a:latin typeface="Times New Roman" panose="02020603050405020304" pitchFamily="18" charset="0"/>
                <a:cs typeface="Times New Roman" panose="02020603050405020304" pitchFamily="18" charset="0"/>
              </a:rPr>
              <a:t>、</a:t>
            </a:r>
            <a:r>
              <a:rPr lang="en-US" altLang="zh-CN" b="1" dirty="0" smtClean="0">
                <a:solidFill>
                  <a:srgbClr val="D60093"/>
                </a:solidFill>
                <a:latin typeface="Times New Roman" panose="02020603050405020304" pitchFamily="18" charset="0"/>
                <a:cs typeface="Times New Roman" panose="02020603050405020304" pitchFamily="18" charset="0"/>
              </a:rPr>
              <a:t>S2</a:t>
            </a:r>
            <a:r>
              <a:rPr lang="zh-CN" altLang="en-US" b="1" dirty="0" smtClean="0">
                <a:latin typeface="Times New Roman" panose="02020603050405020304" pitchFamily="18" charset="0"/>
                <a:cs typeface="Times New Roman" panose="02020603050405020304" pitchFamily="18" charset="0"/>
              </a:rPr>
              <a:t>：源操作数寄存器的名称；</a:t>
            </a:r>
          </a:p>
          <a:p>
            <a:pPr lvl="2" eaLnBrk="1" hangingPunct="1"/>
            <a:r>
              <a:rPr lang="en-US" altLang="zh-CN" b="1" dirty="0" smtClean="0">
                <a:solidFill>
                  <a:srgbClr val="D60093"/>
                </a:solidFill>
                <a:latin typeface="Times New Roman" panose="02020603050405020304" pitchFamily="18" charset="0"/>
                <a:cs typeface="Times New Roman" panose="02020603050405020304" pitchFamily="18" charset="0"/>
              </a:rPr>
              <a:t>Op</a:t>
            </a:r>
            <a:r>
              <a:rPr lang="zh-CN" altLang="en-US" b="1" dirty="0" smtClean="0">
                <a:latin typeface="Times New Roman" panose="02020603050405020304" pitchFamily="18" charset="0"/>
                <a:cs typeface="Times New Roman" panose="02020603050405020304" pitchFamily="18" charset="0"/>
              </a:rPr>
              <a:t>：要进行的操作；</a:t>
            </a:r>
          </a:p>
          <a:p>
            <a:pPr lvl="2" eaLnBrk="1" hangingPunct="1"/>
            <a:r>
              <a:rPr lang="en-US" altLang="zh-CN" b="1" dirty="0" err="1" smtClean="0">
                <a:solidFill>
                  <a:srgbClr val="D60093"/>
                </a:solidFill>
                <a:latin typeface="Times New Roman" panose="02020603050405020304" pitchFamily="18" charset="0"/>
                <a:cs typeface="Times New Roman" panose="02020603050405020304" pitchFamily="18" charset="0"/>
              </a:rPr>
              <a:t>Fj</a:t>
            </a:r>
            <a:r>
              <a:rPr lang="en-US" altLang="zh-CN" b="1" dirty="0" smtClean="0">
                <a:solidFill>
                  <a:srgbClr val="D60093"/>
                </a:solidFill>
                <a:latin typeface="Times New Roman" panose="02020603050405020304" pitchFamily="18" charset="0"/>
                <a:cs typeface="Times New Roman" panose="02020603050405020304" pitchFamily="18" charset="0"/>
              </a:rPr>
              <a:t>(FU</a:t>
            </a:r>
            <a:r>
              <a:rPr lang="en-US" altLang="zh-CN" b="1" dirty="0">
                <a:solidFill>
                  <a:srgbClr val="D60093"/>
                </a:solidFill>
                <a:latin typeface="Times New Roman" panose="02020603050405020304" pitchFamily="18" charset="0"/>
                <a:cs typeface="Times New Roman" panose="02020603050405020304" pitchFamily="18" charset="0"/>
              </a:rPr>
              <a:t>)</a:t>
            </a:r>
            <a:r>
              <a:rPr lang="zh-CN" altLang="en-US" b="1" dirty="0" smtClean="0">
                <a:latin typeface="Times New Roman" panose="02020603050405020304" pitchFamily="18" charset="0"/>
                <a:cs typeface="Times New Roman" panose="02020603050405020304" pitchFamily="18" charset="0"/>
              </a:rPr>
              <a:t>：功能部件</a:t>
            </a:r>
            <a:r>
              <a:rPr lang="en-US" altLang="zh-CN" b="1" dirty="0" smtClean="0">
                <a:latin typeface="Times New Roman" panose="02020603050405020304" pitchFamily="18" charset="0"/>
                <a:cs typeface="Times New Roman" panose="02020603050405020304" pitchFamily="18" charset="0"/>
              </a:rPr>
              <a:t>FU</a:t>
            </a:r>
            <a:r>
              <a:rPr lang="zh-CN" altLang="en-US" b="1" dirty="0" smtClean="0">
                <a:latin typeface="Times New Roman" panose="02020603050405020304" pitchFamily="18" charset="0"/>
                <a:cs typeface="Times New Roman" panose="02020603050405020304" pitchFamily="18" charset="0"/>
              </a:rPr>
              <a:t>的</a:t>
            </a:r>
            <a:r>
              <a:rPr lang="en-US" altLang="zh-CN" b="1" dirty="0" err="1" smtClean="0">
                <a:latin typeface="Times New Roman" panose="02020603050405020304" pitchFamily="18" charset="0"/>
                <a:cs typeface="Times New Roman" panose="02020603050405020304" pitchFamily="18" charset="0"/>
              </a:rPr>
              <a:t>Fj</a:t>
            </a:r>
            <a:r>
              <a:rPr lang="zh-CN" altLang="en-US" b="1" dirty="0" smtClean="0">
                <a:latin typeface="Times New Roman" panose="02020603050405020304" pitchFamily="18" charset="0"/>
                <a:cs typeface="Times New Roman" panose="02020603050405020304" pitchFamily="18" charset="0"/>
              </a:rPr>
              <a:t>字段（其他字段依此类推）；</a:t>
            </a:r>
          </a:p>
          <a:p>
            <a:pPr lvl="2" eaLnBrk="1" hangingPunct="1"/>
            <a:r>
              <a:rPr lang="en-US" altLang="zh-CN" b="1" dirty="0" smtClean="0">
                <a:solidFill>
                  <a:srgbClr val="D60093"/>
                </a:solidFill>
                <a:latin typeface="Times New Roman" panose="02020603050405020304" pitchFamily="18" charset="0"/>
                <a:cs typeface="Times New Roman" panose="02020603050405020304" pitchFamily="18" charset="0"/>
              </a:rPr>
              <a:t>Result(D</a:t>
            </a:r>
            <a:r>
              <a:rPr lang="en-US" altLang="zh-CN" b="1" dirty="0">
                <a:solidFill>
                  <a:srgbClr val="D60093"/>
                </a:solidFill>
                <a:latin typeface="Times New Roman" panose="02020603050405020304" pitchFamily="18" charset="0"/>
                <a:cs typeface="Times New Roman" panose="02020603050405020304" pitchFamily="18" charset="0"/>
              </a:rPr>
              <a:t>)</a:t>
            </a:r>
            <a:r>
              <a:rPr lang="zh-CN" altLang="en-US" b="1" dirty="0" smtClean="0">
                <a:latin typeface="Times New Roman" panose="02020603050405020304" pitchFamily="18" charset="0"/>
                <a:cs typeface="Times New Roman" panose="02020603050405020304" pitchFamily="18" charset="0"/>
              </a:rPr>
              <a:t>：结果寄存器状态表中与寄存器</a:t>
            </a:r>
            <a:r>
              <a:rPr lang="en-US" altLang="zh-CN" b="1" dirty="0" smtClean="0">
                <a:latin typeface="Times New Roman" panose="02020603050405020304" pitchFamily="18" charset="0"/>
                <a:cs typeface="Times New Roman" panose="02020603050405020304" pitchFamily="18" charset="0"/>
              </a:rPr>
              <a:t>D</a:t>
            </a:r>
            <a:r>
              <a:rPr lang="zh-CN" altLang="en-US" b="1" dirty="0" smtClean="0">
                <a:latin typeface="Times New Roman" panose="02020603050405020304" pitchFamily="18" charset="0"/>
                <a:cs typeface="Times New Roman" panose="02020603050405020304" pitchFamily="18" charset="0"/>
              </a:rPr>
              <a:t>相对应的内容。其中存放的是将把结果写入寄存器</a:t>
            </a:r>
            <a:r>
              <a:rPr lang="en-US" altLang="zh-CN" b="1" dirty="0" smtClean="0">
                <a:latin typeface="Times New Roman" panose="02020603050405020304" pitchFamily="18" charset="0"/>
                <a:cs typeface="Times New Roman" panose="02020603050405020304" pitchFamily="18" charset="0"/>
              </a:rPr>
              <a:t>D</a:t>
            </a:r>
            <a:r>
              <a:rPr lang="zh-CN" altLang="en-US" b="1" dirty="0" smtClean="0">
                <a:latin typeface="Times New Roman" panose="02020603050405020304" pitchFamily="18" charset="0"/>
                <a:cs typeface="Times New Roman" panose="02020603050405020304" pitchFamily="18" charset="0"/>
              </a:rPr>
              <a:t>的功能部件的名称。 </a:t>
            </a:r>
          </a:p>
        </p:txBody>
      </p:sp>
      <p:sp>
        <p:nvSpPr>
          <p:cNvPr id="5" name="Rectangle 7"/>
          <p:cNvSpPr>
            <a:spLocks noGrp="1" noChangeArrowheads="1"/>
          </p:cNvSpPr>
          <p:nvPr>
            <p:ph type="title" idx="4294967295"/>
          </p:nvPr>
        </p:nvSpPr>
        <p:spPr>
          <a:xfrm>
            <a:off x="395288" y="188913"/>
            <a:ext cx="8229600" cy="1143000"/>
          </a:xfrm>
        </p:spPr>
        <p:txBody>
          <a:bodyPr/>
          <a:lstStyle/>
          <a:p>
            <a:pPr eaLnBrk="1" hangingPunct="1">
              <a:defRPr/>
            </a:pPr>
            <a:r>
              <a:rPr lang="en-US" altLang="zh-CN" sz="3600" b="1" dirty="0" smtClean="0">
                <a:latin typeface="Times New Roman" panose="02020603050405020304" pitchFamily="18" charset="0"/>
                <a:cs typeface="Times New Roman" panose="02020603050405020304" pitchFamily="18" charset="0"/>
              </a:rPr>
              <a:t>7.2.2</a:t>
            </a:r>
            <a:r>
              <a:rPr lang="en-US" altLang="zh-CN" sz="3600" b="1" dirty="0" smtClean="0">
                <a:latin typeface="+mj-ea"/>
              </a:rPr>
              <a:t> </a:t>
            </a:r>
            <a:r>
              <a:rPr lang="zh-CN" altLang="en-US" sz="3600" b="1" dirty="0" smtClean="0">
                <a:latin typeface="Times New Roman" pitchFamily="18" charset="0"/>
              </a:rPr>
              <a:t>动态调度算法之一：</a:t>
            </a:r>
            <a:r>
              <a:rPr lang="zh-CN" altLang="en-US" sz="3600" b="1" dirty="0" smtClean="0">
                <a:latin typeface="+mj-ea"/>
              </a:rPr>
              <a:t>记分牌</a:t>
            </a:r>
          </a:p>
        </p:txBody>
      </p:sp>
    </p:spTree>
    <p:extLst>
      <p:ext uri="{BB962C8B-B14F-4D97-AF65-F5344CB8AC3E}">
        <p14:creationId xmlns:p14="http://schemas.microsoft.com/office/powerpoint/2010/main" val="3106093458"/>
      </p:ext>
    </p:extLst>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descr="Rectangle: Click to edit Master text styles&#10;Second level&#10;Third level&#10;Fourth level&#10;Fifth level"/>
          <p:cNvSpPr>
            <a:spLocks noGrp="1" noChangeArrowheads="1"/>
          </p:cNvSpPr>
          <p:nvPr>
            <p:ph idx="1"/>
          </p:nvPr>
        </p:nvSpPr>
        <p:spPr>
          <a:xfrm>
            <a:off x="395536" y="548680"/>
            <a:ext cx="8568952" cy="5378450"/>
          </a:xfrm>
        </p:spPr>
        <p:txBody>
          <a:bodyPr/>
          <a:lstStyle/>
          <a:p>
            <a:pPr marL="514350" indent="-514350" eaLnBrk="1" hangingPunct="1">
              <a:buFont typeface="Wingdings" pitchFamily="2" charset="2"/>
              <a:buAutoNum type="arabicPeriod"/>
            </a:pPr>
            <a:r>
              <a:rPr lang="zh-CN" altLang="en-US" sz="2600" b="1" dirty="0" smtClean="0">
                <a:latin typeface="Times New Roman" panose="02020603050405020304" pitchFamily="18" charset="0"/>
                <a:cs typeface="Times New Roman" panose="02020603050405020304" pitchFamily="18" charset="0"/>
              </a:rPr>
              <a:t>指令流出</a:t>
            </a:r>
            <a:endParaRPr lang="en-US" altLang="zh-CN" sz="2600" b="1" dirty="0" smtClean="0">
              <a:latin typeface="Times New Roman" panose="02020603050405020304" pitchFamily="18" charset="0"/>
              <a:cs typeface="Times New Roman" panose="02020603050405020304" pitchFamily="18" charset="0"/>
            </a:endParaRPr>
          </a:p>
          <a:p>
            <a:pPr marL="0" indent="0" eaLnBrk="1" hangingPunct="1">
              <a:buNone/>
            </a:pPr>
            <a:r>
              <a:rPr lang="zh-CN" altLang="en-US" sz="2400" b="1" dirty="0" smtClean="0">
                <a:solidFill>
                  <a:srgbClr val="D60093"/>
                </a:solidFill>
                <a:latin typeface="Times New Roman" panose="02020603050405020304" pitchFamily="18" charset="0"/>
                <a:cs typeface="Times New Roman" panose="02020603050405020304" pitchFamily="18" charset="0"/>
              </a:rPr>
              <a:t>    进入条件：</a:t>
            </a:r>
            <a:endParaRPr lang="en-US" altLang="zh-CN" sz="2400" b="1" dirty="0" smtClean="0">
              <a:solidFill>
                <a:srgbClr val="D60093"/>
              </a:solidFill>
              <a:latin typeface="Times New Roman" panose="02020603050405020304" pitchFamily="18" charset="0"/>
              <a:cs typeface="Times New Roman" panose="02020603050405020304" pitchFamily="18" charset="0"/>
            </a:endParaRPr>
          </a:p>
          <a:p>
            <a:pPr marL="0" indent="0" eaLnBrk="1" hangingPunct="1">
              <a:buNone/>
            </a:pPr>
            <a:r>
              <a:rPr lang="en-US" altLang="zh-CN" sz="2800" b="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not Busy(</a:t>
            </a:r>
            <a:r>
              <a:rPr lang="en-US" altLang="zh-CN" sz="2400" b="1" dirty="0" smtClean="0">
                <a:solidFill>
                  <a:srgbClr val="E24C05"/>
                </a:solidFill>
                <a:latin typeface="Times New Roman" panose="02020603050405020304" pitchFamily="18" charset="0"/>
                <a:cs typeface="Times New Roman" panose="02020603050405020304" pitchFamily="18" charset="0"/>
              </a:rPr>
              <a:t>FU</a:t>
            </a:r>
            <a:r>
              <a:rPr lang="en-US" altLang="zh-CN" sz="2400" b="1" dirty="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&amp; not Result(‘</a:t>
            </a:r>
            <a:r>
              <a:rPr lang="en-US" altLang="zh-CN" sz="2400" b="1" dirty="0" smtClean="0">
                <a:solidFill>
                  <a:srgbClr val="00CC00"/>
                </a:solidFill>
                <a:latin typeface="Times New Roman" panose="02020603050405020304" pitchFamily="18" charset="0"/>
                <a:cs typeface="Times New Roman" panose="02020603050405020304" pitchFamily="18" charset="0"/>
              </a:rPr>
              <a:t>D</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a:t>
            </a:r>
            <a:r>
              <a:rPr lang="en-US" altLang="zh-CN" sz="2000" b="1" dirty="0" smtClean="0">
                <a:solidFill>
                  <a:srgbClr val="000000"/>
                </a:solidFill>
                <a:latin typeface="Times New Roman" panose="02020603050405020304" pitchFamily="18" charset="0"/>
                <a:cs typeface="Times New Roman" panose="02020603050405020304" pitchFamily="18" charset="0"/>
              </a:rPr>
              <a:t>//</a:t>
            </a:r>
            <a:r>
              <a:rPr lang="zh-CN" altLang="en-US" sz="2000" b="1" dirty="0" smtClean="0">
                <a:solidFill>
                  <a:srgbClr val="000000"/>
                </a:solidFill>
                <a:latin typeface="Times New Roman" panose="02020603050405020304" pitchFamily="18" charset="0"/>
                <a:cs typeface="Times New Roman" panose="02020603050405020304" pitchFamily="18" charset="0"/>
              </a:rPr>
              <a:t>判断结构冲突和写后写</a:t>
            </a:r>
            <a:r>
              <a:rPr lang="en-US" altLang="zh-CN" sz="2000" b="1" dirty="0" smtClean="0">
                <a:solidFill>
                  <a:srgbClr val="000000"/>
                </a:solidFill>
                <a:latin typeface="Times New Roman" panose="02020603050405020304" pitchFamily="18" charset="0"/>
                <a:cs typeface="Times New Roman" panose="02020603050405020304" pitchFamily="18" charset="0"/>
              </a:rPr>
              <a:t> </a:t>
            </a:r>
          </a:p>
          <a:p>
            <a:pPr marL="0" indent="0" eaLnBrk="1" hangingPunct="1">
              <a:buNone/>
            </a:pPr>
            <a:endParaRPr lang="en-US" altLang="zh-CN" sz="2000" b="1" dirty="0">
              <a:solidFill>
                <a:srgbClr val="000000"/>
              </a:solidFill>
              <a:latin typeface="Times New Roman" panose="02020603050405020304" pitchFamily="18" charset="0"/>
              <a:cs typeface="Times New Roman" panose="02020603050405020304" pitchFamily="18" charset="0"/>
            </a:endParaRPr>
          </a:p>
          <a:p>
            <a:pPr marL="0" indent="0" eaLnBrk="1" hangingPunct="1">
              <a:buNone/>
            </a:pPr>
            <a:r>
              <a:rPr lang="zh-CN" altLang="en-US" sz="2800" b="1" dirty="0" smtClean="0">
                <a:solidFill>
                  <a:srgbClr val="D60093"/>
                </a:solidFill>
                <a:latin typeface="Times New Roman" panose="02020603050405020304" pitchFamily="18" charset="0"/>
                <a:cs typeface="Times New Roman" panose="02020603050405020304" pitchFamily="18" charset="0"/>
              </a:rPr>
              <a:t>    </a:t>
            </a:r>
            <a:r>
              <a:rPr lang="zh-CN" altLang="en-US" sz="2400" b="1" dirty="0" smtClean="0">
                <a:solidFill>
                  <a:srgbClr val="D60093"/>
                </a:solidFill>
                <a:latin typeface="Times New Roman" panose="02020603050405020304" pitchFamily="18" charset="0"/>
                <a:cs typeface="Times New Roman" panose="02020603050405020304" pitchFamily="18" charset="0"/>
              </a:rPr>
              <a:t>计分</a:t>
            </a:r>
            <a:r>
              <a:rPr lang="zh-CN" altLang="en-US" sz="2400" b="1" dirty="0">
                <a:solidFill>
                  <a:srgbClr val="D60093"/>
                </a:solidFill>
                <a:latin typeface="Times New Roman" panose="02020603050405020304" pitchFamily="18" charset="0"/>
                <a:cs typeface="Times New Roman" panose="02020603050405020304" pitchFamily="18" charset="0"/>
              </a:rPr>
              <a:t>牌内容修改</a:t>
            </a:r>
            <a:r>
              <a:rPr lang="zh-CN" altLang="en-US" sz="2400" b="1" dirty="0" smtClean="0">
                <a:solidFill>
                  <a:srgbClr val="D60093"/>
                </a:solidFill>
                <a:latin typeface="Times New Roman" panose="02020603050405020304" pitchFamily="18" charset="0"/>
                <a:cs typeface="Times New Roman" panose="02020603050405020304" pitchFamily="18" charset="0"/>
              </a:rPr>
              <a:t>：   </a:t>
            </a:r>
            <a:r>
              <a:rPr lang="en-US" altLang="zh-CN" sz="2000" b="1" dirty="0" smtClean="0">
                <a:solidFill>
                  <a:srgbClr val="000000"/>
                </a:solidFill>
                <a:latin typeface="Times New Roman" panose="02020603050405020304" pitchFamily="18" charset="0"/>
                <a:cs typeface="Times New Roman" panose="02020603050405020304" pitchFamily="18" charset="0"/>
              </a:rPr>
              <a:t>//</a:t>
            </a:r>
            <a:r>
              <a:rPr lang="zh-CN" altLang="en-US" sz="2000" b="1" dirty="0" smtClean="0">
                <a:solidFill>
                  <a:srgbClr val="000000"/>
                </a:solidFill>
                <a:latin typeface="Times New Roman" panose="02020603050405020304" pitchFamily="18" charset="0"/>
                <a:cs typeface="Times New Roman" panose="02020603050405020304" pitchFamily="18" charset="0"/>
              </a:rPr>
              <a:t>当前功能部件的相关信息填入</a:t>
            </a:r>
            <a:endParaRPr lang="en-US" altLang="zh-CN" sz="2000" b="1" dirty="0">
              <a:solidFill>
                <a:srgbClr val="000000"/>
              </a:solidFill>
              <a:latin typeface="Times New Roman" panose="02020603050405020304" pitchFamily="18" charset="0"/>
              <a:cs typeface="Times New Roman" panose="02020603050405020304" pitchFamily="18" charset="0"/>
            </a:endParaRPr>
          </a:p>
          <a:p>
            <a:pPr marL="0" indent="0" eaLnBrk="1" hangingPunct="1">
              <a:buNone/>
            </a:pPr>
            <a:r>
              <a:rPr lang="en-US" altLang="zh-CN" sz="2400" b="1" dirty="0" smtClean="0">
                <a:latin typeface="Times New Roman" panose="02020603050405020304" pitchFamily="18" charset="0"/>
                <a:cs typeface="Times New Roman" panose="02020603050405020304" pitchFamily="18" charset="0"/>
              </a:rPr>
              <a:t>    Busy(</a:t>
            </a:r>
            <a:r>
              <a:rPr lang="en-US" altLang="zh-CN" sz="2400" b="1" dirty="0" smtClean="0">
                <a:solidFill>
                  <a:srgbClr val="E24C05"/>
                </a:solidFill>
                <a:latin typeface="Times New Roman" panose="02020603050405020304" pitchFamily="18" charset="0"/>
                <a:cs typeface="Times New Roman" panose="02020603050405020304" pitchFamily="18" charset="0"/>
              </a:rPr>
              <a:t>FU</a:t>
            </a:r>
            <a:r>
              <a:rPr lang="en-US" altLang="zh-CN" sz="2400" b="1" dirty="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←yes</a:t>
            </a:r>
            <a:r>
              <a:rPr lang="zh-CN" altLang="en-US" sz="2400" b="1" dirty="0" smtClean="0">
                <a:latin typeface="Times New Roman" panose="02020603050405020304" pitchFamily="18" charset="0"/>
                <a:cs typeface="Times New Roman" panose="02020603050405020304" pitchFamily="18" charset="0"/>
              </a:rPr>
              <a:t>；           </a:t>
            </a:r>
            <a:r>
              <a:rPr lang="en-US" altLang="zh-CN" sz="2400" b="1" dirty="0" smtClean="0">
                <a:solidFill>
                  <a:srgbClr val="000000"/>
                </a:solidFill>
                <a:latin typeface="Times New Roman" panose="02020603050405020304" pitchFamily="18" charset="0"/>
                <a:cs typeface="Times New Roman" panose="02020603050405020304" pitchFamily="18" charset="0"/>
              </a:rPr>
              <a:t> </a:t>
            </a:r>
            <a:endParaRPr lang="en-US" altLang="zh-CN" sz="2400" b="1" dirty="0">
              <a:solidFill>
                <a:srgbClr val="000000"/>
              </a:solidFill>
              <a:latin typeface="Times New Roman" panose="02020603050405020304" pitchFamily="18" charset="0"/>
              <a:cs typeface="Times New Roman" panose="02020603050405020304" pitchFamily="18" charset="0"/>
            </a:endParaRPr>
          </a:p>
          <a:p>
            <a:pPr marL="0" indent="0" eaLnBrk="1" hangingPunct="1">
              <a:buNone/>
            </a:pPr>
            <a:r>
              <a:rPr lang="en-US" altLang="zh-CN" sz="2400" b="1" dirty="0" smtClean="0">
                <a:latin typeface="Times New Roman" panose="02020603050405020304" pitchFamily="18" charset="0"/>
                <a:cs typeface="Times New Roman" panose="02020603050405020304" pitchFamily="18" charset="0"/>
              </a:rPr>
              <a:t>    Op(</a:t>
            </a:r>
            <a:r>
              <a:rPr lang="en-US" altLang="zh-CN" sz="2400" b="1" dirty="0" smtClean="0">
                <a:solidFill>
                  <a:srgbClr val="E24C05"/>
                </a:solidFill>
                <a:latin typeface="Times New Roman" panose="02020603050405020304" pitchFamily="18" charset="0"/>
                <a:cs typeface="Times New Roman" panose="02020603050405020304" pitchFamily="18" charset="0"/>
              </a:rPr>
              <a:t>FU</a:t>
            </a:r>
            <a:r>
              <a:rPr lang="en-US" altLang="zh-CN" sz="2400" b="1" dirty="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←Op</a:t>
            </a:r>
            <a:r>
              <a:rPr lang="zh-CN" altLang="en-US" sz="2000" b="1" dirty="0">
                <a:solidFill>
                  <a:srgbClr val="000000"/>
                </a:solidFill>
                <a:latin typeface="Times New Roman" panose="02020603050405020304" pitchFamily="18" charset="0"/>
                <a:cs typeface="Times New Roman" panose="02020603050405020304" pitchFamily="18" charset="0"/>
              </a:rPr>
              <a:t>；        </a:t>
            </a:r>
            <a:r>
              <a:rPr lang="zh-CN" altLang="en-US" sz="2000" b="1" dirty="0" smtClean="0">
                <a:solidFill>
                  <a:srgbClr val="000000"/>
                </a:solidFill>
                <a:latin typeface="Times New Roman" panose="02020603050405020304" pitchFamily="18" charset="0"/>
                <a:cs typeface="Times New Roman" panose="02020603050405020304" pitchFamily="18" charset="0"/>
              </a:rPr>
              <a:t>   </a:t>
            </a:r>
            <a:r>
              <a:rPr lang="en-US" altLang="zh-CN" sz="2000" b="1" dirty="0" smtClean="0">
                <a:solidFill>
                  <a:srgbClr val="000000"/>
                </a:solidFill>
                <a:latin typeface="Times New Roman" panose="02020603050405020304" pitchFamily="18" charset="0"/>
                <a:cs typeface="Times New Roman" panose="02020603050405020304" pitchFamily="18" charset="0"/>
              </a:rPr>
              <a:t>//</a:t>
            </a:r>
            <a:r>
              <a:rPr lang="zh-CN" altLang="en-US" sz="2000" b="1" dirty="0">
                <a:solidFill>
                  <a:srgbClr val="000000"/>
                </a:solidFill>
                <a:latin typeface="Times New Roman" panose="02020603050405020304" pitchFamily="18" charset="0"/>
                <a:cs typeface="Times New Roman" panose="02020603050405020304" pitchFamily="18" charset="0"/>
              </a:rPr>
              <a:t>记录操作码 </a:t>
            </a:r>
            <a:r>
              <a:rPr lang="en-US" altLang="zh-CN" sz="2000" b="1" dirty="0" smtClean="0">
                <a:solidFill>
                  <a:srgbClr val="000000"/>
                </a:solidFill>
                <a:latin typeface="Times New Roman" panose="02020603050405020304" pitchFamily="18" charset="0"/>
                <a:cs typeface="Times New Roman" panose="02020603050405020304" pitchFamily="18" charset="0"/>
              </a:rPr>
              <a:t>Op</a:t>
            </a:r>
            <a:r>
              <a:rPr lang="zh-CN" altLang="en-US" sz="2000" b="1" dirty="0" smtClean="0">
                <a:solidFill>
                  <a:srgbClr val="000000"/>
                </a:solidFill>
                <a:latin typeface="Times New Roman" panose="02020603050405020304" pitchFamily="18" charset="0"/>
                <a:cs typeface="Times New Roman" panose="02020603050405020304" pitchFamily="18" charset="0"/>
              </a:rPr>
              <a:t>      </a:t>
            </a:r>
            <a:endParaRPr lang="en-US" altLang="zh-CN" sz="2000" b="1" dirty="0">
              <a:solidFill>
                <a:srgbClr val="000000"/>
              </a:solidFill>
              <a:latin typeface="Times New Roman" panose="02020603050405020304" pitchFamily="18" charset="0"/>
              <a:cs typeface="Times New Roman" panose="02020603050405020304" pitchFamily="18" charset="0"/>
            </a:endParaRPr>
          </a:p>
          <a:p>
            <a:pPr marL="0" indent="0" eaLnBrk="1" hangingPunct="1">
              <a:buNone/>
            </a:pPr>
            <a:r>
              <a:rPr lang="en-US" altLang="zh-CN" sz="2400" b="1" dirty="0" smtClean="0">
                <a:latin typeface="Times New Roman" panose="02020603050405020304" pitchFamily="18" charset="0"/>
                <a:cs typeface="Times New Roman" panose="02020603050405020304" pitchFamily="18" charset="0"/>
              </a:rPr>
              <a:t>    Fi(</a:t>
            </a:r>
            <a:r>
              <a:rPr lang="en-US" altLang="zh-CN" sz="2400" b="1" dirty="0" smtClean="0">
                <a:solidFill>
                  <a:srgbClr val="E24C05"/>
                </a:solidFill>
                <a:latin typeface="Times New Roman" panose="02020603050405020304" pitchFamily="18" charset="0"/>
                <a:cs typeface="Times New Roman" panose="02020603050405020304" pitchFamily="18" charset="0"/>
              </a:rPr>
              <a:t>FU</a:t>
            </a:r>
            <a:r>
              <a:rPr lang="en-US" altLang="zh-CN" sz="2400" b="1" dirty="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←’D’</a:t>
            </a:r>
            <a:r>
              <a:rPr lang="zh-CN" altLang="en-US" sz="2400" b="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a:t>
            </a:r>
            <a:r>
              <a:rPr lang="zh-CN" altLang="en-US" sz="2000" b="1" dirty="0" smtClean="0">
                <a:latin typeface="Times New Roman" panose="02020603050405020304" pitchFamily="18" charset="0"/>
                <a:cs typeface="Times New Roman" panose="02020603050405020304" pitchFamily="18" charset="0"/>
              </a:rPr>
              <a:t>记录目的寄存器 </a:t>
            </a:r>
            <a:r>
              <a:rPr lang="en-US" altLang="zh-CN" sz="2000" b="1" dirty="0" smtClean="0">
                <a:latin typeface="Times New Roman" panose="02020603050405020304" pitchFamily="18" charset="0"/>
                <a:cs typeface="Times New Roman" panose="02020603050405020304" pitchFamily="18" charset="0"/>
              </a:rPr>
              <a:t>D</a:t>
            </a:r>
            <a:r>
              <a:rPr lang="zh-CN" altLang="en-US" sz="2000" b="1" dirty="0" smtClean="0">
                <a:latin typeface="Times New Roman" panose="02020603050405020304" pitchFamily="18" charset="0"/>
                <a:cs typeface="Times New Roman" panose="02020603050405020304" pitchFamily="18" charset="0"/>
              </a:rPr>
              <a:t>      </a:t>
            </a:r>
            <a:endParaRPr lang="en-US" altLang="zh-CN" sz="2400" b="1" dirty="0">
              <a:solidFill>
                <a:srgbClr val="000000"/>
              </a:solidFill>
              <a:latin typeface="Times New Roman" panose="02020603050405020304" pitchFamily="18" charset="0"/>
              <a:cs typeface="Times New Roman" panose="02020603050405020304" pitchFamily="18" charset="0"/>
            </a:endParaRPr>
          </a:p>
          <a:p>
            <a:pPr marL="0" indent="0" eaLnBrk="1" hangingPunct="1">
              <a:buNone/>
            </a:pPr>
            <a:r>
              <a:rPr lang="en-US" altLang="zh-CN" sz="2400" b="1" dirty="0" smtClean="0">
                <a:latin typeface="Times New Roman" panose="02020603050405020304" pitchFamily="18" charset="0"/>
                <a:cs typeface="Times New Roman" panose="02020603050405020304" pitchFamily="18" charset="0"/>
              </a:rPr>
              <a:t>    </a:t>
            </a:r>
            <a:r>
              <a:rPr lang="en-US" altLang="zh-CN" sz="2400" b="1" dirty="0" err="1" smtClean="0">
                <a:latin typeface="Times New Roman" panose="02020603050405020304" pitchFamily="18" charset="0"/>
                <a:cs typeface="Times New Roman" panose="02020603050405020304" pitchFamily="18" charset="0"/>
              </a:rPr>
              <a:t>Fj</a:t>
            </a:r>
            <a:r>
              <a:rPr lang="en-US" altLang="zh-CN" sz="2400" b="1" dirty="0" smtClean="0">
                <a:latin typeface="Times New Roman" panose="02020603050405020304" pitchFamily="18" charset="0"/>
                <a:cs typeface="Times New Roman" panose="02020603050405020304" pitchFamily="18" charset="0"/>
              </a:rPr>
              <a:t>(</a:t>
            </a:r>
            <a:r>
              <a:rPr lang="en-US" altLang="zh-CN" sz="2400" b="1" dirty="0" smtClean="0">
                <a:solidFill>
                  <a:srgbClr val="E24C05"/>
                </a:solidFill>
                <a:latin typeface="Times New Roman" panose="02020603050405020304" pitchFamily="18" charset="0"/>
                <a:cs typeface="Times New Roman" panose="02020603050405020304" pitchFamily="18" charset="0"/>
              </a:rPr>
              <a:t>FU</a:t>
            </a:r>
            <a:r>
              <a:rPr lang="en-US" altLang="zh-CN" sz="2400" b="1" dirty="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’S1 ’ </a:t>
            </a:r>
            <a:r>
              <a:rPr lang="zh-CN" altLang="en-US" sz="2400" b="1" dirty="0" smtClean="0">
                <a:latin typeface="Times New Roman" panose="02020603050405020304" pitchFamily="18" charset="0"/>
                <a:cs typeface="Times New Roman" panose="02020603050405020304" pitchFamily="18" charset="0"/>
              </a:rPr>
              <a:t>；       </a:t>
            </a:r>
            <a:r>
              <a:rPr lang="en-US" altLang="zh-CN" sz="2000" b="1" dirty="0" smtClean="0">
                <a:latin typeface="Times New Roman" panose="02020603050405020304" pitchFamily="18" charset="0"/>
                <a:cs typeface="Times New Roman" panose="02020603050405020304" pitchFamily="18" charset="0"/>
              </a:rPr>
              <a:t>//</a:t>
            </a:r>
            <a:r>
              <a:rPr lang="zh-CN" altLang="en-US" sz="2000" b="1" dirty="0" smtClean="0">
                <a:latin typeface="Times New Roman" panose="02020603050405020304" pitchFamily="18" charset="0"/>
                <a:cs typeface="Times New Roman" panose="02020603050405020304" pitchFamily="18" charset="0"/>
              </a:rPr>
              <a:t>记录源寄存器</a:t>
            </a:r>
            <a:r>
              <a:rPr lang="en-US" altLang="zh-CN" sz="2000" b="1" dirty="0" smtClean="0">
                <a:latin typeface="Times New Roman" panose="02020603050405020304" pitchFamily="18" charset="0"/>
                <a:cs typeface="Times New Roman" panose="02020603050405020304" pitchFamily="18" charset="0"/>
              </a:rPr>
              <a:t>S1</a:t>
            </a:r>
            <a:r>
              <a:rPr lang="zh-CN" altLang="en-US" sz="2000" b="1" dirty="0" smtClean="0">
                <a:latin typeface="Times New Roman" panose="02020603050405020304" pitchFamily="18" charset="0"/>
                <a:cs typeface="Times New Roman" panose="02020603050405020304" pitchFamily="18" charset="0"/>
              </a:rPr>
              <a:t>，</a:t>
            </a:r>
            <a:r>
              <a:rPr lang="en-US" altLang="zh-CN" sz="2000" b="1" dirty="0" smtClean="0">
                <a:latin typeface="Times New Roman" panose="02020603050405020304" pitchFamily="18" charset="0"/>
                <a:cs typeface="Times New Roman" panose="02020603050405020304" pitchFamily="18" charset="0"/>
              </a:rPr>
              <a:t>S2</a:t>
            </a:r>
            <a:endParaRPr lang="en-US" altLang="zh-CN" sz="2400" b="1" dirty="0" smtClean="0">
              <a:latin typeface="Times New Roman" panose="02020603050405020304" pitchFamily="18" charset="0"/>
              <a:cs typeface="Times New Roman" panose="02020603050405020304" pitchFamily="18" charset="0"/>
            </a:endParaRPr>
          </a:p>
          <a:p>
            <a:pPr marL="0" lvl="1" indent="0" eaLnBrk="1" hangingPunct="1">
              <a:buNone/>
            </a:pPr>
            <a:r>
              <a:rPr lang="en-US" altLang="zh-CN" sz="2400" b="1" dirty="0" smtClean="0">
                <a:latin typeface="Times New Roman" panose="02020603050405020304" pitchFamily="18" charset="0"/>
                <a:cs typeface="Times New Roman" panose="02020603050405020304" pitchFamily="18" charset="0"/>
              </a:rPr>
              <a:t>    </a:t>
            </a:r>
            <a:r>
              <a:rPr lang="en-US" altLang="zh-CN" sz="2400" b="1" dirty="0" err="1" smtClean="0">
                <a:latin typeface="Times New Roman" panose="02020603050405020304" pitchFamily="18" charset="0"/>
                <a:cs typeface="Times New Roman" panose="02020603050405020304" pitchFamily="18" charset="0"/>
              </a:rPr>
              <a:t>Fk</a:t>
            </a:r>
            <a:r>
              <a:rPr lang="en-US" altLang="zh-CN" sz="2400" b="1" dirty="0" smtClean="0">
                <a:latin typeface="Times New Roman" panose="02020603050405020304" pitchFamily="18" charset="0"/>
                <a:cs typeface="Times New Roman" panose="02020603050405020304" pitchFamily="18" charset="0"/>
              </a:rPr>
              <a:t>(</a:t>
            </a:r>
            <a:r>
              <a:rPr lang="en-US" altLang="zh-CN" sz="2400" b="1" dirty="0" smtClean="0">
                <a:solidFill>
                  <a:srgbClr val="E24C05"/>
                </a:solidFill>
                <a:latin typeface="Times New Roman" panose="02020603050405020304" pitchFamily="18" charset="0"/>
                <a:cs typeface="Times New Roman" panose="02020603050405020304" pitchFamily="18" charset="0"/>
              </a:rPr>
              <a:t>FU</a:t>
            </a:r>
            <a:r>
              <a:rPr lang="en-US" altLang="zh-CN" sz="2400" b="1" dirty="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’S2’</a:t>
            </a:r>
            <a:r>
              <a:rPr lang="zh-CN" altLang="en-US" sz="2400" b="1" dirty="0" smtClean="0">
                <a:latin typeface="Times New Roman" panose="02020603050405020304" pitchFamily="18" charset="0"/>
                <a:cs typeface="Times New Roman" panose="02020603050405020304" pitchFamily="18" charset="0"/>
              </a:rPr>
              <a:t>；             </a:t>
            </a:r>
            <a:endParaRPr lang="zh-CN" altLang="en-US" sz="2400" b="1" dirty="0">
              <a:latin typeface="Times New Roman" panose="02020603050405020304" pitchFamily="18" charset="0"/>
              <a:cs typeface="Times New Roman" panose="02020603050405020304" pitchFamily="18" charset="0"/>
            </a:endParaRPr>
          </a:p>
          <a:p>
            <a:pPr marL="0" indent="0" eaLnBrk="1" hangingPunct="1">
              <a:buNone/>
            </a:pPr>
            <a:endParaRPr lang="en-US" altLang="zh-CN" b="1" dirty="0" smtClean="0">
              <a:latin typeface="Times New Roman" panose="02020603050405020304" pitchFamily="18" charset="0"/>
              <a:cs typeface="Times New Roman" panose="02020603050405020304" pitchFamily="18" charset="0"/>
            </a:endParaRPr>
          </a:p>
          <a:p>
            <a:pPr marL="0" indent="0" eaLnBrk="1" hangingPunct="1">
              <a:buNone/>
            </a:pPr>
            <a:endParaRPr lang="zh-CN" altLang="en-US" sz="2000" b="1" dirty="0" smtClean="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7015195"/>
      </p:ext>
    </p:extLst>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descr="Rectangle: Click to edit Master text styles&#10;Second level&#10;Third level&#10;Fourth level&#10;Fifth level"/>
          <p:cNvSpPr>
            <a:spLocks noGrp="1" noChangeArrowheads="1"/>
          </p:cNvSpPr>
          <p:nvPr>
            <p:ph idx="1"/>
          </p:nvPr>
        </p:nvSpPr>
        <p:spPr>
          <a:xfrm>
            <a:off x="395288" y="476250"/>
            <a:ext cx="8353425" cy="5976938"/>
          </a:xfrm>
        </p:spPr>
        <p:txBody>
          <a:bodyPr/>
          <a:lstStyle/>
          <a:p>
            <a:pPr marL="1085850" lvl="1" indent="-457200" eaLnBrk="1" hangingPunct="1">
              <a:lnSpc>
                <a:spcPct val="140000"/>
              </a:lnSpc>
              <a:buFont typeface="Wingdings" pitchFamily="2" charset="2"/>
              <a:buNone/>
            </a:pPr>
            <a:endParaRPr lang="en-US" altLang="zh-CN" b="1" dirty="0" smtClean="0">
              <a:latin typeface="Times New Roman" panose="02020603050405020304" pitchFamily="18" charset="0"/>
              <a:cs typeface="Times New Roman" panose="02020603050405020304" pitchFamily="18" charset="0"/>
            </a:endParaRPr>
          </a:p>
          <a:p>
            <a:pPr marL="1085850" lvl="1" indent="-457200" eaLnBrk="1" hangingPunct="1">
              <a:lnSpc>
                <a:spcPct val="140000"/>
              </a:lnSpc>
              <a:buFont typeface="Wingdings" pitchFamily="2" charset="2"/>
              <a:buNone/>
            </a:pPr>
            <a:r>
              <a:rPr lang="en-US" altLang="zh-CN" sz="2400" b="1" dirty="0" err="1" smtClean="0">
                <a:latin typeface="Times New Roman" panose="02020603050405020304" pitchFamily="18" charset="0"/>
                <a:cs typeface="Times New Roman" panose="02020603050405020304" pitchFamily="18" charset="0"/>
              </a:rPr>
              <a:t>Qj←Result</a:t>
            </a:r>
            <a:r>
              <a:rPr lang="en-US" altLang="zh-CN" sz="2400" b="1" dirty="0" smtClean="0">
                <a:latin typeface="Times New Roman" panose="02020603050405020304" pitchFamily="18" charset="0"/>
                <a:cs typeface="Times New Roman" panose="02020603050405020304" pitchFamily="18" charset="0"/>
              </a:rPr>
              <a:t>(‘</a:t>
            </a:r>
            <a:r>
              <a:rPr lang="en-US" altLang="zh-CN" sz="2400" b="1" dirty="0" smtClean="0">
                <a:solidFill>
                  <a:srgbClr val="D60093"/>
                </a:solidFill>
                <a:latin typeface="Times New Roman" panose="02020603050405020304" pitchFamily="18" charset="0"/>
                <a:cs typeface="Times New Roman" panose="02020603050405020304" pitchFamily="18" charset="0"/>
              </a:rPr>
              <a:t>S1</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    </a:t>
            </a:r>
            <a:r>
              <a:rPr lang="en-US" altLang="zh-CN" sz="2000" b="1" dirty="0" smtClean="0">
                <a:solidFill>
                  <a:srgbClr val="000000"/>
                </a:solidFill>
                <a:latin typeface="Times New Roman" panose="02020603050405020304" pitchFamily="18" charset="0"/>
                <a:cs typeface="Times New Roman" panose="02020603050405020304" pitchFamily="18" charset="0"/>
              </a:rPr>
              <a:t>// </a:t>
            </a:r>
            <a:r>
              <a:rPr lang="zh-CN" altLang="en-US" sz="2000" b="1" dirty="0" smtClean="0">
                <a:solidFill>
                  <a:srgbClr val="000000"/>
                </a:solidFill>
                <a:latin typeface="Times New Roman" panose="02020603050405020304" pitchFamily="18" charset="0"/>
                <a:cs typeface="Times New Roman" panose="02020603050405020304" pitchFamily="18" charset="0"/>
              </a:rPr>
              <a:t>处理‘</a:t>
            </a:r>
            <a:r>
              <a:rPr lang="en-US" altLang="zh-CN" sz="2000" b="1" dirty="0" smtClean="0">
                <a:solidFill>
                  <a:srgbClr val="000000"/>
                </a:solidFill>
                <a:latin typeface="Times New Roman" panose="02020603050405020304" pitchFamily="18" charset="0"/>
                <a:cs typeface="Times New Roman" panose="02020603050405020304" pitchFamily="18" charset="0"/>
              </a:rPr>
              <a:t>S1</a:t>
            </a:r>
            <a:r>
              <a:rPr lang="zh-CN" altLang="en-US" sz="2000" b="1" dirty="0" smtClean="0">
                <a:solidFill>
                  <a:srgbClr val="000000"/>
                </a:solidFill>
                <a:latin typeface="Times New Roman" panose="02020603050405020304" pitchFamily="18" charset="0"/>
                <a:cs typeface="Times New Roman" panose="02020603050405020304" pitchFamily="18" charset="0"/>
              </a:rPr>
              <a:t>’的</a:t>
            </a:r>
            <a:r>
              <a:rPr lang="en-US" altLang="zh-CN" sz="2000" b="1" dirty="0" smtClean="0">
                <a:solidFill>
                  <a:srgbClr val="000000"/>
                </a:solidFill>
                <a:latin typeface="Times New Roman" panose="02020603050405020304" pitchFamily="18" charset="0"/>
                <a:cs typeface="Times New Roman" panose="02020603050405020304" pitchFamily="18" charset="0"/>
              </a:rPr>
              <a:t>FU</a:t>
            </a:r>
            <a:endParaRPr lang="zh-CN" altLang="en-US" sz="2000" b="1" dirty="0" smtClean="0">
              <a:solidFill>
                <a:srgbClr val="000000"/>
              </a:solidFill>
              <a:latin typeface="Times New Roman" panose="02020603050405020304" pitchFamily="18" charset="0"/>
              <a:cs typeface="Times New Roman" panose="02020603050405020304" pitchFamily="18" charset="0"/>
            </a:endParaRPr>
          </a:p>
          <a:p>
            <a:pPr marL="1085850" lvl="1" indent="-457200" eaLnBrk="1" hangingPunct="1">
              <a:lnSpc>
                <a:spcPct val="140000"/>
              </a:lnSpc>
              <a:buFont typeface="Wingdings" pitchFamily="2" charset="2"/>
              <a:buNone/>
            </a:pPr>
            <a:r>
              <a:rPr lang="en-US" altLang="zh-CN" sz="2400" b="1" dirty="0" err="1" smtClean="0">
                <a:latin typeface="Times New Roman" panose="02020603050405020304" pitchFamily="18" charset="0"/>
                <a:cs typeface="Times New Roman" panose="02020603050405020304" pitchFamily="18" charset="0"/>
              </a:rPr>
              <a:t>Qk←Result</a:t>
            </a:r>
            <a:r>
              <a:rPr lang="en-US" altLang="zh-CN" sz="2400" b="1" dirty="0" smtClean="0">
                <a:latin typeface="Times New Roman" panose="02020603050405020304" pitchFamily="18" charset="0"/>
                <a:cs typeface="Times New Roman" panose="02020603050405020304" pitchFamily="18" charset="0"/>
              </a:rPr>
              <a:t>(‘</a:t>
            </a:r>
            <a:r>
              <a:rPr lang="en-US" altLang="zh-CN" sz="2400" b="1" dirty="0" smtClean="0">
                <a:solidFill>
                  <a:srgbClr val="D60093"/>
                </a:solidFill>
                <a:latin typeface="Times New Roman" panose="02020603050405020304" pitchFamily="18" charset="0"/>
                <a:cs typeface="Times New Roman" panose="02020603050405020304" pitchFamily="18" charset="0"/>
              </a:rPr>
              <a:t>S2</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   </a:t>
            </a:r>
            <a:r>
              <a:rPr lang="en-US" altLang="zh-CN" sz="2000" b="1" dirty="0" smtClean="0">
                <a:solidFill>
                  <a:srgbClr val="000000"/>
                </a:solidFill>
                <a:latin typeface="Times New Roman" panose="02020603050405020304" pitchFamily="18" charset="0"/>
                <a:cs typeface="Times New Roman" panose="02020603050405020304" pitchFamily="18" charset="0"/>
              </a:rPr>
              <a:t>// </a:t>
            </a:r>
            <a:r>
              <a:rPr lang="zh-CN" altLang="en-US" sz="2000" b="1" dirty="0" smtClean="0">
                <a:solidFill>
                  <a:srgbClr val="000000"/>
                </a:solidFill>
                <a:latin typeface="Times New Roman" panose="02020603050405020304" pitchFamily="18" charset="0"/>
                <a:cs typeface="Times New Roman" panose="02020603050405020304" pitchFamily="18" charset="0"/>
              </a:rPr>
              <a:t>处理‘</a:t>
            </a:r>
            <a:r>
              <a:rPr lang="en-US" altLang="zh-CN" sz="2000" b="1" dirty="0" smtClean="0">
                <a:solidFill>
                  <a:srgbClr val="000000"/>
                </a:solidFill>
                <a:latin typeface="Times New Roman" panose="02020603050405020304" pitchFamily="18" charset="0"/>
                <a:cs typeface="Times New Roman" panose="02020603050405020304" pitchFamily="18" charset="0"/>
              </a:rPr>
              <a:t>S2</a:t>
            </a:r>
            <a:r>
              <a:rPr lang="zh-CN" altLang="en-US" sz="2000" b="1" dirty="0" smtClean="0">
                <a:solidFill>
                  <a:srgbClr val="000000"/>
                </a:solidFill>
                <a:latin typeface="Times New Roman" panose="02020603050405020304" pitchFamily="18" charset="0"/>
                <a:cs typeface="Times New Roman" panose="02020603050405020304" pitchFamily="18" charset="0"/>
              </a:rPr>
              <a:t>’的</a:t>
            </a:r>
            <a:r>
              <a:rPr lang="en-US" altLang="zh-CN" sz="2000" b="1" dirty="0" smtClean="0">
                <a:solidFill>
                  <a:srgbClr val="000000"/>
                </a:solidFill>
                <a:latin typeface="Times New Roman" panose="02020603050405020304" pitchFamily="18" charset="0"/>
                <a:cs typeface="Times New Roman" panose="02020603050405020304" pitchFamily="18" charset="0"/>
              </a:rPr>
              <a:t>FU</a:t>
            </a:r>
            <a:endParaRPr lang="zh-CN" altLang="en-US" sz="2000" b="1" dirty="0" smtClean="0">
              <a:solidFill>
                <a:srgbClr val="000000"/>
              </a:solidFill>
              <a:latin typeface="Times New Roman" panose="02020603050405020304" pitchFamily="18" charset="0"/>
              <a:cs typeface="Times New Roman" panose="02020603050405020304" pitchFamily="18" charset="0"/>
            </a:endParaRPr>
          </a:p>
          <a:p>
            <a:pPr marL="1085850" lvl="1" indent="-457200" eaLnBrk="1" hangingPunct="1">
              <a:lnSpc>
                <a:spcPct val="140000"/>
              </a:lnSpc>
              <a:buFont typeface="Wingdings" pitchFamily="2" charset="2"/>
              <a:buNone/>
            </a:pPr>
            <a:r>
              <a:rPr lang="en-US" altLang="zh-CN" sz="2400" b="1" dirty="0" err="1" smtClean="0">
                <a:latin typeface="Times New Roman" panose="02020603050405020304" pitchFamily="18" charset="0"/>
                <a:cs typeface="Times New Roman" panose="02020603050405020304" pitchFamily="18" charset="0"/>
              </a:rPr>
              <a:t>Rj←not</a:t>
            </a:r>
            <a:r>
              <a:rPr lang="en-US" altLang="zh-CN" sz="2400" b="1" dirty="0" smtClean="0">
                <a:latin typeface="Times New Roman" panose="02020603050405020304" pitchFamily="18" charset="0"/>
                <a:cs typeface="Times New Roman" panose="02020603050405020304" pitchFamily="18" charset="0"/>
              </a:rPr>
              <a:t> </a:t>
            </a:r>
            <a:r>
              <a:rPr lang="en-US" altLang="zh-CN" sz="2400" b="1" dirty="0" err="1" smtClean="0">
                <a:latin typeface="Times New Roman" panose="02020603050405020304" pitchFamily="18" charset="0"/>
                <a:cs typeface="Times New Roman" panose="02020603050405020304" pitchFamily="18" charset="0"/>
              </a:rPr>
              <a:t>Qj</a:t>
            </a:r>
            <a:r>
              <a:rPr lang="zh-CN" altLang="en-US" sz="2400" b="1" dirty="0" smtClean="0">
                <a:latin typeface="Times New Roman" panose="02020603050405020304" pitchFamily="18" charset="0"/>
                <a:cs typeface="Times New Roman" panose="02020603050405020304" pitchFamily="18" charset="0"/>
              </a:rPr>
              <a:t>；            </a:t>
            </a:r>
            <a:r>
              <a:rPr lang="en-US" altLang="zh-CN" sz="2000" b="1" dirty="0" smtClean="0">
                <a:solidFill>
                  <a:srgbClr val="000000"/>
                </a:solidFill>
                <a:latin typeface="Times New Roman" panose="02020603050405020304" pitchFamily="18" charset="0"/>
                <a:cs typeface="Times New Roman" panose="02020603050405020304" pitchFamily="18" charset="0"/>
              </a:rPr>
              <a:t>// </a:t>
            </a:r>
            <a:r>
              <a:rPr lang="en-US" altLang="zh-CN" sz="2000" b="1" dirty="0" err="1" smtClean="0">
                <a:solidFill>
                  <a:srgbClr val="000000"/>
                </a:solidFill>
                <a:latin typeface="Times New Roman" panose="02020603050405020304" pitchFamily="18" charset="0"/>
                <a:cs typeface="Times New Roman" panose="02020603050405020304" pitchFamily="18" charset="0"/>
              </a:rPr>
              <a:t>Rj</a:t>
            </a:r>
            <a:r>
              <a:rPr lang="zh-CN" altLang="en-US" sz="2000" b="1" dirty="0" smtClean="0">
                <a:solidFill>
                  <a:srgbClr val="000000"/>
                </a:solidFill>
                <a:latin typeface="Times New Roman" panose="02020603050405020304" pitchFamily="18" charset="0"/>
                <a:cs typeface="Times New Roman" panose="02020603050405020304" pitchFamily="18" charset="0"/>
              </a:rPr>
              <a:t>是否可用</a:t>
            </a:r>
          </a:p>
          <a:p>
            <a:pPr marL="1085850" lvl="1" indent="-457200" eaLnBrk="1" hangingPunct="1">
              <a:lnSpc>
                <a:spcPct val="140000"/>
              </a:lnSpc>
              <a:buFont typeface="Wingdings" pitchFamily="2" charset="2"/>
              <a:buNone/>
            </a:pPr>
            <a:r>
              <a:rPr lang="en-US" altLang="zh-CN" sz="2400" b="1" dirty="0" err="1" smtClean="0">
                <a:latin typeface="Times New Roman" panose="02020603050405020304" pitchFamily="18" charset="0"/>
                <a:cs typeface="Times New Roman" panose="02020603050405020304" pitchFamily="18" charset="0"/>
              </a:rPr>
              <a:t>Rk←not</a:t>
            </a:r>
            <a:r>
              <a:rPr lang="en-US" altLang="zh-CN" sz="2400" b="1" dirty="0" smtClean="0">
                <a:latin typeface="Times New Roman" panose="02020603050405020304" pitchFamily="18" charset="0"/>
                <a:cs typeface="Times New Roman" panose="02020603050405020304" pitchFamily="18" charset="0"/>
              </a:rPr>
              <a:t> </a:t>
            </a:r>
            <a:r>
              <a:rPr lang="en-US" altLang="zh-CN" sz="2400" b="1" dirty="0" err="1" smtClean="0">
                <a:latin typeface="Times New Roman" panose="02020603050405020304" pitchFamily="18" charset="0"/>
                <a:cs typeface="Times New Roman" panose="02020603050405020304" pitchFamily="18" charset="0"/>
              </a:rPr>
              <a:t>Qk</a:t>
            </a:r>
            <a:r>
              <a:rPr lang="zh-CN" altLang="en-US" sz="2400" b="1" dirty="0" smtClean="0">
                <a:latin typeface="Times New Roman" panose="02020603050405020304" pitchFamily="18" charset="0"/>
                <a:cs typeface="Times New Roman" panose="02020603050405020304" pitchFamily="18" charset="0"/>
              </a:rPr>
              <a:t>；          </a:t>
            </a:r>
            <a:r>
              <a:rPr lang="en-US" altLang="zh-CN" sz="2000" b="1" dirty="0" smtClean="0">
                <a:solidFill>
                  <a:srgbClr val="000000"/>
                </a:solidFill>
                <a:latin typeface="Times New Roman" panose="02020603050405020304" pitchFamily="18" charset="0"/>
                <a:cs typeface="Times New Roman" panose="02020603050405020304" pitchFamily="18" charset="0"/>
              </a:rPr>
              <a:t>//</a:t>
            </a:r>
            <a:r>
              <a:rPr lang="en-US" altLang="zh-CN" sz="2000" b="1" dirty="0" err="1" smtClean="0">
                <a:solidFill>
                  <a:srgbClr val="000000"/>
                </a:solidFill>
                <a:latin typeface="Times New Roman" panose="02020603050405020304" pitchFamily="18" charset="0"/>
                <a:cs typeface="Times New Roman" panose="02020603050405020304" pitchFamily="18" charset="0"/>
              </a:rPr>
              <a:t>Rk</a:t>
            </a:r>
            <a:r>
              <a:rPr lang="zh-CN" altLang="en-US" sz="2000" b="1" dirty="0" smtClean="0">
                <a:solidFill>
                  <a:srgbClr val="000000"/>
                </a:solidFill>
                <a:latin typeface="Times New Roman" panose="02020603050405020304" pitchFamily="18" charset="0"/>
                <a:cs typeface="Times New Roman" panose="02020603050405020304" pitchFamily="18" charset="0"/>
              </a:rPr>
              <a:t>是否可用</a:t>
            </a:r>
          </a:p>
          <a:p>
            <a:pPr marL="1085850" lvl="1" indent="-457200" eaLnBrk="1" hangingPunct="1">
              <a:lnSpc>
                <a:spcPct val="140000"/>
              </a:lnSpc>
              <a:buFont typeface="Wingdings" pitchFamily="2" charset="2"/>
              <a:buNone/>
            </a:pPr>
            <a:r>
              <a:rPr lang="en-US" altLang="zh-CN" sz="2400" b="1" dirty="0" smtClean="0">
                <a:latin typeface="Times New Roman" panose="02020603050405020304" pitchFamily="18" charset="0"/>
                <a:cs typeface="Times New Roman" panose="02020603050405020304" pitchFamily="18" charset="0"/>
              </a:rPr>
              <a:t>Result[‘</a:t>
            </a:r>
            <a:r>
              <a:rPr lang="en-US" altLang="zh-CN" sz="2400" b="1" dirty="0" smtClean="0">
                <a:solidFill>
                  <a:srgbClr val="00CC00"/>
                </a:solidFill>
                <a:latin typeface="Times New Roman" panose="02020603050405020304" pitchFamily="18" charset="0"/>
                <a:cs typeface="Times New Roman" panose="02020603050405020304" pitchFamily="18" charset="0"/>
              </a:rPr>
              <a:t>D</a:t>
            </a:r>
            <a:r>
              <a:rPr lang="en-US" altLang="zh-CN" sz="2400" b="1" dirty="0" smtClean="0">
                <a:latin typeface="Times New Roman" panose="02020603050405020304" pitchFamily="18" charset="0"/>
                <a:cs typeface="Times New Roman" panose="02020603050405020304" pitchFamily="18" charset="0"/>
              </a:rPr>
              <a:t>’]←FU</a:t>
            </a:r>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a:t>
            </a:r>
            <a:r>
              <a:rPr lang="en-US" altLang="zh-CN" sz="2000" b="1" dirty="0" smtClean="0">
                <a:solidFill>
                  <a:srgbClr val="000000"/>
                </a:solidFill>
                <a:latin typeface="Times New Roman" panose="02020603050405020304" pitchFamily="18" charset="0"/>
                <a:cs typeface="Times New Roman" panose="02020603050405020304" pitchFamily="18" charset="0"/>
              </a:rPr>
              <a:t>//</a:t>
            </a:r>
            <a:r>
              <a:rPr lang="zh-CN" altLang="en-US" sz="2000" b="1" dirty="0" smtClean="0">
                <a:solidFill>
                  <a:srgbClr val="000000"/>
                </a:solidFill>
                <a:latin typeface="Times New Roman" panose="02020603050405020304" pitchFamily="18" charset="0"/>
                <a:cs typeface="Times New Roman" panose="02020603050405020304" pitchFamily="18" charset="0"/>
              </a:rPr>
              <a:t>‘</a:t>
            </a:r>
            <a:r>
              <a:rPr lang="en-US" altLang="zh-CN" sz="2000" b="1" dirty="0" smtClean="0">
                <a:solidFill>
                  <a:srgbClr val="000000"/>
                </a:solidFill>
                <a:latin typeface="Times New Roman" panose="02020603050405020304" pitchFamily="18" charset="0"/>
                <a:cs typeface="Times New Roman" panose="02020603050405020304" pitchFamily="18" charset="0"/>
              </a:rPr>
              <a:t>D</a:t>
            </a:r>
            <a:r>
              <a:rPr lang="zh-CN" altLang="en-US" sz="2000" b="1" dirty="0" smtClean="0">
                <a:solidFill>
                  <a:srgbClr val="000000"/>
                </a:solidFill>
                <a:latin typeface="Times New Roman" panose="02020603050405020304" pitchFamily="18" charset="0"/>
                <a:cs typeface="Times New Roman" panose="02020603050405020304" pitchFamily="18" charset="0"/>
              </a:rPr>
              <a:t>’被</a:t>
            </a:r>
            <a:r>
              <a:rPr lang="en-US" altLang="zh-CN" sz="2000" b="1" dirty="0" smtClean="0">
                <a:solidFill>
                  <a:srgbClr val="000000"/>
                </a:solidFill>
                <a:latin typeface="Times New Roman" panose="02020603050405020304" pitchFamily="18" charset="0"/>
                <a:cs typeface="Times New Roman" panose="02020603050405020304" pitchFamily="18" charset="0"/>
              </a:rPr>
              <a:t>FU</a:t>
            </a:r>
            <a:r>
              <a:rPr lang="zh-CN" altLang="en-US" sz="2000" b="1" dirty="0" smtClean="0">
                <a:solidFill>
                  <a:srgbClr val="000000"/>
                </a:solidFill>
                <a:latin typeface="Times New Roman" panose="02020603050405020304" pitchFamily="18" charset="0"/>
                <a:cs typeface="Times New Roman" panose="02020603050405020304" pitchFamily="18" charset="0"/>
              </a:rPr>
              <a:t>用作目的寄存器</a:t>
            </a:r>
            <a:r>
              <a:rPr lang="en-US" altLang="zh-CN" sz="2000" b="1" dirty="0" smtClean="0">
                <a:solidFill>
                  <a:srgbClr val="000000"/>
                </a:solidFill>
                <a:latin typeface="Times New Roman" panose="02020603050405020304" pitchFamily="18" charset="0"/>
                <a:cs typeface="Times New Roman" panose="02020603050405020304" pitchFamily="18" charset="0"/>
              </a:rPr>
              <a:t> </a:t>
            </a:r>
            <a:endParaRPr lang="zh-CN" altLang="en-US" sz="2000" b="1" dirty="0" smtClean="0">
              <a:solidFill>
                <a:srgbClr val="000000"/>
              </a:solidFill>
              <a:latin typeface="Times New Roman" panose="02020603050405020304" pitchFamily="18" charset="0"/>
              <a:cs typeface="Times New Roman" panose="02020603050405020304" pitchFamily="18" charset="0"/>
            </a:endParaRPr>
          </a:p>
          <a:p>
            <a:pPr marL="1085850" lvl="1" indent="-457200" eaLnBrk="1" hangingPunct="1">
              <a:lnSpc>
                <a:spcPct val="140000"/>
              </a:lnSpc>
              <a:buFont typeface="Wingdings" pitchFamily="2" charset="2"/>
              <a:buNone/>
            </a:pPr>
            <a:endParaRPr lang="en-US" altLang="zh-CN" b="1" dirty="0" smtClean="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4324750"/>
      </p:ext>
    </p:extLst>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descr="Rectangle: Click to edit Master text styles&#10;Second level&#10;Third level&#10;Fourth level&#10;Fifth level"/>
          <p:cNvSpPr>
            <a:spLocks noGrp="1" noChangeArrowheads="1"/>
          </p:cNvSpPr>
          <p:nvPr>
            <p:ph idx="1"/>
          </p:nvPr>
        </p:nvSpPr>
        <p:spPr>
          <a:xfrm>
            <a:off x="468313" y="333375"/>
            <a:ext cx="8229600" cy="5975350"/>
          </a:xfrm>
        </p:spPr>
        <p:txBody>
          <a:bodyPr/>
          <a:lstStyle/>
          <a:p>
            <a:pPr marL="457200" indent="-457200" eaLnBrk="1" hangingPunct="1">
              <a:lnSpc>
                <a:spcPct val="140000"/>
              </a:lnSpc>
              <a:buFont typeface="Wingdings" pitchFamily="2" charset="2"/>
              <a:buNone/>
            </a:pPr>
            <a:r>
              <a:rPr lang="en-US" altLang="zh-CN" sz="2400" b="1" dirty="0" smtClean="0">
                <a:latin typeface="Times New Roman" panose="02020603050405020304" pitchFamily="18" charset="0"/>
                <a:cs typeface="Times New Roman" panose="02020603050405020304" pitchFamily="18" charset="0"/>
              </a:rPr>
              <a:t>2. </a:t>
            </a:r>
            <a:r>
              <a:rPr lang="zh-CN" altLang="en-US" sz="2400" b="1" dirty="0" smtClean="0">
                <a:latin typeface="Times New Roman" panose="02020603050405020304" pitchFamily="18" charset="0"/>
                <a:cs typeface="Times New Roman" panose="02020603050405020304" pitchFamily="18" charset="0"/>
              </a:rPr>
              <a:t>读操作数</a:t>
            </a:r>
          </a:p>
          <a:p>
            <a:pPr marL="1085850" lvl="1" indent="-457200" eaLnBrk="1" hangingPunct="1">
              <a:lnSpc>
                <a:spcPct val="140000"/>
              </a:lnSpc>
              <a:buFont typeface="Wingdings" pitchFamily="2" charset="2"/>
              <a:buNone/>
            </a:pPr>
            <a:r>
              <a:rPr lang="zh-CN" altLang="en-US" sz="2000" b="1" dirty="0" smtClean="0">
                <a:solidFill>
                  <a:srgbClr val="D60093"/>
                </a:solidFill>
                <a:latin typeface="Times New Roman" panose="02020603050405020304" pitchFamily="18" charset="0"/>
                <a:cs typeface="Times New Roman" panose="02020603050405020304" pitchFamily="18" charset="0"/>
              </a:rPr>
              <a:t>进入条件：</a:t>
            </a:r>
          </a:p>
          <a:p>
            <a:pPr marL="1085850" lvl="1" indent="-457200" eaLnBrk="1" hangingPunct="1">
              <a:lnSpc>
                <a:spcPct val="140000"/>
              </a:lnSpc>
              <a:buFont typeface="Wingdings" pitchFamily="2" charset="2"/>
              <a:buNone/>
            </a:pPr>
            <a:r>
              <a:rPr lang="en-US" altLang="zh-CN" sz="2400" b="1" dirty="0" err="1" smtClean="0">
                <a:latin typeface="Times New Roman" panose="02020603050405020304" pitchFamily="18" charset="0"/>
                <a:cs typeface="Times New Roman" panose="02020603050405020304" pitchFamily="18" charset="0"/>
              </a:rPr>
              <a:t>Rj</a:t>
            </a:r>
            <a:r>
              <a:rPr lang="en-US" altLang="zh-CN" sz="2400" b="1" dirty="0" smtClean="0">
                <a:latin typeface="Times New Roman" panose="02020603050405020304" pitchFamily="18" charset="0"/>
                <a:cs typeface="Times New Roman" panose="02020603050405020304" pitchFamily="18" charset="0"/>
              </a:rPr>
              <a:t> &amp; </a:t>
            </a:r>
            <a:r>
              <a:rPr lang="en-US" altLang="zh-CN" sz="2400" b="1" dirty="0" err="1" smtClean="0">
                <a:latin typeface="Times New Roman" panose="02020603050405020304" pitchFamily="18" charset="0"/>
                <a:cs typeface="Times New Roman" panose="02020603050405020304" pitchFamily="18" charset="0"/>
              </a:rPr>
              <a:t>Rk</a:t>
            </a:r>
            <a:r>
              <a:rPr lang="zh-CN" altLang="en-US" sz="2400" b="1" dirty="0" smtClean="0">
                <a:latin typeface="Times New Roman" panose="02020603050405020304" pitchFamily="18" charset="0"/>
                <a:cs typeface="Times New Roman" panose="02020603050405020304" pitchFamily="18" charset="0"/>
              </a:rPr>
              <a:t>；               </a:t>
            </a:r>
            <a:r>
              <a:rPr lang="en-US" altLang="zh-CN" sz="1800" b="1" dirty="0" smtClean="0">
                <a:solidFill>
                  <a:srgbClr val="000000"/>
                </a:solidFill>
                <a:latin typeface="Times New Roman" panose="02020603050405020304" pitchFamily="18" charset="0"/>
                <a:cs typeface="Times New Roman" panose="02020603050405020304" pitchFamily="18" charset="0"/>
              </a:rPr>
              <a:t>// </a:t>
            </a:r>
            <a:r>
              <a:rPr lang="zh-CN" altLang="en-US" sz="1800" b="1" dirty="0" smtClean="0">
                <a:solidFill>
                  <a:srgbClr val="000000"/>
                </a:solidFill>
                <a:latin typeface="Times New Roman" panose="02020603050405020304" pitchFamily="18" charset="0"/>
                <a:cs typeface="Times New Roman" panose="02020603050405020304" pitchFamily="18" charset="0"/>
              </a:rPr>
              <a:t>两个源操作数都已就绪，解决先写后读</a:t>
            </a:r>
          </a:p>
          <a:p>
            <a:pPr marL="1085850" lvl="1" indent="-457200" eaLnBrk="1" hangingPunct="1">
              <a:lnSpc>
                <a:spcPct val="140000"/>
              </a:lnSpc>
              <a:buFont typeface="Wingdings" pitchFamily="2" charset="2"/>
              <a:buNone/>
            </a:pPr>
            <a:endParaRPr lang="en-US" altLang="zh-CN" sz="2000" b="1" dirty="0" smtClean="0">
              <a:solidFill>
                <a:srgbClr val="D60093"/>
              </a:solidFill>
              <a:latin typeface="Times New Roman" panose="02020603050405020304" pitchFamily="18" charset="0"/>
              <a:cs typeface="Times New Roman" panose="02020603050405020304" pitchFamily="18" charset="0"/>
            </a:endParaRPr>
          </a:p>
          <a:p>
            <a:pPr marL="1085850" lvl="1" indent="-457200" eaLnBrk="1" hangingPunct="1">
              <a:lnSpc>
                <a:spcPct val="140000"/>
              </a:lnSpc>
              <a:buFont typeface="Wingdings" pitchFamily="2" charset="2"/>
              <a:buNone/>
            </a:pPr>
            <a:r>
              <a:rPr lang="zh-CN" altLang="en-US" sz="2000" b="1" dirty="0" smtClean="0">
                <a:solidFill>
                  <a:srgbClr val="D60093"/>
                </a:solidFill>
                <a:latin typeface="Times New Roman" panose="02020603050405020304" pitchFamily="18" charset="0"/>
                <a:cs typeface="Times New Roman" panose="02020603050405020304" pitchFamily="18" charset="0"/>
              </a:rPr>
              <a:t>计分牌内容修改：</a:t>
            </a:r>
          </a:p>
          <a:p>
            <a:pPr marL="1085850" lvl="1" indent="-457200" eaLnBrk="1" hangingPunct="1">
              <a:lnSpc>
                <a:spcPct val="140000"/>
              </a:lnSpc>
              <a:buFont typeface="Wingdings" pitchFamily="2" charset="2"/>
              <a:buNone/>
            </a:pPr>
            <a:r>
              <a:rPr lang="en-US" altLang="zh-CN" sz="2400" b="1" dirty="0" err="1" smtClean="0">
                <a:latin typeface="Times New Roman" panose="02020603050405020304" pitchFamily="18" charset="0"/>
                <a:cs typeface="Times New Roman" panose="02020603050405020304" pitchFamily="18" charset="0"/>
              </a:rPr>
              <a:t>Rj←no</a:t>
            </a:r>
            <a:r>
              <a:rPr lang="zh-CN" altLang="en-US" sz="2400" b="1" dirty="0" smtClean="0">
                <a:latin typeface="Times New Roman" panose="02020603050405020304" pitchFamily="18" charset="0"/>
                <a:cs typeface="Times New Roman" panose="02020603050405020304" pitchFamily="18" charset="0"/>
              </a:rPr>
              <a:t>；</a:t>
            </a:r>
            <a:r>
              <a:rPr lang="zh-CN" altLang="en-US" sz="1800" b="1" dirty="0" smtClean="0">
                <a:solidFill>
                  <a:srgbClr val="000000"/>
                </a:solidFill>
                <a:latin typeface="Times New Roman" panose="02020603050405020304" pitchFamily="18" charset="0"/>
                <a:cs typeface="Times New Roman" panose="02020603050405020304" pitchFamily="18" charset="0"/>
              </a:rPr>
              <a:t>	    </a:t>
            </a:r>
            <a:r>
              <a:rPr lang="en-US" altLang="zh-CN" sz="1800" b="1" dirty="0" smtClean="0">
                <a:solidFill>
                  <a:srgbClr val="000000"/>
                </a:solidFill>
                <a:latin typeface="Times New Roman" panose="02020603050405020304" pitchFamily="18" charset="0"/>
                <a:cs typeface="Times New Roman" panose="02020603050405020304" pitchFamily="18" charset="0"/>
              </a:rPr>
              <a:t>// </a:t>
            </a:r>
            <a:r>
              <a:rPr lang="zh-CN" altLang="en-US" sz="1800" b="1" dirty="0" smtClean="0">
                <a:solidFill>
                  <a:srgbClr val="000000"/>
                </a:solidFill>
                <a:latin typeface="Times New Roman" panose="02020603050405020304" pitchFamily="18" charset="0"/>
                <a:cs typeface="Times New Roman" panose="02020603050405020304" pitchFamily="18" charset="0"/>
              </a:rPr>
              <a:t>已经读走了就绪的第一个源操作数</a:t>
            </a:r>
            <a:r>
              <a:rPr lang="en-US" altLang="zh-CN" sz="1800" b="1" dirty="0" err="1" smtClean="0">
                <a:solidFill>
                  <a:srgbClr val="000000"/>
                </a:solidFill>
                <a:latin typeface="Times New Roman" panose="02020603050405020304" pitchFamily="18" charset="0"/>
                <a:cs typeface="Times New Roman" panose="02020603050405020304" pitchFamily="18" charset="0"/>
              </a:rPr>
              <a:t>Rj</a:t>
            </a:r>
            <a:r>
              <a:rPr lang="zh-CN" altLang="en-US" sz="1800" b="1" dirty="0" smtClean="0">
                <a:solidFill>
                  <a:srgbClr val="000000"/>
                </a:solidFill>
                <a:latin typeface="Times New Roman" panose="02020603050405020304" pitchFamily="18" charset="0"/>
                <a:cs typeface="Times New Roman" panose="02020603050405020304" pitchFamily="18" charset="0"/>
              </a:rPr>
              <a:t>。</a:t>
            </a:r>
          </a:p>
          <a:p>
            <a:pPr marL="1085850" lvl="1" indent="-457200" eaLnBrk="1" hangingPunct="1">
              <a:lnSpc>
                <a:spcPct val="140000"/>
              </a:lnSpc>
              <a:buFont typeface="Wingdings" pitchFamily="2" charset="2"/>
              <a:buNone/>
            </a:pPr>
            <a:r>
              <a:rPr lang="en-US" altLang="zh-CN" sz="2400" b="1" dirty="0" err="1" smtClean="0">
                <a:latin typeface="Times New Roman" panose="02020603050405020304" pitchFamily="18" charset="0"/>
                <a:cs typeface="Times New Roman" panose="02020603050405020304" pitchFamily="18" charset="0"/>
              </a:rPr>
              <a:t>Rk←no</a:t>
            </a:r>
            <a:r>
              <a:rPr lang="zh-CN" altLang="en-US" sz="2400" b="1" dirty="0" smtClean="0">
                <a:latin typeface="Times New Roman" panose="02020603050405020304" pitchFamily="18" charset="0"/>
                <a:cs typeface="Times New Roman" panose="02020603050405020304" pitchFamily="18" charset="0"/>
              </a:rPr>
              <a:t>；   </a:t>
            </a:r>
            <a:r>
              <a:rPr lang="zh-CN" altLang="en-US" sz="1800" b="1" dirty="0" smtClean="0">
                <a:latin typeface="Times New Roman" panose="02020603050405020304" pitchFamily="18" charset="0"/>
                <a:cs typeface="Times New Roman" panose="02020603050405020304" pitchFamily="18" charset="0"/>
              </a:rPr>
              <a:t>            </a:t>
            </a:r>
            <a:r>
              <a:rPr lang="en-US" altLang="zh-CN" sz="1800" b="1" dirty="0" smtClean="0">
                <a:solidFill>
                  <a:srgbClr val="000000"/>
                </a:solidFill>
                <a:latin typeface="Times New Roman" panose="02020603050405020304" pitchFamily="18" charset="0"/>
                <a:cs typeface="Times New Roman" panose="02020603050405020304" pitchFamily="18" charset="0"/>
              </a:rPr>
              <a:t>// </a:t>
            </a:r>
            <a:r>
              <a:rPr lang="zh-CN" altLang="en-US" sz="1800" b="1" dirty="0" smtClean="0">
                <a:solidFill>
                  <a:srgbClr val="000000"/>
                </a:solidFill>
                <a:latin typeface="Times New Roman" panose="02020603050405020304" pitchFamily="18" charset="0"/>
                <a:cs typeface="Times New Roman" panose="02020603050405020304" pitchFamily="18" charset="0"/>
              </a:rPr>
              <a:t>已经读走了就绪的第二个源操作数</a:t>
            </a:r>
            <a:r>
              <a:rPr lang="en-US" altLang="zh-CN" sz="1800" b="1" dirty="0" err="1" smtClean="0">
                <a:solidFill>
                  <a:srgbClr val="000000"/>
                </a:solidFill>
                <a:latin typeface="Times New Roman" panose="02020603050405020304" pitchFamily="18" charset="0"/>
                <a:cs typeface="Times New Roman" panose="02020603050405020304" pitchFamily="18" charset="0"/>
              </a:rPr>
              <a:t>Rk</a:t>
            </a:r>
            <a:r>
              <a:rPr lang="zh-CN" altLang="en-US" sz="1800" b="1" dirty="0" smtClean="0">
                <a:solidFill>
                  <a:srgbClr val="000000"/>
                </a:solidFill>
                <a:latin typeface="Times New Roman" panose="02020603050405020304" pitchFamily="18" charset="0"/>
                <a:cs typeface="Times New Roman" panose="02020603050405020304" pitchFamily="18" charset="0"/>
              </a:rPr>
              <a:t>。</a:t>
            </a:r>
          </a:p>
          <a:p>
            <a:pPr marL="1085850" lvl="1" indent="-457200" eaLnBrk="1" hangingPunct="1">
              <a:lnSpc>
                <a:spcPct val="140000"/>
              </a:lnSpc>
              <a:buFont typeface="Wingdings" pitchFamily="2" charset="2"/>
              <a:buNone/>
            </a:pPr>
            <a:r>
              <a:rPr lang="en-US" altLang="zh-CN" sz="2400" b="1" dirty="0" smtClean="0">
                <a:latin typeface="Times New Roman" panose="02020603050405020304" pitchFamily="18" charset="0"/>
                <a:cs typeface="Times New Roman" panose="02020603050405020304" pitchFamily="18" charset="0"/>
              </a:rPr>
              <a:t>Qj←0</a:t>
            </a:r>
            <a:r>
              <a:rPr lang="zh-CN" altLang="en-US" sz="2400" b="1" dirty="0" smtClean="0">
                <a:latin typeface="Times New Roman" panose="02020603050405020304" pitchFamily="18" charset="0"/>
                <a:cs typeface="Times New Roman" panose="02020603050405020304" pitchFamily="18" charset="0"/>
              </a:rPr>
              <a:t>；</a:t>
            </a:r>
            <a:r>
              <a:rPr lang="zh-CN" altLang="en-US" sz="1800" b="1" dirty="0" smtClean="0">
                <a:solidFill>
                  <a:srgbClr val="000000"/>
                </a:solidFill>
                <a:latin typeface="Times New Roman" panose="02020603050405020304" pitchFamily="18" charset="0"/>
                <a:cs typeface="Times New Roman" panose="02020603050405020304" pitchFamily="18" charset="0"/>
              </a:rPr>
              <a:t>	                  </a:t>
            </a:r>
            <a:r>
              <a:rPr lang="en-US" altLang="zh-CN" sz="1800" b="1" dirty="0" smtClean="0">
                <a:solidFill>
                  <a:srgbClr val="000000"/>
                </a:solidFill>
                <a:latin typeface="Times New Roman" panose="02020603050405020304" pitchFamily="18" charset="0"/>
                <a:cs typeface="Times New Roman" panose="02020603050405020304" pitchFamily="18" charset="0"/>
              </a:rPr>
              <a:t>// </a:t>
            </a:r>
            <a:r>
              <a:rPr lang="zh-CN" altLang="en-US" sz="1800" b="1" dirty="0" smtClean="0">
                <a:solidFill>
                  <a:srgbClr val="000000"/>
                </a:solidFill>
                <a:latin typeface="Times New Roman" panose="02020603050405020304" pitchFamily="18" charset="0"/>
                <a:cs typeface="Times New Roman" panose="02020603050405020304" pitchFamily="18" charset="0"/>
              </a:rPr>
              <a:t>不再等待其他</a:t>
            </a:r>
            <a:r>
              <a:rPr lang="en-US" altLang="zh-CN" sz="1800" b="1" dirty="0" smtClean="0">
                <a:solidFill>
                  <a:srgbClr val="000000"/>
                </a:solidFill>
                <a:latin typeface="Times New Roman" panose="02020603050405020304" pitchFamily="18" charset="0"/>
                <a:cs typeface="Times New Roman" panose="02020603050405020304" pitchFamily="18" charset="0"/>
              </a:rPr>
              <a:t>FU</a:t>
            </a:r>
            <a:r>
              <a:rPr lang="zh-CN" altLang="en-US" sz="1800" b="1" dirty="0" smtClean="0">
                <a:solidFill>
                  <a:srgbClr val="000000"/>
                </a:solidFill>
                <a:latin typeface="Times New Roman" panose="02020603050405020304" pitchFamily="18" charset="0"/>
                <a:cs typeface="Times New Roman" panose="02020603050405020304" pitchFamily="18" charset="0"/>
              </a:rPr>
              <a:t>的计算结果。</a:t>
            </a:r>
          </a:p>
          <a:p>
            <a:pPr marL="1085850" lvl="1" indent="-457200" eaLnBrk="1" hangingPunct="1">
              <a:lnSpc>
                <a:spcPct val="140000"/>
              </a:lnSpc>
              <a:buFont typeface="Wingdings" pitchFamily="2" charset="2"/>
              <a:buNone/>
            </a:pPr>
            <a:r>
              <a:rPr lang="en-US" altLang="zh-CN" sz="2400" b="1" dirty="0" smtClean="0">
                <a:latin typeface="Times New Roman" panose="02020603050405020304" pitchFamily="18" charset="0"/>
                <a:cs typeface="Times New Roman" panose="02020603050405020304" pitchFamily="18" charset="0"/>
              </a:rPr>
              <a:t>Qk←0</a:t>
            </a:r>
            <a:r>
              <a:rPr lang="zh-CN" altLang="en-US" sz="2400" b="1"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137148190"/>
      </p:ext>
    </p:extLst>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descr="Rectangle: Click to edit Master text styles&#10;Second level&#10;Third level&#10;Fourth level&#10;Fifth level"/>
          <p:cNvSpPr>
            <a:spLocks noGrp="1" noChangeArrowheads="1"/>
          </p:cNvSpPr>
          <p:nvPr>
            <p:ph idx="1"/>
          </p:nvPr>
        </p:nvSpPr>
        <p:spPr>
          <a:xfrm>
            <a:off x="611560" y="260648"/>
            <a:ext cx="8424936" cy="6408712"/>
          </a:xfrm>
        </p:spPr>
        <p:txBody>
          <a:bodyPr/>
          <a:lstStyle/>
          <a:p>
            <a:pPr marL="457200" indent="-457200" eaLnBrk="1" hangingPunct="1">
              <a:buFont typeface="Wingdings" pitchFamily="2" charset="2"/>
              <a:buNone/>
            </a:pPr>
            <a:r>
              <a:rPr lang="en-US" altLang="zh-CN" sz="2400" b="1" dirty="0" smtClean="0">
                <a:latin typeface="Times New Roman" panose="02020603050405020304" pitchFamily="18" charset="0"/>
                <a:cs typeface="Times New Roman" panose="02020603050405020304" pitchFamily="18" charset="0"/>
              </a:rPr>
              <a:t>3. </a:t>
            </a:r>
            <a:r>
              <a:rPr lang="zh-CN" altLang="en-US" sz="2400" b="1" dirty="0" smtClean="0">
                <a:latin typeface="Times New Roman" panose="02020603050405020304" pitchFamily="18" charset="0"/>
                <a:cs typeface="Times New Roman" panose="02020603050405020304" pitchFamily="18" charset="0"/>
              </a:rPr>
              <a:t>执行</a:t>
            </a:r>
          </a:p>
          <a:p>
            <a:pPr marL="1085850" lvl="1" indent="-457200" eaLnBrk="1" hangingPunct="1">
              <a:buFont typeface="Wingdings" pitchFamily="2" charset="2"/>
              <a:buNone/>
            </a:pPr>
            <a:r>
              <a:rPr lang="zh-CN" altLang="en-US" sz="2400" b="1" dirty="0" smtClean="0">
                <a:solidFill>
                  <a:srgbClr val="D60093"/>
                </a:solidFill>
                <a:latin typeface="Times New Roman" panose="02020603050405020304" pitchFamily="18" charset="0"/>
                <a:cs typeface="Times New Roman" panose="02020603050405020304" pitchFamily="18" charset="0"/>
              </a:rPr>
              <a:t>结束条件：</a:t>
            </a:r>
            <a:r>
              <a:rPr lang="zh-CN" altLang="en-US" sz="2400" b="1" dirty="0" smtClean="0">
                <a:latin typeface="Times New Roman" panose="02020603050405020304" pitchFamily="18" charset="0"/>
                <a:cs typeface="Times New Roman" panose="02020603050405020304" pitchFamily="18" charset="0"/>
              </a:rPr>
              <a:t>功能部件操作结束。</a:t>
            </a:r>
            <a:endParaRPr lang="en-US" altLang="zh-CN" sz="2400" b="1" dirty="0" smtClean="0">
              <a:latin typeface="Times New Roman" panose="02020603050405020304" pitchFamily="18" charset="0"/>
              <a:cs typeface="Times New Roman" panose="02020603050405020304" pitchFamily="18" charset="0"/>
            </a:endParaRPr>
          </a:p>
          <a:p>
            <a:pPr marL="1085850" lvl="1" indent="-457200" eaLnBrk="1" hangingPunct="1">
              <a:buFont typeface="Wingdings" pitchFamily="2" charset="2"/>
              <a:buNone/>
            </a:pPr>
            <a:endParaRPr lang="zh-CN" altLang="en-US" sz="2400" b="1" dirty="0" smtClean="0">
              <a:latin typeface="Times New Roman" panose="02020603050405020304" pitchFamily="18" charset="0"/>
              <a:cs typeface="Times New Roman" panose="02020603050405020304" pitchFamily="18" charset="0"/>
            </a:endParaRPr>
          </a:p>
          <a:p>
            <a:pPr marL="457200" indent="-457200" eaLnBrk="1" hangingPunct="1">
              <a:buFont typeface="Wingdings" pitchFamily="2" charset="2"/>
              <a:buNone/>
            </a:pPr>
            <a:r>
              <a:rPr lang="en-US" altLang="zh-CN" sz="2400" b="1" dirty="0" smtClean="0">
                <a:latin typeface="Times New Roman" panose="02020603050405020304" pitchFamily="18" charset="0"/>
                <a:cs typeface="Times New Roman" panose="02020603050405020304" pitchFamily="18" charset="0"/>
              </a:rPr>
              <a:t>4. </a:t>
            </a:r>
            <a:r>
              <a:rPr lang="zh-CN" altLang="en-US" sz="2400" b="1" dirty="0" smtClean="0">
                <a:latin typeface="Times New Roman" panose="02020603050405020304" pitchFamily="18" charset="0"/>
                <a:cs typeface="Times New Roman" panose="02020603050405020304" pitchFamily="18" charset="0"/>
              </a:rPr>
              <a:t>写结果</a:t>
            </a:r>
            <a:endParaRPr lang="en-US" altLang="zh-CN" sz="2400" b="1" dirty="0" smtClean="0">
              <a:latin typeface="Times New Roman" panose="02020603050405020304" pitchFamily="18" charset="0"/>
              <a:cs typeface="Times New Roman" panose="02020603050405020304" pitchFamily="18" charset="0"/>
            </a:endParaRPr>
          </a:p>
          <a:p>
            <a:pPr marL="457200" indent="-457200" eaLnBrk="1" hangingPunct="1">
              <a:buFont typeface="Wingdings" pitchFamily="2" charset="2"/>
              <a:buNone/>
            </a:pPr>
            <a:r>
              <a:rPr lang="en-US" altLang="zh-CN" sz="2400" b="1" dirty="0" smtClean="0">
                <a:solidFill>
                  <a:srgbClr val="D60093"/>
                </a:solidFill>
                <a:latin typeface="Times New Roman" panose="02020603050405020304" pitchFamily="18" charset="0"/>
                <a:cs typeface="Times New Roman" panose="02020603050405020304" pitchFamily="18" charset="0"/>
              </a:rPr>
              <a:t>(1)</a:t>
            </a:r>
            <a:r>
              <a:rPr lang="zh-CN" altLang="en-US" sz="2400" b="1" dirty="0" smtClean="0">
                <a:solidFill>
                  <a:srgbClr val="D60093"/>
                </a:solidFill>
                <a:latin typeface="Times New Roman" panose="02020603050405020304" pitchFamily="18" charset="0"/>
                <a:cs typeface="Times New Roman" panose="02020603050405020304" pitchFamily="18" charset="0"/>
              </a:rPr>
              <a:t>进入条件：</a:t>
            </a:r>
            <a:endParaRPr lang="zh-CN" altLang="en-US" sz="2400" b="1" dirty="0" smtClean="0">
              <a:solidFill>
                <a:srgbClr val="D60093"/>
              </a:solidFill>
              <a:latin typeface="Times New Roman" panose="02020603050405020304" pitchFamily="18" charset="0"/>
              <a:cs typeface="Times New Roman" panose="02020603050405020304" pitchFamily="18" charset="0"/>
              <a:sym typeface="Symbol" pitchFamily="18" charset="2"/>
            </a:endParaRPr>
          </a:p>
          <a:p>
            <a:pPr marL="7200" lvl="1" indent="-457200" eaLnBrk="1" hangingPunct="1">
              <a:buFont typeface="Wingdings" pitchFamily="2" charset="2"/>
              <a:buNone/>
            </a:pPr>
            <a:r>
              <a:rPr lang="zh-CN" altLang="en-US" b="1" dirty="0" smtClean="0">
                <a:latin typeface="Times New Roman" panose="02020603050405020304" pitchFamily="18" charset="0"/>
                <a:cs typeface="Times New Roman" panose="02020603050405020304" pitchFamily="18" charset="0"/>
                <a:sym typeface="Symbol" pitchFamily="18" charset="2"/>
              </a:rPr>
              <a:t>  </a:t>
            </a:r>
            <a:r>
              <a:rPr lang="zh-CN" altLang="en-US" sz="2400" b="1" dirty="0" smtClean="0">
                <a:latin typeface="Times New Roman" panose="02020603050405020304" pitchFamily="18" charset="0"/>
                <a:cs typeface="Times New Roman" panose="02020603050405020304" pitchFamily="18" charset="0"/>
                <a:sym typeface="Symbol" pitchFamily="18" charset="2"/>
              </a:rPr>
              <a:t></a:t>
            </a:r>
            <a:r>
              <a:rPr lang="en-US" altLang="zh-CN" sz="2400" b="1" dirty="0" smtClean="0">
                <a:latin typeface="Times New Roman" panose="02020603050405020304" pitchFamily="18" charset="0"/>
                <a:cs typeface="Times New Roman" panose="02020603050405020304" pitchFamily="18" charset="0"/>
              </a:rPr>
              <a:t>f((</a:t>
            </a:r>
            <a:r>
              <a:rPr lang="en-US" altLang="zh-CN" sz="2400" b="1" dirty="0" err="1" smtClean="0">
                <a:latin typeface="Times New Roman" panose="02020603050405020304" pitchFamily="18" charset="0"/>
                <a:cs typeface="Times New Roman" panose="02020603050405020304" pitchFamily="18" charset="0"/>
              </a:rPr>
              <a:t>Fj</a:t>
            </a:r>
            <a:r>
              <a:rPr lang="en-US" altLang="zh-CN" sz="2400" b="1" dirty="0" smtClean="0">
                <a:latin typeface="Times New Roman" panose="02020603050405020304" pitchFamily="18" charset="0"/>
                <a:cs typeface="Times New Roman" panose="02020603050405020304" pitchFamily="18" charset="0"/>
              </a:rPr>
              <a:t>(</a:t>
            </a:r>
            <a:r>
              <a:rPr lang="en-US" altLang="zh-CN" sz="2400" b="1" dirty="0" smtClean="0">
                <a:solidFill>
                  <a:srgbClr val="9933FF"/>
                </a:solidFill>
                <a:latin typeface="Times New Roman" panose="02020603050405020304" pitchFamily="18" charset="0"/>
                <a:cs typeface="Times New Roman" panose="02020603050405020304" pitchFamily="18" charset="0"/>
              </a:rPr>
              <a:t>f</a:t>
            </a:r>
            <a:r>
              <a:rPr lang="en-US" altLang="zh-CN"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sym typeface="Symbol" pitchFamily="18" charset="2"/>
              </a:rPr>
              <a:t></a:t>
            </a:r>
            <a:r>
              <a:rPr lang="en-US" altLang="zh-CN" sz="2400" b="1" dirty="0" smtClean="0">
                <a:latin typeface="Times New Roman" panose="02020603050405020304" pitchFamily="18" charset="0"/>
                <a:cs typeface="Times New Roman" panose="02020603050405020304" pitchFamily="18" charset="0"/>
              </a:rPr>
              <a:t>Fi[</a:t>
            </a:r>
            <a:r>
              <a:rPr lang="en-US" altLang="zh-CN" sz="2400" b="1" dirty="0" smtClean="0">
                <a:solidFill>
                  <a:srgbClr val="E24C05"/>
                </a:solidFill>
                <a:latin typeface="Times New Roman" panose="02020603050405020304" pitchFamily="18" charset="0"/>
                <a:cs typeface="Times New Roman" panose="02020603050405020304" pitchFamily="18" charset="0"/>
              </a:rPr>
              <a:t>FU</a:t>
            </a:r>
            <a:r>
              <a:rPr lang="en-US" altLang="zh-CN" sz="2400" b="1" dirty="0" smtClean="0">
                <a:latin typeface="Times New Roman" panose="02020603050405020304" pitchFamily="18" charset="0"/>
                <a:cs typeface="Times New Roman" panose="02020603050405020304" pitchFamily="18" charset="0"/>
              </a:rPr>
              <a:t>] or </a:t>
            </a:r>
            <a:r>
              <a:rPr lang="en-US" altLang="zh-CN" sz="2400" b="1" dirty="0" err="1" smtClean="0">
                <a:latin typeface="Times New Roman" panose="02020603050405020304" pitchFamily="18" charset="0"/>
                <a:cs typeface="Times New Roman" panose="02020603050405020304" pitchFamily="18" charset="0"/>
              </a:rPr>
              <a:t>Rj</a:t>
            </a:r>
            <a:r>
              <a:rPr lang="en-US" altLang="zh-CN" sz="2400" b="1" dirty="0" smtClean="0">
                <a:latin typeface="Times New Roman" panose="02020603050405020304" pitchFamily="18" charset="0"/>
                <a:cs typeface="Times New Roman" panose="02020603050405020304" pitchFamily="18" charset="0"/>
              </a:rPr>
              <a:t>(</a:t>
            </a:r>
            <a:r>
              <a:rPr lang="en-US" altLang="zh-CN" sz="2400" b="1" dirty="0" smtClean="0">
                <a:solidFill>
                  <a:srgbClr val="9933FF"/>
                </a:solidFill>
                <a:latin typeface="Times New Roman" panose="02020603050405020304" pitchFamily="18" charset="0"/>
                <a:cs typeface="Times New Roman" panose="02020603050405020304" pitchFamily="18" charset="0"/>
              </a:rPr>
              <a:t>f</a:t>
            </a:r>
            <a:r>
              <a:rPr lang="en-US" altLang="zh-CN" sz="2400" b="1" dirty="0" smtClean="0">
                <a:latin typeface="Times New Roman" panose="02020603050405020304" pitchFamily="18" charset="0"/>
                <a:cs typeface="Times New Roman" panose="02020603050405020304" pitchFamily="18" charset="0"/>
              </a:rPr>
              <a:t>)=no)</a:t>
            </a:r>
          </a:p>
          <a:p>
            <a:pPr marL="7200" lvl="1" indent="-457200" eaLnBrk="1" hangingPunct="1">
              <a:buFont typeface="Wingdings" pitchFamily="2" charset="2"/>
              <a:buNone/>
            </a:pPr>
            <a:r>
              <a:rPr lang="en-US" altLang="zh-CN" sz="2400" b="1" dirty="0" smtClean="0">
                <a:latin typeface="Times New Roman" panose="02020603050405020304" pitchFamily="18" charset="0"/>
                <a:cs typeface="Times New Roman" panose="02020603050405020304" pitchFamily="18" charset="0"/>
              </a:rPr>
              <a:t>  &amp; (</a:t>
            </a:r>
            <a:r>
              <a:rPr lang="en-US" altLang="zh-CN" sz="2400" b="1" dirty="0" err="1" smtClean="0">
                <a:latin typeface="Times New Roman" panose="02020603050405020304" pitchFamily="18" charset="0"/>
                <a:cs typeface="Times New Roman" panose="02020603050405020304" pitchFamily="18" charset="0"/>
              </a:rPr>
              <a:t>Fk</a:t>
            </a:r>
            <a:r>
              <a:rPr lang="en-US" altLang="zh-CN" sz="2400" b="1" dirty="0" smtClean="0">
                <a:latin typeface="Times New Roman" panose="02020603050405020304" pitchFamily="18" charset="0"/>
                <a:cs typeface="Times New Roman" panose="02020603050405020304" pitchFamily="18" charset="0"/>
              </a:rPr>
              <a:t>(</a:t>
            </a:r>
            <a:r>
              <a:rPr lang="en-US" altLang="zh-CN" sz="2400" b="1" dirty="0" smtClean="0">
                <a:solidFill>
                  <a:srgbClr val="9933FF"/>
                </a:solidFill>
                <a:latin typeface="Times New Roman" panose="02020603050405020304" pitchFamily="18" charset="0"/>
                <a:cs typeface="Times New Roman" panose="02020603050405020304" pitchFamily="18" charset="0"/>
              </a:rPr>
              <a:t>f</a:t>
            </a:r>
            <a:r>
              <a:rPr lang="en-US" altLang="zh-CN" sz="2400" b="1" dirty="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sym typeface="Symbol" pitchFamily="18" charset="2"/>
              </a:rPr>
              <a:t></a:t>
            </a:r>
            <a:r>
              <a:rPr lang="en-US" altLang="zh-CN" sz="2400" b="1" dirty="0" smtClean="0">
                <a:latin typeface="Times New Roman" panose="02020603050405020304" pitchFamily="18" charset="0"/>
                <a:cs typeface="Times New Roman" panose="02020603050405020304" pitchFamily="18" charset="0"/>
              </a:rPr>
              <a:t>Fi(</a:t>
            </a:r>
            <a:r>
              <a:rPr lang="en-US" altLang="zh-CN" sz="2400" b="1" dirty="0" smtClean="0">
                <a:solidFill>
                  <a:srgbClr val="E24C05"/>
                </a:solidFill>
                <a:latin typeface="Times New Roman" panose="02020603050405020304" pitchFamily="18" charset="0"/>
                <a:cs typeface="Times New Roman" panose="02020603050405020304" pitchFamily="18" charset="0"/>
              </a:rPr>
              <a:t>FU</a:t>
            </a:r>
            <a:r>
              <a:rPr lang="en-US" altLang="zh-CN" sz="2400" b="1" dirty="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 or </a:t>
            </a:r>
            <a:r>
              <a:rPr lang="en-US" altLang="zh-CN" sz="2400" b="1" dirty="0" err="1" smtClean="0">
                <a:latin typeface="Times New Roman" panose="02020603050405020304" pitchFamily="18" charset="0"/>
                <a:cs typeface="Times New Roman" panose="02020603050405020304" pitchFamily="18" charset="0"/>
              </a:rPr>
              <a:t>Rk</a:t>
            </a:r>
            <a:r>
              <a:rPr lang="en-US" altLang="zh-CN" sz="2400" b="1" dirty="0" smtClean="0">
                <a:latin typeface="Times New Roman" panose="02020603050405020304" pitchFamily="18" charset="0"/>
                <a:cs typeface="Times New Roman" panose="02020603050405020304" pitchFamily="18" charset="0"/>
              </a:rPr>
              <a:t>(</a:t>
            </a:r>
            <a:r>
              <a:rPr lang="en-US" altLang="zh-CN" sz="2400" b="1" dirty="0" smtClean="0">
                <a:solidFill>
                  <a:srgbClr val="9933FF"/>
                </a:solidFill>
                <a:latin typeface="Times New Roman" panose="02020603050405020304" pitchFamily="18" charset="0"/>
                <a:cs typeface="Times New Roman" panose="02020603050405020304" pitchFamily="18" charset="0"/>
              </a:rPr>
              <a:t>f</a:t>
            </a:r>
            <a:r>
              <a:rPr lang="en-US" altLang="zh-CN" sz="2400" b="1" dirty="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=no))</a:t>
            </a:r>
            <a:r>
              <a:rPr lang="zh-CN" altLang="en-US" sz="2400" b="1" dirty="0" smtClean="0">
                <a:latin typeface="Times New Roman" panose="02020603050405020304" pitchFamily="18" charset="0"/>
                <a:cs typeface="Times New Roman" panose="02020603050405020304" pitchFamily="18" charset="0"/>
              </a:rPr>
              <a:t>；       </a:t>
            </a:r>
            <a:r>
              <a:rPr lang="en-US" altLang="zh-CN" sz="2000" b="1" dirty="0" smtClean="0">
                <a:solidFill>
                  <a:srgbClr val="000000"/>
                </a:solidFill>
                <a:latin typeface="Times New Roman" panose="02020603050405020304" pitchFamily="18" charset="0"/>
                <a:cs typeface="Times New Roman" panose="02020603050405020304" pitchFamily="18" charset="0"/>
              </a:rPr>
              <a:t>//</a:t>
            </a:r>
            <a:r>
              <a:rPr lang="zh-CN" altLang="en-US" sz="2000" b="1" dirty="0" smtClean="0">
                <a:solidFill>
                  <a:srgbClr val="000000"/>
                </a:solidFill>
                <a:latin typeface="Times New Roman" panose="02020603050405020304" pitchFamily="18" charset="0"/>
                <a:cs typeface="Times New Roman" panose="02020603050405020304" pitchFamily="18" charset="0"/>
              </a:rPr>
              <a:t>不存在先</a:t>
            </a:r>
            <a:r>
              <a:rPr lang="zh-CN" altLang="en-US" sz="2000" b="1" dirty="0">
                <a:solidFill>
                  <a:srgbClr val="000000"/>
                </a:solidFill>
                <a:latin typeface="Times New Roman" panose="02020603050405020304" pitchFamily="18" charset="0"/>
                <a:cs typeface="Times New Roman" panose="02020603050405020304" pitchFamily="18" charset="0"/>
              </a:rPr>
              <a:t>读</a:t>
            </a:r>
            <a:r>
              <a:rPr lang="zh-CN" altLang="en-US" sz="2000" b="1" dirty="0" smtClean="0">
                <a:solidFill>
                  <a:srgbClr val="000000"/>
                </a:solidFill>
                <a:latin typeface="Times New Roman" panose="02020603050405020304" pitchFamily="18" charset="0"/>
                <a:cs typeface="Times New Roman" panose="02020603050405020304" pitchFamily="18" charset="0"/>
              </a:rPr>
              <a:t>后</a:t>
            </a:r>
            <a:r>
              <a:rPr lang="zh-CN" altLang="en-US" sz="2000" b="1" dirty="0">
                <a:solidFill>
                  <a:srgbClr val="000000"/>
                </a:solidFill>
                <a:latin typeface="Times New Roman" panose="02020603050405020304" pitchFamily="18" charset="0"/>
                <a:cs typeface="Times New Roman" panose="02020603050405020304" pitchFamily="18" charset="0"/>
              </a:rPr>
              <a:t>写</a:t>
            </a:r>
            <a:r>
              <a:rPr lang="zh-CN" altLang="en-US" sz="2000" b="1" dirty="0" smtClean="0">
                <a:solidFill>
                  <a:srgbClr val="000000"/>
                </a:solidFill>
                <a:latin typeface="Times New Roman" panose="02020603050405020304" pitchFamily="18" charset="0"/>
                <a:cs typeface="Times New Roman" panose="02020603050405020304" pitchFamily="18" charset="0"/>
              </a:rPr>
              <a:t>冲突。</a:t>
            </a:r>
            <a:endParaRPr lang="en-US" altLang="zh-CN" sz="2000" b="1" dirty="0" smtClean="0">
              <a:solidFill>
                <a:srgbClr val="000000"/>
              </a:solidFill>
              <a:latin typeface="Times New Roman" panose="02020603050405020304" pitchFamily="18" charset="0"/>
              <a:cs typeface="Times New Roman" panose="02020603050405020304" pitchFamily="18" charset="0"/>
            </a:endParaRPr>
          </a:p>
          <a:p>
            <a:pPr marL="7200" lvl="1" indent="-457200" eaLnBrk="1" hangingPunct="1">
              <a:buFont typeface="Wingdings" pitchFamily="2" charset="2"/>
              <a:buNone/>
            </a:pPr>
            <a:endParaRPr lang="en-US" altLang="zh-CN" sz="2000" b="1" dirty="0" smtClean="0">
              <a:solidFill>
                <a:srgbClr val="000000"/>
              </a:solidFill>
              <a:latin typeface="Times New Roman" panose="02020603050405020304" pitchFamily="18" charset="0"/>
              <a:cs typeface="Times New Roman" panose="02020603050405020304" pitchFamily="18" charset="0"/>
            </a:endParaRPr>
          </a:p>
          <a:p>
            <a:pPr marL="0" lvl="1" indent="-457200" eaLnBrk="1" hangingPunct="1">
              <a:buNone/>
            </a:pPr>
            <a:r>
              <a:rPr lang="en-US" altLang="zh-CN" sz="2400" b="1" dirty="0" smtClean="0">
                <a:solidFill>
                  <a:srgbClr val="D60093"/>
                </a:solidFill>
                <a:latin typeface="Times New Roman" panose="02020603050405020304" pitchFamily="18" charset="0"/>
                <a:cs typeface="Times New Roman" panose="02020603050405020304" pitchFamily="18" charset="0"/>
              </a:rPr>
              <a:t>(2)</a:t>
            </a:r>
            <a:r>
              <a:rPr lang="zh-CN" altLang="en-US" sz="2400" b="1" dirty="0" smtClean="0">
                <a:solidFill>
                  <a:srgbClr val="D60093"/>
                </a:solidFill>
                <a:latin typeface="Times New Roman" panose="02020603050405020304" pitchFamily="18" charset="0"/>
                <a:cs typeface="Times New Roman" panose="02020603050405020304" pitchFamily="18" charset="0"/>
              </a:rPr>
              <a:t>记分牌内容修改：</a:t>
            </a:r>
            <a:endParaRPr lang="zh-CN" altLang="en-US" sz="2400" b="1" dirty="0">
              <a:solidFill>
                <a:srgbClr val="D60093"/>
              </a:solidFill>
              <a:latin typeface="Times New Roman" panose="02020603050405020304" pitchFamily="18" charset="0"/>
              <a:cs typeface="Times New Roman" panose="02020603050405020304" pitchFamily="18" charset="0"/>
              <a:sym typeface="Symbol" pitchFamily="18" charset="2"/>
            </a:endParaRPr>
          </a:p>
          <a:p>
            <a:pPr marL="0" lvl="1" indent="-457200" eaLnBrk="1" hangingPunct="1">
              <a:buNone/>
            </a:pPr>
            <a:r>
              <a:rPr lang="en-US" altLang="zh-CN" b="1" dirty="0" smtClean="0">
                <a:latin typeface="Times New Roman" panose="02020603050405020304" pitchFamily="18" charset="0"/>
                <a:cs typeface="Times New Roman" panose="02020603050405020304" pitchFamily="18" charset="0"/>
                <a:sym typeface="Symbol" pitchFamily="18" charset="2"/>
              </a:rPr>
              <a:t>  </a:t>
            </a:r>
            <a:r>
              <a:rPr lang="en-US" altLang="zh-CN" sz="2400" b="1" dirty="0" smtClean="0">
                <a:latin typeface="Times New Roman" panose="02020603050405020304" pitchFamily="18" charset="0"/>
                <a:cs typeface="Times New Roman" panose="02020603050405020304" pitchFamily="18" charset="0"/>
                <a:sym typeface="Symbol" pitchFamily="18" charset="2"/>
              </a:rPr>
              <a:t></a:t>
            </a:r>
            <a:r>
              <a:rPr lang="en-US" altLang="zh-CN" sz="2400" b="1" dirty="0">
                <a:latin typeface="Times New Roman" panose="02020603050405020304" pitchFamily="18" charset="0"/>
                <a:cs typeface="Times New Roman" panose="02020603050405020304" pitchFamily="18" charset="0"/>
              </a:rPr>
              <a:t>f(if </a:t>
            </a:r>
            <a:r>
              <a:rPr lang="en-US" altLang="zh-CN" sz="2400" b="1" dirty="0" err="1" smtClean="0">
                <a:latin typeface="Times New Roman" panose="02020603050405020304" pitchFamily="18" charset="0"/>
                <a:cs typeface="Times New Roman" panose="02020603050405020304" pitchFamily="18" charset="0"/>
              </a:rPr>
              <a:t>Qj</a:t>
            </a:r>
            <a:r>
              <a:rPr lang="en-US" altLang="zh-CN" sz="2400" b="1" dirty="0" smtClean="0">
                <a:latin typeface="Times New Roman" panose="02020603050405020304" pitchFamily="18" charset="0"/>
                <a:cs typeface="Times New Roman" panose="02020603050405020304" pitchFamily="18" charset="0"/>
              </a:rPr>
              <a:t>(</a:t>
            </a:r>
            <a:r>
              <a:rPr lang="en-US" altLang="zh-CN" sz="2400" b="1" dirty="0" smtClean="0">
                <a:solidFill>
                  <a:srgbClr val="9933FF"/>
                </a:solidFill>
                <a:latin typeface="Times New Roman" panose="02020603050405020304" pitchFamily="18" charset="0"/>
                <a:cs typeface="Times New Roman" panose="02020603050405020304" pitchFamily="18" charset="0"/>
              </a:rPr>
              <a:t>f</a:t>
            </a:r>
            <a:r>
              <a:rPr lang="en-US" altLang="zh-CN" sz="2400" b="1" dirty="0" smtClean="0">
                <a:latin typeface="Times New Roman" panose="02020603050405020304" pitchFamily="18" charset="0"/>
                <a:cs typeface="Times New Roman" panose="02020603050405020304" pitchFamily="18" charset="0"/>
              </a:rPr>
              <a:t>)=</a:t>
            </a:r>
            <a:r>
              <a:rPr lang="en-US" altLang="zh-CN" sz="2400" b="1" dirty="0" smtClean="0">
                <a:solidFill>
                  <a:srgbClr val="FF0000"/>
                </a:solidFill>
                <a:latin typeface="Times New Roman" panose="02020603050405020304" pitchFamily="18" charset="0"/>
                <a:cs typeface="Times New Roman" panose="02020603050405020304" pitchFamily="18" charset="0"/>
              </a:rPr>
              <a:t>FU</a:t>
            </a:r>
            <a:r>
              <a:rPr lang="en-US" altLang="zh-CN" sz="2400" b="1" dirty="0" smtClean="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then </a:t>
            </a:r>
            <a:r>
              <a:rPr lang="en-US" altLang="zh-CN" sz="2400" b="1" dirty="0" err="1" smtClean="0">
                <a:latin typeface="Times New Roman" panose="02020603050405020304" pitchFamily="18" charset="0"/>
                <a:cs typeface="Times New Roman" panose="02020603050405020304" pitchFamily="18" charset="0"/>
              </a:rPr>
              <a:t>Rj</a:t>
            </a:r>
            <a:r>
              <a:rPr lang="en-US" altLang="zh-CN" sz="2400" b="1" dirty="0" smtClean="0">
                <a:latin typeface="Times New Roman" panose="02020603050405020304" pitchFamily="18" charset="0"/>
                <a:cs typeface="Times New Roman" panose="02020603050405020304" pitchFamily="18" charset="0"/>
              </a:rPr>
              <a:t>(</a:t>
            </a:r>
            <a:r>
              <a:rPr lang="en-US" altLang="zh-CN" sz="2400" b="1" dirty="0" smtClean="0">
                <a:solidFill>
                  <a:srgbClr val="9933FF"/>
                </a:solidFill>
                <a:latin typeface="Times New Roman" panose="02020603050405020304" pitchFamily="18" charset="0"/>
                <a:cs typeface="Times New Roman" panose="02020603050405020304" pitchFamily="18" charset="0"/>
              </a:rPr>
              <a:t>f</a:t>
            </a:r>
            <a:r>
              <a:rPr lang="en-US" altLang="zh-CN" sz="2400" b="1" dirty="0" smtClean="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yes)</a:t>
            </a:r>
            <a:r>
              <a:rPr lang="zh-CN" altLang="en-US" sz="2400" b="1" dirty="0" smtClean="0">
                <a:latin typeface="Times New Roman" panose="02020603050405020304" pitchFamily="18" charset="0"/>
                <a:cs typeface="Times New Roman" panose="02020603050405020304" pitchFamily="18" charset="0"/>
              </a:rPr>
              <a:t>；  </a:t>
            </a:r>
            <a:r>
              <a:rPr lang="en-US" altLang="zh-CN" sz="2000" b="1" dirty="0" smtClean="0">
                <a:solidFill>
                  <a:srgbClr val="000000"/>
                </a:solidFill>
                <a:latin typeface="Times New Roman" panose="02020603050405020304" pitchFamily="18" charset="0"/>
                <a:cs typeface="Times New Roman" panose="02020603050405020304" pitchFamily="18" charset="0"/>
              </a:rPr>
              <a:t>//</a:t>
            </a:r>
            <a:r>
              <a:rPr lang="zh-CN" altLang="en-US" sz="2000" b="1" dirty="0" smtClean="0">
                <a:solidFill>
                  <a:srgbClr val="000000"/>
                </a:solidFill>
                <a:latin typeface="Times New Roman" panose="02020603050405020304" pitchFamily="18" charset="0"/>
                <a:cs typeface="Times New Roman" panose="02020603050405020304" pitchFamily="18" charset="0"/>
              </a:rPr>
              <a:t>有</a:t>
            </a:r>
            <a:r>
              <a:rPr lang="zh-CN" altLang="en-US" sz="2000" b="1" dirty="0">
                <a:solidFill>
                  <a:srgbClr val="000000"/>
                </a:solidFill>
                <a:latin typeface="Times New Roman" panose="02020603050405020304" pitchFamily="18" charset="0"/>
                <a:cs typeface="Times New Roman" panose="02020603050405020304" pitchFamily="18" charset="0"/>
              </a:rPr>
              <a:t>等待的</a:t>
            </a:r>
            <a:r>
              <a:rPr lang="zh-CN" altLang="en-US" sz="2000" b="1" dirty="0" smtClean="0">
                <a:solidFill>
                  <a:srgbClr val="000000"/>
                </a:solidFill>
                <a:latin typeface="Times New Roman" panose="02020603050405020304" pitchFamily="18" charset="0"/>
                <a:cs typeface="Times New Roman" panose="02020603050405020304" pitchFamily="18" charset="0"/>
              </a:rPr>
              <a:t>结果，则数据可用。</a:t>
            </a:r>
            <a:endParaRPr lang="en-US" altLang="zh-CN" b="1" dirty="0" smtClean="0">
              <a:latin typeface="Times New Roman" panose="02020603050405020304" pitchFamily="18" charset="0"/>
              <a:cs typeface="Times New Roman" panose="02020603050405020304" pitchFamily="18" charset="0"/>
            </a:endParaRPr>
          </a:p>
          <a:p>
            <a:pPr marL="0" lvl="1" indent="-457200" eaLnBrk="1" hangingPunct="1">
              <a:buNone/>
            </a:pPr>
            <a:r>
              <a:rPr lang="zh-CN" altLang="en-US" b="1" dirty="0" smtClean="0">
                <a:latin typeface="Times New Roman" panose="02020603050405020304" pitchFamily="18" charset="0"/>
                <a:cs typeface="Times New Roman" panose="02020603050405020304" pitchFamily="18" charset="0"/>
                <a:sym typeface="Symbol" pitchFamily="18" charset="2"/>
              </a:rPr>
              <a:t>  </a:t>
            </a:r>
            <a:r>
              <a:rPr lang="zh-CN" altLang="en-US" sz="2400" b="1" dirty="0" smtClean="0">
                <a:latin typeface="Times New Roman" panose="02020603050405020304" pitchFamily="18" charset="0"/>
                <a:cs typeface="Times New Roman" panose="02020603050405020304" pitchFamily="18" charset="0"/>
                <a:sym typeface="Symbol" pitchFamily="18" charset="2"/>
              </a:rPr>
              <a:t></a:t>
            </a:r>
            <a:r>
              <a:rPr lang="en-US" altLang="zh-CN" sz="2400" b="1" dirty="0">
                <a:latin typeface="Times New Roman" panose="02020603050405020304" pitchFamily="18" charset="0"/>
                <a:cs typeface="Times New Roman" panose="02020603050405020304" pitchFamily="18" charset="0"/>
              </a:rPr>
              <a:t>f(if </a:t>
            </a:r>
            <a:r>
              <a:rPr lang="en-US" altLang="zh-CN" sz="2400" b="1" dirty="0" err="1" smtClean="0">
                <a:latin typeface="Times New Roman" panose="02020603050405020304" pitchFamily="18" charset="0"/>
                <a:cs typeface="Times New Roman" panose="02020603050405020304" pitchFamily="18" charset="0"/>
              </a:rPr>
              <a:t>Qk</a:t>
            </a:r>
            <a:r>
              <a:rPr lang="en-US" altLang="zh-CN" sz="2400" b="1" dirty="0" smtClean="0">
                <a:latin typeface="Times New Roman" panose="02020603050405020304" pitchFamily="18" charset="0"/>
                <a:cs typeface="Times New Roman" panose="02020603050405020304" pitchFamily="18" charset="0"/>
              </a:rPr>
              <a:t>(</a:t>
            </a:r>
            <a:r>
              <a:rPr lang="en-US" altLang="zh-CN" sz="2400" b="1" dirty="0" smtClean="0">
                <a:solidFill>
                  <a:srgbClr val="9933FF"/>
                </a:solidFill>
                <a:latin typeface="Times New Roman" panose="02020603050405020304" pitchFamily="18" charset="0"/>
                <a:cs typeface="Times New Roman" panose="02020603050405020304" pitchFamily="18" charset="0"/>
              </a:rPr>
              <a:t>f</a:t>
            </a:r>
            <a:r>
              <a:rPr lang="en-US" altLang="zh-CN" sz="2400" b="1" dirty="0" smtClean="0">
                <a:latin typeface="Times New Roman" panose="02020603050405020304" pitchFamily="18" charset="0"/>
                <a:cs typeface="Times New Roman" panose="02020603050405020304" pitchFamily="18" charset="0"/>
              </a:rPr>
              <a:t>)=</a:t>
            </a:r>
            <a:r>
              <a:rPr lang="en-US" altLang="zh-CN" sz="2400" b="1" dirty="0" smtClean="0">
                <a:solidFill>
                  <a:srgbClr val="FF0000"/>
                </a:solidFill>
                <a:latin typeface="Times New Roman" panose="02020603050405020304" pitchFamily="18" charset="0"/>
                <a:cs typeface="Times New Roman" panose="02020603050405020304" pitchFamily="18" charset="0"/>
              </a:rPr>
              <a:t>FU</a:t>
            </a:r>
            <a:r>
              <a:rPr lang="en-US" altLang="zh-CN" sz="2400" b="1" dirty="0" smtClean="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then </a:t>
            </a:r>
            <a:r>
              <a:rPr lang="en-US" altLang="zh-CN" sz="2400" b="1" dirty="0" err="1" smtClean="0">
                <a:latin typeface="Times New Roman" panose="02020603050405020304" pitchFamily="18" charset="0"/>
                <a:cs typeface="Times New Roman" panose="02020603050405020304" pitchFamily="18" charset="0"/>
              </a:rPr>
              <a:t>Rk</a:t>
            </a:r>
            <a:r>
              <a:rPr lang="en-US" altLang="zh-CN" sz="2400" b="1" dirty="0" smtClean="0">
                <a:latin typeface="Times New Roman" panose="02020603050405020304" pitchFamily="18" charset="0"/>
                <a:cs typeface="Times New Roman" panose="02020603050405020304" pitchFamily="18" charset="0"/>
              </a:rPr>
              <a:t>(</a:t>
            </a:r>
            <a:r>
              <a:rPr lang="en-US" altLang="zh-CN" sz="2400" b="1" dirty="0" smtClean="0">
                <a:solidFill>
                  <a:srgbClr val="9933FF"/>
                </a:solidFill>
                <a:latin typeface="Times New Roman" panose="02020603050405020304" pitchFamily="18" charset="0"/>
                <a:cs typeface="Times New Roman" panose="02020603050405020304" pitchFamily="18" charset="0"/>
              </a:rPr>
              <a:t>f</a:t>
            </a:r>
            <a:r>
              <a:rPr lang="en-US" altLang="zh-CN" sz="2400" b="1" dirty="0" smtClean="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yes</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a:t>
            </a:r>
            <a:endParaRPr lang="en-US" altLang="zh-CN" sz="2400" b="1" dirty="0" smtClean="0">
              <a:latin typeface="Times New Roman" panose="02020603050405020304" pitchFamily="18" charset="0"/>
              <a:cs typeface="Times New Roman" panose="02020603050405020304" pitchFamily="18" charset="0"/>
            </a:endParaRPr>
          </a:p>
          <a:p>
            <a:pPr marL="0" lvl="1" indent="-457200" eaLnBrk="1" hangingPunct="1">
              <a:buNone/>
            </a:pPr>
            <a:r>
              <a:rPr lang="en-US" altLang="zh-CN" b="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Result(Fi(</a:t>
            </a:r>
            <a:r>
              <a:rPr lang="en-US" altLang="zh-CN" sz="2400" b="1" dirty="0" smtClean="0">
                <a:solidFill>
                  <a:srgbClr val="FF0000"/>
                </a:solidFill>
                <a:latin typeface="Times New Roman" panose="02020603050405020304" pitchFamily="18" charset="0"/>
                <a:cs typeface="Times New Roman" panose="02020603050405020304" pitchFamily="18" charset="0"/>
              </a:rPr>
              <a:t>FU</a:t>
            </a:r>
            <a:r>
              <a:rPr lang="en-US" altLang="zh-CN" sz="2400" b="1" dirty="0" smtClean="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←0</a:t>
            </a:r>
            <a:r>
              <a:rPr lang="zh-CN" altLang="en-US" sz="2400" b="1" dirty="0" smtClean="0">
                <a:latin typeface="Times New Roman" panose="02020603050405020304" pitchFamily="18" charset="0"/>
                <a:cs typeface="Times New Roman" panose="02020603050405020304" pitchFamily="18" charset="0"/>
              </a:rPr>
              <a:t>；                      </a:t>
            </a:r>
            <a:r>
              <a:rPr lang="en-US" altLang="zh-CN" sz="2000" b="1" dirty="0" smtClean="0">
                <a:solidFill>
                  <a:srgbClr val="000000"/>
                </a:solidFill>
                <a:latin typeface="Times New Roman" panose="02020603050405020304" pitchFamily="18" charset="0"/>
                <a:cs typeface="Times New Roman" panose="02020603050405020304" pitchFamily="18" charset="0"/>
              </a:rPr>
              <a:t>//</a:t>
            </a:r>
            <a:r>
              <a:rPr lang="zh-CN" altLang="en-US" sz="2000" b="1" dirty="0">
                <a:solidFill>
                  <a:srgbClr val="000000"/>
                </a:solidFill>
                <a:latin typeface="Times New Roman" panose="02020603050405020304" pitchFamily="18" charset="0"/>
                <a:cs typeface="Times New Roman" panose="02020603050405020304" pitchFamily="18" charset="0"/>
              </a:rPr>
              <a:t>没有</a:t>
            </a:r>
            <a:r>
              <a:rPr lang="en-US" altLang="zh-CN" sz="2000" b="1" dirty="0">
                <a:solidFill>
                  <a:srgbClr val="000000"/>
                </a:solidFill>
                <a:latin typeface="Times New Roman" panose="02020603050405020304" pitchFamily="18" charset="0"/>
                <a:cs typeface="Times New Roman" panose="02020603050405020304" pitchFamily="18" charset="0"/>
              </a:rPr>
              <a:t>FU</a:t>
            </a:r>
            <a:r>
              <a:rPr lang="zh-CN" altLang="en-US" sz="2000" b="1" dirty="0">
                <a:solidFill>
                  <a:srgbClr val="000000"/>
                </a:solidFill>
                <a:latin typeface="Times New Roman" panose="02020603050405020304" pitchFamily="18" charset="0"/>
                <a:cs typeface="Times New Roman" panose="02020603050405020304" pitchFamily="18" charset="0"/>
              </a:rPr>
              <a:t>使用</a:t>
            </a:r>
            <a:r>
              <a:rPr lang="en-US" altLang="zh-CN" sz="2000" b="1" dirty="0">
                <a:solidFill>
                  <a:srgbClr val="000000"/>
                </a:solidFill>
                <a:latin typeface="Times New Roman" panose="02020603050405020304" pitchFamily="18" charset="0"/>
                <a:cs typeface="Times New Roman" panose="02020603050405020304" pitchFamily="18" charset="0"/>
              </a:rPr>
              <a:t>Fi</a:t>
            </a:r>
            <a:r>
              <a:rPr lang="zh-CN" altLang="en-US" sz="2000" b="1" dirty="0">
                <a:solidFill>
                  <a:srgbClr val="000000"/>
                </a:solidFill>
                <a:latin typeface="Times New Roman" panose="02020603050405020304" pitchFamily="18" charset="0"/>
                <a:cs typeface="Times New Roman" panose="02020603050405020304" pitchFamily="18" charset="0"/>
              </a:rPr>
              <a:t>为目的寄存器</a:t>
            </a:r>
            <a:r>
              <a:rPr lang="zh-CN" altLang="en-US" sz="2000" b="1" dirty="0" smtClean="0">
                <a:solidFill>
                  <a:srgbClr val="000000"/>
                </a:solidFill>
                <a:latin typeface="Times New Roman" panose="02020603050405020304" pitchFamily="18" charset="0"/>
                <a:cs typeface="Times New Roman" panose="02020603050405020304" pitchFamily="18" charset="0"/>
              </a:rPr>
              <a:t>。</a:t>
            </a:r>
            <a:endParaRPr lang="en-US" altLang="zh-CN" b="1" dirty="0" smtClean="0">
              <a:latin typeface="Times New Roman" panose="02020603050405020304" pitchFamily="18" charset="0"/>
              <a:cs typeface="Times New Roman" panose="02020603050405020304" pitchFamily="18" charset="0"/>
            </a:endParaRPr>
          </a:p>
          <a:p>
            <a:pPr marL="0" lvl="1" indent="-457200" eaLnBrk="1" hangingPunct="1">
              <a:buNone/>
            </a:pPr>
            <a:r>
              <a:rPr lang="en-US" altLang="zh-CN" sz="2400" b="1" dirty="0" smtClean="0">
                <a:latin typeface="Times New Roman" panose="02020603050405020304" pitchFamily="18" charset="0"/>
                <a:cs typeface="Times New Roman" panose="02020603050405020304" pitchFamily="18" charset="0"/>
              </a:rPr>
              <a:t>  Busy(</a:t>
            </a:r>
            <a:r>
              <a:rPr lang="en-US" altLang="zh-CN" sz="2400" b="1" dirty="0" smtClean="0">
                <a:solidFill>
                  <a:srgbClr val="FF0000"/>
                </a:solidFill>
                <a:latin typeface="Times New Roman" panose="02020603050405020304" pitchFamily="18" charset="0"/>
                <a:cs typeface="Times New Roman" panose="02020603050405020304" pitchFamily="18" charset="0"/>
              </a:rPr>
              <a:t>FU</a:t>
            </a:r>
            <a:r>
              <a:rPr lang="en-US" altLang="zh-CN" sz="2400" b="1" dirty="0" smtClean="0">
                <a:latin typeface="Times New Roman" panose="02020603050405020304" pitchFamily="18" charset="0"/>
                <a:cs typeface="Times New Roman" panose="02020603050405020304" pitchFamily="18" charset="0"/>
              </a:rPr>
              <a:t>)=no</a:t>
            </a:r>
            <a:r>
              <a:rPr lang="zh-CN" altLang="en-US" sz="2400" b="1" dirty="0" smtClean="0">
                <a:latin typeface="Times New Roman" panose="02020603050405020304" pitchFamily="18" charset="0"/>
                <a:cs typeface="Times New Roman" panose="02020603050405020304" pitchFamily="18" charset="0"/>
              </a:rPr>
              <a:t>；</a:t>
            </a:r>
            <a:r>
              <a:rPr lang="zh-CN" altLang="en-US" sz="1800" b="1" dirty="0">
                <a:latin typeface="Times New Roman" panose="02020603050405020304" pitchFamily="18" charset="0"/>
                <a:cs typeface="Times New Roman" panose="02020603050405020304" pitchFamily="18" charset="0"/>
              </a:rPr>
              <a:t>         </a:t>
            </a:r>
            <a:r>
              <a:rPr lang="zh-CN" altLang="en-US" sz="1800" b="1" dirty="0" smtClean="0">
                <a:latin typeface="Times New Roman" panose="02020603050405020304" pitchFamily="18" charset="0"/>
                <a:cs typeface="Times New Roman" panose="02020603050405020304" pitchFamily="18" charset="0"/>
              </a:rPr>
              <a:t>                              </a:t>
            </a:r>
            <a:r>
              <a:rPr lang="en-US" altLang="zh-CN" sz="2000" b="1" dirty="0" smtClean="0">
                <a:solidFill>
                  <a:srgbClr val="000000"/>
                </a:solidFill>
                <a:latin typeface="Times New Roman" panose="02020603050405020304" pitchFamily="18" charset="0"/>
                <a:cs typeface="Times New Roman" panose="02020603050405020304" pitchFamily="18" charset="0"/>
              </a:rPr>
              <a:t>//</a:t>
            </a:r>
            <a:r>
              <a:rPr lang="zh-CN" altLang="en-US" sz="2000" b="1" dirty="0" smtClean="0">
                <a:solidFill>
                  <a:srgbClr val="000000"/>
                </a:solidFill>
                <a:latin typeface="Times New Roman" panose="02020603050405020304" pitchFamily="18" charset="0"/>
                <a:cs typeface="Times New Roman" panose="02020603050405020304" pitchFamily="18" charset="0"/>
              </a:rPr>
              <a:t>释放</a:t>
            </a:r>
            <a:r>
              <a:rPr lang="en-US" altLang="zh-CN" sz="2000" b="1" dirty="0" smtClean="0">
                <a:solidFill>
                  <a:srgbClr val="000000"/>
                </a:solidFill>
                <a:latin typeface="Times New Roman" panose="02020603050405020304" pitchFamily="18" charset="0"/>
                <a:cs typeface="Times New Roman" panose="02020603050405020304" pitchFamily="18" charset="0"/>
              </a:rPr>
              <a:t>FU</a:t>
            </a:r>
            <a:r>
              <a:rPr lang="zh-CN" altLang="en-US" sz="2000" b="1" dirty="0" smtClean="0">
                <a:solidFill>
                  <a:srgbClr val="000000"/>
                </a:solidFill>
                <a:latin typeface="Times New Roman" panose="02020603050405020304" pitchFamily="18" charset="0"/>
                <a:cs typeface="Times New Roman" panose="02020603050405020304" pitchFamily="18" charset="0"/>
              </a:rPr>
              <a:t>。</a:t>
            </a:r>
            <a:endParaRPr lang="en-US" altLang="zh-CN" sz="2000" b="1" dirty="0">
              <a:solidFill>
                <a:srgbClr val="000000"/>
              </a:solidFill>
              <a:latin typeface="Times New Roman" panose="02020603050405020304" pitchFamily="18" charset="0"/>
              <a:cs typeface="Times New Roman" panose="02020603050405020304" pitchFamily="18" charset="0"/>
            </a:endParaRPr>
          </a:p>
          <a:p>
            <a:pPr marL="0" lvl="1" indent="-457200" eaLnBrk="1" hangingPunct="1">
              <a:buFont typeface="Wingdings" pitchFamily="2" charset="2"/>
              <a:buNone/>
            </a:pPr>
            <a:endParaRPr lang="en-US" altLang="zh-CN" b="1" dirty="0" smtClean="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0516529"/>
      </p:ext>
    </p:extLst>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Grp="1" noChangeArrowheads="1"/>
          </p:cNvSpPr>
          <p:nvPr>
            <p:ph type="title" idx="4294967295"/>
          </p:nvPr>
        </p:nvSpPr>
        <p:spPr>
          <a:xfrm>
            <a:off x="468313" y="188913"/>
            <a:ext cx="8229600" cy="1143000"/>
          </a:xfrm>
        </p:spPr>
        <p:txBody>
          <a:bodyPr/>
          <a:lstStyle/>
          <a:p>
            <a:pPr eaLnBrk="1" hangingPunct="1">
              <a:defRPr/>
            </a:pPr>
            <a:r>
              <a:rPr lang="zh-CN" altLang="en-US" sz="4000" b="1" dirty="0" smtClean="0">
                <a:latin typeface="+mj-ea"/>
              </a:rPr>
              <a:t>开销和性能提升</a:t>
            </a:r>
          </a:p>
        </p:txBody>
      </p:sp>
      <p:sp>
        <p:nvSpPr>
          <p:cNvPr id="57347" name="Rectangle 5"/>
          <p:cNvSpPr>
            <a:spLocks noGrp="1" noChangeArrowheads="1"/>
          </p:cNvSpPr>
          <p:nvPr>
            <p:ph type="body" idx="4294967295"/>
          </p:nvPr>
        </p:nvSpPr>
        <p:spPr>
          <a:xfrm>
            <a:off x="468313" y="1484313"/>
            <a:ext cx="8229600" cy="4525962"/>
          </a:xfrm>
        </p:spPr>
        <p:txBody>
          <a:bodyPr rtlCol="0">
            <a:noAutofit/>
          </a:bodyPr>
          <a:lstStyle/>
          <a:p>
            <a:pPr eaLnBrk="1" fontAlgn="auto" hangingPunct="1">
              <a:lnSpc>
                <a:spcPct val="120000"/>
              </a:lnSpc>
              <a:spcAft>
                <a:spcPts val="0"/>
              </a:spcAft>
              <a:defRPr/>
            </a:pPr>
            <a:r>
              <a:rPr lang="en-US" altLang="zh-CN" sz="2400" b="1" dirty="0" smtClean="0">
                <a:latin typeface="Times New Roman" panose="02020603050405020304" pitchFamily="18" charset="0"/>
                <a:ea typeface="+mj-ea"/>
                <a:cs typeface="Times New Roman" panose="02020603050405020304" pitchFamily="18" charset="0"/>
              </a:rPr>
              <a:t>CDC6600</a:t>
            </a:r>
          </a:p>
          <a:p>
            <a:pPr lvl="2" eaLnBrk="1" fontAlgn="auto" hangingPunct="1">
              <a:lnSpc>
                <a:spcPct val="90000"/>
              </a:lnSpc>
              <a:spcAft>
                <a:spcPts val="0"/>
              </a:spcAft>
              <a:buFont typeface="Wingdings" pitchFamily="2" charset="2"/>
              <a:buNone/>
              <a:defRPr/>
            </a:pPr>
            <a:r>
              <a:rPr lang="zh-CN" altLang="en-US" b="1" u="sng" dirty="0" smtClean="0">
                <a:latin typeface="Times New Roman" panose="02020603050405020304" pitchFamily="18" charset="0"/>
                <a:ea typeface="+mj-ea"/>
                <a:cs typeface="Times New Roman" panose="02020603050405020304" pitchFamily="18" charset="0"/>
              </a:rPr>
              <a:t>性能提升	编码方式	</a:t>
            </a:r>
            <a:endParaRPr lang="zh-CN" altLang="en-US" b="1" dirty="0" smtClean="0">
              <a:latin typeface="Times New Roman" panose="02020603050405020304" pitchFamily="18" charset="0"/>
              <a:ea typeface="+mj-ea"/>
              <a:cs typeface="Times New Roman" panose="02020603050405020304" pitchFamily="18" charset="0"/>
            </a:endParaRPr>
          </a:p>
          <a:p>
            <a:pPr lvl="2" eaLnBrk="1" fontAlgn="auto" hangingPunct="1">
              <a:lnSpc>
                <a:spcPct val="90000"/>
              </a:lnSpc>
              <a:spcAft>
                <a:spcPts val="0"/>
              </a:spcAft>
              <a:buFont typeface="Wingdings" pitchFamily="2" charset="2"/>
              <a:buNone/>
              <a:defRPr/>
            </a:pPr>
            <a:r>
              <a:rPr lang="en-US" altLang="zh-CN" b="1" dirty="0" smtClean="0">
                <a:latin typeface="Times New Roman" panose="02020603050405020304" pitchFamily="18" charset="0"/>
                <a:ea typeface="+mj-ea"/>
                <a:cs typeface="Times New Roman" panose="02020603050405020304" pitchFamily="18" charset="0"/>
              </a:rPr>
              <a:t>1.7		FORTRAN</a:t>
            </a:r>
          </a:p>
          <a:p>
            <a:pPr lvl="2" eaLnBrk="1" fontAlgn="auto" hangingPunct="1">
              <a:lnSpc>
                <a:spcPct val="90000"/>
              </a:lnSpc>
              <a:spcAft>
                <a:spcPts val="0"/>
              </a:spcAft>
              <a:buFont typeface="Wingdings" pitchFamily="2" charset="2"/>
              <a:buNone/>
              <a:defRPr/>
            </a:pPr>
            <a:r>
              <a:rPr lang="en-US" altLang="zh-CN" b="1" dirty="0" smtClean="0">
                <a:latin typeface="Times New Roman" panose="02020603050405020304" pitchFamily="18" charset="0"/>
                <a:ea typeface="+mj-ea"/>
                <a:cs typeface="Times New Roman" panose="02020603050405020304" pitchFamily="18" charset="0"/>
              </a:rPr>
              <a:t>2.5		</a:t>
            </a:r>
            <a:r>
              <a:rPr lang="zh-CN" altLang="en-US" b="1" dirty="0" smtClean="0">
                <a:latin typeface="Times New Roman" panose="02020603050405020304" pitchFamily="18" charset="0"/>
                <a:ea typeface="+mj-ea"/>
                <a:cs typeface="Times New Roman" panose="02020603050405020304" pitchFamily="18" charset="0"/>
              </a:rPr>
              <a:t>手工汇编</a:t>
            </a:r>
          </a:p>
          <a:p>
            <a:pPr eaLnBrk="1" fontAlgn="auto" hangingPunct="1">
              <a:lnSpc>
                <a:spcPct val="120000"/>
              </a:lnSpc>
              <a:spcAft>
                <a:spcPts val="0"/>
              </a:spcAft>
              <a:defRPr/>
            </a:pPr>
            <a:r>
              <a:rPr lang="en-US" altLang="zh-CN" sz="2400" b="1" dirty="0" smtClean="0">
                <a:latin typeface="Times New Roman" panose="02020603050405020304" pitchFamily="18" charset="0"/>
                <a:ea typeface="+mj-ea"/>
                <a:cs typeface="Times New Roman" panose="02020603050405020304" pitchFamily="18" charset="0"/>
              </a:rPr>
              <a:t>Condition</a:t>
            </a:r>
            <a:r>
              <a:rPr lang="zh-CN" altLang="en-US" sz="2400" b="1" dirty="0" smtClean="0">
                <a:latin typeface="Times New Roman" panose="02020603050405020304" pitchFamily="18" charset="0"/>
                <a:ea typeface="+mj-ea"/>
                <a:cs typeface="Times New Roman" panose="02020603050405020304" pitchFamily="18" charset="0"/>
              </a:rPr>
              <a:t>（</a:t>
            </a:r>
            <a:r>
              <a:rPr lang="en-US" altLang="zh-CN" sz="2400" b="1" dirty="0" smtClean="0">
                <a:latin typeface="Times New Roman" panose="02020603050405020304" pitchFamily="18" charset="0"/>
                <a:ea typeface="+mj-ea"/>
                <a:cs typeface="Times New Roman" panose="02020603050405020304" pitchFamily="18" charset="0"/>
              </a:rPr>
              <a:t>CDC6600</a:t>
            </a:r>
            <a:r>
              <a:rPr lang="zh-CN" altLang="en-US" sz="2400" b="1" dirty="0" smtClean="0">
                <a:latin typeface="Times New Roman" panose="02020603050405020304" pitchFamily="18" charset="0"/>
                <a:ea typeface="+mj-ea"/>
                <a:cs typeface="Times New Roman" panose="02020603050405020304" pitchFamily="18" charset="0"/>
              </a:rPr>
              <a:t>记分牌）</a:t>
            </a:r>
            <a:endParaRPr lang="en-US" altLang="zh-CN" sz="2400" b="1" dirty="0" smtClean="0">
              <a:latin typeface="Times New Roman" panose="02020603050405020304" pitchFamily="18" charset="0"/>
              <a:ea typeface="+mj-ea"/>
              <a:cs typeface="Times New Roman" panose="02020603050405020304" pitchFamily="18" charset="0"/>
            </a:endParaRPr>
          </a:p>
          <a:p>
            <a:pPr lvl="1" eaLnBrk="1" fontAlgn="auto" hangingPunct="1">
              <a:lnSpc>
                <a:spcPct val="120000"/>
              </a:lnSpc>
              <a:spcAft>
                <a:spcPts val="0"/>
              </a:spcAft>
              <a:defRPr/>
            </a:pPr>
            <a:r>
              <a:rPr lang="zh-CN" altLang="en-US" sz="2400" b="1" dirty="0" smtClean="0">
                <a:latin typeface="Times New Roman" panose="02020603050405020304" pitchFamily="18" charset="0"/>
                <a:ea typeface="+mj-ea"/>
                <a:cs typeface="Times New Roman" panose="02020603050405020304" pitchFamily="18" charset="0"/>
              </a:rPr>
              <a:t>无软件流水调度</a:t>
            </a:r>
            <a:endParaRPr lang="en-US" altLang="zh-CN" sz="2400" b="1" dirty="0" smtClean="0">
              <a:latin typeface="Times New Roman" panose="02020603050405020304" pitchFamily="18" charset="0"/>
              <a:ea typeface="+mj-ea"/>
              <a:cs typeface="Times New Roman" panose="02020603050405020304" pitchFamily="18" charset="0"/>
            </a:endParaRPr>
          </a:p>
          <a:p>
            <a:pPr lvl="1" eaLnBrk="1" fontAlgn="auto" hangingPunct="1">
              <a:lnSpc>
                <a:spcPct val="120000"/>
              </a:lnSpc>
              <a:spcAft>
                <a:spcPts val="0"/>
              </a:spcAft>
              <a:defRPr/>
            </a:pPr>
            <a:r>
              <a:rPr lang="zh-CN" altLang="en-US" sz="2400" b="1" dirty="0" smtClean="0">
                <a:latin typeface="Times New Roman" panose="02020603050405020304" pitchFamily="18" charset="0"/>
                <a:ea typeface="+mj-ea"/>
                <a:cs typeface="Times New Roman" panose="02020603050405020304" pitchFamily="18" charset="0"/>
              </a:rPr>
              <a:t>无主存储器</a:t>
            </a:r>
            <a:endParaRPr lang="en-US" altLang="zh-CN" sz="2400" b="1" dirty="0" smtClean="0">
              <a:latin typeface="Times New Roman" panose="02020603050405020304" pitchFamily="18" charset="0"/>
              <a:ea typeface="+mj-ea"/>
              <a:cs typeface="Times New Roman" panose="02020603050405020304" pitchFamily="18" charset="0"/>
            </a:endParaRPr>
          </a:p>
          <a:p>
            <a:pPr lvl="1" eaLnBrk="1" fontAlgn="auto" hangingPunct="1">
              <a:lnSpc>
                <a:spcPct val="120000"/>
              </a:lnSpc>
              <a:spcAft>
                <a:spcPts val="0"/>
              </a:spcAft>
              <a:defRPr/>
            </a:pPr>
            <a:r>
              <a:rPr lang="zh-CN" altLang="en-US" sz="2400" b="1" dirty="0" smtClean="0">
                <a:latin typeface="Times New Roman" panose="02020603050405020304" pitchFamily="18" charset="0"/>
                <a:ea typeface="+mj-ea"/>
                <a:cs typeface="Times New Roman" panose="02020603050405020304" pitchFamily="18" charset="0"/>
              </a:rPr>
              <a:t>无</a:t>
            </a:r>
            <a:r>
              <a:rPr lang="en-US" altLang="zh-CN" sz="2400" b="1" dirty="0" smtClean="0">
                <a:latin typeface="Times New Roman" panose="02020603050405020304" pitchFamily="18" charset="0"/>
                <a:ea typeface="+mj-ea"/>
                <a:cs typeface="Times New Roman" panose="02020603050405020304" pitchFamily="18" charset="0"/>
              </a:rPr>
              <a:t>Cache</a:t>
            </a:r>
          </a:p>
          <a:p>
            <a:pPr eaLnBrk="1" fontAlgn="auto" hangingPunct="1">
              <a:lnSpc>
                <a:spcPct val="120000"/>
              </a:lnSpc>
              <a:spcAft>
                <a:spcPts val="0"/>
              </a:spcAft>
              <a:defRPr/>
            </a:pPr>
            <a:r>
              <a:rPr lang="en-US" altLang="zh-CN" sz="2400" b="1" dirty="0" smtClean="0">
                <a:latin typeface="Times New Roman" panose="02020603050405020304" pitchFamily="18" charset="0"/>
                <a:ea typeface="+mj-ea"/>
                <a:cs typeface="Times New Roman" panose="02020603050405020304" pitchFamily="18" charset="0"/>
              </a:rPr>
              <a:t>CDC6600</a:t>
            </a:r>
            <a:r>
              <a:rPr lang="zh-CN" altLang="en-US" sz="2400" b="1" dirty="0" smtClean="0">
                <a:latin typeface="Times New Roman" panose="02020603050405020304" pitchFamily="18" charset="0"/>
                <a:ea typeface="+mj-ea"/>
                <a:cs typeface="Times New Roman" panose="02020603050405020304" pitchFamily="18" charset="0"/>
              </a:rPr>
              <a:t>上的记分牌的逻辑电路相当于一个功能部件，器件的耗费是非常低的，但增加了大量的连线。</a:t>
            </a:r>
            <a:endParaRPr lang="en-US" altLang="zh-CN" sz="2400" b="1" dirty="0" smtClean="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573432291"/>
      </p:ext>
    </p:extLst>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descr="Rectangle: Click to edit Master text styles&#10;Second level&#10;Third level&#10;Fourth level&#10;Fifth level"/>
          <p:cNvSpPr>
            <a:spLocks noGrp="1" noChangeArrowheads="1"/>
          </p:cNvSpPr>
          <p:nvPr>
            <p:ph idx="1"/>
          </p:nvPr>
        </p:nvSpPr>
        <p:spPr>
          <a:xfrm>
            <a:off x="395288" y="836613"/>
            <a:ext cx="8229600" cy="5832475"/>
          </a:xfrm>
        </p:spPr>
        <p:txBody>
          <a:bodyPr/>
          <a:lstStyle/>
          <a:p>
            <a:pPr eaLnBrk="1" hangingPunct="1">
              <a:lnSpc>
                <a:spcPct val="110000"/>
              </a:lnSpc>
              <a:buFont typeface="Wingdings" pitchFamily="2" charset="2"/>
              <a:buChar char="Ø"/>
            </a:pPr>
            <a:r>
              <a:rPr lang="zh-CN" altLang="en-US" sz="2400" b="1" dirty="0" smtClean="0"/>
              <a:t>记分牌的性能受限于以下几个方面：</a:t>
            </a:r>
          </a:p>
          <a:p>
            <a:pPr marL="1085850" lvl="1" indent="-457200" eaLnBrk="1" hangingPunct="1">
              <a:lnSpc>
                <a:spcPct val="110000"/>
              </a:lnSpc>
            </a:pPr>
            <a:r>
              <a:rPr lang="zh-CN" altLang="en-US" sz="2400" b="1" dirty="0" smtClean="0"/>
              <a:t>程序代码中可开发的并行性，即是否存在可以并行执行的不相关的指令。</a:t>
            </a:r>
          </a:p>
          <a:p>
            <a:pPr marL="1085850" lvl="1" indent="-457200" eaLnBrk="1" hangingPunct="1">
              <a:lnSpc>
                <a:spcPct val="110000"/>
              </a:lnSpc>
            </a:pPr>
            <a:r>
              <a:rPr lang="zh-CN" altLang="en-US" sz="2400" b="1" dirty="0" smtClean="0"/>
              <a:t>记分牌的容量。</a:t>
            </a:r>
          </a:p>
          <a:p>
            <a:pPr lvl="2" eaLnBrk="1" hangingPunct="1">
              <a:lnSpc>
                <a:spcPct val="110000"/>
              </a:lnSpc>
            </a:pPr>
            <a:r>
              <a:rPr lang="zh-CN" altLang="en-US" b="1" dirty="0" smtClean="0"/>
              <a:t>记分牌的容量决定了流水线能在多大范围内寻找不相关指令。流水线中可以同时容纳的指令数量称为</a:t>
            </a:r>
            <a:r>
              <a:rPr lang="zh-CN" altLang="en-US" b="1" dirty="0" smtClean="0">
                <a:solidFill>
                  <a:srgbClr val="FF0000"/>
                </a:solidFill>
              </a:rPr>
              <a:t>指令窗口</a:t>
            </a:r>
            <a:r>
              <a:rPr lang="zh-CN" altLang="en-US" b="1" dirty="0" smtClean="0"/>
              <a:t>。</a:t>
            </a:r>
          </a:p>
          <a:p>
            <a:pPr marL="1085850" lvl="1" indent="-457200" eaLnBrk="1" hangingPunct="1">
              <a:lnSpc>
                <a:spcPct val="110000"/>
              </a:lnSpc>
            </a:pPr>
            <a:r>
              <a:rPr lang="zh-CN" altLang="en-US" sz="2400" b="1" dirty="0" smtClean="0">
                <a:latin typeface="Times New Roman" pitchFamily="18" charset="0"/>
              </a:rPr>
              <a:t>功能部件的数目和种类。</a:t>
            </a:r>
          </a:p>
          <a:p>
            <a:pPr lvl="2" eaLnBrk="1" hangingPunct="1">
              <a:lnSpc>
                <a:spcPct val="110000"/>
              </a:lnSpc>
            </a:pPr>
            <a:r>
              <a:rPr lang="zh-CN" altLang="en-US" b="1" dirty="0" smtClean="0">
                <a:latin typeface="Times New Roman" pitchFamily="18" charset="0"/>
              </a:rPr>
              <a:t>功能部件的总数决定了结构冲突的严重程度。</a:t>
            </a:r>
          </a:p>
          <a:p>
            <a:pPr marL="1085850" lvl="1" indent="-457200" eaLnBrk="1" hangingPunct="1">
              <a:lnSpc>
                <a:spcPct val="110000"/>
              </a:lnSpc>
            </a:pPr>
            <a:r>
              <a:rPr lang="zh-CN" altLang="en-US" sz="2400" b="1" dirty="0" smtClean="0">
                <a:latin typeface="Times New Roman" pitchFamily="18" charset="0"/>
              </a:rPr>
              <a:t>反相关和输出相关。</a:t>
            </a:r>
          </a:p>
          <a:p>
            <a:pPr lvl="2" eaLnBrk="1" hangingPunct="1">
              <a:lnSpc>
                <a:spcPct val="110000"/>
              </a:lnSpc>
            </a:pPr>
            <a:r>
              <a:rPr lang="zh-CN" altLang="en-US" b="1" dirty="0" smtClean="0">
                <a:latin typeface="Times New Roman" pitchFamily="18" charset="0"/>
              </a:rPr>
              <a:t>它们引起计分牌中更多的</a:t>
            </a:r>
            <a:r>
              <a:rPr lang="en-US" altLang="zh-CN" b="1" dirty="0" smtClean="0">
                <a:latin typeface="Times New Roman" pitchFamily="18" charset="0"/>
              </a:rPr>
              <a:t>WAR</a:t>
            </a:r>
            <a:r>
              <a:rPr lang="zh-CN" altLang="en-US" b="1" dirty="0" smtClean="0">
                <a:latin typeface="Times New Roman" pitchFamily="18" charset="0"/>
              </a:rPr>
              <a:t>和</a:t>
            </a:r>
            <a:r>
              <a:rPr lang="en-US" altLang="zh-CN" b="1" dirty="0" smtClean="0">
                <a:latin typeface="Times New Roman" pitchFamily="18" charset="0"/>
              </a:rPr>
              <a:t>WAW</a:t>
            </a:r>
            <a:r>
              <a:rPr lang="zh-CN" altLang="en-US" b="1" dirty="0" smtClean="0">
                <a:latin typeface="Times New Roman" pitchFamily="18" charset="0"/>
              </a:rPr>
              <a:t>冲突 。</a:t>
            </a:r>
          </a:p>
        </p:txBody>
      </p:sp>
    </p:spTree>
    <p:extLst>
      <p:ext uri="{BB962C8B-B14F-4D97-AF65-F5344CB8AC3E}">
        <p14:creationId xmlns:p14="http://schemas.microsoft.com/office/powerpoint/2010/main" val="293783059"/>
      </p:ext>
    </p:extLst>
  </p:cSld>
  <p:clrMapOvr>
    <a:masterClrMapping/>
  </p:clrMapOvr>
  <p:transition spd="slow"/>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06" name="Rectangle 22"/>
          <p:cNvSpPr>
            <a:spLocks noGrp="1" noChangeArrowheads="1"/>
          </p:cNvSpPr>
          <p:nvPr>
            <p:ph type="body" idx="4294967295"/>
          </p:nvPr>
        </p:nvSpPr>
        <p:spPr/>
        <p:txBody>
          <a:bodyPr rtlCol="0">
            <a:normAutofit/>
          </a:bodyPr>
          <a:lstStyle/>
          <a:p>
            <a:pPr eaLnBrk="1" fontAlgn="auto" hangingPunct="1">
              <a:lnSpc>
                <a:spcPct val="110000"/>
              </a:lnSpc>
              <a:spcAft>
                <a:spcPts val="0"/>
              </a:spcAft>
              <a:defRPr/>
            </a:pPr>
            <a:r>
              <a:rPr lang="en-US" altLang="zh-CN" sz="2400" b="1" dirty="0" smtClean="0">
                <a:latin typeface="Times New Roman" panose="02020603050405020304" pitchFamily="18" charset="0"/>
                <a:ea typeface="+mj-ea"/>
                <a:cs typeface="Times New Roman" panose="02020603050405020304" pitchFamily="18" charset="0"/>
              </a:rPr>
              <a:t>IBM 360/91</a:t>
            </a:r>
            <a:r>
              <a:rPr lang="zh-CN" altLang="en-US" sz="2400" b="1" dirty="0" smtClean="0">
                <a:latin typeface="Times New Roman" panose="02020603050405020304" pitchFamily="18" charset="0"/>
                <a:ea typeface="+mj-ea"/>
                <a:cs typeface="Times New Roman" panose="02020603050405020304" pitchFamily="18" charset="0"/>
              </a:rPr>
              <a:t>比</a:t>
            </a:r>
            <a:r>
              <a:rPr lang="en-US" altLang="zh-CN" sz="2400" b="1" dirty="0" smtClean="0">
                <a:latin typeface="Times New Roman" panose="02020603050405020304" pitchFamily="18" charset="0"/>
                <a:ea typeface="+mj-ea"/>
                <a:cs typeface="Times New Roman" panose="02020603050405020304" pitchFamily="18" charset="0"/>
              </a:rPr>
              <a:t>CDC6600</a:t>
            </a:r>
            <a:r>
              <a:rPr lang="zh-CN" altLang="en-US" sz="2400" b="1" dirty="0" smtClean="0">
                <a:latin typeface="Times New Roman" panose="02020603050405020304" pitchFamily="18" charset="0"/>
                <a:ea typeface="+mj-ea"/>
                <a:cs typeface="Times New Roman" panose="02020603050405020304" pitchFamily="18" charset="0"/>
              </a:rPr>
              <a:t>晚三年推出</a:t>
            </a:r>
          </a:p>
          <a:p>
            <a:pPr lvl="1" eaLnBrk="1" fontAlgn="auto" hangingPunct="1">
              <a:lnSpc>
                <a:spcPct val="110000"/>
              </a:lnSpc>
              <a:spcAft>
                <a:spcPts val="0"/>
              </a:spcAft>
              <a:defRPr/>
            </a:pPr>
            <a:r>
              <a:rPr lang="zh-CN" altLang="en-US" sz="2400" b="1" dirty="0" smtClean="0">
                <a:latin typeface="Times New Roman" panose="02020603050405020304" pitchFamily="18" charset="0"/>
                <a:ea typeface="+mj-ea"/>
                <a:cs typeface="Times New Roman" panose="02020603050405020304" pitchFamily="18" charset="0"/>
              </a:rPr>
              <a:t>商业计算机使用</a:t>
            </a:r>
            <a:r>
              <a:rPr lang="en-US" altLang="zh-CN" sz="2400" b="1" dirty="0" smtClean="0">
                <a:latin typeface="Times New Roman" panose="02020603050405020304" pitchFamily="18" charset="0"/>
                <a:ea typeface="+mj-ea"/>
                <a:cs typeface="Times New Roman" panose="02020603050405020304" pitchFamily="18" charset="0"/>
              </a:rPr>
              <a:t>Cache</a:t>
            </a:r>
            <a:r>
              <a:rPr lang="zh-CN" altLang="en-US" sz="2400" b="1" dirty="0" smtClean="0">
                <a:latin typeface="Times New Roman" panose="02020603050405020304" pitchFamily="18" charset="0"/>
                <a:ea typeface="+mj-ea"/>
                <a:cs typeface="Times New Roman" panose="02020603050405020304" pitchFamily="18" charset="0"/>
              </a:rPr>
              <a:t>技术之前</a:t>
            </a:r>
          </a:p>
          <a:p>
            <a:pPr eaLnBrk="1" fontAlgn="auto" hangingPunct="1">
              <a:lnSpc>
                <a:spcPct val="110000"/>
              </a:lnSpc>
              <a:spcAft>
                <a:spcPts val="0"/>
              </a:spcAft>
              <a:defRPr/>
            </a:pPr>
            <a:r>
              <a:rPr lang="zh-CN" altLang="en-US" sz="2400" b="1" dirty="0" smtClean="0">
                <a:latin typeface="Times New Roman" panose="02020603050405020304" pitchFamily="18" charset="0"/>
                <a:ea typeface="+mj-ea"/>
                <a:cs typeface="Times New Roman" panose="02020603050405020304" pitchFamily="18" charset="0"/>
              </a:rPr>
              <a:t>整个</a:t>
            </a:r>
            <a:r>
              <a:rPr lang="en-US" altLang="zh-CN" sz="2400" b="1" dirty="0" smtClean="0">
                <a:latin typeface="Times New Roman" panose="02020603050405020304" pitchFamily="18" charset="0"/>
                <a:ea typeface="+mj-ea"/>
                <a:cs typeface="Times New Roman" panose="02020603050405020304" pitchFamily="18" charset="0"/>
              </a:rPr>
              <a:t>360</a:t>
            </a:r>
            <a:r>
              <a:rPr lang="zh-CN" altLang="en-US" sz="2400" b="1" dirty="0" smtClean="0">
                <a:latin typeface="Times New Roman" panose="02020603050405020304" pitchFamily="18" charset="0"/>
                <a:ea typeface="+mj-ea"/>
                <a:cs typeface="Times New Roman" panose="02020603050405020304" pitchFamily="18" charset="0"/>
              </a:rPr>
              <a:t>系列仅一个指令系统和一个编译器</a:t>
            </a:r>
          </a:p>
          <a:p>
            <a:pPr lvl="1" eaLnBrk="1" fontAlgn="auto" hangingPunct="1">
              <a:lnSpc>
                <a:spcPct val="110000"/>
              </a:lnSpc>
              <a:spcAft>
                <a:spcPts val="0"/>
              </a:spcAft>
              <a:defRPr/>
            </a:pPr>
            <a:r>
              <a:rPr lang="zh-CN" altLang="en-US" sz="2400" b="1" dirty="0" smtClean="0">
                <a:latin typeface="Times New Roman" panose="02020603050405020304" pitchFamily="18" charset="0"/>
                <a:ea typeface="+mj-ea"/>
                <a:cs typeface="Times New Roman" panose="02020603050405020304" pitchFamily="18" charset="0"/>
              </a:rPr>
              <a:t>要求具有很高的浮点性能，但不是通过高端机器的专用的编译器实现</a:t>
            </a:r>
          </a:p>
          <a:p>
            <a:pPr lvl="1" eaLnBrk="1" fontAlgn="auto" hangingPunct="1">
              <a:lnSpc>
                <a:spcPct val="110000"/>
              </a:lnSpc>
              <a:spcAft>
                <a:spcPts val="0"/>
              </a:spcAft>
              <a:defRPr/>
            </a:pPr>
            <a:r>
              <a:rPr lang="zh-CN" altLang="en-US" sz="2400" b="1" dirty="0" smtClean="0">
                <a:latin typeface="Times New Roman" panose="02020603050405020304" pitchFamily="18" charset="0"/>
                <a:ea typeface="+mj-ea"/>
                <a:cs typeface="Times New Roman" panose="02020603050405020304" pitchFamily="18" charset="0"/>
              </a:rPr>
              <a:t>只有四个双精度浮点寄存器，编译器调度的有效性受到很大限制</a:t>
            </a:r>
          </a:p>
          <a:p>
            <a:pPr lvl="1" eaLnBrk="1" fontAlgn="auto" hangingPunct="1">
              <a:lnSpc>
                <a:spcPct val="110000"/>
              </a:lnSpc>
              <a:spcAft>
                <a:spcPts val="0"/>
              </a:spcAft>
              <a:defRPr/>
            </a:pPr>
            <a:r>
              <a:rPr lang="zh-CN" altLang="en-US" sz="2400" b="1" dirty="0" smtClean="0">
                <a:latin typeface="Times New Roman" panose="02020603050405020304" pitchFamily="18" charset="0"/>
                <a:ea typeface="+mj-ea"/>
                <a:cs typeface="Times New Roman" panose="02020603050405020304" pitchFamily="18" charset="0"/>
              </a:rPr>
              <a:t>访存时间和浮点计算时间都很长</a:t>
            </a:r>
          </a:p>
        </p:txBody>
      </p:sp>
      <p:sp>
        <p:nvSpPr>
          <p:cNvPr id="4" name="Rectangle 7"/>
          <p:cNvSpPr txBox="1">
            <a:spLocks noChangeArrowheads="1"/>
          </p:cNvSpPr>
          <p:nvPr/>
        </p:nvSpPr>
        <p:spPr bwMode="auto">
          <a:xfrm>
            <a:off x="179388" y="188913"/>
            <a:ext cx="87852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a:lstStyle>
          <a:p>
            <a:pPr eaLnBrk="1" hangingPunct="1">
              <a:defRPr/>
            </a:pPr>
            <a:r>
              <a:rPr lang="en-US" altLang="zh-CN" sz="3600" b="1" dirty="0" smtClean="0">
                <a:latin typeface="Times New Roman" panose="02020603050405020304" pitchFamily="18" charset="0"/>
                <a:cs typeface="Times New Roman" panose="02020603050405020304" pitchFamily="18" charset="0"/>
              </a:rPr>
              <a:t>7.2.2 </a:t>
            </a:r>
            <a:r>
              <a:rPr lang="zh-CN" altLang="en-US" sz="3600" b="1" dirty="0" smtClean="0">
                <a:latin typeface="Times New Roman" pitchFamily="18" charset="0"/>
                <a:cs typeface="Times New Roman" panose="02020603050405020304" pitchFamily="18" charset="0"/>
              </a:rPr>
              <a:t>动态调度算法之二：</a:t>
            </a:r>
            <a:r>
              <a:rPr lang="en-US" altLang="zh-CN" sz="3600" b="1" dirty="0" err="1" smtClean="0">
                <a:latin typeface="Times New Roman" panose="02020603050405020304" pitchFamily="18" charset="0"/>
                <a:cs typeface="Times New Roman" panose="02020603050405020304" pitchFamily="18" charset="0"/>
              </a:rPr>
              <a:t>Tomasulo</a:t>
            </a:r>
            <a:r>
              <a:rPr lang="zh-CN" altLang="en-US" sz="3600" b="1" dirty="0">
                <a:latin typeface="Times New Roman" panose="02020603050405020304" pitchFamily="18" charset="0"/>
                <a:cs typeface="Times New Roman" panose="02020603050405020304" pitchFamily="18" charset="0"/>
              </a:rPr>
              <a:t>算法</a:t>
            </a:r>
            <a:endParaRPr lang="zh-CN" altLang="en-US" sz="36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2684057"/>
      </p:ext>
    </p:extLst>
  </p:cSld>
  <p:clrMapOvr>
    <a:masterClrMapping/>
  </p:clrMapOvr>
  <p:transition spd="slow"/>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5"/>
          <p:cNvSpPr>
            <a:spLocks noGrp="1" noChangeArrowheads="1"/>
          </p:cNvSpPr>
          <p:nvPr>
            <p:ph type="title" idx="4294967295"/>
          </p:nvPr>
        </p:nvSpPr>
        <p:spPr>
          <a:xfrm>
            <a:off x="457200" y="-26988"/>
            <a:ext cx="8229600" cy="1143001"/>
          </a:xfrm>
        </p:spPr>
        <p:txBody>
          <a:bodyPr/>
          <a:lstStyle/>
          <a:p>
            <a:pPr eaLnBrk="1" hangingPunct="1">
              <a:defRPr/>
            </a:pPr>
            <a:r>
              <a:rPr lang="en-US" altLang="zh-CN" sz="3600" b="1" dirty="0" smtClean="0">
                <a:latin typeface="Times New Roman" panose="02020603050405020304" pitchFamily="18" charset="0"/>
                <a:cs typeface="Times New Roman" panose="02020603050405020304" pitchFamily="18" charset="0"/>
              </a:rPr>
              <a:t>IBM 360/91</a:t>
            </a:r>
            <a:r>
              <a:rPr lang="zh-CN" altLang="en-US" sz="3600" b="1" dirty="0" smtClean="0">
                <a:latin typeface="Times New Roman" panose="02020603050405020304" pitchFamily="18" charset="0"/>
                <a:cs typeface="Times New Roman" panose="02020603050405020304" pitchFamily="18" charset="0"/>
              </a:rPr>
              <a:t>前面板</a:t>
            </a:r>
          </a:p>
        </p:txBody>
      </p:sp>
      <p:pic>
        <p:nvPicPr>
          <p:cNvPr id="59395" name="Picture 7" descr="36091-museum-1"/>
          <p:cNvPicPr>
            <a:picLocks noGrp="1" noChangeAspect="1" noChangeArrowheads="1"/>
          </p:cNvPicPr>
          <p:nvPr>
            <p:ph idx="4294967295"/>
          </p:nvPr>
        </p:nvPicPr>
        <p:blipFill>
          <a:blip r:embed="rId2" cstate="print">
            <a:extLst>
              <a:ext uri="{28A0092B-C50C-407E-A947-70E740481C1C}">
                <a14:useLocalDpi xmlns:a14="http://schemas.microsoft.com/office/drawing/2010/main" val="0"/>
              </a:ext>
            </a:extLst>
          </a:blip>
          <a:srcRect/>
          <a:stretch>
            <a:fillRect/>
          </a:stretch>
        </p:blipFill>
        <p:spPr>
          <a:xfrm>
            <a:off x="1428750" y="1052513"/>
            <a:ext cx="6286500" cy="5329237"/>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965600251"/>
      </p:ext>
    </p:extLst>
  </p:cSld>
  <p:clrMapOvr>
    <a:masterClrMapping/>
  </p:clrMapOvr>
  <p:transition spd="slow"/>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
          <p:cNvSpPr>
            <a:spLocks noGrp="1" noChangeArrowheads="1"/>
          </p:cNvSpPr>
          <p:nvPr>
            <p:ph type="title" idx="4294967295"/>
          </p:nvPr>
        </p:nvSpPr>
        <p:spPr/>
        <p:txBody>
          <a:bodyPr/>
          <a:lstStyle/>
          <a:p>
            <a:pPr eaLnBrk="1" hangingPunct="1">
              <a:defRPr/>
            </a:pPr>
            <a:r>
              <a:rPr lang="en-US" altLang="zh-CN" sz="3600" b="1" dirty="0" err="1" smtClean="0">
                <a:latin typeface="Times New Roman" panose="02020603050405020304" pitchFamily="18" charset="0"/>
                <a:cs typeface="Times New Roman" panose="02020603050405020304" pitchFamily="18" charset="0"/>
              </a:rPr>
              <a:t>Tomasulo</a:t>
            </a:r>
            <a:r>
              <a:rPr lang="zh-CN" altLang="en-US" sz="3600" b="1" dirty="0" smtClean="0">
                <a:latin typeface="Times New Roman" panose="02020603050405020304" pitchFamily="18" charset="0"/>
                <a:cs typeface="Times New Roman" panose="02020603050405020304" pitchFamily="18" charset="0"/>
              </a:rPr>
              <a:t>算法与记分牌</a:t>
            </a:r>
          </a:p>
        </p:txBody>
      </p:sp>
      <p:sp>
        <p:nvSpPr>
          <p:cNvPr id="53251" name="Rectangle 11"/>
          <p:cNvSpPr>
            <a:spLocks noGrp="1" noChangeArrowheads="1"/>
          </p:cNvSpPr>
          <p:nvPr>
            <p:ph type="body" idx="4294967295"/>
          </p:nvPr>
        </p:nvSpPr>
        <p:spPr/>
        <p:txBody>
          <a:bodyPr/>
          <a:lstStyle/>
          <a:p>
            <a:pPr eaLnBrk="1" hangingPunct="1">
              <a:buFont typeface="Arial" charset="0"/>
              <a:buChar char="•"/>
              <a:defRPr/>
            </a:pPr>
            <a:r>
              <a:rPr lang="zh-CN" altLang="en-US" sz="2400" b="1" dirty="0" smtClean="0">
                <a:latin typeface="Times New Roman" panose="02020603050405020304" pitchFamily="18" charset="0"/>
                <a:ea typeface="+mj-ea"/>
                <a:cs typeface="Times New Roman" panose="02020603050405020304" pitchFamily="18" charset="0"/>
              </a:rPr>
              <a:t>采用了许多记分牌中的理念</a:t>
            </a:r>
          </a:p>
          <a:p>
            <a:pPr eaLnBrk="1" hangingPunct="1">
              <a:buFont typeface="Arial" charset="0"/>
              <a:buChar char="•"/>
              <a:defRPr/>
            </a:pPr>
            <a:r>
              <a:rPr lang="zh-CN" altLang="en-US" sz="2400" b="1" dirty="0" smtClean="0">
                <a:latin typeface="Times New Roman" panose="02020603050405020304" pitchFamily="18" charset="0"/>
                <a:ea typeface="+mj-ea"/>
                <a:cs typeface="Times New Roman" panose="02020603050405020304" pitchFamily="18" charset="0"/>
              </a:rPr>
              <a:t>两个较大的差异</a:t>
            </a:r>
            <a:endParaRPr lang="en-US" altLang="zh-CN" sz="2400" b="1" dirty="0" smtClean="0">
              <a:latin typeface="Times New Roman" panose="02020603050405020304" pitchFamily="18" charset="0"/>
              <a:ea typeface="+mj-ea"/>
              <a:cs typeface="Times New Roman" panose="02020603050405020304" pitchFamily="18" charset="0"/>
            </a:endParaRPr>
          </a:p>
          <a:p>
            <a:pPr lvl="1" eaLnBrk="1" hangingPunct="1">
              <a:buFont typeface="Arial" charset="0"/>
              <a:buChar char="–"/>
              <a:defRPr/>
            </a:pPr>
            <a:r>
              <a:rPr lang="en-US" altLang="zh-CN" sz="2400" b="1" dirty="0" err="1" smtClean="0">
                <a:latin typeface="Times New Roman" panose="02020603050405020304" pitchFamily="18" charset="0"/>
                <a:ea typeface="+mj-ea"/>
                <a:cs typeface="Times New Roman" panose="02020603050405020304" pitchFamily="18" charset="0"/>
              </a:rPr>
              <a:t>Tomasulo</a:t>
            </a:r>
            <a:r>
              <a:rPr lang="zh-CN" altLang="en-US" sz="2400" b="1" dirty="0" smtClean="0">
                <a:latin typeface="Times New Roman" panose="02020603050405020304" pitchFamily="18" charset="0"/>
                <a:ea typeface="+mj-ea"/>
                <a:cs typeface="Times New Roman" panose="02020603050405020304" pitchFamily="18" charset="0"/>
              </a:rPr>
              <a:t>算法中，冲突检测和执行控制是分布的，利用保留站实现。</a:t>
            </a:r>
            <a:endParaRPr lang="en-US" altLang="zh-CN" sz="2400" b="1" dirty="0" smtClean="0">
              <a:latin typeface="Times New Roman" panose="02020603050405020304" pitchFamily="18" charset="0"/>
              <a:ea typeface="+mj-ea"/>
              <a:cs typeface="Times New Roman" panose="02020603050405020304" pitchFamily="18" charset="0"/>
            </a:endParaRPr>
          </a:p>
          <a:p>
            <a:pPr lvl="1" eaLnBrk="1" hangingPunct="1">
              <a:buFont typeface="Arial" charset="0"/>
              <a:buChar char="–"/>
              <a:defRPr/>
            </a:pPr>
            <a:r>
              <a:rPr lang="en-US" altLang="zh-CN" sz="2400" b="1" dirty="0" err="1" smtClean="0">
                <a:latin typeface="Times New Roman" panose="02020603050405020304" pitchFamily="18" charset="0"/>
                <a:ea typeface="+mj-ea"/>
                <a:cs typeface="Times New Roman" panose="02020603050405020304" pitchFamily="18" charset="0"/>
              </a:rPr>
              <a:t>Tomasulo</a:t>
            </a:r>
            <a:r>
              <a:rPr lang="zh-CN" altLang="en-US" sz="2400" b="1" dirty="0" smtClean="0">
                <a:latin typeface="Times New Roman" panose="02020603050405020304" pitchFamily="18" charset="0"/>
                <a:ea typeface="+mj-ea"/>
                <a:cs typeface="Times New Roman" panose="02020603050405020304" pitchFamily="18" charset="0"/>
              </a:rPr>
              <a:t>算法不检查</a:t>
            </a:r>
            <a:r>
              <a:rPr lang="en-US" altLang="zh-CN" sz="2400" b="1" dirty="0" smtClean="0">
                <a:latin typeface="Times New Roman" panose="02020603050405020304" pitchFamily="18" charset="0"/>
                <a:ea typeface="+mj-ea"/>
                <a:cs typeface="Times New Roman" panose="02020603050405020304" pitchFamily="18" charset="0"/>
              </a:rPr>
              <a:t>WAR</a:t>
            </a:r>
            <a:r>
              <a:rPr lang="zh-CN" altLang="en-US" sz="2400" b="1" dirty="0" smtClean="0">
                <a:latin typeface="Times New Roman" panose="02020603050405020304" pitchFamily="18" charset="0"/>
                <a:ea typeface="+mj-ea"/>
                <a:cs typeface="Times New Roman" panose="02020603050405020304" pitchFamily="18" charset="0"/>
              </a:rPr>
              <a:t>和</a:t>
            </a:r>
            <a:r>
              <a:rPr lang="en-US" altLang="zh-CN" sz="2400" b="1" dirty="0" smtClean="0">
                <a:latin typeface="Times New Roman" panose="02020603050405020304" pitchFamily="18" charset="0"/>
                <a:ea typeface="+mj-ea"/>
                <a:cs typeface="Times New Roman" panose="02020603050405020304" pitchFamily="18" charset="0"/>
              </a:rPr>
              <a:t>WAW</a:t>
            </a:r>
            <a:r>
              <a:rPr lang="zh-CN" altLang="en-US" sz="2400" b="1" dirty="0" smtClean="0">
                <a:latin typeface="Times New Roman" panose="02020603050405020304" pitchFamily="18" charset="0"/>
                <a:ea typeface="+mj-ea"/>
                <a:cs typeface="Times New Roman" panose="02020603050405020304" pitchFamily="18" charset="0"/>
              </a:rPr>
              <a:t>相关，通过算法本身消除。计算结果通过专用通道直接从功能部件进入到保留站进行缓冲，而不一定是写到寄存器。</a:t>
            </a:r>
            <a:endParaRPr lang="en-US" altLang="zh-CN" sz="2400" b="1" dirty="0" smtClean="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620823750"/>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descr="Rectangle: Click to edit Master text styles&#10;Second level&#10;Third level&#10;Fourth level&#10;Fifth level"/>
          <p:cNvSpPr>
            <a:spLocks noGrp="1" noChangeArrowheads="1"/>
          </p:cNvSpPr>
          <p:nvPr>
            <p:ph idx="1"/>
          </p:nvPr>
        </p:nvSpPr>
        <p:spPr>
          <a:xfrm>
            <a:off x="323850" y="333375"/>
            <a:ext cx="7772400" cy="625475"/>
          </a:xfrm>
        </p:spPr>
        <p:txBody>
          <a:bodyPr/>
          <a:lstStyle/>
          <a:p>
            <a:pPr marL="457200" indent="-457200" eaLnBrk="1" hangingPunct="1">
              <a:buFont typeface="Wingdings" pitchFamily="2" charset="2"/>
              <a:buNone/>
            </a:pPr>
            <a:r>
              <a:rPr lang="en-US" altLang="zh-CN" smtClean="0"/>
              <a:t>  </a:t>
            </a:r>
            <a:r>
              <a:rPr lang="zh-CN" altLang="en-US" b="1" smtClean="0"/>
              <a:t>例如：下面这一段代码存在数据相关。</a:t>
            </a:r>
            <a:r>
              <a:rPr lang="en-US" altLang="zh-CN" b="1" smtClean="0"/>
              <a:t>(</a:t>
            </a:r>
            <a:r>
              <a:rPr lang="zh-CN" altLang="en-US" b="1" smtClean="0"/>
              <a:t>数组增值</a:t>
            </a:r>
            <a:r>
              <a:rPr lang="en-US" altLang="zh-CN" b="1" smtClean="0"/>
              <a:t>)</a:t>
            </a:r>
            <a:endParaRPr lang="zh-CN" altLang="en-US" b="1" smtClean="0"/>
          </a:p>
        </p:txBody>
      </p:sp>
      <p:sp>
        <p:nvSpPr>
          <p:cNvPr id="39939" name="Text Box 4"/>
          <p:cNvSpPr txBox="1">
            <a:spLocks noChangeArrowheads="1"/>
          </p:cNvSpPr>
          <p:nvPr/>
        </p:nvSpPr>
        <p:spPr bwMode="auto">
          <a:xfrm>
            <a:off x="684213" y="1700213"/>
            <a:ext cx="8137525" cy="374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buFont typeface="Wingdings" pitchFamily="2" charset="2"/>
              <a:buNone/>
            </a:pPr>
            <a:r>
              <a:rPr lang="en-US" altLang="zh-CN" sz="2400" b="1" dirty="0">
                <a:solidFill>
                  <a:srgbClr val="000000"/>
                </a:solidFill>
                <a:latin typeface="宋体" pitchFamily="2" charset="-122"/>
              </a:rPr>
              <a:t>Loop</a:t>
            </a:r>
            <a:r>
              <a:rPr lang="zh-CN" altLang="en-US" sz="2400" b="1" dirty="0">
                <a:solidFill>
                  <a:srgbClr val="000000"/>
                </a:solidFill>
                <a:latin typeface="宋体" pitchFamily="2" charset="-122"/>
              </a:rPr>
              <a:t>： </a:t>
            </a:r>
            <a:r>
              <a:rPr lang="en-US" altLang="zh-CN" sz="2400" b="1" dirty="0" smtClean="0">
                <a:solidFill>
                  <a:srgbClr val="000000"/>
                </a:solidFill>
                <a:latin typeface="宋体" pitchFamily="2" charset="-122"/>
              </a:rPr>
              <a:t>LD      </a:t>
            </a:r>
            <a:r>
              <a:rPr lang="en-US" altLang="zh-CN" sz="2400" b="1" dirty="0" smtClean="0">
                <a:solidFill>
                  <a:srgbClr val="D60093"/>
                </a:solidFill>
                <a:latin typeface="宋体" pitchFamily="2" charset="-122"/>
              </a:rPr>
              <a:t>F0</a:t>
            </a:r>
            <a:r>
              <a:rPr lang="zh-CN" altLang="en-US" sz="2400" b="1" dirty="0">
                <a:solidFill>
                  <a:srgbClr val="000000"/>
                </a:solidFill>
                <a:latin typeface="宋体" pitchFamily="2" charset="-122"/>
              </a:rPr>
              <a:t>，</a:t>
            </a:r>
            <a:r>
              <a:rPr lang="en-US" altLang="zh-CN" sz="2400" b="1" dirty="0">
                <a:solidFill>
                  <a:srgbClr val="000000"/>
                </a:solidFill>
                <a:latin typeface="宋体" pitchFamily="2" charset="-122"/>
              </a:rPr>
              <a:t>0</a:t>
            </a:r>
            <a:r>
              <a:rPr lang="zh-CN" altLang="en-US" sz="2400" b="1" dirty="0">
                <a:solidFill>
                  <a:srgbClr val="000000"/>
                </a:solidFill>
                <a:latin typeface="宋体" pitchFamily="2" charset="-122"/>
              </a:rPr>
              <a:t>（</a:t>
            </a:r>
            <a:r>
              <a:rPr lang="en-US" altLang="zh-CN" sz="2400" b="1" dirty="0">
                <a:solidFill>
                  <a:srgbClr val="000000"/>
                </a:solidFill>
                <a:latin typeface="宋体" pitchFamily="2" charset="-122"/>
              </a:rPr>
              <a:t>R1</a:t>
            </a:r>
            <a:r>
              <a:rPr lang="zh-CN" altLang="en-US" sz="2400" b="1" dirty="0">
                <a:solidFill>
                  <a:srgbClr val="000000"/>
                </a:solidFill>
                <a:latin typeface="宋体" pitchFamily="2" charset="-122"/>
              </a:rPr>
              <a:t>）	</a:t>
            </a:r>
            <a:r>
              <a:rPr lang="en-US" altLang="zh-CN" sz="2400" b="1" dirty="0">
                <a:solidFill>
                  <a:srgbClr val="0000CC"/>
                </a:solidFill>
                <a:latin typeface="宋体" pitchFamily="2" charset="-122"/>
              </a:rPr>
              <a:t>// F0</a:t>
            </a:r>
            <a:r>
              <a:rPr lang="zh-CN" altLang="en-US" sz="2400" b="1" dirty="0">
                <a:solidFill>
                  <a:srgbClr val="0000CC"/>
                </a:solidFill>
                <a:latin typeface="宋体" pitchFamily="2" charset="-122"/>
              </a:rPr>
              <a:t>为数组元素</a:t>
            </a:r>
          </a:p>
          <a:p>
            <a:pPr eaLnBrk="1" hangingPunct="1">
              <a:lnSpc>
                <a:spcPct val="150000"/>
              </a:lnSpc>
              <a:buFont typeface="Wingdings" pitchFamily="2" charset="2"/>
              <a:buNone/>
            </a:pPr>
            <a:r>
              <a:rPr lang="zh-CN" altLang="en-US" sz="2400" b="1" dirty="0">
                <a:solidFill>
                  <a:srgbClr val="000000"/>
                </a:solidFill>
                <a:latin typeface="宋体" pitchFamily="2" charset="-122"/>
              </a:rPr>
              <a:t>       </a:t>
            </a:r>
          </a:p>
          <a:p>
            <a:pPr eaLnBrk="1" hangingPunct="1">
              <a:lnSpc>
                <a:spcPct val="80000"/>
              </a:lnSpc>
              <a:buFont typeface="Wingdings" pitchFamily="2" charset="2"/>
              <a:buNone/>
            </a:pPr>
            <a:r>
              <a:rPr lang="zh-CN" altLang="en-US" sz="2400" b="1" dirty="0">
                <a:solidFill>
                  <a:srgbClr val="000000"/>
                </a:solidFill>
                <a:latin typeface="宋体" pitchFamily="2" charset="-122"/>
              </a:rPr>
              <a:t>       </a:t>
            </a:r>
            <a:r>
              <a:rPr lang="en-US" altLang="zh-CN" sz="2400" b="1" dirty="0" smtClean="0">
                <a:solidFill>
                  <a:srgbClr val="000000"/>
                </a:solidFill>
                <a:latin typeface="宋体" pitchFamily="2" charset="-122"/>
              </a:rPr>
              <a:t>ADDD    </a:t>
            </a:r>
            <a:r>
              <a:rPr lang="en-US" altLang="zh-CN" sz="2400" b="1" dirty="0" smtClean="0">
                <a:solidFill>
                  <a:srgbClr val="008000"/>
                </a:solidFill>
                <a:latin typeface="宋体" pitchFamily="2" charset="-122"/>
              </a:rPr>
              <a:t>F4</a:t>
            </a:r>
            <a:r>
              <a:rPr lang="zh-CN" altLang="en-US" sz="2400" b="1" dirty="0">
                <a:solidFill>
                  <a:srgbClr val="000000"/>
                </a:solidFill>
                <a:latin typeface="宋体" pitchFamily="2" charset="-122"/>
              </a:rPr>
              <a:t>，</a:t>
            </a:r>
            <a:r>
              <a:rPr lang="en-US" altLang="zh-CN" sz="2400" b="1" dirty="0">
                <a:solidFill>
                  <a:srgbClr val="D60093"/>
                </a:solidFill>
                <a:latin typeface="宋体" pitchFamily="2" charset="-122"/>
              </a:rPr>
              <a:t>F0</a:t>
            </a:r>
            <a:r>
              <a:rPr lang="zh-CN" altLang="en-US" sz="2400" b="1" dirty="0">
                <a:solidFill>
                  <a:srgbClr val="000000"/>
                </a:solidFill>
                <a:latin typeface="宋体" pitchFamily="2" charset="-122"/>
              </a:rPr>
              <a:t>，</a:t>
            </a:r>
            <a:r>
              <a:rPr lang="en-US" altLang="zh-CN" sz="2400" b="1" dirty="0">
                <a:solidFill>
                  <a:srgbClr val="000000"/>
                </a:solidFill>
                <a:latin typeface="宋体" pitchFamily="2" charset="-122"/>
              </a:rPr>
              <a:t>F2	</a:t>
            </a:r>
            <a:r>
              <a:rPr lang="en-US" altLang="zh-CN" sz="2400" b="1" dirty="0">
                <a:solidFill>
                  <a:srgbClr val="0000CC"/>
                </a:solidFill>
                <a:latin typeface="宋体" pitchFamily="2" charset="-122"/>
              </a:rPr>
              <a:t>// </a:t>
            </a:r>
            <a:r>
              <a:rPr lang="zh-CN" altLang="en-US" sz="2400" b="1" dirty="0">
                <a:solidFill>
                  <a:srgbClr val="0000CC"/>
                </a:solidFill>
                <a:latin typeface="宋体" pitchFamily="2" charset="-122"/>
              </a:rPr>
              <a:t>加上</a:t>
            </a:r>
            <a:r>
              <a:rPr lang="en-US" altLang="zh-CN" sz="2400" b="1" dirty="0">
                <a:solidFill>
                  <a:srgbClr val="0000CC"/>
                </a:solidFill>
                <a:latin typeface="宋体" pitchFamily="2" charset="-122"/>
              </a:rPr>
              <a:t>F2</a:t>
            </a:r>
            <a:r>
              <a:rPr lang="zh-CN" altLang="en-US" sz="2400" b="1" dirty="0">
                <a:solidFill>
                  <a:srgbClr val="0000CC"/>
                </a:solidFill>
                <a:latin typeface="宋体" pitchFamily="2" charset="-122"/>
              </a:rPr>
              <a:t>中的值</a:t>
            </a:r>
          </a:p>
          <a:p>
            <a:pPr eaLnBrk="1" hangingPunct="1">
              <a:lnSpc>
                <a:spcPct val="270000"/>
              </a:lnSpc>
              <a:buFont typeface="Wingdings" pitchFamily="2" charset="2"/>
              <a:buNone/>
            </a:pPr>
            <a:r>
              <a:rPr lang="zh-CN" altLang="en-US" sz="2400" b="1" dirty="0">
                <a:solidFill>
                  <a:srgbClr val="000000"/>
                </a:solidFill>
                <a:latin typeface="宋体" pitchFamily="2" charset="-122"/>
              </a:rPr>
              <a:t>       </a:t>
            </a:r>
            <a:r>
              <a:rPr lang="en-US" altLang="zh-CN" sz="2400" b="1" dirty="0" smtClean="0">
                <a:solidFill>
                  <a:srgbClr val="000000"/>
                </a:solidFill>
                <a:latin typeface="宋体" pitchFamily="2" charset="-122"/>
              </a:rPr>
              <a:t>SD      0</a:t>
            </a:r>
            <a:r>
              <a:rPr lang="zh-CN" altLang="en-US" sz="2400" b="1" dirty="0">
                <a:solidFill>
                  <a:srgbClr val="000000"/>
                </a:solidFill>
                <a:latin typeface="宋体" pitchFamily="2" charset="-122"/>
              </a:rPr>
              <a:t>（</a:t>
            </a:r>
            <a:r>
              <a:rPr lang="en-US" altLang="zh-CN" sz="2400" b="1" dirty="0">
                <a:solidFill>
                  <a:srgbClr val="000000"/>
                </a:solidFill>
                <a:latin typeface="宋体" pitchFamily="2" charset="-122"/>
              </a:rPr>
              <a:t>R1</a:t>
            </a:r>
            <a:r>
              <a:rPr lang="zh-CN" altLang="en-US" sz="2400" b="1" dirty="0" smtClean="0">
                <a:solidFill>
                  <a:srgbClr val="000000"/>
                </a:solidFill>
                <a:latin typeface="宋体" pitchFamily="2" charset="-122"/>
              </a:rPr>
              <a:t>）</a:t>
            </a:r>
            <a:r>
              <a:rPr lang="en-US" altLang="zh-CN" sz="2400" b="1" dirty="0" smtClean="0">
                <a:solidFill>
                  <a:srgbClr val="000000"/>
                </a:solidFill>
                <a:latin typeface="宋体" pitchFamily="2" charset="-122"/>
              </a:rPr>
              <a:t>,</a:t>
            </a:r>
            <a:r>
              <a:rPr lang="en-US" altLang="zh-CN" sz="2400" dirty="0">
                <a:solidFill>
                  <a:srgbClr val="008000"/>
                </a:solidFill>
                <a:latin typeface="宋体" pitchFamily="2" charset="-122"/>
              </a:rPr>
              <a:t> F4 </a:t>
            </a:r>
            <a:r>
              <a:rPr lang="zh-CN" altLang="en-US" sz="2400" b="1" dirty="0">
                <a:solidFill>
                  <a:srgbClr val="000000"/>
                </a:solidFill>
                <a:latin typeface="宋体" pitchFamily="2" charset="-122"/>
              </a:rPr>
              <a:t>	</a:t>
            </a:r>
            <a:r>
              <a:rPr lang="en-US" altLang="zh-CN" sz="2400" b="1" dirty="0">
                <a:solidFill>
                  <a:srgbClr val="0000CC"/>
                </a:solidFill>
                <a:latin typeface="宋体" pitchFamily="2" charset="-122"/>
              </a:rPr>
              <a:t>// </a:t>
            </a:r>
            <a:r>
              <a:rPr lang="zh-CN" altLang="en-US" sz="2400" b="1" dirty="0">
                <a:solidFill>
                  <a:srgbClr val="0000CC"/>
                </a:solidFill>
                <a:latin typeface="宋体" pitchFamily="2" charset="-122"/>
              </a:rPr>
              <a:t>保存</a:t>
            </a:r>
            <a:r>
              <a:rPr lang="zh-CN" altLang="en-US" sz="2400" b="1" dirty="0" smtClean="0">
                <a:solidFill>
                  <a:srgbClr val="0000CC"/>
                </a:solidFill>
                <a:latin typeface="宋体" pitchFamily="2" charset="-122"/>
              </a:rPr>
              <a:t>结果</a:t>
            </a:r>
            <a:endParaRPr lang="zh-CN" altLang="en-US" sz="2400" b="1" dirty="0">
              <a:solidFill>
                <a:srgbClr val="0000CC"/>
              </a:solidFill>
              <a:latin typeface="宋体" pitchFamily="2" charset="-122"/>
            </a:endParaRPr>
          </a:p>
          <a:p>
            <a:pPr eaLnBrk="1" hangingPunct="1">
              <a:lnSpc>
                <a:spcPct val="110000"/>
              </a:lnSpc>
              <a:buFont typeface="Wingdings" pitchFamily="2" charset="2"/>
              <a:buNone/>
            </a:pPr>
            <a:r>
              <a:rPr lang="zh-CN" altLang="en-US" sz="2400" b="1" dirty="0">
                <a:solidFill>
                  <a:srgbClr val="000000"/>
                </a:solidFill>
                <a:latin typeface="宋体" pitchFamily="2" charset="-122"/>
              </a:rPr>
              <a:t>       </a:t>
            </a:r>
            <a:r>
              <a:rPr lang="en-US" altLang="zh-CN" sz="2400" b="1" dirty="0" smtClean="0">
                <a:solidFill>
                  <a:srgbClr val="000000"/>
                </a:solidFill>
                <a:latin typeface="宋体" pitchFamily="2" charset="-122"/>
              </a:rPr>
              <a:t>SUBI    </a:t>
            </a:r>
            <a:r>
              <a:rPr lang="en-US" altLang="zh-CN" sz="2400" b="1" dirty="0" smtClean="0">
                <a:solidFill>
                  <a:srgbClr val="9933FF"/>
                </a:solidFill>
                <a:latin typeface="宋体" pitchFamily="2" charset="-122"/>
              </a:rPr>
              <a:t>R1</a:t>
            </a:r>
            <a:r>
              <a:rPr lang="zh-CN" altLang="en-US" sz="2400" b="1" dirty="0">
                <a:solidFill>
                  <a:srgbClr val="000000"/>
                </a:solidFill>
                <a:latin typeface="宋体" pitchFamily="2" charset="-122"/>
              </a:rPr>
              <a:t>，</a:t>
            </a:r>
            <a:r>
              <a:rPr lang="en-US" altLang="zh-CN" sz="2400" b="1" dirty="0">
                <a:solidFill>
                  <a:srgbClr val="000000"/>
                </a:solidFill>
                <a:latin typeface="宋体" pitchFamily="2" charset="-122"/>
              </a:rPr>
              <a:t>R1</a:t>
            </a:r>
            <a:r>
              <a:rPr lang="zh-CN" altLang="en-US" sz="2400" b="1" dirty="0">
                <a:solidFill>
                  <a:srgbClr val="000000"/>
                </a:solidFill>
                <a:latin typeface="宋体" pitchFamily="2" charset="-122"/>
              </a:rPr>
              <a:t>，</a:t>
            </a:r>
            <a:r>
              <a:rPr lang="en-US" altLang="zh-CN" sz="2400" b="1" dirty="0" smtClean="0">
                <a:solidFill>
                  <a:srgbClr val="000000"/>
                </a:solidFill>
                <a:latin typeface="宋体" pitchFamily="2" charset="-122"/>
              </a:rPr>
              <a:t>#8</a:t>
            </a:r>
            <a:r>
              <a:rPr lang="en-US" altLang="zh-CN" sz="2400" b="1" dirty="0">
                <a:solidFill>
                  <a:srgbClr val="000000"/>
                </a:solidFill>
                <a:latin typeface="宋体" pitchFamily="2" charset="-122"/>
              </a:rPr>
              <a:t>	</a:t>
            </a:r>
            <a:r>
              <a:rPr lang="en-US" altLang="zh-CN" sz="2400" b="1" dirty="0">
                <a:solidFill>
                  <a:srgbClr val="0000CC"/>
                </a:solidFill>
                <a:latin typeface="宋体" pitchFamily="2" charset="-122"/>
              </a:rPr>
              <a:t>// </a:t>
            </a:r>
            <a:r>
              <a:rPr lang="zh-CN" altLang="en-US" sz="2400" b="1" dirty="0">
                <a:solidFill>
                  <a:srgbClr val="0000CC"/>
                </a:solidFill>
                <a:latin typeface="宋体" pitchFamily="2" charset="-122"/>
              </a:rPr>
              <a:t>数组指针递减</a:t>
            </a:r>
            <a:r>
              <a:rPr lang="en-US" altLang="zh-CN" sz="2400" b="1" dirty="0">
                <a:solidFill>
                  <a:srgbClr val="0000CC"/>
                </a:solidFill>
                <a:latin typeface="宋体" pitchFamily="2" charset="-122"/>
              </a:rPr>
              <a:t>8</a:t>
            </a:r>
            <a:r>
              <a:rPr lang="zh-CN" altLang="en-US" sz="2400" b="1" dirty="0">
                <a:solidFill>
                  <a:srgbClr val="0000CC"/>
                </a:solidFill>
                <a:latin typeface="宋体" pitchFamily="2" charset="-122"/>
              </a:rPr>
              <a:t>个字节</a:t>
            </a:r>
          </a:p>
          <a:p>
            <a:pPr eaLnBrk="1" hangingPunct="1">
              <a:lnSpc>
                <a:spcPct val="230000"/>
              </a:lnSpc>
              <a:buFont typeface="Wingdings" pitchFamily="2" charset="2"/>
              <a:buNone/>
            </a:pPr>
            <a:r>
              <a:rPr lang="zh-CN" altLang="en-US" sz="2400" b="1" dirty="0">
                <a:solidFill>
                  <a:srgbClr val="000000"/>
                </a:solidFill>
                <a:latin typeface="宋体" pitchFamily="2" charset="-122"/>
              </a:rPr>
              <a:t>       </a:t>
            </a:r>
            <a:r>
              <a:rPr lang="en-US" altLang="zh-CN" sz="2400" b="1" dirty="0" smtClean="0">
                <a:solidFill>
                  <a:srgbClr val="000000"/>
                </a:solidFill>
                <a:latin typeface="宋体" pitchFamily="2" charset="-122"/>
              </a:rPr>
              <a:t>BNEZ    </a:t>
            </a:r>
            <a:r>
              <a:rPr lang="en-US" altLang="zh-CN" sz="2400" b="1" dirty="0" smtClean="0">
                <a:solidFill>
                  <a:srgbClr val="9933FF"/>
                </a:solidFill>
                <a:latin typeface="宋体" pitchFamily="2" charset="-122"/>
              </a:rPr>
              <a:t>R1</a:t>
            </a:r>
            <a:r>
              <a:rPr lang="zh-CN" altLang="en-US" sz="2400" b="1" dirty="0" smtClean="0">
                <a:solidFill>
                  <a:srgbClr val="000000"/>
                </a:solidFill>
                <a:latin typeface="宋体" pitchFamily="2" charset="-122"/>
              </a:rPr>
              <a:t>，</a:t>
            </a:r>
            <a:r>
              <a:rPr lang="en-US" altLang="zh-CN" sz="2400" b="1" dirty="0" smtClean="0">
                <a:solidFill>
                  <a:srgbClr val="000000"/>
                </a:solidFill>
                <a:latin typeface="宋体" pitchFamily="2" charset="-122"/>
              </a:rPr>
              <a:t>Loop</a:t>
            </a:r>
            <a:r>
              <a:rPr lang="en-US" altLang="zh-CN" sz="2400" b="1" dirty="0">
                <a:solidFill>
                  <a:srgbClr val="000000"/>
                </a:solidFill>
                <a:latin typeface="宋体" pitchFamily="2" charset="-122"/>
              </a:rPr>
              <a:t>	</a:t>
            </a:r>
            <a:r>
              <a:rPr lang="en-US" altLang="zh-CN" sz="2400" b="1" dirty="0" smtClean="0">
                <a:solidFill>
                  <a:srgbClr val="000000"/>
                </a:solidFill>
                <a:latin typeface="宋体" pitchFamily="2" charset="-122"/>
              </a:rPr>
              <a:t>     </a:t>
            </a:r>
            <a:r>
              <a:rPr lang="en-US" altLang="zh-CN" sz="2400" b="1" dirty="0" smtClean="0">
                <a:solidFill>
                  <a:srgbClr val="0000CC"/>
                </a:solidFill>
                <a:latin typeface="宋体" pitchFamily="2" charset="-122"/>
              </a:rPr>
              <a:t>// </a:t>
            </a:r>
            <a:r>
              <a:rPr lang="zh-CN" altLang="en-US" sz="2400" b="1" dirty="0">
                <a:solidFill>
                  <a:srgbClr val="0000CC"/>
                </a:solidFill>
                <a:latin typeface="宋体" pitchFamily="2" charset="-122"/>
              </a:rPr>
              <a:t>如果</a:t>
            </a:r>
            <a:r>
              <a:rPr lang="en-US" altLang="zh-CN" sz="2400" b="1" dirty="0">
                <a:solidFill>
                  <a:srgbClr val="0000CC"/>
                </a:solidFill>
                <a:latin typeface="宋体" pitchFamily="2" charset="-122"/>
              </a:rPr>
              <a:t>R1</a:t>
            </a:r>
            <a:r>
              <a:rPr lang="en-US" altLang="zh-CN" sz="2400" b="1" dirty="0" smtClean="0">
                <a:solidFill>
                  <a:srgbClr val="0000CC"/>
                </a:solidFill>
                <a:latin typeface="宋体" pitchFamily="2" charset="-122"/>
              </a:rPr>
              <a:t>≠0</a:t>
            </a:r>
            <a:r>
              <a:rPr lang="zh-CN" altLang="en-US" sz="2400" b="1" dirty="0" smtClean="0">
                <a:solidFill>
                  <a:srgbClr val="0000CC"/>
                </a:solidFill>
                <a:latin typeface="宋体" pitchFamily="2" charset="-122"/>
              </a:rPr>
              <a:t>，</a:t>
            </a:r>
            <a:r>
              <a:rPr lang="zh-CN" altLang="en-US" sz="2400" b="1" dirty="0">
                <a:solidFill>
                  <a:srgbClr val="0000CC"/>
                </a:solidFill>
                <a:latin typeface="宋体" pitchFamily="2" charset="-122"/>
              </a:rPr>
              <a:t>则分支</a:t>
            </a:r>
            <a:r>
              <a:rPr lang="zh-CN" altLang="en-US" sz="2400" b="1" dirty="0">
                <a:solidFill>
                  <a:srgbClr val="000000"/>
                </a:solidFill>
                <a:latin typeface="宋体" pitchFamily="2" charset="-122"/>
              </a:rPr>
              <a:t> </a:t>
            </a:r>
          </a:p>
        </p:txBody>
      </p:sp>
      <p:sp>
        <p:nvSpPr>
          <p:cNvPr id="39940" name="Line 5"/>
          <p:cNvSpPr>
            <a:spLocks noChangeShapeType="1"/>
          </p:cNvSpPr>
          <p:nvPr/>
        </p:nvSpPr>
        <p:spPr bwMode="auto">
          <a:xfrm>
            <a:off x="3276600" y="2276475"/>
            <a:ext cx="647700" cy="504825"/>
          </a:xfrm>
          <a:prstGeom prst="line">
            <a:avLst/>
          </a:prstGeom>
          <a:noFill/>
          <a:ln w="12700">
            <a:solidFill>
              <a:srgbClr val="D6009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41" name="Line 6"/>
          <p:cNvSpPr>
            <a:spLocks noChangeShapeType="1"/>
          </p:cNvSpPr>
          <p:nvPr/>
        </p:nvSpPr>
        <p:spPr bwMode="auto">
          <a:xfrm>
            <a:off x="3276600" y="3139090"/>
            <a:ext cx="1151384" cy="505934"/>
          </a:xfrm>
          <a:prstGeom prst="line">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42" name="Line 7"/>
          <p:cNvSpPr>
            <a:spLocks noChangeShapeType="1"/>
          </p:cNvSpPr>
          <p:nvPr/>
        </p:nvSpPr>
        <p:spPr bwMode="auto">
          <a:xfrm>
            <a:off x="3276600" y="4437063"/>
            <a:ext cx="0" cy="503237"/>
          </a:xfrm>
          <a:prstGeom prst="line">
            <a:avLst/>
          </a:prstGeom>
          <a:noFill/>
          <a:ln w="9525">
            <a:solidFill>
              <a:srgbClr val="9933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472459846"/>
      </p:ext>
    </p:extLst>
  </p:cSld>
  <p:clrMapOvr>
    <a:masterClrMapping/>
  </p:clrMapOvr>
  <p:transition spd="slow"/>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4450" name="Object 4" descr="Rectangle: Click to edit Master text styles&#10;Second level&#10;Third level&#10;Fourth level&#10;Fifth level"/>
          <p:cNvGraphicFramePr>
            <a:graphicFrameLocks noGrp="1" noChangeAspect="1"/>
          </p:cNvGraphicFramePr>
          <p:nvPr>
            <p:ph sz="half" idx="2"/>
          </p:nvPr>
        </p:nvGraphicFramePr>
        <p:xfrm>
          <a:off x="611188" y="908050"/>
          <a:ext cx="7488237" cy="5257800"/>
        </p:xfrm>
        <a:graphic>
          <a:graphicData uri="http://schemas.openxmlformats.org/presentationml/2006/ole">
            <mc:AlternateContent xmlns:mc="http://schemas.openxmlformats.org/markup-compatibility/2006">
              <mc:Choice xmlns:v="urn:schemas-microsoft-com:vml" Requires="v">
                <p:oleObj spid="_x0000_s59419" r:id="rId4" imgW="4762500" imgH="3076575" progId="Word.Picture.8">
                  <p:embed/>
                </p:oleObj>
              </mc:Choice>
              <mc:Fallback>
                <p:oleObj r:id="rId4" imgW="4762500" imgH="3076575"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908050"/>
                        <a:ext cx="7488237"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4451" name="矩形 3"/>
          <p:cNvSpPr>
            <a:spLocks noChangeArrowheads="1"/>
          </p:cNvSpPr>
          <p:nvPr/>
        </p:nvSpPr>
        <p:spPr bwMode="auto">
          <a:xfrm>
            <a:off x="285750" y="214313"/>
            <a:ext cx="2571750" cy="1806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1" hangingPunct="1">
              <a:lnSpc>
                <a:spcPct val="120000"/>
              </a:lnSpc>
              <a:spcBef>
                <a:spcPct val="20000"/>
              </a:spcBef>
              <a:buClr>
                <a:schemeClr val="tx1"/>
              </a:buClr>
              <a:buFont typeface="Wingdings" panose="05000000000000000000" pitchFamily="2" charset="2"/>
              <a:buChar char="Ø"/>
            </a:pPr>
            <a:r>
              <a:rPr lang="zh-CN" altLang="en-US" sz="2400" dirty="0">
                <a:solidFill>
                  <a:srgbClr val="E24C05"/>
                </a:solidFill>
                <a:latin typeface="黑体" pitchFamily="49" charset="-122"/>
              </a:rPr>
              <a:t>基于</a:t>
            </a:r>
            <a:r>
              <a:rPr lang="en-US" altLang="zh-CN" sz="2400" dirty="0" err="1">
                <a:latin typeface="黑体" pitchFamily="49" charset="-122"/>
              </a:rPr>
              <a:t>Tomasulo</a:t>
            </a:r>
            <a:r>
              <a:rPr lang="zh-CN" altLang="en-US" sz="2400" dirty="0">
                <a:latin typeface="黑体" pitchFamily="49" charset="-122"/>
              </a:rPr>
              <a:t>算法</a:t>
            </a:r>
            <a:r>
              <a:rPr lang="zh-CN" altLang="en-US" sz="2400" dirty="0">
                <a:solidFill>
                  <a:srgbClr val="E24C05"/>
                </a:solidFill>
                <a:latin typeface="黑体" pitchFamily="49" charset="-122"/>
              </a:rPr>
              <a:t>的</a:t>
            </a:r>
            <a:r>
              <a:rPr lang="en-US" altLang="zh-CN" sz="2400" dirty="0">
                <a:latin typeface="黑体" pitchFamily="49" charset="-122"/>
              </a:rPr>
              <a:t>MIPS</a:t>
            </a:r>
            <a:r>
              <a:rPr lang="zh-CN" altLang="en-US" sz="2400" dirty="0">
                <a:solidFill>
                  <a:srgbClr val="E24C05"/>
                </a:solidFill>
                <a:latin typeface="黑体" pitchFamily="49" charset="-122"/>
              </a:rPr>
              <a:t>处理器浮点部件的基本结构 </a:t>
            </a:r>
          </a:p>
        </p:txBody>
      </p:sp>
    </p:spTree>
    <p:extLst>
      <p:ext uri="{BB962C8B-B14F-4D97-AF65-F5344CB8AC3E}">
        <p14:creationId xmlns:p14="http://schemas.microsoft.com/office/powerpoint/2010/main" val="2236115633"/>
      </p:ext>
    </p:extLst>
  </p:cSld>
  <p:clrMapOvr>
    <a:masterClrMapping/>
  </p:clrMapOvr>
  <p:transition>
    <p:pull dir="rd"/>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ext Box 1"/>
          <p:cNvSpPr txBox="1">
            <a:spLocks noChangeArrowheads="1"/>
          </p:cNvSpPr>
          <p:nvPr/>
        </p:nvSpPr>
        <p:spPr bwMode="auto">
          <a:xfrm>
            <a:off x="414338" y="365125"/>
            <a:ext cx="8229600" cy="615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4" charset="0"/>
                <a:ea typeface="宋体"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4" charset="0"/>
                <a:ea typeface="宋体"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4" charset="0"/>
                <a:ea typeface="宋体"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itchFamily="34" charset="0"/>
                <a:ea typeface="宋体"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itchFamily="34" charset="0"/>
                <a:ea typeface="宋体" pitchFamily="2" charset="-122"/>
              </a:defRPr>
            </a:lvl5pPr>
            <a:lvl6pPr defTabSz="449263" eaLnBrk="0" fontAlgn="base" hangingPunct="0">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itchFamily="34" charset="0"/>
                <a:ea typeface="宋体" pitchFamily="2" charset="-122"/>
              </a:defRPr>
            </a:lvl6pPr>
            <a:lvl7pPr defTabSz="449263" eaLnBrk="0" fontAlgn="base" hangingPunct="0">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itchFamily="34" charset="0"/>
                <a:ea typeface="宋体" pitchFamily="2" charset="-122"/>
              </a:defRPr>
            </a:lvl7pPr>
            <a:lvl8pPr defTabSz="449263" eaLnBrk="0" fontAlgn="base" hangingPunct="0">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itchFamily="34" charset="0"/>
                <a:ea typeface="宋体" pitchFamily="2" charset="-122"/>
              </a:defRPr>
            </a:lvl8pPr>
            <a:lvl9pPr defTabSz="449263" eaLnBrk="0" fontAlgn="base" hangingPunct="0">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itchFamily="34" charset="0"/>
                <a:ea typeface="宋体" pitchFamily="2" charset="-122"/>
              </a:defRPr>
            </a:lvl9pPr>
          </a:lstStyle>
          <a:p>
            <a:pPr algn="ctr" eaLnBrk="1" hangingPunct="1">
              <a:lnSpc>
                <a:spcPct val="90000"/>
              </a:lnSpc>
              <a:buSzPct val="100000"/>
              <a:buFont typeface="Times New Roman" pitchFamily="18" charset="0"/>
              <a:buNone/>
            </a:pPr>
            <a:r>
              <a:rPr lang="en-US" altLang="zh-CN" sz="3600" b="1" dirty="0">
                <a:solidFill>
                  <a:schemeClr val="tx1"/>
                </a:solidFill>
                <a:latin typeface="Times New Roman" panose="02020603050405020304" pitchFamily="18" charset="0"/>
                <a:cs typeface="Times New Roman" panose="02020603050405020304" pitchFamily="18" charset="0"/>
              </a:rPr>
              <a:t>Reservation Station </a:t>
            </a:r>
            <a:r>
              <a:rPr lang="zh-CN" altLang="zh-CN" sz="3600" b="1" dirty="0">
                <a:solidFill>
                  <a:schemeClr val="tx1"/>
                </a:solidFill>
                <a:latin typeface="Times New Roman" panose="02020603050405020304" pitchFamily="18" charset="0"/>
                <a:cs typeface="Times New Roman" panose="02020603050405020304" pitchFamily="18" charset="0"/>
              </a:rPr>
              <a:t>结构</a:t>
            </a:r>
          </a:p>
        </p:txBody>
      </p:sp>
      <p:sp>
        <p:nvSpPr>
          <p:cNvPr id="156675" name="Text Box 2"/>
          <p:cNvSpPr txBox="1">
            <a:spLocks noChangeArrowheads="1"/>
          </p:cNvSpPr>
          <p:nvPr/>
        </p:nvSpPr>
        <p:spPr bwMode="auto">
          <a:xfrm>
            <a:off x="276225" y="1125538"/>
            <a:ext cx="8760271" cy="5051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28600" indent="-227013">
              <a:tabLst>
                <a:tab pos="22860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4" charset="0"/>
                <a:ea typeface="宋体" pitchFamily="2" charset="-122"/>
              </a:defRPr>
            </a:lvl1pPr>
            <a:lvl2pPr marL="165100">
              <a:tabLst>
                <a:tab pos="22860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4" charset="0"/>
                <a:ea typeface="宋体" pitchFamily="2" charset="-122"/>
              </a:defRPr>
            </a:lvl2pPr>
            <a:lvl3pPr>
              <a:tabLst>
                <a:tab pos="2286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4" charset="0"/>
                <a:ea typeface="宋体" pitchFamily="2" charset="-122"/>
              </a:defRPr>
            </a:lvl3pPr>
            <a:lvl4pPr>
              <a:tabLst>
                <a:tab pos="22860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itchFamily="34" charset="0"/>
                <a:ea typeface="宋体" pitchFamily="2" charset="-122"/>
              </a:defRPr>
            </a:lvl4pPr>
            <a:lvl5pPr>
              <a:tabLst>
                <a:tab pos="22860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itchFamily="34" charset="0"/>
                <a:ea typeface="宋体" pitchFamily="2" charset="-122"/>
              </a:defRPr>
            </a:lvl5pPr>
            <a:lvl6pPr defTabSz="449263" eaLnBrk="0" fontAlgn="base" hangingPunct="0">
              <a:spcAft>
                <a:spcPct val="0"/>
              </a:spcAft>
              <a:buClr>
                <a:srgbClr val="000000"/>
              </a:buClr>
              <a:buSzPct val="100000"/>
              <a:buFont typeface="Times New Roman" pitchFamily="18" charset="0"/>
              <a:tabLst>
                <a:tab pos="22860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itchFamily="34" charset="0"/>
                <a:ea typeface="宋体" pitchFamily="2" charset="-122"/>
              </a:defRPr>
            </a:lvl6pPr>
            <a:lvl7pPr defTabSz="449263" eaLnBrk="0" fontAlgn="base" hangingPunct="0">
              <a:spcAft>
                <a:spcPct val="0"/>
              </a:spcAft>
              <a:buClr>
                <a:srgbClr val="000000"/>
              </a:buClr>
              <a:buSzPct val="100000"/>
              <a:buFont typeface="Times New Roman" pitchFamily="18" charset="0"/>
              <a:tabLst>
                <a:tab pos="22860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itchFamily="34" charset="0"/>
                <a:ea typeface="宋体" pitchFamily="2" charset="-122"/>
              </a:defRPr>
            </a:lvl7pPr>
            <a:lvl8pPr defTabSz="449263" eaLnBrk="0" fontAlgn="base" hangingPunct="0">
              <a:spcAft>
                <a:spcPct val="0"/>
              </a:spcAft>
              <a:buClr>
                <a:srgbClr val="000000"/>
              </a:buClr>
              <a:buSzPct val="100000"/>
              <a:buFont typeface="Times New Roman" pitchFamily="18" charset="0"/>
              <a:tabLst>
                <a:tab pos="22860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itchFamily="34" charset="0"/>
                <a:ea typeface="宋体" pitchFamily="2" charset="-122"/>
              </a:defRPr>
            </a:lvl8pPr>
            <a:lvl9pPr defTabSz="449263" eaLnBrk="0" fontAlgn="base" hangingPunct="0">
              <a:spcAft>
                <a:spcPct val="0"/>
              </a:spcAft>
              <a:buClr>
                <a:srgbClr val="000000"/>
              </a:buClr>
              <a:buSzPct val="100000"/>
              <a:buFont typeface="Times New Roman" pitchFamily="18" charset="0"/>
              <a:tabLst>
                <a:tab pos="22860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itchFamily="34" charset="0"/>
                <a:ea typeface="宋体" pitchFamily="2" charset="-122"/>
              </a:defRPr>
            </a:lvl9pPr>
          </a:lstStyle>
          <a:p>
            <a:pPr marL="344487" indent="-342900" eaLnBrk="1" hangingPunct="1">
              <a:spcBef>
                <a:spcPts val="1000"/>
              </a:spcBef>
              <a:buSzPct val="100000"/>
              <a:buFont typeface="Arial" panose="020B0604020202020204" pitchFamily="34" charset="0"/>
              <a:buChar char="•"/>
            </a:pPr>
            <a:r>
              <a:rPr lang="en-US" altLang="zh-CN" sz="2200" dirty="0" smtClean="0">
                <a:solidFill>
                  <a:schemeClr val="accent2"/>
                </a:solidFill>
                <a:latin typeface="Times New Roman" panose="02020603050405020304" pitchFamily="18" charset="0"/>
                <a:cs typeface="Times New Roman" panose="02020603050405020304" pitchFamily="18" charset="0"/>
              </a:rPr>
              <a:t>Op: </a:t>
            </a:r>
            <a:r>
              <a:rPr lang="zh-CN" altLang="zh-CN" sz="2200" dirty="0" smtClean="0">
                <a:latin typeface="Times New Roman" panose="02020603050405020304" pitchFamily="18" charset="0"/>
                <a:cs typeface="Times New Roman" panose="02020603050405020304" pitchFamily="18" charset="0"/>
              </a:rPr>
              <a:t>部件</a:t>
            </a:r>
            <a:r>
              <a:rPr lang="zh-CN" altLang="zh-CN" sz="2200" dirty="0">
                <a:latin typeface="Times New Roman" panose="02020603050405020304" pitchFamily="18" charset="0"/>
                <a:cs typeface="Times New Roman" panose="02020603050405020304" pitchFamily="18" charset="0"/>
              </a:rPr>
              <a:t>所进行的操作</a:t>
            </a:r>
          </a:p>
          <a:p>
            <a:pPr marL="344487" indent="-342900" eaLnBrk="1" hangingPunct="1">
              <a:spcBef>
                <a:spcPts val="1000"/>
              </a:spcBef>
              <a:buSzPct val="100000"/>
              <a:buFont typeface="Arial" panose="020B0604020202020204" pitchFamily="34" charset="0"/>
              <a:buChar char="•"/>
            </a:pPr>
            <a:r>
              <a:rPr lang="en-US" altLang="zh-CN" sz="2200" dirty="0" err="1" smtClean="0">
                <a:solidFill>
                  <a:schemeClr val="accent2"/>
                </a:solidFill>
                <a:latin typeface="Times New Roman" panose="02020603050405020304" pitchFamily="18" charset="0"/>
                <a:cs typeface="Times New Roman" panose="02020603050405020304" pitchFamily="18" charset="0"/>
              </a:rPr>
              <a:t>Vj</a:t>
            </a:r>
            <a:r>
              <a:rPr lang="en-US" altLang="zh-CN" sz="2200" dirty="0">
                <a:solidFill>
                  <a:schemeClr val="accent2"/>
                </a:solidFill>
                <a:latin typeface="Times New Roman" panose="02020603050405020304" pitchFamily="18" charset="0"/>
                <a:cs typeface="Times New Roman" panose="02020603050405020304" pitchFamily="18" charset="0"/>
              </a:rPr>
              <a:t>, </a:t>
            </a:r>
            <a:r>
              <a:rPr lang="en-US" altLang="zh-CN" sz="2200" dirty="0" err="1">
                <a:solidFill>
                  <a:schemeClr val="accent2"/>
                </a:solidFill>
                <a:latin typeface="Times New Roman" panose="02020603050405020304" pitchFamily="18" charset="0"/>
                <a:cs typeface="Times New Roman" panose="02020603050405020304" pitchFamily="18" charset="0"/>
              </a:rPr>
              <a:t>Vk</a:t>
            </a:r>
            <a:r>
              <a:rPr lang="en-US" altLang="zh-CN" sz="2200" dirty="0">
                <a:solidFill>
                  <a:schemeClr val="accent2"/>
                </a:solidFill>
                <a:latin typeface="Times New Roman" panose="02020603050405020304" pitchFamily="18" charset="0"/>
                <a:cs typeface="Times New Roman" panose="02020603050405020304" pitchFamily="18" charset="0"/>
              </a:rPr>
              <a:t>:  </a:t>
            </a:r>
            <a:r>
              <a:rPr lang="zh-CN" altLang="zh-CN" sz="2000" dirty="0" smtClean="0">
                <a:latin typeface="Times New Roman" panose="02020603050405020304" pitchFamily="18" charset="0"/>
                <a:cs typeface="Times New Roman" panose="02020603050405020304" pitchFamily="18" charset="0"/>
              </a:rPr>
              <a:t>源</a:t>
            </a:r>
            <a:r>
              <a:rPr lang="zh-CN" altLang="zh-CN" sz="2000" dirty="0">
                <a:latin typeface="Times New Roman" panose="02020603050405020304" pitchFamily="18" charset="0"/>
                <a:cs typeface="Times New Roman" panose="02020603050405020304" pitchFamily="18" charset="0"/>
              </a:rPr>
              <a:t>操作数的值</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Store </a:t>
            </a:r>
            <a:r>
              <a:rPr lang="zh-CN" altLang="zh-CN" sz="2000" dirty="0">
                <a:latin typeface="Times New Roman" panose="02020603050405020304" pitchFamily="18" charset="0"/>
                <a:cs typeface="Times New Roman" panose="02020603050405020304" pitchFamily="18" charset="0"/>
              </a:rPr>
              <a:t>缓冲区有</a:t>
            </a:r>
            <a:r>
              <a:rPr lang="en-US" altLang="zh-CN" sz="2000" dirty="0" err="1">
                <a:latin typeface="Times New Roman" panose="02020603050405020304" pitchFamily="18" charset="0"/>
                <a:cs typeface="Times New Roman" panose="02020603050405020304" pitchFamily="18" charset="0"/>
              </a:rPr>
              <a:t>Vk</a:t>
            </a:r>
            <a:r>
              <a:rPr lang="zh-CN" altLang="zh-CN" sz="2000" dirty="0">
                <a:latin typeface="Times New Roman" panose="02020603050405020304" pitchFamily="18" charset="0"/>
                <a:cs typeface="Times New Roman" panose="02020603050405020304" pitchFamily="18" charset="0"/>
              </a:rPr>
              <a:t>域，用于存放要写入存储器的</a:t>
            </a:r>
            <a:r>
              <a:rPr lang="zh-CN" altLang="zh-CN" sz="2000" dirty="0" smtClean="0">
                <a:latin typeface="Times New Roman" panose="02020603050405020304" pitchFamily="18" charset="0"/>
                <a:cs typeface="Times New Roman" panose="02020603050405020304" pitchFamily="18" charset="0"/>
              </a:rPr>
              <a:t>值</a:t>
            </a:r>
            <a:endParaRPr lang="en-US" altLang="zh-CN" sz="2200" dirty="0" smtClean="0">
              <a:latin typeface="Times New Roman" panose="02020603050405020304" pitchFamily="18" charset="0"/>
              <a:cs typeface="Times New Roman" panose="02020603050405020304" pitchFamily="18" charset="0"/>
            </a:endParaRPr>
          </a:p>
          <a:p>
            <a:pPr marL="344487" indent="-342900" eaLnBrk="1" hangingPunct="1">
              <a:spcBef>
                <a:spcPts val="1000"/>
              </a:spcBef>
              <a:buSzPct val="100000"/>
              <a:buFont typeface="Arial" panose="020B0604020202020204" pitchFamily="34" charset="0"/>
              <a:buChar char="•"/>
            </a:pPr>
            <a:r>
              <a:rPr lang="en-US" altLang="zh-CN" sz="2200" dirty="0" smtClean="0">
                <a:solidFill>
                  <a:schemeClr val="accent2"/>
                </a:solidFill>
                <a:latin typeface="Times New Roman" panose="02020603050405020304" pitchFamily="18" charset="0"/>
                <a:cs typeface="Times New Roman" panose="02020603050405020304" pitchFamily="18" charset="0"/>
              </a:rPr>
              <a:t>A</a:t>
            </a:r>
            <a:r>
              <a:rPr lang="zh-CN" altLang="zh-CN" sz="2200" dirty="0" smtClean="0">
                <a:solidFill>
                  <a:schemeClr val="accent2"/>
                </a:solidFill>
                <a:latin typeface="Times New Roman" panose="02020603050405020304" pitchFamily="18" charset="0"/>
                <a:cs typeface="Times New Roman" panose="02020603050405020304" pitchFamily="18" charset="0"/>
              </a:rPr>
              <a:t>：</a:t>
            </a:r>
            <a:r>
              <a:rPr lang="zh-CN" altLang="zh-CN" sz="2000" dirty="0" smtClean="0">
                <a:latin typeface="Times New Roman" panose="02020603050405020304" pitchFamily="18" charset="0"/>
                <a:cs typeface="Times New Roman" panose="02020603050405020304" pitchFamily="18" charset="0"/>
              </a:rPr>
              <a:t>存放</a:t>
            </a:r>
            <a:r>
              <a:rPr lang="zh-CN" altLang="zh-CN" sz="2000" dirty="0">
                <a:latin typeface="Times New Roman" panose="02020603050405020304" pitchFamily="18" charset="0"/>
                <a:cs typeface="Times New Roman" panose="02020603050405020304" pitchFamily="18" charset="0"/>
              </a:rPr>
              <a:t>存储器地址。开始存立即数，计算出有效地址后，存放有效地址</a:t>
            </a:r>
          </a:p>
          <a:p>
            <a:pPr marL="344487" indent="-342900" eaLnBrk="1" hangingPunct="1">
              <a:spcBef>
                <a:spcPts val="1000"/>
              </a:spcBef>
              <a:buSzPct val="100000"/>
              <a:buFont typeface="Arial" panose="020B0604020202020204" pitchFamily="34" charset="0"/>
              <a:buChar char="•"/>
            </a:pPr>
            <a:r>
              <a:rPr lang="en-US" altLang="zh-CN" sz="2200" dirty="0" err="1" smtClean="0">
                <a:solidFill>
                  <a:schemeClr val="accent2"/>
                </a:solidFill>
                <a:latin typeface="Times New Roman" panose="02020603050405020304" pitchFamily="18" charset="0"/>
                <a:cs typeface="Times New Roman" panose="02020603050405020304" pitchFamily="18" charset="0"/>
              </a:rPr>
              <a:t>Qj</a:t>
            </a:r>
            <a:r>
              <a:rPr lang="en-US" altLang="zh-CN" sz="2200" dirty="0">
                <a:solidFill>
                  <a:schemeClr val="accent2"/>
                </a:solidFill>
                <a:latin typeface="Times New Roman" panose="02020603050405020304" pitchFamily="18" charset="0"/>
                <a:cs typeface="Times New Roman" panose="02020603050405020304" pitchFamily="18" charset="0"/>
              </a:rPr>
              <a:t>, </a:t>
            </a:r>
            <a:r>
              <a:rPr lang="en-US" altLang="zh-CN" sz="2200" dirty="0" err="1">
                <a:solidFill>
                  <a:schemeClr val="accent2"/>
                </a:solidFill>
                <a:latin typeface="Times New Roman" panose="02020603050405020304" pitchFamily="18" charset="0"/>
                <a:cs typeface="Times New Roman" panose="02020603050405020304" pitchFamily="18" charset="0"/>
              </a:rPr>
              <a:t>Qk</a:t>
            </a:r>
            <a:r>
              <a:rPr lang="en-US" altLang="zh-CN" sz="2200" dirty="0">
                <a:solidFill>
                  <a:schemeClr val="accent2"/>
                </a:solidFill>
                <a:latin typeface="Times New Roman" panose="02020603050405020304" pitchFamily="18" charset="0"/>
                <a:cs typeface="Times New Roman" panose="02020603050405020304" pitchFamily="18" charset="0"/>
              </a:rPr>
              <a:t>:   </a:t>
            </a:r>
            <a:r>
              <a:rPr lang="zh-CN" altLang="zh-CN" sz="2200" dirty="0" smtClean="0">
                <a:latin typeface="Times New Roman" panose="02020603050405020304" pitchFamily="18" charset="0"/>
                <a:cs typeface="Times New Roman" panose="02020603050405020304" pitchFamily="18" charset="0"/>
              </a:rPr>
              <a:t>产</a:t>
            </a:r>
            <a:r>
              <a:rPr lang="zh-CN" altLang="zh-CN" sz="2200" dirty="0">
                <a:latin typeface="Times New Roman" panose="02020603050405020304" pitchFamily="18" charset="0"/>
                <a:cs typeface="Times New Roman" panose="02020603050405020304" pitchFamily="18" charset="0"/>
              </a:rPr>
              <a:t>生源操作数</a:t>
            </a:r>
            <a:r>
              <a:rPr lang="zh-CN" altLang="zh-CN" sz="2200" dirty="0" smtClean="0">
                <a:latin typeface="Times New Roman" panose="02020603050405020304" pitchFamily="18" charset="0"/>
                <a:cs typeface="Times New Roman" panose="02020603050405020304" pitchFamily="18" charset="0"/>
              </a:rPr>
              <a:t>的</a:t>
            </a:r>
            <a:r>
              <a:rPr lang="zh-CN" altLang="en-US" sz="2200" dirty="0" smtClean="0">
                <a:latin typeface="Times New Roman" panose="02020603050405020304" pitchFamily="18" charset="0"/>
                <a:cs typeface="Times New Roman" panose="02020603050405020304" pitchFamily="18" charset="0"/>
              </a:rPr>
              <a:t>保留站号</a:t>
            </a:r>
            <a:endParaRPr lang="en-US" altLang="zh-CN" sz="2200" dirty="0" smtClean="0">
              <a:latin typeface="Times New Roman" panose="02020603050405020304" pitchFamily="18" charset="0"/>
              <a:cs typeface="Times New Roman" panose="02020603050405020304" pitchFamily="18" charset="0"/>
            </a:endParaRPr>
          </a:p>
          <a:p>
            <a:pPr marL="867600" lvl="1" indent="-342900" eaLnBrk="1" hangingPunct="1">
              <a:spcBef>
                <a:spcPts val="500"/>
              </a:spcBef>
              <a:buSzPct val="100000"/>
              <a:buFont typeface="Wingdings" panose="05000000000000000000" pitchFamily="2" charset="2"/>
              <a:buChar char="ü"/>
            </a:pPr>
            <a:r>
              <a:rPr lang="zh-CN" altLang="zh-CN" sz="2000" dirty="0">
                <a:latin typeface="Times New Roman" panose="02020603050405020304" pitchFamily="18" charset="0"/>
                <a:cs typeface="Times New Roman" panose="02020603050405020304" pitchFamily="18" charset="0"/>
              </a:rPr>
              <a:t>没有记分牌中的准备就绪标志，</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Qj</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Qk</a:t>
            </a:r>
            <a:r>
              <a:rPr lang="en-US" altLang="zh-CN" sz="2000" dirty="0">
                <a:latin typeface="Times New Roman" panose="02020603050405020304" pitchFamily="18" charset="0"/>
                <a:cs typeface="Times New Roman" panose="02020603050405020304" pitchFamily="18" charset="0"/>
              </a:rPr>
              <a:t>=0 =&gt; ready</a:t>
            </a:r>
          </a:p>
          <a:p>
            <a:pPr marL="867600" lvl="1" indent="-342900" eaLnBrk="1" hangingPunct="1">
              <a:spcBef>
                <a:spcPts val="500"/>
              </a:spcBef>
              <a:buSzPct val="100000"/>
              <a:buFont typeface="Wingdings" panose="05000000000000000000" pitchFamily="2" charset="2"/>
              <a:buChar char="ü"/>
            </a:pPr>
            <a:r>
              <a:rPr lang="en-US" altLang="zh-CN" sz="2000" dirty="0">
                <a:latin typeface="Times New Roman" panose="02020603050405020304" pitchFamily="18" charset="0"/>
                <a:cs typeface="Times New Roman" panose="02020603050405020304" pitchFamily="18" charset="0"/>
              </a:rPr>
              <a:t>Store </a:t>
            </a:r>
            <a:r>
              <a:rPr lang="zh-CN" altLang="zh-CN" sz="2000" dirty="0">
                <a:latin typeface="Times New Roman" panose="02020603050405020304" pitchFamily="18" charset="0"/>
                <a:cs typeface="Times New Roman" panose="02020603050405020304" pitchFamily="18" charset="0"/>
              </a:rPr>
              <a:t>缓存区只有</a:t>
            </a:r>
            <a:r>
              <a:rPr lang="en-US" altLang="zh-CN" sz="2000" dirty="0" err="1">
                <a:latin typeface="Times New Roman" panose="02020603050405020304" pitchFamily="18" charset="0"/>
                <a:cs typeface="Times New Roman" panose="02020603050405020304" pitchFamily="18" charset="0"/>
              </a:rPr>
              <a:t>Qk</a:t>
            </a:r>
            <a:r>
              <a:rPr lang="zh-CN" altLang="zh-CN" sz="2000" dirty="0">
                <a:latin typeface="Times New Roman" panose="02020603050405020304" pitchFamily="18" charset="0"/>
                <a:cs typeface="Times New Roman" panose="02020603050405020304" pitchFamily="18" charset="0"/>
              </a:rPr>
              <a:t>表示产生结果</a:t>
            </a:r>
            <a:r>
              <a:rPr lang="zh-CN" altLang="zh-CN" sz="2000" dirty="0" smtClean="0">
                <a:latin typeface="Times New Roman" panose="02020603050405020304" pitchFamily="18" charset="0"/>
                <a:cs typeface="Times New Roman" panose="02020603050405020304" pitchFamily="18" charset="0"/>
              </a:rPr>
              <a:t>的</a:t>
            </a:r>
            <a:r>
              <a:rPr lang="zh-CN" altLang="en-US" sz="2000" dirty="0">
                <a:latin typeface="Times New Roman" panose="02020603050405020304" pitchFamily="18" charset="0"/>
                <a:cs typeface="Times New Roman" panose="02020603050405020304" pitchFamily="18" charset="0"/>
              </a:rPr>
              <a:t>保留站号</a:t>
            </a:r>
            <a:endParaRPr lang="en-US" altLang="zh-CN" sz="2200" dirty="0" smtClean="0">
              <a:latin typeface="Times New Roman" panose="02020603050405020304" pitchFamily="18" charset="0"/>
              <a:cs typeface="Times New Roman" panose="02020603050405020304" pitchFamily="18" charset="0"/>
            </a:endParaRPr>
          </a:p>
          <a:p>
            <a:pPr marL="344487" indent="-342900" eaLnBrk="1" hangingPunct="1">
              <a:spcBef>
                <a:spcPts val="1000"/>
              </a:spcBef>
              <a:buClr>
                <a:srgbClr val="C00000"/>
              </a:buClr>
              <a:buSzPct val="100000"/>
              <a:buFont typeface="Arial" panose="020B0604020202020204" pitchFamily="34" charset="0"/>
              <a:buChar char="•"/>
            </a:pPr>
            <a:r>
              <a:rPr lang="en-US" altLang="zh-CN" sz="2200" dirty="0" smtClean="0">
                <a:latin typeface="Times New Roman" panose="02020603050405020304" pitchFamily="18" charset="0"/>
                <a:cs typeface="Times New Roman" panose="02020603050405020304" pitchFamily="18" charset="0"/>
              </a:rPr>
              <a:t> </a:t>
            </a:r>
            <a:r>
              <a:rPr lang="en-US" altLang="zh-CN" sz="2200" dirty="0">
                <a:solidFill>
                  <a:schemeClr val="accent2"/>
                </a:solidFill>
                <a:latin typeface="Times New Roman" panose="02020603050405020304" pitchFamily="18" charset="0"/>
                <a:cs typeface="Times New Roman" panose="02020603050405020304" pitchFamily="18" charset="0"/>
              </a:rPr>
              <a:t>Busy: </a:t>
            </a:r>
            <a:r>
              <a:rPr lang="zh-CN" altLang="zh-CN" sz="2200" dirty="0" smtClean="0">
                <a:latin typeface="Times New Roman" panose="02020603050405020304" pitchFamily="18" charset="0"/>
                <a:cs typeface="Times New Roman" panose="02020603050405020304" pitchFamily="18" charset="0"/>
              </a:rPr>
              <a:t>标识</a:t>
            </a:r>
            <a:r>
              <a:rPr lang="zh-CN" altLang="en-US" sz="2200" dirty="0" smtClean="0">
                <a:latin typeface="Times New Roman" panose="02020603050405020304" pitchFamily="18" charset="0"/>
                <a:cs typeface="Times New Roman" panose="02020603050405020304" pitchFamily="18" charset="0"/>
              </a:rPr>
              <a:t>保留站</a:t>
            </a:r>
            <a:r>
              <a:rPr lang="en-US" altLang="zh-CN" sz="2200" dirty="0" smtClean="0">
                <a:latin typeface="Times New Roman" panose="02020603050405020304" pitchFamily="18" charset="0"/>
                <a:cs typeface="Times New Roman" panose="02020603050405020304" pitchFamily="18" charset="0"/>
              </a:rPr>
              <a:t>RS</a:t>
            </a:r>
            <a:r>
              <a:rPr lang="zh-CN" altLang="zh-CN" sz="2200" dirty="0" smtClean="0">
                <a:latin typeface="Times New Roman" panose="02020603050405020304" pitchFamily="18" charset="0"/>
                <a:cs typeface="Times New Roman" panose="02020603050405020304" pitchFamily="18" charset="0"/>
              </a:rPr>
              <a:t>或</a:t>
            </a:r>
            <a:r>
              <a:rPr lang="zh-CN" altLang="en-US" sz="2200" dirty="0" smtClean="0">
                <a:latin typeface="Times New Roman" panose="02020603050405020304" pitchFamily="18" charset="0"/>
                <a:cs typeface="Times New Roman" panose="02020603050405020304" pitchFamily="18" charset="0"/>
              </a:rPr>
              <a:t>相应的功能部件</a:t>
            </a:r>
            <a:r>
              <a:rPr lang="en-US" altLang="zh-CN" sz="2200" dirty="0" smtClean="0">
                <a:latin typeface="Times New Roman" panose="02020603050405020304" pitchFamily="18" charset="0"/>
                <a:cs typeface="Times New Roman" panose="02020603050405020304" pitchFamily="18" charset="0"/>
              </a:rPr>
              <a:t>FU</a:t>
            </a:r>
            <a:r>
              <a:rPr lang="zh-CN" altLang="zh-CN" sz="2200" dirty="0" smtClean="0">
                <a:latin typeface="Times New Roman" panose="02020603050405020304" pitchFamily="18" charset="0"/>
                <a:cs typeface="Times New Roman" panose="02020603050405020304" pitchFamily="18" charset="0"/>
              </a:rPr>
              <a:t>是否空闲</a:t>
            </a:r>
            <a:endParaRPr lang="en-US" altLang="zh-CN" sz="2200" dirty="0">
              <a:latin typeface="Times New Roman" panose="02020603050405020304" pitchFamily="18" charset="0"/>
              <a:cs typeface="Times New Roman" panose="02020603050405020304" pitchFamily="18" charset="0"/>
            </a:endParaRPr>
          </a:p>
          <a:p>
            <a:pPr eaLnBrk="1" hangingPunct="1">
              <a:spcBef>
                <a:spcPts val="1000"/>
              </a:spcBef>
              <a:buSzPct val="100000"/>
            </a:pPr>
            <a:r>
              <a:rPr lang="en-US" altLang="zh-CN" sz="2200" dirty="0">
                <a:latin typeface="Times New Roman" panose="02020603050405020304" pitchFamily="18" charset="0"/>
                <a:cs typeface="Times New Roman" panose="02020603050405020304" pitchFamily="18" charset="0"/>
              </a:rPr>
              <a:t>	</a:t>
            </a:r>
          </a:p>
          <a:p>
            <a:pPr eaLnBrk="1" hangingPunct="1">
              <a:spcBef>
                <a:spcPts val="1000"/>
              </a:spcBef>
              <a:buSzPct val="100000"/>
            </a:pPr>
            <a:r>
              <a:rPr lang="en-US" altLang="zh-CN" sz="2200" dirty="0" smtClean="0">
                <a:solidFill>
                  <a:schemeClr val="accent2"/>
                </a:solidFill>
                <a:latin typeface="Times New Roman" panose="02020603050405020304" pitchFamily="18" charset="0"/>
                <a:cs typeface="Times New Roman" panose="02020603050405020304" pitchFamily="18" charset="0"/>
              </a:rPr>
              <a:t>Register </a:t>
            </a:r>
            <a:r>
              <a:rPr lang="en-US" altLang="zh-CN" sz="2200" dirty="0">
                <a:solidFill>
                  <a:schemeClr val="accent2"/>
                </a:solidFill>
                <a:latin typeface="Times New Roman" panose="02020603050405020304" pitchFamily="18" charset="0"/>
                <a:cs typeface="Times New Roman" panose="02020603050405020304" pitchFamily="18" charset="0"/>
              </a:rPr>
              <a:t>result status</a:t>
            </a:r>
            <a:r>
              <a:rPr lang="en-US" altLang="zh-CN" sz="2200" dirty="0">
                <a:latin typeface="Times New Roman" panose="02020603050405020304" pitchFamily="18" charset="0"/>
                <a:cs typeface="Times New Roman" panose="02020603050405020304" pitchFamily="18" charset="0"/>
              </a:rPr>
              <a:t>—</a:t>
            </a:r>
            <a:r>
              <a:rPr lang="zh-CN" altLang="zh-CN" sz="2200" dirty="0">
                <a:latin typeface="Times New Roman" panose="02020603050405020304" pitchFamily="18" charset="0"/>
                <a:cs typeface="Times New Roman" panose="02020603050405020304" pitchFamily="18" charset="0"/>
              </a:rPr>
              <a:t>如果存在对寄存器的写操作，指示对该寄存器进行写操作的部件</a:t>
            </a:r>
            <a:r>
              <a:rPr lang="en-US" altLang="zh-CN" sz="2200" dirty="0">
                <a:latin typeface="Times New Roman" panose="02020603050405020304" pitchFamily="18" charset="0"/>
                <a:cs typeface="Times New Roman" panose="02020603050405020304" pitchFamily="18" charset="0"/>
              </a:rPr>
              <a:t>. </a:t>
            </a:r>
          </a:p>
          <a:p>
            <a:pPr eaLnBrk="1" hangingPunct="1">
              <a:spcBef>
                <a:spcPts val="1000"/>
              </a:spcBef>
              <a:buSzPct val="100000"/>
            </a:pPr>
            <a:r>
              <a:rPr lang="en-US" altLang="zh-CN" sz="2200" dirty="0">
                <a:solidFill>
                  <a:srgbClr val="C00000"/>
                </a:solidFill>
                <a:latin typeface="Times New Roman" panose="02020603050405020304" pitchFamily="18" charset="0"/>
                <a:cs typeface="Times New Roman" panose="02020603050405020304" pitchFamily="18" charset="0"/>
              </a:rPr>
              <a:t>      </a:t>
            </a:r>
            <a:r>
              <a:rPr lang="en-US" altLang="zh-CN" sz="2200" dirty="0">
                <a:solidFill>
                  <a:schemeClr val="accent2"/>
                </a:solidFill>
                <a:latin typeface="Times New Roman" panose="02020603050405020304" pitchFamily="18" charset="0"/>
                <a:cs typeface="Times New Roman" panose="02020603050405020304" pitchFamily="18" charset="0"/>
              </a:rPr>
              <a:t>Qi:  </a:t>
            </a:r>
            <a:r>
              <a:rPr lang="zh-CN" altLang="zh-CN" sz="2200" dirty="0" smtClean="0">
                <a:latin typeface="Times New Roman" panose="02020603050405020304" pitchFamily="18" charset="0"/>
                <a:cs typeface="Times New Roman" panose="02020603050405020304" pitchFamily="18" charset="0"/>
              </a:rPr>
              <a:t>保留</a:t>
            </a:r>
            <a:r>
              <a:rPr lang="zh-CN" altLang="zh-CN" sz="2200" dirty="0">
                <a:latin typeface="Times New Roman" panose="02020603050405020304" pitchFamily="18" charset="0"/>
                <a:cs typeface="Times New Roman" panose="02020603050405020304" pitchFamily="18" charset="0"/>
              </a:rPr>
              <a:t>站的编号</a:t>
            </a:r>
          </a:p>
        </p:txBody>
      </p:sp>
    </p:spTree>
    <p:extLst>
      <p:ext uri="{BB962C8B-B14F-4D97-AF65-F5344CB8AC3E}">
        <p14:creationId xmlns:p14="http://schemas.microsoft.com/office/powerpoint/2010/main" val="2726914184"/>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147931751"/>
              </p:ext>
            </p:extLst>
          </p:nvPr>
        </p:nvGraphicFramePr>
        <p:xfrm>
          <a:off x="899593" y="116633"/>
          <a:ext cx="7560838" cy="2620880"/>
        </p:xfrm>
        <a:graphic>
          <a:graphicData uri="http://schemas.openxmlformats.org/drawingml/2006/table">
            <a:tbl>
              <a:tblPr firstRow="1" bandRow="1">
                <a:tableStyleId>{5C22544A-7EE6-4342-B048-85BDC9FD1C3A}</a:tableStyleId>
              </a:tblPr>
              <a:tblGrid>
                <a:gridCol w="3193608"/>
                <a:gridCol w="1541740"/>
                <a:gridCol w="1541740"/>
                <a:gridCol w="1283750"/>
              </a:tblGrid>
              <a:tr h="295268">
                <a:tc rowSpan="2">
                  <a:txBody>
                    <a:bodyPr/>
                    <a:lstStyle/>
                    <a:p>
                      <a:pPr algn="ctr"/>
                      <a:endParaRPr lang="en-US" altLang="zh-CN" sz="1400" b="1" dirty="0" smtClean="0">
                        <a:latin typeface="+mn-ea"/>
                        <a:ea typeface="+mn-ea"/>
                      </a:endParaRPr>
                    </a:p>
                    <a:p>
                      <a:pPr algn="ctr"/>
                      <a:r>
                        <a:rPr lang="zh-CN" altLang="en-US" sz="1400" b="1" dirty="0" smtClean="0">
                          <a:latin typeface="+mn-ea"/>
                          <a:ea typeface="+mn-ea"/>
                        </a:rPr>
                        <a:t>指令</a:t>
                      </a:r>
                      <a:endParaRPr lang="zh-CN" altLang="en-US" sz="1400" b="1" dirty="0">
                        <a:latin typeface="+mn-ea"/>
                        <a:ea typeface="+mn-ea"/>
                      </a:endParaRPr>
                    </a:p>
                  </a:txBody>
                  <a:tcPr>
                    <a:solidFill>
                      <a:schemeClr val="accent3">
                        <a:lumMod val="75000"/>
                      </a:schemeClr>
                    </a:solidFill>
                  </a:tcPr>
                </a:tc>
                <a:tc gridSpan="3">
                  <a:txBody>
                    <a:bodyPr/>
                    <a:lstStyle/>
                    <a:p>
                      <a:pPr algn="ctr"/>
                      <a:r>
                        <a:rPr lang="zh-CN" altLang="en-US" sz="1400" b="1" dirty="0" smtClean="0">
                          <a:latin typeface="+mn-ea"/>
                          <a:ea typeface="+mn-ea"/>
                        </a:rPr>
                        <a:t>指令状态表</a:t>
                      </a:r>
                      <a:endParaRPr lang="zh-CN" altLang="en-US" sz="1400" b="1" dirty="0">
                        <a:latin typeface="+mn-ea"/>
                        <a:ea typeface="+mn-ea"/>
                      </a:endParaRPr>
                    </a:p>
                  </a:txBody>
                  <a:tcPr>
                    <a:solidFill>
                      <a:schemeClr val="accent3">
                        <a:lumMod val="75000"/>
                      </a:schemeClr>
                    </a:solidFill>
                  </a:tcPr>
                </a:tc>
                <a:tc hMerge="1">
                  <a:txBody>
                    <a:bodyPr/>
                    <a:lstStyle/>
                    <a:p>
                      <a:endParaRPr lang="zh-CN" altLang="en-US" dirty="0"/>
                    </a:p>
                  </a:txBody>
                  <a:tcPr/>
                </a:tc>
                <a:tc hMerge="1">
                  <a:txBody>
                    <a:bodyPr/>
                    <a:lstStyle/>
                    <a:p>
                      <a:endParaRPr lang="zh-CN" altLang="en-US" dirty="0"/>
                    </a:p>
                  </a:txBody>
                  <a:tcPr/>
                </a:tc>
              </a:tr>
              <a:tr h="295268">
                <a:tc vMerge="1">
                  <a:txBody>
                    <a:bodyPr/>
                    <a:lstStyle/>
                    <a:p>
                      <a:endParaRPr lang="zh-CN" altLang="en-US" dirty="0"/>
                    </a:p>
                  </a:txBody>
                  <a:tcPr/>
                </a:tc>
                <a:tc>
                  <a:txBody>
                    <a:bodyPr/>
                    <a:lstStyle/>
                    <a:p>
                      <a:pPr algn="ctr"/>
                      <a:r>
                        <a:rPr lang="en-US" altLang="zh-CN" sz="1400" b="1" dirty="0" smtClean="0">
                          <a:solidFill>
                            <a:schemeClr val="bg1"/>
                          </a:solidFill>
                          <a:latin typeface="+mn-ea"/>
                          <a:ea typeface="+mn-ea"/>
                        </a:rPr>
                        <a:t>IS</a:t>
                      </a:r>
                      <a:endParaRPr lang="zh-CN" altLang="en-US" sz="1400" b="1" dirty="0">
                        <a:solidFill>
                          <a:schemeClr val="bg1"/>
                        </a:solidFill>
                        <a:latin typeface="+mn-ea"/>
                        <a:ea typeface="+mn-ea"/>
                      </a:endParaRPr>
                    </a:p>
                  </a:txBody>
                  <a:tcPr>
                    <a:solidFill>
                      <a:schemeClr val="accent3">
                        <a:lumMod val="75000"/>
                      </a:schemeClr>
                    </a:solidFill>
                  </a:tcPr>
                </a:tc>
                <a:tc>
                  <a:txBody>
                    <a:bodyPr/>
                    <a:lstStyle/>
                    <a:p>
                      <a:pPr algn="ctr"/>
                      <a:r>
                        <a:rPr lang="en-US" altLang="zh-CN" sz="1400" b="1" dirty="0" smtClean="0">
                          <a:solidFill>
                            <a:schemeClr val="bg1"/>
                          </a:solidFill>
                          <a:latin typeface="+mn-ea"/>
                          <a:ea typeface="+mn-ea"/>
                        </a:rPr>
                        <a:t>EX</a:t>
                      </a:r>
                      <a:endParaRPr lang="zh-CN" altLang="en-US" sz="1400" b="1" dirty="0">
                        <a:solidFill>
                          <a:schemeClr val="bg1"/>
                        </a:solidFill>
                        <a:latin typeface="+mn-ea"/>
                        <a:ea typeface="+mn-ea"/>
                      </a:endParaRPr>
                    </a:p>
                  </a:txBody>
                  <a:tcPr>
                    <a:solidFill>
                      <a:schemeClr val="accent3">
                        <a:lumMod val="75000"/>
                      </a:schemeClr>
                    </a:solidFill>
                  </a:tcPr>
                </a:tc>
                <a:tc>
                  <a:txBody>
                    <a:bodyPr/>
                    <a:lstStyle/>
                    <a:p>
                      <a:pPr algn="ctr"/>
                      <a:r>
                        <a:rPr lang="en-US" altLang="zh-CN" sz="1400" b="1" dirty="0" smtClean="0">
                          <a:solidFill>
                            <a:schemeClr val="bg1"/>
                          </a:solidFill>
                          <a:latin typeface="+mn-ea"/>
                          <a:ea typeface="+mn-ea"/>
                        </a:rPr>
                        <a:t>WR</a:t>
                      </a:r>
                      <a:endParaRPr lang="zh-CN" altLang="en-US" sz="1400" b="1" dirty="0">
                        <a:solidFill>
                          <a:schemeClr val="bg1"/>
                        </a:solidFill>
                        <a:latin typeface="+mn-ea"/>
                        <a:ea typeface="+mn-ea"/>
                      </a:endParaRPr>
                    </a:p>
                  </a:txBody>
                  <a:tcPr>
                    <a:solidFill>
                      <a:schemeClr val="accent3">
                        <a:lumMod val="75000"/>
                      </a:schemeClr>
                    </a:solidFill>
                  </a:tcPr>
                </a:tc>
              </a:tr>
              <a:tr h="295268">
                <a:tc>
                  <a:txBody>
                    <a:bodyPr/>
                    <a:lstStyle/>
                    <a:p>
                      <a:pPr algn="l"/>
                      <a:endParaRPr lang="zh-CN" altLang="en-US" sz="1400" b="1" dirty="0">
                        <a:latin typeface="+mn-ea"/>
                        <a:ea typeface="+mn-ea"/>
                      </a:endParaRPr>
                    </a:p>
                  </a:txBody>
                  <a:tcPr>
                    <a:solidFill>
                      <a:schemeClr val="accent3">
                        <a:lumMod val="75000"/>
                      </a:schemeClr>
                    </a:solidFill>
                  </a:tcPr>
                </a:tc>
                <a:tc>
                  <a:txBody>
                    <a:bodyPr/>
                    <a:lstStyle/>
                    <a:p>
                      <a:pPr algn="ctr"/>
                      <a:endParaRPr lang="zh-CN" altLang="en-US" sz="1400" b="1" dirty="0">
                        <a:solidFill>
                          <a:schemeClr val="bg1"/>
                        </a:solidFill>
                        <a:latin typeface="+mn-ea"/>
                        <a:ea typeface="+mn-ea"/>
                      </a:endParaRPr>
                    </a:p>
                  </a:txBody>
                  <a:tcPr>
                    <a:solidFill>
                      <a:schemeClr val="accent3">
                        <a:lumMod val="75000"/>
                      </a:schemeClr>
                    </a:solidFill>
                  </a:tcPr>
                </a:tc>
                <a:tc>
                  <a:txBody>
                    <a:bodyPr/>
                    <a:lstStyle/>
                    <a:p>
                      <a:pPr algn="ctr"/>
                      <a:endParaRPr lang="zh-CN" altLang="en-US" sz="1400" b="1" dirty="0">
                        <a:solidFill>
                          <a:schemeClr val="bg1"/>
                        </a:solidFill>
                        <a:latin typeface="+mn-ea"/>
                        <a:ea typeface="+mn-ea"/>
                      </a:endParaRPr>
                    </a:p>
                  </a:txBody>
                  <a:tcPr>
                    <a:solidFill>
                      <a:schemeClr val="accent3">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solidFill>
                          <a:schemeClr val="bg1"/>
                        </a:solidFill>
                        <a:latin typeface="+mn-ea"/>
                        <a:ea typeface="+mn-ea"/>
                      </a:endParaRPr>
                    </a:p>
                  </a:txBody>
                  <a:tcPr>
                    <a:solidFill>
                      <a:schemeClr val="accent3">
                        <a:lumMod val="75000"/>
                      </a:schemeClr>
                    </a:solidFill>
                  </a:tcPr>
                </a:tc>
              </a:tr>
              <a:tr h="3412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400" b="1" dirty="0" smtClean="0">
                        <a:latin typeface="+mn-ea"/>
                        <a:ea typeface="+mn-ea"/>
                      </a:endParaRPr>
                    </a:p>
                  </a:txBody>
                  <a:tcPr>
                    <a:solidFill>
                      <a:schemeClr val="accent3">
                        <a:lumMod val="75000"/>
                      </a:schemeClr>
                    </a:solidFill>
                  </a:tcPr>
                </a:tc>
                <a:tc>
                  <a:txBody>
                    <a:bodyPr/>
                    <a:lstStyle/>
                    <a:p>
                      <a:pPr algn="ctr"/>
                      <a:endParaRPr lang="zh-CN" altLang="en-US" sz="1400" b="1" dirty="0">
                        <a:solidFill>
                          <a:schemeClr val="bg1"/>
                        </a:solidFill>
                        <a:latin typeface="+mn-ea"/>
                        <a:ea typeface="+mn-ea"/>
                      </a:endParaRPr>
                    </a:p>
                  </a:txBody>
                  <a:tcPr>
                    <a:solidFill>
                      <a:schemeClr val="accent3">
                        <a:lumMod val="75000"/>
                      </a:schemeClr>
                    </a:solidFill>
                  </a:tcPr>
                </a:tc>
                <a:tc>
                  <a:txBody>
                    <a:bodyPr/>
                    <a:lstStyle/>
                    <a:p>
                      <a:pPr algn="ctr"/>
                      <a:endParaRPr lang="zh-CN" altLang="en-US" sz="1400" b="1" dirty="0">
                        <a:solidFill>
                          <a:schemeClr val="bg1"/>
                        </a:solidFill>
                        <a:latin typeface="+mn-ea"/>
                        <a:ea typeface="+mn-ea"/>
                      </a:endParaRPr>
                    </a:p>
                  </a:txBody>
                  <a:tcPr>
                    <a:solidFill>
                      <a:schemeClr val="accent3">
                        <a:lumMod val="75000"/>
                      </a:schemeClr>
                    </a:solidFill>
                  </a:tcPr>
                </a:tc>
                <a:tc>
                  <a:txBody>
                    <a:bodyPr/>
                    <a:lstStyle/>
                    <a:p>
                      <a:pPr algn="ctr"/>
                      <a:endParaRPr lang="zh-CN" altLang="en-US" sz="1400" dirty="0">
                        <a:solidFill>
                          <a:schemeClr val="bg1"/>
                        </a:solidFill>
                      </a:endParaRPr>
                    </a:p>
                  </a:txBody>
                  <a:tcPr>
                    <a:solidFill>
                      <a:schemeClr val="accent3">
                        <a:lumMod val="75000"/>
                      </a:schemeClr>
                    </a:solidFill>
                  </a:tcPr>
                </a:tc>
              </a:tr>
              <a:tr h="341296">
                <a:tc>
                  <a:txBody>
                    <a:bodyPr/>
                    <a:lstStyle/>
                    <a:p>
                      <a:pPr algn="l"/>
                      <a:endParaRPr lang="en-US" altLang="zh-CN" sz="1400" b="1" kern="1200" dirty="0" smtClean="0">
                        <a:solidFill>
                          <a:schemeClr val="dk1"/>
                        </a:solidFill>
                        <a:latin typeface="+mn-ea"/>
                        <a:ea typeface="+mn-ea"/>
                        <a:cs typeface="+mn-cs"/>
                      </a:endParaRPr>
                    </a:p>
                  </a:txBody>
                  <a:tcPr>
                    <a:solidFill>
                      <a:schemeClr val="accent3">
                        <a:lumMod val="75000"/>
                      </a:schemeClr>
                    </a:solidFill>
                  </a:tcPr>
                </a:tc>
                <a:tc>
                  <a:txBody>
                    <a:bodyPr/>
                    <a:lstStyle/>
                    <a:p>
                      <a:pPr algn="ctr"/>
                      <a:endParaRPr lang="zh-CN" altLang="en-US" sz="1400" b="1" dirty="0">
                        <a:solidFill>
                          <a:schemeClr val="bg1"/>
                        </a:solidFill>
                        <a:latin typeface="+mn-ea"/>
                        <a:ea typeface="+mn-ea"/>
                      </a:endParaRPr>
                    </a:p>
                  </a:txBody>
                  <a:tcPr>
                    <a:solidFill>
                      <a:schemeClr val="accent3">
                        <a:lumMod val="75000"/>
                      </a:schemeClr>
                    </a:solidFill>
                  </a:tcPr>
                </a:tc>
                <a:tc>
                  <a:txBody>
                    <a:bodyPr/>
                    <a:lstStyle/>
                    <a:p>
                      <a:pPr algn="ctr"/>
                      <a:endParaRPr lang="zh-CN" altLang="en-US" sz="1400" dirty="0">
                        <a:solidFill>
                          <a:schemeClr val="bg1"/>
                        </a:solidFill>
                      </a:endParaRPr>
                    </a:p>
                  </a:txBody>
                  <a:tcPr>
                    <a:solidFill>
                      <a:schemeClr val="accent3">
                        <a:lumMod val="75000"/>
                      </a:schemeClr>
                    </a:solidFill>
                  </a:tcPr>
                </a:tc>
                <a:tc>
                  <a:txBody>
                    <a:bodyPr/>
                    <a:lstStyle/>
                    <a:p>
                      <a:pPr algn="ctr"/>
                      <a:endParaRPr lang="zh-CN" altLang="en-US" sz="1400" dirty="0">
                        <a:solidFill>
                          <a:schemeClr val="bg1"/>
                        </a:solidFill>
                      </a:endParaRPr>
                    </a:p>
                  </a:txBody>
                  <a:tcPr>
                    <a:solidFill>
                      <a:schemeClr val="accent3">
                        <a:lumMod val="75000"/>
                      </a:schemeClr>
                    </a:solidFill>
                  </a:tcPr>
                </a:tc>
              </a:tr>
              <a:tr h="341296">
                <a:tc>
                  <a:txBody>
                    <a:bodyPr/>
                    <a:lstStyle/>
                    <a:p>
                      <a:pPr algn="l"/>
                      <a:endParaRPr lang="zh-CN" altLang="en-US" sz="1400" b="1" u="none" kern="1200" dirty="0">
                        <a:solidFill>
                          <a:schemeClr val="dk1"/>
                        </a:solidFill>
                        <a:latin typeface="+mn-ea"/>
                        <a:ea typeface="+mn-ea"/>
                        <a:cs typeface="+mn-cs"/>
                      </a:endParaRPr>
                    </a:p>
                  </a:txBody>
                  <a:tcPr>
                    <a:solidFill>
                      <a:schemeClr val="accent3">
                        <a:lumMod val="75000"/>
                      </a:schemeClr>
                    </a:solidFill>
                  </a:tcPr>
                </a:tc>
                <a:tc>
                  <a:txBody>
                    <a:bodyPr/>
                    <a:lstStyle/>
                    <a:p>
                      <a:pPr algn="ctr"/>
                      <a:endParaRPr lang="zh-CN" altLang="en-US" sz="1400" b="1" dirty="0">
                        <a:solidFill>
                          <a:schemeClr val="bg1"/>
                        </a:solidFill>
                        <a:latin typeface="+mn-ea"/>
                        <a:ea typeface="+mn-ea"/>
                      </a:endParaRPr>
                    </a:p>
                  </a:txBody>
                  <a:tcPr>
                    <a:solidFill>
                      <a:schemeClr val="accent3">
                        <a:lumMod val="75000"/>
                      </a:schemeClr>
                    </a:solidFill>
                  </a:tcPr>
                </a:tc>
                <a:tc>
                  <a:txBody>
                    <a:bodyPr/>
                    <a:lstStyle/>
                    <a:p>
                      <a:pPr algn="ctr"/>
                      <a:endParaRPr lang="zh-CN" altLang="en-US" sz="1400" dirty="0">
                        <a:solidFill>
                          <a:schemeClr val="bg1"/>
                        </a:solidFill>
                      </a:endParaRPr>
                    </a:p>
                  </a:txBody>
                  <a:tcPr>
                    <a:solidFill>
                      <a:schemeClr val="accent3">
                        <a:lumMod val="75000"/>
                      </a:schemeClr>
                    </a:solidFill>
                  </a:tcPr>
                </a:tc>
                <a:tc>
                  <a:txBody>
                    <a:bodyPr/>
                    <a:lstStyle/>
                    <a:p>
                      <a:pPr algn="ctr"/>
                      <a:endParaRPr lang="zh-CN" altLang="en-US" sz="1400" dirty="0">
                        <a:solidFill>
                          <a:schemeClr val="bg1"/>
                        </a:solidFill>
                      </a:endParaRPr>
                    </a:p>
                  </a:txBody>
                  <a:tcPr>
                    <a:solidFill>
                      <a:schemeClr val="accent3">
                        <a:lumMod val="75000"/>
                      </a:schemeClr>
                    </a:solidFill>
                  </a:tcPr>
                </a:tc>
              </a:tr>
              <a:tr h="341296">
                <a:tc>
                  <a:txBody>
                    <a:bodyPr/>
                    <a:lstStyle/>
                    <a:p>
                      <a:pPr algn="l"/>
                      <a:endParaRPr lang="zh-CN" altLang="en-US" sz="1400" b="1" kern="1200" dirty="0">
                        <a:solidFill>
                          <a:schemeClr val="dk1"/>
                        </a:solidFill>
                        <a:latin typeface="+mn-ea"/>
                        <a:ea typeface="+mn-ea"/>
                        <a:cs typeface="+mn-cs"/>
                      </a:endParaRPr>
                    </a:p>
                  </a:txBody>
                  <a:tcPr>
                    <a:solidFill>
                      <a:schemeClr val="accent3">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solidFill>
                          <a:schemeClr val="bg1"/>
                        </a:solidFill>
                        <a:latin typeface="+mn-ea"/>
                        <a:ea typeface="+mn-ea"/>
                      </a:endParaRPr>
                    </a:p>
                  </a:txBody>
                  <a:tcPr>
                    <a:solidFill>
                      <a:schemeClr val="accent3">
                        <a:lumMod val="75000"/>
                      </a:schemeClr>
                    </a:solidFill>
                  </a:tcPr>
                </a:tc>
                <a:tc>
                  <a:txBody>
                    <a:bodyPr/>
                    <a:lstStyle/>
                    <a:p>
                      <a:pPr algn="ctr"/>
                      <a:endParaRPr lang="zh-CN" altLang="en-US" sz="1400" dirty="0">
                        <a:solidFill>
                          <a:schemeClr val="bg1"/>
                        </a:solidFill>
                      </a:endParaRPr>
                    </a:p>
                  </a:txBody>
                  <a:tcPr>
                    <a:solidFill>
                      <a:schemeClr val="accent3">
                        <a:lumMod val="75000"/>
                      </a:schemeClr>
                    </a:solidFill>
                  </a:tcPr>
                </a:tc>
                <a:tc>
                  <a:txBody>
                    <a:bodyPr/>
                    <a:lstStyle/>
                    <a:p>
                      <a:pPr algn="ctr"/>
                      <a:endParaRPr lang="zh-CN" altLang="en-US" sz="1400" dirty="0">
                        <a:solidFill>
                          <a:schemeClr val="bg1"/>
                        </a:solidFill>
                      </a:endParaRPr>
                    </a:p>
                  </a:txBody>
                  <a:tcPr>
                    <a:solidFill>
                      <a:schemeClr val="accent3">
                        <a:lumMod val="75000"/>
                      </a:schemeClr>
                    </a:solidFill>
                  </a:tcPr>
                </a:tc>
              </a:tr>
              <a:tr h="341296">
                <a:tc>
                  <a:txBody>
                    <a:bodyPr/>
                    <a:lstStyle/>
                    <a:p>
                      <a:pPr algn="l"/>
                      <a:endParaRPr lang="zh-CN" altLang="en-US" sz="1400" b="1" kern="1200" dirty="0">
                        <a:solidFill>
                          <a:schemeClr val="dk1"/>
                        </a:solidFill>
                        <a:latin typeface="+mn-ea"/>
                        <a:ea typeface="+mn-ea"/>
                        <a:cs typeface="+mn-cs"/>
                      </a:endParaRPr>
                    </a:p>
                  </a:txBody>
                  <a:tcPr>
                    <a:solidFill>
                      <a:schemeClr val="accent3">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solidFill>
                          <a:schemeClr val="bg1"/>
                        </a:solidFill>
                        <a:latin typeface="+mn-ea"/>
                        <a:ea typeface="+mn-ea"/>
                      </a:endParaRPr>
                    </a:p>
                  </a:txBody>
                  <a:tcPr>
                    <a:solidFill>
                      <a:schemeClr val="accent3">
                        <a:lumMod val="75000"/>
                      </a:schemeClr>
                    </a:solidFill>
                  </a:tcPr>
                </a:tc>
                <a:tc>
                  <a:txBody>
                    <a:bodyPr/>
                    <a:lstStyle/>
                    <a:p>
                      <a:pPr algn="ctr"/>
                      <a:endParaRPr lang="zh-CN" altLang="en-US" sz="1400" dirty="0">
                        <a:solidFill>
                          <a:schemeClr val="bg1"/>
                        </a:solidFill>
                      </a:endParaRPr>
                    </a:p>
                  </a:txBody>
                  <a:tcPr>
                    <a:solidFill>
                      <a:schemeClr val="accent3">
                        <a:lumMod val="75000"/>
                      </a:schemeClr>
                    </a:solidFill>
                  </a:tcPr>
                </a:tc>
                <a:tc>
                  <a:txBody>
                    <a:bodyPr/>
                    <a:lstStyle/>
                    <a:p>
                      <a:pPr algn="ctr"/>
                      <a:endParaRPr lang="zh-CN" altLang="en-US" sz="1400" dirty="0">
                        <a:solidFill>
                          <a:schemeClr val="bg1"/>
                        </a:solidFill>
                      </a:endParaRPr>
                    </a:p>
                  </a:txBody>
                  <a:tcPr>
                    <a:solidFill>
                      <a:schemeClr val="accent3">
                        <a:lumMod val="75000"/>
                      </a:schemeClr>
                    </a:solidFill>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3564383809"/>
              </p:ext>
            </p:extLst>
          </p:nvPr>
        </p:nvGraphicFramePr>
        <p:xfrm>
          <a:off x="899595" y="2924944"/>
          <a:ext cx="7560837" cy="2789616"/>
        </p:xfrm>
        <a:graphic>
          <a:graphicData uri="http://schemas.openxmlformats.org/drawingml/2006/table">
            <a:tbl>
              <a:tblPr firstRow="1" bandRow="1">
                <a:tableStyleId>{5C22544A-7EE6-4342-B048-85BDC9FD1C3A}</a:tableStyleId>
              </a:tblPr>
              <a:tblGrid>
                <a:gridCol w="630070"/>
                <a:gridCol w="630070"/>
                <a:gridCol w="770085"/>
                <a:gridCol w="1750194"/>
                <a:gridCol w="965211"/>
                <a:gridCol w="804344"/>
                <a:gridCol w="723910"/>
                <a:gridCol w="1286953"/>
              </a:tblGrid>
              <a:tr h="287170">
                <a:tc rowSpan="2">
                  <a:txBody>
                    <a:bodyPr/>
                    <a:lstStyle/>
                    <a:p>
                      <a:pPr algn="ctr"/>
                      <a:r>
                        <a:rPr lang="zh-CN" altLang="en-US" sz="1400" b="1" kern="1200" dirty="0" smtClean="0">
                          <a:solidFill>
                            <a:schemeClr val="bg1"/>
                          </a:solidFill>
                          <a:latin typeface="+mn-ea"/>
                          <a:ea typeface="+mn-ea"/>
                          <a:cs typeface="+mn-cs"/>
                        </a:rPr>
                        <a:t>部件</a:t>
                      </a:r>
                      <a:endParaRPr lang="en-US" altLang="zh-CN" sz="1400" b="1" kern="1200" dirty="0" smtClean="0">
                        <a:solidFill>
                          <a:schemeClr val="bg1"/>
                        </a:solidFill>
                        <a:latin typeface="+mn-ea"/>
                        <a:ea typeface="+mn-ea"/>
                        <a:cs typeface="+mn-cs"/>
                      </a:endParaRPr>
                    </a:p>
                    <a:p>
                      <a:pPr algn="ctr"/>
                      <a:r>
                        <a:rPr lang="zh-CN" altLang="en-US" sz="1400" b="1" kern="1200" dirty="0" smtClean="0">
                          <a:solidFill>
                            <a:schemeClr val="bg1"/>
                          </a:solidFill>
                          <a:latin typeface="+mn-ea"/>
                          <a:ea typeface="+mn-ea"/>
                          <a:cs typeface="+mn-cs"/>
                        </a:rPr>
                        <a:t>名称</a:t>
                      </a:r>
                      <a:endParaRPr lang="en-US" altLang="zh-CN" sz="1400" b="1" kern="1200" dirty="0" smtClean="0">
                        <a:solidFill>
                          <a:schemeClr val="bg1"/>
                        </a:solidFill>
                        <a:latin typeface="+mn-ea"/>
                        <a:ea typeface="+mn-ea"/>
                        <a:cs typeface="+mn-cs"/>
                      </a:endParaRPr>
                    </a:p>
                  </a:txBody>
                  <a:tcPr>
                    <a:solidFill>
                      <a:schemeClr val="accent3">
                        <a:lumMod val="75000"/>
                      </a:schemeClr>
                    </a:solidFill>
                  </a:tcPr>
                </a:tc>
                <a:tc gridSpan="7">
                  <a:txBody>
                    <a:bodyPr/>
                    <a:lstStyle/>
                    <a:p>
                      <a:pPr algn="ctr"/>
                      <a:r>
                        <a:rPr lang="zh-CN" altLang="en-US" sz="1400" b="1" dirty="0" smtClean="0">
                          <a:solidFill>
                            <a:schemeClr val="bg1"/>
                          </a:solidFill>
                          <a:latin typeface="+mn-ea"/>
                          <a:ea typeface="+mn-ea"/>
                        </a:rPr>
                        <a:t>保留站</a:t>
                      </a:r>
                      <a:endParaRPr lang="zh-CN" altLang="en-US" sz="1400" b="1" dirty="0">
                        <a:solidFill>
                          <a:schemeClr val="bg1"/>
                        </a:solidFill>
                        <a:latin typeface="+mn-ea"/>
                        <a:ea typeface="+mn-ea"/>
                      </a:endParaRPr>
                    </a:p>
                  </a:txBody>
                  <a:tcPr>
                    <a:solidFill>
                      <a:schemeClr val="accent3">
                        <a:lumMod val="75000"/>
                      </a:schemeClr>
                    </a:solidFill>
                  </a:tcPr>
                </a:tc>
                <a:tc hMerge="1">
                  <a:txBody>
                    <a:bodyPr/>
                    <a:lstStyle/>
                    <a:p>
                      <a:endParaRPr lang="zh-CN" altLang="en-US" dirty="0"/>
                    </a:p>
                  </a:txBody>
                  <a:tcPr/>
                </a:tc>
                <a:tc hMerge="1">
                  <a:txBody>
                    <a:bodyPr/>
                    <a:lstStyle/>
                    <a:p>
                      <a:endParaRPr lang="zh-CN" altLang="en-US" dirty="0"/>
                    </a:p>
                  </a:txBody>
                  <a:tcPr/>
                </a:tc>
                <a:tc hMerge="1">
                  <a:txBody>
                    <a:bodyPr/>
                    <a:lstStyle/>
                    <a:p>
                      <a:pPr algn="ctr"/>
                      <a:endParaRPr lang="zh-CN" altLang="en-US" sz="1400" b="1" dirty="0">
                        <a:latin typeface="+mn-ea"/>
                        <a:ea typeface="+mn-ea"/>
                      </a:endParaRPr>
                    </a:p>
                  </a:txBody>
                  <a:tcPr/>
                </a:tc>
                <a:tc hMerge="1">
                  <a:txBody>
                    <a:bodyPr/>
                    <a:lstStyle/>
                    <a:p>
                      <a:pPr algn="ctr"/>
                      <a:endParaRPr lang="zh-CN" altLang="en-US" sz="1400" b="1" dirty="0">
                        <a:latin typeface="+mn-ea"/>
                        <a:ea typeface="+mn-ea"/>
                      </a:endParaRPr>
                    </a:p>
                  </a:txBody>
                  <a:tcPr/>
                </a:tc>
                <a:tc hMerge="1">
                  <a:txBody>
                    <a:bodyPr/>
                    <a:lstStyle/>
                    <a:p>
                      <a:pPr algn="ctr"/>
                      <a:endParaRPr lang="zh-CN" altLang="en-US" sz="1400" b="1" dirty="0">
                        <a:latin typeface="+mn-ea"/>
                        <a:ea typeface="+mn-ea"/>
                      </a:endParaRPr>
                    </a:p>
                  </a:txBody>
                  <a:tcPr/>
                </a:tc>
                <a:tc hMerge="1">
                  <a:txBody>
                    <a:bodyPr/>
                    <a:lstStyle/>
                    <a:p>
                      <a:pPr algn="ctr"/>
                      <a:endParaRPr lang="zh-CN" altLang="en-US" sz="1400" b="1" dirty="0">
                        <a:latin typeface="+mn-ea"/>
                        <a:ea typeface="+mn-ea"/>
                      </a:endParaRPr>
                    </a:p>
                  </a:txBody>
                  <a:tcPr/>
                </a:tc>
              </a:tr>
              <a:tr h="343272">
                <a:tc vMerge="1">
                  <a:txBody>
                    <a:bodyPr/>
                    <a:lstStyle/>
                    <a:p>
                      <a:endParaRPr lang="zh-CN" altLang="en-US" dirty="0"/>
                    </a:p>
                  </a:txBody>
                  <a:tcPr/>
                </a:tc>
                <a:tc>
                  <a:txBody>
                    <a:bodyPr/>
                    <a:lstStyle/>
                    <a:p>
                      <a:pPr algn="ctr"/>
                      <a:r>
                        <a:rPr lang="en-US" altLang="zh-CN" sz="1400" b="1" dirty="0" smtClean="0">
                          <a:solidFill>
                            <a:schemeClr val="bg1"/>
                          </a:solidFill>
                          <a:latin typeface="+mn-ea"/>
                          <a:ea typeface="+mn-ea"/>
                        </a:rPr>
                        <a:t>Busy</a:t>
                      </a:r>
                      <a:endParaRPr lang="zh-CN" altLang="en-US" sz="1400" b="1" dirty="0">
                        <a:solidFill>
                          <a:schemeClr val="bg1"/>
                        </a:solidFill>
                        <a:latin typeface="+mn-ea"/>
                        <a:ea typeface="+mn-ea"/>
                      </a:endParaRPr>
                    </a:p>
                  </a:txBody>
                  <a:tcPr>
                    <a:solidFill>
                      <a:schemeClr val="accent3">
                        <a:lumMod val="75000"/>
                      </a:schemeClr>
                    </a:solidFill>
                  </a:tcPr>
                </a:tc>
                <a:tc>
                  <a:txBody>
                    <a:bodyPr/>
                    <a:lstStyle/>
                    <a:p>
                      <a:pPr algn="ctr"/>
                      <a:r>
                        <a:rPr lang="en-US" altLang="zh-CN" sz="1400" b="1" dirty="0" smtClean="0">
                          <a:solidFill>
                            <a:schemeClr val="bg1"/>
                          </a:solidFill>
                          <a:latin typeface="+mn-ea"/>
                          <a:ea typeface="+mn-ea"/>
                        </a:rPr>
                        <a:t>Op</a:t>
                      </a:r>
                      <a:endParaRPr lang="zh-CN" altLang="en-US" sz="1400" b="1" dirty="0">
                        <a:solidFill>
                          <a:schemeClr val="bg1"/>
                        </a:solidFill>
                        <a:latin typeface="+mn-ea"/>
                        <a:ea typeface="+mn-ea"/>
                      </a:endParaRPr>
                    </a:p>
                  </a:txBody>
                  <a:tcPr>
                    <a:solidFill>
                      <a:schemeClr val="accent3">
                        <a:lumMod val="75000"/>
                      </a:schemeClr>
                    </a:solidFill>
                  </a:tcPr>
                </a:tc>
                <a:tc>
                  <a:txBody>
                    <a:bodyPr/>
                    <a:lstStyle/>
                    <a:p>
                      <a:pPr algn="ctr"/>
                      <a:r>
                        <a:rPr lang="en-US" altLang="zh-CN" sz="1400" b="1" dirty="0" err="1" smtClean="0">
                          <a:solidFill>
                            <a:schemeClr val="bg1"/>
                          </a:solidFill>
                          <a:latin typeface="+mn-ea"/>
                          <a:ea typeface="+mn-ea"/>
                        </a:rPr>
                        <a:t>Vj</a:t>
                      </a:r>
                      <a:endParaRPr lang="zh-CN" altLang="en-US" sz="1400" b="1" dirty="0">
                        <a:solidFill>
                          <a:schemeClr val="bg1"/>
                        </a:solidFill>
                        <a:latin typeface="+mn-ea"/>
                        <a:ea typeface="+mn-ea"/>
                      </a:endParaRPr>
                    </a:p>
                  </a:txBody>
                  <a:tcPr>
                    <a:solidFill>
                      <a:schemeClr val="accent3">
                        <a:lumMod val="75000"/>
                      </a:schemeClr>
                    </a:solidFill>
                  </a:tcPr>
                </a:tc>
                <a:tc>
                  <a:txBody>
                    <a:bodyPr/>
                    <a:lstStyle/>
                    <a:p>
                      <a:pPr algn="ctr"/>
                      <a:r>
                        <a:rPr lang="en-US" altLang="zh-CN" sz="1400" b="1" dirty="0" err="1" smtClean="0">
                          <a:solidFill>
                            <a:schemeClr val="bg1"/>
                          </a:solidFill>
                          <a:latin typeface="+mn-ea"/>
                          <a:ea typeface="+mn-ea"/>
                        </a:rPr>
                        <a:t>Vk</a:t>
                      </a:r>
                      <a:endParaRPr lang="zh-CN" altLang="en-US" sz="1400" b="1" dirty="0">
                        <a:solidFill>
                          <a:schemeClr val="bg1"/>
                        </a:solidFill>
                        <a:latin typeface="+mn-ea"/>
                        <a:ea typeface="+mn-ea"/>
                      </a:endParaRPr>
                    </a:p>
                  </a:txBody>
                  <a:tcPr>
                    <a:solidFill>
                      <a:schemeClr val="accent3">
                        <a:lumMod val="75000"/>
                      </a:schemeClr>
                    </a:solidFill>
                  </a:tcPr>
                </a:tc>
                <a:tc>
                  <a:txBody>
                    <a:bodyPr/>
                    <a:lstStyle/>
                    <a:p>
                      <a:pPr algn="ctr"/>
                      <a:r>
                        <a:rPr lang="en-US" altLang="zh-CN" sz="1400" b="1" dirty="0" err="1" smtClean="0">
                          <a:solidFill>
                            <a:schemeClr val="bg1"/>
                          </a:solidFill>
                          <a:latin typeface="+mn-ea"/>
                          <a:ea typeface="+mn-ea"/>
                        </a:rPr>
                        <a:t>Qj</a:t>
                      </a:r>
                      <a:endParaRPr lang="zh-CN" altLang="en-US" sz="1400" b="1" dirty="0">
                        <a:solidFill>
                          <a:schemeClr val="bg1"/>
                        </a:solidFill>
                        <a:latin typeface="+mn-ea"/>
                        <a:ea typeface="+mn-ea"/>
                      </a:endParaRPr>
                    </a:p>
                  </a:txBody>
                  <a:tcPr>
                    <a:solidFill>
                      <a:schemeClr val="accent3">
                        <a:lumMod val="75000"/>
                      </a:schemeClr>
                    </a:solidFill>
                  </a:tcPr>
                </a:tc>
                <a:tc>
                  <a:txBody>
                    <a:bodyPr/>
                    <a:lstStyle/>
                    <a:p>
                      <a:pPr algn="ctr"/>
                      <a:r>
                        <a:rPr lang="en-US" altLang="zh-CN" sz="1400" b="1" dirty="0" err="1" smtClean="0">
                          <a:solidFill>
                            <a:schemeClr val="bg1"/>
                          </a:solidFill>
                          <a:latin typeface="+mn-ea"/>
                          <a:ea typeface="+mn-ea"/>
                        </a:rPr>
                        <a:t>Qk</a:t>
                      </a:r>
                      <a:endParaRPr lang="zh-CN" altLang="en-US" sz="1400" b="1" dirty="0">
                        <a:solidFill>
                          <a:schemeClr val="bg1"/>
                        </a:solidFill>
                        <a:latin typeface="+mn-ea"/>
                        <a:ea typeface="+mn-ea"/>
                      </a:endParaRPr>
                    </a:p>
                  </a:txBody>
                  <a:tcPr>
                    <a:solidFill>
                      <a:schemeClr val="accent3">
                        <a:lumMod val="75000"/>
                      </a:schemeClr>
                    </a:solidFill>
                  </a:tcPr>
                </a:tc>
                <a:tc>
                  <a:txBody>
                    <a:bodyPr/>
                    <a:lstStyle/>
                    <a:p>
                      <a:pPr algn="ctr"/>
                      <a:r>
                        <a:rPr lang="en-US" altLang="zh-CN" sz="1400" b="1" dirty="0" smtClean="0">
                          <a:solidFill>
                            <a:schemeClr val="bg1"/>
                          </a:solidFill>
                          <a:latin typeface="+mn-ea"/>
                          <a:ea typeface="+mn-ea"/>
                        </a:rPr>
                        <a:t>A</a:t>
                      </a:r>
                      <a:endParaRPr lang="zh-CN" altLang="en-US" sz="1400" b="1" dirty="0">
                        <a:solidFill>
                          <a:schemeClr val="bg1"/>
                        </a:solidFill>
                        <a:latin typeface="+mn-ea"/>
                        <a:ea typeface="+mn-ea"/>
                      </a:endParaRPr>
                    </a:p>
                  </a:txBody>
                  <a:tcPr>
                    <a:solidFill>
                      <a:schemeClr val="accent3">
                        <a:lumMod val="75000"/>
                      </a:schemeClr>
                    </a:solidFill>
                  </a:tcPr>
                </a:tc>
              </a:tr>
              <a:tr h="287170">
                <a:tc>
                  <a:txBody>
                    <a:bodyPr/>
                    <a:lstStyle/>
                    <a:p>
                      <a:pPr algn="l"/>
                      <a:r>
                        <a:rPr lang="en-US" altLang="zh-CN" sz="1400" b="1" dirty="0" smtClean="0">
                          <a:solidFill>
                            <a:schemeClr val="bg1"/>
                          </a:solidFill>
                          <a:latin typeface="+mn-ea"/>
                          <a:ea typeface="+mn-ea"/>
                        </a:rPr>
                        <a:t>Load1</a:t>
                      </a:r>
                      <a:endParaRPr lang="zh-CN" altLang="en-US" sz="1400" b="1" dirty="0">
                        <a:solidFill>
                          <a:schemeClr val="bg1"/>
                        </a:solidFill>
                        <a:latin typeface="+mn-ea"/>
                        <a:ea typeface="+mn-ea"/>
                      </a:endParaRPr>
                    </a:p>
                  </a:txBody>
                  <a:tcPr>
                    <a:solidFill>
                      <a:schemeClr val="accent3">
                        <a:lumMod val="75000"/>
                      </a:schemeClr>
                    </a:solidFill>
                  </a:tcPr>
                </a:tc>
                <a:tc>
                  <a:txBody>
                    <a:bodyPr/>
                    <a:lstStyle/>
                    <a:p>
                      <a:pPr algn="ctr"/>
                      <a:endParaRPr lang="zh-CN" altLang="en-US" sz="1400" b="1" dirty="0">
                        <a:solidFill>
                          <a:schemeClr val="bg1"/>
                        </a:solidFill>
                        <a:latin typeface="+mn-ea"/>
                        <a:ea typeface="+mn-ea"/>
                      </a:endParaRPr>
                    </a:p>
                  </a:txBody>
                  <a:tcPr>
                    <a:solidFill>
                      <a:schemeClr val="accent3">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solidFill>
                          <a:schemeClr val="bg1"/>
                        </a:solidFill>
                        <a:latin typeface="+mn-ea"/>
                        <a:ea typeface="+mn-ea"/>
                      </a:endParaRPr>
                    </a:p>
                  </a:txBody>
                  <a:tcPr>
                    <a:solidFill>
                      <a:schemeClr val="accent3">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solidFill>
                          <a:schemeClr val="bg1"/>
                        </a:solidFill>
                        <a:latin typeface="+mn-ea"/>
                        <a:ea typeface="+mn-ea"/>
                      </a:endParaRPr>
                    </a:p>
                  </a:txBody>
                  <a:tcPr>
                    <a:solidFill>
                      <a:schemeClr val="accent3">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solidFill>
                          <a:schemeClr val="bg1"/>
                        </a:solidFill>
                        <a:latin typeface="+mn-ea"/>
                        <a:ea typeface="+mn-ea"/>
                      </a:endParaRPr>
                    </a:p>
                  </a:txBody>
                  <a:tcPr>
                    <a:solidFill>
                      <a:schemeClr val="accent3">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solidFill>
                          <a:schemeClr val="bg1"/>
                        </a:solidFill>
                        <a:latin typeface="+mn-ea"/>
                        <a:ea typeface="+mn-ea"/>
                      </a:endParaRPr>
                    </a:p>
                  </a:txBody>
                  <a:tcPr>
                    <a:solidFill>
                      <a:schemeClr val="accent3">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solidFill>
                          <a:schemeClr val="bg1"/>
                        </a:solidFill>
                        <a:latin typeface="+mn-ea"/>
                        <a:ea typeface="+mn-ea"/>
                      </a:endParaRPr>
                    </a:p>
                  </a:txBody>
                  <a:tcPr>
                    <a:solidFill>
                      <a:schemeClr val="accent3">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solidFill>
                          <a:schemeClr val="bg1"/>
                        </a:solidFill>
                        <a:latin typeface="+mn-ea"/>
                        <a:ea typeface="+mn-ea"/>
                      </a:endParaRPr>
                    </a:p>
                  </a:txBody>
                  <a:tcPr>
                    <a:solidFill>
                      <a:schemeClr val="accent3">
                        <a:lumMod val="75000"/>
                      </a:schemeClr>
                    </a:solidFill>
                  </a:tcPr>
                </a:tc>
              </a:tr>
              <a:tr h="3061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dirty="0" smtClean="0">
                          <a:solidFill>
                            <a:schemeClr val="bg1"/>
                          </a:solidFill>
                          <a:latin typeface="+mn-ea"/>
                          <a:ea typeface="+mn-ea"/>
                        </a:rPr>
                        <a:t>Load2</a:t>
                      </a:r>
                      <a:endParaRPr lang="zh-CN" altLang="en-US" sz="1400" b="1" dirty="0" smtClean="0">
                        <a:solidFill>
                          <a:schemeClr val="bg1"/>
                        </a:solidFill>
                        <a:latin typeface="+mn-ea"/>
                        <a:ea typeface="+mn-ea"/>
                      </a:endParaRPr>
                    </a:p>
                  </a:txBody>
                  <a:tcPr>
                    <a:solidFill>
                      <a:schemeClr val="accent3">
                        <a:lumMod val="75000"/>
                      </a:schemeClr>
                    </a:solidFill>
                  </a:tcPr>
                </a:tc>
                <a:tc>
                  <a:txBody>
                    <a:bodyPr/>
                    <a:lstStyle/>
                    <a:p>
                      <a:pPr algn="ctr"/>
                      <a:endParaRPr lang="zh-CN" altLang="en-US" sz="1400" b="1" dirty="0">
                        <a:solidFill>
                          <a:schemeClr val="bg1"/>
                        </a:solidFill>
                        <a:latin typeface="+mn-ea"/>
                        <a:ea typeface="+mn-ea"/>
                      </a:endParaRPr>
                    </a:p>
                  </a:txBody>
                  <a:tcPr>
                    <a:solidFill>
                      <a:schemeClr val="accent3">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solidFill>
                          <a:schemeClr val="bg1"/>
                        </a:solidFill>
                        <a:latin typeface="+mn-ea"/>
                        <a:ea typeface="+mn-ea"/>
                      </a:endParaRPr>
                    </a:p>
                  </a:txBody>
                  <a:tcPr>
                    <a:solidFill>
                      <a:schemeClr val="accent3">
                        <a:lumMod val="75000"/>
                      </a:schemeClr>
                    </a:solidFill>
                  </a:tcPr>
                </a:tc>
                <a:tc>
                  <a:txBody>
                    <a:bodyPr/>
                    <a:lstStyle/>
                    <a:p>
                      <a:pPr algn="ctr"/>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pPr algn="ctr"/>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pPr algn="ctr"/>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pPr algn="ctr"/>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pPr algn="ctr"/>
                      <a:endParaRPr lang="zh-CN" altLang="en-US" sz="1400" b="1" kern="1200" dirty="0">
                        <a:solidFill>
                          <a:schemeClr val="bg1"/>
                        </a:solidFill>
                        <a:latin typeface="+mn-ea"/>
                        <a:ea typeface="+mn-ea"/>
                        <a:cs typeface="+mn-cs"/>
                      </a:endParaRPr>
                    </a:p>
                  </a:txBody>
                  <a:tcPr>
                    <a:solidFill>
                      <a:schemeClr val="accent3">
                        <a:lumMod val="75000"/>
                      </a:schemeClr>
                    </a:solidFill>
                  </a:tcPr>
                </a:tc>
              </a:tr>
              <a:tr h="306124">
                <a:tc>
                  <a:txBody>
                    <a:bodyPr/>
                    <a:lstStyle/>
                    <a:p>
                      <a:pPr algn="l"/>
                      <a:r>
                        <a:rPr lang="en-US" altLang="zh-CN" sz="1400" b="1" kern="1200" dirty="0" smtClean="0">
                          <a:solidFill>
                            <a:schemeClr val="bg1"/>
                          </a:solidFill>
                          <a:latin typeface="+mn-ea"/>
                          <a:ea typeface="+mn-ea"/>
                          <a:cs typeface="+mn-cs"/>
                        </a:rPr>
                        <a:t>Add1</a:t>
                      </a:r>
                    </a:p>
                  </a:txBody>
                  <a:tcPr>
                    <a:solidFill>
                      <a:schemeClr val="accent3">
                        <a:lumMod val="75000"/>
                      </a:schemeClr>
                    </a:solidFill>
                  </a:tcPr>
                </a:tc>
                <a:tc>
                  <a:txBody>
                    <a:bodyPr/>
                    <a:lstStyle/>
                    <a:p>
                      <a:pPr algn="ctr"/>
                      <a:endParaRPr lang="zh-CN" altLang="en-US" sz="1400" b="1" dirty="0">
                        <a:solidFill>
                          <a:schemeClr val="bg1"/>
                        </a:solidFill>
                        <a:latin typeface="+mn-ea"/>
                        <a:ea typeface="+mn-ea"/>
                      </a:endParaRPr>
                    </a:p>
                  </a:txBody>
                  <a:tcPr>
                    <a:solidFill>
                      <a:schemeClr val="accent3">
                        <a:lumMod val="75000"/>
                      </a:schemeClr>
                    </a:solidFill>
                  </a:tcPr>
                </a:tc>
                <a:tc>
                  <a:txBody>
                    <a:bodyPr/>
                    <a:lstStyle/>
                    <a:p>
                      <a:pPr algn="ctr"/>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pPr algn="ctr"/>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pPr algn="ctr"/>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pPr algn="ctr"/>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pPr algn="ctr"/>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pPr algn="ctr"/>
                      <a:endParaRPr lang="zh-CN" altLang="en-US" sz="1400" b="1" kern="1200" dirty="0">
                        <a:solidFill>
                          <a:schemeClr val="bg1"/>
                        </a:solidFill>
                        <a:latin typeface="+mn-ea"/>
                        <a:ea typeface="+mn-ea"/>
                        <a:cs typeface="+mn-cs"/>
                      </a:endParaRPr>
                    </a:p>
                  </a:txBody>
                  <a:tcPr>
                    <a:solidFill>
                      <a:schemeClr val="accent3">
                        <a:lumMod val="75000"/>
                      </a:schemeClr>
                    </a:solidFill>
                  </a:tcPr>
                </a:tc>
              </a:tr>
              <a:tr h="306124">
                <a:tc>
                  <a:txBody>
                    <a:bodyPr/>
                    <a:lstStyle/>
                    <a:p>
                      <a:pPr algn="l"/>
                      <a:r>
                        <a:rPr lang="en-US" altLang="zh-CN" sz="1400" b="1" u="none" kern="1200" dirty="0" smtClean="0">
                          <a:solidFill>
                            <a:schemeClr val="bg1"/>
                          </a:solidFill>
                          <a:latin typeface="+mn-ea"/>
                          <a:ea typeface="+mn-ea"/>
                          <a:cs typeface="+mn-cs"/>
                        </a:rPr>
                        <a:t>Add2</a:t>
                      </a:r>
                      <a:endParaRPr lang="zh-CN" altLang="en-US" sz="1400" b="1" u="none" kern="1200" dirty="0">
                        <a:solidFill>
                          <a:schemeClr val="bg1"/>
                        </a:solidFill>
                        <a:latin typeface="+mn-ea"/>
                        <a:ea typeface="+mn-ea"/>
                        <a:cs typeface="+mn-cs"/>
                      </a:endParaRPr>
                    </a:p>
                  </a:txBody>
                  <a:tcPr>
                    <a:solidFill>
                      <a:schemeClr val="accent3">
                        <a:lumMod val="75000"/>
                      </a:schemeClr>
                    </a:solidFill>
                  </a:tcPr>
                </a:tc>
                <a:tc>
                  <a:txBody>
                    <a:bodyPr/>
                    <a:lstStyle/>
                    <a:p>
                      <a:pPr algn="ctr"/>
                      <a:endParaRPr lang="zh-CN" altLang="en-US" sz="1400" b="1" dirty="0">
                        <a:solidFill>
                          <a:schemeClr val="bg1"/>
                        </a:solidFill>
                        <a:latin typeface="+mn-ea"/>
                        <a:ea typeface="+mn-ea"/>
                      </a:endParaRPr>
                    </a:p>
                  </a:txBody>
                  <a:tcPr>
                    <a:solidFill>
                      <a:schemeClr val="accent3">
                        <a:lumMod val="75000"/>
                      </a:schemeClr>
                    </a:solidFill>
                  </a:tcPr>
                </a:tc>
                <a:tc>
                  <a:txBody>
                    <a:bodyPr/>
                    <a:lstStyle/>
                    <a:p>
                      <a:pPr algn="ctr"/>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pPr algn="ctr"/>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pPr algn="ctr"/>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dirty="0" smtClean="0">
                        <a:solidFill>
                          <a:schemeClr val="bg1"/>
                        </a:solidFill>
                        <a:latin typeface="+mn-ea"/>
                        <a:ea typeface="+mn-ea"/>
                        <a:cs typeface="+mn-cs"/>
                      </a:endParaRPr>
                    </a:p>
                  </a:txBody>
                  <a:tcPr>
                    <a:solidFill>
                      <a:schemeClr val="accent3">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dirty="0" smtClean="0">
                        <a:solidFill>
                          <a:schemeClr val="bg1"/>
                        </a:solidFill>
                        <a:latin typeface="+mn-ea"/>
                        <a:ea typeface="+mn-ea"/>
                        <a:cs typeface="+mn-cs"/>
                      </a:endParaRPr>
                    </a:p>
                  </a:txBody>
                  <a:tcPr>
                    <a:solidFill>
                      <a:schemeClr val="accent3">
                        <a:lumMod val="75000"/>
                      </a:schemeClr>
                    </a:solidFill>
                  </a:tcPr>
                </a:tc>
                <a:tc>
                  <a:txBody>
                    <a:bodyPr/>
                    <a:lstStyle/>
                    <a:p>
                      <a:pPr algn="ctr"/>
                      <a:endParaRPr lang="zh-CN" altLang="en-US" sz="1400" b="1" kern="1200" dirty="0">
                        <a:solidFill>
                          <a:schemeClr val="bg1"/>
                        </a:solidFill>
                        <a:latin typeface="+mn-ea"/>
                        <a:ea typeface="+mn-ea"/>
                        <a:cs typeface="+mn-cs"/>
                      </a:endParaRPr>
                    </a:p>
                  </a:txBody>
                  <a:tcPr>
                    <a:solidFill>
                      <a:schemeClr val="accent3">
                        <a:lumMod val="75000"/>
                      </a:schemeClr>
                    </a:solidFill>
                  </a:tcPr>
                </a:tc>
              </a:tr>
              <a:tr h="306124">
                <a:tc>
                  <a:txBody>
                    <a:bodyPr/>
                    <a:lstStyle/>
                    <a:p>
                      <a:pPr algn="l"/>
                      <a:r>
                        <a:rPr lang="en-US" altLang="zh-CN" sz="1400" b="1" kern="1200" dirty="0" smtClean="0">
                          <a:solidFill>
                            <a:schemeClr val="bg1"/>
                          </a:solidFill>
                          <a:latin typeface="+mn-ea"/>
                          <a:ea typeface="+mn-ea"/>
                          <a:cs typeface="+mn-cs"/>
                        </a:rPr>
                        <a:t>Add3</a:t>
                      </a:r>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solidFill>
                          <a:schemeClr val="bg1"/>
                        </a:solidFill>
                        <a:latin typeface="+mn-ea"/>
                        <a:ea typeface="+mn-ea"/>
                      </a:endParaRPr>
                    </a:p>
                  </a:txBody>
                  <a:tcPr>
                    <a:solidFill>
                      <a:schemeClr val="accent3">
                        <a:lumMod val="75000"/>
                      </a:schemeClr>
                    </a:solidFill>
                  </a:tcPr>
                </a:tc>
                <a:tc>
                  <a:txBody>
                    <a:bodyPr/>
                    <a:lstStyle/>
                    <a:p>
                      <a:pPr algn="ctr"/>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pPr algn="ctr"/>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pPr algn="ctr"/>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dirty="0" smtClean="0">
                        <a:solidFill>
                          <a:schemeClr val="bg1"/>
                        </a:solidFill>
                        <a:latin typeface="+mn-ea"/>
                        <a:ea typeface="+mn-ea"/>
                        <a:cs typeface="+mn-cs"/>
                      </a:endParaRPr>
                    </a:p>
                  </a:txBody>
                  <a:tcPr>
                    <a:solidFill>
                      <a:schemeClr val="accent3">
                        <a:lumMod val="75000"/>
                      </a:schemeClr>
                    </a:solidFill>
                  </a:tcPr>
                </a:tc>
                <a:tc>
                  <a:txBody>
                    <a:bodyPr/>
                    <a:lstStyle/>
                    <a:p>
                      <a:pPr algn="ctr"/>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pPr algn="ctr"/>
                      <a:endParaRPr lang="zh-CN" altLang="en-US" sz="1400" b="1" kern="1200" dirty="0">
                        <a:solidFill>
                          <a:schemeClr val="bg1"/>
                        </a:solidFill>
                        <a:latin typeface="+mn-ea"/>
                        <a:ea typeface="+mn-ea"/>
                        <a:cs typeface="+mn-cs"/>
                      </a:endParaRPr>
                    </a:p>
                  </a:txBody>
                  <a:tcPr>
                    <a:solidFill>
                      <a:schemeClr val="accent3">
                        <a:lumMod val="75000"/>
                      </a:schemeClr>
                    </a:solidFill>
                  </a:tcPr>
                </a:tc>
              </a:tr>
              <a:tr h="306124">
                <a:tc>
                  <a:txBody>
                    <a:bodyPr/>
                    <a:lstStyle/>
                    <a:p>
                      <a:pPr algn="l"/>
                      <a:r>
                        <a:rPr lang="en-US" altLang="zh-CN" sz="1400" b="1" kern="1200" dirty="0" smtClean="0">
                          <a:solidFill>
                            <a:schemeClr val="bg1"/>
                          </a:solidFill>
                          <a:latin typeface="+mn-ea"/>
                          <a:ea typeface="+mn-ea"/>
                          <a:cs typeface="+mn-cs"/>
                        </a:rPr>
                        <a:t>Mult1</a:t>
                      </a:r>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solidFill>
                          <a:schemeClr val="bg1"/>
                        </a:solidFill>
                        <a:latin typeface="+mn-ea"/>
                        <a:ea typeface="+mn-ea"/>
                      </a:endParaRPr>
                    </a:p>
                  </a:txBody>
                  <a:tcPr>
                    <a:solidFill>
                      <a:schemeClr val="accent3">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solidFill>
                          <a:schemeClr val="bg1"/>
                        </a:solidFill>
                        <a:latin typeface="+mn-ea"/>
                        <a:ea typeface="+mn-ea"/>
                      </a:endParaRPr>
                    </a:p>
                  </a:txBody>
                  <a:tcPr>
                    <a:solidFill>
                      <a:schemeClr val="accent3">
                        <a:lumMod val="75000"/>
                      </a:schemeClr>
                    </a:solidFill>
                  </a:tcPr>
                </a:tc>
                <a:tc>
                  <a:txBody>
                    <a:bodyPr/>
                    <a:lstStyle/>
                    <a:p>
                      <a:pPr algn="ctr"/>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pPr algn="ctr"/>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dirty="0" smtClean="0">
                        <a:solidFill>
                          <a:schemeClr val="bg1"/>
                        </a:solidFill>
                        <a:latin typeface="+mn-ea"/>
                        <a:ea typeface="+mn-ea"/>
                        <a:cs typeface="+mn-cs"/>
                      </a:endParaRPr>
                    </a:p>
                  </a:txBody>
                  <a:tcPr>
                    <a:solidFill>
                      <a:schemeClr val="accent3">
                        <a:lumMod val="75000"/>
                      </a:schemeClr>
                    </a:solidFill>
                  </a:tcPr>
                </a:tc>
                <a:tc>
                  <a:txBody>
                    <a:bodyPr/>
                    <a:lstStyle/>
                    <a:p>
                      <a:pPr algn="ctr"/>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pPr algn="ctr"/>
                      <a:endParaRPr lang="zh-CN" altLang="en-US" sz="1400" b="1" kern="1200" dirty="0">
                        <a:solidFill>
                          <a:schemeClr val="bg1"/>
                        </a:solidFill>
                        <a:latin typeface="+mn-ea"/>
                        <a:ea typeface="+mn-ea"/>
                        <a:cs typeface="+mn-cs"/>
                      </a:endParaRPr>
                    </a:p>
                  </a:txBody>
                  <a:tcPr>
                    <a:solidFill>
                      <a:schemeClr val="accent3">
                        <a:lumMod val="75000"/>
                      </a:schemeClr>
                    </a:solidFill>
                  </a:tcPr>
                </a:tc>
              </a:tr>
              <a:tr h="306124">
                <a:tc>
                  <a:txBody>
                    <a:bodyPr/>
                    <a:lstStyle/>
                    <a:p>
                      <a:pPr algn="l"/>
                      <a:r>
                        <a:rPr lang="en-US" altLang="zh-CN" sz="1400" b="1" kern="1200" dirty="0" smtClean="0">
                          <a:solidFill>
                            <a:schemeClr val="bg1"/>
                          </a:solidFill>
                          <a:latin typeface="+mn-ea"/>
                          <a:ea typeface="+mn-ea"/>
                          <a:cs typeface="+mn-cs"/>
                        </a:rPr>
                        <a:t>Mult2</a:t>
                      </a:r>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dirty="0" smtClean="0">
                        <a:solidFill>
                          <a:schemeClr val="bg1"/>
                        </a:solidFill>
                        <a:latin typeface="+mn-ea"/>
                        <a:ea typeface="+mn-ea"/>
                      </a:endParaRPr>
                    </a:p>
                  </a:txBody>
                  <a:tcPr>
                    <a:solidFill>
                      <a:schemeClr val="accent3">
                        <a:lumMod val="75000"/>
                      </a:schemeClr>
                    </a:solidFill>
                  </a:tcPr>
                </a:tc>
                <a:tc>
                  <a:txBody>
                    <a:bodyPr/>
                    <a:lstStyle/>
                    <a:p>
                      <a:pPr algn="ctr"/>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pPr algn="ctr"/>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pPr algn="ctr"/>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dirty="0" smtClean="0">
                        <a:solidFill>
                          <a:schemeClr val="bg1"/>
                        </a:solidFill>
                        <a:latin typeface="+mn-ea"/>
                        <a:ea typeface="+mn-ea"/>
                        <a:cs typeface="+mn-cs"/>
                      </a:endParaRPr>
                    </a:p>
                  </a:txBody>
                  <a:tcPr>
                    <a:solidFill>
                      <a:schemeClr val="accent3">
                        <a:lumMod val="75000"/>
                      </a:schemeClr>
                    </a:solidFill>
                  </a:tcPr>
                </a:tc>
                <a:tc>
                  <a:txBody>
                    <a:bodyPr/>
                    <a:lstStyle/>
                    <a:p>
                      <a:pPr algn="ctr"/>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pPr algn="ctr"/>
                      <a:endParaRPr lang="zh-CN" altLang="en-US" sz="1400" b="1" kern="1200" dirty="0">
                        <a:solidFill>
                          <a:schemeClr val="bg1"/>
                        </a:solidFill>
                        <a:latin typeface="+mn-ea"/>
                        <a:ea typeface="+mn-ea"/>
                        <a:cs typeface="+mn-cs"/>
                      </a:endParaRPr>
                    </a:p>
                  </a:txBody>
                  <a:tcPr>
                    <a:solidFill>
                      <a:schemeClr val="accent3">
                        <a:lumMod val="75000"/>
                      </a:schemeClr>
                    </a:solidFill>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046925965"/>
              </p:ext>
            </p:extLst>
          </p:nvPr>
        </p:nvGraphicFramePr>
        <p:xfrm>
          <a:off x="827586" y="5898976"/>
          <a:ext cx="7632845" cy="914400"/>
        </p:xfrm>
        <a:graphic>
          <a:graphicData uri="http://schemas.openxmlformats.org/drawingml/2006/table">
            <a:tbl>
              <a:tblPr firstRow="1" bandRow="1">
                <a:tableStyleId>{5C22544A-7EE6-4342-B048-85BDC9FD1C3A}</a:tableStyleId>
              </a:tblPr>
              <a:tblGrid>
                <a:gridCol w="1355582"/>
                <a:gridCol w="863269"/>
                <a:gridCol w="798786"/>
                <a:gridCol w="613171"/>
                <a:gridCol w="825182"/>
                <a:gridCol w="825182"/>
                <a:gridCol w="825182"/>
                <a:gridCol w="674496"/>
                <a:gridCol w="851995"/>
              </a:tblGrid>
              <a:tr h="288032">
                <a:tc rowSpan="2">
                  <a:txBody>
                    <a:bodyPr/>
                    <a:lstStyle/>
                    <a:p>
                      <a:endParaRPr lang="zh-CN" altLang="en-US" dirty="0">
                        <a:solidFill>
                          <a:schemeClr val="bg1"/>
                        </a:solidFill>
                      </a:endParaRPr>
                    </a:p>
                  </a:txBody>
                  <a:tcPr>
                    <a:solidFill>
                      <a:schemeClr val="accent3">
                        <a:lumMod val="75000"/>
                      </a:schemeClr>
                    </a:solidFill>
                  </a:tcPr>
                </a:tc>
                <a:tc gridSpan="8">
                  <a:txBody>
                    <a:bodyPr/>
                    <a:lstStyle/>
                    <a:p>
                      <a:pPr algn="ctr"/>
                      <a:r>
                        <a:rPr lang="zh-CN" altLang="en-US" sz="1400" b="1" kern="1200" dirty="0" smtClean="0">
                          <a:solidFill>
                            <a:schemeClr val="bg1"/>
                          </a:solidFill>
                          <a:latin typeface="+mn-ea"/>
                          <a:ea typeface="+mn-ea"/>
                          <a:cs typeface="+mn-cs"/>
                        </a:rPr>
                        <a:t>结果寄存器状态表</a:t>
                      </a:r>
                      <a:endParaRPr lang="zh-CN" altLang="en-US" sz="1400" b="1" kern="1200" dirty="0">
                        <a:solidFill>
                          <a:schemeClr val="bg1"/>
                        </a:solidFill>
                        <a:latin typeface="+mn-ea"/>
                        <a:ea typeface="+mn-ea"/>
                        <a:cs typeface="+mn-cs"/>
                      </a:endParaRPr>
                    </a:p>
                  </a:txBody>
                  <a:tcPr>
                    <a:solidFill>
                      <a:schemeClr val="accent3">
                        <a:lumMod val="75000"/>
                      </a:schemeClr>
                    </a:solid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pPr algn="ctr"/>
                      <a:endParaRPr lang="zh-CN" altLang="en-US" sz="1400" b="1" kern="1200" dirty="0">
                        <a:solidFill>
                          <a:schemeClr val="lt1"/>
                        </a:solidFill>
                        <a:latin typeface="+mn-ea"/>
                        <a:ea typeface="+mn-ea"/>
                        <a:cs typeface="+mn-cs"/>
                      </a:endParaRPr>
                    </a:p>
                  </a:txBody>
                  <a:tcPr/>
                </a:tc>
              </a:tr>
              <a:tr h="288032">
                <a:tc vMerge="1">
                  <a:txBody>
                    <a:bodyPr/>
                    <a:lstStyle/>
                    <a:p>
                      <a:endParaRPr lang="zh-CN" altLang="en-US" dirty="0"/>
                    </a:p>
                  </a:txBody>
                  <a:tcPr/>
                </a:tc>
                <a:tc>
                  <a:txBody>
                    <a:bodyPr/>
                    <a:lstStyle/>
                    <a:p>
                      <a:pPr algn="ctr"/>
                      <a:r>
                        <a:rPr lang="en-US" altLang="zh-CN" sz="1400" b="1" kern="1200" dirty="0" smtClean="0">
                          <a:solidFill>
                            <a:schemeClr val="bg1"/>
                          </a:solidFill>
                          <a:latin typeface="+mn-ea"/>
                          <a:ea typeface="+mn-ea"/>
                          <a:cs typeface="+mn-cs"/>
                        </a:rPr>
                        <a:t>F0</a:t>
                      </a:r>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smtClean="0">
                          <a:solidFill>
                            <a:schemeClr val="bg1"/>
                          </a:solidFill>
                          <a:latin typeface="+mn-ea"/>
                          <a:ea typeface="+mn-ea"/>
                          <a:cs typeface="+mn-cs"/>
                        </a:rPr>
                        <a:t>F2</a:t>
                      </a:r>
                      <a:endParaRPr lang="zh-CN" altLang="en-US" sz="1400" b="1" kern="1200" dirty="0" smtClean="0">
                        <a:solidFill>
                          <a:schemeClr val="bg1"/>
                        </a:solidFill>
                        <a:latin typeface="+mn-ea"/>
                        <a:ea typeface="+mn-ea"/>
                        <a:cs typeface="+mn-cs"/>
                      </a:endParaRPr>
                    </a:p>
                  </a:txBody>
                  <a:tcPr>
                    <a:solidFill>
                      <a:schemeClr val="accent3">
                        <a:lumMod val="75000"/>
                      </a:schemeClr>
                    </a:solidFill>
                  </a:tcPr>
                </a:tc>
                <a:tc>
                  <a:txBody>
                    <a:bodyPr/>
                    <a:lstStyle/>
                    <a:p>
                      <a:pPr algn="ctr"/>
                      <a:r>
                        <a:rPr lang="en-US" altLang="zh-CN" sz="1400" b="1" kern="1200" dirty="0" smtClean="0">
                          <a:solidFill>
                            <a:schemeClr val="bg1"/>
                          </a:solidFill>
                          <a:latin typeface="+mn-ea"/>
                          <a:ea typeface="+mn-ea"/>
                          <a:cs typeface="+mn-cs"/>
                        </a:rPr>
                        <a:t>F4</a:t>
                      </a:r>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pPr algn="ctr"/>
                      <a:r>
                        <a:rPr lang="en-US" altLang="zh-CN" sz="1400" b="1" kern="1200" dirty="0" smtClean="0">
                          <a:solidFill>
                            <a:schemeClr val="bg1"/>
                          </a:solidFill>
                          <a:latin typeface="+mn-ea"/>
                          <a:ea typeface="+mn-ea"/>
                          <a:cs typeface="+mn-cs"/>
                        </a:rPr>
                        <a:t>F6</a:t>
                      </a:r>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pPr algn="ctr"/>
                      <a:r>
                        <a:rPr lang="en-US" altLang="zh-CN" sz="1400" b="1" kern="1200" dirty="0" smtClean="0">
                          <a:solidFill>
                            <a:schemeClr val="bg1"/>
                          </a:solidFill>
                          <a:latin typeface="+mn-ea"/>
                          <a:ea typeface="+mn-ea"/>
                          <a:cs typeface="+mn-cs"/>
                        </a:rPr>
                        <a:t>F8</a:t>
                      </a:r>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pPr algn="ctr"/>
                      <a:r>
                        <a:rPr lang="en-US" altLang="zh-CN" sz="1400" b="1" kern="1200" dirty="0" smtClean="0">
                          <a:solidFill>
                            <a:schemeClr val="bg1"/>
                          </a:solidFill>
                          <a:latin typeface="+mn-ea"/>
                          <a:ea typeface="+mn-ea"/>
                          <a:cs typeface="+mn-cs"/>
                        </a:rPr>
                        <a:t>F10</a:t>
                      </a:r>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r>
                        <a:rPr lang="en-US" altLang="zh-CN" sz="1400" b="1" kern="1200" dirty="0" smtClean="0">
                          <a:solidFill>
                            <a:schemeClr val="bg1"/>
                          </a:solidFill>
                          <a:latin typeface="+mn-ea"/>
                          <a:ea typeface="+mn-ea"/>
                          <a:cs typeface="+mn-cs"/>
                        </a:rPr>
                        <a:t>...</a:t>
                      </a:r>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r>
                        <a:rPr lang="en-US" altLang="zh-CN" sz="1400" b="1" kern="1200" dirty="0" smtClean="0">
                          <a:solidFill>
                            <a:schemeClr val="bg1"/>
                          </a:solidFill>
                          <a:latin typeface="+mn-ea"/>
                          <a:ea typeface="+mn-ea"/>
                          <a:cs typeface="+mn-cs"/>
                        </a:rPr>
                        <a:t>F30</a:t>
                      </a:r>
                      <a:endParaRPr lang="zh-CN" altLang="en-US" sz="1400" b="1" kern="1200" dirty="0">
                        <a:solidFill>
                          <a:schemeClr val="bg1"/>
                        </a:solidFill>
                        <a:latin typeface="+mn-ea"/>
                        <a:ea typeface="+mn-ea"/>
                        <a:cs typeface="+mn-cs"/>
                      </a:endParaRPr>
                    </a:p>
                  </a:txBody>
                  <a:tcPr>
                    <a:solidFill>
                      <a:schemeClr val="accent3">
                        <a:lumMod val="75000"/>
                      </a:schemeClr>
                    </a:solidFill>
                  </a:tcPr>
                </a:tc>
              </a:tr>
              <a:tr h="288032">
                <a:tc>
                  <a:txBody>
                    <a:bodyPr/>
                    <a:lstStyle/>
                    <a:p>
                      <a:pPr algn="ctr"/>
                      <a:r>
                        <a:rPr lang="zh-CN" altLang="en-US" sz="1400" b="1" kern="1200" dirty="0" smtClean="0">
                          <a:solidFill>
                            <a:schemeClr val="bg1"/>
                          </a:solidFill>
                          <a:latin typeface="+mn-ea"/>
                          <a:ea typeface="+mn-ea"/>
                          <a:cs typeface="+mn-cs"/>
                        </a:rPr>
                        <a:t>部件名称</a:t>
                      </a:r>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pPr algn="ctr"/>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endParaRPr lang="zh-CN" altLang="en-US" sz="1400" b="1" kern="1200" dirty="0">
                        <a:solidFill>
                          <a:schemeClr val="bg1"/>
                        </a:solidFill>
                        <a:latin typeface="+mn-ea"/>
                        <a:ea typeface="+mn-ea"/>
                        <a:cs typeface="+mn-cs"/>
                      </a:endParaRPr>
                    </a:p>
                  </a:txBody>
                  <a:tcPr>
                    <a:solidFill>
                      <a:schemeClr val="accent3">
                        <a:lumMod val="75000"/>
                      </a:schemeClr>
                    </a:solidFill>
                  </a:tcPr>
                </a:tc>
              </a:tr>
            </a:tbl>
          </a:graphicData>
        </a:graphic>
      </p:graphicFrame>
    </p:spTree>
    <p:extLst>
      <p:ext uri="{BB962C8B-B14F-4D97-AF65-F5344CB8AC3E}">
        <p14:creationId xmlns:p14="http://schemas.microsoft.com/office/powerpoint/2010/main" val="417769484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6"/>
          <p:cNvSpPr>
            <a:spLocks noGrp="1" noChangeArrowheads="1"/>
          </p:cNvSpPr>
          <p:nvPr>
            <p:ph type="title" idx="4294967295"/>
          </p:nvPr>
        </p:nvSpPr>
        <p:spPr/>
        <p:txBody>
          <a:bodyPr/>
          <a:lstStyle/>
          <a:p>
            <a:pPr eaLnBrk="1" hangingPunct="1">
              <a:defRPr/>
            </a:pPr>
            <a:r>
              <a:rPr lang="en-US" altLang="zh-CN" sz="3600" b="1" dirty="0">
                <a:latin typeface="Times New Roman" panose="02020603050405020304" pitchFamily="18" charset="0"/>
                <a:cs typeface="Times New Roman" panose="02020603050405020304" pitchFamily="18" charset="0"/>
              </a:rPr>
              <a:t>MIPS</a:t>
            </a:r>
            <a:r>
              <a:rPr lang="zh-CN" altLang="en-US" sz="3600" b="1" dirty="0">
                <a:latin typeface="Times New Roman" panose="02020603050405020304" pitchFamily="18" charset="0"/>
                <a:cs typeface="Times New Roman" panose="02020603050405020304" pitchFamily="18" charset="0"/>
              </a:rPr>
              <a:t>五阶段的流水线的改造</a:t>
            </a:r>
          </a:p>
        </p:txBody>
      </p:sp>
      <p:sp>
        <p:nvSpPr>
          <p:cNvPr id="56323" name="Rectangle 17"/>
          <p:cNvSpPr>
            <a:spLocks noGrp="1" noChangeArrowheads="1"/>
          </p:cNvSpPr>
          <p:nvPr>
            <p:ph type="body" idx="4294967295"/>
          </p:nvPr>
        </p:nvSpPr>
        <p:spPr/>
        <p:txBody>
          <a:bodyPr/>
          <a:lstStyle/>
          <a:p>
            <a:pPr marL="571500" indent="-571500" eaLnBrk="1" hangingPunct="1">
              <a:buFont typeface="Arial" charset="0"/>
              <a:buChar char="•"/>
              <a:defRPr/>
            </a:pPr>
            <a:r>
              <a:rPr lang="en-US" altLang="zh-CN" sz="2600" b="1" dirty="0" smtClean="0">
                <a:latin typeface="Times New Roman" panose="02020603050405020304" pitchFamily="18" charset="0"/>
                <a:ea typeface="+mj-ea"/>
                <a:cs typeface="Times New Roman" panose="02020603050405020304" pitchFamily="18" charset="0"/>
              </a:rPr>
              <a:t>ID</a:t>
            </a:r>
            <a:r>
              <a:rPr lang="zh-CN" altLang="en-US" sz="2600" b="1" dirty="0" smtClean="0">
                <a:latin typeface="Times New Roman" panose="02020603050405020304" pitchFamily="18" charset="0"/>
                <a:ea typeface="+mj-ea"/>
                <a:cs typeface="Times New Roman" panose="02020603050405020304" pitchFamily="18" charset="0"/>
              </a:rPr>
              <a:t>和</a:t>
            </a:r>
            <a:r>
              <a:rPr lang="en-US" altLang="zh-CN" sz="2600" b="1" dirty="0" smtClean="0">
                <a:latin typeface="Times New Roman" panose="02020603050405020304" pitchFamily="18" charset="0"/>
                <a:ea typeface="+mj-ea"/>
                <a:cs typeface="Times New Roman" panose="02020603050405020304" pitchFamily="18" charset="0"/>
              </a:rPr>
              <a:t>EX</a:t>
            </a:r>
            <a:r>
              <a:rPr lang="zh-CN" altLang="en-US" sz="2600" b="1" dirty="0" smtClean="0">
                <a:latin typeface="Times New Roman" panose="02020603050405020304" pitchFamily="18" charset="0"/>
                <a:ea typeface="+mj-ea"/>
                <a:cs typeface="Times New Roman" panose="02020603050405020304" pitchFamily="18" charset="0"/>
              </a:rPr>
              <a:t>阶段被以下三个阶段代替：</a:t>
            </a:r>
            <a:endParaRPr lang="en-US" altLang="zh-CN" sz="2600" b="1" dirty="0" smtClean="0">
              <a:latin typeface="Times New Roman" panose="02020603050405020304" pitchFamily="18" charset="0"/>
              <a:ea typeface="+mj-ea"/>
              <a:cs typeface="Times New Roman" panose="02020603050405020304" pitchFamily="18" charset="0"/>
            </a:endParaRPr>
          </a:p>
          <a:p>
            <a:pPr marL="966788" lvl="1" indent="-495300" eaLnBrk="1" hangingPunct="1">
              <a:buFont typeface="Wingdings" pitchFamily="2" charset="2"/>
              <a:buNone/>
              <a:defRPr/>
            </a:pPr>
            <a:r>
              <a:rPr lang="en-US" altLang="zh-CN" sz="2600" b="1" dirty="0" smtClean="0">
                <a:latin typeface="Times New Roman" panose="02020603050405020304" pitchFamily="18" charset="0"/>
                <a:ea typeface="+mj-ea"/>
                <a:cs typeface="Times New Roman" panose="02020603050405020304" pitchFamily="18" charset="0"/>
              </a:rPr>
              <a:t>1</a:t>
            </a:r>
            <a:r>
              <a:rPr lang="zh-CN" altLang="en-US" sz="2600" b="1" dirty="0" smtClean="0">
                <a:latin typeface="Times New Roman" panose="02020603050405020304" pitchFamily="18" charset="0"/>
                <a:ea typeface="+mj-ea"/>
                <a:cs typeface="Times New Roman" panose="02020603050405020304" pitchFamily="18" charset="0"/>
              </a:rPr>
              <a:t>、流出（</a:t>
            </a:r>
            <a:r>
              <a:rPr lang="en-US" altLang="zh-CN" sz="2600" b="1" dirty="0" smtClean="0">
                <a:latin typeface="Times New Roman" panose="02020603050405020304" pitchFamily="18" charset="0"/>
                <a:ea typeface="+mj-ea"/>
                <a:cs typeface="Times New Roman" panose="02020603050405020304" pitchFamily="18" charset="0"/>
              </a:rPr>
              <a:t>Issue</a:t>
            </a:r>
            <a:r>
              <a:rPr lang="zh-CN" altLang="en-US" sz="2600" b="1" dirty="0" smtClean="0">
                <a:latin typeface="Times New Roman" panose="02020603050405020304" pitchFamily="18" charset="0"/>
                <a:ea typeface="+mj-ea"/>
                <a:cs typeface="Times New Roman" panose="02020603050405020304" pitchFamily="18" charset="0"/>
              </a:rPr>
              <a:t>）</a:t>
            </a:r>
            <a:endParaRPr lang="en-US" altLang="zh-CN" sz="2600" b="1" dirty="0" smtClean="0">
              <a:latin typeface="Times New Roman" panose="02020603050405020304" pitchFamily="18" charset="0"/>
              <a:ea typeface="+mj-ea"/>
              <a:cs typeface="Times New Roman" panose="02020603050405020304" pitchFamily="18" charset="0"/>
            </a:endParaRPr>
          </a:p>
          <a:p>
            <a:pPr marL="966788" lvl="1" indent="-495300" eaLnBrk="1" hangingPunct="1">
              <a:buFont typeface="Wingdings" pitchFamily="2" charset="2"/>
              <a:buNone/>
              <a:defRPr/>
            </a:pPr>
            <a:r>
              <a:rPr lang="en-US" altLang="zh-CN" sz="2600" b="1" dirty="0" smtClean="0">
                <a:latin typeface="Times New Roman" panose="02020603050405020304" pitchFamily="18" charset="0"/>
                <a:ea typeface="+mj-ea"/>
                <a:cs typeface="Times New Roman" panose="02020603050405020304" pitchFamily="18" charset="0"/>
              </a:rPr>
              <a:t>2</a:t>
            </a:r>
            <a:r>
              <a:rPr lang="zh-CN" altLang="en-US" sz="2600" b="1" dirty="0" smtClean="0">
                <a:latin typeface="Times New Roman" panose="02020603050405020304" pitchFamily="18" charset="0"/>
                <a:ea typeface="+mj-ea"/>
                <a:cs typeface="Times New Roman" panose="02020603050405020304" pitchFamily="18" charset="0"/>
              </a:rPr>
              <a:t>、执行（</a:t>
            </a:r>
            <a:r>
              <a:rPr lang="en-US" altLang="zh-CN" sz="2600" b="1" dirty="0" smtClean="0">
                <a:latin typeface="Times New Roman" panose="02020603050405020304" pitchFamily="18" charset="0"/>
                <a:ea typeface="+mj-ea"/>
                <a:cs typeface="Times New Roman" panose="02020603050405020304" pitchFamily="18" charset="0"/>
              </a:rPr>
              <a:t>Execute</a:t>
            </a:r>
            <a:r>
              <a:rPr lang="zh-CN" altLang="en-US" sz="2600" b="1" dirty="0" smtClean="0">
                <a:latin typeface="Times New Roman" panose="02020603050405020304" pitchFamily="18" charset="0"/>
                <a:ea typeface="+mj-ea"/>
                <a:cs typeface="Times New Roman" panose="02020603050405020304" pitchFamily="18" charset="0"/>
              </a:rPr>
              <a:t>）</a:t>
            </a:r>
            <a:endParaRPr lang="en-US" altLang="zh-CN" sz="2600" b="1" dirty="0" smtClean="0">
              <a:latin typeface="Times New Roman" panose="02020603050405020304" pitchFamily="18" charset="0"/>
              <a:ea typeface="+mj-ea"/>
              <a:cs typeface="Times New Roman" panose="02020603050405020304" pitchFamily="18" charset="0"/>
            </a:endParaRPr>
          </a:p>
          <a:p>
            <a:pPr marL="966788" lvl="1" indent="-495300" eaLnBrk="1" hangingPunct="1">
              <a:buFont typeface="Wingdings" pitchFamily="2" charset="2"/>
              <a:buNone/>
              <a:defRPr/>
            </a:pPr>
            <a:r>
              <a:rPr lang="en-US" altLang="zh-CN" sz="2600" b="1" dirty="0" smtClean="0">
                <a:latin typeface="Times New Roman" panose="02020603050405020304" pitchFamily="18" charset="0"/>
                <a:ea typeface="+mj-ea"/>
                <a:cs typeface="Times New Roman" panose="02020603050405020304" pitchFamily="18" charset="0"/>
              </a:rPr>
              <a:t>3</a:t>
            </a:r>
            <a:r>
              <a:rPr lang="zh-CN" altLang="en-US" sz="2600" b="1" dirty="0" smtClean="0">
                <a:latin typeface="Times New Roman" panose="02020603050405020304" pitchFamily="18" charset="0"/>
                <a:ea typeface="+mj-ea"/>
                <a:cs typeface="Times New Roman" panose="02020603050405020304" pitchFamily="18" charset="0"/>
              </a:rPr>
              <a:t>、结果写回（</a:t>
            </a:r>
            <a:r>
              <a:rPr lang="en-US" altLang="zh-CN" sz="2600" b="1" dirty="0" smtClean="0">
                <a:latin typeface="Times New Roman" panose="02020603050405020304" pitchFamily="18" charset="0"/>
                <a:ea typeface="+mj-ea"/>
                <a:cs typeface="Times New Roman" panose="02020603050405020304" pitchFamily="18" charset="0"/>
              </a:rPr>
              <a:t>Write result</a:t>
            </a:r>
            <a:r>
              <a:rPr lang="zh-CN" altLang="en-US" sz="2600" b="1" dirty="0" smtClean="0">
                <a:latin typeface="Times New Roman" panose="02020603050405020304" pitchFamily="18" charset="0"/>
                <a:ea typeface="+mj-ea"/>
                <a:cs typeface="Times New Roman" panose="02020603050405020304" pitchFamily="18" charset="0"/>
              </a:rPr>
              <a:t>）</a:t>
            </a:r>
          </a:p>
          <a:p>
            <a:pPr marL="966788" lvl="1" indent="-495300" eaLnBrk="1" hangingPunct="1">
              <a:buFont typeface="Wingdings" pitchFamily="2" charset="2"/>
              <a:buNone/>
              <a:defRPr/>
            </a:pPr>
            <a:endParaRPr lang="zh-CN" altLang="en-US" sz="2600" b="1" dirty="0" smtClean="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615062051"/>
      </p:ext>
    </p:extLst>
  </p:cSld>
  <p:clrMapOvr>
    <a:masterClrMapping/>
  </p:clrMapOvr>
  <p:transition spd="slow"/>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3041" y="1484784"/>
            <a:ext cx="8352928" cy="4157548"/>
          </a:xfrm>
          <a:prstGeom prst="rect">
            <a:avLst/>
          </a:prstGeom>
        </p:spPr>
        <p:txBody>
          <a:bodyPr wrap="square">
            <a:spAutoFit/>
          </a:bodyPr>
          <a:lstStyle/>
          <a:p>
            <a:pPr marL="457200" indent="-457200" eaLnBrk="1" hangingPunct="1">
              <a:spcBef>
                <a:spcPts val="575"/>
              </a:spcBef>
              <a:buSzPct val="100000"/>
              <a:buFont typeface="+mj-lt"/>
              <a:buAutoNum type="arabicPeriod"/>
            </a:pPr>
            <a:r>
              <a:rPr lang="en-US" altLang="zh-CN" sz="2400" dirty="0" smtClean="0">
                <a:solidFill>
                  <a:srgbClr val="5B9BD5"/>
                </a:solidFill>
                <a:latin typeface="Times New Roman" panose="02020603050405020304" pitchFamily="18" charset="0"/>
                <a:cs typeface="Times New Roman" panose="02020603050405020304" pitchFamily="18" charset="0"/>
              </a:rPr>
              <a:t>Issue</a:t>
            </a:r>
            <a:r>
              <a:rPr lang="zh-CN" altLang="en-US" sz="2400" dirty="0" smtClean="0">
                <a:solidFill>
                  <a:srgbClr val="5B9BD5"/>
                </a:solidFill>
                <a:latin typeface="Times New Roman" panose="02020603050405020304" pitchFamily="18" charset="0"/>
                <a:cs typeface="Times New Roman" panose="02020603050405020304" pitchFamily="18" charset="0"/>
              </a:rPr>
              <a:t>：</a:t>
            </a:r>
            <a:r>
              <a:rPr lang="zh-CN" altLang="zh-CN" sz="2400" dirty="0" smtClean="0">
                <a:latin typeface="Times New Roman" panose="02020603050405020304" pitchFamily="18" charset="0"/>
                <a:cs typeface="Times New Roman" panose="02020603050405020304" pitchFamily="18" charset="0"/>
              </a:rPr>
              <a:t>从</a:t>
            </a:r>
            <a:r>
              <a:rPr lang="zh-CN" altLang="en-US" sz="2400" dirty="0" smtClean="0">
                <a:latin typeface="Times New Roman" panose="02020603050405020304" pitchFamily="18" charset="0"/>
                <a:cs typeface="Times New Roman" panose="02020603050405020304" pitchFamily="18" charset="0"/>
              </a:rPr>
              <a:t>指令</a:t>
            </a:r>
            <a:r>
              <a:rPr lang="zh-CN" altLang="zh-CN" sz="2400" dirty="0" smtClean="0">
                <a:latin typeface="Times New Roman" panose="02020603050405020304" pitchFamily="18" charset="0"/>
                <a:cs typeface="Times New Roman" panose="02020603050405020304" pitchFamily="18" charset="0"/>
              </a:rPr>
              <a:t>队列</a:t>
            </a:r>
            <a:r>
              <a:rPr lang="zh-CN" altLang="zh-CN" sz="2400" dirty="0">
                <a:latin typeface="Times New Roman" panose="02020603050405020304" pitchFamily="18" charset="0"/>
                <a:cs typeface="Times New Roman" panose="02020603050405020304" pitchFamily="18" charset="0"/>
              </a:rPr>
              <a:t>中取指令</a:t>
            </a:r>
          </a:p>
          <a:p>
            <a:pPr lvl="1" eaLnBrk="1" hangingPunct="1">
              <a:spcBef>
                <a:spcPts val="500"/>
              </a:spcBef>
              <a:buSzPct val="100000"/>
            </a:pPr>
            <a:r>
              <a:rPr lang="zh-CN" altLang="zh-CN" sz="2400" dirty="0" smtClean="0">
                <a:latin typeface="Times New Roman" panose="02020603050405020304" pitchFamily="18" charset="0"/>
                <a:cs typeface="Times New Roman" panose="02020603050405020304" pitchFamily="18" charset="0"/>
              </a:rPr>
              <a:t>如果</a:t>
            </a:r>
            <a:r>
              <a:rPr lang="en-US" altLang="zh-CN" sz="2400" dirty="0">
                <a:latin typeface="Times New Roman" panose="02020603050405020304" pitchFamily="18" charset="0"/>
                <a:cs typeface="Times New Roman" panose="02020603050405020304" pitchFamily="18" charset="0"/>
              </a:rPr>
              <a:t>RS</a:t>
            </a:r>
            <a:r>
              <a:rPr lang="zh-CN" altLang="zh-CN" sz="2400" dirty="0">
                <a:latin typeface="Times New Roman" panose="02020603050405020304" pitchFamily="18" charset="0"/>
                <a:cs typeface="Times New Roman" panose="02020603050405020304" pitchFamily="18" charset="0"/>
              </a:rPr>
              <a:t>空闲</a:t>
            </a:r>
            <a:r>
              <a:rPr lang="en-US" altLang="zh-CN" sz="2400" dirty="0">
                <a:latin typeface="Times New Roman" panose="02020603050405020304" pitchFamily="18" charset="0"/>
                <a:cs typeface="Times New Roman" panose="02020603050405020304" pitchFamily="18" charset="0"/>
              </a:rPr>
              <a:t>(no structural hazard), </a:t>
            </a:r>
            <a:r>
              <a:rPr lang="zh-CN" altLang="zh-CN" sz="2400" dirty="0">
                <a:latin typeface="Times New Roman" panose="02020603050405020304" pitchFamily="18" charset="0"/>
                <a:cs typeface="Times New Roman" panose="02020603050405020304" pitchFamily="18" charset="0"/>
              </a:rPr>
              <a:t>则控制发射指令和操作数 </a:t>
            </a:r>
            <a:r>
              <a:rPr lang="en-US" altLang="zh-CN" sz="2400" dirty="0">
                <a:latin typeface="Times New Roman" panose="02020603050405020304" pitchFamily="18" charset="0"/>
                <a:cs typeface="Times New Roman" panose="02020603050405020304" pitchFamily="18" charset="0"/>
              </a:rPr>
              <a:t>(renames registers</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a:t>
            </a:r>
            <a:r>
              <a:rPr lang="zh-CN" altLang="zh-CN" sz="2400" dirty="0" smtClean="0">
                <a:latin typeface="Times New Roman" panose="02020603050405020304" pitchFamily="18" charset="0"/>
                <a:cs typeface="Times New Roman" panose="02020603050405020304" pitchFamily="18" charset="0"/>
              </a:rPr>
              <a:t>消除</a:t>
            </a:r>
            <a:r>
              <a:rPr lang="en-US" altLang="zh-CN" sz="2400" dirty="0">
                <a:latin typeface="Times New Roman" panose="02020603050405020304" pitchFamily="18" charset="0"/>
                <a:cs typeface="Times New Roman" panose="02020603050405020304" pitchFamily="18" charset="0"/>
              </a:rPr>
              <a:t>WAR</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WAW</a:t>
            </a:r>
            <a:r>
              <a:rPr lang="zh-CN" altLang="zh-CN" sz="2400" dirty="0" smtClean="0">
                <a:latin typeface="Times New Roman" panose="02020603050405020304" pitchFamily="18" charset="0"/>
                <a:cs typeface="Times New Roman" panose="02020603050405020304" pitchFamily="18" charset="0"/>
              </a:rPr>
              <a:t>相关</a:t>
            </a:r>
            <a:r>
              <a:rPr lang="zh-CN" altLang="en-US" sz="2400" dirty="0" smtClean="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pPr marL="457200" indent="-457200" eaLnBrk="1" hangingPunct="1">
              <a:spcBef>
                <a:spcPts val="575"/>
              </a:spcBef>
              <a:buSzPct val="100000"/>
              <a:buFont typeface="+mj-lt"/>
              <a:buAutoNum type="arabicPeriod"/>
            </a:pPr>
            <a:r>
              <a:rPr lang="en-US" altLang="zh-CN" sz="2400" dirty="0" smtClean="0">
                <a:solidFill>
                  <a:srgbClr val="5B9BD5"/>
                </a:solidFill>
                <a:latin typeface="Times New Roman" panose="02020603050405020304" pitchFamily="18" charset="0"/>
                <a:cs typeface="Times New Roman" panose="02020603050405020304" pitchFamily="18" charset="0"/>
              </a:rPr>
              <a:t>Execution</a:t>
            </a:r>
            <a:r>
              <a:rPr lang="zh-CN" altLang="en-US" sz="2400" dirty="0" smtClean="0">
                <a:solidFill>
                  <a:srgbClr val="5B9BD5"/>
                </a:solidFill>
                <a:latin typeface="Times New Roman" panose="02020603050405020304" pitchFamily="18" charset="0"/>
                <a:cs typeface="Times New Roman" panose="02020603050405020304" pitchFamily="18" charset="0"/>
              </a:rPr>
              <a:t>：</a:t>
            </a:r>
            <a:r>
              <a:rPr lang="en-US" altLang="zh-CN" sz="2400" dirty="0" smtClean="0">
                <a:solidFill>
                  <a:srgbClr val="5B9BD5"/>
                </a:solidFill>
                <a:latin typeface="Times New Roman" panose="02020603050405020304" pitchFamily="18" charset="0"/>
                <a:cs typeface="Times New Roman" panose="02020603050405020304" pitchFamily="18" charset="0"/>
              </a:rPr>
              <a:t>operate </a:t>
            </a:r>
            <a:r>
              <a:rPr lang="en-US" altLang="zh-CN" sz="2400" dirty="0">
                <a:solidFill>
                  <a:srgbClr val="5B9BD5"/>
                </a:solidFill>
                <a:latin typeface="Times New Roman" panose="02020603050405020304" pitchFamily="18" charset="0"/>
                <a:cs typeface="Times New Roman" panose="02020603050405020304" pitchFamily="18" charset="0"/>
              </a:rPr>
              <a:t>on operands (EX)</a:t>
            </a:r>
          </a:p>
          <a:p>
            <a:pPr lvl="1" eaLnBrk="1" hangingPunct="1">
              <a:spcBef>
                <a:spcPts val="550"/>
              </a:spcBef>
              <a:buSzPct val="100000"/>
            </a:pPr>
            <a:r>
              <a:rPr lang="zh-CN" altLang="zh-CN" sz="2400" dirty="0" smtClean="0">
                <a:latin typeface="Times New Roman" panose="02020603050405020304" pitchFamily="18" charset="0"/>
                <a:cs typeface="Times New Roman" panose="02020603050405020304" pitchFamily="18" charset="0"/>
              </a:rPr>
              <a:t>当</a:t>
            </a:r>
            <a:r>
              <a:rPr lang="zh-CN" altLang="zh-CN" sz="2400" dirty="0">
                <a:latin typeface="Times New Roman" panose="02020603050405020304" pitchFamily="18" charset="0"/>
                <a:cs typeface="Times New Roman" panose="02020603050405020304" pitchFamily="18" charset="0"/>
              </a:rPr>
              <a:t>两操作数就绪后，就可以</a:t>
            </a:r>
            <a:r>
              <a:rPr lang="zh-CN" altLang="zh-CN" sz="2400" dirty="0" smtClean="0">
                <a:latin typeface="Times New Roman" panose="02020603050405020304" pitchFamily="18" charset="0"/>
                <a:cs typeface="Times New Roman" panose="02020603050405020304" pitchFamily="18" charset="0"/>
              </a:rPr>
              <a:t>执行</a:t>
            </a:r>
            <a:r>
              <a:rPr lang="zh-CN" altLang="en-US" sz="2400" dirty="0" smtClean="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a:r>
            <a:br>
              <a:rPr lang="en-US" altLang="zh-CN" sz="2400" dirty="0">
                <a:latin typeface="Times New Roman" panose="02020603050405020304" pitchFamily="18" charset="0"/>
                <a:cs typeface="Times New Roman" panose="02020603050405020304" pitchFamily="18" charset="0"/>
              </a:rPr>
            </a:br>
            <a:r>
              <a:rPr lang="zh-CN" altLang="zh-CN" sz="2400" dirty="0" smtClean="0">
                <a:latin typeface="Times New Roman" panose="02020603050405020304" pitchFamily="18" charset="0"/>
                <a:cs typeface="Times New Roman" panose="02020603050405020304" pitchFamily="18" charset="0"/>
              </a:rPr>
              <a:t>如果</a:t>
            </a:r>
            <a:r>
              <a:rPr lang="zh-CN" altLang="zh-CN" sz="2400" dirty="0">
                <a:latin typeface="Times New Roman" panose="02020603050405020304" pitchFamily="18" charset="0"/>
                <a:cs typeface="Times New Roman" panose="02020603050405020304" pitchFamily="18" charset="0"/>
              </a:rPr>
              <a:t>没有准备好，则监测</a:t>
            </a:r>
            <a:r>
              <a:rPr lang="en-US" altLang="zh-CN" sz="2400" dirty="0">
                <a:latin typeface="Times New Roman" panose="02020603050405020304" pitchFamily="18" charset="0"/>
                <a:cs typeface="Times New Roman" panose="02020603050405020304" pitchFamily="18" charset="0"/>
              </a:rPr>
              <a:t>Common Data Bus </a:t>
            </a:r>
            <a:r>
              <a:rPr lang="zh-CN" altLang="zh-CN" sz="2400" dirty="0">
                <a:latin typeface="Times New Roman" panose="02020603050405020304" pitchFamily="18" charset="0"/>
                <a:cs typeface="Times New Roman" panose="02020603050405020304" pitchFamily="18" charset="0"/>
              </a:rPr>
              <a:t>以获取</a:t>
            </a:r>
            <a:r>
              <a:rPr lang="zh-CN" altLang="zh-CN" sz="2400" dirty="0" smtClean="0">
                <a:latin typeface="Times New Roman" panose="02020603050405020304" pitchFamily="18" charset="0"/>
                <a:cs typeface="Times New Roman" panose="02020603050405020304" pitchFamily="18" charset="0"/>
              </a:rPr>
              <a:t>结果</a:t>
            </a:r>
            <a:r>
              <a:rPr lang="zh-CN" altLang="en-US" sz="2400" dirty="0" smtClean="0">
                <a:latin typeface="Times New Roman" panose="02020603050405020304" pitchFamily="18" charset="0"/>
                <a:cs typeface="Times New Roman" panose="02020603050405020304" pitchFamily="18" charset="0"/>
              </a:rPr>
              <a:t>；</a:t>
            </a:r>
            <a:r>
              <a:rPr lang="zh-CN" altLang="zh-CN" sz="2400" dirty="0" smtClean="0">
                <a:latin typeface="Times New Roman" panose="02020603050405020304" pitchFamily="18" charset="0"/>
                <a:cs typeface="Times New Roman" panose="02020603050405020304" pitchFamily="18" charset="0"/>
              </a:rPr>
              <a:t>通过</a:t>
            </a:r>
            <a:r>
              <a:rPr lang="zh-CN" altLang="zh-CN" sz="2400" dirty="0">
                <a:latin typeface="Times New Roman" panose="02020603050405020304" pitchFamily="18" charset="0"/>
                <a:cs typeface="Times New Roman" panose="02020603050405020304" pitchFamily="18" charset="0"/>
              </a:rPr>
              <a:t>推迟指令执行避免</a:t>
            </a:r>
            <a:r>
              <a:rPr lang="en-US" altLang="zh-CN" sz="2400" dirty="0">
                <a:latin typeface="Times New Roman" panose="02020603050405020304" pitchFamily="18" charset="0"/>
                <a:cs typeface="Times New Roman" panose="02020603050405020304" pitchFamily="18" charset="0"/>
              </a:rPr>
              <a:t>RAW</a:t>
            </a:r>
            <a:r>
              <a:rPr lang="zh-CN" altLang="zh-CN" sz="2400" dirty="0" smtClean="0">
                <a:latin typeface="Times New Roman" panose="02020603050405020304" pitchFamily="18" charset="0"/>
                <a:cs typeface="Times New Roman" panose="02020603050405020304" pitchFamily="18" charset="0"/>
              </a:rPr>
              <a:t>相关</a:t>
            </a:r>
            <a:r>
              <a:rPr lang="zh-CN" altLang="en-US" sz="2400" dirty="0" smtClean="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pPr marL="457200" indent="-457200" eaLnBrk="1" hangingPunct="1">
              <a:spcBef>
                <a:spcPts val="575"/>
              </a:spcBef>
              <a:buSzPct val="100000"/>
              <a:buFont typeface="+mj-lt"/>
              <a:buAutoNum type="arabicPeriod"/>
            </a:pPr>
            <a:r>
              <a:rPr lang="en-US" altLang="zh-CN" sz="2400" dirty="0" smtClean="0">
                <a:solidFill>
                  <a:srgbClr val="5B9BD5"/>
                </a:solidFill>
                <a:latin typeface="Times New Roman" panose="02020603050405020304" pitchFamily="18" charset="0"/>
                <a:cs typeface="Times New Roman" panose="02020603050405020304" pitchFamily="18" charset="0"/>
              </a:rPr>
              <a:t>Write result</a:t>
            </a:r>
            <a:r>
              <a:rPr lang="zh-CN" altLang="en-US" sz="2400" dirty="0" smtClean="0">
                <a:solidFill>
                  <a:srgbClr val="5B9BD5"/>
                </a:solidFill>
                <a:latin typeface="Times New Roman" panose="02020603050405020304" pitchFamily="18" charset="0"/>
                <a:cs typeface="Times New Roman" panose="02020603050405020304" pitchFamily="18" charset="0"/>
              </a:rPr>
              <a:t>：</a:t>
            </a:r>
            <a:r>
              <a:rPr lang="en-US" altLang="zh-CN" sz="2400" dirty="0" smtClean="0">
                <a:solidFill>
                  <a:srgbClr val="5B9BD5"/>
                </a:solidFill>
                <a:latin typeface="Times New Roman" panose="02020603050405020304" pitchFamily="18" charset="0"/>
                <a:cs typeface="Times New Roman" panose="02020603050405020304" pitchFamily="18" charset="0"/>
              </a:rPr>
              <a:t>finish </a:t>
            </a:r>
            <a:r>
              <a:rPr lang="en-US" altLang="zh-CN" sz="2400" dirty="0">
                <a:solidFill>
                  <a:srgbClr val="5B9BD5"/>
                </a:solidFill>
                <a:latin typeface="Times New Roman" panose="02020603050405020304" pitchFamily="18" charset="0"/>
                <a:cs typeface="Times New Roman" panose="02020603050405020304" pitchFamily="18" charset="0"/>
              </a:rPr>
              <a:t>execution (WB)</a:t>
            </a:r>
          </a:p>
          <a:p>
            <a:pPr lvl="1" eaLnBrk="1" hangingPunct="1">
              <a:spcBef>
                <a:spcPts val="550"/>
              </a:spcBef>
              <a:buSzPct val="100000"/>
            </a:pPr>
            <a:r>
              <a:rPr lang="zh-CN" altLang="zh-CN" sz="2400" dirty="0" smtClean="0">
                <a:latin typeface="Times New Roman" panose="02020603050405020304" pitchFamily="18" charset="0"/>
                <a:cs typeface="Times New Roman" panose="02020603050405020304" pitchFamily="18" charset="0"/>
              </a:rPr>
              <a:t>将</a:t>
            </a:r>
            <a:r>
              <a:rPr lang="zh-CN" altLang="zh-CN" sz="2400" dirty="0">
                <a:latin typeface="Times New Roman" panose="02020603050405020304" pitchFamily="18" charset="0"/>
                <a:cs typeface="Times New Roman" panose="02020603050405020304" pitchFamily="18" charset="0"/>
              </a:rPr>
              <a:t>结果通过</a:t>
            </a:r>
            <a:r>
              <a:rPr lang="en-US" altLang="zh-CN" sz="2400" dirty="0">
                <a:latin typeface="Times New Roman" panose="02020603050405020304" pitchFamily="18" charset="0"/>
                <a:cs typeface="Times New Roman" panose="02020603050405020304" pitchFamily="18" charset="0"/>
              </a:rPr>
              <a:t>Common Data Bus</a:t>
            </a:r>
            <a:r>
              <a:rPr lang="zh-CN" altLang="zh-CN" sz="2400" dirty="0">
                <a:latin typeface="Times New Roman" panose="02020603050405020304" pitchFamily="18" charset="0"/>
                <a:cs typeface="Times New Roman" panose="02020603050405020304" pitchFamily="18" charset="0"/>
              </a:rPr>
              <a:t>传给所有等待该结果的</a:t>
            </a:r>
            <a:r>
              <a:rPr lang="zh-CN" altLang="zh-CN" sz="2400" dirty="0" smtClean="0">
                <a:latin typeface="Times New Roman" panose="02020603050405020304" pitchFamily="18" charset="0"/>
                <a:cs typeface="Times New Roman" panose="02020603050405020304" pitchFamily="18" charset="0"/>
              </a:rPr>
              <a:t>部件</a:t>
            </a:r>
            <a:r>
              <a:rPr lang="zh-CN" altLang="en-US" sz="2400" dirty="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a:r>
            <a:br>
              <a:rPr lang="en-US" altLang="zh-CN" sz="2400" dirty="0">
                <a:latin typeface="Times New Roman" panose="02020603050405020304" pitchFamily="18" charset="0"/>
                <a:cs typeface="Times New Roman" panose="02020603050405020304" pitchFamily="18" charset="0"/>
              </a:rPr>
            </a:br>
            <a:endParaRPr lang="zh-CN" altLang="zh-CN" sz="2400" dirty="0">
              <a:latin typeface="Times New Roman" panose="02020603050405020304" pitchFamily="18" charset="0"/>
              <a:cs typeface="Times New Roman" panose="02020603050405020304" pitchFamily="18" charset="0"/>
            </a:endParaRPr>
          </a:p>
        </p:txBody>
      </p:sp>
      <p:sp>
        <p:nvSpPr>
          <p:cNvPr id="5" name="Text Box 1"/>
          <p:cNvSpPr txBox="1">
            <a:spLocks noChangeArrowheads="1"/>
          </p:cNvSpPr>
          <p:nvPr/>
        </p:nvSpPr>
        <p:spPr bwMode="auto">
          <a:xfrm>
            <a:off x="328613" y="404466"/>
            <a:ext cx="8486775"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4" charset="0"/>
                <a:ea typeface="宋体"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4" charset="0"/>
                <a:ea typeface="宋体"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4" charset="0"/>
                <a:ea typeface="宋体"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itchFamily="34" charset="0"/>
                <a:ea typeface="宋体"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itchFamily="34" charset="0"/>
                <a:ea typeface="宋体" pitchFamily="2" charset="-122"/>
              </a:defRPr>
            </a:lvl5pPr>
            <a:lvl6pPr defTabSz="449263" eaLnBrk="0" fontAlgn="base" hangingPunct="0">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itchFamily="34" charset="0"/>
                <a:ea typeface="宋体" pitchFamily="2" charset="-122"/>
              </a:defRPr>
            </a:lvl6pPr>
            <a:lvl7pPr defTabSz="449263" eaLnBrk="0" fontAlgn="base" hangingPunct="0">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itchFamily="34" charset="0"/>
                <a:ea typeface="宋体" pitchFamily="2" charset="-122"/>
              </a:defRPr>
            </a:lvl7pPr>
            <a:lvl8pPr defTabSz="449263" eaLnBrk="0" fontAlgn="base" hangingPunct="0">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itchFamily="34" charset="0"/>
                <a:ea typeface="宋体" pitchFamily="2" charset="-122"/>
              </a:defRPr>
            </a:lvl8pPr>
            <a:lvl9pPr defTabSz="449263" eaLnBrk="0" fontAlgn="base" hangingPunct="0">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itchFamily="34" charset="0"/>
                <a:ea typeface="宋体" pitchFamily="2" charset="-122"/>
              </a:defRPr>
            </a:lvl9pPr>
          </a:lstStyle>
          <a:p>
            <a:pPr algn="ctr" eaLnBrk="1" hangingPunct="1">
              <a:lnSpc>
                <a:spcPct val="90000"/>
              </a:lnSpc>
              <a:buSzPct val="100000"/>
              <a:buFont typeface="Times New Roman" pitchFamily="18" charset="0"/>
              <a:buNone/>
            </a:pPr>
            <a:r>
              <a:rPr lang="en-US" altLang="zh-CN" sz="3600" b="1" dirty="0" err="1">
                <a:solidFill>
                  <a:schemeClr val="tx1"/>
                </a:solidFill>
                <a:latin typeface="Calibri Light" pitchFamily="34" charset="0"/>
              </a:rPr>
              <a:t>Tomasulo</a:t>
            </a:r>
            <a:r>
              <a:rPr lang="en-US" altLang="zh-CN" sz="3600" b="1" dirty="0">
                <a:solidFill>
                  <a:schemeClr val="tx1"/>
                </a:solidFill>
                <a:latin typeface="Calibri Light" pitchFamily="34" charset="0"/>
              </a:rPr>
              <a:t> </a:t>
            </a:r>
            <a:r>
              <a:rPr lang="zh-CN" altLang="zh-CN" sz="3600" b="1" dirty="0">
                <a:solidFill>
                  <a:schemeClr val="tx1"/>
                </a:solidFill>
                <a:latin typeface="Calibri Light" pitchFamily="34" charset="0"/>
              </a:rPr>
              <a:t>算法的三阶段</a:t>
            </a:r>
          </a:p>
        </p:txBody>
      </p:sp>
    </p:spTree>
    <p:extLst>
      <p:ext uri="{BB962C8B-B14F-4D97-AF65-F5344CB8AC3E}">
        <p14:creationId xmlns:p14="http://schemas.microsoft.com/office/powerpoint/2010/main" val="133805006"/>
      </p:ext>
    </p:extLst>
  </p:cSld>
  <p:clrMapOvr>
    <a:masterClrMapping/>
  </p:clrMapOvr>
  <p:transition spd="slow"/>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3667" name="Object 4" descr="Rectangle: Click to edit Master text styles&#10;Second level&#10;Third level&#10;Fourth level&#10;Fifth level"/>
          <p:cNvGraphicFramePr>
            <a:graphicFrameLocks noGrp="1" noChangeAspect="1"/>
          </p:cNvGraphicFramePr>
          <p:nvPr>
            <p:ph sz="half" idx="2"/>
            <p:extLst>
              <p:ext uri="{D42A27DB-BD31-4B8C-83A1-F6EECF244321}">
                <p14:modId xmlns:p14="http://schemas.microsoft.com/office/powerpoint/2010/main" val="3111705172"/>
              </p:ext>
            </p:extLst>
          </p:nvPr>
        </p:nvGraphicFramePr>
        <p:xfrm>
          <a:off x="1187450" y="1052736"/>
          <a:ext cx="6913563" cy="4508500"/>
        </p:xfrm>
        <a:graphic>
          <a:graphicData uri="http://schemas.openxmlformats.org/presentationml/2006/ole">
            <mc:AlternateContent xmlns:mc="http://schemas.openxmlformats.org/markup-compatibility/2006">
              <mc:Choice xmlns:v="urn:schemas-microsoft-com:vml" Requires="v">
                <p:oleObj spid="_x0000_s60444" r:id="rId3" imgW="4314825" imgH="2819400" progId="Word.Picture.8">
                  <p:embed/>
                </p:oleObj>
              </mc:Choice>
              <mc:Fallback>
                <p:oleObj r:id="rId3" imgW="4314825" imgH="28194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1052736"/>
                        <a:ext cx="6913563" cy="450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13125197"/>
      </p:ext>
    </p:extLst>
  </p:cSld>
  <p:clrMapOvr>
    <a:masterClrMapping/>
  </p:clrMapOvr>
  <p:transition>
    <p:pull dir="rd"/>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4690" name="Object 4" descr="Rectangle: Click to edit Master text styles&#10;Second level&#10;Third level&#10;Fourth level&#10;Fifth level"/>
          <p:cNvGraphicFramePr>
            <a:graphicFrameLocks noGrp="1" noChangeAspect="1"/>
          </p:cNvGraphicFramePr>
          <p:nvPr>
            <p:ph idx="1"/>
            <p:extLst>
              <p:ext uri="{D42A27DB-BD31-4B8C-83A1-F6EECF244321}">
                <p14:modId xmlns:p14="http://schemas.microsoft.com/office/powerpoint/2010/main" val="1592698835"/>
              </p:ext>
            </p:extLst>
          </p:nvPr>
        </p:nvGraphicFramePr>
        <p:xfrm>
          <a:off x="827088" y="692696"/>
          <a:ext cx="7561262" cy="4986337"/>
        </p:xfrm>
        <a:graphic>
          <a:graphicData uri="http://schemas.openxmlformats.org/presentationml/2006/ole">
            <mc:AlternateContent xmlns:mc="http://schemas.openxmlformats.org/markup-compatibility/2006">
              <mc:Choice xmlns:v="urn:schemas-microsoft-com:vml" Requires="v">
                <p:oleObj spid="_x0000_s61469" r:id="rId3" imgW="4267200" imgH="2819400" progId="Word.Picture.8">
                  <p:embed/>
                </p:oleObj>
              </mc:Choice>
              <mc:Fallback>
                <p:oleObj r:id="rId3" imgW="4267200" imgH="28194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692696"/>
                        <a:ext cx="7561262" cy="498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TextBox 1"/>
          <p:cNvSpPr txBox="1"/>
          <p:nvPr/>
        </p:nvSpPr>
        <p:spPr>
          <a:xfrm>
            <a:off x="3059832" y="6021288"/>
            <a:ext cx="3539752" cy="400110"/>
          </a:xfrm>
          <a:prstGeom prst="rect">
            <a:avLst/>
          </a:prstGeom>
          <a:noFill/>
        </p:spPr>
        <p:txBody>
          <a:bodyPr wrap="none" rtlCol="0">
            <a:spAutoFit/>
          </a:bodyPr>
          <a:lstStyle/>
          <a:p>
            <a:r>
              <a:rPr lang="zh-CN" altLang="en-US" sz="2000" dirty="0" smtClean="0"/>
              <a:t>指令队列里的第一条指令流出</a:t>
            </a:r>
            <a:endParaRPr lang="zh-CN" altLang="en-US" sz="2000" dirty="0"/>
          </a:p>
        </p:txBody>
      </p:sp>
    </p:spTree>
    <p:extLst>
      <p:ext uri="{BB962C8B-B14F-4D97-AF65-F5344CB8AC3E}">
        <p14:creationId xmlns:p14="http://schemas.microsoft.com/office/powerpoint/2010/main" val="2298154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5714" name="Object 4" descr="Rectangle: Click to edit Master text styles&#10;Second level&#10;Third level&#10;Fourth level&#10;Fifth level"/>
          <p:cNvGraphicFramePr>
            <a:graphicFrameLocks noGrp="1" noChangeAspect="1"/>
          </p:cNvGraphicFramePr>
          <p:nvPr>
            <p:ph idx="1"/>
            <p:extLst>
              <p:ext uri="{D42A27DB-BD31-4B8C-83A1-F6EECF244321}">
                <p14:modId xmlns:p14="http://schemas.microsoft.com/office/powerpoint/2010/main" val="2284584744"/>
              </p:ext>
            </p:extLst>
          </p:nvPr>
        </p:nvGraphicFramePr>
        <p:xfrm>
          <a:off x="1258888" y="836712"/>
          <a:ext cx="7129462" cy="4673600"/>
        </p:xfrm>
        <a:graphic>
          <a:graphicData uri="http://schemas.openxmlformats.org/presentationml/2006/ole">
            <mc:AlternateContent xmlns:mc="http://schemas.openxmlformats.org/markup-compatibility/2006">
              <mc:Choice xmlns:v="urn:schemas-microsoft-com:vml" Requires="v">
                <p:oleObj spid="_x0000_s62492" r:id="rId3" imgW="4295775" imgH="2819400" progId="Word.Picture.8">
                  <p:embed/>
                </p:oleObj>
              </mc:Choice>
              <mc:Fallback>
                <p:oleObj r:id="rId3" imgW="4295775" imgH="28194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836712"/>
                        <a:ext cx="7129462" cy="467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 name="TextBox 2"/>
          <p:cNvSpPr txBox="1"/>
          <p:nvPr/>
        </p:nvSpPr>
        <p:spPr>
          <a:xfrm>
            <a:off x="2051720" y="6021288"/>
            <a:ext cx="5604419" cy="400110"/>
          </a:xfrm>
          <a:prstGeom prst="rect">
            <a:avLst/>
          </a:prstGeom>
          <a:noFill/>
        </p:spPr>
        <p:txBody>
          <a:bodyPr wrap="none" rtlCol="0">
            <a:spAutoFit/>
          </a:bodyPr>
          <a:lstStyle/>
          <a:p>
            <a:r>
              <a:rPr lang="zh-CN" altLang="en-US" sz="2000" dirty="0" smtClean="0"/>
              <a:t>指令队列里的第一条指令执行，第二条指令流出</a:t>
            </a:r>
            <a:endParaRPr lang="zh-CN" altLang="en-US" sz="2000" dirty="0"/>
          </a:p>
        </p:txBody>
      </p:sp>
    </p:spTree>
    <p:extLst>
      <p:ext uri="{BB962C8B-B14F-4D97-AF65-F5344CB8AC3E}">
        <p14:creationId xmlns:p14="http://schemas.microsoft.com/office/powerpoint/2010/main" val="35779968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738" name="Object 4" descr="Rectangle: Click to edit Master text styles&#10;Second level&#10;Third level&#10;Fourth level&#10;Fifth level"/>
          <p:cNvGraphicFramePr>
            <a:graphicFrameLocks noGrp="1" noChangeAspect="1"/>
          </p:cNvGraphicFramePr>
          <p:nvPr>
            <p:ph idx="1"/>
            <p:extLst>
              <p:ext uri="{D42A27DB-BD31-4B8C-83A1-F6EECF244321}">
                <p14:modId xmlns:p14="http://schemas.microsoft.com/office/powerpoint/2010/main" val="1961025861"/>
              </p:ext>
            </p:extLst>
          </p:nvPr>
        </p:nvGraphicFramePr>
        <p:xfrm>
          <a:off x="1042988" y="908720"/>
          <a:ext cx="7127875" cy="4672012"/>
        </p:xfrm>
        <a:graphic>
          <a:graphicData uri="http://schemas.openxmlformats.org/presentationml/2006/ole">
            <mc:AlternateContent xmlns:mc="http://schemas.openxmlformats.org/markup-compatibility/2006">
              <mc:Choice xmlns:v="urn:schemas-microsoft-com:vml" Requires="v">
                <p:oleObj spid="_x0000_s63517" r:id="rId4" imgW="3467100" imgH="2276475" progId="Word.Picture.8">
                  <p:embed/>
                </p:oleObj>
              </mc:Choice>
              <mc:Fallback>
                <p:oleObj r:id="rId4" imgW="3467100" imgH="2276475"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908720"/>
                        <a:ext cx="7127875" cy="467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 name="TextBox 2"/>
          <p:cNvSpPr txBox="1"/>
          <p:nvPr/>
        </p:nvSpPr>
        <p:spPr>
          <a:xfrm>
            <a:off x="467544" y="6021288"/>
            <a:ext cx="7669087" cy="400110"/>
          </a:xfrm>
          <a:prstGeom prst="rect">
            <a:avLst/>
          </a:prstGeom>
          <a:noFill/>
        </p:spPr>
        <p:txBody>
          <a:bodyPr wrap="none" rtlCol="0">
            <a:spAutoFit/>
          </a:bodyPr>
          <a:lstStyle/>
          <a:p>
            <a:r>
              <a:rPr lang="zh-CN" altLang="en-US" sz="2000" dirty="0" smtClean="0"/>
              <a:t>指令队列里的第一条指令写结果，结果同时送给其他需要的保留站</a:t>
            </a:r>
            <a:endParaRPr lang="zh-CN" altLang="en-US" sz="2000" dirty="0"/>
          </a:p>
        </p:txBody>
      </p:sp>
    </p:spTree>
    <p:extLst>
      <p:ext uri="{BB962C8B-B14F-4D97-AF65-F5344CB8AC3E}">
        <p14:creationId xmlns:p14="http://schemas.microsoft.com/office/powerpoint/2010/main" val="959686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2"/>
          <p:cNvSpPr>
            <a:spLocks noGrp="1" noChangeArrowheads="1"/>
          </p:cNvSpPr>
          <p:nvPr>
            <p:ph type="title" idx="4294967295"/>
          </p:nvPr>
        </p:nvSpPr>
        <p:spPr/>
        <p:txBody>
          <a:bodyPr/>
          <a:lstStyle/>
          <a:p>
            <a:pPr eaLnBrk="1" hangingPunct="1">
              <a:defRPr/>
            </a:pPr>
            <a:r>
              <a:rPr lang="zh-CN" altLang="en-US" sz="3600" b="1" dirty="0" smtClean="0">
                <a:latin typeface="+mj-ea"/>
              </a:rPr>
              <a:t>与记分牌的不同</a:t>
            </a:r>
            <a:endParaRPr lang="zh-CN" altLang="en-US" sz="3600" b="1" dirty="0">
              <a:latin typeface="+mj-ea"/>
            </a:endParaRPr>
          </a:p>
        </p:txBody>
      </p:sp>
      <p:sp>
        <p:nvSpPr>
          <p:cNvPr id="80909" name="Rectangle 13"/>
          <p:cNvSpPr>
            <a:spLocks noGrp="1" noChangeArrowheads="1"/>
          </p:cNvSpPr>
          <p:nvPr>
            <p:ph type="body" idx="4294967295"/>
          </p:nvPr>
        </p:nvSpPr>
        <p:spPr/>
        <p:txBody>
          <a:bodyPr rtlCol="0">
            <a:normAutofit/>
          </a:bodyPr>
          <a:lstStyle/>
          <a:p>
            <a:pPr eaLnBrk="1" fontAlgn="auto" hangingPunct="1">
              <a:spcAft>
                <a:spcPts val="0"/>
              </a:spcAft>
              <a:defRPr/>
            </a:pPr>
            <a:r>
              <a:rPr lang="zh-CN" altLang="en-US" sz="2400" b="1" dirty="0" smtClean="0">
                <a:latin typeface="+mj-ea"/>
                <a:ea typeface="+mj-ea"/>
              </a:rPr>
              <a:t>无须任何操作来检查数据的</a:t>
            </a:r>
            <a:r>
              <a:rPr lang="zh-CN" altLang="en-US" sz="2400" b="1" dirty="0" smtClean="0">
                <a:solidFill>
                  <a:srgbClr val="C00000"/>
                </a:solidFill>
                <a:latin typeface="+mj-ea"/>
                <a:ea typeface="+mj-ea"/>
              </a:rPr>
              <a:t>写后写</a:t>
            </a:r>
            <a:r>
              <a:rPr lang="zh-CN" altLang="en-US" sz="2400" b="1" dirty="0" smtClean="0">
                <a:latin typeface="+mj-ea"/>
                <a:ea typeface="+mj-ea"/>
              </a:rPr>
              <a:t>和</a:t>
            </a:r>
            <a:r>
              <a:rPr lang="zh-CN" altLang="en-US" sz="2400" b="1" dirty="0" smtClean="0">
                <a:solidFill>
                  <a:srgbClr val="C00000"/>
                </a:solidFill>
                <a:latin typeface="+mj-ea"/>
                <a:ea typeface="+mj-ea"/>
              </a:rPr>
              <a:t>先读后写</a:t>
            </a:r>
            <a:r>
              <a:rPr lang="zh-CN" altLang="en-US" sz="2400" b="1" dirty="0" smtClean="0">
                <a:latin typeface="+mj-ea"/>
                <a:ea typeface="+mj-ea"/>
              </a:rPr>
              <a:t>冲突，在指令流出的过程中，操作数寄存器换名已将其消除</a:t>
            </a:r>
            <a:endParaRPr lang="en-US" altLang="zh-CN" sz="2400" b="1" dirty="0" smtClean="0">
              <a:latin typeface="+mj-ea"/>
              <a:ea typeface="+mj-ea"/>
            </a:endParaRPr>
          </a:p>
          <a:p>
            <a:pPr eaLnBrk="1" fontAlgn="auto" hangingPunct="1">
              <a:spcAft>
                <a:spcPts val="0"/>
              </a:spcAft>
              <a:defRPr/>
            </a:pPr>
            <a:r>
              <a:rPr lang="zh-CN" altLang="en-US" sz="2400" b="1" dirty="0">
                <a:latin typeface="+mj-ea"/>
                <a:ea typeface="+mj-ea"/>
              </a:rPr>
              <a:t>通过公共</a:t>
            </a:r>
            <a:r>
              <a:rPr lang="zh-CN" altLang="en-US" sz="2400" b="1" dirty="0" smtClean="0">
                <a:latin typeface="+mj-ea"/>
                <a:ea typeface="+mj-ea"/>
              </a:rPr>
              <a:t>数据总线来广播结果，将结果送到等待此结果的保留站中，目标寄存器也相当于一个需要结果的保留站，而不是将结果写回寄存器中</a:t>
            </a:r>
            <a:endParaRPr lang="en-US" altLang="zh-CN" sz="2400" b="1" dirty="0" smtClean="0">
              <a:latin typeface="+mj-ea"/>
              <a:ea typeface="+mj-ea"/>
            </a:endParaRPr>
          </a:p>
          <a:p>
            <a:pPr eaLnBrk="1" fontAlgn="auto" hangingPunct="1">
              <a:spcAft>
                <a:spcPts val="0"/>
              </a:spcAft>
              <a:defRPr/>
            </a:pPr>
            <a:r>
              <a:rPr lang="zh-CN" altLang="en-US" sz="2400" b="1" dirty="0">
                <a:latin typeface="+mj-ea"/>
                <a:ea typeface="+mj-ea"/>
              </a:rPr>
              <a:t>存储器存和取都</a:t>
            </a:r>
            <a:r>
              <a:rPr lang="zh-CN" altLang="en-US" sz="2400" b="1" dirty="0" smtClean="0">
                <a:latin typeface="+mj-ea"/>
                <a:ea typeface="+mj-ea"/>
              </a:rPr>
              <a:t>作为基本的功能部件</a:t>
            </a:r>
            <a:endParaRPr lang="en-US" altLang="zh-CN" sz="2400" b="1" dirty="0" smtClean="0">
              <a:latin typeface="+mj-ea"/>
              <a:ea typeface="+mj-ea"/>
            </a:endParaRPr>
          </a:p>
          <a:p>
            <a:pPr eaLnBrk="1" fontAlgn="auto" hangingPunct="1">
              <a:spcAft>
                <a:spcPts val="0"/>
              </a:spcAft>
              <a:defRPr/>
            </a:pPr>
            <a:r>
              <a:rPr lang="zh-CN" altLang="en-US" sz="2400" b="1" dirty="0" smtClean="0">
                <a:latin typeface="+mj-ea"/>
                <a:ea typeface="+mj-ea"/>
              </a:rPr>
              <a:t>由于保留站技术能够有效地解决先写后读，记分牌中的用于判断</a:t>
            </a:r>
            <a:r>
              <a:rPr lang="en-US" altLang="zh-CN" sz="2400" b="1" dirty="0" smtClean="0">
                <a:solidFill>
                  <a:srgbClr val="C00000"/>
                </a:solidFill>
                <a:latin typeface="+mj-ea"/>
                <a:ea typeface="+mj-ea"/>
              </a:rPr>
              <a:t>RAW</a:t>
            </a:r>
            <a:r>
              <a:rPr lang="zh-CN" altLang="en-US" sz="2400" b="1" dirty="0" smtClean="0">
                <a:latin typeface="+mj-ea"/>
                <a:ea typeface="+mj-ea"/>
              </a:rPr>
              <a:t>的“取操作数”段被取消</a:t>
            </a:r>
          </a:p>
        </p:txBody>
      </p:sp>
    </p:spTree>
    <p:extLst>
      <p:ext uri="{BB962C8B-B14F-4D97-AF65-F5344CB8AC3E}">
        <p14:creationId xmlns:p14="http://schemas.microsoft.com/office/powerpoint/2010/main" val="160837741"/>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2" descr="Rectangle: Click to edit Master text styles&#10;Second level&#10;Third level&#10;Fourth level&#10;Fifth level"/>
          <p:cNvSpPr>
            <a:spLocks noGrp="1" noChangeArrowheads="1"/>
          </p:cNvSpPr>
          <p:nvPr>
            <p:ph idx="1"/>
          </p:nvPr>
        </p:nvSpPr>
        <p:spPr>
          <a:xfrm>
            <a:off x="496888" y="836613"/>
            <a:ext cx="8229600" cy="4525962"/>
          </a:xfrm>
        </p:spPr>
        <p:txBody>
          <a:bodyPr/>
          <a:lstStyle/>
          <a:p>
            <a:pPr lvl="1" eaLnBrk="1" hangingPunct="1">
              <a:defRPr/>
            </a:pPr>
            <a:r>
              <a:rPr lang="zh-CN" altLang="en-US" sz="2400" b="1" dirty="0" smtClean="0">
                <a:latin typeface="+mj-ea"/>
                <a:ea typeface="+mj-ea"/>
              </a:rPr>
              <a:t>如果两条指令之间有</a:t>
            </a:r>
            <a:r>
              <a:rPr lang="zh-CN" altLang="en-US" sz="2400" b="1" dirty="0">
                <a:latin typeface="+mj-ea"/>
                <a:ea typeface="+mj-ea"/>
              </a:rPr>
              <a:t>真</a:t>
            </a:r>
            <a:r>
              <a:rPr lang="zh-CN" altLang="en-US" sz="2400" b="1" dirty="0" smtClean="0">
                <a:latin typeface="+mj-ea"/>
                <a:ea typeface="+mj-ea"/>
              </a:rPr>
              <a:t>数据相关，那么它们就不能同时执行或是完全重叠执行</a:t>
            </a:r>
            <a:endParaRPr lang="en-US" altLang="zh-CN" sz="2400" b="1" dirty="0" smtClean="0">
              <a:latin typeface="+mj-ea"/>
              <a:ea typeface="+mj-ea"/>
            </a:endParaRPr>
          </a:p>
          <a:p>
            <a:pPr lvl="1" eaLnBrk="1" hangingPunct="1">
              <a:defRPr/>
            </a:pPr>
            <a:r>
              <a:rPr lang="zh-CN" altLang="en-US" sz="2400" b="1" dirty="0" smtClean="0">
                <a:latin typeface="+mj-ea"/>
                <a:ea typeface="+mj-ea"/>
              </a:rPr>
              <a:t>同时执行这些指令会造成正在流水的处理机检测到这种冲突并插入暂停，从而减少甚至取消指令之间的重叠</a:t>
            </a:r>
            <a:endParaRPr lang="en-US" altLang="zh-CN" sz="2400" b="1" dirty="0" smtClean="0">
              <a:latin typeface="+mj-ea"/>
              <a:ea typeface="+mj-ea"/>
            </a:endParaRPr>
          </a:p>
          <a:p>
            <a:pPr lvl="1" eaLnBrk="1" hangingPunct="1">
              <a:defRPr/>
            </a:pPr>
            <a:r>
              <a:rPr lang="zh-CN" altLang="en-US" sz="2400" b="1" dirty="0" smtClean="0">
                <a:latin typeface="+mj-ea"/>
                <a:ea typeface="+mj-ea"/>
              </a:rPr>
              <a:t>指令序列中存在的真数据相关反映出产生该指令序列的程序源代码的相关关系</a:t>
            </a:r>
          </a:p>
        </p:txBody>
      </p:sp>
      <p:sp>
        <p:nvSpPr>
          <p:cNvPr id="4" name="圆角矩形 3"/>
          <p:cNvSpPr>
            <a:spLocks noChangeArrowheads="1"/>
          </p:cNvSpPr>
          <p:nvPr/>
        </p:nvSpPr>
        <p:spPr bwMode="auto">
          <a:xfrm>
            <a:off x="679450" y="4508500"/>
            <a:ext cx="8072438" cy="1285875"/>
          </a:xfrm>
          <a:prstGeom prst="roundRect">
            <a:avLst>
              <a:gd name="adj" fmla="val 16667"/>
            </a:avLst>
          </a:prstGeom>
          <a:gradFill rotWithShape="1">
            <a:gsLst>
              <a:gs pos="0">
                <a:srgbClr val="282F7F"/>
              </a:gs>
              <a:gs pos="20000">
                <a:srgbClr val="29307D"/>
              </a:gs>
              <a:gs pos="100000">
                <a:srgbClr val="1D225E"/>
              </a:gs>
            </a:gsLst>
            <a:lin ang="5400000"/>
          </a:gradFill>
          <a:ln>
            <a:noFill/>
          </a:ln>
          <a:effectLst>
            <a:outerShdw blurRad="40000" dist="23000" dir="5400000" rotWithShape="0">
              <a:srgbClr val="808080">
                <a:alpha val="34998"/>
              </a:srgbClr>
            </a:outerShdw>
          </a:effectLst>
          <a:extLst>
            <a:ext uri="{91240B29-F687-4F45-9708-019B960494DF}">
              <a14:hiddenLine xmlns:a14="http://schemas.microsoft.com/office/drawing/2010/main" w="9525">
                <a:solidFill>
                  <a:srgbClr val="000000"/>
                </a:solidFill>
                <a:round/>
                <a:headEnd/>
                <a:tailEnd/>
              </a14:hiddenLine>
            </a:ext>
          </a:extLst>
        </p:spPr>
        <p:txBody>
          <a:bodyPr wrap="none"/>
          <a:lstStyle/>
          <a:p>
            <a:pPr algn="ctr">
              <a:buFont typeface="Arial" pitchFamily="34" charset="0"/>
              <a:buNone/>
              <a:defRPr/>
            </a:pPr>
            <a:r>
              <a:rPr lang="zh-CN" altLang="en-US" sz="2200" dirty="0">
                <a:solidFill>
                  <a:srgbClr val="FFFFFF"/>
                </a:solidFill>
              </a:rPr>
              <a:t>相关性是程序的一个特性，</a:t>
            </a:r>
            <a:endParaRPr lang="en-US" altLang="zh-CN" sz="2200" dirty="0">
              <a:solidFill>
                <a:srgbClr val="FFFFFF"/>
              </a:solidFill>
            </a:endParaRPr>
          </a:p>
          <a:p>
            <a:pPr algn="ctr">
              <a:buFont typeface="Arial" pitchFamily="34" charset="0"/>
              <a:buNone/>
              <a:defRPr/>
            </a:pPr>
            <a:r>
              <a:rPr lang="zh-CN" altLang="en-US" sz="2200" dirty="0">
                <a:solidFill>
                  <a:srgbClr val="FFFFFF"/>
                </a:solidFill>
              </a:rPr>
              <a:t>是否一个相关会导致实际的冲突，是否该冲突会造成暂停，</a:t>
            </a:r>
            <a:endParaRPr lang="en-US" altLang="zh-CN" sz="2200" dirty="0">
              <a:solidFill>
                <a:srgbClr val="FFFFFF"/>
              </a:solidFill>
            </a:endParaRPr>
          </a:p>
          <a:p>
            <a:pPr algn="ctr">
              <a:buFont typeface="Arial" pitchFamily="34" charset="0"/>
              <a:buNone/>
              <a:defRPr/>
            </a:pPr>
            <a:r>
              <a:rPr lang="zh-CN" altLang="en-US" sz="2200" dirty="0">
                <a:solidFill>
                  <a:srgbClr val="FFFFFF"/>
                </a:solidFill>
              </a:rPr>
              <a:t>这是流水线结构的基本特性。</a:t>
            </a:r>
            <a:endParaRPr lang="zh-CN" altLang="en-US" sz="2200" dirty="0"/>
          </a:p>
        </p:txBody>
      </p:sp>
    </p:spTree>
    <p:extLst>
      <p:ext uri="{BB962C8B-B14F-4D97-AF65-F5344CB8AC3E}">
        <p14:creationId xmlns:p14="http://schemas.microsoft.com/office/powerpoint/2010/main" val="1478184448"/>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descr="Rectangle: Click to edit Master text styles&#10;Second level&#10;Third level&#10;Fourth level&#10;Fifth level"/>
          <p:cNvSpPr>
            <a:spLocks noGrp="1" noChangeArrowheads="1"/>
          </p:cNvSpPr>
          <p:nvPr>
            <p:ph idx="1"/>
          </p:nvPr>
        </p:nvSpPr>
        <p:spPr>
          <a:xfrm>
            <a:off x="177800" y="5084763"/>
            <a:ext cx="8786813" cy="1285875"/>
          </a:xfrm>
        </p:spPr>
        <p:txBody>
          <a:bodyPr/>
          <a:lstStyle/>
          <a:p>
            <a:pPr lvl="1" eaLnBrk="1" hangingPunct="1">
              <a:defRPr/>
            </a:pPr>
            <a:r>
              <a:rPr lang="zh-CN" altLang="en-US" sz="2400" b="1" dirty="0" smtClean="0">
                <a:latin typeface="+mj-ea"/>
                <a:ea typeface="+mj-ea"/>
              </a:rPr>
              <a:t>如果分支检测移到了</a:t>
            </a:r>
            <a:r>
              <a:rPr lang="en-US" altLang="zh-CN" sz="2400" b="1" dirty="0" smtClean="0">
                <a:latin typeface="+mj-ea"/>
                <a:ea typeface="+mj-ea"/>
              </a:rPr>
              <a:t>ID</a:t>
            </a:r>
            <a:r>
              <a:rPr lang="zh-CN" altLang="en-US" sz="2400" b="1" dirty="0" smtClean="0">
                <a:latin typeface="+mj-ea"/>
                <a:ea typeface="+mj-ea"/>
              </a:rPr>
              <a:t>流水段，相关会造成</a:t>
            </a:r>
            <a:r>
              <a:rPr lang="en-US" altLang="zh-CN" sz="2400" b="1" dirty="0" smtClean="0">
                <a:latin typeface="+mj-ea"/>
                <a:ea typeface="+mj-ea"/>
              </a:rPr>
              <a:t>1</a:t>
            </a:r>
            <a:r>
              <a:rPr lang="zh-CN" altLang="en-US" sz="2400" b="1" dirty="0" smtClean="0">
                <a:latin typeface="+mj-ea"/>
                <a:ea typeface="+mj-ea"/>
              </a:rPr>
              <a:t>次暂停</a:t>
            </a:r>
            <a:endParaRPr lang="en-US" altLang="zh-CN" sz="2400" b="1" dirty="0" smtClean="0">
              <a:latin typeface="+mj-ea"/>
              <a:ea typeface="+mj-ea"/>
            </a:endParaRPr>
          </a:p>
          <a:p>
            <a:pPr lvl="1" eaLnBrk="1" hangingPunct="1">
              <a:defRPr/>
            </a:pPr>
            <a:r>
              <a:rPr lang="zh-CN" altLang="en-US" sz="2400" b="1" dirty="0" smtClean="0">
                <a:latin typeface="+mj-ea"/>
                <a:ea typeface="+mj-ea"/>
              </a:rPr>
              <a:t>如果分支检测仍在</a:t>
            </a:r>
            <a:r>
              <a:rPr lang="en-US" altLang="zh-CN" sz="2400" b="1" dirty="0" smtClean="0">
                <a:latin typeface="+mj-ea"/>
                <a:ea typeface="+mj-ea"/>
              </a:rPr>
              <a:t>EX</a:t>
            </a:r>
            <a:r>
              <a:rPr lang="zh-CN" altLang="en-US" sz="2400" b="1" dirty="0" smtClean="0">
                <a:latin typeface="+mj-ea"/>
                <a:ea typeface="+mj-ea"/>
              </a:rPr>
              <a:t>流水段，这个相关就不会引起暂停</a:t>
            </a:r>
            <a:endParaRPr lang="en-US" altLang="zh-CN" sz="2400" b="1" dirty="0" smtClean="0">
              <a:latin typeface="+mj-ea"/>
              <a:ea typeface="+mj-ea"/>
            </a:endParaRPr>
          </a:p>
          <a:p>
            <a:pPr lvl="1" eaLnBrk="1" hangingPunct="1">
              <a:buFont typeface="Wingdings" pitchFamily="2" charset="2"/>
              <a:buNone/>
              <a:defRPr/>
            </a:pPr>
            <a:endParaRPr lang="zh-CN" altLang="en-US" sz="2400" b="1" dirty="0" smtClean="0">
              <a:latin typeface="+mj-ea"/>
              <a:ea typeface="+mj-ea"/>
            </a:endParaRPr>
          </a:p>
        </p:txBody>
      </p:sp>
      <p:sp>
        <p:nvSpPr>
          <p:cNvPr id="41987" name="Text Box 4"/>
          <p:cNvSpPr txBox="1">
            <a:spLocks noChangeArrowheads="1"/>
          </p:cNvSpPr>
          <p:nvPr/>
        </p:nvSpPr>
        <p:spPr bwMode="auto">
          <a:xfrm>
            <a:off x="611188" y="692150"/>
            <a:ext cx="8137525"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buFont typeface="Wingdings" pitchFamily="2" charset="2"/>
              <a:buNone/>
            </a:pPr>
            <a:r>
              <a:rPr lang="en-US" altLang="zh-CN" sz="2400" b="1" dirty="0">
                <a:solidFill>
                  <a:srgbClr val="000000"/>
                </a:solidFill>
                <a:latin typeface="宋体" pitchFamily="2" charset="-122"/>
              </a:rPr>
              <a:t>Loop</a:t>
            </a:r>
            <a:r>
              <a:rPr lang="zh-CN" altLang="en-US" sz="2400" b="1" dirty="0">
                <a:solidFill>
                  <a:srgbClr val="000000"/>
                </a:solidFill>
                <a:latin typeface="宋体" pitchFamily="2" charset="-122"/>
              </a:rPr>
              <a:t>： </a:t>
            </a:r>
            <a:r>
              <a:rPr lang="en-US" altLang="zh-CN" sz="2400" b="1" dirty="0" smtClean="0">
                <a:solidFill>
                  <a:srgbClr val="000000"/>
                </a:solidFill>
                <a:latin typeface="宋体" pitchFamily="2" charset="-122"/>
              </a:rPr>
              <a:t>LD      </a:t>
            </a:r>
            <a:r>
              <a:rPr lang="en-US" altLang="zh-CN" sz="2400" b="1" dirty="0" smtClean="0">
                <a:solidFill>
                  <a:srgbClr val="D60093"/>
                </a:solidFill>
                <a:latin typeface="宋体" pitchFamily="2" charset="-122"/>
              </a:rPr>
              <a:t>F0</a:t>
            </a:r>
            <a:r>
              <a:rPr lang="zh-CN" altLang="en-US" sz="2400" b="1" dirty="0">
                <a:solidFill>
                  <a:srgbClr val="000000"/>
                </a:solidFill>
                <a:latin typeface="宋体" pitchFamily="2" charset="-122"/>
              </a:rPr>
              <a:t>，</a:t>
            </a:r>
            <a:r>
              <a:rPr lang="en-US" altLang="zh-CN" sz="2400" b="1" dirty="0">
                <a:solidFill>
                  <a:srgbClr val="000000"/>
                </a:solidFill>
                <a:latin typeface="宋体" pitchFamily="2" charset="-122"/>
              </a:rPr>
              <a:t>0</a:t>
            </a:r>
            <a:r>
              <a:rPr lang="zh-CN" altLang="en-US" sz="2400" b="1" dirty="0">
                <a:solidFill>
                  <a:srgbClr val="000000"/>
                </a:solidFill>
                <a:latin typeface="宋体" pitchFamily="2" charset="-122"/>
              </a:rPr>
              <a:t>（</a:t>
            </a:r>
            <a:r>
              <a:rPr lang="en-US" altLang="zh-CN" sz="2400" b="1" dirty="0">
                <a:solidFill>
                  <a:srgbClr val="000000"/>
                </a:solidFill>
                <a:latin typeface="宋体" pitchFamily="2" charset="-122"/>
              </a:rPr>
              <a:t>R1</a:t>
            </a:r>
            <a:r>
              <a:rPr lang="zh-CN" altLang="en-US" sz="2400" b="1" dirty="0">
                <a:solidFill>
                  <a:srgbClr val="000000"/>
                </a:solidFill>
                <a:latin typeface="宋体" pitchFamily="2" charset="-122"/>
              </a:rPr>
              <a:t>）	</a:t>
            </a:r>
            <a:r>
              <a:rPr lang="en-US" altLang="zh-CN" sz="2400" b="1" dirty="0">
                <a:solidFill>
                  <a:srgbClr val="0000CC"/>
                </a:solidFill>
                <a:latin typeface="宋体" pitchFamily="2" charset="-122"/>
              </a:rPr>
              <a:t>// F0</a:t>
            </a:r>
            <a:r>
              <a:rPr lang="zh-CN" altLang="en-US" sz="2400" b="1" dirty="0">
                <a:solidFill>
                  <a:srgbClr val="0000CC"/>
                </a:solidFill>
                <a:latin typeface="宋体" pitchFamily="2" charset="-122"/>
              </a:rPr>
              <a:t>为数组元素</a:t>
            </a:r>
          </a:p>
          <a:p>
            <a:pPr eaLnBrk="1" hangingPunct="1">
              <a:lnSpc>
                <a:spcPct val="150000"/>
              </a:lnSpc>
              <a:buFont typeface="Wingdings" pitchFamily="2" charset="2"/>
              <a:buNone/>
            </a:pPr>
            <a:r>
              <a:rPr lang="zh-CN" altLang="en-US" sz="2400" b="1" dirty="0">
                <a:solidFill>
                  <a:srgbClr val="000000"/>
                </a:solidFill>
                <a:latin typeface="宋体" pitchFamily="2" charset="-122"/>
              </a:rPr>
              <a:t>       </a:t>
            </a:r>
          </a:p>
          <a:p>
            <a:pPr eaLnBrk="1" hangingPunct="1">
              <a:lnSpc>
                <a:spcPct val="80000"/>
              </a:lnSpc>
              <a:buFont typeface="Wingdings" pitchFamily="2" charset="2"/>
              <a:buNone/>
            </a:pPr>
            <a:r>
              <a:rPr lang="zh-CN" altLang="en-US" sz="2400" b="1" dirty="0">
                <a:solidFill>
                  <a:srgbClr val="000000"/>
                </a:solidFill>
                <a:latin typeface="宋体" pitchFamily="2" charset="-122"/>
              </a:rPr>
              <a:t>       </a:t>
            </a:r>
            <a:r>
              <a:rPr lang="en-US" altLang="zh-CN" sz="2400" b="1" dirty="0" smtClean="0">
                <a:solidFill>
                  <a:srgbClr val="000000"/>
                </a:solidFill>
                <a:latin typeface="宋体" pitchFamily="2" charset="-122"/>
              </a:rPr>
              <a:t>ADDD    </a:t>
            </a:r>
            <a:r>
              <a:rPr lang="en-US" altLang="zh-CN" sz="2400" b="1" dirty="0" smtClean="0">
                <a:solidFill>
                  <a:srgbClr val="008000"/>
                </a:solidFill>
                <a:latin typeface="宋体" pitchFamily="2" charset="-122"/>
              </a:rPr>
              <a:t>F4</a:t>
            </a:r>
            <a:r>
              <a:rPr lang="zh-CN" altLang="en-US" sz="2400" b="1" dirty="0">
                <a:solidFill>
                  <a:srgbClr val="000000"/>
                </a:solidFill>
                <a:latin typeface="宋体" pitchFamily="2" charset="-122"/>
              </a:rPr>
              <a:t>，</a:t>
            </a:r>
            <a:r>
              <a:rPr lang="en-US" altLang="zh-CN" sz="2400" b="1" dirty="0">
                <a:solidFill>
                  <a:srgbClr val="D60093"/>
                </a:solidFill>
                <a:latin typeface="宋体" pitchFamily="2" charset="-122"/>
              </a:rPr>
              <a:t>F0</a:t>
            </a:r>
            <a:r>
              <a:rPr lang="zh-CN" altLang="en-US" sz="2400" b="1" dirty="0">
                <a:solidFill>
                  <a:srgbClr val="000000"/>
                </a:solidFill>
                <a:latin typeface="宋体" pitchFamily="2" charset="-122"/>
              </a:rPr>
              <a:t>，</a:t>
            </a:r>
            <a:r>
              <a:rPr lang="en-US" altLang="zh-CN" sz="2400" b="1" dirty="0">
                <a:solidFill>
                  <a:srgbClr val="000000"/>
                </a:solidFill>
                <a:latin typeface="宋体" pitchFamily="2" charset="-122"/>
              </a:rPr>
              <a:t>F2	</a:t>
            </a:r>
            <a:r>
              <a:rPr lang="en-US" altLang="zh-CN" sz="2400" b="1" dirty="0">
                <a:solidFill>
                  <a:srgbClr val="0000CC"/>
                </a:solidFill>
                <a:latin typeface="宋体" pitchFamily="2" charset="-122"/>
              </a:rPr>
              <a:t>// </a:t>
            </a:r>
            <a:r>
              <a:rPr lang="zh-CN" altLang="en-US" sz="2400" b="1" dirty="0">
                <a:solidFill>
                  <a:srgbClr val="0000CC"/>
                </a:solidFill>
                <a:latin typeface="宋体" pitchFamily="2" charset="-122"/>
              </a:rPr>
              <a:t>加上</a:t>
            </a:r>
            <a:r>
              <a:rPr lang="en-US" altLang="zh-CN" sz="2400" b="1" dirty="0">
                <a:solidFill>
                  <a:srgbClr val="0000CC"/>
                </a:solidFill>
                <a:latin typeface="宋体" pitchFamily="2" charset="-122"/>
              </a:rPr>
              <a:t>F2</a:t>
            </a:r>
            <a:r>
              <a:rPr lang="zh-CN" altLang="en-US" sz="2400" b="1" dirty="0">
                <a:solidFill>
                  <a:srgbClr val="0000CC"/>
                </a:solidFill>
                <a:latin typeface="宋体" pitchFamily="2" charset="-122"/>
              </a:rPr>
              <a:t>中的值</a:t>
            </a:r>
          </a:p>
          <a:p>
            <a:pPr eaLnBrk="1" hangingPunct="1">
              <a:lnSpc>
                <a:spcPct val="270000"/>
              </a:lnSpc>
              <a:buFont typeface="Wingdings" pitchFamily="2" charset="2"/>
              <a:buNone/>
            </a:pPr>
            <a:r>
              <a:rPr lang="zh-CN" altLang="en-US" sz="2400" b="1" dirty="0">
                <a:solidFill>
                  <a:srgbClr val="000000"/>
                </a:solidFill>
                <a:latin typeface="宋体" pitchFamily="2" charset="-122"/>
              </a:rPr>
              <a:t>       </a:t>
            </a:r>
            <a:r>
              <a:rPr lang="en-US" altLang="zh-CN" sz="2400" b="1" dirty="0" smtClean="0">
                <a:solidFill>
                  <a:srgbClr val="000000"/>
                </a:solidFill>
                <a:latin typeface="宋体" pitchFamily="2" charset="-122"/>
              </a:rPr>
              <a:t>SD      0</a:t>
            </a:r>
            <a:r>
              <a:rPr lang="zh-CN" altLang="en-US" sz="2400" b="1" dirty="0">
                <a:solidFill>
                  <a:srgbClr val="000000"/>
                </a:solidFill>
                <a:latin typeface="宋体" pitchFamily="2" charset="-122"/>
              </a:rPr>
              <a:t>（</a:t>
            </a:r>
            <a:r>
              <a:rPr lang="en-US" altLang="zh-CN" sz="2400" b="1" dirty="0">
                <a:solidFill>
                  <a:srgbClr val="000000"/>
                </a:solidFill>
                <a:latin typeface="宋体" pitchFamily="2" charset="-122"/>
              </a:rPr>
              <a:t>R1</a:t>
            </a:r>
            <a:r>
              <a:rPr lang="zh-CN" altLang="en-US" sz="2400" b="1" dirty="0" smtClean="0">
                <a:solidFill>
                  <a:srgbClr val="000000"/>
                </a:solidFill>
                <a:latin typeface="宋体" pitchFamily="2" charset="-122"/>
              </a:rPr>
              <a:t>）</a:t>
            </a:r>
            <a:r>
              <a:rPr lang="en-US" altLang="zh-CN" sz="2400" b="1" dirty="0" smtClean="0">
                <a:solidFill>
                  <a:srgbClr val="000000"/>
                </a:solidFill>
                <a:latin typeface="宋体" pitchFamily="2" charset="-122"/>
              </a:rPr>
              <a:t>,</a:t>
            </a:r>
            <a:r>
              <a:rPr lang="en-US" altLang="zh-CN" sz="2400" dirty="0">
                <a:solidFill>
                  <a:srgbClr val="008000"/>
                </a:solidFill>
                <a:latin typeface="宋体" pitchFamily="2" charset="-122"/>
              </a:rPr>
              <a:t> </a:t>
            </a:r>
            <a:r>
              <a:rPr lang="en-US" altLang="zh-CN" sz="2400" dirty="0" smtClean="0">
                <a:solidFill>
                  <a:srgbClr val="008000"/>
                </a:solidFill>
                <a:latin typeface="宋体" pitchFamily="2" charset="-122"/>
              </a:rPr>
              <a:t>F4</a:t>
            </a:r>
            <a:r>
              <a:rPr lang="zh-CN" altLang="en-US" sz="2400" b="1" dirty="0">
                <a:solidFill>
                  <a:srgbClr val="000000"/>
                </a:solidFill>
                <a:latin typeface="宋体" pitchFamily="2" charset="-122"/>
              </a:rPr>
              <a:t>	</a:t>
            </a:r>
            <a:r>
              <a:rPr lang="en-US" altLang="zh-CN" sz="2400" b="1" dirty="0">
                <a:solidFill>
                  <a:srgbClr val="0000CC"/>
                </a:solidFill>
                <a:latin typeface="宋体" pitchFamily="2" charset="-122"/>
              </a:rPr>
              <a:t>// </a:t>
            </a:r>
            <a:r>
              <a:rPr lang="zh-CN" altLang="en-US" sz="2400" b="1" dirty="0">
                <a:solidFill>
                  <a:srgbClr val="0000CC"/>
                </a:solidFill>
                <a:latin typeface="宋体" pitchFamily="2" charset="-122"/>
              </a:rPr>
              <a:t>保存结果</a:t>
            </a:r>
          </a:p>
          <a:p>
            <a:pPr eaLnBrk="1" hangingPunct="1">
              <a:lnSpc>
                <a:spcPct val="110000"/>
              </a:lnSpc>
              <a:buFont typeface="Wingdings" pitchFamily="2" charset="2"/>
              <a:buNone/>
            </a:pPr>
            <a:r>
              <a:rPr lang="zh-CN" altLang="en-US" sz="2400" b="1" dirty="0">
                <a:solidFill>
                  <a:srgbClr val="FF0000"/>
                </a:solidFill>
                <a:latin typeface="宋体" pitchFamily="2" charset="-122"/>
              </a:rPr>
              <a:t>       </a:t>
            </a:r>
            <a:endParaRPr lang="en-US" altLang="zh-CN" sz="2400" b="1" dirty="0">
              <a:solidFill>
                <a:srgbClr val="FF0000"/>
              </a:solidFill>
              <a:latin typeface="宋体" pitchFamily="2" charset="-122"/>
            </a:endParaRPr>
          </a:p>
          <a:p>
            <a:pPr eaLnBrk="1" hangingPunct="1">
              <a:lnSpc>
                <a:spcPct val="110000"/>
              </a:lnSpc>
              <a:buFont typeface="Wingdings" pitchFamily="2" charset="2"/>
              <a:buNone/>
            </a:pPr>
            <a:r>
              <a:rPr lang="en-US" altLang="zh-CN" sz="2400" b="1" dirty="0">
                <a:solidFill>
                  <a:srgbClr val="FF0000"/>
                </a:solidFill>
                <a:latin typeface="宋体" pitchFamily="2" charset="-122"/>
              </a:rPr>
              <a:t>       </a:t>
            </a:r>
            <a:r>
              <a:rPr lang="en-US" altLang="zh-CN" sz="2400" b="1" dirty="0" smtClean="0">
                <a:solidFill>
                  <a:srgbClr val="FF0000"/>
                </a:solidFill>
                <a:latin typeface="宋体" pitchFamily="2" charset="-122"/>
              </a:rPr>
              <a:t>SUBI    R1</a:t>
            </a:r>
            <a:r>
              <a:rPr lang="zh-CN" altLang="en-US" sz="2400" b="1" dirty="0">
                <a:solidFill>
                  <a:srgbClr val="FF0000"/>
                </a:solidFill>
                <a:latin typeface="宋体" pitchFamily="2" charset="-122"/>
              </a:rPr>
              <a:t>，</a:t>
            </a:r>
            <a:r>
              <a:rPr lang="en-US" altLang="zh-CN" sz="2400" b="1" dirty="0">
                <a:solidFill>
                  <a:srgbClr val="FF0000"/>
                </a:solidFill>
                <a:latin typeface="宋体" pitchFamily="2" charset="-122"/>
              </a:rPr>
              <a:t>R1</a:t>
            </a:r>
            <a:r>
              <a:rPr lang="zh-CN" altLang="en-US" sz="2400" b="1" dirty="0">
                <a:solidFill>
                  <a:srgbClr val="FF0000"/>
                </a:solidFill>
                <a:latin typeface="宋体" pitchFamily="2" charset="-122"/>
              </a:rPr>
              <a:t>，</a:t>
            </a:r>
            <a:r>
              <a:rPr lang="en-US" altLang="zh-CN" sz="2400" b="1" dirty="0" smtClean="0">
                <a:solidFill>
                  <a:srgbClr val="FF0000"/>
                </a:solidFill>
                <a:latin typeface="宋体" pitchFamily="2" charset="-122"/>
              </a:rPr>
              <a:t>#8</a:t>
            </a:r>
            <a:r>
              <a:rPr lang="en-US" altLang="zh-CN" sz="2400" b="1" dirty="0">
                <a:solidFill>
                  <a:srgbClr val="FF0000"/>
                </a:solidFill>
                <a:latin typeface="宋体" pitchFamily="2" charset="-122"/>
              </a:rPr>
              <a:t>	// </a:t>
            </a:r>
            <a:r>
              <a:rPr lang="zh-CN" altLang="en-US" sz="2400" b="1" dirty="0">
                <a:solidFill>
                  <a:srgbClr val="FF0000"/>
                </a:solidFill>
                <a:latin typeface="宋体" pitchFamily="2" charset="-122"/>
              </a:rPr>
              <a:t>数组指针递减</a:t>
            </a:r>
            <a:r>
              <a:rPr lang="en-US" altLang="zh-CN" sz="2400" b="1" dirty="0">
                <a:solidFill>
                  <a:srgbClr val="FF0000"/>
                </a:solidFill>
                <a:latin typeface="宋体" pitchFamily="2" charset="-122"/>
              </a:rPr>
              <a:t>8</a:t>
            </a:r>
            <a:r>
              <a:rPr lang="zh-CN" altLang="en-US" sz="2400" b="1" dirty="0">
                <a:solidFill>
                  <a:srgbClr val="FF0000"/>
                </a:solidFill>
                <a:latin typeface="宋体" pitchFamily="2" charset="-122"/>
              </a:rPr>
              <a:t>个字节</a:t>
            </a:r>
          </a:p>
          <a:p>
            <a:pPr eaLnBrk="1" hangingPunct="1">
              <a:lnSpc>
                <a:spcPct val="230000"/>
              </a:lnSpc>
              <a:buFont typeface="Wingdings" pitchFamily="2" charset="2"/>
              <a:buNone/>
            </a:pPr>
            <a:r>
              <a:rPr lang="zh-CN" altLang="en-US" sz="2400" b="1" dirty="0">
                <a:solidFill>
                  <a:srgbClr val="FF0000"/>
                </a:solidFill>
                <a:latin typeface="宋体" pitchFamily="2" charset="-122"/>
              </a:rPr>
              <a:t>       </a:t>
            </a:r>
            <a:r>
              <a:rPr lang="en-US" altLang="zh-CN" sz="2400" b="1" dirty="0" smtClean="0">
                <a:solidFill>
                  <a:srgbClr val="FF0000"/>
                </a:solidFill>
                <a:latin typeface="宋体" pitchFamily="2" charset="-122"/>
              </a:rPr>
              <a:t>BNEZ    R1</a:t>
            </a:r>
            <a:r>
              <a:rPr lang="zh-CN" altLang="en-US" sz="2400" b="1" dirty="0" smtClean="0">
                <a:solidFill>
                  <a:srgbClr val="FF0000"/>
                </a:solidFill>
                <a:latin typeface="宋体" pitchFamily="2" charset="-122"/>
              </a:rPr>
              <a:t>，</a:t>
            </a:r>
            <a:r>
              <a:rPr lang="en-US" altLang="zh-CN" sz="2400" b="1" dirty="0" smtClean="0">
                <a:solidFill>
                  <a:srgbClr val="FF0000"/>
                </a:solidFill>
                <a:latin typeface="宋体" pitchFamily="2" charset="-122"/>
              </a:rPr>
              <a:t>Loop </a:t>
            </a:r>
            <a:r>
              <a:rPr lang="en-US" altLang="zh-CN" sz="2400" b="1" dirty="0">
                <a:solidFill>
                  <a:srgbClr val="FF0000"/>
                </a:solidFill>
                <a:latin typeface="宋体" pitchFamily="2" charset="-122"/>
              </a:rPr>
              <a:t>	// </a:t>
            </a:r>
            <a:r>
              <a:rPr lang="zh-CN" altLang="en-US" sz="2400" b="1" dirty="0">
                <a:solidFill>
                  <a:srgbClr val="FF0000"/>
                </a:solidFill>
                <a:latin typeface="宋体" pitchFamily="2" charset="-122"/>
              </a:rPr>
              <a:t>如果</a:t>
            </a:r>
            <a:r>
              <a:rPr lang="en-US" altLang="zh-CN" sz="2400" b="1" dirty="0">
                <a:solidFill>
                  <a:srgbClr val="FF0000"/>
                </a:solidFill>
                <a:latin typeface="宋体" pitchFamily="2" charset="-122"/>
              </a:rPr>
              <a:t>R1</a:t>
            </a:r>
            <a:r>
              <a:rPr lang="en-US" altLang="zh-CN" sz="2400" b="1" dirty="0" smtClean="0">
                <a:solidFill>
                  <a:srgbClr val="FF0000"/>
                </a:solidFill>
                <a:latin typeface="宋体" pitchFamily="2" charset="-122"/>
              </a:rPr>
              <a:t>≠0</a:t>
            </a:r>
            <a:r>
              <a:rPr lang="zh-CN" altLang="en-US" sz="2400" b="1" dirty="0" smtClean="0">
                <a:solidFill>
                  <a:srgbClr val="FF0000"/>
                </a:solidFill>
                <a:latin typeface="宋体" pitchFamily="2" charset="-122"/>
              </a:rPr>
              <a:t>，</a:t>
            </a:r>
            <a:r>
              <a:rPr lang="zh-CN" altLang="en-US" sz="2400" b="1" dirty="0">
                <a:solidFill>
                  <a:srgbClr val="FF0000"/>
                </a:solidFill>
                <a:latin typeface="宋体" pitchFamily="2" charset="-122"/>
              </a:rPr>
              <a:t>则分支 </a:t>
            </a:r>
          </a:p>
        </p:txBody>
      </p:sp>
    </p:spTree>
    <p:extLst>
      <p:ext uri="{BB962C8B-B14F-4D97-AF65-F5344CB8AC3E}">
        <p14:creationId xmlns:p14="http://schemas.microsoft.com/office/powerpoint/2010/main" val="1755085607"/>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descr="Rectangle: Click to edit Master text styles&#10;Second level&#10;Third level&#10;Fourth level&#10;Fifth level"/>
          <p:cNvSpPr>
            <a:spLocks noGrp="1" noChangeArrowheads="1"/>
          </p:cNvSpPr>
          <p:nvPr>
            <p:ph idx="1"/>
          </p:nvPr>
        </p:nvSpPr>
        <p:spPr>
          <a:xfrm>
            <a:off x="395288" y="836712"/>
            <a:ext cx="8229600" cy="5832648"/>
          </a:xfrm>
        </p:spPr>
        <p:txBody>
          <a:bodyPr/>
          <a:lstStyle/>
          <a:p>
            <a:pPr lvl="1" eaLnBrk="1" hangingPunct="1"/>
            <a:r>
              <a:rPr lang="zh-CN" altLang="en-US" sz="2400" b="1" dirty="0" smtClean="0"/>
              <a:t>数据相关性会限制可以开发的指令级并行性</a:t>
            </a:r>
            <a:endParaRPr lang="en-US" altLang="zh-CN" sz="2400" b="1" dirty="0" smtClean="0"/>
          </a:p>
          <a:p>
            <a:pPr lvl="1" eaLnBrk="1" hangingPunct="1"/>
            <a:r>
              <a:rPr lang="zh-CN" altLang="en-US" sz="2400" b="1" dirty="0" smtClean="0"/>
              <a:t>解决方法</a:t>
            </a:r>
            <a:endParaRPr lang="en-US" altLang="zh-CN" sz="2400" b="1" dirty="0" smtClean="0"/>
          </a:p>
          <a:p>
            <a:pPr lvl="2" eaLnBrk="1" hangingPunct="1"/>
            <a:r>
              <a:rPr lang="zh-CN" altLang="en-US" b="1" dirty="0" smtClean="0"/>
              <a:t>硬件：采用互锁机制，一旦检测存在数据相关，则停止本指令的执行，并插入空转周期</a:t>
            </a:r>
            <a:endParaRPr lang="en-US" altLang="zh-CN" b="1" dirty="0" smtClean="0"/>
          </a:p>
          <a:p>
            <a:pPr lvl="2" eaLnBrk="1" hangingPunct="1"/>
            <a:r>
              <a:rPr lang="zh-CN" altLang="en-US" b="1" dirty="0" smtClean="0"/>
              <a:t>软件：使用编译器，在相关出插入空操作（空转周期），保证当前指令不会错误的使用一个尚未产生的数据。</a:t>
            </a:r>
            <a:endParaRPr lang="en-US" altLang="zh-CN" b="1" dirty="0" smtClean="0"/>
          </a:p>
          <a:p>
            <a:pPr lvl="1" eaLnBrk="1" hangingPunct="1"/>
            <a:r>
              <a:rPr lang="zh-CN" altLang="en-US" sz="2400" b="1" dirty="0" smtClean="0"/>
              <a:t>数据相关的检测</a:t>
            </a:r>
            <a:endParaRPr lang="en-US" altLang="zh-CN" sz="2400" b="1" dirty="0" smtClean="0"/>
          </a:p>
          <a:p>
            <a:pPr lvl="2" eaLnBrk="1" hangingPunct="1"/>
            <a:r>
              <a:rPr lang="zh-CN" altLang="en-US" b="1" dirty="0" smtClean="0"/>
              <a:t>当数据的流动是经过寄存器时，相关的检测比较直观和容易</a:t>
            </a:r>
          </a:p>
          <a:p>
            <a:pPr lvl="2" eaLnBrk="1" hangingPunct="1"/>
            <a:r>
              <a:rPr lang="zh-CN" altLang="en-US" b="1" dirty="0" smtClean="0"/>
              <a:t>当数据的流动是经过存储器时，检测比较复杂。</a:t>
            </a:r>
          </a:p>
          <a:p>
            <a:pPr lvl="3" eaLnBrk="1" hangingPunct="1">
              <a:buFont typeface="Wingdings" pitchFamily="2" charset="2"/>
              <a:buChar char="Ø"/>
            </a:pPr>
            <a:r>
              <a:rPr lang="zh-CN" altLang="en-US" sz="2400" b="1" dirty="0" smtClean="0"/>
              <a:t> 相同形式的地址其有效地址未必相同；</a:t>
            </a:r>
          </a:p>
          <a:p>
            <a:pPr lvl="3" eaLnBrk="1" hangingPunct="1">
              <a:buFont typeface="Wingdings" pitchFamily="2" charset="2"/>
              <a:buChar char="Ø"/>
            </a:pPr>
            <a:r>
              <a:rPr lang="zh-CN" altLang="en-US" sz="2400" b="1" dirty="0" smtClean="0"/>
              <a:t> 形式不同的地址其有效地址却可能相同。</a:t>
            </a:r>
            <a:endParaRPr lang="en-US" altLang="zh-CN" sz="2400" b="1" dirty="0" smtClean="0"/>
          </a:p>
        </p:txBody>
      </p:sp>
    </p:spTree>
    <p:extLst>
      <p:ext uri="{BB962C8B-B14F-4D97-AF65-F5344CB8AC3E}">
        <p14:creationId xmlns:p14="http://schemas.microsoft.com/office/powerpoint/2010/main" val="3595546469"/>
      </p:ext>
    </p:extLst>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6042</TotalTime>
  <Words>5348</Words>
  <Application>Microsoft Office PowerPoint</Application>
  <PresentationFormat>全屏显示(4:3)</PresentationFormat>
  <Paragraphs>1660</Paragraphs>
  <Slides>69</Slides>
  <Notes>31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69</vt:i4>
      </vt:variant>
    </vt:vector>
  </HeadingPairs>
  <TitlesOfParts>
    <vt:vector size="71" baseType="lpstr">
      <vt:lpstr>Office 主题​​</vt:lpstr>
      <vt:lpstr>Microsoft Word Picture</vt:lpstr>
      <vt:lpstr>计算机组织与体系结构</vt:lpstr>
      <vt:lpstr>Recap</vt:lpstr>
      <vt:lpstr>7.1  指令级并行的概念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Dependence Types</vt:lpstr>
      <vt:lpstr>PowerPoint 演示文稿</vt:lpstr>
      <vt:lpstr>PowerPoint 演示文稿</vt:lpstr>
      <vt:lpstr>第七章 指令级并行</vt:lpstr>
      <vt:lpstr>7.2  指令的动态调度</vt:lpstr>
      <vt:lpstr>7.2 指令的动态调度</vt:lpstr>
      <vt:lpstr>冲突的检测和调度</vt:lpstr>
      <vt:lpstr>动态调度</vt:lpstr>
      <vt:lpstr>7.2.1 动态调度的原理</vt:lpstr>
      <vt:lpstr>7.2.1 动态调度的原理</vt:lpstr>
      <vt:lpstr>PowerPoint 演示文稿</vt:lpstr>
      <vt:lpstr>PowerPoint 演示文稿</vt:lpstr>
      <vt:lpstr>7.2.2 动态调度算法之一：记分牌</vt:lpstr>
      <vt:lpstr>CDC6600的照片 </vt:lpstr>
      <vt:lpstr>具有记分牌的MIPS处理器基本结构</vt:lpstr>
      <vt:lpstr>记分牌执行过程</vt:lpstr>
      <vt:lpstr>记分牌执行过程</vt:lpstr>
      <vt:lpstr>记分牌结构</vt:lpstr>
      <vt:lpstr>PowerPoint 演示文稿</vt:lpstr>
      <vt:lpstr>数据结构：程序实例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7.2.2 动态调度算法之一：记分牌</vt:lpstr>
      <vt:lpstr>PowerPoint 演示文稿</vt:lpstr>
      <vt:lpstr>PowerPoint 演示文稿</vt:lpstr>
      <vt:lpstr>PowerPoint 演示文稿</vt:lpstr>
      <vt:lpstr>PowerPoint 演示文稿</vt:lpstr>
      <vt:lpstr>开销和性能提升</vt:lpstr>
      <vt:lpstr>PowerPoint 演示文稿</vt:lpstr>
      <vt:lpstr>PowerPoint 演示文稿</vt:lpstr>
      <vt:lpstr>IBM 360/91前面板</vt:lpstr>
      <vt:lpstr>Tomasulo算法与记分牌</vt:lpstr>
      <vt:lpstr>PowerPoint 演示文稿</vt:lpstr>
      <vt:lpstr>PowerPoint 演示文稿</vt:lpstr>
      <vt:lpstr>PowerPoint 演示文稿</vt:lpstr>
      <vt:lpstr>MIPS五阶段的流水线的改造</vt:lpstr>
      <vt:lpstr>PowerPoint 演示文稿</vt:lpstr>
      <vt:lpstr>PowerPoint 演示文稿</vt:lpstr>
      <vt:lpstr>PowerPoint 演示文稿</vt:lpstr>
      <vt:lpstr>PowerPoint 演示文稿</vt:lpstr>
      <vt:lpstr>PowerPoint 演示文稿</vt:lpstr>
      <vt:lpstr>与记分牌的不同</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suzi</dc:creator>
  <cp:lastModifiedBy>think</cp:lastModifiedBy>
  <cp:revision>1960</cp:revision>
  <cp:lastPrinted>2018-11-01T09:24:42Z</cp:lastPrinted>
  <dcterms:created xsi:type="dcterms:W3CDTF">2113-01-01T00:00:00Z</dcterms:created>
  <dcterms:modified xsi:type="dcterms:W3CDTF">2018-11-02T01:38:42Z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