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1033" r:id="rId3"/>
    <p:sldId id="1820" r:id="rId4"/>
    <p:sldId id="1778" r:id="rId5"/>
    <p:sldId id="1779" r:id="rId6"/>
    <p:sldId id="1780" r:id="rId7"/>
    <p:sldId id="1781" r:id="rId8"/>
    <p:sldId id="1782" r:id="rId9"/>
    <p:sldId id="1783" r:id="rId10"/>
    <p:sldId id="1784" r:id="rId11"/>
    <p:sldId id="1785" r:id="rId12"/>
    <p:sldId id="1786" r:id="rId13"/>
    <p:sldId id="1787" r:id="rId14"/>
    <p:sldId id="1759" r:id="rId15"/>
    <p:sldId id="1772" r:id="rId16"/>
    <p:sldId id="1773" r:id="rId17"/>
    <p:sldId id="1821" r:id="rId18"/>
    <p:sldId id="1822" r:id="rId19"/>
    <p:sldId id="1825" r:id="rId20"/>
    <p:sldId id="1827" r:id="rId21"/>
    <p:sldId id="1774" r:id="rId22"/>
    <p:sldId id="1764" r:id="rId23"/>
    <p:sldId id="1767" r:id="rId24"/>
    <p:sldId id="1775" r:id="rId25"/>
    <p:sldId id="1770" r:id="rId26"/>
    <p:sldId id="1771" r:id="rId27"/>
    <p:sldId id="1819" r:id="rId28"/>
    <p:sldId id="1707" r:id="rId29"/>
    <p:sldId id="1708" r:id="rId30"/>
    <p:sldId id="1709" r:id="rId31"/>
    <p:sldId id="1710" r:id="rId32"/>
    <p:sldId id="1711" r:id="rId33"/>
    <p:sldId id="1758" r:id="rId34"/>
    <p:sldId id="1712" r:id="rId35"/>
    <p:sldId id="1713" r:id="rId36"/>
    <p:sldId id="1714" r:id="rId37"/>
    <p:sldId id="1715" r:id="rId38"/>
    <p:sldId id="1716" r:id="rId39"/>
    <p:sldId id="1717" r:id="rId40"/>
    <p:sldId id="1719" r:id="rId41"/>
    <p:sldId id="1829" r:id="rId42"/>
    <p:sldId id="1721" r:id="rId43"/>
    <p:sldId id="1722" r:id="rId44"/>
    <p:sldId id="1723" r:id="rId45"/>
    <p:sldId id="1724" r:id="rId46"/>
    <p:sldId id="1828" r:id="rId47"/>
    <p:sldId id="1725" r:id="rId48"/>
    <p:sldId id="1726" r:id="rId49"/>
  </p:sldIdLst>
  <p:sldSz cx="9144000" cy="6858000" type="screen4x3"/>
  <p:notesSz cx="6735763" cy="9869488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33CC"/>
    <a:srgbClr val="003399"/>
    <a:srgbClr val="3366FF"/>
    <a:srgbClr val="C28F3E"/>
    <a:srgbClr val="BC7D3E"/>
    <a:srgbClr val="B0753A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735" autoAdjust="0"/>
  </p:normalViewPr>
  <p:slideViewPr>
    <p:cSldViewPr>
      <p:cViewPr>
        <p:scale>
          <a:sx n="66" d="100"/>
          <a:sy n="66" d="100"/>
        </p:scale>
        <p:origin x="-1445" y="-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032" cy="492938"/>
          </a:xfrm>
          <a:prstGeom prst="rect">
            <a:avLst/>
          </a:prstGeom>
        </p:spPr>
        <p:txBody>
          <a:bodyPr vert="horz" lIns="94883" tIns="47441" rIns="94883" bIns="47441" rtlCol="0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226" y="1"/>
            <a:ext cx="2919032" cy="492938"/>
          </a:xfrm>
          <a:prstGeom prst="rect">
            <a:avLst/>
          </a:prstGeom>
        </p:spPr>
        <p:txBody>
          <a:bodyPr vert="horz" lIns="94883" tIns="47441" rIns="94883" bIns="47441" rtlCol="0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9833CB-0817-44DC-BDA6-97E8269B2A4B}" type="datetimeFigureOut">
              <a:rPr lang="zh-CN" altLang="en-US"/>
              <a:t>2018/11/7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5020"/>
            <a:ext cx="2919032" cy="492938"/>
          </a:xfrm>
          <a:prstGeom prst="rect">
            <a:avLst/>
          </a:prstGeom>
        </p:spPr>
        <p:txBody>
          <a:bodyPr vert="horz" lIns="94883" tIns="47441" rIns="94883" bIns="47441" rtlCol="0" anchor="b"/>
          <a:lstStyle>
            <a:lvl1pPr algn="l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226" y="9375020"/>
            <a:ext cx="2919032" cy="492938"/>
          </a:xfrm>
          <a:prstGeom prst="rect">
            <a:avLst/>
          </a:prstGeom>
        </p:spPr>
        <p:txBody>
          <a:bodyPr vert="horz" lIns="94883" tIns="47441" rIns="94883" bIns="47441" rtlCol="0" anchor="b"/>
          <a:lstStyle>
            <a:lvl1pPr algn="r"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BBD55E-9969-4143-865D-25DDD65926A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276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19032" cy="492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83" tIns="47441" rIns="94883" bIns="47441" numCol="1" anchor="t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732" y="1"/>
            <a:ext cx="2919032" cy="492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83" tIns="47441" rIns="94883" bIns="47441" numCol="1" anchor="t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7700" y="4687510"/>
            <a:ext cx="4940363" cy="44410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83" tIns="47441" rIns="94883" bIns="47441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6550"/>
            <a:ext cx="2919032" cy="492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83" tIns="47441" rIns="94883" bIns="47441" numCol="1" anchor="b" anchorCtr="0" compatLnSpc="1"/>
          <a:lstStyle>
            <a:lvl1pPr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732" y="9376550"/>
            <a:ext cx="2919032" cy="4929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883" tIns="47441" rIns="94883" bIns="47441" numCol="1" anchor="b" anchorCtr="0" compatLnSpc="1"/>
          <a:lstStyle>
            <a:lvl1pPr algn="r">
              <a:spcBef>
                <a:spcPct val="20000"/>
              </a:spcBef>
              <a:defRPr sz="13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00B983-0E40-4C29-87BA-CE566D420E22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72892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3212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70882" indent="-296493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85974" indent="-23719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60364" indent="-23719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134753" indent="-237195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09142" indent="-2371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83532" indent="-2371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57921" indent="-2371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32311" indent="-23719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759BDA9-715D-4C83-A3ED-4603A9C2B1B9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5474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105475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70882" indent="-296493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5974" indent="-237195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60364" indent="-237195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4753" indent="-237195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9142" indent="-2371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83532" indent="-2371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7921" indent="-2371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32311" indent="-2371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09F7BF2-0C2B-4CD7-8E39-64E5AA8C8356}" type="slidenum">
              <a:rPr kumimoji="0" lang="en-US" altLang="zh-CN"/>
              <a:pPr/>
              <a:t>4</a:t>
            </a:fld>
            <a:endParaRPr kumimoji="0"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948779" algn="l"/>
                <a:tab pos="1897558" algn="l"/>
                <a:tab pos="2846337" algn="l"/>
                <a:tab pos="3795116" algn="l"/>
                <a:tab pos="4743894" algn="l"/>
                <a:tab pos="5692673" algn="l"/>
                <a:tab pos="6641453" algn="l"/>
                <a:tab pos="7590232" algn="l"/>
                <a:tab pos="8539011" algn="l"/>
                <a:tab pos="9487790" algn="l"/>
                <a:tab pos="10436569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48779" algn="l"/>
                <a:tab pos="1897558" algn="l"/>
                <a:tab pos="2846337" algn="l"/>
                <a:tab pos="3795116" algn="l"/>
                <a:tab pos="4743894" algn="l"/>
                <a:tab pos="5692673" algn="l"/>
                <a:tab pos="6641453" algn="l"/>
                <a:tab pos="7590232" algn="l"/>
                <a:tab pos="8539011" algn="l"/>
                <a:tab pos="9487790" algn="l"/>
                <a:tab pos="10436569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48779" algn="l"/>
                <a:tab pos="1897558" algn="l"/>
                <a:tab pos="2846337" algn="l"/>
                <a:tab pos="3795116" algn="l"/>
                <a:tab pos="4743894" algn="l"/>
                <a:tab pos="5692673" algn="l"/>
                <a:tab pos="6641453" algn="l"/>
                <a:tab pos="7590232" algn="l"/>
                <a:tab pos="8539011" algn="l"/>
                <a:tab pos="9487790" algn="l"/>
                <a:tab pos="10436569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48779" algn="l"/>
                <a:tab pos="1897558" algn="l"/>
                <a:tab pos="2846337" algn="l"/>
                <a:tab pos="3795116" algn="l"/>
                <a:tab pos="4743894" algn="l"/>
                <a:tab pos="5692673" algn="l"/>
                <a:tab pos="6641453" algn="l"/>
                <a:tab pos="7590232" algn="l"/>
                <a:tab pos="8539011" algn="l"/>
                <a:tab pos="9487790" algn="l"/>
                <a:tab pos="10436569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48779" algn="l"/>
                <a:tab pos="1897558" algn="l"/>
                <a:tab pos="2846337" algn="l"/>
                <a:tab pos="3795116" algn="l"/>
                <a:tab pos="4743894" algn="l"/>
                <a:tab pos="5692673" algn="l"/>
                <a:tab pos="6641453" algn="l"/>
                <a:tab pos="7590232" algn="l"/>
                <a:tab pos="8539011" algn="l"/>
                <a:tab pos="9487790" algn="l"/>
                <a:tab pos="10436569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609142" indent="-237195" defTabSz="46615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48779" algn="l"/>
                <a:tab pos="1897558" algn="l"/>
                <a:tab pos="2846337" algn="l"/>
                <a:tab pos="3795116" algn="l"/>
                <a:tab pos="4743894" algn="l"/>
                <a:tab pos="5692673" algn="l"/>
                <a:tab pos="6641453" algn="l"/>
                <a:tab pos="7590232" algn="l"/>
                <a:tab pos="8539011" algn="l"/>
                <a:tab pos="9487790" algn="l"/>
                <a:tab pos="10436569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3083532" indent="-237195" defTabSz="46615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48779" algn="l"/>
                <a:tab pos="1897558" algn="l"/>
                <a:tab pos="2846337" algn="l"/>
                <a:tab pos="3795116" algn="l"/>
                <a:tab pos="4743894" algn="l"/>
                <a:tab pos="5692673" algn="l"/>
                <a:tab pos="6641453" algn="l"/>
                <a:tab pos="7590232" algn="l"/>
                <a:tab pos="8539011" algn="l"/>
                <a:tab pos="9487790" algn="l"/>
                <a:tab pos="10436569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557921" indent="-237195" defTabSz="46615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48779" algn="l"/>
                <a:tab pos="1897558" algn="l"/>
                <a:tab pos="2846337" algn="l"/>
                <a:tab pos="3795116" algn="l"/>
                <a:tab pos="4743894" algn="l"/>
                <a:tab pos="5692673" algn="l"/>
                <a:tab pos="6641453" algn="l"/>
                <a:tab pos="7590232" algn="l"/>
                <a:tab pos="8539011" algn="l"/>
                <a:tab pos="9487790" algn="l"/>
                <a:tab pos="10436569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4032311" indent="-237195" defTabSz="466154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48779" algn="l"/>
                <a:tab pos="1897558" algn="l"/>
                <a:tab pos="2846337" algn="l"/>
                <a:tab pos="3795116" algn="l"/>
                <a:tab pos="4743894" algn="l"/>
                <a:tab pos="5692673" algn="l"/>
                <a:tab pos="6641453" algn="l"/>
                <a:tab pos="7590232" algn="l"/>
                <a:tab pos="8539011" algn="l"/>
                <a:tab pos="9487790" algn="l"/>
                <a:tab pos="10436569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fld id="{5F3D297D-33F6-4E03-9FD3-233FEC562E39}" type="slidenum">
              <a:rPr lang="zh-CN" altLang="zh-CN">
                <a:latin typeface="Calibri" pitchFamily="34" charset="0"/>
              </a:rPr>
              <a:pPr/>
              <a:t>5</a:t>
            </a:fld>
            <a:endParaRPr lang="zh-CN" altLang="zh-CN">
              <a:latin typeface="Calibri" pitchFamily="34" charset="0"/>
            </a:endParaRPr>
          </a:p>
        </p:txBody>
      </p:sp>
      <p:sp>
        <p:nvSpPr>
          <p:cNvPr id="157699" name="Text Box 1"/>
          <p:cNvSpPr txBox="1">
            <a:spLocks noChangeArrowheads="1"/>
          </p:cNvSpPr>
          <p:nvPr/>
        </p:nvSpPr>
        <p:spPr bwMode="auto">
          <a:xfrm>
            <a:off x="1200588" y="3526287"/>
            <a:ext cx="6598553" cy="3339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625" tIns="47065" rIns="95625" bIns="47065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buSzPct val="100000"/>
            </a:pPr>
            <a:r>
              <a:rPr lang="en-US" altLang="zh-CN">
                <a:latin typeface="Arial" pitchFamily="34" charset="0"/>
              </a:rPr>
              <a:t>What you might have thought</a:t>
            </a:r>
          </a:p>
          <a:p>
            <a:pPr eaLnBrk="1" hangingPunct="1">
              <a:buSzPct val="100000"/>
            </a:pPr>
            <a:r>
              <a:rPr lang="en-US" altLang="zh-CN">
                <a:latin typeface="Arial" pitchFamily="34" charset="0"/>
              </a:rPr>
              <a:t>1. 4 stages of instruction execution</a:t>
            </a:r>
          </a:p>
          <a:p>
            <a:pPr eaLnBrk="1" hangingPunct="1">
              <a:buSzPct val="100000"/>
            </a:pPr>
            <a:r>
              <a:rPr lang="en-US" altLang="zh-CN">
                <a:latin typeface="Arial" pitchFamily="34" charset="0"/>
              </a:rPr>
              <a:t>2. Status of FU:  Normal things to keep track of (RAW &amp; structura for busyl):</a:t>
            </a:r>
          </a:p>
          <a:p>
            <a:pPr eaLnBrk="1" hangingPunct="1">
              <a:buSzPct val="100000"/>
            </a:pPr>
            <a:r>
              <a:rPr lang="en-US" altLang="zh-CN">
                <a:latin typeface="Arial" pitchFamily="34" charset="0"/>
              </a:rPr>
              <a:t>Fi from instruction format of the mahine (Fi is dest)</a:t>
            </a:r>
          </a:p>
          <a:p>
            <a:pPr eaLnBrk="1" hangingPunct="1">
              <a:buSzPct val="100000"/>
            </a:pPr>
            <a:r>
              <a:rPr lang="en-US" altLang="zh-CN">
                <a:latin typeface="Arial" pitchFamily="34" charset="0"/>
              </a:rPr>
              <a:t>Add unit can Add or Sub</a:t>
            </a:r>
          </a:p>
          <a:p>
            <a:pPr eaLnBrk="1" hangingPunct="1">
              <a:buSzPct val="100000"/>
            </a:pPr>
            <a:r>
              <a:rPr lang="en-US" altLang="zh-CN">
                <a:latin typeface="Arial" pitchFamily="34" charset="0"/>
              </a:rPr>
              <a:t>Rj, Rk - status of registers (Yes means ready)</a:t>
            </a:r>
          </a:p>
          <a:p>
            <a:pPr eaLnBrk="1" hangingPunct="1">
              <a:buSzPct val="100000"/>
            </a:pPr>
            <a:r>
              <a:rPr lang="en-US" altLang="zh-CN">
                <a:latin typeface="Arial" pitchFamily="34" charset="0"/>
              </a:rPr>
              <a:t>Qj,Qk - If a no in Rj, Rk, means waiting for a FU to write result; Qj, Qk means wihch FU waiting for it</a:t>
            </a:r>
          </a:p>
          <a:p>
            <a:pPr eaLnBrk="1" hangingPunct="1">
              <a:buSzPct val="100000"/>
            </a:pPr>
            <a:r>
              <a:rPr lang="en-US" altLang="zh-CN">
                <a:latin typeface="Arial" pitchFamily="34" charset="0"/>
              </a:rPr>
              <a:t>3.Status of register result (WAW &amp;WAR)s:</a:t>
            </a:r>
          </a:p>
          <a:p>
            <a:pPr eaLnBrk="1" hangingPunct="1">
              <a:buSzPct val="100000"/>
            </a:pPr>
            <a:r>
              <a:rPr lang="en-US" altLang="zh-CN">
                <a:latin typeface="Arial" pitchFamily="34" charset="0"/>
              </a:rPr>
              <a:t>which FU is going to write into registers</a:t>
            </a:r>
          </a:p>
          <a:p>
            <a:pPr eaLnBrk="1" hangingPunct="1">
              <a:buSzPct val="100000"/>
            </a:pPr>
            <a:r>
              <a:rPr lang="en-US" altLang="zh-CN">
                <a:latin typeface="Arial" pitchFamily="34" charset="0"/>
              </a:rPr>
              <a:t>Scoreboard on 6600 = size of FU</a:t>
            </a:r>
          </a:p>
          <a:p>
            <a:pPr eaLnBrk="1" hangingPunct="1">
              <a:buSzPct val="100000"/>
            </a:pPr>
            <a:r>
              <a:rPr lang="en-US" altLang="zh-CN">
                <a:latin typeface="Arial" pitchFamily="34" charset="0"/>
              </a:rPr>
              <a:t>6.7, 6.8, 6.9, 6.12, 6.13, 6.16, 6.17</a:t>
            </a:r>
          </a:p>
          <a:p>
            <a:pPr eaLnBrk="1" hangingPunct="1">
              <a:buSzPct val="100000"/>
            </a:pPr>
            <a:r>
              <a:rPr lang="en-US" altLang="zh-CN">
                <a:latin typeface="Arial" pitchFamily="34" charset="0"/>
              </a:rPr>
              <a:t>FU latencies: Add 2, Mult 10, Div 40 clocks</a:t>
            </a:r>
          </a:p>
        </p:txBody>
      </p:sp>
      <p:sp>
        <p:nvSpPr>
          <p:cNvPr id="157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54300" y="561975"/>
            <a:ext cx="3694113" cy="27717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7762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117763" name="幻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70882" indent="-296493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5974" indent="-237195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60364" indent="-237195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4753" indent="-237195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9142" indent="-2371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83532" indent="-2371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7921" indent="-2371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32311" indent="-23719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124E5988-B122-4FD0-877B-C6E1C874FC3D}" type="slidenum">
              <a:rPr kumimoji="0" lang="en-US" altLang="zh-CN"/>
              <a:pPr/>
              <a:t>12</a:t>
            </a:fld>
            <a:endParaRPr kumimoji="0"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AE3F69-A46D-41DB-98E6-6F55BB6177F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70919" indent="-296507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86030" indent="-237207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60442" indent="-237207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134854" indent="-237207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09266" indent="-23720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83678" indent="-23720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58090" indent="-23720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32502" indent="-23720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B6B6E32-5E71-4A61-8920-38914C9ED59A}" type="slidenum">
              <a:rPr lang="en-US" altLang="zh-CN" smtClean="0">
                <a:latin typeface="Arial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0B983-0E40-4C29-87BA-CE566D420E22}" type="slidenum">
              <a:rPr lang="zh-CN" altLang="en-US" smtClean="0"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13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633C-541A-4E3F-A22A-3C4C63E8EF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39E446-6F6B-46FF-A641-54E99657CB0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BA35-14E5-4401-B968-D9FCFD45D96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6200" y="247650"/>
            <a:ext cx="5105400" cy="381000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070345153"/>
      </p:ext>
    </p:extLst>
  </p:cSld>
  <p:clrMapOvr>
    <a:masterClrMapping/>
  </p:clrMapOvr>
  <p:transition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AC33D-D29A-48B3-BCD6-381D3D720D2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6AFD5-B4CE-4309-A85F-E56CFD43117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CC3E9-608E-4023-AA79-77ECC6312F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980664-B5A2-458D-9781-BDBB3E44461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2FEDC-7E89-472C-BFD5-D857A9C78A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7EA61-351E-4105-9AD9-76D38C6E993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5736-67D3-4C0D-9AD3-EBB1133B7A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3B5C7-14AB-4EB9-8E35-9962854618D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spcBef>
                <a:spcPct val="20000"/>
              </a:spcBef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E38698-3FD2-4DD5-AB6F-61E8F41EBC1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341438"/>
            <a:ext cx="7704138" cy="1143000"/>
          </a:xfrm>
        </p:spPr>
        <p:txBody>
          <a:bodyPr/>
          <a:lstStyle/>
          <a:p>
            <a:pPr algn="dist" eaLnBrk="1" hangingPunct="1"/>
            <a:r>
              <a:rPr lang="zh-CN" altLang="en-US" sz="5400" b="1" smtClean="0"/>
              <a:t>计算机组织与体系结构</a:t>
            </a:r>
          </a:p>
        </p:txBody>
      </p:sp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3714750" y="5072063"/>
            <a:ext cx="2951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舒燕君</a:t>
            </a:r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2571750" y="450056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 计算机科学与技术学院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500" y="3071813"/>
            <a:ext cx="5673725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zh-CN" altLang="en-US" sz="40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rPr>
              <a:t>第十七讲</a:t>
            </a:r>
            <a:endParaRPr lang="zh-CN" altLang="en-US" sz="4000" kern="0" dirty="0"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0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546575"/>
              </p:ext>
            </p:extLst>
          </p:nvPr>
        </p:nvGraphicFramePr>
        <p:xfrm>
          <a:off x="827088" y="692696"/>
          <a:ext cx="7561262" cy="498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2" r:id="rId3" imgW="4267200" imgH="2819400" progId="Word.Picture.8">
                  <p:embed/>
                </p:oleObj>
              </mc:Choice>
              <mc:Fallback>
                <p:oleObj r:id="rId3" imgW="4267200" imgH="2819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92696"/>
                        <a:ext cx="7561262" cy="498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59832" y="6021288"/>
            <a:ext cx="3539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指令队列里的第一条指令流出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308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950049"/>
              </p:ext>
            </p:extLst>
          </p:nvPr>
        </p:nvGraphicFramePr>
        <p:xfrm>
          <a:off x="1115616" y="908720"/>
          <a:ext cx="7129462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r:id="rId3" imgW="4295775" imgH="2819400" progId="Word.Picture.8">
                  <p:embed/>
                </p:oleObj>
              </mc:Choice>
              <mc:Fallback>
                <p:oleObj r:id="rId3" imgW="4295775" imgH="2819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908720"/>
                        <a:ext cx="7129462" cy="467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1720" y="6021288"/>
            <a:ext cx="5604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指令队列里的第一条指令执行，第二条指令流出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211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284609"/>
              </p:ext>
            </p:extLst>
          </p:nvPr>
        </p:nvGraphicFramePr>
        <p:xfrm>
          <a:off x="1040810" y="908720"/>
          <a:ext cx="7127875" cy="467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r:id="rId4" imgW="3467100" imgH="2276475" progId="Word.Picture.8">
                  <p:embed/>
                </p:oleObj>
              </mc:Choice>
              <mc:Fallback>
                <p:oleObj r:id="rId4" imgW="3467100" imgH="22764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810" y="908720"/>
                        <a:ext cx="7127875" cy="467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6021288"/>
            <a:ext cx="766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指令队列里的第一条指令写结果，结果同时送给其他需要的保留站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34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+mj-ea"/>
              </a:rPr>
              <a:t>与记分牌的不同</a:t>
            </a:r>
            <a:endParaRPr lang="zh-CN" altLang="en-US" sz="3600" b="1" dirty="0">
              <a:latin typeface="+mj-ea"/>
            </a:endParaRP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无须任何操作来检查数据的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写后写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先读后写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冲突，在指令流出的过程中，操作数寄存器换名已将其消除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124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通过公共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数据总线来广播结果，将结果送到等待此结果的保留站中，目标寄存器也相当于一个需要结果的保留站，而不是将结果写回寄存器中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存储器存和取都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作为基本的功能部件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由于保留站技术能够有效地解决先写后读，记分牌中的用于判断</a:t>
            </a:r>
            <a:r>
              <a:rPr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RAW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的“取操作数”段被取消</a:t>
            </a:r>
          </a:p>
        </p:txBody>
      </p:sp>
    </p:spTree>
    <p:extLst>
      <p:ext uri="{BB962C8B-B14F-4D97-AF65-F5344CB8AC3E}">
        <p14:creationId xmlns:p14="http://schemas.microsoft.com/office/powerpoint/2010/main" val="40880794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30"/>
          <p:cNvSpPr>
            <a:spLocks noGrp="1"/>
          </p:cNvSpPr>
          <p:nvPr>
            <p:ph type="title" idx="4294967295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指令序列在</a:t>
            </a: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算法下如何工作</a:t>
            </a: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053554"/>
            <a:ext cx="8229600" cy="511175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176"/>
              </a:spcBef>
              <a:spcAft>
                <a:spcPts val="0"/>
              </a:spcAft>
              <a:defRPr/>
            </a:pP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用以下来说明</a:t>
            </a:r>
            <a:r>
              <a:rPr lang="en-US" altLang="zh-CN" sz="22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Tomasulo</a:t>
            </a:r>
            <a:r>
              <a:rPr lang="zh-CN" altLang="en-US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算法原理</a:t>
            </a:r>
          </a:p>
          <a:p>
            <a:pPr marL="1347788" lvl="2" indent="-438150" eaLnBrk="1" fontAlgn="auto" hangingPunct="1">
              <a:spcBef>
                <a:spcPts val="176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LD		F6, 34(R2)</a:t>
            </a:r>
          </a:p>
          <a:p>
            <a:pPr marL="1347788" lvl="2" indent="-438150" eaLnBrk="1" fontAlgn="auto" hangingPunct="1">
              <a:spcBef>
                <a:spcPts val="176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LD		F2, 45(R3)</a:t>
            </a:r>
          </a:p>
          <a:p>
            <a:pPr marL="1347788" lvl="2" indent="-438150" eaLnBrk="1" fontAlgn="auto" hangingPunct="1">
              <a:spcBef>
                <a:spcPts val="176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MULTD	F0, F2, F4</a:t>
            </a:r>
          </a:p>
          <a:p>
            <a:pPr marL="1347788" lvl="2" indent="-438150" eaLnBrk="1" fontAlgn="auto" hangingPunct="1">
              <a:spcBef>
                <a:spcPts val="176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SUBD	F8, F6, F2</a:t>
            </a:r>
          </a:p>
          <a:p>
            <a:pPr marL="1347788" lvl="2" indent="-438150" eaLnBrk="1" fontAlgn="auto" hangingPunct="1">
              <a:spcBef>
                <a:spcPts val="176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DIVD	F10, F0, F6</a:t>
            </a:r>
          </a:p>
          <a:p>
            <a:pPr marL="1347788" lvl="2" indent="-438150" eaLnBrk="1" fontAlgn="auto" hangingPunct="1">
              <a:spcBef>
                <a:spcPts val="176"/>
              </a:spcBef>
              <a:spcAft>
                <a:spcPts val="0"/>
              </a:spcAft>
              <a:buFont typeface="Wingdings" pitchFamily="2" charset="2"/>
              <a:buAutoNum type="arabicPeriod"/>
              <a:defRPr/>
            </a:pPr>
            <a:r>
              <a:rPr lang="en-US" altLang="zh-CN" sz="22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ADDD	F6, F8, F2</a:t>
            </a:r>
          </a:p>
          <a:p>
            <a:pPr eaLnBrk="1" hangingPunct="1"/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假设各种操作的延迟为：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load</a:t>
            </a:r>
            <a:r>
              <a:rPr lang="zh-CN" altLang="en-US" sz="2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200" b="1" dirty="0">
                <a:solidFill>
                  <a:srgbClr val="D60093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个时钟周期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加法：</a:t>
            </a:r>
            <a:r>
              <a:rPr lang="en-US" altLang="zh-CN" sz="2200" b="1" dirty="0">
                <a:solidFill>
                  <a:srgbClr val="D60093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个时钟周期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乘法：</a:t>
            </a:r>
            <a:r>
              <a:rPr lang="en-US" altLang="zh-CN" sz="2200" b="1" dirty="0">
                <a:solidFill>
                  <a:srgbClr val="D60093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个时钟周期</a:t>
            </a:r>
          </a:p>
          <a:p>
            <a:pPr marL="457200" indent="-457200" eaLnBrk="1" hangingPunct="1">
              <a:buFont typeface="Wingdings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除法：</a:t>
            </a:r>
            <a:r>
              <a:rPr lang="en-US" altLang="zh-CN" sz="2200" b="1" dirty="0">
                <a:solidFill>
                  <a:srgbClr val="D60093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个时钟周期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Tomasulo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算法所用的各信息表中的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内容如下图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给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200" b="1" dirty="0" smtClean="0">
                <a:solidFill>
                  <a:srgbClr val="D60093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MULTD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指令准备写结果时各状态表的内容。</a:t>
            </a:r>
          </a:p>
          <a:p>
            <a:pPr marL="909638" lvl="2" indent="0" eaLnBrk="1" fontAlgn="auto" hangingPunct="1">
              <a:spcBef>
                <a:spcPts val="176"/>
              </a:spcBef>
              <a:spcAft>
                <a:spcPts val="0"/>
              </a:spcAft>
              <a:buNone/>
              <a:defRPr/>
            </a:pPr>
            <a:endParaRPr lang="en-US" altLang="zh-CN" sz="22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3438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82640"/>
              </p:ext>
            </p:extLst>
          </p:nvPr>
        </p:nvGraphicFramePr>
        <p:xfrm>
          <a:off x="899593" y="116633"/>
          <a:ext cx="7560838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52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  F0,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   F8, F6,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   F10, F0, 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   F6,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F8, F2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24012"/>
              </p:ext>
            </p:extLst>
          </p:nvPr>
        </p:nvGraphicFramePr>
        <p:xfrm>
          <a:off x="899595" y="2924944"/>
          <a:ext cx="7560837" cy="275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70"/>
                <a:gridCol w="630070"/>
                <a:gridCol w="770085"/>
                <a:gridCol w="1750194"/>
                <a:gridCol w="965211"/>
                <a:gridCol w="804344"/>
                <a:gridCol w="723910"/>
                <a:gridCol w="1286953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71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45+Regs[R3]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[F4]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[F6]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90783"/>
              </p:ext>
            </p:extLst>
          </p:nvPr>
        </p:nvGraphicFramePr>
        <p:xfrm>
          <a:off x="827586" y="5898976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7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10543"/>
              </p:ext>
            </p:extLst>
          </p:nvPr>
        </p:nvGraphicFramePr>
        <p:xfrm>
          <a:off x="899593" y="116633"/>
          <a:ext cx="7560838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52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 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   </a:t>
                      </a:r>
                      <a:r>
                        <a:rPr lang="en-US" altLang="zh-CN" sz="1400" b="1" kern="12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sng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88217"/>
              </p:ext>
            </p:extLst>
          </p:nvPr>
        </p:nvGraphicFramePr>
        <p:xfrm>
          <a:off x="827586" y="5898976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336009"/>
              </p:ext>
            </p:extLst>
          </p:nvPr>
        </p:nvGraphicFramePr>
        <p:xfrm>
          <a:off x="683568" y="2852936"/>
          <a:ext cx="7920881" cy="275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36"/>
                <a:gridCol w="647736"/>
                <a:gridCol w="629226"/>
                <a:gridCol w="1459678"/>
                <a:gridCol w="1584176"/>
                <a:gridCol w="864096"/>
                <a:gridCol w="792088"/>
                <a:gridCol w="1296145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71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45+Regs[R3]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[F4]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[F6]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93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00259"/>
              </p:ext>
            </p:extLst>
          </p:nvPr>
        </p:nvGraphicFramePr>
        <p:xfrm>
          <a:off x="899593" y="116633"/>
          <a:ext cx="7560838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52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 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   </a:t>
                      </a:r>
                      <a:r>
                        <a:rPr lang="en-US" altLang="zh-CN" sz="1400" b="1" kern="12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sng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0198"/>
              </p:ext>
            </p:extLst>
          </p:nvPr>
        </p:nvGraphicFramePr>
        <p:xfrm>
          <a:off x="827586" y="5898976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41474"/>
              </p:ext>
            </p:extLst>
          </p:nvPr>
        </p:nvGraphicFramePr>
        <p:xfrm>
          <a:off x="683568" y="2852936"/>
          <a:ext cx="7920881" cy="275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36"/>
                <a:gridCol w="647736"/>
                <a:gridCol w="629226"/>
                <a:gridCol w="1459678"/>
                <a:gridCol w="1584176"/>
                <a:gridCol w="864096"/>
                <a:gridCol w="792088"/>
                <a:gridCol w="1296145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71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[F4]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[F6]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206787"/>
              </p:ext>
            </p:extLst>
          </p:nvPr>
        </p:nvGraphicFramePr>
        <p:xfrm>
          <a:off x="899593" y="116633"/>
          <a:ext cx="7560838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52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 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   </a:t>
                      </a:r>
                      <a:r>
                        <a:rPr lang="en-US" altLang="zh-CN" sz="1400" b="1" kern="12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sng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503908"/>
              </p:ext>
            </p:extLst>
          </p:nvPr>
        </p:nvGraphicFramePr>
        <p:xfrm>
          <a:off x="827586" y="5898976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5924"/>
              </p:ext>
            </p:extLst>
          </p:nvPr>
        </p:nvGraphicFramePr>
        <p:xfrm>
          <a:off x="683568" y="2852936"/>
          <a:ext cx="7920881" cy="275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36"/>
                <a:gridCol w="647736"/>
                <a:gridCol w="629226"/>
                <a:gridCol w="1459678"/>
                <a:gridCol w="1584176"/>
                <a:gridCol w="864096"/>
                <a:gridCol w="792088"/>
                <a:gridCol w="1296145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71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[F4]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[F6]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93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02692"/>
              </p:ext>
            </p:extLst>
          </p:nvPr>
        </p:nvGraphicFramePr>
        <p:xfrm>
          <a:off x="899593" y="116633"/>
          <a:ext cx="7560838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52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 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   </a:t>
                      </a:r>
                      <a:r>
                        <a:rPr lang="en-US" altLang="zh-CN" sz="1400" b="1" kern="12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sng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605407"/>
              </p:ext>
            </p:extLst>
          </p:nvPr>
        </p:nvGraphicFramePr>
        <p:xfrm>
          <a:off x="827586" y="5898976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44929"/>
              </p:ext>
            </p:extLst>
          </p:nvPr>
        </p:nvGraphicFramePr>
        <p:xfrm>
          <a:off x="683568" y="2852936"/>
          <a:ext cx="7920881" cy="296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36"/>
                <a:gridCol w="647736"/>
                <a:gridCol w="629226"/>
                <a:gridCol w="1459678"/>
                <a:gridCol w="1584176"/>
                <a:gridCol w="864096"/>
                <a:gridCol w="792088"/>
                <a:gridCol w="1296145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71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-M[45+Regs[R3]]</a:t>
                      </a:r>
                      <a:endParaRPr lang="zh-CN" altLang="en-US" sz="14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[F4]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[F6]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85800" y="122907"/>
            <a:ext cx="7772400" cy="785813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Recap</a:t>
            </a:r>
            <a:endParaRPr lang="zh-CN" altLang="en-US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908720"/>
            <a:ext cx="8352927" cy="5718994"/>
          </a:xfrm>
        </p:spPr>
        <p:txBody>
          <a:bodyPr rtlCol="0">
            <a:noAutofit/>
          </a:bodyPr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相关性</a:t>
            </a:r>
            <a:endParaRPr lang="en-US" altLang="zh-CN" sz="2400" b="1" dirty="0" smtClean="0"/>
          </a:p>
          <a:p>
            <a:pPr marL="1101600"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/>
              <a:t> 数据相关（</a:t>
            </a:r>
            <a:r>
              <a:rPr lang="en-US" altLang="zh-CN" sz="2400" b="1" dirty="0" smtClean="0"/>
              <a:t>RAW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marL="1101600"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/>
              <a:t> 名相关（反相关</a:t>
            </a:r>
            <a:r>
              <a:rPr lang="en-US" altLang="zh-CN" sz="2400" b="1" dirty="0" smtClean="0"/>
              <a:t>WAR</a:t>
            </a:r>
            <a:r>
              <a:rPr lang="zh-CN" altLang="en-US" sz="2400" b="1" dirty="0" smtClean="0"/>
              <a:t>，输出相关</a:t>
            </a:r>
            <a:r>
              <a:rPr lang="en-US" altLang="zh-CN" sz="2400" b="1" dirty="0" smtClean="0"/>
              <a:t>WAW</a:t>
            </a:r>
            <a:r>
              <a:rPr lang="zh-CN" altLang="en-US" sz="2400" b="1" dirty="0" smtClean="0"/>
              <a:t>）</a:t>
            </a:r>
            <a:endParaRPr lang="en-US" altLang="zh-CN" sz="2400" b="1" dirty="0" smtClean="0"/>
          </a:p>
          <a:p>
            <a:pPr marL="1101600" lvl="1" eaLnBrk="1" hangingPunct="1">
              <a:lnSpc>
                <a:spcPct val="9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控制相关</a:t>
            </a:r>
            <a:endParaRPr lang="en-US" altLang="zh-CN" sz="2400" b="1" dirty="0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lt"/>
              </a:rPr>
              <a:t>指令动态调度</a:t>
            </a:r>
            <a:endParaRPr lang="en-US" altLang="zh-CN" sz="2400" b="1" dirty="0" smtClean="0">
              <a:latin typeface="+mj-lt"/>
            </a:endParaRPr>
          </a:p>
          <a:p>
            <a:pPr marL="1101600" lvl="1" indent="-284400" eaLnBrk="1" fontAlgn="auto" hangingPunct="1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/>
              <a:t> </a:t>
            </a:r>
            <a:r>
              <a:rPr lang="zh-CN" altLang="en-US" sz="2400" b="1" dirty="0"/>
              <a:t>动态调度</a:t>
            </a:r>
            <a:r>
              <a:rPr lang="zh-CN" altLang="en-US" sz="2400" b="1" dirty="0" smtClean="0"/>
              <a:t>的目的、优点及缺点</a:t>
            </a:r>
            <a:endParaRPr lang="en-US" altLang="zh-CN" sz="2400" b="1" dirty="0"/>
          </a:p>
          <a:p>
            <a:pPr marL="1101600" lvl="1" indent="-284400" eaLnBrk="1" fontAlgn="auto" hangingPunct="1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 smtClean="0"/>
              <a:t> 移码段再划分为流出和读操作数两段</a:t>
            </a:r>
            <a:endParaRPr lang="en-US" altLang="zh-CN" sz="2400" b="1" dirty="0" smtClean="0"/>
          </a:p>
          <a:p>
            <a:pPr marL="1101600" lvl="1" indent="-284400" eaLnBrk="1" fontAlgn="auto" hangingPunct="1">
              <a:lnSpc>
                <a:spcPct val="90000"/>
              </a:lnSpc>
              <a:spcBef>
                <a:spcPts val="24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/>
              <a:t> </a:t>
            </a:r>
            <a:r>
              <a:rPr lang="zh-CN" altLang="en-US" sz="2400" b="1" dirty="0" smtClean="0"/>
              <a:t>乱序执行</a:t>
            </a:r>
            <a:endParaRPr lang="en-US" altLang="zh-CN" sz="2400" b="1" dirty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lt"/>
              </a:rPr>
              <a:t>记分牌</a:t>
            </a:r>
            <a:endParaRPr lang="en-US" altLang="zh-CN" sz="2400" b="1" dirty="0" smtClean="0">
              <a:latin typeface="+mj-lt"/>
            </a:endParaRPr>
          </a:p>
          <a:p>
            <a:pPr marL="1101600"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/>
              <a:t>基本原理（集中控制指令的流出和执行）</a:t>
            </a:r>
            <a:endParaRPr lang="en-US" altLang="zh-CN" sz="2400" b="1" dirty="0"/>
          </a:p>
          <a:p>
            <a:pPr marL="1101600"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/>
              <a:t>执行过程（流出、读操作数、执行和写结果）</a:t>
            </a:r>
            <a:endParaRPr lang="en-US" altLang="zh-CN" sz="2400" b="1" dirty="0"/>
          </a:p>
          <a:p>
            <a:pPr marL="1101600"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/>
              <a:t>记分牌的结构（指令状态表、功能部件状态表、结果寄存器状态表</a:t>
            </a:r>
            <a:r>
              <a:rPr lang="zh-CN" altLang="en-US" sz="2400" b="1" dirty="0" smtClean="0"/>
              <a:t>）</a:t>
            </a:r>
            <a:endParaRPr lang="en-US" altLang="zh-CN" sz="2400" b="1" dirty="0" smtClean="0">
              <a:latin typeface="+mj-lt"/>
            </a:endParaRP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2400" b="1" dirty="0" err="1" smtClean="0">
                <a:latin typeface="+mj-lt"/>
              </a:rPr>
              <a:t>Tomasulo</a:t>
            </a:r>
            <a:r>
              <a:rPr lang="zh-CN" altLang="en-US" sz="2400" b="1" dirty="0" smtClean="0">
                <a:latin typeface="+mj-lt"/>
              </a:rPr>
              <a:t>算法</a:t>
            </a:r>
            <a:endParaRPr lang="en-US" altLang="zh-CN" sz="2400" b="1" dirty="0" smtClean="0">
              <a:latin typeface="+mj-lt"/>
            </a:endParaRPr>
          </a:p>
          <a:p>
            <a:pPr marL="1101600" lvl="1" eaLnBrk="1" fontAlgn="auto" hangingPunct="1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/>
              <a:t>基本原理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利用保留</a:t>
            </a:r>
            <a:r>
              <a:rPr lang="zh-CN" altLang="en-US" sz="2400" b="1" dirty="0" smtClean="0"/>
              <a:t>站分布式检测冲突和控制执行）</a:t>
            </a:r>
            <a:endParaRPr lang="en-US" altLang="zh-CN" sz="2400" b="1" dirty="0"/>
          </a:p>
          <a:p>
            <a:pPr marL="457200" lvl="1" indent="0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altLang="zh-CN" sz="2400" b="1" dirty="0" smtClean="0">
              <a:latin typeface="+mj-lt"/>
            </a:endParaRPr>
          </a:p>
          <a:p>
            <a:pPr marL="815850" lvl="1" indent="0" eaLnBrk="1" fontAlgn="auto" hangingPunct="1">
              <a:spcAft>
                <a:spcPts val="0"/>
              </a:spcAft>
              <a:buNone/>
              <a:defRPr/>
            </a:pPr>
            <a:endParaRPr lang="en-US" altLang="zh-CN" sz="2400" b="1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88519"/>
              </p:ext>
            </p:extLst>
          </p:nvPr>
        </p:nvGraphicFramePr>
        <p:xfrm>
          <a:off x="899593" y="116633"/>
          <a:ext cx="7560838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52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  </a:t>
                      </a:r>
                      <a:r>
                        <a:rPr lang="en-US" altLang="zh-CN" sz="1400" b="1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   </a:t>
                      </a:r>
                      <a:r>
                        <a:rPr lang="en-US" altLang="zh-CN" sz="1400" b="1" kern="120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sng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00" b="1" kern="1200" baseline="0" dirty="0" smtClean="0">
                          <a:solidFill>
                            <a:srgbClr val="FFFF00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21830"/>
              </p:ext>
            </p:extLst>
          </p:nvPr>
        </p:nvGraphicFramePr>
        <p:xfrm>
          <a:off x="827586" y="5898976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48345"/>
              </p:ext>
            </p:extLst>
          </p:nvPr>
        </p:nvGraphicFramePr>
        <p:xfrm>
          <a:off x="683568" y="2852936"/>
          <a:ext cx="7920881" cy="275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36"/>
                <a:gridCol w="647736"/>
                <a:gridCol w="629226"/>
                <a:gridCol w="1459678"/>
                <a:gridCol w="1584176"/>
                <a:gridCol w="864096"/>
                <a:gridCol w="792088"/>
                <a:gridCol w="1296145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71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[F4]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[F6]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3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28727"/>
              </p:ext>
            </p:extLst>
          </p:nvPr>
        </p:nvGraphicFramePr>
        <p:xfrm>
          <a:off x="899593" y="116633"/>
          <a:ext cx="7560838" cy="2584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52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  F0,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SUBD   F8,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39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 F8, F2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546668"/>
              </p:ext>
            </p:extLst>
          </p:nvPr>
        </p:nvGraphicFramePr>
        <p:xfrm>
          <a:off x="683568" y="2924944"/>
          <a:ext cx="7920881" cy="281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36"/>
                <a:gridCol w="647736"/>
                <a:gridCol w="629226"/>
                <a:gridCol w="1459678"/>
                <a:gridCol w="1512168"/>
                <a:gridCol w="792088"/>
                <a:gridCol w="792088"/>
                <a:gridCol w="1440161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71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no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M[45+Regs[R3]]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[F4]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M[34+Regs[R2]]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62428"/>
              </p:ext>
            </p:extLst>
          </p:nvPr>
        </p:nvGraphicFramePr>
        <p:xfrm>
          <a:off x="827586" y="5898976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DIVD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Box 3"/>
          <p:cNvSpPr txBox="1">
            <a:spLocks noChangeArrowheads="1"/>
          </p:cNvSpPr>
          <p:nvPr/>
        </p:nvSpPr>
        <p:spPr bwMode="auto">
          <a:xfrm>
            <a:off x="857250" y="662782"/>
            <a:ext cx="4000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E24C05"/>
                </a:solidFill>
                <a:latin typeface="Tahoma" pitchFamily="34" charset="0"/>
                <a:ea typeface="黑体" pitchFamily="49" charset="-122"/>
              </a:defRPr>
            </a:lvl1pPr>
            <a:lvl2pPr>
              <a:defRPr sz="2400">
                <a:solidFill>
                  <a:schemeClr val="tx1"/>
                </a:solidFill>
                <a:latin typeface="Tahoma" pitchFamily="34" charset="0"/>
                <a:ea typeface="黑体" pitchFamily="49" charset="-122"/>
              </a:defRPr>
            </a:lvl2pPr>
            <a:lvl3pPr>
              <a:defRPr sz="2000" b="1">
                <a:solidFill>
                  <a:srgbClr val="000000"/>
                </a:solidFill>
                <a:latin typeface="Tahoma" pitchFamily="34" charset="0"/>
                <a:ea typeface="宋体" pitchFamily="2" charset="-122"/>
              </a:defRPr>
            </a:lvl3pPr>
            <a:lvl4pPr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eaLnBrk="0" hangingPunct="0">
              <a:defRPr sz="20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与记分牌的对比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144032"/>
              </p:ext>
            </p:extLst>
          </p:nvPr>
        </p:nvGraphicFramePr>
        <p:xfrm>
          <a:off x="1259632" y="1772816"/>
          <a:ext cx="6096000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008112"/>
                <a:gridCol w="1152128"/>
                <a:gridCol w="1008112"/>
                <a:gridCol w="839416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52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RO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latin typeface="+mn-ea"/>
                          <a:ea typeface="+mn-ea"/>
                        </a:rPr>
                        <a:t>     F6</a:t>
                      </a:r>
                      <a:r>
                        <a:rPr lang="zh-CN" altLang="en-US" sz="1400" b="1" baseline="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latin typeface="+mn-ea"/>
                          <a:ea typeface="+mn-ea"/>
                        </a:rPr>
                        <a:t>34(R2)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latin typeface="+mn-ea"/>
                          <a:ea typeface="+mn-ea"/>
                        </a:rPr>
                        <a:t>LD</a:t>
                      </a:r>
                      <a:r>
                        <a:rPr lang="en-US" altLang="zh-CN" sz="1400" b="1" baseline="0" dirty="0" smtClean="0"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zh-CN" sz="1400" b="1" u="none" baseline="0" dirty="0" smtClean="0">
                          <a:latin typeface="+mn-ea"/>
                          <a:ea typeface="+mn-ea"/>
                        </a:rPr>
                        <a:t>F2</a:t>
                      </a:r>
                      <a:r>
                        <a:rPr lang="zh-CN" altLang="en-US" sz="1400" b="1" baseline="0" dirty="0" smtClean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baseline="0" dirty="0" smtClean="0">
                          <a:latin typeface="+mn-ea"/>
                          <a:ea typeface="+mn-ea"/>
                        </a:rPr>
                        <a:t>45(R3)</a:t>
                      </a: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MULTD  </a:t>
                      </a:r>
                      <a:r>
                        <a:rPr lang="en-US" altLang="zh-CN" sz="1400" b="1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SUBD   F8, F6, </a:t>
                      </a:r>
                      <a:r>
                        <a:rPr lang="en-US" altLang="zh-CN" sz="1400" b="1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u="none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DIVD   F10, </a:t>
                      </a:r>
                      <a:r>
                        <a:rPr lang="en-US" altLang="zh-CN" sz="1400" b="1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CN" sz="1400" b="1" u="sng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u="sng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ADDD   </a:t>
                      </a:r>
                      <a:r>
                        <a:rPr lang="en-US" altLang="zh-CN" sz="1400" b="1" u="none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1400" b="1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F8, F2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55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30"/>
          <p:cNvSpPr>
            <a:spLocks noGrp="1"/>
          </p:cNvSpPr>
          <p:nvPr>
            <p:ph type="title" idx="4294967295"/>
          </p:nvPr>
        </p:nvSpPr>
        <p:spPr>
          <a:xfrm>
            <a:off x="457200" y="11588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+mj-ea"/>
              </a:rPr>
              <a:t>基于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3600" b="1" dirty="0" smtClean="0">
                <a:latin typeface="+mj-ea"/>
              </a:rPr>
              <a:t>算法的动态</a:t>
            </a:r>
            <a:r>
              <a:rPr lang="zh-CN" altLang="en-US" sz="3600" b="1" dirty="0">
                <a:latin typeface="+mj-ea"/>
              </a:rPr>
              <a:t>循环展开</a:t>
            </a:r>
            <a:endParaRPr lang="zh-CN" altLang="en-US" sz="3600" b="1" dirty="0" smtClean="0">
              <a:latin typeface="+mj-ea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341438"/>
            <a:ext cx="8229600" cy="5111750"/>
          </a:xfrm>
        </p:spPr>
        <p:txBody>
          <a:bodyPr rtlCol="0">
            <a:noAutofit/>
          </a:bodyPr>
          <a:lstStyle/>
          <a:p>
            <a:pPr marL="571500" indent="-571500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用以下指令序列来说明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Tomasulo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算法的动态循环展开</a:t>
            </a:r>
          </a:p>
          <a:p>
            <a:pPr marL="909638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Loop</a:t>
            </a:r>
            <a:r>
              <a:rPr lang="zh-CN" alt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 </a:t>
            </a: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LD		F0, 0(R1)</a:t>
            </a:r>
          </a:p>
          <a:p>
            <a:pPr marL="909638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 MULTD	F4, F0, F2</a:t>
            </a:r>
          </a:p>
          <a:p>
            <a:pPr marL="909638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 SD		0(R1), F4</a:t>
            </a:r>
          </a:p>
          <a:p>
            <a:pPr marL="909638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 SUBI		R1, R1, #8</a:t>
            </a:r>
          </a:p>
          <a:p>
            <a:pPr marL="909638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	 BNEZ		R1, Loop</a:t>
            </a:r>
            <a:endParaRPr lang="en-US" altLang="zh-CN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09638" lvl="2" indent="0" eaLnBrk="1" fontAlgn="auto" hangingPunct="1">
              <a:spcAft>
                <a:spcPts val="0"/>
              </a:spcAft>
              <a:buNone/>
              <a:defRPr/>
            </a:pPr>
            <a:endParaRPr lang="en-US" altLang="zh-CN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09638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假设将连续两遍循环的所有指令全部流出，但所有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浮点存</a:t>
            </a:r>
            <a:r>
              <a:rPr lang="zh-CN" alt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取</a:t>
            </a:r>
            <a:r>
              <a:rPr lang="zh-CN" alt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及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运算操作</a:t>
            </a:r>
            <a:r>
              <a:rPr lang="zh-CN" alt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都没有完成。</a:t>
            </a:r>
            <a:endParaRPr lang="en-US" altLang="zh-CN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3923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503187"/>
              </p:ext>
            </p:extLst>
          </p:nvPr>
        </p:nvGraphicFramePr>
        <p:xfrm>
          <a:off x="899593" y="116633"/>
          <a:ext cx="7560839" cy="2645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5"/>
                <a:gridCol w="1826193"/>
                <a:gridCol w="1083910"/>
                <a:gridCol w="1083910"/>
                <a:gridCol w="902531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循环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遍次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指令状态表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52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       F0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0(R1)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    F4, F0, F2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SD       0(R1), F4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       F0</a:t>
                      </a: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0(R1)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9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    F4, F0, F2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SD       0(R1), F4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√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37964"/>
              </p:ext>
            </p:extLst>
          </p:nvPr>
        </p:nvGraphicFramePr>
        <p:xfrm>
          <a:off x="539551" y="2794820"/>
          <a:ext cx="8064898" cy="3082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9"/>
                <a:gridCol w="648072"/>
                <a:gridCol w="792088"/>
                <a:gridCol w="1213661"/>
                <a:gridCol w="1539662"/>
                <a:gridCol w="806490"/>
                <a:gridCol w="806490"/>
                <a:gridCol w="1466346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71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Regs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[R1]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Regs</a:t>
                      </a: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[R1]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-8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Add1…Add3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no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MULTD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[F2]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Load1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[F2]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Store1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[R1]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Store2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yes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SD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Regs</a:t>
                      </a: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[R1]-8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72123"/>
              </p:ext>
            </p:extLst>
          </p:nvPr>
        </p:nvGraphicFramePr>
        <p:xfrm>
          <a:off x="827586" y="5949280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661467"/>
                <a:gridCol w="750490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结果寄存器状态表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Load2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88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30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算法的优点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分布式硬件冲突检测。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利用寄存器换名，彻底消除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WAW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这两种名相关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如果多个保留站等待同一个操作数，当操作数在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CDB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上广播时，他们可以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同时获得所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需的数据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对于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存储器访问，动态存储器地址判别技术可解决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RAW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冲突（取操作数时判断）、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WAW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冲突（存操作数时判断）。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能够达到很高的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性能。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6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507413" cy="4525963"/>
          </a:xfrm>
        </p:spPr>
        <p:txBody>
          <a:bodyPr/>
          <a:lstStyle/>
          <a:p>
            <a:pPr lvl="1" eaLnBrk="1" hangingPunct="1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高复杂性：需要大量硬件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存在瓶颈：单个公共数据总线（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）引发竞争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额外的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：在每个保留站上需要为每条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设置重复的硬件接口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为了保证正确的异常行为，对指令的执行有一个限制：一旦有一条分支指令还没有执行完，其后的指令是不允许进入执行段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</a:pP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eaLnBrk="1" hangingPunct="1">
              <a:buNone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30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21154290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+mj-ea"/>
              </a:rPr>
              <a:t>动态调度方法中的异常行为处理</a:t>
            </a:r>
          </a:p>
        </p:txBody>
      </p:sp>
      <p:sp>
        <p:nvSpPr>
          <p:cNvPr id="104451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4784"/>
            <a:ext cx="8507413" cy="4525963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指令乱序大大增加了异常处理的复杂度。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不精确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异常（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Imprecise Exception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）：当指令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导致发生异常时，处理机的现场（状态）与严格按程序顺序执行不同。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精确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异常（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Precise Exception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）：处理机现场跟严格按程序顺序执行时指令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的现场相同。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不精确异常产生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原因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702000" eaLnBrk="1" hangingPunct="1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流水线可能已经执行完按程序顺序是位于指令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之后的指令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2000" eaLnBrk="1" hangingPunct="1">
              <a:buFont typeface="Wingdings" panose="05000000000000000000" pitchFamily="2" charset="2"/>
              <a:buChar char="ü"/>
            </a:pP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流水线可能还没完成按程序顺序是指令</a:t>
            </a:r>
            <a:r>
              <a:rPr lang="en-US" altLang="zh-CN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之前的指令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8303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25463" y="404664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4000" b="1" dirty="0" smtClean="0"/>
              <a:t>第七章 指令级并行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2060575"/>
            <a:ext cx="7200900" cy="3744913"/>
          </a:xfrm>
        </p:spPr>
        <p:txBody>
          <a:bodyPr rtlCol="0">
            <a:normAutofit/>
          </a:bodyPr>
          <a:lstStyle/>
          <a:p>
            <a:pPr marL="471488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7.1	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指令级并行的概念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71488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71488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7.2	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指令的动态调度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71488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71488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7.3	</a:t>
            </a:r>
            <a:r>
              <a:rPr lang="zh-CN" alt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控制相关的动态解决技术</a:t>
            </a:r>
            <a:endParaRPr lang="en-US" altLang="zh-CN" b="1" u="sng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71488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71488" lvl="1" algn="l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7.4	</a:t>
            </a:r>
            <a:r>
              <a:rPr lang="zh-CN" altLang="en-US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多指令流出技术</a:t>
            </a:r>
            <a:endParaRPr lang="en-US" altLang="zh-CN" b="1" dirty="0" smtClean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258888" y="3068638"/>
            <a:ext cx="7010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None/>
            </a:pPr>
            <a:endParaRPr lang="en-US" altLang="zh-CN" sz="2400" b="1">
              <a:latin typeface="Times New Roman" pitchFamily="18" charset="0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18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14338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7.3  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控制相关的动态解决技术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2060575"/>
            <a:ext cx="7064375" cy="3313113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7.3.1  </a:t>
            </a:r>
            <a:r>
              <a:rPr lang="zh-CN" altLang="en-US" sz="2800" b="1" dirty="0" smtClean="0">
                <a:latin typeface="Times New Roman" pitchFamily="18" charset="0"/>
              </a:rPr>
              <a:t>分支预测缓冲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endParaRPr lang="zh-CN" altLang="en-US" sz="2800" b="1" dirty="0" smtClean="0">
              <a:latin typeface="Times New Roman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7.3.2  </a:t>
            </a:r>
            <a:r>
              <a:rPr lang="zh-CN" altLang="en-US" sz="2800" b="1" dirty="0" smtClean="0">
                <a:latin typeface="Times New Roman" pitchFamily="18" charset="0"/>
              </a:rPr>
              <a:t>分支目标缓冲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endParaRPr lang="en-US" altLang="zh-CN" sz="2800" b="1" dirty="0">
              <a:latin typeface="Times New Roman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7.3.3 </a:t>
            </a:r>
            <a:r>
              <a:rPr lang="zh-CN" altLang="en-US" sz="2800" b="1" dirty="0" smtClean="0">
                <a:latin typeface="Times New Roman" pitchFamily="18" charset="0"/>
              </a:rPr>
              <a:t>基于硬件的前瞻执行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endParaRPr lang="en-US" altLang="zh-CN" sz="2800" b="1" dirty="0" smtClean="0">
              <a:latin typeface="Times New Roman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endParaRPr lang="en-US" altLang="zh-CN" b="1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64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  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指令的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动态调度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755650" y="1700213"/>
            <a:ext cx="7064375" cy="3600450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anose="02020603050405020304" pitchFamily="18" charset="0"/>
              </a:rPr>
              <a:t>7.2.1  </a:t>
            </a:r>
            <a:r>
              <a:rPr lang="zh-CN" altLang="en-US" sz="2800" b="1" dirty="0" smtClean="0">
                <a:latin typeface="Times New Roman" pitchFamily="18" charset="0"/>
                <a:cs typeface="Times New Roman" panose="02020603050405020304" pitchFamily="18" charset="0"/>
              </a:rPr>
              <a:t>动态调度的原理</a:t>
            </a:r>
            <a:endParaRPr lang="en-US" altLang="zh-CN" sz="2800" b="1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endParaRPr lang="zh-CN" altLang="en-US" sz="2800" b="1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anose="02020603050405020304" pitchFamily="18" charset="0"/>
              </a:rPr>
              <a:t>7.2.2  </a:t>
            </a:r>
            <a:r>
              <a:rPr lang="zh-CN" altLang="en-US" sz="2800" b="1" dirty="0" smtClean="0">
                <a:latin typeface="Times New Roman" pitchFamily="18" charset="0"/>
                <a:cs typeface="Times New Roman" panose="02020603050405020304" pitchFamily="18" charset="0"/>
              </a:rPr>
              <a:t>动态调度算法之一：记分牌</a:t>
            </a:r>
            <a:endParaRPr lang="en-US" altLang="zh-CN" sz="2800" b="1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endParaRPr lang="en-US" altLang="zh-CN" sz="2800" b="1" dirty="0" smtClean="0">
              <a:latin typeface="Times New Roman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1" u="sng" dirty="0" smtClean="0">
                <a:latin typeface="Times New Roman" pitchFamily="18" charset="0"/>
                <a:cs typeface="Times New Roman" panose="02020603050405020304" pitchFamily="18" charset="0"/>
              </a:rPr>
              <a:t>7.2.3  </a:t>
            </a:r>
            <a:r>
              <a:rPr lang="zh-CN" altLang="en-US" sz="2800" b="1" u="sng" dirty="0" smtClean="0">
                <a:latin typeface="Times New Roman" pitchFamily="18" charset="0"/>
                <a:cs typeface="Times New Roman" panose="02020603050405020304" pitchFamily="18" charset="0"/>
              </a:rPr>
              <a:t>动态调度算法之二：</a:t>
            </a:r>
            <a:r>
              <a:rPr lang="en-US" altLang="zh-CN" sz="2800" b="1" u="sng" dirty="0" err="1" smtClean="0">
                <a:latin typeface="Times New Roman" pitchFamily="18" charset="0"/>
                <a:cs typeface="Times New Roman" panose="02020603050405020304" pitchFamily="18" charset="0"/>
              </a:rPr>
              <a:t>Tomasulo</a:t>
            </a:r>
            <a:r>
              <a:rPr lang="zh-CN" altLang="en-US" sz="2800" b="1" u="sng" dirty="0" smtClean="0">
                <a:latin typeface="Times New Roman" pitchFamily="18" charset="0"/>
                <a:cs typeface="Times New Roman" panose="02020603050405020304" pitchFamily="18" charset="0"/>
              </a:rPr>
              <a:t>算法</a:t>
            </a:r>
            <a:endParaRPr lang="en-US" altLang="zh-CN" sz="2800" b="1" u="sng" dirty="0" smtClean="0">
              <a:latin typeface="Times New Roman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823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7.3.1 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分支预测缓冲</a:t>
            </a:r>
          </a:p>
        </p:txBody>
      </p:sp>
      <p:sp>
        <p:nvSpPr>
          <p:cNvPr id="119821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2875"/>
            <a:ext cx="8002588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动态分支预测的两个理由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流出的处理器加速上限为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倍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Amdahl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定律提示：在较低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CPI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机器上，控制相关导致的空转对机器性能影响大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前面解决控制相关的静态策略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需要编译器将一条或多条指令移动到流水线产生的分支延迟槽中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关于分支预测策略的两部分工作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预测的分支是否成功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执行分支目标指令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053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latin typeface="+mj-ea"/>
              </a:rPr>
              <a:t>分支预测的</a:t>
            </a:r>
            <a:r>
              <a:rPr lang="zh-CN" altLang="en-US" sz="3600" b="1" dirty="0" smtClean="0">
                <a:latin typeface="+mj-ea"/>
              </a:rPr>
              <a:t>效果</a:t>
            </a:r>
            <a:endParaRPr lang="zh-CN" altLang="en-US" sz="3600" b="1" dirty="0">
              <a:latin typeface="+mj-ea"/>
            </a:endParaRPr>
          </a:p>
        </p:txBody>
      </p:sp>
      <p:sp>
        <p:nvSpPr>
          <p:cNvPr id="6147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预测的准确率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分支的开销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预测正确的开销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预测错误的开销</a:t>
            </a:r>
            <a:endParaRPr lang="en-US" altLang="zh-CN" sz="2400" b="1" dirty="0">
              <a:latin typeface="+mj-ea"/>
              <a:ea typeface="+mj-ea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b="1" dirty="0">
                <a:latin typeface="+mj-ea"/>
                <a:ea typeface="+mj-ea"/>
              </a:rPr>
              <a:t>决定分支开销的因素</a:t>
            </a:r>
            <a:r>
              <a:rPr lang="zh-CN" altLang="en-US" sz="2400" b="1" dirty="0" smtClean="0">
                <a:latin typeface="+mj-ea"/>
                <a:ea typeface="+mj-ea"/>
              </a:rPr>
              <a:t>：</a:t>
            </a:r>
            <a:r>
              <a:rPr lang="zh-CN" altLang="en-US" sz="2400" b="1" dirty="0">
                <a:latin typeface="+mj-ea"/>
                <a:ea typeface="+mj-ea"/>
              </a:rPr>
              <a:t>流水线的结构、预测的方法、预测错误时的恢复策略等</a:t>
            </a:r>
          </a:p>
          <a:p>
            <a:pPr lvl="1" eaLnBrk="1" hangingPunct="1">
              <a:buFont typeface="Arial" charset="0"/>
              <a:buChar char="–"/>
              <a:defRPr/>
            </a:pPr>
            <a:endParaRPr lang="zh-CN" altLang="en-US" sz="24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31317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分支预测缓冲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(BPB):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</a:p>
        </p:txBody>
      </p:sp>
      <p:sp>
        <p:nvSpPr>
          <p:cNvPr id="123917" name="Rectangle 1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7571184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最简单的分支预测策略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也被称为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History Table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BHT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分支预测缓冲是一个小的存储器阵列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每个单元最小可以只有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位，记录最近一次分支是否成功的信息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预测位为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时，表示预测分支成功，并从目标位置开始取指令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在预测错误时，要作废已经预取和分析的指令，恢复现场，并从另一条分支路径重新取指令。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632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2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18853"/>
            <a:ext cx="5791200" cy="31543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26064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分支预测执行不成功和重新执行过程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6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状态图</a:t>
            </a:r>
          </a:p>
        </p:txBody>
      </p:sp>
      <p:sp>
        <p:nvSpPr>
          <p:cNvPr id="8195" name="Rectangle 1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8313" y="3792538"/>
            <a:ext cx="8207375" cy="2589212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这种单位预测策略</a:t>
            </a:r>
            <a:r>
              <a:rPr lang="en-US" altLang="zh-CN" sz="2400" b="1" dirty="0" smtClean="0">
                <a:latin typeface="+mj-ea"/>
                <a:ea typeface="+mj-ea"/>
              </a:rPr>
              <a:t>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当分支不成功时，</a:t>
            </a:r>
            <a:r>
              <a:rPr lang="zh-CN" altLang="en-US" sz="2400" b="1" dirty="0">
                <a:latin typeface="+mj-ea"/>
                <a:ea typeface="+mj-ea"/>
              </a:rPr>
              <a:t>将会发生连续两</a:t>
            </a:r>
            <a:r>
              <a:rPr lang="zh-CN" altLang="en-US" sz="2400" b="1" dirty="0" smtClean="0">
                <a:latin typeface="+mj-ea"/>
                <a:ea typeface="+mj-ea"/>
              </a:rPr>
              <a:t>次预测出错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CN" sz="2400" b="1" dirty="0" smtClean="0">
                <a:latin typeface="+mj-ea"/>
                <a:ea typeface="+mj-ea"/>
              </a:rPr>
              <a:t>2</a:t>
            </a:r>
            <a:r>
              <a:rPr lang="zh-CN" altLang="en-US" sz="2400" b="1" dirty="0" smtClean="0">
                <a:latin typeface="+mj-ea"/>
                <a:ea typeface="+mj-ea"/>
              </a:rPr>
              <a:t>位预测策略能够改善这种情况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  <p:sp>
        <p:nvSpPr>
          <p:cNvPr id="9220" name="Rectangle 15"/>
          <p:cNvSpPr>
            <a:spLocks noChangeArrowheads="1"/>
          </p:cNvSpPr>
          <p:nvPr/>
        </p:nvSpPr>
        <p:spPr bwMode="auto">
          <a:xfrm>
            <a:off x="0" y="444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1" name="Rectangle 22"/>
          <p:cNvSpPr>
            <a:spLocks noChangeArrowheads="1"/>
          </p:cNvSpPr>
          <p:nvPr/>
        </p:nvSpPr>
        <p:spPr bwMode="auto">
          <a:xfrm>
            <a:off x="0" y="2746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pic>
        <p:nvPicPr>
          <p:cNvPr id="9222" name="Picture 2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968375" y="1265238"/>
            <a:ext cx="7204075" cy="215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0517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工作原理</a:t>
            </a:r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位预测策略中，一个预测必须错误两次才会改变。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对于一个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4096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条记录的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BPB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，利用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位预测策略，用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SPEC89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测试，命中率为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82%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到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99%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准确率最高的测试程序一般包含大量循环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没有循环的线性代码一般准确率最差</a:t>
            </a:r>
          </a:p>
        </p:txBody>
      </p:sp>
    </p:spTree>
    <p:extLst>
      <p:ext uri="{BB962C8B-B14F-4D97-AF65-F5344CB8AC3E}">
        <p14:creationId xmlns:p14="http://schemas.microsoft.com/office/powerpoint/2010/main" val="24699368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状态转换图</a:t>
            </a:r>
          </a:p>
        </p:txBody>
      </p:sp>
      <p:pic>
        <p:nvPicPr>
          <p:cNvPr id="11267" name="Picture 4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539750" y="1773238"/>
            <a:ext cx="794861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96707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rc 25"/>
          <p:cNvSpPr>
            <a:spLocks/>
          </p:cNvSpPr>
          <p:nvPr/>
        </p:nvSpPr>
        <p:spPr bwMode="hidden">
          <a:xfrm>
            <a:off x="1606550" y="1981200"/>
            <a:ext cx="1822450" cy="823913"/>
          </a:xfrm>
          <a:custGeom>
            <a:avLst/>
            <a:gdLst>
              <a:gd name="T0" fmla="*/ 2147483647 w 43200"/>
              <a:gd name="T1" fmla="*/ 2147483647 h 23303"/>
              <a:gd name="T2" fmla="*/ 2147483647 w 43200"/>
              <a:gd name="T3" fmla="*/ 2147483647 h 23303"/>
              <a:gd name="T4" fmla="*/ 2147483647 w 43200"/>
              <a:gd name="T5" fmla="*/ 2147483647 h 233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303" fill="none" extrusionOk="0">
                <a:moveTo>
                  <a:pt x="44" y="22982"/>
                </a:moveTo>
                <a:cubicBezTo>
                  <a:pt x="14" y="22522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68"/>
                  <a:pt x="43177" y="22736"/>
                  <a:pt x="43132" y="23302"/>
                </a:cubicBezTo>
              </a:path>
              <a:path w="43200" h="23303" stroke="0" extrusionOk="0">
                <a:moveTo>
                  <a:pt x="44" y="22982"/>
                </a:moveTo>
                <a:cubicBezTo>
                  <a:pt x="14" y="22522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68"/>
                  <a:pt x="43177" y="22736"/>
                  <a:pt x="43132" y="23302"/>
                </a:cubicBezTo>
                <a:lnTo>
                  <a:pt x="21600" y="21600"/>
                </a:lnTo>
                <a:lnTo>
                  <a:pt x="44" y="22982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Rectangle 3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另一种状态转换图</a:t>
            </a:r>
          </a:p>
        </p:txBody>
      </p:sp>
      <p:sp>
        <p:nvSpPr>
          <p:cNvPr id="12292" name="Oval 3"/>
          <p:cNvSpPr>
            <a:spLocks noChangeArrowheads="1"/>
          </p:cNvSpPr>
          <p:nvPr/>
        </p:nvSpPr>
        <p:spPr bwMode="hidden">
          <a:xfrm>
            <a:off x="1219200" y="2667000"/>
            <a:ext cx="2590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/>
              <a:t>  预测成功</a:t>
            </a:r>
            <a:endParaRPr lang="en-US" altLang="zh-CN" sz="240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hidden">
          <a:xfrm>
            <a:off x="1219200" y="4295775"/>
            <a:ext cx="2590800" cy="1066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/>
              <a:t> 预测不成功</a:t>
            </a:r>
            <a:endParaRPr lang="en-US" altLang="zh-CN" sz="2400"/>
          </a:p>
        </p:txBody>
      </p:sp>
      <p:sp>
        <p:nvSpPr>
          <p:cNvPr id="12294" name="Oval 5"/>
          <p:cNvSpPr>
            <a:spLocks noChangeArrowheads="1"/>
          </p:cNvSpPr>
          <p:nvPr/>
        </p:nvSpPr>
        <p:spPr bwMode="hidden">
          <a:xfrm>
            <a:off x="5410200" y="4295775"/>
            <a:ext cx="2590800" cy="1066800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/>
              <a:t> 预测不成功</a:t>
            </a:r>
            <a:endParaRPr lang="en-US" altLang="zh-CN" sz="2400"/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hidden">
          <a:xfrm>
            <a:off x="5410200" y="2667000"/>
            <a:ext cx="2590800" cy="1066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2400"/>
              <a:t>   预测成功</a:t>
            </a:r>
            <a:endParaRPr lang="en-US" altLang="zh-CN" sz="2400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hidden">
          <a:xfrm>
            <a:off x="3733800" y="29718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hidden">
          <a:xfrm>
            <a:off x="3733800" y="4600575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hidden">
          <a:xfrm flipH="1">
            <a:off x="3733800" y="34290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hidden">
          <a:xfrm flipH="1">
            <a:off x="3733800" y="5057775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Text Box 13"/>
          <p:cNvSpPr txBox="1">
            <a:spLocks noChangeArrowheads="1"/>
          </p:cNvSpPr>
          <p:nvPr/>
        </p:nvSpPr>
        <p:spPr bwMode="hidden">
          <a:xfrm>
            <a:off x="4160838" y="3429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itchFamily="34" charset="0"/>
              </a:rPr>
              <a:t>成功</a:t>
            </a:r>
            <a:endParaRPr lang="en-US" altLang="zh-CN" sz="2400">
              <a:latin typeface="Verdana" pitchFamily="34" charset="0"/>
            </a:endParaRPr>
          </a:p>
        </p:txBody>
      </p:sp>
      <p:sp>
        <p:nvSpPr>
          <p:cNvPr id="12301" name="Text Box 15"/>
          <p:cNvSpPr txBox="1">
            <a:spLocks noChangeArrowheads="1"/>
          </p:cNvSpPr>
          <p:nvPr/>
        </p:nvSpPr>
        <p:spPr bwMode="hidden">
          <a:xfrm>
            <a:off x="4160838" y="50577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itchFamily="34" charset="0"/>
              </a:rPr>
              <a:t>成功</a:t>
            </a:r>
            <a:endParaRPr lang="en-US" altLang="zh-CN" sz="2400">
              <a:latin typeface="Verdana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hidden">
          <a:xfrm>
            <a:off x="3886200" y="25146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itchFamily="34" charset="0"/>
              </a:rPr>
              <a:t>不成功</a:t>
            </a:r>
            <a:endParaRPr lang="en-US" altLang="zh-CN" sz="2400">
              <a:latin typeface="Verdana" pitchFamily="34" charset="0"/>
            </a:endParaRPr>
          </a:p>
        </p:txBody>
      </p:sp>
      <p:sp>
        <p:nvSpPr>
          <p:cNvPr id="12303" name="Line 8"/>
          <p:cNvSpPr>
            <a:spLocks noChangeShapeType="1"/>
          </p:cNvSpPr>
          <p:nvPr/>
        </p:nvSpPr>
        <p:spPr bwMode="hidden">
          <a:xfrm>
            <a:off x="6705600" y="3749675"/>
            <a:ext cx="0" cy="54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Line 11"/>
          <p:cNvSpPr>
            <a:spLocks noChangeShapeType="1"/>
          </p:cNvSpPr>
          <p:nvPr/>
        </p:nvSpPr>
        <p:spPr bwMode="hidden">
          <a:xfrm flipV="1">
            <a:off x="2514600" y="3749675"/>
            <a:ext cx="0" cy="5461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Text Box 14"/>
          <p:cNvSpPr txBox="1">
            <a:spLocks noChangeArrowheads="1"/>
          </p:cNvSpPr>
          <p:nvPr/>
        </p:nvSpPr>
        <p:spPr bwMode="hidden">
          <a:xfrm>
            <a:off x="1570038" y="3733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itchFamily="34" charset="0"/>
              </a:rPr>
              <a:t>成功</a:t>
            </a:r>
            <a:endParaRPr lang="en-US" altLang="zh-CN" sz="2400">
              <a:latin typeface="Verdana" pitchFamily="34" charset="0"/>
            </a:endParaRPr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hidden">
          <a:xfrm>
            <a:off x="6777038" y="37338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itchFamily="34" charset="0"/>
              </a:rPr>
              <a:t>不成功</a:t>
            </a:r>
            <a:endParaRPr lang="en-US" altLang="zh-CN" sz="2400">
              <a:latin typeface="Verdana" pitchFamily="34" charset="0"/>
            </a:endParaRPr>
          </a:p>
        </p:txBody>
      </p:sp>
      <p:sp>
        <p:nvSpPr>
          <p:cNvPr id="12307" name="Text Box 18"/>
          <p:cNvSpPr txBox="1">
            <a:spLocks noChangeArrowheads="1"/>
          </p:cNvSpPr>
          <p:nvPr/>
        </p:nvSpPr>
        <p:spPr bwMode="hidden">
          <a:xfrm>
            <a:off x="3946525" y="414337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itchFamily="34" charset="0"/>
              </a:rPr>
              <a:t>不成功</a:t>
            </a:r>
            <a:endParaRPr lang="en-US" altLang="zh-CN" sz="2400">
              <a:latin typeface="Verdana" pitchFamily="34" charset="0"/>
            </a:endParaRPr>
          </a:p>
        </p:txBody>
      </p:sp>
      <p:sp>
        <p:nvSpPr>
          <p:cNvPr id="12308" name="Arc 22"/>
          <p:cNvSpPr>
            <a:spLocks/>
          </p:cNvSpPr>
          <p:nvPr/>
        </p:nvSpPr>
        <p:spPr bwMode="hidden">
          <a:xfrm flipV="1">
            <a:off x="5797550" y="5195888"/>
            <a:ext cx="1822450" cy="823912"/>
          </a:xfrm>
          <a:custGeom>
            <a:avLst/>
            <a:gdLst>
              <a:gd name="T0" fmla="*/ 2147483647 w 43200"/>
              <a:gd name="T1" fmla="*/ 2147483647 h 23303"/>
              <a:gd name="T2" fmla="*/ 2147483647 w 43200"/>
              <a:gd name="T3" fmla="*/ 2147483647 h 23303"/>
              <a:gd name="T4" fmla="*/ 2147483647 w 43200"/>
              <a:gd name="T5" fmla="*/ 2147483647 h 233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303" fill="none" extrusionOk="0">
                <a:moveTo>
                  <a:pt x="44" y="22982"/>
                </a:moveTo>
                <a:cubicBezTo>
                  <a:pt x="14" y="22522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68"/>
                  <a:pt x="43177" y="22736"/>
                  <a:pt x="43132" y="23302"/>
                </a:cubicBezTo>
              </a:path>
              <a:path w="43200" h="23303" stroke="0" extrusionOk="0">
                <a:moveTo>
                  <a:pt x="44" y="22982"/>
                </a:moveTo>
                <a:cubicBezTo>
                  <a:pt x="14" y="22522"/>
                  <a:pt x="0" y="220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168"/>
                  <a:pt x="43177" y="22736"/>
                  <a:pt x="43132" y="23302"/>
                </a:cubicBezTo>
                <a:lnTo>
                  <a:pt x="21600" y="21600"/>
                </a:lnTo>
                <a:lnTo>
                  <a:pt x="44" y="22982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9" name="Text Box 24"/>
          <p:cNvSpPr txBox="1">
            <a:spLocks noChangeArrowheads="1"/>
          </p:cNvSpPr>
          <p:nvPr/>
        </p:nvSpPr>
        <p:spPr bwMode="hidden">
          <a:xfrm>
            <a:off x="6200775" y="5362575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itchFamily="34" charset="0"/>
              </a:rPr>
              <a:t>不成功</a:t>
            </a:r>
            <a:endParaRPr lang="en-US" altLang="zh-CN" sz="2400">
              <a:latin typeface="Verdana" pitchFamily="34" charset="0"/>
            </a:endParaRPr>
          </a:p>
        </p:txBody>
      </p:sp>
      <p:sp>
        <p:nvSpPr>
          <p:cNvPr id="12310" name="Text Box 26"/>
          <p:cNvSpPr txBox="1">
            <a:spLocks noChangeArrowheads="1"/>
          </p:cNvSpPr>
          <p:nvPr/>
        </p:nvSpPr>
        <p:spPr bwMode="hidden">
          <a:xfrm>
            <a:off x="2041525" y="22098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Verdana" pitchFamily="34" charset="0"/>
              </a:rPr>
              <a:t>成功</a:t>
            </a:r>
            <a:endParaRPr lang="en-US" altLang="zh-CN" sz="240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83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单元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预测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错误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率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测试程序为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SPEC89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整数测试程序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平均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11%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gcc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espresso,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eqntott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li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浮点测试程序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平均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4%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nasa7, matrix300,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tomcatv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为什么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1890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单元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BPB: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预测错误率</a:t>
            </a:r>
          </a:p>
        </p:txBody>
      </p:sp>
      <p:graphicFrame>
        <p:nvGraphicFramePr>
          <p:cNvPr id="14339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468313" y="1290638"/>
          <a:ext cx="8207375" cy="485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Chart" r:id="rId3" imgW="8762943" imgH="5181621" progId="MSGraph.Chart.8">
                  <p:embed followColorScheme="full"/>
                </p:oleObj>
              </mc:Choice>
              <mc:Fallback>
                <p:oleObj name="Chart" r:id="rId3" imgW="8762943" imgH="518162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290638"/>
                        <a:ext cx="8207375" cy="485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1258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0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2"/>
          </p:nvPr>
        </p:nvGraphicFramePr>
        <p:xfrm>
          <a:off x="611188" y="908050"/>
          <a:ext cx="7488237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r:id="rId4" imgW="4762500" imgH="3076575" progId="Word.Picture.8">
                  <p:embed/>
                </p:oleObj>
              </mc:Choice>
              <mc:Fallback>
                <p:oleObj r:id="rId4" imgW="4762500" imgH="30765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08050"/>
                        <a:ext cx="7488237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1" name="矩形 3"/>
          <p:cNvSpPr>
            <a:spLocks noChangeArrowheads="1"/>
          </p:cNvSpPr>
          <p:nvPr/>
        </p:nvSpPr>
        <p:spPr bwMode="auto">
          <a:xfrm>
            <a:off x="285750" y="214313"/>
            <a:ext cx="2571750" cy="18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E24C05"/>
                </a:solidFill>
                <a:latin typeface="黑体" pitchFamily="49" charset="-122"/>
              </a:rPr>
              <a:t>基于</a:t>
            </a:r>
            <a:r>
              <a:rPr lang="en-US" altLang="zh-CN" sz="2400" dirty="0" err="1">
                <a:latin typeface="黑体" pitchFamily="49" charset="-122"/>
              </a:rPr>
              <a:t>Tomasulo</a:t>
            </a:r>
            <a:r>
              <a:rPr lang="zh-CN" altLang="en-US" sz="2400" dirty="0">
                <a:latin typeface="黑体" pitchFamily="49" charset="-122"/>
              </a:rPr>
              <a:t>算法</a:t>
            </a:r>
            <a:r>
              <a:rPr lang="zh-CN" altLang="en-US" sz="2400" dirty="0">
                <a:solidFill>
                  <a:srgbClr val="E24C05"/>
                </a:solidFill>
                <a:latin typeface="黑体" pitchFamily="49" charset="-122"/>
              </a:rPr>
              <a:t>的</a:t>
            </a:r>
            <a:r>
              <a:rPr lang="en-US" altLang="zh-CN" sz="2400" dirty="0">
                <a:latin typeface="黑体" pitchFamily="49" charset="-122"/>
              </a:rPr>
              <a:t>MIPS</a:t>
            </a:r>
            <a:r>
              <a:rPr lang="zh-CN" altLang="en-US" sz="2400" dirty="0">
                <a:solidFill>
                  <a:srgbClr val="E24C05"/>
                </a:solidFill>
                <a:latin typeface="黑体" pitchFamily="49" charset="-122"/>
              </a:rPr>
              <a:t>处理器浮点部件的基本结构 </a:t>
            </a:r>
          </a:p>
        </p:txBody>
      </p:sp>
    </p:spTree>
    <p:extLst>
      <p:ext uri="{BB962C8B-B14F-4D97-AF65-F5344CB8AC3E}">
        <p14:creationId xmlns:p14="http://schemas.microsoft.com/office/powerpoint/2010/main" val="1674244798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BPB: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vs.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无穷多</a:t>
            </a:r>
          </a:p>
        </p:txBody>
      </p:sp>
      <p:graphicFrame>
        <p:nvGraphicFramePr>
          <p:cNvPr id="16387" name="Object 9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1012825"/>
          <a:ext cx="9144000" cy="540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5" name="Chart" r:id="rId3" imgW="8762943" imgH="5181621" progId="MSGraph.Chart.8">
                  <p:embed followColorScheme="full"/>
                </p:oleObj>
              </mc:Choice>
              <mc:Fallback>
                <p:oleObj name="Chart" r:id="rId3" imgW="8762943" imgH="5181621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12825"/>
                        <a:ext cx="9144000" cy="540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035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</a:p>
        </p:txBody>
      </p:sp>
      <p:sp>
        <p:nvSpPr>
          <p:cNvPr id="136205" name="Rectangle 13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BPB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的实现方案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实现一个小而特殊的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“cache”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，利用指令地址进行索引，在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流水段访问。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或者，为指令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cache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中每一块增加附加位，与指令一起取出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若一个指令在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段被译码为分支指令，且对应的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BPB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标志位预测其成功，则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一旦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已知，立刻从分支目标位置开始取指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342000" lvl="1" indent="-3420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对于改进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，分支判断和计算分支目标地址都在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段完成，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无效果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16074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7.3.2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分支目标缓冲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(BTB) </a:t>
            </a:r>
            <a:endParaRPr lang="zh-CN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1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另一个动态分支预测方法：分支目标缓冲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Branch Target Buffer, BTB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为了减小或消除流水线的分支开销，我们需要在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段结束前知道从哪个地址开始取下一条指令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换句话说，我们在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段就需要知道这条未译码的指令是否为分支指令，并且如果它是分支指令，要尽快知道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NPC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值应当为多少</a:t>
            </a:r>
          </a:p>
        </p:txBody>
      </p:sp>
    </p:spTree>
    <p:extLst>
      <p:ext uri="{BB962C8B-B14F-4D97-AF65-F5344CB8AC3E}">
        <p14:creationId xmlns:p14="http://schemas.microsoft.com/office/powerpoint/2010/main" val="30363191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BTB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</a:p>
        </p:txBody>
      </p:sp>
      <p:sp>
        <p:nvSpPr>
          <p:cNvPr id="142346" name="Rectangle 10"/>
          <p:cNvSpPr>
            <a:spLocks noGrp="1" noChangeArrowheads="1"/>
          </p:cNvSpPr>
          <p:nvPr>
            <p:ph type="body" idx="4294967295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分支目标缓存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每个单元应该包括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分支指令的地址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分支目标的地址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分支预测标识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取指阶段，所有指令地址都与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中保存的分支指令的地址做比较，一旦相同，就认为本指令是分支指令，并且分支成功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它的目标地址就是保存在缓冲区中的分支目标地址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取出后直接送入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NPC</a:t>
            </a:r>
            <a:endParaRPr lang="zh-CN" altLang="en-US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3251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 idx="4294967295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BTB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</a:p>
        </p:txBody>
      </p:sp>
      <p:graphicFrame>
        <p:nvGraphicFramePr>
          <p:cNvPr id="20483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471573"/>
              </p:ext>
            </p:extLst>
          </p:nvPr>
        </p:nvGraphicFramePr>
        <p:xfrm>
          <a:off x="557213" y="1241425"/>
          <a:ext cx="8239125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0" name="Picture" r:id="rId3" imgW="4648320" imgH="2781360" progId="Word.Picture.8">
                  <p:embed/>
                </p:oleObj>
              </mc:Choice>
              <mc:Fallback>
                <p:oleObj name="Picture" r:id="rId3" imgW="4648320" imgH="2781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1241425"/>
                        <a:ext cx="8239125" cy="49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73536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BTB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执行过程</a:t>
            </a:r>
          </a:p>
        </p:txBody>
      </p:sp>
      <p:graphicFrame>
        <p:nvGraphicFramePr>
          <p:cNvPr id="21507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487006"/>
              </p:ext>
            </p:extLst>
          </p:nvPr>
        </p:nvGraphicFramePr>
        <p:xfrm>
          <a:off x="1020763" y="1552575"/>
          <a:ext cx="7037387" cy="445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Picture" r:id="rId3" imgW="4629240" imgH="2905200" progId="Word.Picture.8">
                  <p:embed/>
                </p:oleObj>
              </mc:Choice>
              <mc:Fallback>
                <p:oleObj name="Picture" r:id="rId3" imgW="4629240" imgH="2905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552575"/>
                        <a:ext cx="7037387" cy="445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5103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44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2564904"/>
            <a:ext cx="8003232" cy="4093915"/>
          </a:xfrm>
        </p:spPr>
        <p:txBody>
          <a:bodyPr rtlCol="0">
            <a:normAutofit lnSpcReduction="10000"/>
          </a:bodyPr>
          <a:lstStyle/>
          <a:p>
            <a:pPr marL="1944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按上表计算分支转移总的延迟，根据下面假设，计算分支目标缓冲的性能。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944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）对于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中的指令，预测准确率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90%</a:t>
            </a:r>
          </a:p>
          <a:p>
            <a:pPr marL="1944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）缓冲区命中率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90%</a:t>
            </a:r>
          </a:p>
          <a:p>
            <a:pPr marL="1944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）不再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中的分支转移成功的比例为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60%</a:t>
            </a:r>
          </a:p>
          <a:p>
            <a:pPr marL="1944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解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：在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中，预测成功且实际成功，延迟为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944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中，预测成功，实际不成功，延迟为：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944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90%×10%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×2=0.18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时钟周期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4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不在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BTB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中，实际成功，延迟为：</a:t>
            </a:r>
            <a:endParaRPr lang="en-US" altLang="zh-CN" sz="20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1944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10%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%×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2=0.12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时钟周期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400" lvl="2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BTB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中，实际不成功，延迟为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400" lvl="2" indent="0" eaLnBrk="1" fontAlgn="auto" hangingPunct="1">
              <a:spcAft>
                <a:spcPts val="0"/>
              </a:spcAft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综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上，该分支目标缓冲产生总的时间延迟为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0.30 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是时钟周期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400" lvl="2" indent="0" eaLnBrk="1" fontAlgn="auto" hangingPunct="1">
              <a:spcAft>
                <a:spcPts val="0"/>
              </a:spcAft>
              <a:buNone/>
              <a:defRPr/>
            </a:pPr>
            <a:endParaRPr lang="en-US" altLang="zh-CN" sz="20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79942"/>
              </p:ext>
            </p:extLst>
          </p:nvPr>
        </p:nvGraphicFramePr>
        <p:xfrm>
          <a:off x="611560" y="571768"/>
          <a:ext cx="7632848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1584176"/>
                <a:gridCol w="1908212"/>
                <a:gridCol w="1908212"/>
              </a:tblGrid>
              <a:tr h="325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指令是否在</a:t>
                      </a:r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BTB</a:t>
                      </a:r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中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预测成功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实际的动作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延迟周期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是</a:t>
                      </a:r>
                      <a:endParaRPr lang="en-US" altLang="zh-CN" sz="1600" b="1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是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不成功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不是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不是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latin typeface="+mn-ea"/>
                          <a:ea typeface="+mn-ea"/>
                        </a:rPr>
                        <a:t>不成功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+mn-ea"/>
                          <a:ea typeface="+mn-ea"/>
                        </a:rPr>
                        <a:t>0</a:t>
                      </a:r>
                      <a:endParaRPr lang="zh-CN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79712" y="116632"/>
            <a:ext cx="470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采用</a:t>
            </a:r>
            <a:r>
              <a:rPr lang="en-US" altLang="zh-CN" sz="2000" dirty="0" smtClean="0"/>
              <a:t>BTB</a:t>
            </a:r>
            <a:r>
              <a:rPr lang="zh-CN" altLang="en-US" sz="2000" dirty="0" smtClean="0"/>
              <a:t>技术时指令在各种情况下的延迟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88135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BTB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的改进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444" name="Rectangle 1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003232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分支预测技术受限于预测精度，以及预测失效后产生的开销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根据不同程序特点以及缓冲区的大小，典型的</a:t>
            </a:r>
            <a:r>
              <a:rPr lang="en-US" altLang="zh-CN" sz="2400" b="1" dirty="0" smtClean="0">
                <a:latin typeface="+mj-ea"/>
                <a:ea typeface="+mj-ea"/>
              </a:rPr>
              <a:t>BTB</a:t>
            </a:r>
            <a:r>
              <a:rPr lang="zh-CN" altLang="en-US" sz="2400" b="1" dirty="0" smtClean="0">
                <a:latin typeface="+mj-ea"/>
                <a:ea typeface="+mj-ea"/>
              </a:rPr>
              <a:t>可以实现</a:t>
            </a:r>
            <a:r>
              <a:rPr lang="en-US" altLang="zh-CN" sz="2400" b="1" dirty="0" smtClean="0">
                <a:latin typeface="+mj-ea"/>
                <a:ea typeface="+mj-ea"/>
              </a:rPr>
              <a:t>80%</a:t>
            </a:r>
            <a:r>
              <a:rPr lang="zh-CN" altLang="en-US" sz="2400" b="1" dirty="0" smtClean="0">
                <a:latin typeface="+mj-ea"/>
                <a:ea typeface="+mj-ea"/>
              </a:rPr>
              <a:t>到</a:t>
            </a:r>
            <a:r>
              <a:rPr lang="en-US" altLang="zh-CN" sz="2400" b="1" dirty="0" smtClean="0">
                <a:latin typeface="+mj-ea"/>
                <a:ea typeface="+mj-ea"/>
              </a:rPr>
              <a:t>95%</a:t>
            </a:r>
            <a:r>
              <a:rPr lang="zh-CN" altLang="en-US" sz="2400" b="1" dirty="0" smtClean="0">
                <a:latin typeface="+mj-ea"/>
                <a:ea typeface="+mj-ea"/>
              </a:rPr>
              <a:t>的预测精度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降低失效开销技术：在一个时钟周期内同时取出不同分支路径的指令</a:t>
            </a:r>
            <a:endParaRPr lang="en-US" altLang="zh-CN" sz="2400" b="1" dirty="0" smtClean="0">
              <a:latin typeface="+mj-ea"/>
              <a:ea typeface="+mj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 smtClean="0">
                <a:latin typeface="+mj-ea"/>
                <a:ea typeface="+mj-ea"/>
              </a:rPr>
              <a:t>会引入其他开销，比如存储系统的端口加倍</a:t>
            </a:r>
            <a:endParaRPr lang="en-US" altLang="zh-CN" sz="2400" b="1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11690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dirty="0">
                <a:latin typeface="+mj-ea"/>
              </a:rPr>
              <a:t>分支预测</a:t>
            </a:r>
            <a:r>
              <a:rPr lang="zh-CN" altLang="en-US" sz="3600" b="1" dirty="0" smtClean="0">
                <a:latin typeface="+mj-ea"/>
              </a:rPr>
              <a:t>局限性总结</a:t>
            </a:r>
            <a:endParaRPr lang="zh-CN" altLang="en-US" sz="3600" b="1" dirty="0">
              <a:latin typeface="+mj-ea"/>
            </a:endParaRPr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预测准确性：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80%-90%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预测性能依赖于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程序类型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缓冲区大小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1" hangingPunct="1">
              <a:buFont typeface="Arial" charset="0"/>
              <a:buChar char="•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预测失效开销的优化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 eaLnBrk="1" hangingPunct="1">
              <a:buFont typeface="Arial" charset="0"/>
              <a:buChar char="–"/>
              <a:defRPr/>
            </a:pPr>
            <a:r>
              <a:rPr lang="zh-CN" altLang="en-US" sz="24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预取不同分支路径指令</a:t>
            </a: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2" eaLnBrk="1" hangingPunct="1">
              <a:buFont typeface="Arial" charset="0"/>
              <a:buChar char="•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存储端口数目加倍</a:t>
            </a:r>
            <a:r>
              <a:rPr lang="zh-CN" alt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，</a:t>
            </a:r>
            <a:r>
              <a:rPr lang="zh-CN" altLang="en-US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交叉存取缓冲</a:t>
            </a:r>
            <a:endParaRPr lang="en-US" altLang="zh-CN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 eaLnBrk="1" hangingPunct="1">
              <a:buNone/>
              <a:defRPr/>
            </a:pPr>
            <a:endParaRPr lang="en-US" altLang="zh-CN" sz="24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767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1"/>
          <p:cNvSpPr txBox="1">
            <a:spLocks noChangeArrowheads="1"/>
          </p:cNvSpPr>
          <p:nvPr/>
        </p:nvSpPr>
        <p:spPr bwMode="auto">
          <a:xfrm>
            <a:off x="414338" y="365125"/>
            <a:ext cx="8229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SzPct val="100000"/>
              <a:buFont typeface="Times New Roman" pitchFamily="18" charset="0"/>
              <a:buNone/>
            </a:pP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 Station </a:t>
            </a:r>
            <a:r>
              <a:rPr lang="zh-CN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结构</a:t>
            </a:r>
          </a:p>
        </p:txBody>
      </p:sp>
      <p:sp>
        <p:nvSpPr>
          <p:cNvPr id="156675" name="Text Box 2"/>
          <p:cNvSpPr txBox="1">
            <a:spLocks noChangeArrowheads="1"/>
          </p:cNvSpPr>
          <p:nvPr/>
        </p:nvSpPr>
        <p:spPr bwMode="auto">
          <a:xfrm>
            <a:off x="276225" y="1125538"/>
            <a:ext cx="8760271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228600" indent="-227013"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1pPr>
            <a:lvl2pPr marL="165100"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2pPr>
            <a:lvl3pPr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3pPr>
            <a:lvl4pPr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4pPr>
            <a:lvl5pPr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22860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344487" indent="-342900" eaLnBrk="1" hangingPunct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Op: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部件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所进行的操作</a:t>
            </a:r>
          </a:p>
          <a:p>
            <a:pPr marL="344487" indent="-342900" eaLnBrk="1" hangingPunct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Vj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源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操作数的值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缓冲区有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域，用于存放要写入存储器的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indent="-342900" eaLnBrk="1" hangingPunct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存储器地址。开始存立即数，计算出有效地址后，存放有效地址</a:t>
            </a:r>
          </a:p>
          <a:p>
            <a:pPr marL="344487" indent="-342900" eaLnBrk="1" hangingPunct="1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Qj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Qk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产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生源操作数的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</a:p>
          <a:p>
            <a:pPr marL="867600" lvl="1" indent="-342900" eaLnBrk="1" hangingPunct="1">
              <a:spcBef>
                <a:spcPts val="5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没有记分牌中的准备就绪标志，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 =&gt; ready</a:t>
            </a:r>
          </a:p>
          <a:p>
            <a:pPr marL="867600" lvl="1" indent="-342900" eaLnBrk="1" hangingPunct="1">
              <a:spcBef>
                <a:spcPts val="5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缓存区只有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Qk</a:t>
            </a:r>
            <a:r>
              <a:rPr lang="zh-CN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表示产生结果的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4487" indent="-342900" eaLnBrk="1" hangingPunct="1">
              <a:spcBef>
                <a:spcPts val="1000"/>
              </a:spcBef>
              <a:buClr>
                <a:srgbClr val="C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Busy: 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标识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空闲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1000"/>
              </a:spcBef>
              <a:buSzPct val="100000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spcBef>
                <a:spcPts val="1000"/>
              </a:spcBef>
              <a:buSzPct val="100000"/>
            </a:pPr>
            <a:r>
              <a:rPr lang="en-US" altLang="zh-CN" sz="22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status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如果存在对寄存器的写操作，指示对该寄存器进行写操作的部件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ts val="1000"/>
              </a:spcBef>
              <a:buSzPct val="100000"/>
            </a:pP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Qi:</a:t>
            </a:r>
            <a:r>
              <a:rPr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  <a:r>
              <a:rPr lang="zh-C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站的编号</a:t>
            </a:r>
          </a:p>
        </p:txBody>
      </p:sp>
    </p:spTree>
    <p:extLst>
      <p:ext uri="{BB962C8B-B14F-4D97-AF65-F5344CB8AC3E}">
        <p14:creationId xmlns:p14="http://schemas.microsoft.com/office/powerpoint/2010/main" val="2401509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09549"/>
              </p:ext>
            </p:extLst>
          </p:nvPr>
        </p:nvGraphicFramePr>
        <p:xfrm>
          <a:off x="899593" y="116633"/>
          <a:ext cx="7560838" cy="262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3608"/>
                <a:gridCol w="1541740"/>
                <a:gridCol w="1541740"/>
                <a:gridCol w="1283750"/>
              </a:tblGrid>
              <a:tr h="295268">
                <a:tc rowSpan="2">
                  <a:txBody>
                    <a:bodyPr/>
                    <a:lstStyle/>
                    <a:p>
                      <a:pPr algn="ctr"/>
                      <a:endParaRPr lang="en-US" altLang="zh-CN" sz="1400" b="1" dirty="0" smtClean="0"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指令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指令</a:t>
                      </a:r>
                      <a:r>
                        <a:rPr lang="zh-CN" altLang="en-US" sz="1400" b="1" baseline="0" dirty="0" smtClean="0">
                          <a:latin typeface="+mn-ea"/>
                          <a:ea typeface="+mn-ea"/>
                        </a:rPr>
                        <a:t>执行</a:t>
                      </a:r>
                      <a:r>
                        <a:rPr lang="zh-CN" altLang="en-US" sz="1400" b="1" dirty="0" smtClean="0">
                          <a:latin typeface="+mn-ea"/>
                          <a:ea typeface="+mn-ea"/>
                        </a:rPr>
                        <a:t>状态</a:t>
                      </a:r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29526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IS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EX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WR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95268">
                <a:tc>
                  <a:txBody>
                    <a:bodyPr/>
                    <a:lstStyle/>
                    <a:p>
                      <a:pPr algn="l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endParaRPr lang="en-US" altLang="zh-CN" sz="1400" b="1" kern="120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endParaRPr lang="zh-CN" altLang="en-US" sz="1400" b="1" u="none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1296">
                <a:tc>
                  <a:txBody>
                    <a:bodyPr/>
                    <a:lstStyle/>
                    <a:p>
                      <a:pPr algn="l"/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06674"/>
              </p:ext>
            </p:extLst>
          </p:nvPr>
        </p:nvGraphicFramePr>
        <p:xfrm>
          <a:off x="899595" y="2924944"/>
          <a:ext cx="7560837" cy="275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70"/>
                <a:gridCol w="630070"/>
                <a:gridCol w="770085"/>
                <a:gridCol w="1750194"/>
                <a:gridCol w="965211"/>
                <a:gridCol w="804344"/>
                <a:gridCol w="723910"/>
                <a:gridCol w="1286953"/>
              </a:tblGrid>
              <a:tr h="28717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名称</a:t>
                      </a:r>
                      <a:endParaRPr lang="en-US" altLang="zh-CN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保留站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28717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Busy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Qj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Qk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717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Load1</a:t>
                      </a:r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Load2</a:t>
                      </a: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u="none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Add2</a:t>
                      </a:r>
                      <a:endParaRPr lang="zh-CN" altLang="en-US" sz="1400" b="1" u="none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Add3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Mult1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0612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Mult2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192545"/>
              </p:ext>
            </p:extLst>
          </p:nvPr>
        </p:nvGraphicFramePr>
        <p:xfrm>
          <a:off x="827586" y="5898976"/>
          <a:ext cx="763284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82"/>
                <a:gridCol w="863269"/>
                <a:gridCol w="798786"/>
                <a:gridCol w="613171"/>
                <a:gridCol w="825182"/>
                <a:gridCol w="825182"/>
                <a:gridCol w="825182"/>
                <a:gridCol w="674496"/>
                <a:gridCol w="851995"/>
              </a:tblGrid>
              <a:tr h="288032">
                <a:tc rowSpan="2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寄存器状态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F2</a:t>
                      </a:r>
                      <a:endParaRPr lang="zh-CN" altLang="en-US" sz="14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F4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F6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F8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F10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...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F30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部件名称</a:t>
                      </a:r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3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五阶段的流水线的改造</a:t>
            </a:r>
          </a:p>
        </p:txBody>
      </p:sp>
      <p:sp>
        <p:nvSpPr>
          <p:cNvPr id="56323" name="Rectangle 1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571500" indent="-571500" eaLnBrk="1" hangingPunct="1">
              <a:buFont typeface="Arial" charset="0"/>
              <a:buChar char="•"/>
              <a:defRPr/>
            </a:pP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和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阶段被以下三个阶段代替：</a:t>
            </a:r>
            <a:endParaRPr lang="en-US" altLang="zh-CN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66788" lvl="1" indent="-495300" eaLnBrk="1" hangingPunct="1">
              <a:buFont typeface="Wingdings" pitchFamily="2" charset="2"/>
              <a:buNone/>
              <a:defRPr/>
            </a:pP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、流出（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Issue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66788" lvl="1" indent="-495300" eaLnBrk="1" hangingPunct="1">
              <a:buFont typeface="Wingdings" pitchFamily="2" charset="2"/>
              <a:buNone/>
              <a:defRPr/>
            </a:pP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、执行（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Execute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lang="en-US" altLang="zh-CN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966788" lvl="1" indent="-495300" eaLnBrk="1" hangingPunct="1">
              <a:buFont typeface="Wingdings" pitchFamily="2" charset="2"/>
              <a:buNone/>
              <a:defRPr/>
            </a:pP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、结果写回（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Write result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</a:p>
          <a:p>
            <a:pPr marL="966788" lvl="1" indent="-495300" eaLnBrk="1" hangingPunct="1">
              <a:buFont typeface="Wingdings" pitchFamily="2" charset="2"/>
              <a:buNone/>
              <a:defRPr/>
            </a:pPr>
            <a:endParaRPr lang="zh-CN" altLang="en-US" sz="2600" b="1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738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3041" y="1484784"/>
            <a:ext cx="8352928" cy="4896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spcBef>
                <a:spcPts val="575"/>
              </a:spcBef>
              <a:buSzPct val="100000"/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zh-CN" altLang="en-US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队列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中取指令</a:t>
            </a:r>
          </a:p>
          <a:p>
            <a:pPr lvl="1" eaLnBrk="1" hangingPunct="1">
              <a:spcBef>
                <a:spcPts val="500"/>
              </a:spcBef>
              <a:buSzPct val="100000"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空闲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structural hazard),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流出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，进行寄存器换名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(renames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处理，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WAW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575"/>
              </a:spcBef>
              <a:buSzPct val="100000"/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zh-CN" altLang="en-US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 </a:t>
            </a:r>
            <a:r>
              <a:rPr lang="en-US" altLang="zh-CN" sz="24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operands (EX)</a:t>
            </a:r>
          </a:p>
          <a:p>
            <a:pPr lvl="1" eaLnBrk="1" hangingPunct="1">
              <a:spcBef>
                <a:spcPts val="550"/>
              </a:spcBef>
              <a:buSzPct val="100000"/>
            </a:pP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两操作数就绪后，就可以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没有准备好，则监测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Data Bus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以获取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结果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推迟指令执行避免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相关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575"/>
              </a:spcBef>
              <a:buSzPct val="100000"/>
              <a:buFont typeface="+mj-lt"/>
              <a:buAutoNum type="arabicPeriod"/>
            </a:pPr>
            <a:r>
              <a:rPr lang="en-US" altLang="zh-CN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result</a:t>
            </a:r>
            <a:r>
              <a:rPr lang="zh-CN" altLang="en-US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 smtClean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altLang="zh-CN" sz="24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(WB)</a:t>
            </a:r>
          </a:p>
          <a:p>
            <a:pPr lvl="1" eaLnBrk="1" hangingPunct="1">
              <a:spcBef>
                <a:spcPts val="550"/>
              </a:spcBef>
              <a:buSzPct val="100000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根据指令流出时所做的寄存器换名记录，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结果通过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Data Bus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传给所有等待该结果的</a:t>
            </a:r>
            <a:r>
              <a:rPr lang="zh-CN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部件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328613" y="404466"/>
            <a:ext cx="848677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5pPr>
            <a:lvl6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6pPr>
            <a:lvl7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7pPr>
            <a:lvl8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8pPr>
            <a:lvl9pPr defTabSz="449263" eaLnBrk="0" fontAlgn="base" hangingPunct="0"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buSzPct val="100000"/>
              <a:buFont typeface="Times New Roman" pitchFamily="18" charset="0"/>
              <a:buNone/>
            </a:pPr>
            <a:r>
              <a:rPr lang="en-US" altLang="zh-CN" sz="3600" b="1" dirty="0" err="1">
                <a:solidFill>
                  <a:schemeClr val="tx1"/>
                </a:solidFill>
                <a:latin typeface="Calibri Light" pitchFamily="34" charset="0"/>
              </a:rPr>
              <a:t>Tomasulo</a:t>
            </a:r>
            <a:r>
              <a:rPr lang="en-US" altLang="zh-CN" sz="3600" b="1" dirty="0">
                <a:solidFill>
                  <a:schemeClr val="tx1"/>
                </a:solidFill>
                <a:latin typeface="Calibri Light" pitchFamily="34" charset="0"/>
              </a:rPr>
              <a:t> </a:t>
            </a:r>
            <a:r>
              <a:rPr lang="zh-CN" altLang="zh-CN" sz="3600" b="1" dirty="0">
                <a:solidFill>
                  <a:schemeClr val="tx1"/>
                </a:solidFill>
                <a:latin typeface="Calibri Light" pitchFamily="34" charset="0"/>
              </a:rPr>
              <a:t>算法的三阶段</a:t>
            </a:r>
          </a:p>
        </p:txBody>
      </p:sp>
    </p:spTree>
    <p:extLst>
      <p:ext uri="{BB962C8B-B14F-4D97-AF65-F5344CB8AC3E}">
        <p14:creationId xmlns:p14="http://schemas.microsoft.com/office/powerpoint/2010/main" val="32959073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7" name="Object 4" descr="Rectangle: Click to edit Master text styles&#10;Second level&#10;Third level&#10;Fourth level&#10;Fifth level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88469069"/>
              </p:ext>
            </p:extLst>
          </p:nvPr>
        </p:nvGraphicFramePr>
        <p:xfrm>
          <a:off x="1187450" y="836712"/>
          <a:ext cx="7398189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8" r:id="rId3" imgW="4314825" imgH="2819400" progId="Word.Picture.8">
                  <p:embed/>
                </p:oleObj>
              </mc:Choice>
              <mc:Fallback>
                <p:oleObj r:id="rId3" imgW="4314825" imgH="2819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836712"/>
                        <a:ext cx="7398189" cy="4824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464971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6419</TotalTime>
  <Words>2930</Words>
  <Application>Microsoft Office PowerPoint</Application>
  <PresentationFormat>全屏显示(4:3)</PresentationFormat>
  <Paragraphs>904</Paragraphs>
  <Slides>48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52" baseType="lpstr">
      <vt:lpstr>Office 主题​​</vt:lpstr>
      <vt:lpstr>Microsoft Word Picture</vt:lpstr>
      <vt:lpstr>Chart</vt:lpstr>
      <vt:lpstr>Picture</vt:lpstr>
      <vt:lpstr>计算机组织与体系结构</vt:lpstr>
      <vt:lpstr>Recap</vt:lpstr>
      <vt:lpstr>7.2  指令的动态调度</vt:lpstr>
      <vt:lpstr>PowerPoint 演示文稿</vt:lpstr>
      <vt:lpstr>PowerPoint 演示文稿</vt:lpstr>
      <vt:lpstr>PowerPoint 演示文稿</vt:lpstr>
      <vt:lpstr>MIPS五阶段的流水线的改造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与记分牌的不同</vt:lpstr>
      <vt:lpstr>指令序列在Tomasulo算法下如何工作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基于Tomasulo算法的动态循环展开</vt:lpstr>
      <vt:lpstr>PowerPoint 演示文稿</vt:lpstr>
      <vt:lpstr>Tomasulo算法的优点</vt:lpstr>
      <vt:lpstr>Tomasulo算法的缺点</vt:lpstr>
      <vt:lpstr>动态调度方法中的异常行为处理</vt:lpstr>
      <vt:lpstr>第七章 指令级并行</vt:lpstr>
      <vt:lpstr>7.3  控制相关的动态解决技术</vt:lpstr>
      <vt:lpstr>7.3.1  分支预测缓冲</vt:lpstr>
      <vt:lpstr>分支预测的效果</vt:lpstr>
      <vt:lpstr>分支预测缓冲(BPB): 原理</vt:lpstr>
      <vt:lpstr>分支预测执行不成功和重新执行过程</vt:lpstr>
      <vt:lpstr>1位BPB状态图</vt:lpstr>
      <vt:lpstr>2位BPB工作原理</vt:lpstr>
      <vt:lpstr>2位BPB状态转换图</vt:lpstr>
      <vt:lpstr>2位BPB另一种状态转换图</vt:lpstr>
      <vt:lpstr>4096单元2位BPB的预测错误率</vt:lpstr>
      <vt:lpstr>4096单元2位BPB: 预测错误率</vt:lpstr>
      <vt:lpstr>2位BPB: 4K vs. 无穷多</vt:lpstr>
      <vt:lpstr>BPB实现</vt:lpstr>
      <vt:lpstr>7.3.2 分支目标缓冲(BTB) </vt:lpstr>
      <vt:lpstr>BTB实现</vt:lpstr>
      <vt:lpstr>BTB 结构</vt:lpstr>
      <vt:lpstr>BTB 执行过程</vt:lpstr>
      <vt:lpstr>PowerPoint 演示文稿</vt:lpstr>
      <vt:lpstr>BTB的改进</vt:lpstr>
      <vt:lpstr>分支预测局限性总结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think</cp:lastModifiedBy>
  <cp:revision>1973</cp:revision>
  <cp:lastPrinted>2018-11-06T11:21:52Z</cp:lastPrinted>
  <dcterms:created xsi:type="dcterms:W3CDTF">2113-01-01T00:00:00Z</dcterms:created>
  <dcterms:modified xsi:type="dcterms:W3CDTF">2018-11-07T07:21:18Z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