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handoutMasterIdLst>
    <p:handoutMasterId r:id="rId55"/>
  </p:handoutMasterIdLst>
  <p:sldIdLst>
    <p:sldId id="256" r:id="rId2"/>
    <p:sldId id="1908" r:id="rId3"/>
    <p:sldId id="1911" r:id="rId4"/>
    <p:sldId id="1912" r:id="rId5"/>
    <p:sldId id="1915" r:id="rId6"/>
    <p:sldId id="1916" r:id="rId7"/>
    <p:sldId id="1917" r:id="rId8"/>
    <p:sldId id="1918" r:id="rId9"/>
    <p:sldId id="1851" r:id="rId10"/>
    <p:sldId id="1913" r:id="rId11"/>
    <p:sldId id="1914" r:id="rId12"/>
    <p:sldId id="1852" r:id="rId13"/>
    <p:sldId id="1853" r:id="rId14"/>
    <p:sldId id="1854" r:id="rId15"/>
    <p:sldId id="1855" r:id="rId16"/>
    <p:sldId id="1856" r:id="rId17"/>
    <p:sldId id="1906" r:id="rId18"/>
    <p:sldId id="1857" r:id="rId19"/>
    <p:sldId id="1907" r:id="rId20"/>
    <p:sldId id="1858" r:id="rId21"/>
    <p:sldId id="1860" r:id="rId22"/>
    <p:sldId id="1929" r:id="rId23"/>
    <p:sldId id="1861" r:id="rId24"/>
    <p:sldId id="1862" r:id="rId25"/>
    <p:sldId id="1863" r:id="rId26"/>
    <p:sldId id="1928" r:id="rId27"/>
    <p:sldId id="1927" r:id="rId28"/>
    <p:sldId id="1865" r:id="rId29"/>
    <p:sldId id="1919" r:id="rId30"/>
    <p:sldId id="1973" r:id="rId31"/>
    <p:sldId id="1866" r:id="rId32"/>
    <p:sldId id="1921" r:id="rId33"/>
    <p:sldId id="1867" r:id="rId34"/>
    <p:sldId id="1868" r:id="rId35"/>
    <p:sldId id="1922" r:id="rId36"/>
    <p:sldId id="1869" r:id="rId37"/>
    <p:sldId id="1926" r:id="rId38"/>
    <p:sldId id="1870" r:id="rId39"/>
    <p:sldId id="1930" r:id="rId40"/>
    <p:sldId id="1931" r:id="rId41"/>
    <p:sldId id="1876" r:id="rId42"/>
    <p:sldId id="1936" r:id="rId43"/>
    <p:sldId id="1937" r:id="rId44"/>
    <p:sldId id="1940" r:id="rId45"/>
    <p:sldId id="1941" r:id="rId46"/>
    <p:sldId id="1877" r:id="rId47"/>
    <p:sldId id="1943" r:id="rId48"/>
    <p:sldId id="1944" r:id="rId49"/>
    <p:sldId id="1878" r:id="rId50"/>
    <p:sldId id="1879" r:id="rId51"/>
    <p:sldId id="1880" r:id="rId52"/>
    <p:sldId id="1905" r:id="rId53"/>
  </p:sldIdLst>
  <p:sldSz cx="9144000" cy="6858000" type="screen4x3"/>
  <p:notesSz cx="6797675" cy="9874250"/>
  <p:kinsoku lang="zh-CN" invalStChars="!),.:;?]}、。—ˇ¨〃々～‖…’”〕〉》」』〗】∶！＂＇），．：；？］｀｜｝·" invalEndChars="([{‘“〔〈《「『〖【（［｛．·"/>
  <p:defaultTextStyle>
    <a:defPPr>
      <a:defRPr lang="en-US"/>
    </a:defPPr>
    <a:lvl1pPr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0"/>
      </a:spcBef>
      <a:spcAft>
        <a:spcPct val="0"/>
      </a:spcAft>
      <a:defRPr kumimoji="1" sz="800" b="1"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b="1"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66FF"/>
    <a:srgbClr val="003399"/>
    <a:srgbClr val="3366FF"/>
    <a:srgbClr val="C28F3E"/>
    <a:srgbClr val="BC7D3E"/>
    <a:srgbClr val="B0753A"/>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80735" autoAdjust="0"/>
  </p:normalViewPr>
  <p:slideViewPr>
    <p:cSldViewPr>
      <p:cViewPr varScale="1">
        <p:scale>
          <a:sx n="57" d="100"/>
          <a:sy n="57" d="100"/>
        </p:scale>
        <p:origin x="154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45862" cy="493176"/>
          </a:xfrm>
          <a:prstGeom prst="rect">
            <a:avLst/>
          </a:prstGeom>
        </p:spPr>
        <p:txBody>
          <a:bodyPr vert="horz" lIns="95263" tIns="47631" rIns="95263" bIns="47631" rtlCol="0"/>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50294" y="1"/>
            <a:ext cx="2945862" cy="493176"/>
          </a:xfrm>
          <a:prstGeom prst="rect">
            <a:avLst/>
          </a:prstGeom>
        </p:spPr>
        <p:txBody>
          <a:bodyPr vert="horz" lIns="95263" tIns="47631" rIns="95263" bIns="47631" rtlCol="0"/>
          <a:lstStyle>
            <a:lvl1pPr algn="r">
              <a:defRPr sz="1300">
                <a:latin typeface="宋体" panose="02010600030101010101" pitchFamily="2" charset="-122"/>
                <a:ea typeface="宋体" panose="02010600030101010101" pitchFamily="2" charset="-122"/>
              </a:defRPr>
            </a:lvl1pPr>
          </a:lstStyle>
          <a:p>
            <a:pPr>
              <a:defRPr/>
            </a:pPr>
            <a:fld id="{5C9833CB-0817-44DC-BDA6-97E8269B2A4B}" type="datetimeFigureOut">
              <a:rPr lang="zh-CN" altLang="en-US"/>
              <a:t>2018/11/15</a:t>
            </a:fld>
            <a:endParaRPr lang="zh-CN" altLang="en-US"/>
          </a:p>
        </p:txBody>
      </p:sp>
      <p:sp>
        <p:nvSpPr>
          <p:cNvPr id="4" name="页脚占位符 3"/>
          <p:cNvSpPr>
            <a:spLocks noGrp="1"/>
          </p:cNvSpPr>
          <p:nvPr>
            <p:ph type="ftr" sz="quarter" idx="2"/>
          </p:nvPr>
        </p:nvSpPr>
        <p:spPr>
          <a:xfrm>
            <a:off x="0" y="9379543"/>
            <a:ext cx="2945862" cy="493176"/>
          </a:xfrm>
          <a:prstGeom prst="rect">
            <a:avLst/>
          </a:prstGeom>
        </p:spPr>
        <p:txBody>
          <a:bodyPr vert="horz" lIns="95263" tIns="47631" rIns="95263" bIns="47631" rtlCol="0" anchor="b"/>
          <a:lstStyle>
            <a:lvl1pPr algn="l">
              <a:defRPr sz="1300">
                <a:latin typeface="宋体" panose="02010600030101010101" pitchFamily="2" charset="-122"/>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50294" y="9379543"/>
            <a:ext cx="2945862" cy="493176"/>
          </a:xfrm>
          <a:prstGeom prst="rect">
            <a:avLst/>
          </a:prstGeom>
        </p:spPr>
        <p:txBody>
          <a:bodyPr vert="horz" lIns="95263" tIns="47631" rIns="95263" bIns="47631" rtlCol="0" anchor="b"/>
          <a:lstStyle>
            <a:lvl1pPr algn="r">
              <a:defRPr sz="1300">
                <a:latin typeface="宋体" panose="02010600030101010101" pitchFamily="2" charset="-122"/>
                <a:ea typeface="宋体" panose="02010600030101010101" pitchFamily="2" charset="-122"/>
              </a:defRPr>
            </a:lvl1pPr>
          </a:lstStyle>
          <a:p>
            <a:pPr>
              <a:defRPr/>
            </a:pPr>
            <a:fld id="{78BBD55E-9969-4143-865D-25DDD65926A5}" type="slidenum">
              <a:rPr lang="zh-CN" altLang="en-US"/>
              <a:t>‹#›</a:t>
            </a:fld>
            <a:endParaRPr lang="zh-CN" altLang="en-US"/>
          </a:p>
        </p:txBody>
      </p:sp>
    </p:spTree>
    <p:extLst>
      <p:ext uri="{BB962C8B-B14F-4D97-AF65-F5344CB8AC3E}">
        <p14:creationId xmlns:p14="http://schemas.microsoft.com/office/powerpoint/2010/main" val="3236276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1"/>
            <a:ext cx="2945862" cy="493176"/>
          </a:xfrm>
          <a:prstGeom prst="rect">
            <a:avLst/>
          </a:prstGeom>
          <a:noFill/>
          <a:ln w="9525">
            <a:noFill/>
            <a:miter lim="800000"/>
          </a:ln>
          <a:effectLst/>
        </p:spPr>
        <p:txBody>
          <a:bodyPr vert="horz" wrap="square" lIns="95263" tIns="47631" rIns="95263" bIns="47631" numCol="1" anchor="t"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zh-CN" altLang="en-US"/>
          </a:p>
        </p:txBody>
      </p:sp>
      <p:sp>
        <p:nvSpPr>
          <p:cNvPr id="51203" name="Rectangle 3"/>
          <p:cNvSpPr>
            <a:spLocks noGrp="1" noChangeArrowheads="1"/>
          </p:cNvSpPr>
          <p:nvPr>
            <p:ph type="dt" idx="1"/>
          </p:nvPr>
        </p:nvSpPr>
        <p:spPr bwMode="auto">
          <a:xfrm>
            <a:off x="3851814" y="1"/>
            <a:ext cx="2945862" cy="493176"/>
          </a:xfrm>
          <a:prstGeom prst="rect">
            <a:avLst/>
          </a:prstGeom>
          <a:noFill/>
          <a:ln w="9525">
            <a:noFill/>
            <a:miter lim="800000"/>
          </a:ln>
          <a:effectLst/>
        </p:spPr>
        <p:txBody>
          <a:bodyPr vert="horz" wrap="square" lIns="95263" tIns="47631" rIns="95263" bIns="47631" numCol="1" anchor="t"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30275" y="739775"/>
            <a:ext cx="4937125" cy="37036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5" name="Rectangle 5"/>
          <p:cNvSpPr>
            <a:spLocks noGrp="1" noChangeArrowheads="1"/>
          </p:cNvSpPr>
          <p:nvPr>
            <p:ph type="body" sz="quarter" idx="3"/>
          </p:nvPr>
        </p:nvSpPr>
        <p:spPr bwMode="auto">
          <a:xfrm>
            <a:off x="905952" y="4689772"/>
            <a:ext cx="4985773" cy="4443183"/>
          </a:xfrm>
          <a:prstGeom prst="rect">
            <a:avLst/>
          </a:prstGeom>
          <a:noFill/>
          <a:ln w="9525">
            <a:noFill/>
            <a:miter lim="800000"/>
          </a:ln>
          <a:effectLst/>
        </p:spPr>
        <p:txBody>
          <a:bodyPr vert="horz" wrap="square" lIns="95263" tIns="47631" rIns="95263" bIns="47631"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1206" name="Rectangle 6"/>
          <p:cNvSpPr>
            <a:spLocks noGrp="1" noChangeArrowheads="1"/>
          </p:cNvSpPr>
          <p:nvPr>
            <p:ph type="ftr" sz="quarter" idx="4"/>
          </p:nvPr>
        </p:nvSpPr>
        <p:spPr bwMode="auto">
          <a:xfrm>
            <a:off x="0" y="9381074"/>
            <a:ext cx="2945862" cy="493176"/>
          </a:xfrm>
          <a:prstGeom prst="rect">
            <a:avLst/>
          </a:prstGeom>
          <a:noFill/>
          <a:ln w="9525">
            <a:noFill/>
            <a:miter lim="800000"/>
          </a:ln>
          <a:effectLst/>
        </p:spPr>
        <p:txBody>
          <a:bodyPr vert="horz" wrap="square" lIns="95263" tIns="47631" rIns="95263" bIns="47631" numCol="1" anchor="b" anchorCtr="0" compatLnSpc="1"/>
          <a:lstStyle>
            <a:lvl1pPr>
              <a:spcBef>
                <a:spcPct val="20000"/>
              </a:spcBef>
              <a:defRPr sz="1300">
                <a:latin typeface="宋体" panose="02010600030101010101" pitchFamily="2" charset="-122"/>
                <a:ea typeface="宋体" panose="02010600030101010101" pitchFamily="2" charset="-122"/>
              </a:defRPr>
            </a:lvl1pPr>
          </a:lstStyle>
          <a:p>
            <a:pPr>
              <a:defRPr/>
            </a:pPr>
            <a:endParaRPr lang="en-US" altLang="zh-CN"/>
          </a:p>
        </p:txBody>
      </p:sp>
      <p:sp>
        <p:nvSpPr>
          <p:cNvPr id="51207" name="Rectangle 7"/>
          <p:cNvSpPr>
            <a:spLocks noGrp="1" noChangeArrowheads="1"/>
          </p:cNvSpPr>
          <p:nvPr>
            <p:ph type="sldNum" sz="quarter" idx="5"/>
          </p:nvPr>
        </p:nvSpPr>
        <p:spPr bwMode="auto">
          <a:xfrm>
            <a:off x="3851814" y="9381074"/>
            <a:ext cx="2945862" cy="493176"/>
          </a:xfrm>
          <a:prstGeom prst="rect">
            <a:avLst/>
          </a:prstGeom>
          <a:noFill/>
          <a:ln w="9525">
            <a:noFill/>
            <a:miter lim="800000"/>
          </a:ln>
          <a:effectLst/>
        </p:spPr>
        <p:txBody>
          <a:bodyPr vert="horz" wrap="square" lIns="95263" tIns="47631" rIns="95263" bIns="47631" numCol="1" anchor="b" anchorCtr="0" compatLnSpc="1"/>
          <a:lstStyle>
            <a:lvl1pPr algn="r">
              <a:spcBef>
                <a:spcPct val="20000"/>
              </a:spcBef>
              <a:defRPr sz="1300">
                <a:latin typeface="宋体" panose="02010600030101010101" pitchFamily="2" charset="-122"/>
                <a:ea typeface="宋体" panose="02010600030101010101" pitchFamily="2" charset="-122"/>
              </a:defRPr>
            </a:lvl1pPr>
          </a:lstStyle>
          <a:p>
            <a:pPr>
              <a:defRPr/>
            </a:pPr>
            <a:fld id="{E900B983-0E40-4C29-87BA-CE566D420E22}" type="slidenum">
              <a:rPr lang="zh-CN" altLang="en-US"/>
              <a:t>‹#›</a:t>
            </a:fld>
            <a:endParaRPr lang="en-US" altLang="zh-CN"/>
          </a:p>
        </p:txBody>
      </p:sp>
    </p:spTree>
    <p:extLst>
      <p:ext uri="{BB962C8B-B14F-4D97-AF65-F5344CB8AC3E}">
        <p14:creationId xmlns:p14="http://schemas.microsoft.com/office/powerpoint/2010/main" val="31672892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1</a:t>
            </a:fld>
            <a:endParaRPr lang="en-US" altLang="zh-CN"/>
          </a:p>
        </p:txBody>
      </p:sp>
    </p:spTree>
    <p:extLst>
      <p:ext uri="{BB962C8B-B14F-4D97-AF65-F5344CB8AC3E}">
        <p14:creationId xmlns:p14="http://schemas.microsoft.com/office/powerpoint/2010/main" val="1003212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t>一个通用于嵌入式系统、桌面处理器、服务器的典型多级存储器层次结构。</a:t>
            </a:r>
            <a:r>
              <a:rPr lang="zh-CN" altLang="en-US" dirty="0" smtClean="0"/>
              <a:t>距离</a:t>
            </a:r>
            <a:r>
              <a:rPr lang="en-US" altLang="zh-CN" dirty="0" smtClean="0"/>
              <a:t>CPU</a:t>
            </a:r>
            <a:r>
              <a:rPr lang="zh-CN" altLang="en-US" dirty="0" smtClean="0"/>
              <a:t>越远的层次，存储容量越大，存取速度越慢。注意，不同层次的存取时间的变化系数为</a:t>
            </a:r>
            <a:r>
              <a:rPr lang="en-US" altLang="zh-CN" dirty="0" smtClean="0"/>
              <a:t>10</a:t>
            </a:r>
            <a:r>
              <a:rPr lang="zh-CN" altLang="en-US" dirty="0" smtClean="0"/>
              <a:t>：从微微秒到毫秒之间变化；而容量大小的变化系数为</a:t>
            </a:r>
            <a:r>
              <a:rPr lang="en-US" altLang="zh-CN" dirty="0" smtClean="0"/>
              <a:t>1000</a:t>
            </a:r>
            <a:r>
              <a:rPr lang="zh-CN" altLang="en-US" dirty="0" smtClean="0"/>
              <a:t>：从几字节到几千兆字节之间变化。图</a:t>
            </a:r>
            <a:r>
              <a:rPr lang="en-US" altLang="zh-CN" dirty="0" smtClean="0"/>
              <a:t>8.3</a:t>
            </a:r>
            <a:r>
              <a:rPr lang="zh-CN" altLang="en-US" dirty="0" smtClean="0"/>
              <a:t>将给出桌面处理器、小型服务器的更多参数指标。</a:t>
            </a: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88" indent="-309207">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610" indent="-247047">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891" indent="-247047">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172" indent="-247047">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5201"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230"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258"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87"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55C020-47A6-49FD-A259-EB864C99010F}" type="slidenum">
              <a:rPr lang="en-US" altLang="zh-CN" sz="1300"/>
              <a:pPr>
                <a:spcBef>
                  <a:spcPct val="0"/>
                </a:spcBef>
              </a:pPr>
              <a:t>19</a:t>
            </a:fld>
            <a:endParaRPr lang="en-US" altLang="zh-CN" sz="1300"/>
          </a:p>
        </p:txBody>
      </p:sp>
    </p:spTree>
    <p:extLst>
      <p:ext uri="{BB962C8B-B14F-4D97-AF65-F5344CB8AC3E}">
        <p14:creationId xmlns:p14="http://schemas.microsoft.com/office/powerpoint/2010/main" val="2068996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C50E01D-5218-495F-A070-421D2D3AECA0}" type="slidenum">
              <a:rPr lang="en-US" altLang="zh-CN" b="0">
                <a:latin typeface="Times New Roman" panose="02020603050405020304" pitchFamily="18" charset="0"/>
              </a:rPr>
              <a:pPr eaLnBrk="1" hangingPunct="1"/>
              <a:t>21</a:t>
            </a:fld>
            <a:endParaRPr lang="en-US" altLang="zh-CN" b="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有三级存储器件构成的两层存储层次。</a:t>
            </a:r>
          </a:p>
          <a:p>
            <a:pPr eaLnBrk="1" hangingPunct="1"/>
            <a:r>
              <a:rPr lang="zh-CN" altLang="en-US" smtClean="0"/>
              <a:t>目标有所区别。</a:t>
            </a:r>
          </a:p>
        </p:txBody>
      </p:sp>
    </p:spTree>
    <p:extLst>
      <p:ext uri="{BB962C8B-B14F-4D97-AF65-F5344CB8AC3E}">
        <p14:creationId xmlns:p14="http://schemas.microsoft.com/office/powerpoint/2010/main" val="295689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Cache</a:t>
            </a:r>
            <a:r>
              <a:rPr lang="zh-CN" altLang="zh-CN" smtClean="0"/>
              <a:t>缺失通常由硬件处理，导致顺序执行处理器暂停或停止处理，直到所需数据可用为止</a:t>
            </a:r>
            <a:endParaRPr lang="en-US" altLang="zh-CN" smtClean="0"/>
          </a:p>
          <a:p>
            <a:endParaRPr lang="en-US" altLang="zh-CN" smtClean="0"/>
          </a:p>
          <a:p>
            <a:r>
              <a:rPr lang="zh-CN" altLang="zh-CN" smtClean="0"/>
              <a:t>类似地，一个程序需要的所有数据并不是都驻留在内存中。如果系统中包含虚拟存储器，那么一些数据可以存放在磁盘中。地址空间通常分为一些固定大小的块，称为“页”。任何时候，每个页保存在主存储器或者磁盘中。当</a:t>
            </a:r>
            <a:r>
              <a:rPr lang="en-US" altLang="zh-CN" smtClean="0"/>
              <a:t>CPU</a:t>
            </a:r>
            <a:r>
              <a:rPr lang="zh-CN" altLang="zh-CN" smtClean="0"/>
              <a:t>要访问的数据项既不在</a:t>
            </a:r>
            <a:r>
              <a:rPr lang="en-US" altLang="zh-CN" smtClean="0"/>
              <a:t>Cache</a:t>
            </a:r>
            <a:r>
              <a:rPr lang="zh-CN" altLang="zh-CN" smtClean="0"/>
              <a:t>、又不在主存储器中时，则发生“页缺失”，需要从磁盘中取出该页并放到主存储器中。页缺失花费的时间比较长，通常由软件来处理，这时，</a:t>
            </a:r>
            <a:r>
              <a:rPr lang="en-US" altLang="zh-CN" smtClean="0"/>
              <a:t>CPU</a:t>
            </a:r>
            <a:r>
              <a:rPr lang="zh-CN" altLang="zh-CN" smtClean="0"/>
              <a:t>并不停止工作，而是切换到其他任务继续执行。</a:t>
            </a:r>
            <a:r>
              <a:rPr lang="en-US" altLang="zh-CN" smtClean="0"/>
              <a:t>Cache</a:t>
            </a:r>
            <a:r>
              <a:rPr lang="zh-CN" altLang="zh-CN" smtClean="0"/>
              <a:t>与主存储器的关系和主存储器与磁盘的关系相同。</a:t>
            </a:r>
            <a:endParaRPr lang="zh-CN" altLang="en-US" smtClean="0"/>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88" indent="-309207">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610" indent="-247047">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891" indent="-247047">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172" indent="-247047">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5201"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230"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258"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87"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A0C7ABC-2D93-43AE-B58E-073DE0791842}" type="slidenum">
              <a:rPr lang="en-US" altLang="zh-CN" sz="1300"/>
              <a:pPr>
                <a:spcBef>
                  <a:spcPct val="0"/>
                </a:spcBef>
              </a:pPr>
              <a:t>22</a:t>
            </a:fld>
            <a:endParaRPr lang="en-US" altLang="zh-CN" sz="1300"/>
          </a:p>
        </p:txBody>
      </p:sp>
    </p:spTree>
    <p:extLst>
      <p:ext uri="{BB962C8B-B14F-4D97-AF65-F5344CB8AC3E}">
        <p14:creationId xmlns:p14="http://schemas.microsoft.com/office/powerpoint/2010/main" val="3301176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5B91052A-5AC0-4554-A29A-3464F37E595B}" type="slidenum">
              <a:rPr lang="en-US" altLang="zh-CN" b="0">
                <a:latin typeface="Times New Roman" panose="02020603050405020304" pitchFamily="18" charset="0"/>
              </a:rPr>
              <a:pPr eaLnBrk="1" hangingPunct="1"/>
              <a:t>23</a:t>
            </a:fld>
            <a:endParaRPr lang="en-US" altLang="zh-CN" b="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注意数量上的差别。给出实际数值例子。</a:t>
            </a:r>
          </a:p>
        </p:txBody>
      </p:sp>
    </p:spTree>
    <p:extLst>
      <p:ext uri="{BB962C8B-B14F-4D97-AF65-F5344CB8AC3E}">
        <p14:creationId xmlns:p14="http://schemas.microsoft.com/office/powerpoint/2010/main" val="4248829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0C66EC43-163F-4706-B1DA-B71EEBB247A0}" type="slidenum">
              <a:rPr lang="en-US" altLang="zh-CN" b="0">
                <a:latin typeface="Times New Roman" panose="02020603050405020304" pitchFamily="18" charset="0"/>
              </a:rPr>
              <a:pPr eaLnBrk="1" hangingPunct="1"/>
              <a:t>24</a:t>
            </a:fld>
            <a:endParaRPr lang="en-US" altLang="zh-CN"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任何存储层次都要考虑的</a:t>
            </a:r>
            <a:r>
              <a:rPr lang="en-US" altLang="zh-CN" smtClean="0"/>
              <a:t>4</a:t>
            </a:r>
            <a:r>
              <a:rPr lang="zh-CN" altLang="en-US" smtClean="0"/>
              <a:t>个基本问题。</a:t>
            </a:r>
          </a:p>
          <a:p>
            <a:pPr eaLnBrk="1" hangingPunct="1"/>
            <a:r>
              <a:rPr lang="zh-CN" altLang="en-US" smtClean="0"/>
              <a:t>为什么是这四个问题？</a:t>
            </a:r>
          </a:p>
        </p:txBody>
      </p:sp>
    </p:spTree>
    <p:extLst>
      <p:ext uri="{BB962C8B-B14F-4D97-AF65-F5344CB8AC3E}">
        <p14:creationId xmlns:p14="http://schemas.microsoft.com/office/powerpoint/2010/main" val="2385838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310C9C79-1244-4125-B705-E6FE7F001A35}" type="slidenum">
              <a:rPr lang="en-US" altLang="zh-CN" b="0">
                <a:latin typeface="Times New Roman" panose="02020603050405020304" pitchFamily="18" charset="0"/>
              </a:rPr>
              <a:pPr eaLnBrk="1" hangingPunct="1"/>
              <a:t>25</a:t>
            </a:fld>
            <a:endParaRPr lang="en-US" altLang="zh-CN" b="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存储层次：最少有两层构成。分别量化每层的三个指标，</a:t>
            </a:r>
          </a:p>
          <a:p>
            <a:pPr eaLnBrk="1" hangingPunct="1"/>
            <a:r>
              <a:rPr lang="zh-CN" altLang="en-US" smtClean="0"/>
              <a:t>再计算整体的指标</a:t>
            </a:r>
            <a:r>
              <a:rPr lang="en-US" altLang="zh-CN" smtClean="0">
                <a:latin typeface="Arial" panose="020B0604020202020204" pitchFamily="34" charset="0"/>
              </a:rPr>
              <a:t>——</a:t>
            </a:r>
            <a:r>
              <a:rPr lang="zh-CN" altLang="en-US" smtClean="0"/>
              <a:t>一种平均。</a:t>
            </a:r>
          </a:p>
        </p:txBody>
      </p:sp>
    </p:spTree>
    <p:extLst>
      <p:ext uri="{BB962C8B-B14F-4D97-AF65-F5344CB8AC3E}">
        <p14:creationId xmlns:p14="http://schemas.microsoft.com/office/powerpoint/2010/main" val="20267307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mtClean="0"/>
              <a:t>发生</a:t>
            </a:r>
            <a:r>
              <a:rPr lang="en-US" altLang="zh-CN" smtClean="0"/>
              <a:t>Cache</a:t>
            </a:r>
            <a:r>
              <a:rPr lang="zh-CN" altLang="zh-CN" smtClean="0"/>
              <a:t>缺失时，数据存取时间取决于存储器的延迟和带宽。延迟决定了读取该块第一个字的时间，而带宽决定了读取该块中其他部分所需要的时间。</a:t>
            </a:r>
            <a:endParaRPr lang="zh-CN" altLang="en-US" smtClean="0"/>
          </a:p>
        </p:txBody>
      </p:sp>
      <p:sp>
        <p:nvSpPr>
          <p:cNvPr id="358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88" indent="-309207">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610" indent="-247047">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891" indent="-247047">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172" indent="-247047">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5201"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230"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258"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87"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283F779-E54A-48D6-A6C1-E0DA973C8F73}" type="slidenum">
              <a:rPr lang="en-US" altLang="zh-CN" sz="1300"/>
              <a:pPr>
                <a:spcBef>
                  <a:spcPct val="0"/>
                </a:spcBef>
              </a:pPr>
              <a:t>27</a:t>
            </a:fld>
            <a:endParaRPr lang="en-US" altLang="zh-CN" sz="1300"/>
          </a:p>
        </p:txBody>
      </p:sp>
    </p:spTree>
    <p:extLst>
      <p:ext uri="{BB962C8B-B14F-4D97-AF65-F5344CB8AC3E}">
        <p14:creationId xmlns:p14="http://schemas.microsoft.com/office/powerpoint/2010/main" val="1730422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54E54080-FF13-4B20-80D3-011F4CC57063}" type="slidenum">
              <a:rPr lang="en-US" altLang="zh-CN" b="0">
                <a:latin typeface="Times New Roman" panose="02020603050405020304" pitchFamily="18" charset="0"/>
              </a:rPr>
              <a:pPr eaLnBrk="1" hangingPunct="1"/>
              <a:t>28</a:t>
            </a:fld>
            <a:endParaRPr lang="en-US" altLang="zh-CN" b="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本章的重点是两部分：</a:t>
            </a:r>
            <a:r>
              <a:rPr lang="en-US" altLang="zh-CN" smtClean="0"/>
              <a:t>cache</a:t>
            </a:r>
            <a:r>
              <a:rPr lang="zh-CN" altLang="en-US" smtClean="0"/>
              <a:t>和主存</a:t>
            </a:r>
          </a:p>
          <a:p>
            <a:pPr eaLnBrk="1" hangingPunct="1"/>
            <a:r>
              <a:rPr lang="zh-CN" altLang="en-US" smtClean="0"/>
              <a:t>也是单机存储层次中最重要的两层。</a:t>
            </a:r>
          </a:p>
        </p:txBody>
      </p:sp>
    </p:spTree>
    <p:extLst>
      <p:ext uri="{BB962C8B-B14F-4D97-AF65-F5344CB8AC3E}">
        <p14:creationId xmlns:p14="http://schemas.microsoft.com/office/powerpoint/2010/main" val="3187914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900B983-0E40-4C29-87BA-CE566D420E22}" type="slidenum">
              <a:rPr lang="zh-CN" altLang="en-US" smtClean="0"/>
              <a:t>30</a:t>
            </a:fld>
            <a:endParaRPr lang="en-US" altLang="zh-CN"/>
          </a:p>
        </p:txBody>
      </p:sp>
    </p:spTree>
    <p:extLst>
      <p:ext uri="{BB962C8B-B14F-4D97-AF65-F5344CB8AC3E}">
        <p14:creationId xmlns:p14="http://schemas.microsoft.com/office/powerpoint/2010/main" val="3001377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411C2B8-99EE-4ABC-84FC-6254054F20AD}" type="slidenum">
              <a:rPr lang="en-US" altLang="zh-CN" b="0">
                <a:latin typeface="Times New Roman" panose="02020603050405020304" pitchFamily="18" charset="0"/>
              </a:rPr>
              <a:pPr eaLnBrk="1" hangingPunct="1"/>
              <a:t>31</a:t>
            </a:fld>
            <a:endParaRPr lang="en-US" altLang="zh-CN" b="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在江</a:t>
            </a:r>
            <a:r>
              <a:rPr lang="en-US" altLang="zh-CN" smtClean="0"/>
              <a:t>cache</a:t>
            </a:r>
            <a:r>
              <a:rPr lang="zh-CN" altLang="en-US" smtClean="0"/>
              <a:t>之前一定要弄清楚的两件事：</a:t>
            </a:r>
          </a:p>
          <a:p>
            <a:pPr eaLnBrk="1" hangingPunct="1"/>
            <a:r>
              <a:rPr lang="en-US" altLang="zh-CN" smtClean="0"/>
              <a:t>1</a:t>
            </a:r>
            <a:r>
              <a:rPr lang="zh-CN" altLang="en-US" smtClean="0"/>
              <a:t>。存储空间（主存）的线性地址分割和查找方法。</a:t>
            </a:r>
          </a:p>
          <a:p>
            <a:pPr eaLnBrk="1" hangingPunct="1"/>
            <a:r>
              <a:rPr lang="en-US" altLang="zh-CN" smtClean="0"/>
              <a:t>2</a:t>
            </a:r>
            <a:r>
              <a:rPr lang="zh-CN" altLang="en-US" smtClean="0"/>
              <a:t>。加上</a:t>
            </a:r>
            <a:r>
              <a:rPr lang="en-US" altLang="zh-CN" smtClean="0"/>
              <a:t>cache</a:t>
            </a:r>
            <a:r>
              <a:rPr lang="zh-CN" altLang="en-US" smtClean="0"/>
              <a:t>后是怎样分块的。</a:t>
            </a:r>
          </a:p>
          <a:p>
            <a:pPr eaLnBrk="1" hangingPunct="1"/>
            <a:endParaRPr lang="zh-CN" altLang="en-US" smtClean="0"/>
          </a:p>
          <a:p>
            <a:pPr eaLnBrk="1" hangingPunct="1"/>
            <a:r>
              <a:rPr lang="zh-CN" altLang="en-US" smtClean="0"/>
              <a:t>映象规则为什么是最先要讨论的？</a:t>
            </a:r>
          </a:p>
        </p:txBody>
      </p:sp>
    </p:spTree>
    <p:extLst>
      <p:ext uri="{BB962C8B-B14F-4D97-AF65-F5344CB8AC3E}">
        <p14:creationId xmlns:p14="http://schemas.microsoft.com/office/powerpoint/2010/main" val="402722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53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6310">
              <a:defRPr kumimoji="1" sz="1600" b="1">
                <a:solidFill>
                  <a:schemeClr val="tx1"/>
                </a:solidFill>
                <a:latin typeface="Arial" panose="020B0604020202020204" pitchFamily="34" charset="0"/>
                <a:ea typeface="宋体" panose="02010600030101010101" pitchFamily="2" charset="-122"/>
              </a:defRPr>
            </a:lvl1pPr>
            <a:lvl2pPr marL="717233" indent="-275737" defTabSz="956310">
              <a:defRPr kumimoji="1" sz="1600" b="1">
                <a:solidFill>
                  <a:schemeClr val="tx1"/>
                </a:solidFill>
                <a:latin typeface="Arial" panose="020B0604020202020204" pitchFamily="34" charset="0"/>
                <a:ea typeface="宋体" panose="02010600030101010101" pitchFamily="2" charset="-122"/>
              </a:defRPr>
            </a:lvl2pPr>
            <a:lvl3pPr marL="1102944" indent="-219951" defTabSz="956310">
              <a:defRPr kumimoji="1" sz="1600" b="1">
                <a:solidFill>
                  <a:schemeClr val="tx1"/>
                </a:solidFill>
                <a:latin typeface="Arial" panose="020B0604020202020204" pitchFamily="34" charset="0"/>
                <a:ea typeface="宋体" panose="02010600030101010101" pitchFamily="2" charset="-122"/>
              </a:defRPr>
            </a:lvl3pPr>
            <a:lvl4pPr marL="1544441" indent="-219951" defTabSz="956310">
              <a:defRPr kumimoji="1" sz="1600" b="1">
                <a:solidFill>
                  <a:schemeClr val="tx1"/>
                </a:solidFill>
                <a:latin typeface="Arial" panose="020B0604020202020204" pitchFamily="34" charset="0"/>
                <a:ea typeface="宋体" panose="02010600030101010101" pitchFamily="2" charset="-122"/>
              </a:defRPr>
            </a:lvl4pPr>
            <a:lvl5pPr marL="1985937" indent="-219951" defTabSz="956310">
              <a:defRPr kumimoji="1" sz="1600" b="1">
                <a:solidFill>
                  <a:schemeClr val="tx1"/>
                </a:solidFill>
                <a:latin typeface="Arial" panose="020B0604020202020204" pitchFamily="34" charset="0"/>
                <a:ea typeface="宋体" panose="02010600030101010101" pitchFamily="2" charset="-122"/>
              </a:defRPr>
            </a:lvl5pPr>
            <a:lvl6pPr marL="2444966" indent="-219951" defTabSz="95631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6pPr>
            <a:lvl7pPr marL="2903995" indent="-219951" defTabSz="95631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7pPr>
            <a:lvl8pPr marL="3363024" indent="-219951" defTabSz="95631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8pPr>
            <a:lvl9pPr marL="3822052" indent="-219951" defTabSz="95631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9pPr>
          </a:lstStyle>
          <a:p>
            <a:fld id="{A3A8307E-3A00-40A3-916B-02433A953EA4}" type="slidenum">
              <a:rPr lang="zh-CN" altLang="en-US" sz="1200">
                <a:latin typeface="宋体" panose="02010600030101010101" pitchFamily="2" charset="-122"/>
              </a:rPr>
              <a:pPr/>
              <a:t>2</a:t>
            </a:fld>
            <a:endParaRPr lang="en-US" altLang="zh-CN" sz="1200">
              <a:latin typeface="宋体" panose="02010600030101010101" pitchFamily="2" charset="-122"/>
            </a:endParaRPr>
          </a:p>
        </p:txBody>
      </p:sp>
    </p:spTree>
    <p:extLst>
      <p:ext uri="{BB962C8B-B14F-4D97-AF65-F5344CB8AC3E}">
        <p14:creationId xmlns:p14="http://schemas.microsoft.com/office/powerpoint/2010/main" val="35740352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C4B8EE4B-5E51-4868-A7AB-C8D3E22F3BA9}" type="slidenum">
              <a:rPr lang="en-US" altLang="zh-CN" b="0">
                <a:latin typeface="Times New Roman" panose="02020603050405020304" pitchFamily="18" charset="0"/>
              </a:rPr>
              <a:pPr eaLnBrk="1" hangingPunct="1"/>
              <a:t>33</a:t>
            </a:fld>
            <a:endParaRPr lang="en-US" altLang="zh-CN" b="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跟查找方法对应，这种方式最简单。</a:t>
            </a:r>
          </a:p>
          <a:p>
            <a:pPr eaLnBrk="1" hangingPunct="1"/>
            <a:r>
              <a:rPr lang="zh-CN" altLang="en-US" smtClean="0"/>
              <a:t>注意无论是块数还是主存字节数都是</a:t>
            </a:r>
            <a:r>
              <a:rPr lang="en-US" altLang="zh-CN" smtClean="0"/>
              <a:t>2</a:t>
            </a:r>
            <a:r>
              <a:rPr lang="zh-CN" altLang="en-US" smtClean="0"/>
              <a:t>的幂次，地址才好划分。</a:t>
            </a:r>
          </a:p>
        </p:txBody>
      </p:sp>
    </p:spTree>
    <p:extLst>
      <p:ext uri="{BB962C8B-B14F-4D97-AF65-F5344CB8AC3E}">
        <p14:creationId xmlns:p14="http://schemas.microsoft.com/office/powerpoint/2010/main" val="12443786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1E651080-69C6-466C-83F2-7CC2327D42E6}" type="slidenum">
              <a:rPr lang="en-US" altLang="zh-CN" b="0">
                <a:latin typeface="Times New Roman" panose="02020603050405020304" pitchFamily="18" charset="0"/>
              </a:rPr>
              <a:pPr eaLnBrk="1" hangingPunct="1"/>
              <a:t>34</a:t>
            </a:fld>
            <a:endParaRPr lang="en-US" altLang="zh-CN" b="0">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取模的硬件实现就是截位，无需代价。</a:t>
            </a:r>
          </a:p>
          <a:p>
            <a:pPr eaLnBrk="1" hangingPunct="1"/>
            <a:r>
              <a:rPr lang="zh-CN" altLang="en-US" smtClean="0"/>
              <a:t>组相联：这种折衷体现这实现代价和查找效率的平衡。</a:t>
            </a:r>
          </a:p>
        </p:txBody>
      </p:sp>
    </p:spTree>
    <p:extLst>
      <p:ext uri="{BB962C8B-B14F-4D97-AF65-F5344CB8AC3E}">
        <p14:creationId xmlns:p14="http://schemas.microsoft.com/office/powerpoint/2010/main" val="4093946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B9A712DB-6016-4BA4-B23D-89473782310E}" type="slidenum">
              <a:rPr lang="en-US" altLang="zh-CN" b="0">
                <a:latin typeface="Times New Roman" panose="02020603050405020304" pitchFamily="18" charset="0"/>
              </a:rPr>
              <a:pPr eaLnBrk="1" hangingPunct="1"/>
              <a:t>36</a:t>
            </a:fld>
            <a:endParaRPr lang="en-US" altLang="zh-CN" b="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取模的硬件实现就是截位，无需代价。</a:t>
            </a:r>
          </a:p>
          <a:p>
            <a:pPr eaLnBrk="1" hangingPunct="1"/>
            <a:r>
              <a:rPr lang="zh-CN" altLang="en-US" smtClean="0"/>
              <a:t>组相联：这种折衷体现这实现代价和查找效率的平衡。</a:t>
            </a:r>
          </a:p>
        </p:txBody>
      </p:sp>
    </p:spTree>
    <p:extLst>
      <p:ext uri="{BB962C8B-B14F-4D97-AF65-F5344CB8AC3E}">
        <p14:creationId xmlns:p14="http://schemas.microsoft.com/office/powerpoint/2010/main" val="3521459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BE084F3F-1EB6-4BB3-9234-2358056C8255}" type="slidenum">
              <a:rPr lang="en-US" altLang="zh-CN" b="0">
                <a:latin typeface="Times New Roman" panose="02020603050405020304" pitchFamily="18" charset="0"/>
              </a:rPr>
              <a:pPr eaLnBrk="1" hangingPunct="1"/>
              <a:t>38</a:t>
            </a:fld>
            <a:endParaRPr lang="en-US" altLang="zh-CN" b="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当代高性能微处理器</a:t>
            </a:r>
            <a:r>
              <a:rPr lang="en-US" altLang="zh-CN" smtClean="0"/>
              <a:t>cache</a:t>
            </a:r>
            <a:r>
              <a:rPr lang="zh-CN" altLang="en-US" smtClean="0"/>
              <a:t>有的采用</a:t>
            </a:r>
            <a:r>
              <a:rPr lang="en-US" altLang="zh-CN" smtClean="0"/>
              <a:t>8</a:t>
            </a:r>
            <a:r>
              <a:rPr lang="zh-CN" altLang="en-US" smtClean="0"/>
              <a:t>路或</a:t>
            </a:r>
            <a:r>
              <a:rPr lang="en-US" altLang="zh-CN" smtClean="0"/>
              <a:t>16</a:t>
            </a:r>
            <a:r>
              <a:rPr lang="zh-CN" altLang="en-US" smtClean="0"/>
              <a:t>路组相联。</a:t>
            </a:r>
          </a:p>
        </p:txBody>
      </p:sp>
    </p:spTree>
    <p:extLst>
      <p:ext uri="{BB962C8B-B14F-4D97-AF65-F5344CB8AC3E}">
        <p14:creationId xmlns:p14="http://schemas.microsoft.com/office/powerpoint/2010/main" val="2132278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6E71DFA2-3CBC-4679-835F-6F0BB1C432EC}" type="slidenum">
              <a:rPr lang="en-US" altLang="zh-CN" b="0">
                <a:latin typeface="Times New Roman" panose="02020603050405020304" pitchFamily="18" charset="0"/>
              </a:rPr>
              <a:pPr eaLnBrk="1" hangingPunct="1"/>
              <a:t>41</a:t>
            </a:fld>
            <a:endParaRPr lang="en-US" altLang="zh-CN" b="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注意并行查找需要增加硬件代价：</a:t>
            </a:r>
          </a:p>
          <a:p>
            <a:pPr eaLnBrk="1" hangingPunct="1"/>
            <a:r>
              <a:rPr lang="zh-CN" altLang="en-US" dirty="0" smtClean="0"/>
              <a:t>特殊的存储器（硬核）或</a:t>
            </a:r>
          </a:p>
          <a:p>
            <a:pPr eaLnBrk="1" hangingPunct="1"/>
            <a:r>
              <a:rPr lang="zh-CN" altLang="en-US" dirty="0" smtClean="0"/>
              <a:t>比较器、多字宽的存储体、多路选通。</a:t>
            </a:r>
          </a:p>
          <a:p>
            <a:pPr eaLnBrk="1" hangingPunct="1"/>
            <a:endParaRPr lang="zh-CN" altLang="en-US" dirty="0" smtClean="0"/>
          </a:p>
          <a:p>
            <a:pPr eaLnBrk="1" hangingPunct="1"/>
            <a:r>
              <a:rPr lang="zh-CN" altLang="en-US" dirty="0" smtClean="0"/>
              <a:t>通过两个查找过程综合说明映象＋查找</a:t>
            </a:r>
          </a:p>
        </p:txBody>
      </p:sp>
    </p:spTree>
    <p:extLst>
      <p:ext uri="{BB962C8B-B14F-4D97-AF65-F5344CB8AC3E}">
        <p14:creationId xmlns:p14="http://schemas.microsoft.com/office/powerpoint/2010/main" val="1823314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0A8FF57-F869-430B-A5BA-6A54D4E718DF}" type="slidenum">
              <a:rPr lang="en-US" altLang="zh-CN" b="0">
                <a:latin typeface="Times New Roman" panose="02020603050405020304" pitchFamily="18" charset="0"/>
              </a:rPr>
              <a:pPr eaLnBrk="1" hangingPunct="1"/>
              <a:t>46</a:t>
            </a:fld>
            <a:endParaRPr lang="en-US" altLang="zh-CN" b="0">
              <a:latin typeface="Times New Roman" panose="02020603050405020304"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主存和</a:t>
            </a:r>
            <a:r>
              <a:rPr lang="en-US" altLang="zh-CN" smtClean="0"/>
              <a:t>cache</a:t>
            </a:r>
            <a:r>
              <a:rPr lang="zh-CN" altLang="en-US" smtClean="0"/>
              <a:t>多对一引起的问题。</a:t>
            </a:r>
          </a:p>
          <a:p>
            <a:pPr eaLnBrk="1" hangingPunct="1"/>
            <a:r>
              <a:rPr lang="zh-CN" altLang="en-US" smtClean="0"/>
              <a:t>三种方法的效果可以理论分析，也可以通过实际评测来考量。</a:t>
            </a:r>
          </a:p>
        </p:txBody>
      </p:sp>
    </p:spTree>
    <p:extLst>
      <p:ext uri="{BB962C8B-B14F-4D97-AF65-F5344CB8AC3E}">
        <p14:creationId xmlns:p14="http://schemas.microsoft.com/office/powerpoint/2010/main" val="23811744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p:spPr>
      </p:sp>
      <p:sp>
        <p:nvSpPr>
          <p:cNvPr id="675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这些数据是在</a:t>
            </a:r>
            <a:r>
              <a:rPr lang="en-US" altLang="zh-CN" smtClean="0"/>
              <a:t>Alpha</a:t>
            </a:r>
            <a:r>
              <a:rPr lang="zh-CN" altLang="en-US" smtClean="0"/>
              <a:t>系统结构计算机中，通过运行十个</a:t>
            </a:r>
            <a:r>
              <a:rPr lang="en-US" altLang="zh-CN" smtClean="0"/>
              <a:t>SPEC2000</a:t>
            </a:r>
            <a:r>
              <a:rPr lang="zh-CN" altLang="en-US" smtClean="0"/>
              <a:t>基准测试程序得到的，</a:t>
            </a:r>
            <a:r>
              <a:rPr lang="en-US" altLang="zh-CN" smtClean="0"/>
              <a:t>Cache</a:t>
            </a:r>
            <a:r>
              <a:rPr lang="zh-CN" altLang="en-US" smtClean="0"/>
              <a:t>块大小为</a:t>
            </a:r>
            <a:r>
              <a:rPr lang="en-US" altLang="zh-CN" smtClean="0"/>
              <a:t>64 </a:t>
            </a:r>
            <a:r>
              <a:rPr lang="zh-CN" altLang="en-US" smtClean="0"/>
              <a:t>字节。</a:t>
            </a:r>
            <a:endParaRPr lang="en-US" altLang="zh-CN" smtClean="0"/>
          </a:p>
          <a:p>
            <a:r>
              <a:rPr lang="zh-CN" altLang="en-US" smtClean="0"/>
              <a:t>对于大容量</a:t>
            </a:r>
            <a:r>
              <a:rPr lang="en-US" altLang="zh-CN" smtClean="0"/>
              <a:t>Cache</a:t>
            </a:r>
            <a:r>
              <a:rPr lang="zh-CN" altLang="en-US" smtClean="0"/>
              <a:t>，</a:t>
            </a:r>
            <a:r>
              <a:rPr lang="en-US" altLang="zh-CN" smtClean="0"/>
              <a:t>LRU</a:t>
            </a:r>
            <a:r>
              <a:rPr lang="zh-CN" altLang="en-US" smtClean="0"/>
              <a:t>和随机替换几乎没有差别；对于小容量</a:t>
            </a:r>
            <a:r>
              <a:rPr lang="en-US" altLang="zh-CN" smtClean="0"/>
              <a:t>Cache</a:t>
            </a:r>
            <a:r>
              <a:rPr lang="zh-CN" altLang="en-US" smtClean="0"/>
              <a:t>，</a:t>
            </a:r>
            <a:r>
              <a:rPr lang="en-US" altLang="zh-CN" smtClean="0"/>
              <a:t>LRU</a:t>
            </a:r>
            <a:r>
              <a:rPr lang="zh-CN" altLang="en-US" smtClean="0"/>
              <a:t>替换策略最优，先进先出（</a:t>
            </a:r>
            <a:r>
              <a:rPr lang="en-US" altLang="zh-CN" smtClean="0"/>
              <a:t>FIFO</a:t>
            </a:r>
            <a:r>
              <a:rPr lang="zh-CN" altLang="en-US" smtClean="0"/>
              <a:t>）算法要比随机算法性能略好一些。</a:t>
            </a:r>
          </a:p>
        </p:txBody>
      </p:sp>
      <p:sp>
        <p:nvSpPr>
          <p:cNvPr id="675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806488" indent="-309207">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241610" indent="-247047">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738891" indent="-247047">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236172" indent="-247047">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695201"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3154230"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613258"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4072287" indent="-247047"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7AC8CEC-1E02-43DC-AD8C-84D7819EF63F}" type="slidenum">
              <a:rPr lang="en-US" altLang="zh-CN" sz="1300"/>
              <a:pPr>
                <a:spcBef>
                  <a:spcPct val="0"/>
                </a:spcBef>
              </a:pPr>
              <a:t>48</a:t>
            </a:fld>
            <a:endParaRPr lang="en-US" altLang="zh-CN" sz="1300"/>
          </a:p>
        </p:txBody>
      </p:sp>
    </p:spTree>
    <p:extLst>
      <p:ext uri="{BB962C8B-B14F-4D97-AF65-F5344CB8AC3E}">
        <p14:creationId xmlns:p14="http://schemas.microsoft.com/office/powerpoint/2010/main" val="825224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0F609D0C-77A7-457B-B256-3F96A65DB19F}" type="slidenum">
              <a:rPr lang="en-US" altLang="zh-CN" b="0">
                <a:latin typeface="Times New Roman" panose="02020603050405020304" pitchFamily="18" charset="0"/>
              </a:rPr>
              <a:pPr eaLnBrk="1" hangingPunct="1"/>
              <a:t>49</a:t>
            </a:fld>
            <a:endParaRPr lang="en-US" altLang="zh-CN" b="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注意写的比例计算时的分母。</a:t>
            </a:r>
          </a:p>
          <a:p>
            <a:pPr eaLnBrk="1" hangingPunct="1"/>
            <a:r>
              <a:rPr lang="zh-CN" altLang="en-US" smtClean="0"/>
              <a:t>写是一种更新动作，从而引起不一致。</a:t>
            </a:r>
          </a:p>
        </p:txBody>
      </p:sp>
    </p:spTree>
    <p:extLst>
      <p:ext uri="{BB962C8B-B14F-4D97-AF65-F5344CB8AC3E}">
        <p14:creationId xmlns:p14="http://schemas.microsoft.com/office/powerpoint/2010/main" val="25944783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70E9C866-7837-4C26-BEAD-7271C71800C3}" type="slidenum">
              <a:rPr lang="en-US" altLang="zh-CN" b="0">
                <a:latin typeface="Times New Roman" panose="02020603050405020304" pitchFamily="18" charset="0"/>
              </a:rPr>
              <a:pPr eaLnBrk="1" hangingPunct="1"/>
              <a:t>50</a:t>
            </a:fld>
            <a:endParaRPr lang="en-US" altLang="zh-CN" b="0">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这两种策略无论写失效还是写命中都可采用。</a:t>
            </a:r>
          </a:p>
          <a:p>
            <a:pPr eaLnBrk="1" hangingPunct="1"/>
            <a:r>
              <a:rPr lang="zh-CN" altLang="en-US" smtClean="0"/>
              <a:t>注意区分一下命中和不命中时动作有何不同？</a:t>
            </a:r>
          </a:p>
        </p:txBody>
      </p:sp>
    </p:spTree>
    <p:extLst>
      <p:ext uri="{BB962C8B-B14F-4D97-AF65-F5344CB8AC3E}">
        <p14:creationId xmlns:p14="http://schemas.microsoft.com/office/powerpoint/2010/main" val="1776563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1329A2D5-06C7-4CF5-92B6-5B09F4C1F4CE}" type="slidenum">
              <a:rPr lang="en-US" altLang="zh-CN" b="0">
                <a:latin typeface="Times New Roman" panose="02020603050405020304" pitchFamily="18" charset="0"/>
              </a:rPr>
              <a:pPr eaLnBrk="1" hangingPunct="1"/>
              <a:t>51</a:t>
            </a:fld>
            <a:endParaRPr lang="en-US" altLang="zh-CN" b="0">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t>失效时又分成两种策略。</a:t>
            </a:r>
          </a:p>
          <a:p>
            <a:pPr eaLnBrk="1" hangingPunct="1"/>
            <a:r>
              <a:rPr lang="zh-CN" altLang="en-US" dirty="0" smtClean="0"/>
              <a:t>写回－按写分配：         命中，只写</a:t>
            </a:r>
            <a:r>
              <a:rPr lang="en-US" altLang="zh-CN" dirty="0" smtClean="0"/>
              <a:t>cache</a:t>
            </a:r>
            <a:r>
              <a:rPr lang="zh-CN" altLang="en-US" dirty="0" smtClean="0"/>
              <a:t>；失效，调块，只写</a:t>
            </a:r>
            <a:r>
              <a:rPr lang="en-US" altLang="zh-CN" dirty="0" smtClean="0"/>
              <a:t>cache</a:t>
            </a:r>
            <a:r>
              <a:rPr lang="zh-CN" altLang="en-US" dirty="0" smtClean="0"/>
              <a:t>；</a:t>
            </a:r>
          </a:p>
          <a:p>
            <a:pPr eaLnBrk="1" hangingPunct="1"/>
            <a:r>
              <a:rPr lang="zh-CN" altLang="en-US" dirty="0" smtClean="0"/>
              <a:t>写回－不按写分配         命中，只写</a:t>
            </a:r>
            <a:r>
              <a:rPr lang="en-US" altLang="zh-CN" dirty="0" smtClean="0"/>
              <a:t>cache</a:t>
            </a:r>
            <a:r>
              <a:rPr lang="zh-CN" altLang="en-US" dirty="0" smtClean="0"/>
              <a:t>；失效，只写主存；</a:t>
            </a:r>
          </a:p>
          <a:p>
            <a:pPr eaLnBrk="1" hangingPunct="1"/>
            <a:endParaRPr lang="zh-CN" altLang="en-US" dirty="0" smtClean="0"/>
          </a:p>
          <a:p>
            <a:pPr eaLnBrk="1" hangingPunct="1"/>
            <a:r>
              <a:rPr lang="zh-CN" altLang="en-US" dirty="0" smtClean="0"/>
              <a:t>写直达－按写分配：     命中，写</a:t>
            </a:r>
            <a:r>
              <a:rPr lang="en-US" altLang="zh-CN" dirty="0" smtClean="0"/>
              <a:t>cache</a:t>
            </a:r>
            <a:r>
              <a:rPr lang="zh-CN" altLang="en-US" dirty="0" smtClean="0"/>
              <a:t>写主存；失效，调块，写</a:t>
            </a:r>
            <a:r>
              <a:rPr lang="en-US" altLang="zh-CN" dirty="0" smtClean="0"/>
              <a:t>cache</a:t>
            </a:r>
            <a:r>
              <a:rPr lang="zh-CN" altLang="en-US" dirty="0" smtClean="0"/>
              <a:t>写主存；</a:t>
            </a:r>
          </a:p>
          <a:p>
            <a:pPr eaLnBrk="1" hangingPunct="1"/>
            <a:r>
              <a:rPr lang="zh-CN" altLang="en-US" dirty="0" smtClean="0"/>
              <a:t>写直达－不按写分配：  命中，写</a:t>
            </a:r>
            <a:r>
              <a:rPr lang="en-US" altLang="zh-CN" dirty="0" smtClean="0"/>
              <a:t>cache</a:t>
            </a:r>
            <a:r>
              <a:rPr lang="zh-CN" altLang="en-US" dirty="0" smtClean="0"/>
              <a:t>写主存；失效，只写主存；</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1690991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3000" dirty="0"/>
          </a:p>
        </p:txBody>
      </p:sp>
      <p:sp>
        <p:nvSpPr>
          <p:cNvPr id="450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800" b="1">
                <a:solidFill>
                  <a:schemeClr val="tx1"/>
                </a:solidFill>
                <a:latin typeface="宋体" pitchFamily="2" charset="-122"/>
                <a:ea typeface="宋体" pitchFamily="2" charset="-122"/>
              </a:defRPr>
            </a:lvl1pPr>
            <a:lvl2pPr marL="745922" indent="-286893" eaLnBrk="0" hangingPunct="0">
              <a:defRPr kumimoji="1" sz="800" b="1">
                <a:solidFill>
                  <a:schemeClr val="tx1"/>
                </a:solidFill>
                <a:latin typeface="宋体" pitchFamily="2" charset="-122"/>
                <a:ea typeface="宋体" pitchFamily="2" charset="-122"/>
              </a:defRPr>
            </a:lvl2pPr>
            <a:lvl3pPr marL="1147572" indent="-229514" eaLnBrk="0" hangingPunct="0">
              <a:defRPr kumimoji="1" sz="800" b="1">
                <a:solidFill>
                  <a:schemeClr val="tx1"/>
                </a:solidFill>
                <a:latin typeface="宋体" pitchFamily="2" charset="-122"/>
                <a:ea typeface="宋体" pitchFamily="2" charset="-122"/>
              </a:defRPr>
            </a:lvl3pPr>
            <a:lvl4pPr marL="1606601" indent="-229514" eaLnBrk="0" hangingPunct="0">
              <a:defRPr kumimoji="1" sz="800" b="1">
                <a:solidFill>
                  <a:schemeClr val="tx1"/>
                </a:solidFill>
                <a:latin typeface="宋体" pitchFamily="2" charset="-122"/>
                <a:ea typeface="宋体" pitchFamily="2" charset="-122"/>
              </a:defRPr>
            </a:lvl4pPr>
            <a:lvl5pPr marL="2065630" indent="-229514" eaLnBrk="0" hangingPunct="0">
              <a:defRPr kumimoji="1" sz="800" b="1">
                <a:solidFill>
                  <a:schemeClr val="tx1"/>
                </a:solidFill>
                <a:latin typeface="宋体" pitchFamily="2" charset="-122"/>
                <a:ea typeface="宋体" pitchFamily="2" charset="-122"/>
              </a:defRPr>
            </a:lvl5pPr>
            <a:lvl6pPr marL="2524658" indent="-229514"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83687" indent="-229514"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42716" indent="-229514"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901745" indent="-229514"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fld id="{1A7E4862-E48E-4567-9E55-4390D5E2486C}" type="slidenum">
              <a:rPr lang="zh-CN" altLang="en-US" sz="1300"/>
              <a:pPr eaLnBrk="1" hangingPunct="1"/>
              <a:t>3</a:t>
            </a:fld>
            <a:endParaRPr lang="en-US" altLang="zh-CN" sz="1300"/>
          </a:p>
        </p:txBody>
      </p:sp>
    </p:spTree>
    <p:extLst>
      <p:ext uri="{BB962C8B-B14F-4D97-AF65-F5344CB8AC3E}">
        <p14:creationId xmlns:p14="http://schemas.microsoft.com/office/powerpoint/2010/main" val="2847358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98563" y="1076325"/>
            <a:ext cx="7158038" cy="5367338"/>
          </a:xfrm>
          <a:ln/>
        </p:spPr>
      </p:sp>
      <p:sp>
        <p:nvSpPr>
          <p:cNvPr id="33795" name="Rectangle 3"/>
          <p:cNvSpPr>
            <a:spLocks noGrp="1" noChangeArrowheads="1"/>
          </p:cNvSpPr>
          <p:nvPr>
            <p:ph type="body" idx="1"/>
          </p:nvPr>
        </p:nvSpPr>
        <p:spPr>
          <a:noFill/>
        </p:spPr>
        <p:txBody>
          <a:bodyPr/>
          <a:lstStyle/>
          <a:p>
            <a:pPr eaLnBrk="1" hangingPunct="1"/>
            <a:endParaRPr lang="zh-CN" altLang="en-US" smtClean="0"/>
          </a:p>
        </p:txBody>
      </p:sp>
    </p:spTree>
    <p:extLst>
      <p:ext uri="{BB962C8B-B14F-4D97-AF65-F5344CB8AC3E}">
        <p14:creationId xmlns:p14="http://schemas.microsoft.com/office/powerpoint/2010/main" val="2026767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回顾</a:t>
            </a:r>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1AB62BE5-AE06-45DB-AA8F-0AA7FC7ACAE8}" type="slidenum">
              <a:rPr lang="en-US" altLang="zh-CN" b="0">
                <a:latin typeface="Times New Roman" panose="02020603050405020304" pitchFamily="18" charset="0"/>
              </a:rPr>
              <a:pPr eaLnBrk="1" hangingPunct="1"/>
              <a:t>9</a:t>
            </a:fld>
            <a:endParaRPr lang="en-US" altLang="zh-CN" b="0">
              <a:latin typeface="Times New Roman" panose="02020603050405020304" pitchFamily="18" charset="0"/>
            </a:endParaRPr>
          </a:p>
        </p:txBody>
      </p:sp>
    </p:spTree>
    <p:extLst>
      <p:ext uri="{BB962C8B-B14F-4D97-AF65-F5344CB8AC3E}">
        <p14:creationId xmlns:p14="http://schemas.microsoft.com/office/powerpoint/2010/main" val="19372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DD77FF8D-BA9C-4972-9493-19F433684500}" type="slidenum">
              <a:rPr lang="en-US" altLang="zh-CN" b="0">
                <a:latin typeface="Times New Roman" panose="02020603050405020304" pitchFamily="18" charset="0"/>
              </a:rPr>
              <a:pPr eaLnBrk="1" hangingPunct="1"/>
              <a:t>12</a:t>
            </a:fld>
            <a:endParaRPr lang="en-US" altLang="zh-CN" b="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本章的重点是两部分：</a:t>
            </a:r>
            <a:r>
              <a:rPr lang="en-US" altLang="zh-CN" smtClean="0"/>
              <a:t>cache</a:t>
            </a:r>
            <a:r>
              <a:rPr lang="zh-CN" altLang="en-US" smtClean="0"/>
              <a:t>和主存</a:t>
            </a:r>
          </a:p>
          <a:p>
            <a:pPr eaLnBrk="1" hangingPunct="1"/>
            <a:r>
              <a:rPr lang="zh-CN" altLang="en-US" smtClean="0"/>
              <a:t>也是单机存储层次中最重要的两层。</a:t>
            </a:r>
          </a:p>
        </p:txBody>
      </p:sp>
    </p:spTree>
    <p:extLst>
      <p:ext uri="{BB962C8B-B14F-4D97-AF65-F5344CB8AC3E}">
        <p14:creationId xmlns:p14="http://schemas.microsoft.com/office/powerpoint/2010/main" val="3690945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30A763F4-D5B0-4F5B-A970-138A4F7B7C7D}" type="slidenum">
              <a:rPr lang="en-US" altLang="zh-CN" b="0">
                <a:latin typeface="Times New Roman" panose="02020603050405020304" pitchFamily="18" charset="0"/>
              </a:rPr>
              <a:pPr eaLnBrk="1" hangingPunct="1"/>
              <a:t>13</a:t>
            </a:fld>
            <a:endParaRPr lang="en-US" altLang="zh-CN" b="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为什么从单级到多级存储器？主要是容量和速度的折衷（价格和速度程正比）</a:t>
            </a:r>
          </a:p>
        </p:txBody>
      </p:sp>
    </p:spTree>
    <p:extLst>
      <p:ext uri="{BB962C8B-B14F-4D97-AF65-F5344CB8AC3E}">
        <p14:creationId xmlns:p14="http://schemas.microsoft.com/office/powerpoint/2010/main" val="167751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67D509E5-D321-4620-8116-92B5BE03AFD9}" type="slidenum">
              <a:rPr lang="en-US" altLang="zh-CN" b="0">
                <a:latin typeface="Times New Roman" panose="02020603050405020304" pitchFamily="18" charset="0"/>
              </a:rPr>
              <a:pPr eaLnBrk="1" hangingPunct="1"/>
              <a:t>14</a:t>
            </a:fld>
            <a:endParaRPr lang="en-US" altLang="zh-CN" b="0">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693707" y="4345496"/>
            <a:ext cx="5533624" cy="4116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28194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5922" indent="-286893" eaLnBrk="0" hangingPunct="0">
              <a:defRPr b="1">
                <a:solidFill>
                  <a:schemeClr val="tx1"/>
                </a:solidFill>
                <a:latin typeface="Verdana" panose="020B0604030504040204" pitchFamily="34" charset="0"/>
                <a:ea typeface="宋体" panose="02010600030101010101" pitchFamily="2" charset="-122"/>
              </a:defRPr>
            </a:lvl2pPr>
            <a:lvl3pPr marL="1147572" indent="-229514" eaLnBrk="0" hangingPunct="0">
              <a:defRPr b="1">
                <a:solidFill>
                  <a:schemeClr val="tx1"/>
                </a:solidFill>
                <a:latin typeface="Verdana" panose="020B0604030504040204" pitchFamily="34" charset="0"/>
                <a:ea typeface="宋体" panose="02010600030101010101" pitchFamily="2" charset="-122"/>
              </a:defRPr>
            </a:lvl3pPr>
            <a:lvl4pPr marL="1606601" indent="-229514" eaLnBrk="0" hangingPunct="0">
              <a:defRPr b="1">
                <a:solidFill>
                  <a:schemeClr val="tx1"/>
                </a:solidFill>
                <a:latin typeface="Verdana" panose="020B0604030504040204" pitchFamily="34" charset="0"/>
                <a:ea typeface="宋体" panose="02010600030101010101" pitchFamily="2" charset="-122"/>
              </a:defRPr>
            </a:lvl4pPr>
            <a:lvl5pPr marL="2065630" indent="-229514" eaLnBrk="0" hangingPunct="0">
              <a:defRPr b="1">
                <a:solidFill>
                  <a:schemeClr val="tx1"/>
                </a:solidFill>
                <a:latin typeface="Verdana" panose="020B0604030504040204" pitchFamily="34" charset="0"/>
                <a:ea typeface="宋体" panose="02010600030101010101" pitchFamily="2" charset="-122"/>
              </a:defRPr>
            </a:lvl5pPr>
            <a:lvl6pPr marL="2524658"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83687"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42716"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901745" indent="-229514"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fld id="{11906679-E477-4C66-8BE3-97C6894A6F0C}" type="slidenum">
              <a:rPr lang="en-US" altLang="zh-CN" b="0">
                <a:latin typeface="Times New Roman" panose="02020603050405020304" pitchFamily="18" charset="0"/>
              </a:rPr>
              <a:pPr eaLnBrk="1" hangingPunct="1"/>
              <a:t>16</a:t>
            </a:fld>
            <a:endParaRPr lang="en-US" altLang="zh-CN" b="0">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693707" y="4345496"/>
            <a:ext cx="5533624" cy="41167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怎么提高？典型的体系结构设计的问题：存储层次。</a:t>
            </a:r>
          </a:p>
        </p:txBody>
      </p:sp>
    </p:spTree>
    <p:extLst>
      <p:ext uri="{BB962C8B-B14F-4D97-AF65-F5344CB8AC3E}">
        <p14:creationId xmlns:p14="http://schemas.microsoft.com/office/powerpoint/2010/main" val="122737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5AE633C-541A-4E3F-A22A-3C4C63E8EF5F}"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739E446-6F6B-46FF-A641-54E99657CB0F}"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295BA35-14E5-4401-B968-D9FCFD45D966}"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86200" y="247650"/>
            <a:ext cx="5105400" cy="381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219200"/>
            <a:ext cx="38100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381000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3320880"/>
      </p:ext>
    </p:extLst>
  </p:cSld>
  <p:clrMapOvr>
    <a:masterClrMapping/>
  </p:clrMapOvr>
  <p:transition>
    <p:pull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BCAC33D-D29A-48B3-BCD6-381D3D720D26}"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836AFD5-B4CE-4309-A85F-E56CFD43117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B3CCC3E9-608E-4023-AA79-77ECC6312F57}"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CD980664-B5A2-458D-9781-BDBB3E44461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342FEDC-7E89-472C-BFD5-D857A9C78A6E}"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65B7EA61-351E-4105-9AD9-76D38C6E9934}"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FC75736-67D3-4C0D-9AD3-EBB1133B7A1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6B43B5C7-14AB-4EB9-8E35-9962854618D2}"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ct val="20000"/>
              </a:spcBef>
              <a:defRPr sz="1200">
                <a:solidFill>
                  <a:schemeClr val="tx1">
                    <a:tint val="75000"/>
                  </a:schemeClr>
                </a:solidFill>
                <a:latin typeface="宋体" panose="02010600030101010101" pitchFamily="2" charset="-122"/>
                <a:ea typeface="宋体" panose="02010600030101010101" pitchFamily="2" charset="-122"/>
              </a:defRPr>
            </a:lvl1pPr>
          </a:lstStyle>
          <a:p>
            <a:pPr>
              <a:defRPr/>
            </a:pPr>
            <a:fld id="{2CE38698-3FD2-4DD5-AB6F-61E8F41EBC15}"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slide" Target="slide1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jpe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zhangzhan@hit.edu.c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player/Play.exe%20nta/arch5114.nta%200%200%200%20800%20600%200%200%200%20314"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hyperlink" Target="player/Play.exe%20nta/arch5108.nta%200%200%200%20800%20600%200%200%200%20314"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player/Play.exe%20nta/arch5109.nta%200%200%200%20800%20600%200%200%200%2031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player/Play.exe%20nta/arch5110.nta%200%200%200%20800%20600%200%200%200%20314" TargetMode="Externa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player/Play.exe%20nta/arch5126.nta%200%200%200%20800%20600%200%200%200%20314" TargetMode="External"/><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3.bin"/><Relationship Id="rId4" Type="http://schemas.openxmlformats.org/officeDocument/2006/relationships/hyperlink" Target="player/Play.exe%20nta/arch5127.nta%200%200%200%20800%20600%200%200%200%2031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41.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slide" Target="slide46.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 Target="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baike.baidu.com/item/%E7%94%B3%E5%A8%812601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baike.baidu.com/view/558751.ht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55650" y="1341438"/>
            <a:ext cx="7704138" cy="1143000"/>
          </a:xfrm>
        </p:spPr>
        <p:txBody>
          <a:bodyPr/>
          <a:lstStyle/>
          <a:p>
            <a:pPr algn="dist" eaLnBrk="1" hangingPunct="1"/>
            <a:r>
              <a:rPr lang="zh-CN" altLang="en-US" sz="5400" b="1" smtClean="0"/>
              <a:t>计算机组织与体系结构</a:t>
            </a:r>
          </a:p>
        </p:txBody>
      </p:sp>
      <p:sp>
        <p:nvSpPr>
          <p:cNvPr id="2051" name="Text Box 7"/>
          <p:cNvSpPr txBox="1">
            <a:spLocks noChangeArrowheads="1"/>
          </p:cNvSpPr>
          <p:nvPr/>
        </p:nvSpPr>
        <p:spPr bwMode="auto">
          <a:xfrm>
            <a:off x="3714750" y="5072063"/>
            <a:ext cx="2951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dirty="0"/>
              <a:t> </a:t>
            </a:r>
            <a:r>
              <a:rPr lang="zh-CN" altLang="en-US" sz="2800" dirty="0" smtClean="0"/>
              <a:t>张展</a:t>
            </a:r>
            <a:endParaRPr lang="zh-CN" altLang="en-US" sz="2800" dirty="0"/>
          </a:p>
        </p:txBody>
      </p:sp>
      <p:sp>
        <p:nvSpPr>
          <p:cNvPr id="2052" name="Text Box 7"/>
          <p:cNvSpPr txBox="1">
            <a:spLocks noChangeArrowheads="1"/>
          </p:cNvSpPr>
          <p:nvPr/>
        </p:nvSpPr>
        <p:spPr bwMode="auto">
          <a:xfrm>
            <a:off x="2571750" y="4500563"/>
            <a:ext cx="4357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anose="02010600030101010101" pitchFamily="2" charset="-122"/>
                <a:ea typeface="宋体" panose="02010600030101010101" pitchFamily="2" charset="-122"/>
              </a:defRPr>
            </a:lvl1pPr>
            <a:lvl2pPr marL="742950" indent="-285750" eaLnBrk="0" hangingPunct="0">
              <a:defRPr kumimoji="1" sz="800" b="1">
                <a:solidFill>
                  <a:schemeClr val="tx1"/>
                </a:solidFill>
                <a:latin typeface="宋体" panose="02010600030101010101" pitchFamily="2" charset="-122"/>
                <a:ea typeface="宋体" panose="02010600030101010101" pitchFamily="2" charset="-122"/>
              </a:defRPr>
            </a:lvl2pPr>
            <a:lvl3pPr marL="1143000" indent="-228600" eaLnBrk="0" hangingPunct="0">
              <a:defRPr kumimoji="1" sz="800" b="1">
                <a:solidFill>
                  <a:schemeClr val="tx1"/>
                </a:solidFill>
                <a:latin typeface="宋体" panose="02010600030101010101" pitchFamily="2" charset="-122"/>
                <a:ea typeface="宋体" panose="02010600030101010101" pitchFamily="2" charset="-122"/>
              </a:defRPr>
            </a:lvl3pPr>
            <a:lvl4pPr marL="1600200" indent="-228600" eaLnBrk="0" hangingPunct="0">
              <a:defRPr kumimoji="1" sz="800" b="1">
                <a:solidFill>
                  <a:schemeClr val="tx1"/>
                </a:solidFill>
                <a:latin typeface="宋体" panose="02010600030101010101" pitchFamily="2" charset="-122"/>
                <a:ea typeface="宋体" panose="02010600030101010101" pitchFamily="2" charset="-122"/>
              </a:defRPr>
            </a:lvl4pPr>
            <a:lvl5pPr marL="2057400" indent="-228600" eaLnBrk="0" hangingPunct="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50000"/>
              </a:spcBef>
            </a:pPr>
            <a:r>
              <a:rPr lang="zh-CN" altLang="en-US" sz="2800"/>
              <a:t> 计算机科学与技术学院</a:t>
            </a:r>
          </a:p>
        </p:txBody>
      </p:sp>
      <p:sp>
        <p:nvSpPr>
          <p:cNvPr id="5" name="Rectangle 2"/>
          <p:cNvSpPr txBox="1">
            <a:spLocks noChangeArrowheads="1"/>
          </p:cNvSpPr>
          <p:nvPr/>
        </p:nvSpPr>
        <p:spPr bwMode="auto">
          <a:xfrm>
            <a:off x="1714500" y="3071813"/>
            <a:ext cx="5673725" cy="1143000"/>
          </a:xfrm>
          <a:prstGeom prst="rect">
            <a:avLst/>
          </a:prstGeom>
          <a:noFill/>
          <a:ln w="9525">
            <a:noFill/>
            <a:miter lim="800000"/>
          </a:ln>
          <a:effectLst/>
        </p:spPr>
        <p:txBody>
          <a:bodyPr lIns="92075" tIns="46038" rIns="92075" bIns="46038" anchor="ctr"/>
          <a:lstStyle/>
          <a:p>
            <a:pPr algn="ctr">
              <a:defRPr/>
            </a:pPr>
            <a:r>
              <a:rPr lang="zh-CN" altLang="en-US" sz="4000" kern="0" dirty="0" smtClean="0">
                <a:effectLst>
                  <a:outerShdw blurRad="38100" dist="38100" dir="2700000" algn="tl">
                    <a:srgbClr val="000000"/>
                  </a:outerShdw>
                </a:effectLst>
                <a:latin typeface="+mj-lt"/>
                <a:ea typeface="+mj-ea"/>
                <a:cs typeface="+mj-cs"/>
              </a:rPr>
              <a:t>第十九讲</a:t>
            </a:r>
            <a:endParaRPr lang="zh-CN" altLang="en-US" sz="4000" kern="0" dirty="0">
              <a:effectLst>
                <a:outerShdw blurRad="38100" dist="38100" dir="2700000" algn="tl">
                  <a:srgbClr val="00000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5"/>
          <p:cNvSpPr txBox="1">
            <a:spLocks noChangeArrowheads="1"/>
          </p:cNvSpPr>
          <p:nvPr/>
        </p:nvSpPr>
        <p:spPr bwMode="auto">
          <a:xfrm>
            <a:off x="996950" y="349250"/>
            <a:ext cx="59515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600"/>
              <a:t>冯</a:t>
            </a:r>
            <a:r>
              <a:rPr lang="zh-CN" altLang="en-US" sz="3600">
                <a:latin typeface="Times New Roman" pitchFamily="18" charset="0"/>
              </a:rPr>
              <a:t>·</a:t>
            </a:r>
            <a:r>
              <a:rPr lang="zh-CN" altLang="en-US" sz="3600"/>
              <a:t>诺依曼计算机硬件框图</a:t>
            </a:r>
          </a:p>
        </p:txBody>
      </p:sp>
      <p:grpSp>
        <p:nvGrpSpPr>
          <p:cNvPr id="23556" name="Group 26"/>
          <p:cNvGrpSpPr>
            <a:grpSpLocks/>
          </p:cNvGrpSpPr>
          <p:nvPr/>
        </p:nvGrpSpPr>
        <p:grpSpPr bwMode="auto">
          <a:xfrm>
            <a:off x="457200" y="1989138"/>
            <a:ext cx="7805738" cy="3509962"/>
            <a:chOff x="288" y="1253"/>
            <a:chExt cx="4917" cy="2211"/>
          </a:xfrm>
        </p:grpSpPr>
        <p:sp>
          <p:nvSpPr>
            <p:cNvPr id="23558" name="Rectangle 27"/>
            <p:cNvSpPr>
              <a:spLocks noChangeArrowheads="1"/>
            </p:cNvSpPr>
            <p:nvPr/>
          </p:nvSpPr>
          <p:spPr bwMode="auto">
            <a:xfrm>
              <a:off x="2438" y="1253"/>
              <a:ext cx="794" cy="42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59" name="Rectangle 28"/>
            <p:cNvSpPr>
              <a:spLocks noChangeArrowheads="1"/>
            </p:cNvSpPr>
            <p:nvPr/>
          </p:nvSpPr>
          <p:spPr bwMode="auto">
            <a:xfrm>
              <a:off x="2494" y="1314"/>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存储器</a:t>
              </a:r>
            </a:p>
          </p:txBody>
        </p:sp>
        <p:sp>
          <p:nvSpPr>
            <p:cNvPr id="23560" name="Rectangle 29"/>
            <p:cNvSpPr>
              <a:spLocks noChangeArrowheads="1"/>
            </p:cNvSpPr>
            <p:nvPr/>
          </p:nvSpPr>
          <p:spPr bwMode="auto">
            <a:xfrm>
              <a:off x="828" y="2115"/>
              <a:ext cx="953" cy="424"/>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1" name="Rectangle 30"/>
            <p:cNvSpPr>
              <a:spLocks noChangeArrowheads="1"/>
            </p:cNvSpPr>
            <p:nvPr/>
          </p:nvSpPr>
          <p:spPr bwMode="auto">
            <a:xfrm>
              <a:off x="860" y="2179"/>
              <a:ext cx="9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输入设备</a:t>
              </a:r>
            </a:p>
          </p:txBody>
        </p:sp>
        <p:sp>
          <p:nvSpPr>
            <p:cNvPr id="23562" name="Rectangle 31"/>
            <p:cNvSpPr>
              <a:spLocks noChangeArrowheads="1"/>
            </p:cNvSpPr>
            <p:nvPr/>
          </p:nvSpPr>
          <p:spPr bwMode="auto">
            <a:xfrm>
              <a:off x="2425" y="2115"/>
              <a:ext cx="795" cy="424"/>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3" name="Rectangle 32"/>
            <p:cNvSpPr>
              <a:spLocks noChangeArrowheads="1"/>
            </p:cNvSpPr>
            <p:nvPr/>
          </p:nvSpPr>
          <p:spPr bwMode="auto">
            <a:xfrm>
              <a:off x="2494" y="2179"/>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运算器</a:t>
              </a:r>
            </a:p>
          </p:txBody>
        </p:sp>
        <p:sp>
          <p:nvSpPr>
            <p:cNvPr id="23564" name="Rectangle 33"/>
            <p:cNvSpPr>
              <a:spLocks noChangeArrowheads="1"/>
            </p:cNvSpPr>
            <p:nvPr/>
          </p:nvSpPr>
          <p:spPr bwMode="auto">
            <a:xfrm>
              <a:off x="2413" y="3038"/>
              <a:ext cx="794" cy="426"/>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5" name="Rectangle 34"/>
            <p:cNvSpPr>
              <a:spLocks noChangeArrowheads="1"/>
            </p:cNvSpPr>
            <p:nvPr/>
          </p:nvSpPr>
          <p:spPr bwMode="auto">
            <a:xfrm>
              <a:off x="2459" y="3094"/>
              <a:ext cx="6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控制器</a:t>
              </a:r>
            </a:p>
          </p:txBody>
        </p:sp>
        <p:sp>
          <p:nvSpPr>
            <p:cNvPr id="23566" name="Rectangle 35"/>
            <p:cNvSpPr>
              <a:spLocks noChangeArrowheads="1"/>
            </p:cNvSpPr>
            <p:nvPr/>
          </p:nvSpPr>
          <p:spPr bwMode="auto">
            <a:xfrm>
              <a:off x="3879" y="2115"/>
              <a:ext cx="953" cy="424"/>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spcBef>
                  <a:spcPct val="20000"/>
                </a:spcBef>
              </a:pPr>
              <a:endParaRPr lang="zh-CN" altLang="en-US"/>
            </a:p>
          </p:txBody>
        </p:sp>
        <p:sp>
          <p:nvSpPr>
            <p:cNvPr id="23567" name="Rectangle 36"/>
            <p:cNvSpPr>
              <a:spLocks noChangeArrowheads="1"/>
            </p:cNvSpPr>
            <p:nvPr/>
          </p:nvSpPr>
          <p:spPr bwMode="auto">
            <a:xfrm>
              <a:off x="3900" y="2179"/>
              <a:ext cx="9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20000"/>
                </a:spcBef>
              </a:pPr>
              <a:r>
                <a:rPr lang="zh-CN" altLang="en-US" sz="2800"/>
                <a:t>输出设备</a:t>
              </a:r>
            </a:p>
          </p:txBody>
        </p:sp>
        <p:sp>
          <p:nvSpPr>
            <p:cNvPr id="23568" name="Freeform 37"/>
            <p:cNvSpPr>
              <a:spLocks/>
            </p:cNvSpPr>
            <p:nvPr/>
          </p:nvSpPr>
          <p:spPr bwMode="auto">
            <a:xfrm>
              <a:off x="1296" y="2543"/>
              <a:ext cx="1104" cy="721"/>
            </a:xfrm>
            <a:custGeom>
              <a:avLst/>
              <a:gdLst>
                <a:gd name="T0" fmla="*/ 0 w 1104"/>
                <a:gd name="T1" fmla="*/ 0 h 721"/>
                <a:gd name="T2" fmla="*/ 0 w 1104"/>
                <a:gd name="T3" fmla="*/ 721 h 721"/>
                <a:gd name="T4" fmla="*/ 1104 w 1104"/>
                <a:gd name="T5" fmla="*/ 721 h 721"/>
                <a:gd name="T6" fmla="*/ 0 60000 65536"/>
                <a:gd name="T7" fmla="*/ 0 60000 65536"/>
                <a:gd name="T8" fmla="*/ 0 60000 65536"/>
                <a:gd name="T9" fmla="*/ 0 w 1104"/>
                <a:gd name="T10" fmla="*/ 0 h 721"/>
                <a:gd name="T11" fmla="*/ 1104 w 1104"/>
                <a:gd name="T12" fmla="*/ 721 h 721"/>
              </a:gdLst>
              <a:ahLst/>
              <a:cxnLst>
                <a:cxn ang="T6">
                  <a:pos x="T0" y="T1"/>
                </a:cxn>
                <a:cxn ang="T7">
                  <a:pos x="T2" y="T3"/>
                </a:cxn>
                <a:cxn ang="T8">
                  <a:pos x="T4" y="T5"/>
                </a:cxn>
              </a:cxnLst>
              <a:rect l="T9" t="T10" r="T11" b="T12"/>
              <a:pathLst>
                <a:path w="1104" h="721">
                  <a:moveTo>
                    <a:pt x="0" y="0"/>
                  </a:moveTo>
                  <a:lnTo>
                    <a:pt x="0" y="721"/>
                  </a:lnTo>
                  <a:lnTo>
                    <a:pt x="1104" y="721"/>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69" name="Freeform 38"/>
            <p:cNvSpPr>
              <a:spLocks/>
            </p:cNvSpPr>
            <p:nvPr/>
          </p:nvSpPr>
          <p:spPr bwMode="auto">
            <a:xfrm>
              <a:off x="2194" y="1439"/>
              <a:ext cx="478" cy="1597"/>
            </a:xfrm>
            <a:custGeom>
              <a:avLst/>
              <a:gdLst>
                <a:gd name="T0" fmla="*/ 254 w 478"/>
                <a:gd name="T1" fmla="*/ 1 h 1597"/>
                <a:gd name="T2" fmla="*/ 4 w 478"/>
                <a:gd name="T3" fmla="*/ 0 h 1597"/>
                <a:gd name="T4" fmla="*/ 0 w 478"/>
                <a:gd name="T5" fmla="*/ 1355 h 1597"/>
                <a:gd name="T6" fmla="*/ 478 w 478"/>
                <a:gd name="T7" fmla="*/ 1355 h 1597"/>
                <a:gd name="T8" fmla="*/ 476 w 478"/>
                <a:gd name="T9" fmla="*/ 1597 h 1597"/>
                <a:gd name="T10" fmla="*/ 0 60000 65536"/>
                <a:gd name="T11" fmla="*/ 0 60000 65536"/>
                <a:gd name="T12" fmla="*/ 0 60000 65536"/>
                <a:gd name="T13" fmla="*/ 0 60000 65536"/>
                <a:gd name="T14" fmla="*/ 0 60000 65536"/>
                <a:gd name="T15" fmla="*/ 0 w 478"/>
                <a:gd name="T16" fmla="*/ 0 h 1597"/>
                <a:gd name="T17" fmla="*/ 478 w 478"/>
                <a:gd name="T18" fmla="*/ 1597 h 1597"/>
              </a:gdLst>
              <a:ahLst/>
              <a:cxnLst>
                <a:cxn ang="T10">
                  <a:pos x="T0" y="T1"/>
                </a:cxn>
                <a:cxn ang="T11">
                  <a:pos x="T2" y="T3"/>
                </a:cxn>
                <a:cxn ang="T12">
                  <a:pos x="T4" y="T5"/>
                </a:cxn>
                <a:cxn ang="T13">
                  <a:pos x="T6" y="T7"/>
                </a:cxn>
                <a:cxn ang="T14">
                  <a:pos x="T8" y="T9"/>
                </a:cxn>
              </a:cxnLst>
              <a:rect l="T15" t="T16" r="T17" b="T18"/>
              <a:pathLst>
                <a:path w="478" h="1597">
                  <a:moveTo>
                    <a:pt x="254" y="1"/>
                  </a:moveTo>
                  <a:lnTo>
                    <a:pt x="4" y="0"/>
                  </a:lnTo>
                  <a:lnTo>
                    <a:pt x="0" y="1355"/>
                  </a:lnTo>
                  <a:lnTo>
                    <a:pt x="478" y="1355"/>
                  </a:lnTo>
                  <a:lnTo>
                    <a:pt x="476" y="1597"/>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0" name="Freeform 39"/>
            <p:cNvSpPr>
              <a:spLocks/>
            </p:cNvSpPr>
            <p:nvPr/>
          </p:nvSpPr>
          <p:spPr bwMode="auto">
            <a:xfrm>
              <a:off x="2928" y="2544"/>
              <a:ext cx="1" cy="494"/>
            </a:xfrm>
            <a:custGeom>
              <a:avLst/>
              <a:gdLst>
                <a:gd name="T0" fmla="*/ 0 w 1"/>
                <a:gd name="T1" fmla="*/ 0 h 494"/>
                <a:gd name="T2" fmla="*/ 0 w 1"/>
                <a:gd name="T3" fmla="*/ 494 h 494"/>
                <a:gd name="T4" fmla="*/ 0 60000 65536"/>
                <a:gd name="T5" fmla="*/ 0 60000 65536"/>
                <a:gd name="T6" fmla="*/ 0 w 1"/>
                <a:gd name="T7" fmla="*/ 0 h 494"/>
                <a:gd name="T8" fmla="*/ 1 w 1"/>
                <a:gd name="T9" fmla="*/ 494 h 494"/>
              </a:gdLst>
              <a:ahLst/>
              <a:cxnLst>
                <a:cxn ang="T4">
                  <a:pos x="T0" y="T1"/>
                </a:cxn>
                <a:cxn ang="T5">
                  <a:pos x="T2" y="T3"/>
                </a:cxn>
              </a:cxnLst>
              <a:rect l="T6" t="T7" r="T8" b="T9"/>
              <a:pathLst>
                <a:path w="1" h="494">
                  <a:moveTo>
                    <a:pt x="0" y="0"/>
                  </a:moveTo>
                  <a:lnTo>
                    <a:pt x="0" y="494"/>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1" name="Freeform 40"/>
            <p:cNvSpPr>
              <a:spLocks/>
            </p:cNvSpPr>
            <p:nvPr/>
          </p:nvSpPr>
          <p:spPr bwMode="auto">
            <a:xfrm>
              <a:off x="3210" y="2544"/>
              <a:ext cx="1110" cy="816"/>
            </a:xfrm>
            <a:custGeom>
              <a:avLst/>
              <a:gdLst>
                <a:gd name="T0" fmla="*/ 1110 w 1110"/>
                <a:gd name="T1" fmla="*/ 0 h 816"/>
                <a:gd name="T2" fmla="*/ 1110 w 1110"/>
                <a:gd name="T3" fmla="*/ 816 h 816"/>
                <a:gd name="T4" fmla="*/ 0 w 1110"/>
                <a:gd name="T5" fmla="*/ 816 h 816"/>
                <a:gd name="T6" fmla="*/ 0 60000 65536"/>
                <a:gd name="T7" fmla="*/ 0 60000 65536"/>
                <a:gd name="T8" fmla="*/ 0 60000 65536"/>
                <a:gd name="T9" fmla="*/ 0 w 1110"/>
                <a:gd name="T10" fmla="*/ 0 h 816"/>
                <a:gd name="T11" fmla="*/ 1110 w 1110"/>
                <a:gd name="T12" fmla="*/ 816 h 816"/>
              </a:gdLst>
              <a:ahLst/>
              <a:cxnLst>
                <a:cxn ang="T6">
                  <a:pos x="T0" y="T1"/>
                </a:cxn>
                <a:cxn ang="T7">
                  <a:pos x="T2" y="T3"/>
                </a:cxn>
                <a:cxn ang="T8">
                  <a:pos x="T4" y="T5"/>
                </a:cxn>
              </a:cxnLst>
              <a:rect l="T9" t="T10" r="T11" b="T12"/>
              <a:pathLst>
                <a:path w="1110" h="816">
                  <a:moveTo>
                    <a:pt x="1110" y="0"/>
                  </a:moveTo>
                  <a:lnTo>
                    <a:pt x="1110" y="816"/>
                  </a:lnTo>
                  <a:lnTo>
                    <a:pt x="0" y="816"/>
                  </a:lnTo>
                </a:path>
              </a:pathLst>
            </a:custGeom>
            <a:noFill/>
            <a:ln w="38100">
              <a:solidFill>
                <a:schemeClr val="folHlink"/>
              </a:solidFill>
              <a:prstDash val="dash"/>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72" name="Freeform 41"/>
            <p:cNvSpPr>
              <a:spLocks/>
            </p:cNvSpPr>
            <p:nvPr/>
          </p:nvSpPr>
          <p:spPr bwMode="auto">
            <a:xfrm>
              <a:off x="2682" y="1677"/>
              <a:ext cx="1" cy="435"/>
            </a:xfrm>
            <a:custGeom>
              <a:avLst/>
              <a:gdLst>
                <a:gd name="T0" fmla="*/ 0 w 1"/>
                <a:gd name="T1" fmla="*/ 435 h 435"/>
                <a:gd name="T2" fmla="*/ 0 w 1"/>
                <a:gd name="T3" fmla="*/ 0 h 435"/>
                <a:gd name="T4" fmla="*/ 0 60000 65536"/>
                <a:gd name="T5" fmla="*/ 0 60000 65536"/>
                <a:gd name="T6" fmla="*/ 0 w 1"/>
                <a:gd name="T7" fmla="*/ 0 h 435"/>
                <a:gd name="T8" fmla="*/ 1 w 1"/>
                <a:gd name="T9" fmla="*/ 435 h 435"/>
              </a:gdLst>
              <a:ahLst/>
              <a:cxnLst>
                <a:cxn ang="T4">
                  <a:pos x="T0" y="T1"/>
                </a:cxn>
                <a:cxn ang="T5">
                  <a:pos x="T2" y="T3"/>
                </a:cxn>
              </a:cxnLst>
              <a:rect l="T6" t="T7" r="T8" b="T9"/>
              <a:pathLst>
                <a:path w="1" h="435">
                  <a:moveTo>
                    <a:pt x="0" y="435"/>
                  </a:moveTo>
                  <a:lnTo>
                    <a:pt x="0"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3" name="Freeform 42"/>
            <p:cNvSpPr>
              <a:spLocks/>
            </p:cNvSpPr>
            <p:nvPr/>
          </p:nvSpPr>
          <p:spPr bwMode="auto">
            <a:xfrm>
              <a:off x="2923" y="1680"/>
              <a:ext cx="1" cy="429"/>
            </a:xfrm>
            <a:custGeom>
              <a:avLst/>
              <a:gdLst>
                <a:gd name="T0" fmla="*/ 0 w 1"/>
                <a:gd name="T1" fmla="*/ 0 h 429"/>
                <a:gd name="T2" fmla="*/ 1 w 1"/>
                <a:gd name="T3" fmla="*/ 429 h 429"/>
                <a:gd name="T4" fmla="*/ 0 60000 65536"/>
                <a:gd name="T5" fmla="*/ 0 60000 65536"/>
                <a:gd name="T6" fmla="*/ 0 w 1"/>
                <a:gd name="T7" fmla="*/ 0 h 429"/>
                <a:gd name="T8" fmla="*/ 1 w 1"/>
                <a:gd name="T9" fmla="*/ 429 h 429"/>
              </a:gdLst>
              <a:ahLst/>
              <a:cxnLst>
                <a:cxn ang="T4">
                  <a:pos x="T0" y="T1"/>
                </a:cxn>
                <a:cxn ang="T5">
                  <a:pos x="T2" y="T3"/>
                </a:cxn>
              </a:cxnLst>
              <a:rect l="T6" t="T7" r="T8" b="T9"/>
              <a:pathLst>
                <a:path w="1" h="429">
                  <a:moveTo>
                    <a:pt x="0" y="0"/>
                  </a:moveTo>
                  <a:lnTo>
                    <a:pt x="1" y="429"/>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4" name="Freeform 43"/>
            <p:cNvSpPr>
              <a:spLocks/>
            </p:cNvSpPr>
            <p:nvPr/>
          </p:nvSpPr>
          <p:spPr bwMode="auto">
            <a:xfrm>
              <a:off x="2921" y="1872"/>
              <a:ext cx="583" cy="1299"/>
            </a:xfrm>
            <a:custGeom>
              <a:avLst/>
              <a:gdLst>
                <a:gd name="T0" fmla="*/ 0 w 583"/>
                <a:gd name="T1" fmla="*/ 0 h 1299"/>
                <a:gd name="T2" fmla="*/ 583 w 583"/>
                <a:gd name="T3" fmla="*/ 0 h 1299"/>
                <a:gd name="T4" fmla="*/ 583 w 583"/>
                <a:gd name="T5" fmla="*/ 1296 h 1299"/>
                <a:gd name="T6" fmla="*/ 286 w 583"/>
                <a:gd name="T7" fmla="*/ 1299 h 1299"/>
                <a:gd name="T8" fmla="*/ 0 60000 65536"/>
                <a:gd name="T9" fmla="*/ 0 60000 65536"/>
                <a:gd name="T10" fmla="*/ 0 60000 65536"/>
                <a:gd name="T11" fmla="*/ 0 60000 65536"/>
                <a:gd name="T12" fmla="*/ 0 w 583"/>
                <a:gd name="T13" fmla="*/ 0 h 1299"/>
                <a:gd name="T14" fmla="*/ 583 w 583"/>
                <a:gd name="T15" fmla="*/ 1299 h 1299"/>
              </a:gdLst>
              <a:ahLst/>
              <a:cxnLst>
                <a:cxn ang="T8">
                  <a:pos x="T0" y="T1"/>
                </a:cxn>
                <a:cxn ang="T9">
                  <a:pos x="T2" y="T3"/>
                </a:cxn>
                <a:cxn ang="T10">
                  <a:pos x="T4" y="T5"/>
                </a:cxn>
                <a:cxn ang="T11">
                  <a:pos x="T6" y="T7"/>
                </a:cxn>
              </a:cxnLst>
              <a:rect l="T12" t="T13" r="T14" b="T15"/>
              <a:pathLst>
                <a:path w="583" h="1299">
                  <a:moveTo>
                    <a:pt x="0" y="0"/>
                  </a:moveTo>
                  <a:lnTo>
                    <a:pt x="583" y="0"/>
                  </a:lnTo>
                  <a:lnTo>
                    <a:pt x="583" y="1296"/>
                  </a:lnTo>
                  <a:lnTo>
                    <a:pt x="286" y="1299"/>
                  </a:lnTo>
                </a:path>
              </a:pathLst>
            </a:custGeom>
            <a:noFill/>
            <a:ln w="38100">
              <a:solidFill>
                <a:schemeClr val="folHlink"/>
              </a:solidFill>
              <a:round/>
              <a:headEnd type="oval" w="sm" len="sm"/>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3575" name="Freeform 44"/>
            <p:cNvSpPr>
              <a:spLocks/>
            </p:cNvSpPr>
            <p:nvPr/>
          </p:nvSpPr>
          <p:spPr bwMode="auto">
            <a:xfrm>
              <a:off x="288" y="2303"/>
              <a:ext cx="536" cy="1"/>
            </a:xfrm>
            <a:custGeom>
              <a:avLst/>
              <a:gdLst>
                <a:gd name="T0" fmla="*/ 0 w 536"/>
                <a:gd name="T1" fmla="*/ 1 h 1"/>
                <a:gd name="T2" fmla="*/ 536 w 536"/>
                <a:gd name="T3" fmla="*/ 0 h 1"/>
                <a:gd name="T4" fmla="*/ 0 60000 65536"/>
                <a:gd name="T5" fmla="*/ 0 60000 65536"/>
                <a:gd name="T6" fmla="*/ 0 w 536"/>
                <a:gd name="T7" fmla="*/ 0 h 1"/>
                <a:gd name="T8" fmla="*/ 536 w 536"/>
                <a:gd name="T9" fmla="*/ 1 h 1"/>
              </a:gdLst>
              <a:ahLst/>
              <a:cxnLst>
                <a:cxn ang="T4">
                  <a:pos x="T0" y="T1"/>
                </a:cxn>
                <a:cxn ang="T5">
                  <a:pos x="T2" y="T3"/>
                </a:cxn>
              </a:cxnLst>
              <a:rect l="T6" t="T7" r="T8" b="T9"/>
              <a:pathLst>
                <a:path w="536" h="1">
                  <a:moveTo>
                    <a:pt x="0" y="1"/>
                  </a:moveTo>
                  <a:lnTo>
                    <a:pt x="536"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6" name="Freeform 45"/>
            <p:cNvSpPr>
              <a:spLocks/>
            </p:cNvSpPr>
            <p:nvPr/>
          </p:nvSpPr>
          <p:spPr bwMode="auto">
            <a:xfrm>
              <a:off x="1776" y="2304"/>
              <a:ext cx="650" cy="1"/>
            </a:xfrm>
            <a:custGeom>
              <a:avLst/>
              <a:gdLst>
                <a:gd name="T0" fmla="*/ 0 w 650"/>
                <a:gd name="T1" fmla="*/ 0 h 1"/>
                <a:gd name="T2" fmla="*/ 650 w 650"/>
                <a:gd name="T3" fmla="*/ 0 h 1"/>
                <a:gd name="T4" fmla="*/ 0 60000 65536"/>
                <a:gd name="T5" fmla="*/ 0 60000 65536"/>
                <a:gd name="T6" fmla="*/ 0 w 650"/>
                <a:gd name="T7" fmla="*/ 0 h 1"/>
                <a:gd name="T8" fmla="*/ 650 w 650"/>
                <a:gd name="T9" fmla="*/ 1 h 1"/>
              </a:gdLst>
              <a:ahLst/>
              <a:cxnLst>
                <a:cxn ang="T4">
                  <a:pos x="T0" y="T1"/>
                </a:cxn>
                <a:cxn ang="T5">
                  <a:pos x="T2" y="T3"/>
                </a:cxn>
              </a:cxnLst>
              <a:rect l="T6" t="T7" r="T8" b="T9"/>
              <a:pathLst>
                <a:path w="650" h="1">
                  <a:moveTo>
                    <a:pt x="0" y="0"/>
                  </a:moveTo>
                  <a:lnTo>
                    <a:pt x="650"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7" name="Freeform 46"/>
            <p:cNvSpPr>
              <a:spLocks/>
            </p:cNvSpPr>
            <p:nvPr/>
          </p:nvSpPr>
          <p:spPr bwMode="auto">
            <a:xfrm>
              <a:off x="3216" y="2304"/>
              <a:ext cx="660" cy="1"/>
            </a:xfrm>
            <a:custGeom>
              <a:avLst/>
              <a:gdLst>
                <a:gd name="T0" fmla="*/ 0 w 660"/>
                <a:gd name="T1" fmla="*/ 0 h 1"/>
                <a:gd name="T2" fmla="*/ 660 w 660"/>
                <a:gd name="T3" fmla="*/ 0 h 1"/>
                <a:gd name="T4" fmla="*/ 0 60000 65536"/>
                <a:gd name="T5" fmla="*/ 0 60000 65536"/>
                <a:gd name="T6" fmla="*/ 0 w 660"/>
                <a:gd name="T7" fmla="*/ 0 h 1"/>
                <a:gd name="T8" fmla="*/ 660 w 660"/>
                <a:gd name="T9" fmla="*/ 1 h 1"/>
              </a:gdLst>
              <a:ahLst/>
              <a:cxnLst>
                <a:cxn ang="T4">
                  <a:pos x="T0" y="T1"/>
                </a:cxn>
                <a:cxn ang="T5">
                  <a:pos x="T2" y="T3"/>
                </a:cxn>
              </a:cxnLst>
              <a:rect l="T6" t="T7" r="T8" b="T9"/>
              <a:pathLst>
                <a:path w="660" h="1">
                  <a:moveTo>
                    <a:pt x="0" y="0"/>
                  </a:moveTo>
                  <a:lnTo>
                    <a:pt x="660"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3578" name="Freeform 47"/>
            <p:cNvSpPr>
              <a:spLocks/>
            </p:cNvSpPr>
            <p:nvPr/>
          </p:nvSpPr>
          <p:spPr bwMode="auto">
            <a:xfrm>
              <a:off x="4837" y="2304"/>
              <a:ext cx="368" cy="1"/>
            </a:xfrm>
            <a:custGeom>
              <a:avLst/>
              <a:gdLst>
                <a:gd name="T0" fmla="*/ 0 w 368"/>
                <a:gd name="T1" fmla="*/ 0 h 1"/>
                <a:gd name="T2" fmla="*/ 368 w 368"/>
                <a:gd name="T3" fmla="*/ 0 h 1"/>
                <a:gd name="T4" fmla="*/ 0 60000 65536"/>
                <a:gd name="T5" fmla="*/ 0 60000 65536"/>
                <a:gd name="T6" fmla="*/ 0 w 368"/>
                <a:gd name="T7" fmla="*/ 0 h 1"/>
                <a:gd name="T8" fmla="*/ 368 w 368"/>
                <a:gd name="T9" fmla="*/ 1 h 1"/>
              </a:gdLst>
              <a:ahLst/>
              <a:cxnLst>
                <a:cxn ang="T4">
                  <a:pos x="T0" y="T1"/>
                </a:cxn>
                <a:cxn ang="T5">
                  <a:pos x="T2" y="T3"/>
                </a:cxn>
              </a:cxnLst>
              <a:rect l="T6" t="T7" r="T8" b="T9"/>
              <a:pathLst>
                <a:path w="368" h="1">
                  <a:moveTo>
                    <a:pt x="0" y="0"/>
                  </a:moveTo>
                  <a:lnTo>
                    <a:pt x="368" y="0"/>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Tree>
    <p:extLst>
      <p:ext uri="{BB962C8B-B14F-4D97-AF65-F5344CB8AC3E}">
        <p14:creationId xmlns:p14="http://schemas.microsoft.com/office/powerpoint/2010/main" val="2476233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Text Box 4"/>
          <p:cNvSpPr txBox="1">
            <a:spLocks noChangeArrowheads="1"/>
          </p:cNvSpPr>
          <p:nvPr/>
        </p:nvSpPr>
        <p:spPr bwMode="auto">
          <a:xfrm>
            <a:off x="676275" y="1013804"/>
            <a:ext cx="63642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3200" dirty="0" smtClean="0">
                <a:latin typeface="Times New Roman" pitchFamily="18" charset="0"/>
              </a:rPr>
              <a:t>以</a:t>
            </a:r>
            <a:r>
              <a:rPr lang="zh-CN" altLang="en-US" sz="3200" dirty="0">
                <a:latin typeface="Times New Roman" pitchFamily="18" charset="0"/>
              </a:rPr>
              <a:t>存储器为中心的计算机硬件框图</a:t>
            </a:r>
          </a:p>
        </p:txBody>
      </p:sp>
      <p:grpSp>
        <p:nvGrpSpPr>
          <p:cNvPr id="2" name="Group 5"/>
          <p:cNvGrpSpPr>
            <a:grpSpLocks/>
          </p:cNvGrpSpPr>
          <p:nvPr/>
        </p:nvGrpSpPr>
        <p:grpSpPr bwMode="auto">
          <a:xfrm>
            <a:off x="228600" y="2373313"/>
            <a:ext cx="8626475" cy="4114800"/>
            <a:chOff x="144" y="1495"/>
            <a:chExt cx="5434" cy="2592"/>
          </a:xfrm>
        </p:grpSpPr>
        <p:grpSp>
          <p:nvGrpSpPr>
            <p:cNvPr id="24583" name="Group 6"/>
            <p:cNvGrpSpPr>
              <a:grpSpLocks/>
            </p:cNvGrpSpPr>
            <p:nvPr/>
          </p:nvGrpSpPr>
          <p:grpSpPr bwMode="auto">
            <a:xfrm>
              <a:off x="144" y="1495"/>
              <a:ext cx="5434" cy="2592"/>
              <a:chOff x="144" y="1495"/>
              <a:chExt cx="5434" cy="2592"/>
            </a:xfrm>
          </p:grpSpPr>
          <p:sp>
            <p:nvSpPr>
              <p:cNvPr id="24585" name="Rectangle 7"/>
              <p:cNvSpPr>
                <a:spLocks noChangeArrowheads="1"/>
              </p:cNvSpPr>
              <p:nvPr/>
            </p:nvSpPr>
            <p:spPr bwMode="auto">
              <a:xfrm>
                <a:off x="2205" y="3979"/>
                <a:ext cx="207"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pPr>
                <a:endParaRPr lang="zh-CN" altLang="en-US"/>
              </a:p>
            </p:txBody>
          </p:sp>
          <p:sp>
            <p:nvSpPr>
              <p:cNvPr id="24586" name="Text Box 8"/>
              <p:cNvSpPr txBox="1">
                <a:spLocks noChangeArrowheads="1"/>
              </p:cNvSpPr>
              <p:nvPr/>
            </p:nvSpPr>
            <p:spPr bwMode="auto">
              <a:xfrm>
                <a:off x="144" y="2649"/>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algn="ctr" eaLnBrk="1" hangingPunct="1">
                  <a:spcBef>
                    <a:spcPct val="20000"/>
                  </a:spcBef>
                </a:pPr>
                <a:r>
                  <a:rPr lang="zh-CN" altLang="en-US" sz="2800"/>
                  <a:t>程序</a:t>
                </a:r>
              </a:p>
            </p:txBody>
          </p:sp>
          <p:sp>
            <p:nvSpPr>
              <p:cNvPr id="24587" name="Rectangle 9"/>
              <p:cNvSpPr>
                <a:spLocks noChangeArrowheads="1"/>
              </p:cNvSpPr>
              <p:nvPr/>
            </p:nvSpPr>
            <p:spPr bwMode="auto">
              <a:xfrm>
                <a:off x="4721" y="2748"/>
                <a:ext cx="857"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lstStyle/>
              <a:p>
                <a:pPr>
                  <a:spcBef>
                    <a:spcPct val="20000"/>
                  </a:spcBef>
                </a:pPr>
                <a:endParaRPr lang="zh-CN" altLang="en-US"/>
              </a:p>
            </p:txBody>
          </p:sp>
          <p:sp>
            <p:nvSpPr>
              <p:cNvPr id="24588" name="Rectangle 10"/>
              <p:cNvSpPr>
                <a:spLocks noChangeArrowheads="1"/>
              </p:cNvSpPr>
              <p:nvPr/>
            </p:nvSpPr>
            <p:spPr bwMode="auto">
              <a:xfrm>
                <a:off x="2448" y="2407"/>
                <a:ext cx="864" cy="37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存储器</a:t>
                </a:r>
              </a:p>
            </p:txBody>
          </p:sp>
          <p:sp>
            <p:nvSpPr>
              <p:cNvPr id="24589" name="Rectangle 11"/>
              <p:cNvSpPr>
                <a:spLocks noChangeArrowheads="1"/>
              </p:cNvSpPr>
              <p:nvPr/>
            </p:nvSpPr>
            <p:spPr bwMode="auto">
              <a:xfrm>
                <a:off x="3936" y="2400"/>
                <a:ext cx="1056" cy="38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输出设备</a:t>
                </a:r>
              </a:p>
            </p:txBody>
          </p:sp>
          <p:sp>
            <p:nvSpPr>
              <p:cNvPr id="24590" name="Rectangle 12"/>
              <p:cNvSpPr>
                <a:spLocks noChangeArrowheads="1"/>
              </p:cNvSpPr>
              <p:nvPr/>
            </p:nvSpPr>
            <p:spPr bwMode="auto">
              <a:xfrm>
                <a:off x="768" y="2400"/>
                <a:ext cx="1056" cy="384"/>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输入设备</a:t>
                </a:r>
              </a:p>
            </p:txBody>
          </p:sp>
          <p:sp>
            <p:nvSpPr>
              <p:cNvPr id="24591" name="Rectangle 13"/>
              <p:cNvSpPr>
                <a:spLocks noChangeArrowheads="1"/>
              </p:cNvSpPr>
              <p:nvPr/>
            </p:nvSpPr>
            <p:spPr bwMode="auto">
              <a:xfrm>
                <a:off x="2448" y="3312"/>
                <a:ext cx="864" cy="37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运算器</a:t>
                </a:r>
              </a:p>
            </p:txBody>
          </p:sp>
          <p:sp>
            <p:nvSpPr>
              <p:cNvPr id="24592" name="Rectangle 14"/>
              <p:cNvSpPr>
                <a:spLocks noChangeArrowheads="1"/>
              </p:cNvSpPr>
              <p:nvPr/>
            </p:nvSpPr>
            <p:spPr bwMode="auto">
              <a:xfrm>
                <a:off x="2448" y="1495"/>
                <a:ext cx="864" cy="37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r>
                  <a:rPr lang="zh-CN" altLang="en-US" sz="2800"/>
                  <a:t>控制器</a:t>
                </a:r>
              </a:p>
            </p:txBody>
          </p:sp>
          <p:sp>
            <p:nvSpPr>
              <p:cNvPr id="24593" name="AutoShape 15"/>
              <p:cNvSpPr>
                <a:spLocks noChangeArrowheads="1"/>
              </p:cNvSpPr>
              <p:nvPr/>
            </p:nvSpPr>
            <p:spPr bwMode="auto">
              <a:xfrm>
                <a:off x="185" y="2491"/>
                <a:ext cx="576" cy="192"/>
              </a:xfrm>
              <a:prstGeom prst="rightArrow">
                <a:avLst>
                  <a:gd name="adj1" fmla="val 50000"/>
                  <a:gd name="adj2" fmla="val 75000"/>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24594" name="AutoShape 16"/>
              <p:cNvSpPr>
                <a:spLocks noChangeArrowheads="1"/>
              </p:cNvSpPr>
              <p:nvPr/>
            </p:nvSpPr>
            <p:spPr bwMode="auto">
              <a:xfrm>
                <a:off x="1824" y="2496"/>
                <a:ext cx="613" cy="192"/>
              </a:xfrm>
              <a:prstGeom prst="rightArrow">
                <a:avLst>
                  <a:gd name="adj1" fmla="val 50000"/>
                  <a:gd name="adj2" fmla="val 79818"/>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95" name="AutoShape 17"/>
              <p:cNvSpPr>
                <a:spLocks noChangeArrowheads="1"/>
              </p:cNvSpPr>
              <p:nvPr/>
            </p:nvSpPr>
            <p:spPr bwMode="auto">
              <a:xfrm>
                <a:off x="3312" y="2496"/>
                <a:ext cx="615" cy="192"/>
              </a:xfrm>
              <a:prstGeom prst="rightArrow">
                <a:avLst>
                  <a:gd name="adj1" fmla="val 50000"/>
                  <a:gd name="adj2" fmla="val 80078"/>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596" name="AutoShape 18"/>
              <p:cNvSpPr>
                <a:spLocks noChangeArrowheads="1"/>
              </p:cNvSpPr>
              <p:nvPr/>
            </p:nvSpPr>
            <p:spPr bwMode="auto">
              <a:xfrm>
                <a:off x="4992" y="2496"/>
                <a:ext cx="576" cy="192"/>
              </a:xfrm>
              <a:prstGeom prst="rightArrow">
                <a:avLst>
                  <a:gd name="adj1" fmla="val 50000"/>
                  <a:gd name="adj2" fmla="val 75000"/>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spcBef>
                    <a:spcPct val="20000"/>
                  </a:spcBef>
                </a:pPr>
                <a:endParaRPr lang="zh-CN" altLang="en-US"/>
              </a:p>
            </p:txBody>
          </p:sp>
          <p:sp>
            <p:nvSpPr>
              <p:cNvPr id="24597" name="Freeform 19"/>
              <p:cNvSpPr>
                <a:spLocks/>
              </p:cNvSpPr>
              <p:nvPr/>
            </p:nvSpPr>
            <p:spPr bwMode="auto">
              <a:xfrm>
                <a:off x="2016" y="1776"/>
                <a:ext cx="435" cy="768"/>
              </a:xfrm>
              <a:custGeom>
                <a:avLst/>
                <a:gdLst>
                  <a:gd name="T0" fmla="*/ 0 w 435"/>
                  <a:gd name="T1" fmla="*/ 1882 h 742"/>
                  <a:gd name="T2" fmla="*/ 0 w 435"/>
                  <a:gd name="T3" fmla="*/ 1 h 742"/>
                  <a:gd name="T4" fmla="*/ 435 w 435"/>
                  <a:gd name="T5" fmla="*/ 0 h 742"/>
                  <a:gd name="T6" fmla="*/ 0 60000 65536"/>
                  <a:gd name="T7" fmla="*/ 0 60000 65536"/>
                  <a:gd name="T8" fmla="*/ 0 60000 65536"/>
                  <a:gd name="T9" fmla="*/ 0 w 435"/>
                  <a:gd name="T10" fmla="*/ 0 h 742"/>
                  <a:gd name="T11" fmla="*/ 435 w 435"/>
                  <a:gd name="T12" fmla="*/ 742 h 742"/>
                </a:gdLst>
                <a:ahLst/>
                <a:cxnLst>
                  <a:cxn ang="T6">
                    <a:pos x="T0" y="T1"/>
                  </a:cxn>
                  <a:cxn ang="T7">
                    <a:pos x="T2" y="T3"/>
                  </a:cxn>
                  <a:cxn ang="T8">
                    <a:pos x="T4" y="T5"/>
                  </a:cxn>
                </a:cxnLst>
                <a:rect l="T9" t="T10" r="T11" b="T12"/>
                <a:pathLst>
                  <a:path w="435" h="742">
                    <a:moveTo>
                      <a:pt x="0" y="742"/>
                    </a:moveTo>
                    <a:lnTo>
                      <a:pt x="0" y="1"/>
                    </a:lnTo>
                    <a:lnTo>
                      <a:pt x="435" y="0"/>
                    </a:lnTo>
                  </a:path>
                </a:pathLst>
              </a:custGeom>
              <a:noFill/>
              <a:ln w="3810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598" name="Line 20"/>
              <p:cNvSpPr>
                <a:spLocks noChangeShapeType="1"/>
              </p:cNvSpPr>
              <p:nvPr/>
            </p:nvSpPr>
            <p:spPr bwMode="auto">
              <a:xfrm flipV="1">
                <a:off x="2640" y="1872"/>
                <a:ext cx="0" cy="528"/>
              </a:xfrm>
              <a:prstGeom prst="line">
                <a:avLst/>
              </a:prstGeom>
              <a:noFill/>
              <a:ln w="38100">
                <a:solidFill>
                  <a:schemeClr val="folHlink"/>
                </a:solidFill>
                <a:prstDash val="dash"/>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599" name="Line 21"/>
              <p:cNvSpPr>
                <a:spLocks noChangeShapeType="1"/>
              </p:cNvSpPr>
              <p:nvPr/>
            </p:nvSpPr>
            <p:spPr bwMode="auto">
              <a:xfrm rot="10800000" flipV="1">
                <a:off x="3072" y="1872"/>
                <a:ext cx="0" cy="528"/>
              </a:xfrm>
              <a:prstGeom prst="line">
                <a:avLst/>
              </a:prstGeom>
              <a:noFill/>
              <a:ln w="38100">
                <a:solidFill>
                  <a:schemeClr val="folHlink"/>
                </a:solidFill>
                <a:round/>
                <a:headEnd/>
                <a:tailEnd type="stealth"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24600" name="AutoShape 22"/>
              <p:cNvSpPr>
                <a:spLocks noChangeArrowheads="1"/>
              </p:cNvSpPr>
              <p:nvPr/>
            </p:nvSpPr>
            <p:spPr bwMode="auto">
              <a:xfrm>
                <a:off x="2784" y="1872"/>
                <a:ext cx="144" cy="528"/>
              </a:xfrm>
              <a:prstGeom prst="upArrow">
                <a:avLst>
                  <a:gd name="adj1" fmla="val 50000"/>
                  <a:gd name="adj2" fmla="val 91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1" name="Freeform 23"/>
              <p:cNvSpPr>
                <a:spLocks/>
              </p:cNvSpPr>
              <p:nvPr/>
            </p:nvSpPr>
            <p:spPr bwMode="auto">
              <a:xfrm>
                <a:off x="2016" y="2640"/>
                <a:ext cx="432" cy="864"/>
              </a:xfrm>
              <a:custGeom>
                <a:avLst/>
                <a:gdLst>
                  <a:gd name="T0" fmla="*/ 0 w 432"/>
                  <a:gd name="T1" fmla="*/ 0 h 912"/>
                  <a:gd name="T2" fmla="*/ 0 w 432"/>
                  <a:gd name="T3" fmla="*/ 213 h 912"/>
                  <a:gd name="T4" fmla="*/ 432 w 432"/>
                  <a:gd name="T5" fmla="*/ 213 h 912"/>
                  <a:gd name="T6" fmla="*/ 0 60000 65536"/>
                  <a:gd name="T7" fmla="*/ 0 60000 65536"/>
                  <a:gd name="T8" fmla="*/ 0 60000 65536"/>
                  <a:gd name="T9" fmla="*/ 0 w 432"/>
                  <a:gd name="T10" fmla="*/ 0 h 912"/>
                  <a:gd name="T11" fmla="*/ 432 w 432"/>
                  <a:gd name="T12" fmla="*/ 912 h 912"/>
                </a:gdLst>
                <a:ahLst/>
                <a:cxnLst>
                  <a:cxn ang="T6">
                    <a:pos x="T0" y="T1"/>
                  </a:cxn>
                  <a:cxn ang="T7">
                    <a:pos x="T2" y="T3"/>
                  </a:cxn>
                  <a:cxn ang="T8">
                    <a:pos x="T4" y="T5"/>
                  </a:cxn>
                </a:cxnLst>
                <a:rect l="T9" t="T10" r="T11" b="T12"/>
                <a:pathLst>
                  <a:path w="432" h="912">
                    <a:moveTo>
                      <a:pt x="0" y="0"/>
                    </a:moveTo>
                    <a:lnTo>
                      <a:pt x="0" y="912"/>
                    </a:lnTo>
                    <a:lnTo>
                      <a:pt x="432" y="912"/>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2" name="AutoShape 24"/>
              <p:cNvSpPr>
                <a:spLocks noChangeArrowheads="1"/>
              </p:cNvSpPr>
              <p:nvPr/>
            </p:nvSpPr>
            <p:spPr bwMode="auto">
              <a:xfrm>
                <a:off x="2976" y="2784"/>
                <a:ext cx="144" cy="528"/>
              </a:xfrm>
              <a:prstGeom prst="upArrow">
                <a:avLst>
                  <a:gd name="adj1" fmla="val 50000"/>
                  <a:gd name="adj2" fmla="val 91667"/>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3" name="AutoShape 25"/>
              <p:cNvSpPr>
                <a:spLocks noChangeArrowheads="1"/>
              </p:cNvSpPr>
              <p:nvPr/>
            </p:nvSpPr>
            <p:spPr bwMode="auto">
              <a:xfrm rot="10800000">
                <a:off x="2592" y="2784"/>
                <a:ext cx="144" cy="521"/>
              </a:xfrm>
              <a:prstGeom prst="upArrow">
                <a:avLst>
                  <a:gd name="adj1" fmla="val 50000"/>
                  <a:gd name="adj2" fmla="val 90451"/>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p>
                <a:pPr>
                  <a:spcBef>
                    <a:spcPct val="20000"/>
                  </a:spcBef>
                </a:pPr>
                <a:endParaRPr lang="zh-CN" altLang="en-US"/>
              </a:p>
            </p:txBody>
          </p:sp>
          <p:sp>
            <p:nvSpPr>
              <p:cNvPr id="24604" name="Freeform 26"/>
              <p:cNvSpPr>
                <a:spLocks/>
              </p:cNvSpPr>
              <p:nvPr/>
            </p:nvSpPr>
            <p:spPr bwMode="auto">
              <a:xfrm>
                <a:off x="3312" y="2640"/>
                <a:ext cx="288" cy="864"/>
              </a:xfrm>
              <a:custGeom>
                <a:avLst/>
                <a:gdLst>
                  <a:gd name="T0" fmla="*/ 0 w 288"/>
                  <a:gd name="T1" fmla="*/ 864 h 864"/>
                  <a:gd name="T2" fmla="*/ 288 w 288"/>
                  <a:gd name="T3" fmla="*/ 864 h 864"/>
                  <a:gd name="T4" fmla="*/ 288 w 288"/>
                  <a:gd name="T5" fmla="*/ 0 h 864"/>
                  <a:gd name="T6" fmla="*/ 0 60000 65536"/>
                  <a:gd name="T7" fmla="*/ 0 60000 65536"/>
                  <a:gd name="T8" fmla="*/ 0 60000 65536"/>
                  <a:gd name="T9" fmla="*/ 0 w 288"/>
                  <a:gd name="T10" fmla="*/ 0 h 864"/>
                  <a:gd name="T11" fmla="*/ 288 w 288"/>
                  <a:gd name="T12" fmla="*/ 864 h 864"/>
                </a:gdLst>
                <a:ahLst/>
                <a:cxnLst>
                  <a:cxn ang="T6">
                    <a:pos x="T0" y="T1"/>
                  </a:cxn>
                  <a:cxn ang="T7">
                    <a:pos x="T2" y="T3"/>
                  </a:cxn>
                  <a:cxn ang="T8">
                    <a:pos x="T4" y="T5"/>
                  </a:cxn>
                </a:cxnLst>
                <a:rect l="T9" t="T10" r="T11" b="T12"/>
                <a:pathLst>
                  <a:path w="288" h="864">
                    <a:moveTo>
                      <a:pt x="0" y="864"/>
                    </a:moveTo>
                    <a:lnTo>
                      <a:pt x="288" y="864"/>
                    </a:lnTo>
                    <a:lnTo>
                      <a:pt x="288" y="0"/>
                    </a:lnTo>
                  </a:path>
                </a:pathLst>
              </a:custGeom>
              <a:noFill/>
              <a:ln w="38100">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5" name="Freeform 27"/>
              <p:cNvSpPr>
                <a:spLocks/>
              </p:cNvSpPr>
              <p:nvPr/>
            </p:nvSpPr>
            <p:spPr bwMode="auto">
              <a:xfrm>
                <a:off x="3312" y="1776"/>
                <a:ext cx="288" cy="768"/>
              </a:xfrm>
              <a:custGeom>
                <a:avLst/>
                <a:gdLst>
                  <a:gd name="T0" fmla="*/ 288 w 288"/>
                  <a:gd name="T1" fmla="*/ 4109 h 720"/>
                  <a:gd name="T2" fmla="*/ 288 w 288"/>
                  <a:gd name="T3" fmla="*/ 0 h 720"/>
                  <a:gd name="T4" fmla="*/ 0 w 288"/>
                  <a:gd name="T5" fmla="*/ 0 h 720"/>
                  <a:gd name="T6" fmla="*/ 0 60000 65536"/>
                  <a:gd name="T7" fmla="*/ 0 60000 65536"/>
                  <a:gd name="T8" fmla="*/ 0 60000 65536"/>
                  <a:gd name="T9" fmla="*/ 0 w 288"/>
                  <a:gd name="T10" fmla="*/ 0 h 720"/>
                  <a:gd name="T11" fmla="*/ 288 w 288"/>
                  <a:gd name="T12" fmla="*/ 720 h 720"/>
                </a:gdLst>
                <a:ahLst/>
                <a:cxnLst>
                  <a:cxn ang="T6">
                    <a:pos x="T0" y="T1"/>
                  </a:cxn>
                  <a:cxn ang="T7">
                    <a:pos x="T2" y="T3"/>
                  </a:cxn>
                  <a:cxn ang="T8">
                    <a:pos x="T4" y="T5"/>
                  </a:cxn>
                </a:cxnLst>
                <a:rect l="T9" t="T10" r="T11" b="T12"/>
                <a:pathLst>
                  <a:path w="288" h="720">
                    <a:moveTo>
                      <a:pt x="288" y="720"/>
                    </a:moveTo>
                    <a:lnTo>
                      <a:pt x="288" y="0"/>
                    </a:lnTo>
                    <a:lnTo>
                      <a:pt x="0" y="0"/>
                    </a:lnTo>
                  </a:path>
                </a:pathLst>
              </a:custGeom>
              <a:noFill/>
              <a:ln w="38100">
                <a:solidFill>
                  <a:schemeClr val="folHlink"/>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6" name="Freeform 28"/>
              <p:cNvSpPr>
                <a:spLocks/>
              </p:cNvSpPr>
              <p:nvPr/>
            </p:nvSpPr>
            <p:spPr bwMode="auto">
              <a:xfrm>
                <a:off x="1488" y="1680"/>
                <a:ext cx="960" cy="720"/>
              </a:xfrm>
              <a:custGeom>
                <a:avLst/>
                <a:gdLst>
                  <a:gd name="T0" fmla="*/ 0 w 960"/>
                  <a:gd name="T1" fmla="*/ 4329 h 672"/>
                  <a:gd name="T2" fmla="*/ 0 w 960"/>
                  <a:gd name="T3" fmla="*/ 0 h 672"/>
                  <a:gd name="T4" fmla="*/ 960 w 960"/>
                  <a:gd name="T5" fmla="*/ 0 h 672"/>
                  <a:gd name="T6" fmla="*/ 0 60000 65536"/>
                  <a:gd name="T7" fmla="*/ 0 60000 65536"/>
                  <a:gd name="T8" fmla="*/ 0 60000 65536"/>
                  <a:gd name="T9" fmla="*/ 0 w 960"/>
                  <a:gd name="T10" fmla="*/ 0 h 672"/>
                  <a:gd name="T11" fmla="*/ 960 w 960"/>
                  <a:gd name="T12" fmla="*/ 672 h 672"/>
                </a:gdLst>
                <a:ahLst/>
                <a:cxnLst>
                  <a:cxn ang="T6">
                    <a:pos x="T0" y="T1"/>
                  </a:cxn>
                  <a:cxn ang="T7">
                    <a:pos x="T2" y="T3"/>
                  </a:cxn>
                  <a:cxn ang="T8">
                    <a:pos x="T4" y="T5"/>
                  </a:cxn>
                </a:cxnLst>
                <a:rect l="T9" t="T10" r="T11" b="T12"/>
                <a:pathLst>
                  <a:path w="960" h="672">
                    <a:moveTo>
                      <a:pt x="0" y="672"/>
                    </a:moveTo>
                    <a:lnTo>
                      <a:pt x="0" y="0"/>
                    </a:lnTo>
                    <a:lnTo>
                      <a:pt x="960" y="0"/>
                    </a:lnTo>
                  </a:path>
                </a:pathLst>
              </a:custGeom>
              <a:noFill/>
              <a:ln w="38100">
                <a:solidFill>
                  <a:schemeClr val="folHlink"/>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7" name="Freeform 29"/>
              <p:cNvSpPr>
                <a:spLocks/>
              </p:cNvSpPr>
              <p:nvPr/>
            </p:nvSpPr>
            <p:spPr bwMode="auto">
              <a:xfrm>
                <a:off x="1104" y="1584"/>
                <a:ext cx="1344" cy="816"/>
              </a:xfrm>
              <a:custGeom>
                <a:avLst/>
                <a:gdLst>
                  <a:gd name="T0" fmla="*/ 1344 w 1344"/>
                  <a:gd name="T1" fmla="*/ 0 h 864"/>
                  <a:gd name="T2" fmla="*/ 0 w 1344"/>
                  <a:gd name="T3" fmla="*/ 0 h 864"/>
                  <a:gd name="T4" fmla="*/ 0 w 1344"/>
                  <a:gd name="T5" fmla="*/ 185 h 864"/>
                  <a:gd name="T6" fmla="*/ 0 60000 65536"/>
                  <a:gd name="T7" fmla="*/ 0 60000 65536"/>
                  <a:gd name="T8" fmla="*/ 0 60000 65536"/>
                  <a:gd name="T9" fmla="*/ 0 w 1344"/>
                  <a:gd name="T10" fmla="*/ 0 h 864"/>
                  <a:gd name="T11" fmla="*/ 1344 w 1344"/>
                  <a:gd name="T12" fmla="*/ 864 h 864"/>
                </a:gdLst>
                <a:ahLst/>
                <a:cxnLst>
                  <a:cxn ang="T6">
                    <a:pos x="T0" y="T1"/>
                  </a:cxn>
                  <a:cxn ang="T7">
                    <a:pos x="T2" y="T3"/>
                  </a:cxn>
                  <a:cxn ang="T8">
                    <a:pos x="T4" y="T5"/>
                  </a:cxn>
                </a:cxnLst>
                <a:rect l="T9" t="T10" r="T11" b="T12"/>
                <a:pathLst>
                  <a:path w="1344" h="864">
                    <a:moveTo>
                      <a:pt x="1344" y="0"/>
                    </a:moveTo>
                    <a:lnTo>
                      <a:pt x="0" y="0"/>
                    </a:lnTo>
                    <a:lnTo>
                      <a:pt x="0" y="864"/>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8" name="Freeform 30"/>
              <p:cNvSpPr>
                <a:spLocks/>
              </p:cNvSpPr>
              <p:nvPr/>
            </p:nvSpPr>
            <p:spPr bwMode="auto">
              <a:xfrm>
                <a:off x="3312" y="1680"/>
                <a:ext cx="912" cy="720"/>
              </a:xfrm>
              <a:custGeom>
                <a:avLst/>
                <a:gdLst>
                  <a:gd name="T0" fmla="*/ 241 w 960"/>
                  <a:gd name="T1" fmla="*/ 720 h 720"/>
                  <a:gd name="T2" fmla="*/ 241 w 960"/>
                  <a:gd name="T3" fmla="*/ 0 h 720"/>
                  <a:gd name="T4" fmla="*/ 0 w 960"/>
                  <a:gd name="T5" fmla="*/ 0 h 720"/>
                  <a:gd name="T6" fmla="*/ 0 60000 65536"/>
                  <a:gd name="T7" fmla="*/ 0 60000 65536"/>
                  <a:gd name="T8" fmla="*/ 0 60000 65536"/>
                  <a:gd name="T9" fmla="*/ 0 w 960"/>
                  <a:gd name="T10" fmla="*/ 0 h 720"/>
                  <a:gd name="T11" fmla="*/ 960 w 960"/>
                  <a:gd name="T12" fmla="*/ 720 h 720"/>
                </a:gdLst>
                <a:ahLst/>
                <a:cxnLst>
                  <a:cxn ang="T6">
                    <a:pos x="T0" y="T1"/>
                  </a:cxn>
                  <a:cxn ang="T7">
                    <a:pos x="T2" y="T3"/>
                  </a:cxn>
                  <a:cxn ang="T8">
                    <a:pos x="T4" y="T5"/>
                  </a:cxn>
                </a:cxnLst>
                <a:rect l="T9" t="T10" r="T11" b="T12"/>
                <a:pathLst>
                  <a:path w="960" h="720">
                    <a:moveTo>
                      <a:pt x="960" y="720"/>
                    </a:moveTo>
                    <a:lnTo>
                      <a:pt x="960" y="0"/>
                    </a:lnTo>
                    <a:lnTo>
                      <a:pt x="0" y="0"/>
                    </a:lnTo>
                  </a:path>
                </a:pathLst>
              </a:custGeom>
              <a:noFill/>
              <a:ln w="38100">
                <a:solidFill>
                  <a:schemeClr val="folHlink"/>
                </a:solidFill>
                <a:prstDash val="dash"/>
                <a:round/>
                <a:headEnd/>
                <a:tailEnd type="stealth"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24609" name="Freeform 31"/>
              <p:cNvSpPr>
                <a:spLocks/>
              </p:cNvSpPr>
              <p:nvPr/>
            </p:nvSpPr>
            <p:spPr bwMode="auto">
              <a:xfrm>
                <a:off x="3312" y="1584"/>
                <a:ext cx="1296" cy="816"/>
              </a:xfrm>
              <a:custGeom>
                <a:avLst/>
                <a:gdLst>
                  <a:gd name="T0" fmla="*/ 0 w 1296"/>
                  <a:gd name="T1" fmla="*/ 0 h 816"/>
                  <a:gd name="T2" fmla="*/ 1296 w 1296"/>
                  <a:gd name="T3" fmla="*/ 0 h 816"/>
                  <a:gd name="T4" fmla="*/ 1296 w 1296"/>
                  <a:gd name="T5" fmla="*/ 816 h 816"/>
                  <a:gd name="T6" fmla="*/ 0 60000 65536"/>
                  <a:gd name="T7" fmla="*/ 0 60000 65536"/>
                  <a:gd name="T8" fmla="*/ 0 60000 65536"/>
                  <a:gd name="T9" fmla="*/ 0 w 1296"/>
                  <a:gd name="T10" fmla="*/ 0 h 816"/>
                  <a:gd name="T11" fmla="*/ 1296 w 1296"/>
                  <a:gd name="T12" fmla="*/ 816 h 816"/>
                </a:gdLst>
                <a:ahLst/>
                <a:cxnLst>
                  <a:cxn ang="T6">
                    <a:pos x="T0" y="T1"/>
                  </a:cxn>
                  <a:cxn ang="T7">
                    <a:pos x="T2" y="T3"/>
                  </a:cxn>
                  <a:cxn ang="T8">
                    <a:pos x="T4" y="T5"/>
                  </a:cxn>
                </a:cxnLst>
                <a:rect l="T9" t="T10" r="T11" b="T12"/>
                <a:pathLst>
                  <a:path w="1296" h="816">
                    <a:moveTo>
                      <a:pt x="0" y="0"/>
                    </a:moveTo>
                    <a:lnTo>
                      <a:pt x="1296" y="0"/>
                    </a:lnTo>
                    <a:lnTo>
                      <a:pt x="1296" y="816"/>
                    </a:lnTo>
                  </a:path>
                </a:pathLst>
              </a:custGeom>
              <a:noFill/>
              <a:ln w="38100">
                <a:solidFill>
                  <a:schemeClr val="folHlink"/>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24610" name="Text Box 32"/>
              <p:cNvSpPr txBox="1">
                <a:spLocks noChangeArrowheads="1"/>
              </p:cNvSpPr>
              <p:nvPr/>
            </p:nvSpPr>
            <p:spPr bwMode="auto">
              <a:xfrm>
                <a:off x="144" y="217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数据</a:t>
                </a:r>
                <a:endParaRPr lang="zh-CN" altLang="en-US" sz="3200"/>
              </a:p>
            </p:txBody>
          </p:sp>
          <p:sp>
            <p:nvSpPr>
              <p:cNvPr id="24611" name="Text Box 33"/>
              <p:cNvSpPr txBox="1">
                <a:spLocks noChangeArrowheads="1"/>
              </p:cNvSpPr>
              <p:nvPr/>
            </p:nvSpPr>
            <p:spPr bwMode="auto">
              <a:xfrm>
                <a:off x="4944" y="2649"/>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结果</a:t>
                </a:r>
              </a:p>
            </p:txBody>
          </p:sp>
          <p:sp>
            <p:nvSpPr>
              <p:cNvPr id="24612" name="Text Box 34"/>
              <p:cNvSpPr txBox="1">
                <a:spLocks noChangeArrowheads="1"/>
              </p:cNvSpPr>
              <p:nvPr/>
            </p:nvSpPr>
            <p:spPr bwMode="auto">
              <a:xfrm>
                <a:off x="4944" y="217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eaLnBrk="1" hangingPunct="1">
                  <a:spcBef>
                    <a:spcPct val="20000"/>
                  </a:spcBef>
                </a:pPr>
                <a:r>
                  <a:rPr lang="zh-CN" altLang="en-US" sz="2800"/>
                  <a:t>计算</a:t>
                </a:r>
              </a:p>
            </p:txBody>
          </p:sp>
        </p:grpSp>
        <p:sp>
          <p:nvSpPr>
            <p:cNvPr id="24584" name="Freeform 35"/>
            <p:cNvSpPr>
              <a:spLocks/>
            </p:cNvSpPr>
            <p:nvPr/>
          </p:nvSpPr>
          <p:spPr bwMode="auto">
            <a:xfrm>
              <a:off x="183" y="2547"/>
              <a:ext cx="1" cy="78"/>
            </a:xfrm>
            <a:custGeom>
              <a:avLst/>
              <a:gdLst>
                <a:gd name="T0" fmla="*/ 0 w 1"/>
                <a:gd name="T1" fmla="*/ 0 h 78"/>
                <a:gd name="T2" fmla="*/ 0 w 1"/>
                <a:gd name="T3" fmla="*/ 78 h 78"/>
                <a:gd name="T4" fmla="*/ 0 60000 65536"/>
                <a:gd name="T5" fmla="*/ 0 60000 65536"/>
                <a:gd name="T6" fmla="*/ 0 w 1"/>
                <a:gd name="T7" fmla="*/ 0 h 78"/>
                <a:gd name="T8" fmla="*/ 1 w 1"/>
                <a:gd name="T9" fmla="*/ 78 h 78"/>
              </a:gdLst>
              <a:ahLst/>
              <a:cxnLst>
                <a:cxn ang="T4">
                  <a:pos x="T0" y="T1"/>
                </a:cxn>
                <a:cxn ang="T5">
                  <a:pos x="T2" y="T3"/>
                </a:cxn>
              </a:cxnLst>
              <a:rect l="T6" t="T7" r="T8" b="T9"/>
              <a:pathLst>
                <a:path w="1" h="78">
                  <a:moveTo>
                    <a:pt x="0" y="0"/>
                  </a:moveTo>
                  <a:lnTo>
                    <a:pt x="0" y="78"/>
                  </a:lnTo>
                </a:path>
              </a:pathLst>
            </a:custGeom>
            <a:noFill/>
            <a:ln w="38100">
              <a:solidFill>
                <a:srgbClr val="0033D8"/>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Tree>
    <p:extLst>
      <p:ext uri="{BB962C8B-B14F-4D97-AF65-F5344CB8AC3E}">
        <p14:creationId xmlns:p14="http://schemas.microsoft.com/office/powerpoint/2010/main" val="3202252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blinds(horizontal)">
                                      <p:cBhvr>
                                        <p:cTn id="7" dur="500"/>
                                        <p:tgtEl>
                                          <p:spTgt spid="102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1349375" y="2012950"/>
            <a:ext cx="502920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8.2</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a:t>
            </a:r>
            <a:r>
              <a:rPr kumimoji="1" lang="en-US" altLang="zh-CN" sz="2800" dirty="0">
                <a:solidFill>
                  <a:srgbClr val="003366"/>
                </a:solidFill>
                <a:effectLst>
                  <a:outerShdw blurRad="38100" dist="38100" dir="2700000" algn="tl">
                    <a:srgbClr val="C0C0C0"/>
                  </a:outerShdw>
                </a:effectLst>
                <a:latin typeface="Times New Roman" pitchFamily="18" charset="0"/>
                <a:ea typeface="华文中宋" pitchFamily="2" charset="-122"/>
              </a:rPr>
              <a:t>Cache</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基本知识</a:t>
            </a:r>
          </a:p>
        </p:txBody>
      </p:sp>
      <p:sp>
        <p:nvSpPr>
          <p:cNvPr id="3079" name="Text Box 7"/>
          <p:cNvSpPr txBox="1">
            <a:spLocks noChangeArrowheads="1"/>
          </p:cNvSpPr>
          <p:nvPr/>
        </p:nvSpPr>
        <p:spPr bwMode="auto">
          <a:xfrm>
            <a:off x="1349375" y="2546350"/>
            <a:ext cx="5743575"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8.3    </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降低</a:t>
            </a:r>
            <a:r>
              <a:rPr kumimoji="1" lang="en-US" altLang="zh-CN" sz="2800" dirty="0">
                <a:solidFill>
                  <a:srgbClr val="003366"/>
                </a:solidFill>
                <a:effectLst>
                  <a:outerShdw blurRad="38100" dist="38100" dir="2700000" algn="tl">
                    <a:srgbClr val="C0C0C0"/>
                  </a:outerShdw>
                </a:effectLst>
                <a:latin typeface="Times New Roman" pitchFamily="18" charset="0"/>
                <a:ea typeface="华文中宋" pitchFamily="2" charset="-122"/>
              </a:rPr>
              <a:t>Cache</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失效率的方法</a:t>
            </a:r>
          </a:p>
        </p:txBody>
      </p:sp>
      <p:sp>
        <p:nvSpPr>
          <p:cNvPr id="3082" name="Text Box 10"/>
          <p:cNvSpPr txBox="1">
            <a:spLocks noChangeArrowheads="1"/>
          </p:cNvSpPr>
          <p:nvPr/>
        </p:nvSpPr>
        <p:spPr bwMode="auto">
          <a:xfrm>
            <a:off x="1349375" y="30797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8.4</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减少</a:t>
            </a:r>
            <a:r>
              <a:rPr kumimoji="1" lang="en-US" altLang="zh-CN" sz="2800" dirty="0">
                <a:solidFill>
                  <a:srgbClr val="003366"/>
                </a:solidFill>
                <a:effectLst>
                  <a:outerShdw blurRad="38100" dist="38100" dir="2700000" algn="tl">
                    <a:srgbClr val="C0C0C0"/>
                  </a:outerShdw>
                </a:effectLst>
                <a:latin typeface="Times New Roman" pitchFamily="18" charset="0"/>
                <a:ea typeface="华文中宋" pitchFamily="2" charset="-122"/>
              </a:rPr>
              <a:t>Cache</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失效开销</a:t>
            </a:r>
          </a:p>
        </p:txBody>
      </p:sp>
      <p:sp>
        <p:nvSpPr>
          <p:cNvPr id="3084" name="Text Box 12"/>
          <p:cNvSpPr txBox="1">
            <a:spLocks noChangeArrowheads="1"/>
          </p:cNvSpPr>
          <p:nvPr/>
        </p:nvSpPr>
        <p:spPr bwMode="auto">
          <a:xfrm>
            <a:off x="1349375" y="1479550"/>
            <a:ext cx="48323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00FF"/>
                </a:solidFill>
                <a:effectLst>
                  <a:outerShdw blurRad="38100" dist="38100" dir="2700000" algn="tl">
                    <a:srgbClr val="C0C0C0"/>
                  </a:outerShdw>
                </a:effectLst>
                <a:latin typeface="Times New Roman" pitchFamily="18" charset="0"/>
                <a:ea typeface="华文中宋" pitchFamily="2" charset="-122"/>
              </a:rPr>
              <a:t>8.1</a:t>
            </a:r>
            <a:r>
              <a:rPr kumimoji="1" lang="zh-CN" altLang="en-US" sz="2800" dirty="0">
                <a:solidFill>
                  <a:srgbClr val="0000FF"/>
                </a:solidFill>
                <a:effectLst>
                  <a:outerShdw blurRad="38100" dist="38100" dir="2700000" algn="tl">
                    <a:srgbClr val="C0C0C0"/>
                  </a:outerShdw>
                </a:effectLst>
                <a:latin typeface="Times New Roman" pitchFamily="18" charset="0"/>
                <a:ea typeface="华文中宋" pitchFamily="2" charset="-122"/>
              </a:rPr>
              <a:t>　存储器的层次结构</a:t>
            </a:r>
            <a:endParaRPr kumimoji="1" lang="zh-CN" altLang="en-US" sz="2800" dirty="0">
              <a:solidFill>
                <a:srgbClr val="0000FF"/>
              </a:solidFill>
              <a:effectLst>
                <a:outerShdw blurRad="38100" dist="38100" dir="2700000" algn="tl">
                  <a:srgbClr val="C0C0C0"/>
                </a:outerShdw>
              </a:effectLst>
              <a:latin typeface="Times New Roman" pitchFamily="18" charset="0"/>
              <a:ea typeface="华文中宋" pitchFamily="2" charset="-122"/>
              <a:hlinkClick r:id="rId3" action="ppaction://hlinksldjump"/>
            </a:endParaRPr>
          </a:p>
        </p:txBody>
      </p:sp>
      <p:sp>
        <p:nvSpPr>
          <p:cNvPr id="3085" name="Text Box 13"/>
          <p:cNvSpPr txBox="1">
            <a:spLocks noChangeArrowheads="1"/>
          </p:cNvSpPr>
          <p:nvPr/>
        </p:nvSpPr>
        <p:spPr bwMode="auto">
          <a:xfrm>
            <a:off x="1368425" y="36131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8.5</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减少命中时间</a:t>
            </a:r>
          </a:p>
        </p:txBody>
      </p:sp>
      <p:sp>
        <p:nvSpPr>
          <p:cNvPr id="3086" name="Text Box 14"/>
          <p:cNvSpPr txBox="1">
            <a:spLocks noChangeArrowheads="1"/>
          </p:cNvSpPr>
          <p:nvPr/>
        </p:nvSpPr>
        <p:spPr bwMode="auto">
          <a:xfrm>
            <a:off x="1368425" y="41465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8.6</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主存</a:t>
            </a:r>
          </a:p>
        </p:txBody>
      </p:sp>
      <p:sp>
        <p:nvSpPr>
          <p:cNvPr id="3087" name="Text Box 15"/>
          <p:cNvSpPr txBox="1">
            <a:spLocks noChangeArrowheads="1"/>
          </p:cNvSpPr>
          <p:nvPr/>
        </p:nvSpPr>
        <p:spPr bwMode="auto">
          <a:xfrm>
            <a:off x="1368425" y="46799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8.7</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虚拟存储器</a:t>
            </a:r>
            <a:endPar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hlinkClick r:id="" action="ppaction://noaction"/>
            </a:endParaRPr>
          </a:p>
        </p:txBody>
      </p:sp>
      <p:sp>
        <p:nvSpPr>
          <p:cNvPr id="6153" name="Rectangle 23"/>
          <p:cNvSpPr>
            <a:spLocks noChangeArrowheads="1"/>
          </p:cNvSpPr>
          <p:nvPr/>
        </p:nvSpPr>
        <p:spPr bwMode="auto">
          <a:xfrm>
            <a:off x="574675" y="304800"/>
            <a:ext cx="59420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sz="3600">
                <a:solidFill>
                  <a:srgbClr val="003366"/>
                </a:solidFill>
                <a:latin typeface="黑体" panose="02010609060101010101" pitchFamily="49" charset="-122"/>
                <a:ea typeface="黑体" panose="02010609060101010101" pitchFamily="49" charset="-122"/>
              </a:rPr>
              <a:t>本章内容</a:t>
            </a:r>
          </a:p>
        </p:txBody>
      </p:sp>
    </p:spTree>
    <p:extLst>
      <p:ext uri="{BB962C8B-B14F-4D97-AF65-F5344CB8AC3E}">
        <p14:creationId xmlns:p14="http://schemas.microsoft.com/office/powerpoint/2010/main" val="201938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3"/>
          <p:cNvSpPr>
            <a:spLocks noGrp="1"/>
          </p:cNvSpPr>
          <p:nvPr>
            <p:ph type="title"/>
          </p:nvPr>
        </p:nvSpPr>
        <p:spPr/>
        <p:txBody>
          <a:bodyPr/>
          <a:lstStyle/>
          <a:p>
            <a:r>
              <a:rPr lang="en-US" altLang="zh-CN" b="1" dirty="0" smtClean="0">
                <a:solidFill>
                  <a:schemeClr val="tx2"/>
                </a:solidFill>
              </a:rPr>
              <a:t>8.1.1 </a:t>
            </a:r>
            <a:r>
              <a:rPr lang="zh-CN" altLang="en-US" b="1" dirty="0" smtClean="0">
                <a:solidFill>
                  <a:schemeClr val="tx2"/>
                </a:solidFill>
              </a:rPr>
              <a:t>从单级存储器到多级存储器</a:t>
            </a:r>
          </a:p>
        </p:txBody>
      </p:sp>
      <p:sp>
        <p:nvSpPr>
          <p:cNvPr id="5" name="内容占位符 4"/>
          <p:cNvSpPr>
            <a:spLocks noGrp="1"/>
          </p:cNvSpPr>
          <p:nvPr>
            <p:ph idx="1"/>
          </p:nvPr>
        </p:nvSpPr>
        <p:spPr>
          <a:xfrm>
            <a:off x="539750" y="1341438"/>
            <a:ext cx="8001000" cy="4679950"/>
          </a:xfrm>
        </p:spPr>
        <p:txBody>
          <a:bodyPr/>
          <a:lstStyle/>
          <a:p>
            <a:pPr>
              <a:lnSpc>
                <a:spcPct val="130000"/>
              </a:lnSpc>
              <a:spcBef>
                <a:spcPct val="0"/>
              </a:spcBef>
            </a:pPr>
            <a:r>
              <a:rPr lang="zh-CN" altLang="en-US" sz="2800" b="1" dirty="0" smtClean="0">
                <a:solidFill>
                  <a:schemeClr val="tx2"/>
                </a:solidFill>
              </a:rPr>
              <a:t>为什么？</a:t>
            </a:r>
            <a:endParaRPr lang="en-US" altLang="zh-CN" sz="2800" b="1" dirty="0" smtClean="0">
              <a:solidFill>
                <a:schemeClr val="tx2"/>
              </a:solidFill>
            </a:endParaRPr>
          </a:p>
          <a:p>
            <a:pPr lvl="1">
              <a:lnSpc>
                <a:spcPct val="130000"/>
              </a:lnSpc>
              <a:spcBef>
                <a:spcPct val="0"/>
              </a:spcBef>
            </a:pPr>
            <a:r>
              <a:rPr lang="zh-CN" altLang="en-US" sz="2800" b="1" dirty="0" smtClean="0">
                <a:solidFill>
                  <a:schemeClr val="tx2"/>
                </a:solidFill>
              </a:rPr>
              <a:t>主存储器与</a:t>
            </a:r>
            <a:r>
              <a:rPr lang="en-US" altLang="zh-CN" sz="2800" b="1" dirty="0" smtClean="0">
                <a:solidFill>
                  <a:schemeClr val="tx2"/>
                </a:solidFill>
              </a:rPr>
              <a:t>CPU</a:t>
            </a:r>
            <a:r>
              <a:rPr lang="zh-CN" altLang="en-US" sz="2800" b="1" dirty="0" smtClean="0">
                <a:solidFill>
                  <a:schemeClr val="tx2"/>
                </a:solidFill>
              </a:rPr>
              <a:t>速度差距越来越大，存储墙问题严重制约着计算机性能的提升  </a:t>
            </a:r>
            <a:r>
              <a:rPr lang="zh-CN" altLang="en-US" sz="2800" b="1" dirty="0" smtClean="0">
                <a:solidFill>
                  <a:schemeClr val="tx2"/>
                </a:solidFill>
                <a:hlinkClick r:id="rId3" action="ppaction://hlinksldjump"/>
              </a:rPr>
              <a:t>如图</a:t>
            </a:r>
            <a:endParaRPr lang="en-US" altLang="zh-CN" sz="2800" b="1" dirty="0" smtClean="0">
              <a:solidFill>
                <a:schemeClr val="tx2"/>
              </a:solidFill>
            </a:endParaRPr>
          </a:p>
          <a:p>
            <a:pPr lvl="1">
              <a:lnSpc>
                <a:spcPct val="130000"/>
              </a:lnSpc>
              <a:spcBef>
                <a:spcPct val="0"/>
              </a:spcBef>
            </a:pPr>
            <a:r>
              <a:rPr lang="zh-CN" altLang="en-US" sz="2800" b="1" dirty="0" smtClean="0">
                <a:solidFill>
                  <a:schemeClr val="tx2"/>
                </a:solidFill>
              </a:rPr>
              <a:t>系统与应用的规模不断扩大，需要更大的存储器来支撑程序的运行</a:t>
            </a:r>
            <a:endParaRPr lang="en-US" altLang="zh-CN" sz="2800" b="1" dirty="0" smtClean="0">
              <a:solidFill>
                <a:schemeClr val="tx2"/>
              </a:solidFill>
            </a:endParaRPr>
          </a:p>
          <a:p>
            <a:pPr lvl="1">
              <a:lnSpc>
                <a:spcPct val="130000"/>
              </a:lnSpc>
              <a:spcBef>
                <a:spcPct val="0"/>
              </a:spcBef>
            </a:pPr>
            <a:r>
              <a:rPr lang="zh-CN" altLang="en-US" sz="2800" b="1" dirty="0" smtClean="0">
                <a:solidFill>
                  <a:schemeClr val="tx2"/>
                </a:solidFill>
              </a:rPr>
              <a:t>各类存储器的容量</a:t>
            </a:r>
            <a:r>
              <a:rPr lang="en-US" altLang="zh-CN" sz="2800" b="1" dirty="0" smtClean="0">
                <a:solidFill>
                  <a:schemeClr val="tx2"/>
                </a:solidFill>
              </a:rPr>
              <a:t>/</a:t>
            </a:r>
            <a:r>
              <a:rPr lang="zh-CN" altLang="en-US" sz="2800" b="1" dirty="0" smtClean="0">
                <a:solidFill>
                  <a:schemeClr val="tx2"/>
                </a:solidFill>
              </a:rPr>
              <a:t>速度</a:t>
            </a:r>
            <a:r>
              <a:rPr lang="en-US" altLang="zh-CN" sz="2800" b="1" dirty="0" smtClean="0">
                <a:solidFill>
                  <a:schemeClr val="tx2"/>
                </a:solidFill>
              </a:rPr>
              <a:t>/</a:t>
            </a:r>
            <a:r>
              <a:rPr lang="zh-CN" altLang="en-US" sz="2800" b="1" dirty="0" smtClean="0">
                <a:solidFill>
                  <a:schemeClr val="tx2"/>
                </a:solidFill>
              </a:rPr>
              <a:t>价格不可兼得，如</a:t>
            </a:r>
            <a:r>
              <a:rPr lang="en-US" altLang="zh-CN" sz="2800" b="1" dirty="0" smtClean="0">
                <a:solidFill>
                  <a:schemeClr val="tx2"/>
                </a:solidFill>
              </a:rPr>
              <a:t>SRAM</a:t>
            </a:r>
            <a:r>
              <a:rPr lang="zh-CN" altLang="en-US" sz="2800" b="1" dirty="0" smtClean="0">
                <a:solidFill>
                  <a:schemeClr val="tx2"/>
                </a:solidFill>
              </a:rPr>
              <a:t>、</a:t>
            </a:r>
            <a:r>
              <a:rPr lang="en-US" altLang="zh-CN" sz="2800" b="1" dirty="0" smtClean="0">
                <a:solidFill>
                  <a:schemeClr val="tx2"/>
                </a:solidFill>
              </a:rPr>
              <a:t>DRAM</a:t>
            </a:r>
            <a:r>
              <a:rPr lang="zh-CN" altLang="en-US" sz="2800" b="1" dirty="0" smtClean="0">
                <a:solidFill>
                  <a:schemeClr val="tx2"/>
                </a:solidFill>
              </a:rPr>
              <a:t>、磁盘等，凭现有单种存储器件，无法构建一个可行的存储系统</a:t>
            </a:r>
          </a:p>
        </p:txBody>
      </p:sp>
    </p:spTree>
    <p:extLst>
      <p:ext uri="{BB962C8B-B14F-4D97-AF65-F5344CB8AC3E}">
        <p14:creationId xmlns:p14="http://schemas.microsoft.com/office/powerpoint/2010/main" val="2515245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noGrp="1" noChangeAspect="1"/>
          </p:cNvGraphicFramePr>
          <p:nvPr>
            <p:ph idx="1"/>
          </p:nvPr>
        </p:nvGraphicFramePr>
        <p:xfrm>
          <a:off x="781050" y="1462088"/>
          <a:ext cx="7461250" cy="3463925"/>
        </p:xfrm>
        <a:graphic>
          <a:graphicData uri="http://schemas.openxmlformats.org/presentationml/2006/ole">
            <mc:AlternateContent xmlns:mc="http://schemas.openxmlformats.org/markup-compatibility/2006">
              <mc:Choice xmlns:v="urn:schemas-microsoft-com:vml" Requires="v">
                <p:oleObj spid="_x0000_s81945" r:id="rId4" imgW="4972050" imgH="2819400" progId="MSDraw.Drawing.8.2">
                  <p:embed/>
                </p:oleObj>
              </mc:Choice>
              <mc:Fallback>
                <p:oleObj r:id="rId4" imgW="4972050" imgH="2819400" progId="MSDraw.Drawing.8.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50" y="1462088"/>
                        <a:ext cx="7461250"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2676" name="Rectangle 4"/>
          <p:cNvSpPr>
            <a:spLocks noChangeArrowheads="1"/>
          </p:cNvSpPr>
          <p:nvPr/>
        </p:nvSpPr>
        <p:spPr bwMode="auto">
          <a:xfrm>
            <a:off x="574675" y="5159375"/>
            <a:ext cx="8353425" cy="895350"/>
          </a:xfrm>
          <a:prstGeom prst="rect">
            <a:avLst/>
          </a:prstGeom>
          <a:noFill/>
          <a:ln>
            <a:noFill/>
          </a:ln>
          <a:effectLst/>
          <a:extLst/>
        </p:spPr>
        <p:txBody>
          <a:bodyPr>
            <a:spAutoFit/>
          </a:bodyPr>
          <a:lstStyle/>
          <a:p>
            <a:pPr eaLnBrk="0" hangingPunct="0">
              <a:spcBef>
                <a:spcPct val="20000"/>
              </a:spcBef>
              <a:defRPr/>
            </a:pPr>
            <a:r>
              <a:rPr lang="en-US" altLang="zh-CN" sz="2400">
                <a:effectLst>
                  <a:outerShdw blurRad="38100" dist="38100" dir="2700000" algn="tl">
                    <a:srgbClr val="C0C0C0"/>
                  </a:outerShdw>
                </a:effectLst>
                <a:latin typeface="华文中宋" pitchFamily="2" charset="-122"/>
                <a:ea typeface="华文中宋" pitchFamily="2" charset="-122"/>
              </a:rPr>
              <a:t>  </a:t>
            </a:r>
            <a:r>
              <a:rPr lang="zh-CN" altLang="en-US" sz="2400">
                <a:effectLst>
                  <a:outerShdw blurRad="38100" dist="38100" dir="2700000" algn="tl">
                    <a:srgbClr val="C0C0C0"/>
                  </a:outerShdw>
                </a:effectLst>
                <a:latin typeface="华文中宋" pitchFamily="2" charset="-122"/>
                <a:ea typeface="华文中宋" pitchFamily="2" charset="-122"/>
              </a:rPr>
              <a:t>处理器性能与存储系统性能之间存在巨大差距</a:t>
            </a:r>
          </a:p>
          <a:p>
            <a:pPr eaLnBrk="0" hangingPunct="0">
              <a:spcBef>
                <a:spcPct val="20000"/>
              </a:spcBef>
              <a:defRPr/>
            </a:pPr>
            <a:r>
              <a:rPr lang="zh-CN" altLang="en-US" sz="2400">
                <a:effectLst>
                  <a:outerShdw blurRad="38100" dist="38100" dir="2700000" algn="tl">
                    <a:srgbClr val="C0C0C0"/>
                  </a:outerShdw>
                </a:effectLst>
                <a:latin typeface="华文中宋" pitchFamily="2" charset="-122"/>
                <a:ea typeface="华文中宋" pitchFamily="2" charset="-122"/>
              </a:rPr>
              <a:t>（</a:t>
            </a:r>
            <a:r>
              <a:rPr lang="zh-CN" altLang="en-US" sz="2400">
                <a:solidFill>
                  <a:srgbClr val="FF0000"/>
                </a:solidFill>
                <a:effectLst>
                  <a:outerShdw blurRad="38100" dist="38100" dir="2700000" algn="tl">
                    <a:srgbClr val="C0C0C0"/>
                  </a:outerShdw>
                </a:effectLst>
                <a:latin typeface="华文中宋" pitchFamily="2" charset="-122"/>
                <a:ea typeface="华文中宋" pitchFamily="2" charset="-122"/>
              </a:rPr>
              <a:t>存储墙</a:t>
            </a:r>
            <a:r>
              <a:rPr lang="en-US" altLang="zh-CN" sz="2400">
                <a:effectLst>
                  <a:outerShdw blurRad="38100" dist="38100" dir="2700000" algn="tl">
                    <a:srgbClr val="C0C0C0"/>
                  </a:outerShdw>
                </a:effectLst>
                <a:latin typeface="华文中宋" pitchFamily="2" charset="-122"/>
                <a:ea typeface="华文中宋" pitchFamily="2" charset="-122"/>
              </a:rPr>
              <a:t>: Memory Wall</a:t>
            </a:r>
            <a:r>
              <a:rPr lang="zh-CN" altLang="en-US" sz="2400">
                <a:effectLst>
                  <a:outerShdw blurRad="38100" dist="38100" dir="2700000" algn="tl">
                    <a:srgbClr val="C0C0C0"/>
                  </a:outerShdw>
                </a:effectLst>
                <a:latin typeface="华文中宋" pitchFamily="2" charset="-122"/>
                <a:ea typeface="华文中宋" pitchFamily="2" charset="-122"/>
              </a:rPr>
              <a:t>）</a:t>
            </a:r>
          </a:p>
        </p:txBody>
      </p:sp>
      <p:pic>
        <p:nvPicPr>
          <p:cNvPr id="1028" name="Picture 5" descr="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00" y="4438650"/>
            <a:ext cx="212407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矩形 4">
            <a:hlinkClick r:id="rId7" action="ppaction://hlinksldjump"/>
          </p:cNvPr>
          <p:cNvSpPr>
            <a:spLocks noChangeArrowheads="1"/>
          </p:cNvSpPr>
          <p:nvPr/>
        </p:nvSpPr>
        <p:spPr bwMode="auto">
          <a:xfrm>
            <a:off x="7858125" y="1143000"/>
            <a:ext cx="128587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2975212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en-US" altLang="zh-CN" b="1" dirty="0" smtClean="0">
                <a:solidFill>
                  <a:schemeClr val="tx2"/>
                </a:solidFill>
              </a:rPr>
              <a:t>8.1.1 </a:t>
            </a:r>
            <a:r>
              <a:rPr lang="zh-CN" altLang="en-US" b="1" dirty="0" smtClean="0">
                <a:solidFill>
                  <a:schemeClr val="tx2"/>
                </a:solidFill>
              </a:rPr>
              <a:t>从单级存储器到多级存储器</a:t>
            </a:r>
          </a:p>
        </p:txBody>
      </p:sp>
      <p:sp>
        <p:nvSpPr>
          <p:cNvPr id="8195" name="内容占位符 2"/>
          <p:cNvSpPr>
            <a:spLocks noGrp="1"/>
          </p:cNvSpPr>
          <p:nvPr>
            <p:ph idx="1"/>
          </p:nvPr>
        </p:nvSpPr>
        <p:spPr/>
        <p:txBody>
          <a:bodyPr/>
          <a:lstStyle/>
          <a:p>
            <a:pPr>
              <a:lnSpc>
                <a:spcPct val="130000"/>
              </a:lnSpc>
              <a:spcBef>
                <a:spcPct val="0"/>
              </a:spcBef>
            </a:pPr>
            <a:r>
              <a:rPr lang="zh-CN" altLang="en-US" sz="2800" b="1" dirty="0" smtClean="0">
                <a:solidFill>
                  <a:schemeClr val="tx2"/>
                </a:solidFill>
              </a:rPr>
              <a:t>怎么办？</a:t>
            </a:r>
            <a:endParaRPr lang="en-US" altLang="zh-CN" sz="2800" b="1" dirty="0" smtClean="0">
              <a:solidFill>
                <a:schemeClr val="tx2"/>
              </a:solidFill>
            </a:endParaRPr>
          </a:p>
          <a:p>
            <a:pPr lvl="1">
              <a:lnSpc>
                <a:spcPct val="130000"/>
              </a:lnSpc>
              <a:spcBef>
                <a:spcPct val="0"/>
              </a:spcBef>
            </a:pPr>
            <a:r>
              <a:rPr lang="zh-CN" altLang="en-US" sz="2800" b="1" dirty="0" smtClean="0">
                <a:solidFill>
                  <a:schemeClr val="tx2"/>
                </a:solidFill>
              </a:rPr>
              <a:t>利用多种存储器件，取长补短，构建层次式存储系统</a:t>
            </a:r>
            <a:endParaRPr lang="en-US" altLang="zh-CN" sz="2800" b="1" dirty="0" smtClean="0">
              <a:solidFill>
                <a:schemeClr val="tx2"/>
              </a:solidFill>
            </a:endParaRPr>
          </a:p>
          <a:p>
            <a:pPr lvl="2">
              <a:lnSpc>
                <a:spcPct val="130000"/>
              </a:lnSpc>
              <a:spcBef>
                <a:spcPct val="0"/>
              </a:spcBef>
            </a:pPr>
            <a:r>
              <a:rPr lang="zh-CN" altLang="en-US" sz="2800" b="1" dirty="0" smtClean="0">
                <a:solidFill>
                  <a:schemeClr val="tx2"/>
                </a:solidFill>
              </a:rPr>
              <a:t>快速但昂贵的存储器：容量少点，尽量让</a:t>
            </a:r>
            <a:r>
              <a:rPr lang="en-US" altLang="zh-CN" sz="2800" b="1" dirty="0" smtClean="0">
                <a:solidFill>
                  <a:schemeClr val="tx2"/>
                </a:solidFill>
              </a:rPr>
              <a:t>CPU</a:t>
            </a:r>
            <a:r>
              <a:rPr lang="zh-CN" altLang="en-US" sz="2800" b="1" dirty="0" smtClean="0">
                <a:solidFill>
                  <a:schemeClr val="tx2"/>
                </a:solidFill>
              </a:rPr>
              <a:t>多访问</a:t>
            </a:r>
            <a:endParaRPr lang="en-US" altLang="zh-CN" sz="2800" b="1" dirty="0" smtClean="0">
              <a:solidFill>
                <a:schemeClr val="tx2"/>
              </a:solidFill>
            </a:endParaRPr>
          </a:p>
          <a:p>
            <a:pPr lvl="2">
              <a:lnSpc>
                <a:spcPct val="130000"/>
              </a:lnSpc>
              <a:spcBef>
                <a:spcPct val="0"/>
              </a:spcBef>
            </a:pPr>
            <a:r>
              <a:rPr lang="zh-CN" altLang="en-US" sz="2800" b="1" dirty="0" smtClean="0">
                <a:solidFill>
                  <a:schemeClr val="tx2"/>
                </a:solidFill>
              </a:rPr>
              <a:t>慢速但容量大的存储器：容量大点，</a:t>
            </a:r>
            <a:r>
              <a:rPr lang="en-US" altLang="zh-CN" sz="2800" b="1" dirty="0" smtClean="0">
                <a:solidFill>
                  <a:schemeClr val="tx2"/>
                </a:solidFill>
              </a:rPr>
              <a:t>CPU</a:t>
            </a:r>
            <a:r>
              <a:rPr lang="zh-CN" altLang="en-US" sz="2800" b="1" dirty="0" smtClean="0">
                <a:solidFill>
                  <a:schemeClr val="tx2"/>
                </a:solidFill>
              </a:rPr>
              <a:t>尽可能少访问</a:t>
            </a:r>
            <a:endParaRPr lang="en-US" altLang="zh-CN" sz="2800" b="1" dirty="0" smtClean="0">
              <a:solidFill>
                <a:schemeClr val="tx2"/>
              </a:solidFill>
            </a:endParaRPr>
          </a:p>
          <a:p>
            <a:endParaRPr lang="zh-CN" altLang="en-US" dirty="0" smtClean="0"/>
          </a:p>
        </p:txBody>
      </p:sp>
    </p:spTree>
    <p:extLst>
      <p:ext uri="{BB962C8B-B14F-4D97-AF65-F5344CB8AC3E}">
        <p14:creationId xmlns:p14="http://schemas.microsoft.com/office/powerpoint/2010/main" val="1569479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ChangeArrowheads="1"/>
          </p:cNvSpPr>
          <p:nvPr/>
        </p:nvSpPr>
        <p:spPr bwMode="auto">
          <a:xfrm>
            <a:off x="1062038" y="1844675"/>
            <a:ext cx="5454650" cy="419100"/>
          </a:xfrm>
          <a:prstGeom prst="rect">
            <a:avLst/>
          </a:prstGeom>
          <a:gradFill rotWithShape="0">
            <a:gsLst>
              <a:gs pos="0">
                <a:srgbClr val="454545"/>
              </a:gs>
              <a:gs pos="50000">
                <a:srgbClr val="969696"/>
              </a:gs>
              <a:gs pos="100000">
                <a:srgbClr val="454545"/>
              </a:gs>
            </a:gsLst>
            <a:lin ang="5400000" scaled="1"/>
          </a:gradFill>
          <a:ln w="12700">
            <a:solidFill>
              <a:srgbClr val="0000CC"/>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6774" name="Rectangle 6"/>
          <p:cNvSpPr>
            <a:spLocks noChangeArrowheads="1"/>
          </p:cNvSpPr>
          <p:nvPr/>
        </p:nvSpPr>
        <p:spPr bwMode="auto">
          <a:xfrm>
            <a:off x="3074988" y="1924050"/>
            <a:ext cx="1397000" cy="325438"/>
          </a:xfrm>
          <a:prstGeom prst="rect">
            <a:avLst/>
          </a:prstGeom>
          <a:noFill/>
          <a:ln>
            <a:noFill/>
          </a:ln>
          <a:effectLst/>
          <a:extLst/>
        </p:spPr>
        <p:txBody>
          <a:bodyPr wrap="none" lIns="63500" tIns="25400" rIns="63500" bIns="25400">
            <a:spAutoFit/>
          </a:bodyPr>
          <a:lstStyle/>
          <a:p>
            <a:pPr eaLnBrk="0" hangingPunct="0">
              <a:lnSpc>
                <a:spcPct val="90000"/>
              </a:lnSpc>
              <a:defRPr/>
            </a:pPr>
            <a:r>
              <a:rPr kumimoji="1" lang="zh-CN" altLang="en-US" sz="2000" dirty="0">
                <a:solidFill>
                  <a:srgbClr val="FFFFFF"/>
                </a:solidFill>
                <a:effectLst>
                  <a:outerShdw blurRad="38100" dist="38100" dir="2700000" algn="tl">
                    <a:srgbClr val="C0C0C0"/>
                  </a:outerShdw>
                </a:effectLst>
                <a:latin typeface="华文中宋" pitchFamily="2" charset="-122"/>
                <a:ea typeface="华文中宋" pitchFamily="2" charset="-122"/>
              </a:rPr>
              <a:t>磁盘、磁带</a:t>
            </a:r>
          </a:p>
        </p:txBody>
      </p:sp>
      <p:sp>
        <p:nvSpPr>
          <p:cNvPr id="416779" name="Rectangle 11"/>
          <p:cNvSpPr>
            <a:spLocks noChangeArrowheads="1"/>
          </p:cNvSpPr>
          <p:nvPr/>
        </p:nvSpPr>
        <p:spPr bwMode="auto">
          <a:xfrm>
            <a:off x="250825" y="3556000"/>
            <a:ext cx="1196975" cy="698500"/>
          </a:xfrm>
          <a:prstGeom prst="rect">
            <a:avLst/>
          </a:prstGeom>
          <a:noFill/>
          <a:ln>
            <a:noFill/>
          </a:ln>
          <a:effectLst/>
          <a:extLst/>
        </p:spPr>
        <p:txBody>
          <a:bodyPr wrap="none" lIns="90488" tIns="44450" rIns="90488" bIns="44450">
            <a:spAutoFit/>
          </a:bodyPr>
          <a:lstStyle/>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itchFamily="2" charset="-122"/>
                <a:ea typeface="华文中宋" pitchFamily="2" charset="-122"/>
              </a:rPr>
              <a:t>存储器</a:t>
            </a:r>
          </a:p>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itchFamily="2" charset="-122"/>
                <a:ea typeface="华文中宋" pitchFamily="2" charset="-122"/>
              </a:rPr>
              <a:t>层次结构</a:t>
            </a:r>
          </a:p>
        </p:txBody>
      </p:sp>
      <p:sp>
        <p:nvSpPr>
          <p:cNvPr id="9221" name="Line 12"/>
          <p:cNvSpPr>
            <a:spLocks noChangeShapeType="1"/>
          </p:cNvSpPr>
          <p:nvPr/>
        </p:nvSpPr>
        <p:spPr bwMode="auto">
          <a:xfrm flipV="1">
            <a:off x="827088" y="2276475"/>
            <a:ext cx="0" cy="1308100"/>
          </a:xfrm>
          <a:prstGeom prst="line">
            <a:avLst/>
          </a:prstGeom>
          <a:noFill/>
          <a:ln w="254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 name="Line 13"/>
          <p:cNvSpPr>
            <a:spLocks noChangeShapeType="1"/>
          </p:cNvSpPr>
          <p:nvPr/>
        </p:nvSpPr>
        <p:spPr bwMode="auto">
          <a:xfrm>
            <a:off x="827088" y="4194175"/>
            <a:ext cx="0" cy="977900"/>
          </a:xfrm>
          <a:prstGeom prst="line">
            <a:avLst/>
          </a:prstGeom>
          <a:noFill/>
          <a:ln w="254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 name="Rectangle 15"/>
          <p:cNvSpPr>
            <a:spLocks noChangeArrowheads="1"/>
          </p:cNvSpPr>
          <p:nvPr/>
        </p:nvSpPr>
        <p:spPr bwMode="auto">
          <a:xfrm>
            <a:off x="2122488" y="5407025"/>
            <a:ext cx="2514600" cy="228600"/>
          </a:xfrm>
          <a:prstGeom prst="rect">
            <a:avLst/>
          </a:prstGeom>
          <a:solidFill>
            <a:srgbClr val="339966"/>
          </a:solidFill>
          <a:ln w="9525">
            <a:miter lim="800000"/>
            <a:headEnd/>
            <a:tailEnd/>
          </a:ln>
          <a:scene3d>
            <a:camera prst="legacyObliqueTopRight">
              <a:rot lat="21299983" lon="0" rev="0"/>
            </a:camera>
            <a:lightRig rig="legacyFlat3" dir="b"/>
          </a:scene3d>
          <a:sp3d extrusionH="1801800" prstMaterial="legacyMatte">
            <a:bevelT w="13500" h="13500" prst="angle"/>
            <a:bevelB w="13500" h="13500" prst="angle"/>
            <a:extrusionClr>
              <a:srgbClr val="00CC99"/>
            </a:extrusionClr>
            <a:contourClr>
              <a:srgbClr val="339966"/>
            </a:contourClr>
          </a:sp3d>
        </p:spPr>
        <p:txBody>
          <a:bodyPr wrap="none" anchor="ctr">
            <a:flatTx/>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9224" name="Rectangle 16"/>
          <p:cNvSpPr>
            <a:spLocks noChangeArrowheads="1"/>
          </p:cNvSpPr>
          <p:nvPr/>
        </p:nvSpPr>
        <p:spPr bwMode="auto">
          <a:xfrm>
            <a:off x="2579688" y="4568825"/>
            <a:ext cx="2286000" cy="609600"/>
          </a:xfrm>
          <a:prstGeom prst="rect">
            <a:avLst/>
          </a:prstGeom>
          <a:solidFill>
            <a:srgbClr val="808080"/>
          </a:solidFill>
          <a:ln w="9525">
            <a:miter lim="800000"/>
            <a:headEnd/>
            <a:tailEnd/>
          </a:ln>
          <a:scene3d>
            <a:camera prst="legacyObliqueTopRight">
              <a:rot lat="21299983" lon="0" rev="0"/>
            </a:camera>
            <a:lightRig rig="legacyFlat1" dir="t"/>
          </a:scene3d>
          <a:sp3d extrusionH="100000" prstMaterial="legacyMetal">
            <a:bevelT w="13500" h="13500" prst="angle"/>
            <a:bevelB w="13500" h="13500" prst="angle"/>
            <a:extrusionClr>
              <a:srgbClr val="808080"/>
            </a:extrusionClr>
            <a:contourClr>
              <a:srgbClr val="808080"/>
            </a:contourClr>
          </a:sp3d>
        </p:spPr>
        <p:txBody>
          <a:bodyPr wrap="none" anchor="ctr">
            <a:flatTx/>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6785" name="Rectangle 17"/>
          <p:cNvSpPr>
            <a:spLocks noChangeArrowheads="1"/>
          </p:cNvSpPr>
          <p:nvPr/>
        </p:nvSpPr>
        <p:spPr bwMode="auto">
          <a:xfrm>
            <a:off x="3138488" y="4721225"/>
            <a:ext cx="1285875" cy="325438"/>
          </a:xfrm>
          <a:prstGeom prst="rect">
            <a:avLst/>
          </a:prstGeom>
          <a:noFill/>
          <a:ln>
            <a:noFill/>
          </a:ln>
          <a:effectLst/>
          <a:extLst/>
        </p:spPr>
        <p:txBody>
          <a:bodyPr wrap="none" lIns="63500" tIns="25400" rIns="63500" bIns="25400">
            <a:spAutoFit/>
          </a:bodyPr>
          <a:lstStyle/>
          <a:p>
            <a:pPr eaLnBrk="0" hangingPunct="0">
              <a:lnSpc>
                <a:spcPct val="90000"/>
              </a:lnSpc>
              <a:defRPr/>
            </a:pPr>
            <a:r>
              <a:rPr kumimoji="1" lang="en-US" altLang="zh-CN" sz="2000">
                <a:solidFill>
                  <a:srgbClr val="0000CC"/>
                </a:solidFill>
                <a:effectLst>
                  <a:outerShdw blurRad="38100" dist="38100" dir="2700000" algn="tl">
                    <a:srgbClr val="C0C0C0"/>
                  </a:outerShdw>
                </a:effectLst>
                <a:latin typeface="华文中宋" pitchFamily="2" charset="-122"/>
                <a:ea typeface="华文中宋" pitchFamily="2" charset="-122"/>
              </a:rPr>
              <a:t>L1 Cache</a:t>
            </a:r>
          </a:p>
        </p:txBody>
      </p:sp>
      <p:sp>
        <p:nvSpPr>
          <p:cNvPr id="9226" name="Rectangle 18"/>
          <p:cNvSpPr>
            <a:spLocks noChangeArrowheads="1"/>
          </p:cNvSpPr>
          <p:nvPr/>
        </p:nvSpPr>
        <p:spPr bwMode="auto">
          <a:xfrm>
            <a:off x="2122488" y="5407025"/>
            <a:ext cx="2560637"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a:lnSpc>
                <a:spcPct val="90000"/>
              </a:lnSpc>
            </a:pPr>
            <a:r>
              <a:rPr kumimoji="1" lang="en-US" altLang="zh-CN" sz="1400">
                <a:solidFill>
                  <a:srgbClr val="FFFF00"/>
                </a:solidFill>
                <a:latin typeface="华文中宋" panose="02010600040101010101" pitchFamily="2" charset="-122"/>
                <a:ea typeface="华文中宋" panose="02010600040101010101" pitchFamily="2" charset="-122"/>
              </a:rPr>
              <a:t>Instruction Set Architecture</a:t>
            </a:r>
          </a:p>
        </p:txBody>
      </p:sp>
      <p:sp>
        <p:nvSpPr>
          <p:cNvPr id="9227" name="Rectangle 19"/>
          <p:cNvSpPr>
            <a:spLocks noChangeArrowheads="1"/>
          </p:cNvSpPr>
          <p:nvPr/>
        </p:nvSpPr>
        <p:spPr bwMode="auto">
          <a:xfrm>
            <a:off x="2122488" y="3502025"/>
            <a:ext cx="3352800" cy="914400"/>
          </a:xfrm>
          <a:prstGeom prst="rect">
            <a:avLst/>
          </a:prstGeom>
          <a:solidFill>
            <a:srgbClr val="808080"/>
          </a:solidFill>
          <a:ln w="9525">
            <a:miter lim="800000"/>
            <a:headEnd/>
            <a:tailEnd/>
          </a:ln>
          <a:scene3d>
            <a:camera prst="legacyObliqueTopRight">
              <a:rot lat="21299983" lon="0" rev="0"/>
            </a:camera>
            <a:lightRig rig="legacyFlat1" dir="t"/>
          </a:scene3d>
          <a:sp3d extrusionH="100000" prstMaterial="legacyMetal">
            <a:bevelT w="13500" h="13500" prst="angle"/>
            <a:bevelB w="13500" h="13500" prst="angle"/>
            <a:extrusionClr>
              <a:srgbClr val="808080"/>
            </a:extrusionClr>
            <a:contourClr>
              <a:srgbClr val="808080"/>
            </a:contourClr>
          </a:sp3d>
        </p:spPr>
        <p:txBody>
          <a:bodyPr wrap="none" anchor="ctr">
            <a:flatTx/>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416788" name="Rectangle 20"/>
          <p:cNvSpPr>
            <a:spLocks noChangeArrowheads="1"/>
          </p:cNvSpPr>
          <p:nvPr/>
        </p:nvSpPr>
        <p:spPr bwMode="auto">
          <a:xfrm>
            <a:off x="3138488" y="3883025"/>
            <a:ext cx="1285875" cy="325438"/>
          </a:xfrm>
          <a:prstGeom prst="rect">
            <a:avLst/>
          </a:prstGeom>
          <a:noFill/>
          <a:ln>
            <a:noFill/>
          </a:ln>
          <a:effectLst/>
          <a:extLst/>
        </p:spPr>
        <p:txBody>
          <a:bodyPr wrap="none" lIns="63500" tIns="25400" rIns="63500" bIns="25400">
            <a:spAutoFit/>
          </a:bodyPr>
          <a:lstStyle/>
          <a:p>
            <a:pPr eaLnBrk="0" hangingPunct="0">
              <a:lnSpc>
                <a:spcPct val="90000"/>
              </a:lnSpc>
              <a:defRPr/>
            </a:pPr>
            <a:r>
              <a:rPr kumimoji="1" lang="en-US" altLang="zh-CN" sz="2000">
                <a:solidFill>
                  <a:srgbClr val="0000CC"/>
                </a:solidFill>
                <a:effectLst>
                  <a:outerShdw blurRad="38100" dist="38100" dir="2700000" algn="tl">
                    <a:srgbClr val="C0C0C0"/>
                  </a:outerShdw>
                </a:effectLst>
                <a:latin typeface="华文中宋" pitchFamily="2" charset="-122"/>
                <a:ea typeface="华文中宋" pitchFamily="2" charset="-122"/>
              </a:rPr>
              <a:t>L2 Cache</a:t>
            </a:r>
          </a:p>
        </p:txBody>
      </p:sp>
      <p:sp>
        <p:nvSpPr>
          <p:cNvPr id="17427" name="Rectangle 21"/>
          <p:cNvSpPr>
            <a:spLocks noChangeArrowheads="1"/>
          </p:cNvSpPr>
          <p:nvPr/>
        </p:nvSpPr>
        <p:spPr bwMode="auto">
          <a:xfrm>
            <a:off x="1512888" y="2511425"/>
            <a:ext cx="4419600" cy="838200"/>
          </a:xfrm>
          <a:prstGeom prst="rect">
            <a:avLst/>
          </a:prstGeom>
          <a:solidFill>
            <a:schemeClr val="accent1">
              <a:lumMod val="75000"/>
            </a:schemeClr>
          </a:solidFill>
          <a:ln w="9525">
            <a:miter lim="800000"/>
            <a:headEnd/>
            <a:tailEnd/>
          </a:ln>
          <a:scene3d>
            <a:camera prst="legacyObliqueTopRight">
              <a:rot lat="21299996" lon="0" rev="0"/>
            </a:camera>
            <a:lightRig rig="legacyFlat1" dir="t"/>
          </a:scene3d>
          <a:sp3d extrusionH="100000" prstMaterial="legacyMetal">
            <a:bevelT w="13500" h="13500" prst="angle"/>
            <a:bevelB w="13500" h="13500" prst="angle"/>
            <a:extrusionClr>
              <a:srgbClr val="808080"/>
            </a:extrusionClr>
          </a:sp3d>
        </p:spPr>
        <p:txBody>
          <a:bodyPr wrap="none" anchor="ctr">
            <a:flatTx/>
          </a:bodyPr>
          <a:lstStyle/>
          <a:p>
            <a:pPr>
              <a:defRPr/>
            </a:pPr>
            <a:endParaRPr lang="zh-CN" altLang="en-US"/>
          </a:p>
        </p:txBody>
      </p:sp>
      <p:sp>
        <p:nvSpPr>
          <p:cNvPr id="416790" name="Rectangle 22"/>
          <p:cNvSpPr>
            <a:spLocks noChangeArrowheads="1"/>
          </p:cNvSpPr>
          <p:nvPr/>
        </p:nvSpPr>
        <p:spPr bwMode="auto">
          <a:xfrm>
            <a:off x="3303588" y="2816225"/>
            <a:ext cx="919162" cy="325438"/>
          </a:xfrm>
          <a:prstGeom prst="rect">
            <a:avLst/>
          </a:prstGeom>
          <a:noFill/>
          <a:ln>
            <a:noFill/>
          </a:ln>
          <a:effectLst/>
          <a:extLst/>
        </p:spPr>
        <p:txBody>
          <a:bodyPr wrap="none" lIns="63500" tIns="25400" rIns="63500" bIns="25400">
            <a:spAutoFit/>
          </a:bodyPr>
          <a:lstStyle/>
          <a:p>
            <a:pPr eaLnBrk="0" hangingPunct="0">
              <a:lnSpc>
                <a:spcPct val="90000"/>
              </a:lnSpc>
              <a:defRPr/>
            </a:pPr>
            <a:r>
              <a:rPr kumimoji="1" lang="en-US" altLang="zh-CN" sz="2000">
                <a:solidFill>
                  <a:srgbClr val="0000CC"/>
                </a:solidFill>
                <a:effectLst>
                  <a:outerShdw blurRad="38100" dist="38100" dir="2700000" algn="tl">
                    <a:srgbClr val="C0C0C0"/>
                  </a:outerShdw>
                </a:effectLst>
                <a:latin typeface="华文中宋" pitchFamily="2" charset="-122"/>
                <a:ea typeface="华文中宋" pitchFamily="2" charset="-122"/>
              </a:rPr>
              <a:t>DRAM</a:t>
            </a:r>
          </a:p>
        </p:txBody>
      </p:sp>
      <p:sp>
        <p:nvSpPr>
          <p:cNvPr id="9231" name="Line 13"/>
          <p:cNvSpPr>
            <a:spLocks noChangeShapeType="1"/>
          </p:cNvSpPr>
          <p:nvPr/>
        </p:nvSpPr>
        <p:spPr bwMode="auto">
          <a:xfrm>
            <a:off x="6804025" y="2133600"/>
            <a:ext cx="0" cy="2951163"/>
          </a:xfrm>
          <a:prstGeom prst="line">
            <a:avLst/>
          </a:prstGeom>
          <a:noFill/>
          <a:ln w="254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11"/>
          <p:cNvSpPr>
            <a:spLocks noChangeArrowheads="1"/>
          </p:cNvSpPr>
          <p:nvPr/>
        </p:nvSpPr>
        <p:spPr bwMode="auto">
          <a:xfrm>
            <a:off x="6372225" y="5229225"/>
            <a:ext cx="695325" cy="396875"/>
          </a:xfrm>
          <a:prstGeom prst="rect">
            <a:avLst/>
          </a:prstGeom>
          <a:noFill/>
          <a:ln>
            <a:noFill/>
          </a:ln>
          <a:effectLst/>
          <a:extLst/>
        </p:spPr>
        <p:txBody>
          <a:bodyPr wrap="none" lIns="90488" tIns="44450" rIns="90488" bIns="44450">
            <a:spAutoFit/>
          </a:bodyPr>
          <a:lstStyle/>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itchFamily="2" charset="-122"/>
                <a:ea typeface="华文中宋" pitchFamily="2" charset="-122"/>
              </a:rPr>
              <a:t>速度</a:t>
            </a:r>
          </a:p>
        </p:txBody>
      </p:sp>
      <p:sp>
        <p:nvSpPr>
          <p:cNvPr id="9233" name="Line 13"/>
          <p:cNvSpPr>
            <a:spLocks noChangeShapeType="1"/>
          </p:cNvSpPr>
          <p:nvPr/>
        </p:nvSpPr>
        <p:spPr bwMode="auto">
          <a:xfrm flipV="1">
            <a:off x="7524750" y="2133600"/>
            <a:ext cx="0" cy="2951163"/>
          </a:xfrm>
          <a:prstGeom prst="line">
            <a:avLst/>
          </a:prstGeom>
          <a:noFill/>
          <a:ln w="254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11"/>
          <p:cNvSpPr>
            <a:spLocks noChangeArrowheads="1"/>
          </p:cNvSpPr>
          <p:nvPr/>
        </p:nvSpPr>
        <p:spPr bwMode="auto">
          <a:xfrm>
            <a:off x="7164388" y="5229225"/>
            <a:ext cx="695325" cy="396875"/>
          </a:xfrm>
          <a:prstGeom prst="rect">
            <a:avLst/>
          </a:prstGeom>
          <a:noFill/>
          <a:ln>
            <a:noFill/>
          </a:ln>
          <a:effectLst/>
          <a:extLst/>
        </p:spPr>
        <p:txBody>
          <a:bodyPr wrap="none" lIns="90488" tIns="44450" rIns="90488" bIns="44450">
            <a:spAutoFit/>
          </a:bodyPr>
          <a:lstStyle/>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itchFamily="2" charset="-122"/>
                <a:ea typeface="华文中宋" pitchFamily="2" charset="-122"/>
              </a:rPr>
              <a:t>容量</a:t>
            </a:r>
          </a:p>
        </p:txBody>
      </p:sp>
      <p:sp>
        <p:nvSpPr>
          <p:cNvPr id="9235" name="Line 13"/>
          <p:cNvSpPr>
            <a:spLocks noChangeShapeType="1"/>
          </p:cNvSpPr>
          <p:nvPr/>
        </p:nvSpPr>
        <p:spPr bwMode="auto">
          <a:xfrm>
            <a:off x="8459788" y="2133600"/>
            <a:ext cx="0" cy="2951163"/>
          </a:xfrm>
          <a:prstGeom prst="line">
            <a:avLst/>
          </a:prstGeom>
          <a:noFill/>
          <a:ln w="254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Rectangle 11"/>
          <p:cNvSpPr>
            <a:spLocks noChangeArrowheads="1"/>
          </p:cNvSpPr>
          <p:nvPr/>
        </p:nvSpPr>
        <p:spPr bwMode="auto">
          <a:xfrm>
            <a:off x="8027988" y="5229225"/>
            <a:ext cx="695325" cy="704850"/>
          </a:xfrm>
          <a:prstGeom prst="rect">
            <a:avLst/>
          </a:prstGeom>
          <a:noFill/>
          <a:ln>
            <a:noFill/>
          </a:ln>
          <a:effectLst/>
          <a:extLst/>
        </p:spPr>
        <p:txBody>
          <a:bodyPr wrap="none" lIns="90488" tIns="44450" rIns="90488" bIns="44450">
            <a:spAutoFit/>
          </a:bodyPr>
          <a:lstStyle/>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itchFamily="2" charset="-122"/>
                <a:ea typeface="华文中宋" pitchFamily="2" charset="-122"/>
              </a:rPr>
              <a:t>每位</a:t>
            </a:r>
            <a:endParaRPr kumimoji="1" lang="en-US" altLang="zh-CN" sz="2000" dirty="0">
              <a:solidFill>
                <a:srgbClr val="000066"/>
              </a:solidFill>
              <a:effectLst>
                <a:outerShdw blurRad="38100" dist="38100" dir="2700000" algn="tl">
                  <a:srgbClr val="C0C0C0"/>
                </a:outerShdw>
              </a:effectLst>
              <a:latin typeface="华文中宋" pitchFamily="2" charset="-122"/>
              <a:ea typeface="华文中宋" pitchFamily="2" charset="-122"/>
            </a:endParaRPr>
          </a:p>
          <a:p>
            <a:pPr algn="ctr" eaLnBrk="0" hangingPunct="0">
              <a:defRPr/>
            </a:pPr>
            <a:r>
              <a:rPr kumimoji="1" lang="zh-CN" altLang="en-US" sz="2000" dirty="0">
                <a:solidFill>
                  <a:srgbClr val="000066"/>
                </a:solidFill>
                <a:effectLst>
                  <a:outerShdw blurRad="38100" dist="38100" dir="2700000" algn="tl">
                    <a:srgbClr val="C0C0C0"/>
                  </a:outerShdw>
                </a:effectLst>
                <a:latin typeface="华文中宋" pitchFamily="2" charset="-122"/>
                <a:ea typeface="华文中宋" pitchFamily="2" charset="-122"/>
              </a:rPr>
              <a:t>价格</a:t>
            </a:r>
          </a:p>
        </p:txBody>
      </p:sp>
    </p:spTree>
    <p:extLst>
      <p:ext uri="{BB962C8B-B14F-4D97-AF65-F5344CB8AC3E}">
        <p14:creationId xmlns:p14="http://schemas.microsoft.com/office/powerpoint/2010/main" val="3699463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descr="Rectangle: Click to edit Master text styles&#10;Second level&#10;Third level&#10;Fourth level&#10;Fifth level"/>
          <p:cNvSpPr>
            <a:spLocks noGrp="1" noChangeArrowheads="1"/>
          </p:cNvSpPr>
          <p:nvPr>
            <p:ph type="body" idx="1"/>
          </p:nvPr>
        </p:nvSpPr>
        <p:spPr>
          <a:xfrm>
            <a:off x="179512" y="1219200"/>
            <a:ext cx="8280276" cy="5306144"/>
          </a:xfrm>
          <a:noFill/>
        </p:spPr>
        <p:txBody>
          <a:bodyPr/>
          <a:lstStyle/>
          <a:p>
            <a:pPr marL="628650" lvl="1" indent="0" eaLnBrk="1" hangingPunct="1">
              <a:lnSpc>
                <a:spcPct val="130000"/>
              </a:lnSpc>
              <a:buNone/>
            </a:pPr>
            <a:r>
              <a:rPr lang="zh-CN" altLang="en-US" b="1" dirty="0">
                <a:solidFill>
                  <a:schemeClr val="tx2"/>
                </a:solidFill>
              </a:rPr>
              <a:t>能否达到预期效果</a:t>
            </a:r>
            <a:r>
              <a:rPr lang="zh-CN" altLang="en-US" b="1" dirty="0" smtClean="0">
                <a:solidFill>
                  <a:schemeClr val="tx2"/>
                </a:solidFill>
              </a:rPr>
              <a:t>？</a:t>
            </a:r>
            <a:endParaRPr lang="en-US" altLang="zh-CN" b="1" dirty="0" smtClean="0">
              <a:solidFill>
                <a:schemeClr val="tx2"/>
              </a:solidFill>
            </a:endParaRPr>
          </a:p>
          <a:p>
            <a:pPr marL="628650" lvl="1" indent="0" eaLnBrk="1" hangingPunct="1">
              <a:lnSpc>
                <a:spcPct val="130000"/>
              </a:lnSpc>
              <a:buNone/>
            </a:pPr>
            <a:r>
              <a:rPr lang="zh-CN" altLang="en-US" b="1" dirty="0" smtClean="0">
                <a:solidFill>
                  <a:schemeClr val="tx2"/>
                </a:solidFill>
              </a:rPr>
              <a:t>程序访问的局部性原理：对于绝大多数程序来说，程序所访问的指令和数据在地址上不是均匀分布的，而是相对簇聚的。</a:t>
            </a:r>
            <a:endParaRPr lang="en-US" altLang="zh-CN" b="1" dirty="0" smtClean="0">
              <a:solidFill>
                <a:schemeClr val="tx2"/>
              </a:solidFill>
            </a:endParaRPr>
          </a:p>
          <a:p>
            <a:pPr marL="1085850" lvl="1" indent="-457200" eaLnBrk="1" hangingPunct="1">
              <a:lnSpc>
                <a:spcPct val="130000"/>
              </a:lnSpc>
            </a:pPr>
            <a:r>
              <a:rPr lang="zh-CN" altLang="en-US" b="1" dirty="0" smtClean="0">
                <a:solidFill>
                  <a:schemeClr val="tx2"/>
                </a:solidFill>
              </a:rPr>
              <a:t>程序访问的局部性包含两个方面 </a:t>
            </a:r>
          </a:p>
          <a:p>
            <a:pPr lvl="2" eaLnBrk="1" hangingPunct="1">
              <a:lnSpc>
                <a:spcPct val="130000"/>
              </a:lnSpc>
            </a:pPr>
            <a:r>
              <a:rPr lang="zh-CN" altLang="en-US" b="1" dirty="0" smtClean="0">
                <a:solidFill>
                  <a:srgbClr val="FF0000"/>
                </a:solidFill>
              </a:rPr>
              <a:t>时间局部性</a:t>
            </a:r>
            <a:r>
              <a:rPr lang="zh-CN" altLang="en-US" b="1" dirty="0" smtClean="0">
                <a:solidFill>
                  <a:schemeClr val="tx2"/>
                </a:solidFill>
              </a:rPr>
              <a:t>：程序马上将要用到的信息很可能就是现在正在使用的信息。</a:t>
            </a:r>
          </a:p>
          <a:p>
            <a:pPr lvl="2" eaLnBrk="1" hangingPunct="1">
              <a:lnSpc>
                <a:spcPct val="130000"/>
              </a:lnSpc>
            </a:pPr>
            <a:r>
              <a:rPr lang="zh-CN" altLang="en-US" b="1" dirty="0" smtClean="0">
                <a:solidFill>
                  <a:srgbClr val="FF0000"/>
                </a:solidFill>
              </a:rPr>
              <a:t>空间局部性</a:t>
            </a:r>
            <a:r>
              <a:rPr lang="zh-CN" altLang="en-US" b="1" dirty="0" smtClean="0">
                <a:solidFill>
                  <a:schemeClr val="tx2"/>
                </a:solidFill>
              </a:rPr>
              <a:t>：程序马上将要用到的信息很可能与现在正在使用的信息在存储空间上是相邻的。</a:t>
            </a:r>
            <a:r>
              <a:rPr lang="zh-CN" altLang="en-US" b="1" dirty="0" smtClean="0"/>
              <a:t> </a:t>
            </a:r>
          </a:p>
        </p:txBody>
      </p:sp>
      <p:sp>
        <p:nvSpPr>
          <p:cNvPr id="5" name="标题 1"/>
          <p:cNvSpPr>
            <a:spLocks noGrp="1"/>
          </p:cNvSpPr>
          <p:nvPr>
            <p:ph type="title"/>
          </p:nvPr>
        </p:nvSpPr>
        <p:spPr>
          <a:xfrm>
            <a:off x="458788" y="0"/>
            <a:ext cx="8229600" cy="1143000"/>
          </a:xfrm>
        </p:spPr>
        <p:txBody>
          <a:bodyPr/>
          <a:lstStyle/>
          <a:p>
            <a:r>
              <a:rPr lang="en-US" altLang="zh-CN" b="1" dirty="0" smtClean="0">
                <a:solidFill>
                  <a:schemeClr val="tx2"/>
                </a:solidFill>
              </a:rPr>
              <a:t>8.1.1 </a:t>
            </a:r>
            <a:r>
              <a:rPr lang="zh-CN" altLang="en-US" b="1" dirty="0" smtClean="0">
                <a:solidFill>
                  <a:schemeClr val="tx2"/>
                </a:solidFill>
              </a:rPr>
              <a:t>从单级存储器到多级存储器</a:t>
            </a:r>
          </a:p>
        </p:txBody>
      </p:sp>
    </p:spTree>
    <p:extLst>
      <p:ext uri="{BB962C8B-B14F-4D97-AF65-F5344CB8AC3E}">
        <p14:creationId xmlns:p14="http://schemas.microsoft.com/office/powerpoint/2010/main" val="409171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2" name="标题 1"/>
          <p:cNvSpPr>
            <a:spLocks noGrp="1"/>
          </p:cNvSpPr>
          <p:nvPr>
            <p:ph type="title"/>
          </p:nvPr>
        </p:nvSpPr>
        <p:spPr>
          <a:xfrm>
            <a:off x="251520" y="341784"/>
            <a:ext cx="8229600" cy="1143000"/>
          </a:xfrm>
        </p:spPr>
        <p:txBody>
          <a:bodyPr/>
          <a:lstStyle/>
          <a:p>
            <a:r>
              <a:rPr lang="en-US" altLang="zh-CN" b="1" dirty="0" smtClean="0">
                <a:solidFill>
                  <a:schemeClr val="tx2"/>
                </a:solidFill>
              </a:rPr>
              <a:t>8.1.1 </a:t>
            </a:r>
            <a:r>
              <a:rPr lang="zh-CN" altLang="en-US" b="1" dirty="0" smtClean="0">
                <a:solidFill>
                  <a:schemeClr val="tx2"/>
                </a:solidFill>
              </a:rPr>
              <a:t>从单级存储器到多级存储器</a:t>
            </a:r>
          </a:p>
        </p:txBody>
      </p:sp>
      <p:sp>
        <p:nvSpPr>
          <p:cNvPr id="10243" name="内容占位符 2"/>
          <p:cNvSpPr>
            <a:spLocks noGrp="1"/>
          </p:cNvSpPr>
          <p:nvPr>
            <p:ph idx="1"/>
          </p:nvPr>
        </p:nvSpPr>
        <p:spPr>
          <a:xfrm>
            <a:off x="539552" y="1484784"/>
            <a:ext cx="8320980" cy="4824412"/>
          </a:xfrm>
        </p:spPr>
        <p:txBody>
          <a:bodyPr/>
          <a:lstStyle/>
          <a:p>
            <a:pPr>
              <a:lnSpc>
                <a:spcPct val="130000"/>
              </a:lnSpc>
              <a:spcBef>
                <a:spcPct val="0"/>
              </a:spcBef>
            </a:pPr>
            <a:r>
              <a:rPr lang="zh-CN" altLang="en-US" b="1" dirty="0" smtClean="0">
                <a:solidFill>
                  <a:schemeClr val="tx2"/>
                </a:solidFill>
              </a:rPr>
              <a:t>能否达到预期效果？</a:t>
            </a:r>
            <a:endParaRPr lang="en-US" altLang="zh-CN" b="1" dirty="0" smtClean="0">
              <a:solidFill>
                <a:schemeClr val="tx2"/>
              </a:solidFill>
            </a:endParaRPr>
          </a:p>
          <a:p>
            <a:pPr lvl="1">
              <a:lnSpc>
                <a:spcPct val="130000"/>
              </a:lnSpc>
              <a:spcBef>
                <a:spcPct val="0"/>
              </a:spcBef>
            </a:pPr>
            <a:r>
              <a:rPr lang="zh-CN" altLang="en-US" b="1" dirty="0" smtClean="0">
                <a:solidFill>
                  <a:schemeClr val="tx2"/>
                </a:solidFill>
              </a:rPr>
              <a:t>访问速度方面：采用快速存储器，尽量让</a:t>
            </a:r>
            <a:r>
              <a:rPr lang="en-US" altLang="zh-CN" b="1" dirty="0" smtClean="0">
                <a:solidFill>
                  <a:schemeClr val="tx2"/>
                </a:solidFill>
              </a:rPr>
              <a:t>CPU</a:t>
            </a:r>
            <a:r>
              <a:rPr lang="zh-CN" altLang="en-US" b="1" dirty="0" smtClean="0">
                <a:solidFill>
                  <a:schemeClr val="tx2"/>
                </a:solidFill>
              </a:rPr>
              <a:t>多访问快速存储器中的内容（增加</a:t>
            </a:r>
            <a:r>
              <a:rPr lang="en-US" altLang="zh-CN" b="1" dirty="0" smtClean="0">
                <a:solidFill>
                  <a:schemeClr val="tx2"/>
                </a:solidFill>
              </a:rPr>
              <a:t>Cache</a:t>
            </a:r>
            <a:r>
              <a:rPr lang="zh-CN" altLang="en-US" b="1" dirty="0" smtClean="0">
                <a:solidFill>
                  <a:schemeClr val="tx2"/>
                </a:solidFill>
              </a:rPr>
              <a:t>层次）</a:t>
            </a:r>
            <a:endParaRPr lang="en-US" altLang="zh-CN" b="1" dirty="0" smtClean="0">
              <a:solidFill>
                <a:schemeClr val="tx2"/>
              </a:solidFill>
            </a:endParaRPr>
          </a:p>
          <a:p>
            <a:pPr lvl="1">
              <a:lnSpc>
                <a:spcPct val="130000"/>
              </a:lnSpc>
              <a:spcBef>
                <a:spcPct val="0"/>
              </a:spcBef>
            </a:pPr>
            <a:r>
              <a:rPr lang="zh-CN" altLang="en-US" b="1" dirty="0" smtClean="0">
                <a:solidFill>
                  <a:schemeClr val="tx2"/>
                </a:solidFill>
              </a:rPr>
              <a:t>容量方面：采用慢速但容量大的存储器，内存不够时数据可以放到外存中（增加辅存层次）</a:t>
            </a:r>
            <a:endParaRPr lang="en-US" altLang="zh-CN" b="1" dirty="0" smtClean="0">
              <a:solidFill>
                <a:schemeClr val="tx2"/>
              </a:solidFill>
            </a:endParaRPr>
          </a:p>
          <a:p>
            <a:endParaRPr lang="zh-CN" altLang="en-US" b="1" dirty="0" smtClean="0"/>
          </a:p>
        </p:txBody>
      </p:sp>
    </p:spTree>
    <p:extLst>
      <p:ext uri="{BB962C8B-B14F-4D97-AF65-F5344CB8AC3E}">
        <p14:creationId xmlns:p14="http://schemas.microsoft.com/office/powerpoint/2010/main" val="14145448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052736"/>
            <a:ext cx="7293342" cy="4824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2354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bwMode="auto">
          <a:xfrm>
            <a:off x="457200" y="2746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zh-CN" altLang="en-US" smtClean="0"/>
              <a:t>授课教师</a:t>
            </a:r>
          </a:p>
        </p:txBody>
      </p:sp>
      <p:sp>
        <p:nvSpPr>
          <p:cNvPr id="13315" name="内容占位符 2"/>
          <p:cNvSpPr>
            <a:spLocks noGrp="1"/>
          </p:cNvSpPr>
          <p:nvPr>
            <p:ph idx="1"/>
          </p:nvPr>
        </p:nvSpPr>
        <p:spPr bwMode="auto">
          <a:xfrm>
            <a:off x="457200" y="1196975"/>
            <a:ext cx="8686800" cy="4811713"/>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spcBef>
                <a:spcPts val="300"/>
              </a:spcBef>
              <a:spcAft>
                <a:spcPts val="300"/>
              </a:spcAft>
              <a:defRPr/>
            </a:pPr>
            <a:r>
              <a:rPr lang="zh-CN" altLang="en-US" b="1" dirty="0" smtClean="0"/>
              <a:t>张展     </a:t>
            </a:r>
            <a:r>
              <a:rPr lang="zh-CN" altLang="en-US" dirty="0" smtClean="0"/>
              <a:t>博士，副教授</a:t>
            </a:r>
            <a:endParaRPr lang="en-US" altLang="zh-CN" dirty="0" smtClean="0"/>
          </a:p>
          <a:p>
            <a:pPr lvl="1" eaLnBrk="1" hangingPunct="1">
              <a:spcBef>
                <a:spcPts val="300"/>
              </a:spcBef>
              <a:spcAft>
                <a:spcPts val="300"/>
              </a:spcAft>
              <a:defRPr/>
            </a:pPr>
            <a:r>
              <a:rPr lang="zh-CN" altLang="en-US" b="1" dirty="0" smtClean="0"/>
              <a:t>计算机科学与技术学院 </a:t>
            </a:r>
            <a:endParaRPr lang="en-US" altLang="zh-CN" b="1" dirty="0" smtClean="0"/>
          </a:p>
          <a:p>
            <a:pPr lvl="1" eaLnBrk="1" hangingPunct="1">
              <a:spcBef>
                <a:spcPts val="300"/>
              </a:spcBef>
              <a:spcAft>
                <a:spcPts val="300"/>
              </a:spcAft>
              <a:defRPr/>
            </a:pPr>
            <a:r>
              <a:rPr lang="zh-CN" altLang="en-US" b="1" dirty="0" smtClean="0"/>
              <a:t>容错与移动计算研究中心</a:t>
            </a:r>
            <a:endParaRPr lang="en-US" altLang="zh-CN" b="1" dirty="0" smtClean="0"/>
          </a:p>
          <a:p>
            <a:pPr lvl="1" eaLnBrk="1" hangingPunct="1">
              <a:spcBef>
                <a:spcPts val="300"/>
              </a:spcBef>
              <a:spcAft>
                <a:spcPts val="300"/>
              </a:spcAft>
              <a:defRPr/>
            </a:pPr>
            <a:r>
              <a:rPr lang="zh-CN" altLang="en-US" b="1" dirty="0" smtClean="0"/>
              <a:t>研究方向：可穿戴计算、容错计算、云计算</a:t>
            </a:r>
            <a:endParaRPr lang="en-US" altLang="zh-CN" b="1" dirty="0" smtClean="0"/>
          </a:p>
          <a:p>
            <a:pPr lvl="1" eaLnBrk="1" hangingPunct="1">
              <a:spcBef>
                <a:spcPts val="300"/>
              </a:spcBef>
              <a:spcAft>
                <a:spcPts val="300"/>
              </a:spcAft>
              <a:defRPr/>
            </a:pPr>
            <a:r>
              <a:rPr lang="zh-CN" altLang="en-US" b="1" dirty="0" smtClean="0"/>
              <a:t>科学园</a:t>
            </a:r>
            <a:r>
              <a:rPr lang="en-US" altLang="zh-CN" b="1" dirty="0" smtClean="0"/>
              <a:t>C2</a:t>
            </a:r>
            <a:r>
              <a:rPr lang="zh-CN" altLang="en-US" b="1" dirty="0" smtClean="0"/>
              <a:t>栋  </a:t>
            </a:r>
            <a:r>
              <a:rPr lang="en-US" altLang="zh-CN" b="1" dirty="0" smtClean="0"/>
              <a:t>510</a:t>
            </a:r>
            <a:r>
              <a:rPr lang="zh-CN" altLang="en-US" b="1" dirty="0" smtClean="0"/>
              <a:t>房间</a:t>
            </a:r>
            <a:endParaRPr lang="en-US" altLang="zh-CN" b="1" dirty="0" smtClean="0"/>
          </a:p>
          <a:p>
            <a:pPr lvl="1" eaLnBrk="1" hangingPunct="1">
              <a:spcBef>
                <a:spcPts val="300"/>
              </a:spcBef>
              <a:spcAft>
                <a:spcPts val="300"/>
              </a:spcAft>
              <a:defRPr/>
            </a:pPr>
            <a:r>
              <a:rPr lang="zh-CN" altLang="en-US" b="1" dirty="0" smtClean="0"/>
              <a:t>电子邮箱  </a:t>
            </a:r>
            <a:r>
              <a:rPr lang="en-US" altLang="zh-CN" b="1" dirty="0" smtClean="0">
                <a:hlinkClick r:id="rId3"/>
              </a:rPr>
              <a:t>zhangzhan@hit.edu.cn</a:t>
            </a:r>
            <a:endParaRPr lang="en-US" altLang="zh-CN" b="1" dirty="0" smtClean="0"/>
          </a:p>
          <a:p>
            <a:pPr lvl="1" eaLnBrk="1" hangingPunct="1">
              <a:spcBef>
                <a:spcPts val="300"/>
              </a:spcBef>
              <a:spcAft>
                <a:spcPts val="300"/>
              </a:spcAft>
              <a:defRPr/>
            </a:pPr>
            <a:r>
              <a:rPr lang="en-US" altLang="zh-CN" b="1" dirty="0" smtClean="0"/>
              <a:t>QQ :846839004</a:t>
            </a:r>
          </a:p>
          <a:p>
            <a:pPr eaLnBrk="1" hangingPunct="1">
              <a:spcBef>
                <a:spcPts val="300"/>
              </a:spcBef>
              <a:spcAft>
                <a:spcPts val="300"/>
              </a:spcAft>
              <a:defRPr/>
            </a:pPr>
            <a:endParaRPr lang="en-US" altLang="zh-CN" b="1" dirty="0" smtClean="0"/>
          </a:p>
          <a:p>
            <a:pPr eaLnBrk="1" hangingPunct="1">
              <a:spcBef>
                <a:spcPts val="300"/>
              </a:spcBef>
              <a:spcAft>
                <a:spcPts val="300"/>
              </a:spcAft>
              <a:defRPr/>
            </a:pPr>
            <a:r>
              <a:rPr lang="zh-CN" altLang="en-US" b="1" dirty="0" smtClean="0"/>
              <a:t>助教 </a:t>
            </a:r>
            <a:r>
              <a:rPr lang="en-US" altLang="zh-CN" b="1" dirty="0" smtClean="0"/>
              <a:t>   </a:t>
            </a:r>
          </a:p>
          <a:p>
            <a:pPr lvl="1" eaLnBrk="1" hangingPunct="1">
              <a:spcBef>
                <a:spcPts val="300"/>
              </a:spcBef>
              <a:spcAft>
                <a:spcPts val="300"/>
              </a:spcAft>
              <a:defRPr/>
            </a:pPr>
            <a:r>
              <a:rPr lang="en-US" altLang="zh-CN" b="1" dirty="0"/>
              <a:t>     </a:t>
            </a:r>
            <a:r>
              <a:rPr lang="zh-CN" altLang="en-US" b="1" dirty="0"/>
              <a:t>王春沛 刘严欣</a:t>
            </a:r>
            <a:endParaRPr lang="en-US" altLang="zh-CN" b="1" dirty="0"/>
          </a:p>
          <a:p>
            <a:pPr marL="457200" lvl="1" indent="0" eaLnBrk="1" hangingPunct="1">
              <a:spcBef>
                <a:spcPts val="300"/>
              </a:spcBef>
              <a:spcAft>
                <a:spcPts val="300"/>
              </a:spcAft>
              <a:buFont typeface="Arial" panose="020B0604020202020204" pitchFamily="34" charset="0"/>
              <a:buNone/>
              <a:defRPr/>
            </a:pPr>
            <a:endParaRPr lang="en-US" altLang="zh-CN" b="1" dirty="0" smtClean="0"/>
          </a:p>
          <a:p>
            <a:pPr eaLnBrk="1" hangingPunct="1">
              <a:defRPr/>
            </a:pPr>
            <a:endParaRPr lang="zh-CN" altLang="en-US" dirty="0" smtClean="0"/>
          </a:p>
        </p:txBody>
      </p:sp>
      <p:sp>
        <p:nvSpPr>
          <p:cNvPr id="14341" name="灯片编号占位符 4"/>
          <p:cNvSpPr>
            <a:spLocks noGrp="1"/>
          </p:cNvSpPr>
          <p:nvPr>
            <p:ph type="sldNum" sz="quarter" idx="12"/>
          </p:nvPr>
        </p:nvSpPr>
        <p:spPr bwMode="auto">
          <a:xfrm>
            <a:off x="3124200" y="6356350"/>
            <a:ext cx="2895600" cy="366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宋体" panose="02010600030101010101" pitchFamily="2" charset="-122"/>
              </a:defRPr>
            </a:lvl1pPr>
            <a:lvl2pPr marL="742950" indent="-285750">
              <a:defRPr kumimoji="1" sz="1600" b="1">
                <a:solidFill>
                  <a:schemeClr val="tx1"/>
                </a:solidFill>
                <a:latin typeface="Arial" panose="020B0604020202020204" pitchFamily="34" charset="0"/>
                <a:ea typeface="宋体" panose="02010600030101010101" pitchFamily="2" charset="-122"/>
              </a:defRPr>
            </a:lvl2pPr>
            <a:lvl3pPr marL="1143000" indent="-228600">
              <a:defRPr kumimoji="1" sz="1600" b="1">
                <a:solidFill>
                  <a:schemeClr val="tx1"/>
                </a:solidFill>
                <a:latin typeface="Arial" panose="020B0604020202020204" pitchFamily="34" charset="0"/>
                <a:ea typeface="宋体" panose="02010600030101010101" pitchFamily="2" charset="-122"/>
              </a:defRPr>
            </a:lvl3pPr>
            <a:lvl4pPr marL="1600200" indent="-228600">
              <a:defRPr kumimoji="1" sz="1600" b="1">
                <a:solidFill>
                  <a:schemeClr val="tx1"/>
                </a:solidFill>
                <a:latin typeface="Arial" panose="020B0604020202020204" pitchFamily="34" charset="0"/>
                <a:ea typeface="宋体" panose="02010600030101010101" pitchFamily="2" charset="-122"/>
              </a:defRPr>
            </a:lvl4pPr>
            <a:lvl5pPr marL="2057400" indent="-228600">
              <a:defRPr kumimoji="1" sz="16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宋体" panose="02010600030101010101" pitchFamily="2" charset="-122"/>
              </a:defRPr>
            </a:lvl9pPr>
          </a:lstStyle>
          <a:p>
            <a:pPr>
              <a:spcBef>
                <a:spcPct val="20000"/>
              </a:spcBef>
              <a:buFontTx/>
              <a:buNone/>
            </a:pPr>
            <a:fld id="{94E47674-E763-4E4E-9DFE-35BE151D9F37}" type="slidenum">
              <a:rPr kumimoji="0" lang="zh-CN" altLang="en-US" sz="1200" b="0" smtClean="0">
                <a:solidFill>
                  <a:srgbClr val="898989"/>
                </a:solidFill>
                <a:latin typeface="宋体" panose="02010600030101010101" pitchFamily="2" charset="-122"/>
              </a:rPr>
              <a:pPr>
                <a:spcBef>
                  <a:spcPct val="20000"/>
                </a:spcBef>
                <a:buFontTx/>
                <a:buNone/>
              </a:pPr>
              <a:t>2</a:t>
            </a:fld>
            <a:endParaRPr kumimoji="0" lang="en-US" altLang="zh-CN" sz="1200" b="0" smtClean="0">
              <a:solidFill>
                <a:srgbClr val="898989"/>
              </a:solidFill>
              <a:latin typeface="宋体" panose="02010600030101010101" pitchFamily="2" charset="-122"/>
            </a:endParaRPr>
          </a:p>
        </p:txBody>
      </p:sp>
    </p:spTree>
    <p:extLst>
      <p:ext uri="{BB962C8B-B14F-4D97-AF65-F5344CB8AC3E}">
        <p14:creationId xmlns:p14="http://schemas.microsoft.com/office/powerpoint/2010/main" val="77755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863600"/>
            <a:ext cx="7543800"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3"/>
          <p:cNvSpPr>
            <a:spLocks noChangeArrowheads="1"/>
          </p:cNvSpPr>
          <p:nvPr/>
        </p:nvSpPr>
        <p:spPr bwMode="auto">
          <a:xfrm>
            <a:off x="827088" y="60325"/>
            <a:ext cx="80899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en-US" altLang="zh-CN" sz="3600">
                <a:solidFill>
                  <a:srgbClr val="003366"/>
                </a:solidFill>
                <a:ea typeface="幼圆" panose="02010509060101010101" pitchFamily="49" charset="-122"/>
              </a:rPr>
              <a:t> Intel   Itanium2</a:t>
            </a:r>
            <a:r>
              <a:rPr lang="zh-CN" altLang="en-US" sz="3600">
                <a:solidFill>
                  <a:srgbClr val="003366"/>
                </a:solidFill>
                <a:ea typeface="幼圆" panose="02010509060101010101" pitchFamily="49" charset="-122"/>
              </a:rPr>
              <a:t>（版图布局）</a:t>
            </a:r>
          </a:p>
        </p:txBody>
      </p:sp>
    </p:spTree>
    <p:extLst>
      <p:ext uri="{BB962C8B-B14F-4D97-AF65-F5344CB8AC3E}">
        <p14:creationId xmlns:p14="http://schemas.microsoft.com/office/powerpoint/2010/main" val="2452496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5"/>
          <p:cNvSpPr>
            <a:spLocks noGrp="1"/>
          </p:cNvSpPr>
          <p:nvPr>
            <p:ph type="title"/>
          </p:nvPr>
        </p:nvSpPr>
        <p:spPr>
          <a:xfrm>
            <a:off x="395288" y="449263"/>
            <a:ext cx="8001000" cy="603250"/>
          </a:xfrm>
          <a:noFill/>
          <a:ln>
            <a:noFill/>
          </a:ln>
          <a:effectLst/>
        </p:spPr>
        <p:txBody>
          <a:bodyPr anchor="b"/>
          <a:lstStyle/>
          <a:p>
            <a:pPr algn="l"/>
            <a:r>
              <a:rPr kumimoji="1" lang="en-US" altLang="zh-CN" sz="3600" b="1" dirty="0">
                <a:solidFill>
                  <a:srgbClr val="003366"/>
                </a:solidFill>
              </a:rPr>
              <a:t>8.1.2 Cache</a:t>
            </a:r>
            <a:r>
              <a:rPr kumimoji="1" lang="zh-CN" altLang="en-US" sz="3600" b="1" dirty="0">
                <a:solidFill>
                  <a:srgbClr val="003366"/>
                </a:solidFill>
              </a:rPr>
              <a:t>－主存和主存－辅存层次</a:t>
            </a:r>
          </a:p>
        </p:txBody>
      </p:sp>
      <p:sp>
        <p:nvSpPr>
          <p:cNvPr id="13315" name="内容占位符 6"/>
          <p:cNvSpPr>
            <a:spLocks noGrp="1"/>
          </p:cNvSpPr>
          <p:nvPr>
            <p:ph idx="1"/>
          </p:nvPr>
        </p:nvSpPr>
        <p:spPr/>
        <p:txBody>
          <a:bodyPr/>
          <a:lstStyle/>
          <a:p>
            <a:pPr>
              <a:lnSpc>
                <a:spcPct val="140000"/>
              </a:lnSpc>
            </a:pPr>
            <a:r>
              <a:rPr kumimoji="1" lang="zh-CN" altLang="en-US" sz="2800" b="1" dirty="0" smtClean="0">
                <a:solidFill>
                  <a:schemeClr val="tx2"/>
                </a:solidFill>
                <a:latin typeface="Times New Roman" panose="02020603050405020304" pitchFamily="18" charset="0"/>
              </a:rPr>
              <a:t>最主要的两种存储层次</a:t>
            </a:r>
            <a:endParaRPr kumimoji="1" lang="en-US" altLang="zh-CN" sz="2800" b="1" dirty="0" smtClean="0">
              <a:solidFill>
                <a:schemeClr val="tx2"/>
              </a:solidFill>
              <a:latin typeface="Times New Roman" panose="02020603050405020304" pitchFamily="18" charset="0"/>
            </a:endParaRPr>
          </a:p>
          <a:p>
            <a:pPr>
              <a:lnSpc>
                <a:spcPct val="140000"/>
              </a:lnSpc>
            </a:pPr>
            <a:r>
              <a:rPr kumimoji="1" lang="zh-CN" altLang="en-US" sz="2800" b="1" dirty="0" smtClean="0">
                <a:solidFill>
                  <a:schemeClr val="tx2"/>
                </a:solidFill>
                <a:latin typeface="Times New Roman" panose="02020603050405020304" pitchFamily="18" charset="0"/>
              </a:rPr>
              <a:t>从主存的角度来看</a:t>
            </a:r>
          </a:p>
          <a:p>
            <a:pPr lvl="1">
              <a:lnSpc>
                <a:spcPct val="140000"/>
              </a:lnSpc>
            </a:pPr>
            <a:r>
              <a:rPr kumimoji="1" lang="en-US" altLang="zh-CN" sz="2800" b="1" dirty="0" smtClean="0">
                <a:solidFill>
                  <a:srgbClr val="FF0000"/>
                </a:solidFill>
                <a:latin typeface="Times New Roman" panose="02020603050405020304" pitchFamily="18" charset="0"/>
              </a:rPr>
              <a:t>Cache</a:t>
            </a:r>
            <a:r>
              <a:rPr kumimoji="1" lang="zh-CN" altLang="en-US" sz="2800" b="1" dirty="0" smtClean="0">
                <a:solidFill>
                  <a:srgbClr val="FF0000"/>
                </a:solidFill>
                <a:latin typeface="Times New Roman" panose="02020603050405020304" pitchFamily="18" charset="0"/>
              </a:rPr>
              <a:t>－主存层次</a:t>
            </a:r>
            <a:r>
              <a:rPr kumimoji="1" lang="zh-CN" altLang="en-US" sz="2800" b="1" dirty="0" smtClean="0">
                <a:solidFill>
                  <a:schemeClr val="tx2"/>
                </a:solidFill>
                <a:latin typeface="Times New Roman" panose="02020603050405020304" pitchFamily="18" charset="0"/>
              </a:rPr>
              <a:t>：弥补主存速度的不足</a:t>
            </a:r>
          </a:p>
          <a:p>
            <a:pPr lvl="1">
              <a:lnSpc>
                <a:spcPct val="140000"/>
              </a:lnSpc>
            </a:pPr>
            <a:r>
              <a:rPr kumimoji="1" lang="zh-CN" altLang="en-US" sz="2800" b="1" dirty="0" smtClean="0">
                <a:solidFill>
                  <a:srgbClr val="FF0000"/>
                </a:solidFill>
                <a:latin typeface="Times New Roman" panose="02020603050405020304" pitchFamily="18" charset="0"/>
              </a:rPr>
              <a:t>主存－辅存层次</a:t>
            </a:r>
            <a:r>
              <a:rPr kumimoji="1" lang="zh-CN" altLang="en-US" sz="2800" b="1" dirty="0" smtClean="0">
                <a:solidFill>
                  <a:schemeClr val="tx2"/>
                </a:solidFill>
                <a:latin typeface="Times New Roman" panose="02020603050405020304" pitchFamily="18" charset="0"/>
              </a:rPr>
              <a:t>： 弥补主存容量的不足</a:t>
            </a:r>
            <a:endParaRPr kumimoji="1" lang="zh-CN" altLang="en-US" b="1" dirty="0" smtClean="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246486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4" descr="5-3-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4438" y="1196975"/>
            <a:ext cx="3811587"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 Box 5"/>
          <p:cNvSpPr txBox="1">
            <a:spLocks noChangeArrowheads="1"/>
          </p:cNvSpPr>
          <p:nvPr/>
        </p:nvSpPr>
        <p:spPr bwMode="auto">
          <a:xfrm>
            <a:off x="3851275" y="5589588"/>
            <a:ext cx="287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000" b="1">
                <a:solidFill>
                  <a:srgbClr val="000000"/>
                </a:solidFill>
                <a:latin typeface="宋体" panose="02010600030101010101" pitchFamily="2" charset="-122"/>
                <a:ea typeface="宋体" panose="02010600030101010101" pitchFamily="2" charset="-122"/>
              </a:rPr>
              <a:t>两种存储层次</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36103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838200" y="2133600"/>
            <a:ext cx="7837488" cy="3657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4339" name="Rectangle 3"/>
          <p:cNvSpPr>
            <a:spLocks noChangeArrowheads="1"/>
          </p:cNvSpPr>
          <p:nvPr/>
        </p:nvSpPr>
        <p:spPr bwMode="auto">
          <a:xfrm>
            <a:off x="611188" y="2133600"/>
            <a:ext cx="2360612" cy="3657600"/>
          </a:xfrm>
          <a:prstGeom prst="rect">
            <a:avLst/>
          </a:prstGeom>
          <a:solidFill>
            <a:srgbClr val="FEF3C2"/>
          </a:solidFill>
          <a:ln w="9525">
            <a:solidFill>
              <a:schemeClr val="tx1"/>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4340" name="Rectangle 4"/>
          <p:cNvSpPr>
            <a:spLocks noChangeArrowheads="1"/>
          </p:cNvSpPr>
          <p:nvPr/>
        </p:nvSpPr>
        <p:spPr bwMode="auto">
          <a:xfrm>
            <a:off x="611188" y="1371600"/>
            <a:ext cx="8064500" cy="762000"/>
          </a:xfrm>
          <a:prstGeom prst="rect">
            <a:avLst/>
          </a:prstGeom>
          <a:solidFill>
            <a:srgbClr val="FEF3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grpSp>
        <p:nvGrpSpPr>
          <p:cNvPr id="14341" name="Group 41"/>
          <p:cNvGrpSpPr>
            <a:grpSpLocks/>
          </p:cNvGrpSpPr>
          <p:nvPr/>
        </p:nvGrpSpPr>
        <p:grpSpPr bwMode="auto">
          <a:xfrm>
            <a:off x="611188" y="1371600"/>
            <a:ext cx="8064500" cy="762000"/>
            <a:chOff x="528" y="864"/>
            <a:chExt cx="4752" cy="480"/>
          </a:xfrm>
        </p:grpSpPr>
        <p:sp>
          <p:nvSpPr>
            <p:cNvPr id="14376" name="Line 5"/>
            <p:cNvSpPr>
              <a:spLocks noChangeShapeType="1"/>
            </p:cNvSpPr>
            <p:nvPr/>
          </p:nvSpPr>
          <p:spPr bwMode="auto">
            <a:xfrm>
              <a:off x="528" y="864"/>
              <a:ext cx="47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7" name="Line 6"/>
            <p:cNvSpPr>
              <a:spLocks noChangeShapeType="1"/>
            </p:cNvSpPr>
            <p:nvPr/>
          </p:nvSpPr>
          <p:spPr bwMode="auto">
            <a:xfrm>
              <a:off x="528" y="1344"/>
              <a:ext cx="475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42" name="Line 7"/>
          <p:cNvSpPr>
            <a:spLocks noChangeShapeType="1"/>
          </p:cNvSpPr>
          <p:nvPr/>
        </p:nvSpPr>
        <p:spPr bwMode="auto">
          <a:xfrm>
            <a:off x="611188" y="2667000"/>
            <a:ext cx="806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8"/>
          <p:cNvSpPr>
            <a:spLocks noChangeShapeType="1"/>
          </p:cNvSpPr>
          <p:nvPr/>
        </p:nvSpPr>
        <p:spPr bwMode="auto">
          <a:xfrm>
            <a:off x="611188" y="3200400"/>
            <a:ext cx="806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Line 9"/>
          <p:cNvSpPr>
            <a:spLocks noChangeShapeType="1"/>
          </p:cNvSpPr>
          <p:nvPr/>
        </p:nvSpPr>
        <p:spPr bwMode="auto">
          <a:xfrm>
            <a:off x="611188" y="4114800"/>
            <a:ext cx="806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5" name="Line 10"/>
          <p:cNvSpPr>
            <a:spLocks noChangeShapeType="1"/>
          </p:cNvSpPr>
          <p:nvPr/>
        </p:nvSpPr>
        <p:spPr bwMode="auto">
          <a:xfrm>
            <a:off x="611188" y="4648200"/>
            <a:ext cx="806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6" name="Line 11"/>
          <p:cNvSpPr>
            <a:spLocks noChangeShapeType="1"/>
          </p:cNvSpPr>
          <p:nvPr/>
        </p:nvSpPr>
        <p:spPr bwMode="auto">
          <a:xfrm>
            <a:off x="611188" y="5295900"/>
            <a:ext cx="806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Line 12"/>
          <p:cNvSpPr>
            <a:spLocks noChangeShapeType="1"/>
          </p:cNvSpPr>
          <p:nvPr/>
        </p:nvSpPr>
        <p:spPr bwMode="auto">
          <a:xfrm>
            <a:off x="611188" y="5805488"/>
            <a:ext cx="8064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Text Box 13"/>
          <p:cNvSpPr txBox="1">
            <a:spLocks noChangeArrowheads="1"/>
          </p:cNvSpPr>
          <p:nvPr/>
        </p:nvSpPr>
        <p:spPr bwMode="auto">
          <a:xfrm>
            <a:off x="1763713" y="1385888"/>
            <a:ext cx="1246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存储层次</a:t>
            </a:r>
          </a:p>
        </p:txBody>
      </p:sp>
      <p:sp>
        <p:nvSpPr>
          <p:cNvPr id="14349" name="Text Box 14"/>
          <p:cNvSpPr txBox="1">
            <a:spLocks noChangeArrowheads="1"/>
          </p:cNvSpPr>
          <p:nvPr/>
        </p:nvSpPr>
        <p:spPr bwMode="auto">
          <a:xfrm>
            <a:off x="933450" y="4648200"/>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000">
                <a:latin typeface="楷体_GB2312" pitchFamily="49" charset="-122"/>
                <a:ea typeface="楷体_GB2312" pitchFamily="49" charset="-122"/>
              </a:rPr>
              <a:t>CPU</a:t>
            </a:r>
            <a:r>
              <a:rPr kumimoji="1" lang="zh-CN" altLang="zh-CN" sz="2000">
                <a:latin typeface="楷体_GB2312" pitchFamily="49" charset="-122"/>
                <a:ea typeface="楷体_GB2312" pitchFamily="49" charset="-122"/>
              </a:rPr>
              <a:t>对第二级的</a:t>
            </a:r>
            <a:br>
              <a:rPr kumimoji="1" lang="zh-CN" altLang="zh-CN" sz="2000">
                <a:latin typeface="楷体_GB2312" pitchFamily="49" charset="-122"/>
                <a:ea typeface="楷体_GB2312" pitchFamily="49" charset="-122"/>
              </a:rPr>
            </a:br>
            <a:r>
              <a:rPr kumimoji="1" lang="zh-CN" altLang="zh-CN" sz="2000">
                <a:latin typeface="楷体_GB2312" pitchFamily="49" charset="-122"/>
                <a:ea typeface="楷体_GB2312" pitchFamily="49" charset="-122"/>
              </a:rPr>
              <a:t>访问方式</a:t>
            </a:r>
            <a:endParaRPr kumimoji="1" lang="zh-CN" altLang="en-US" sz="2000">
              <a:latin typeface="楷体_GB2312" pitchFamily="49" charset="-122"/>
              <a:ea typeface="楷体_GB2312" pitchFamily="49" charset="-122"/>
            </a:endParaRPr>
          </a:p>
        </p:txBody>
      </p:sp>
      <p:sp>
        <p:nvSpPr>
          <p:cNvPr id="14350" name="Line 15"/>
          <p:cNvSpPr>
            <a:spLocks noChangeShapeType="1"/>
          </p:cNvSpPr>
          <p:nvPr/>
        </p:nvSpPr>
        <p:spPr bwMode="auto">
          <a:xfrm>
            <a:off x="2971800" y="1371600"/>
            <a:ext cx="0" cy="441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1" name="Text Box 16"/>
          <p:cNvSpPr txBox="1">
            <a:spLocks noChangeArrowheads="1"/>
          </p:cNvSpPr>
          <p:nvPr/>
        </p:nvSpPr>
        <p:spPr bwMode="auto">
          <a:xfrm>
            <a:off x="819150" y="1752600"/>
            <a:ext cx="1238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比较项目</a:t>
            </a:r>
          </a:p>
        </p:txBody>
      </p:sp>
      <p:sp>
        <p:nvSpPr>
          <p:cNvPr id="14352" name="Line 17"/>
          <p:cNvSpPr>
            <a:spLocks noChangeShapeType="1"/>
          </p:cNvSpPr>
          <p:nvPr/>
        </p:nvSpPr>
        <p:spPr bwMode="auto">
          <a:xfrm>
            <a:off x="611188" y="1412875"/>
            <a:ext cx="2360612"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Text Box 18"/>
          <p:cNvSpPr txBox="1">
            <a:spLocks noChangeArrowheads="1"/>
          </p:cNvSpPr>
          <p:nvPr/>
        </p:nvSpPr>
        <p:spPr bwMode="auto">
          <a:xfrm>
            <a:off x="1295400" y="2224088"/>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目　　的</a:t>
            </a:r>
          </a:p>
        </p:txBody>
      </p:sp>
      <p:sp>
        <p:nvSpPr>
          <p:cNvPr id="14354" name="Text Box 19"/>
          <p:cNvSpPr txBox="1">
            <a:spLocks noChangeArrowheads="1"/>
          </p:cNvSpPr>
          <p:nvPr/>
        </p:nvSpPr>
        <p:spPr bwMode="auto">
          <a:xfrm>
            <a:off x="1066800" y="2757488"/>
            <a:ext cx="1776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存储管理实现</a:t>
            </a:r>
          </a:p>
        </p:txBody>
      </p:sp>
      <p:sp>
        <p:nvSpPr>
          <p:cNvPr id="14355" name="Text Box 20"/>
          <p:cNvSpPr txBox="1">
            <a:spLocks noChangeArrowheads="1"/>
          </p:cNvSpPr>
          <p:nvPr/>
        </p:nvSpPr>
        <p:spPr bwMode="auto">
          <a:xfrm>
            <a:off x="755650" y="3397250"/>
            <a:ext cx="22177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000">
                <a:latin typeface="楷体_GB2312" pitchFamily="49" charset="-122"/>
                <a:ea typeface="楷体_GB2312" pitchFamily="49" charset="-122"/>
              </a:rPr>
              <a:t> </a:t>
            </a:r>
            <a:r>
              <a:rPr kumimoji="1" lang="zh-CN" altLang="en-US" sz="2000">
                <a:latin typeface="楷体_GB2312" pitchFamily="49" charset="-122"/>
                <a:ea typeface="楷体_GB2312" pitchFamily="49" charset="-122"/>
              </a:rPr>
              <a:t>访问速度的比值</a:t>
            </a:r>
            <a:br>
              <a:rPr kumimoji="1" lang="zh-CN" altLang="en-US" sz="2000">
                <a:latin typeface="楷体_GB2312" pitchFamily="49" charset="-122"/>
                <a:ea typeface="楷体_GB2312" pitchFamily="49" charset="-122"/>
              </a:rPr>
            </a:br>
            <a:r>
              <a:rPr kumimoji="1" lang="en-US" altLang="zh-CN" sz="2000">
                <a:latin typeface="楷体_GB2312" pitchFamily="49" charset="-122"/>
                <a:ea typeface="楷体_GB2312" pitchFamily="49" charset="-122"/>
              </a:rPr>
              <a:t>(</a:t>
            </a:r>
            <a:r>
              <a:rPr kumimoji="1" lang="zh-CN" altLang="en-US" sz="2000">
                <a:latin typeface="楷体_GB2312" pitchFamily="49" charset="-122"/>
                <a:ea typeface="楷体_GB2312" pitchFamily="49" charset="-122"/>
              </a:rPr>
              <a:t>第一级和第二级</a:t>
            </a:r>
            <a:r>
              <a:rPr kumimoji="1" lang="en-US" altLang="zh-CN" sz="2000">
                <a:latin typeface="楷体_GB2312" pitchFamily="49" charset="-122"/>
                <a:ea typeface="楷体_GB2312" pitchFamily="49" charset="-122"/>
              </a:rPr>
              <a:t>)</a:t>
            </a:r>
          </a:p>
        </p:txBody>
      </p:sp>
      <p:sp>
        <p:nvSpPr>
          <p:cNvPr id="14356" name="Text Box 21"/>
          <p:cNvSpPr txBox="1">
            <a:spLocks noChangeArrowheads="1"/>
          </p:cNvSpPr>
          <p:nvPr/>
        </p:nvSpPr>
        <p:spPr bwMode="auto">
          <a:xfrm>
            <a:off x="755650" y="4210050"/>
            <a:ext cx="2289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典型的块</a:t>
            </a:r>
            <a:r>
              <a:rPr kumimoji="1" lang="en-US" altLang="zh-CN" sz="2000">
                <a:latin typeface="楷体_GB2312" pitchFamily="49" charset="-122"/>
                <a:ea typeface="楷体_GB2312" pitchFamily="49" charset="-122"/>
              </a:rPr>
              <a:t>(</a:t>
            </a:r>
            <a:r>
              <a:rPr kumimoji="1" lang="zh-CN" altLang="en-US" sz="2000">
                <a:latin typeface="楷体_GB2312" pitchFamily="49" charset="-122"/>
                <a:ea typeface="楷体_GB2312" pitchFamily="49" charset="-122"/>
              </a:rPr>
              <a:t>页</a:t>
            </a:r>
            <a:r>
              <a:rPr kumimoji="1" lang="en-US" altLang="zh-CN" sz="2000">
                <a:latin typeface="楷体_GB2312" pitchFamily="49" charset="-122"/>
                <a:ea typeface="楷体_GB2312" pitchFamily="49" charset="-122"/>
              </a:rPr>
              <a:t>)</a:t>
            </a:r>
            <a:r>
              <a:rPr kumimoji="1" lang="zh-CN" altLang="en-US" sz="2000">
                <a:latin typeface="楷体_GB2312" pitchFamily="49" charset="-122"/>
                <a:ea typeface="楷体_GB2312" pitchFamily="49" charset="-122"/>
              </a:rPr>
              <a:t>大小</a:t>
            </a:r>
          </a:p>
        </p:txBody>
      </p:sp>
      <p:sp>
        <p:nvSpPr>
          <p:cNvPr id="14357" name="Text Box 22"/>
          <p:cNvSpPr txBox="1">
            <a:spLocks noChangeArrowheads="1"/>
          </p:cNvSpPr>
          <p:nvPr/>
        </p:nvSpPr>
        <p:spPr bwMode="auto">
          <a:xfrm>
            <a:off x="684213" y="5372100"/>
            <a:ext cx="2495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latin typeface="楷体_GB2312" pitchFamily="49" charset="-122"/>
                <a:ea typeface="楷体_GB2312" pitchFamily="49" charset="-122"/>
              </a:rPr>
              <a:t>失效时</a:t>
            </a:r>
            <a:r>
              <a:rPr kumimoji="1" lang="en-US" altLang="zh-CN" sz="2000">
                <a:latin typeface="楷体_GB2312" pitchFamily="49" charset="-122"/>
                <a:ea typeface="楷体_GB2312" pitchFamily="49" charset="-122"/>
              </a:rPr>
              <a:t>CPU</a:t>
            </a:r>
            <a:r>
              <a:rPr kumimoji="1" lang="zh-CN" altLang="en-US" sz="2000">
                <a:latin typeface="楷体_GB2312" pitchFamily="49" charset="-122"/>
                <a:ea typeface="楷体_GB2312" pitchFamily="49" charset="-122"/>
              </a:rPr>
              <a:t>是否切换</a:t>
            </a:r>
          </a:p>
        </p:txBody>
      </p:sp>
      <p:sp>
        <p:nvSpPr>
          <p:cNvPr id="14358" name="Text Box 23"/>
          <p:cNvSpPr txBox="1">
            <a:spLocks noChangeArrowheads="1"/>
          </p:cNvSpPr>
          <p:nvPr/>
        </p:nvSpPr>
        <p:spPr bwMode="auto">
          <a:xfrm>
            <a:off x="2924175" y="1557338"/>
            <a:ext cx="2800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000">
                <a:latin typeface="楷体_GB2312" pitchFamily="49" charset="-122"/>
                <a:ea typeface="楷体_GB2312" pitchFamily="49" charset="-122"/>
              </a:rPr>
              <a:t>“Cache </a:t>
            </a:r>
            <a:r>
              <a:rPr kumimoji="1" lang="zh-CN" altLang="en-US" sz="2000">
                <a:latin typeface="楷体_GB2312" pitchFamily="49" charset="-122"/>
                <a:ea typeface="楷体_GB2312" pitchFamily="49" charset="-122"/>
              </a:rPr>
              <a:t>－主存”层次</a:t>
            </a:r>
          </a:p>
        </p:txBody>
      </p:sp>
      <p:sp>
        <p:nvSpPr>
          <p:cNvPr id="14359" name="Text Box 24"/>
          <p:cNvSpPr txBox="1">
            <a:spLocks noChangeArrowheads="1"/>
          </p:cNvSpPr>
          <p:nvPr/>
        </p:nvSpPr>
        <p:spPr bwMode="auto">
          <a:xfrm>
            <a:off x="5724525" y="1557338"/>
            <a:ext cx="25066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000">
                <a:latin typeface="楷体_GB2312" pitchFamily="49" charset="-122"/>
                <a:ea typeface="楷体_GB2312" pitchFamily="49" charset="-122"/>
              </a:rPr>
              <a:t>“</a:t>
            </a:r>
            <a:r>
              <a:rPr kumimoji="1" lang="zh-CN" altLang="en-US" sz="2000">
                <a:latin typeface="楷体_GB2312" pitchFamily="49" charset="-122"/>
                <a:ea typeface="楷体_GB2312" pitchFamily="49" charset="-122"/>
              </a:rPr>
              <a:t>主存－辅存”层次</a:t>
            </a:r>
          </a:p>
        </p:txBody>
      </p:sp>
      <p:sp>
        <p:nvSpPr>
          <p:cNvPr id="14360" name="Line 25"/>
          <p:cNvSpPr>
            <a:spLocks noChangeShapeType="1"/>
          </p:cNvSpPr>
          <p:nvPr/>
        </p:nvSpPr>
        <p:spPr bwMode="auto">
          <a:xfrm>
            <a:off x="5695950" y="1371600"/>
            <a:ext cx="0" cy="441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Text Box 26"/>
          <p:cNvSpPr txBox="1">
            <a:spLocks noChangeArrowheads="1"/>
          </p:cNvSpPr>
          <p:nvPr/>
        </p:nvSpPr>
        <p:spPr bwMode="auto">
          <a:xfrm>
            <a:off x="2843213" y="2228850"/>
            <a:ext cx="3021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为了弥补主存速度的不足</a:t>
            </a:r>
            <a:endParaRPr kumimoji="1" lang="zh-CN" altLang="en-US" sz="2000" b="0">
              <a:solidFill>
                <a:srgbClr val="003399"/>
              </a:solidFill>
              <a:latin typeface="楷体_GB2312" pitchFamily="49" charset="-122"/>
              <a:ea typeface="楷体_GB2312" pitchFamily="49" charset="-122"/>
            </a:endParaRPr>
          </a:p>
        </p:txBody>
      </p:sp>
      <p:sp>
        <p:nvSpPr>
          <p:cNvPr id="14362" name="Text Box 27"/>
          <p:cNvSpPr txBox="1">
            <a:spLocks noChangeArrowheads="1"/>
          </p:cNvSpPr>
          <p:nvPr/>
        </p:nvSpPr>
        <p:spPr bwMode="auto">
          <a:xfrm>
            <a:off x="5695950" y="2209800"/>
            <a:ext cx="3052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为了弥补主存容量的不足</a:t>
            </a:r>
          </a:p>
        </p:txBody>
      </p:sp>
      <p:sp>
        <p:nvSpPr>
          <p:cNvPr id="14363" name="Text Box 28"/>
          <p:cNvSpPr txBox="1">
            <a:spLocks noChangeArrowheads="1"/>
          </p:cNvSpPr>
          <p:nvPr/>
        </p:nvSpPr>
        <p:spPr bwMode="auto">
          <a:xfrm>
            <a:off x="3132138" y="2743200"/>
            <a:ext cx="2614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主要由专用硬件实现</a:t>
            </a:r>
          </a:p>
        </p:txBody>
      </p:sp>
      <p:sp>
        <p:nvSpPr>
          <p:cNvPr id="14364" name="Text Box 29"/>
          <p:cNvSpPr txBox="1">
            <a:spLocks noChangeArrowheads="1"/>
          </p:cNvSpPr>
          <p:nvPr/>
        </p:nvSpPr>
        <p:spPr bwMode="auto">
          <a:xfrm>
            <a:off x="6248400" y="27432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主要由软件实现</a:t>
            </a:r>
          </a:p>
        </p:txBody>
      </p:sp>
      <p:sp>
        <p:nvSpPr>
          <p:cNvPr id="14365" name="Text Box 30"/>
          <p:cNvSpPr txBox="1">
            <a:spLocks noChangeArrowheads="1"/>
          </p:cNvSpPr>
          <p:nvPr/>
        </p:nvSpPr>
        <p:spPr bwMode="auto">
          <a:xfrm>
            <a:off x="3905250" y="348615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几比一</a:t>
            </a:r>
          </a:p>
        </p:txBody>
      </p:sp>
      <p:sp>
        <p:nvSpPr>
          <p:cNvPr id="14366" name="Text Box 31"/>
          <p:cNvSpPr txBox="1">
            <a:spLocks noChangeArrowheads="1"/>
          </p:cNvSpPr>
          <p:nvPr/>
        </p:nvSpPr>
        <p:spPr bwMode="auto">
          <a:xfrm>
            <a:off x="6553200" y="3481388"/>
            <a:ext cx="1403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几百比一</a:t>
            </a:r>
          </a:p>
        </p:txBody>
      </p:sp>
      <p:sp>
        <p:nvSpPr>
          <p:cNvPr id="14367" name="Text Box 32"/>
          <p:cNvSpPr txBox="1">
            <a:spLocks noChangeArrowheads="1"/>
          </p:cNvSpPr>
          <p:nvPr/>
        </p:nvSpPr>
        <p:spPr bwMode="auto">
          <a:xfrm>
            <a:off x="3733800" y="41910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几十个字节</a:t>
            </a:r>
          </a:p>
        </p:txBody>
      </p:sp>
      <p:sp>
        <p:nvSpPr>
          <p:cNvPr id="14368" name="Text Box 33"/>
          <p:cNvSpPr txBox="1">
            <a:spLocks noChangeArrowheads="1"/>
          </p:cNvSpPr>
          <p:nvPr/>
        </p:nvSpPr>
        <p:spPr bwMode="auto">
          <a:xfrm>
            <a:off x="6076950" y="419100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几百到几千个字节</a:t>
            </a:r>
          </a:p>
        </p:txBody>
      </p:sp>
      <p:sp>
        <p:nvSpPr>
          <p:cNvPr id="14369" name="Text Box 34"/>
          <p:cNvSpPr txBox="1">
            <a:spLocks noChangeArrowheads="1"/>
          </p:cNvSpPr>
          <p:nvPr/>
        </p:nvSpPr>
        <p:spPr bwMode="auto">
          <a:xfrm>
            <a:off x="3733800" y="4781550"/>
            <a:ext cx="170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可直接访问</a:t>
            </a:r>
          </a:p>
        </p:txBody>
      </p:sp>
      <p:sp>
        <p:nvSpPr>
          <p:cNvPr id="14370" name="Text Box 35"/>
          <p:cNvSpPr txBox="1">
            <a:spLocks noChangeArrowheads="1"/>
          </p:cNvSpPr>
          <p:nvPr/>
        </p:nvSpPr>
        <p:spPr bwMode="auto">
          <a:xfrm>
            <a:off x="6324600" y="48006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均通过第一级</a:t>
            </a:r>
          </a:p>
        </p:txBody>
      </p:sp>
      <p:sp>
        <p:nvSpPr>
          <p:cNvPr id="14371" name="Text Box 36"/>
          <p:cNvSpPr txBox="1">
            <a:spLocks noChangeArrowheads="1"/>
          </p:cNvSpPr>
          <p:nvPr/>
        </p:nvSpPr>
        <p:spPr bwMode="auto">
          <a:xfrm>
            <a:off x="3886200" y="534828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不切换</a:t>
            </a:r>
          </a:p>
        </p:txBody>
      </p:sp>
      <p:sp>
        <p:nvSpPr>
          <p:cNvPr id="14372" name="Text Box 37"/>
          <p:cNvSpPr txBox="1">
            <a:spLocks noChangeArrowheads="1"/>
          </p:cNvSpPr>
          <p:nvPr/>
        </p:nvSpPr>
        <p:spPr bwMode="auto">
          <a:xfrm>
            <a:off x="6172200" y="5353050"/>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000">
                <a:solidFill>
                  <a:schemeClr val="accent2"/>
                </a:solidFill>
                <a:latin typeface="楷体_GB2312" pitchFamily="49" charset="-122"/>
                <a:ea typeface="楷体_GB2312" pitchFamily="49" charset="-122"/>
              </a:rPr>
              <a:t>切换到其他进程</a:t>
            </a:r>
          </a:p>
        </p:txBody>
      </p:sp>
      <p:sp>
        <p:nvSpPr>
          <p:cNvPr id="14373" name="Text Box 38"/>
          <p:cNvSpPr txBox="1">
            <a:spLocks noChangeArrowheads="1"/>
          </p:cNvSpPr>
          <p:nvPr/>
        </p:nvSpPr>
        <p:spPr bwMode="auto">
          <a:xfrm>
            <a:off x="684213" y="549275"/>
            <a:ext cx="6480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dirty="0">
                <a:solidFill>
                  <a:schemeClr val="tx2"/>
                </a:solidFill>
                <a:latin typeface="楷体_GB2312" pitchFamily="49" charset="-122"/>
                <a:ea typeface="楷体_GB2312" pitchFamily="49" charset="-122"/>
              </a:rPr>
              <a:t>“Cache</a:t>
            </a:r>
            <a:r>
              <a:rPr kumimoji="1" lang="zh-CN" altLang="en-US" sz="2400" dirty="0">
                <a:solidFill>
                  <a:schemeClr val="tx2"/>
                </a:solidFill>
                <a:latin typeface="楷体_GB2312" pitchFamily="49" charset="-122"/>
                <a:ea typeface="楷体_GB2312" pitchFamily="49" charset="-122"/>
              </a:rPr>
              <a:t>－主存”与“主存－辅存”层次的区别</a:t>
            </a:r>
          </a:p>
        </p:txBody>
      </p:sp>
      <p:sp>
        <p:nvSpPr>
          <p:cNvPr id="14374" name="Line 15"/>
          <p:cNvSpPr>
            <a:spLocks noChangeShapeType="1"/>
          </p:cNvSpPr>
          <p:nvPr/>
        </p:nvSpPr>
        <p:spPr bwMode="auto">
          <a:xfrm>
            <a:off x="611188" y="1385888"/>
            <a:ext cx="0" cy="441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5" name="Line 15"/>
          <p:cNvSpPr>
            <a:spLocks noChangeShapeType="1"/>
          </p:cNvSpPr>
          <p:nvPr/>
        </p:nvSpPr>
        <p:spPr bwMode="auto">
          <a:xfrm>
            <a:off x="8675688" y="1385888"/>
            <a:ext cx="0" cy="4419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778905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1141413" y="1133475"/>
            <a:ext cx="7175500" cy="1531938"/>
          </a:xfrm>
          <a:prstGeom prst="rect">
            <a:avLst/>
          </a:prstGeom>
          <a:noFill/>
          <a:ln w="9525">
            <a:noFill/>
            <a:miter lim="800000"/>
            <a:headEnd/>
            <a:tailEnd/>
          </a:ln>
        </p:spPr>
        <p:txBody>
          <a:bodyPr>
            <a:spAutoFit/>
          </a:bodyPr>
          <a:lstStyle/>
          <a:p>
            <a:pPr>
              <a:lnSpc>
                <a:spcPct val="130000"/>
              </a:lnSpc>
              <a:defRPr/>
            </a:pPr>
            <a:r>
              <a:rPr kumimoji="1" lang="zh-CN" altLang="en-US" sz="2400" dirty="0">
                <a:solidFill>
                  <a:schemeClr val="tx2"/>
                </a:solidFill>
                <a:latin typeface="Times New Roman" pitchFamily="18" charset="0"/>
                <a:ea typeface="华文中宋" pitchFamily="2" charset="-122"/>
              </a:rPr>
              <a:t>当把一个块调入高一层</a:t>
            </a:r>
            <a:r>
              <a:rPr kumimoji="1" lang="en-US" altLang="zh-CN" sz="2400" dirty="0">
                <a:solidFill>
                  <a:schemeClr val="tx2"/>
                </a:solidFill>
                <a:latin typeface="Times New Roman" pitchFamily="18" charset="0"/>
                <a:ea typeface="华文中宋" pitchFamily="2" charset="-122"/>
              </a:rPr>
              <a:t>(</a:t>
            </a:r>
            <a:r>
              <a:rPr kumimoji="1" lang="zh-CN" altLang="en-US" sz="2400" dirty="0">
                <a:solidFill>
                  <a:schemeClr val="tx2"/>
                </a:solidFill>
                <a:latin typeface="Times New Roman" pitchFamily="18" charset="0"/>
                <a:ea typeface="华文中宋" pitchFamily="2" charset="-122"/>
              </a:rPr>
              <a:t>靠近</a:t>
            </a:r>
            <a:r>
              <a:rPr kumimoji="1" lang="en-US" altLang="zh-CN" sz="2400" dirty="0">
                <a:solidFill>
                  <a:schemeClr val="tx2"/>
                </a:solidFill>
                <a:latin typeface="Times New Roman" pitchFamily="18" charset="0"/>
                <a:ea typeface="华文中宋" pitchFamily="2" charset="-122"/>
              </a:rPr>
              <a:t>CPU)</a:t>
            </a:r>
            <a:r>
              <a:rPr kumimoji="1" lang="zh-CN" altLang="en-US" sz="2400" dirty="0">
                <a:solidFill>
                  <a:schemeClr val="tx2"/>
                </a:solidFill>
                <a:latin typeface="Times New Roman" pitchFamily="18" charset="0"/>
                <a:ea typeface="华文中宋" pitchFamily="2" charset="-122"/>
              </a:rPr>
              <a:t>存储器时，</a:t>
            </a:r>
            <a:br>
              <a:rPr kumimoji="1" lang="zh-CN" altLang="en-US" sz="2400" dirty="0">
                <a:solidFill>
                  <a:schemeClr val="tx2"/>
                </a:solidFill>
                <a:latin typeface="Times New Roman" pitchFamily="18" charset="0"/>
                <a:ea typeface="华文中宋" pitchFamily="2" charset="-122"/>
              </a:rPr>
            </a:br>
            <a:r>
              <a:rPr kumimoji="1" lang="zh-CN" altLang="en-US" sz="2400" dirty="0">
                <a:solidFill>
                  <a:schemeClr val="tx2"/>
                </a:solidFill>
                <a:effectLst>
                  <a:outerShdw blurRad="38100" dist="38100" dir="2700000" algn="tl">
                    <a:srgbClr val="000000">
                      <a:alpha val="43137"/>
                    </a:srgbClr>
                  </a:outerShdw>
                </a:effectLst>
                <a:latin typeface="Times New Roman" pitchFamily="18" charset="0"/>
                <a:ea typeface="华文中宋" pitchFamily="2" charset="-122"/>
              </a:rPr>
              <a:t>可以放在哪些位置</a:t>
            </a:r>
            <a:r>
              <a:rPr kumimoji="1" lang="zh-CN" altLang="en-US" sz="2400" dirty="0">
                <a:solidFill>
                  <a:schemeClr val="tx2"/>
                </a:solidFill>
                <a:latin typeface="Times New Roman" pitchFamily="18" charset="0"/>
                <a:ea typeface="华文中宋" pitchFamily="2" charset="-122"/>
              </a:rPr>
              <a:t>上</a:t>
            </a:r>
            <a:r>
              <a:rPr kumimoji="1" lang="en-US" altLang="zh-CN" sz="2400" dirty="0">
                <a:solidFill>
                  <a:schemeClr val="tx2"/>
                </a:solidFill>
                <a:latin typeface="Times New Roman" pitchFamily="18" charset="0"/>
                <a:ea typeface="华文中宋" pitchFamily="2" charset="-122"/>
              </a:rPr>
              <a:t>?</a:t>
            </a:r>
            <a:endParaRPr kumimoji="1" lang="en-US" altLang="zh-CN" sz="2400" dirty="0">
              <a:solidFill>
                <a:schemeClr val="tx2"/>
              </a:solidFill>
              <a:latin typeface="Times New Roman" pitchFamily="18" charset="0"/>
              <a:ea typeface="华文中宋" pitchFamily="2" charset="-122"/>
              <a:hlinkClick r:id="rId3" action="ppaction://program"/>
            </a:endParaRPr>
          </a:p>
          <a:p>
            <a:pPr>
              <a:lnSpc>
                <a:spcPct val="130000"/>
              </a:lnSpc>
              <a:defRPr/>
            </a:pPr>
            <a:r>
              <a:rPr kumimoji="1" lang="en-US" altLang="zh-CN" sz="2400" dirty="0">
                <a:solidFill>
                  <a:schemeClr val="accent2"/>
                </a:solidFill>
                <a:latin typeface="Times New Roman" pitchFamily="18" charset="0"/>
                <a:ea typeface="华文中宋" pitchFamily="2" charset="-122"/>
              </a:rPr>
              <a:t>(</a:t>
            </a:r>
            <a:r>
              <a:rPr kumimoji="1" lang="zh-CN" altLang="en-US" sz="2400" dirty="0">
                <a:solidFill>
                  <a:schemeClr val="accent2"/>
                </a:solidFill>
                <a:latin typeface="Times New Roman" pitchFamily="18" charset="0"/>
                <a:ea typeface="华文中宋" pitchFamily="2" charset="-122"/>
              </a:rPr>
              <a:t>映象规则     </a:t>
            </a:r>
            <a:r>
              <a:rPr kumimoji="1" lang="zh-CN" altLang="en-US" sz="2400" dirty="0">
                <a:solidFill>
                  <a:srgbClr val="0000FF"/>
                </a:solidFill>
                <a:effectLst>
                  <a:outerShdw blurRad="38100" dist="38100" dir="2700000" algn="tl">
                    <a:srgbClr val="000000">
                      <a:alpha val="43137"/>
                    </a:srgbClr>
                  </a:outerShdw>
                </a:effectLst>
                <a:latin typeface="Times New Roman" pitchFamily="18" charset="0"/>
                <a:ea typeface="华文中宋" pitchFamily="2" charset="-122"/>
              </a:rPr>
              <a:t>调入块可以放在哪些位置</a:t>
            </a:r>
            <a:r>
              <a:rPr kumimoji="1" lang="en-US" altLang="zh-CN" sz="2400" dirty="0">
                <a:solidFill>
                  <a:schemeClr val="accent2"/>
                </a:solidFill>
                <a:latin typeface="Times New Roman" pitchFamily="18" charset="0"/>
                <a:ea typeface="华文中宋" pitchFamily="2" charset="-122"/>
              </a:rPr>
              <a:t>)</a:t>
            </a:r>
            <a:endParaRPr kumimoji="1" lang="en-US" altLang="zh-CN" sz="2400" b="0" dirty="0">
              <a:solidFill>
                <a:schemeClr val="accent2"/>
              </a:solidFill>
              <a:latin typeface="Times New Roman" pitchFamily="18" charset="0"/>
              <a:ea typeface="华文中宋" pitchFamily="2" charset="-122"/>
            </a:endParaRPr>
          </a:p>
        </p:txBody>
      </p:sp>
      <p:sp>
        <p:nvSpPr>
          <p:cNvPr id="23555" name="Rectangle 6"/>
          <p:cNvSpPr>
            <a:spLocks noChangeArrowheads="1"/>
          </p:cNvSpPr>
          <p:nvPr/>
        </p:nvSpPr>
        <p:spPr bwMode="auto">
          <a:xfrm>
            <a:off x="1163638" y="2606675"/>
            <a:ext cx="7440612" cy="1531938"/>
          </a:xfrm>
          <a:prstGeom prst="rect">
            <a:avLst/>
          </a:prstGeom>
          <a:noFill/>
          <a:ln w="9525">
            <a:noFill/>
            <a:miter lim="800000"/>
            <a:headEnd/>
            <a:tailEnd/>
          </a:ln>
        </p:spPr>
        <p:txBody>
          <a:bodyPr>
            <a:spAutoFit/>
          </a:bodyPr>
          <a:lstStyle/>
          <a:p>
            <a:pPr>
              <a:lnSpc>
                <a:spcPct val="130000"/>
              </a:lnSpc>
              <a:defRPr/>
            </a:pPr>
            <a:r>
              <a:rPr kumimoji="1" lang="zh-CN" altLang="en-US" sz="2400" dirty="0">
                <a:solidFill>
                  <a:srgbClr val="003366"/>
                </a:solidFill>
                <a:latin typeface="Times New Roman" pitchFamily="18" charset="0"/>
                <a:ea typeface="华文中宋" pitchFamily="2" charset="-122"/>
              </a:rPr>
              <a:t>当所要访问的块在高一层存储器中时，如何</a:t>
            </a:r>
            <a:br>
              <a:rPr kumimoji="1" lang="zh-CN" altLang="en-US" sz="2400" dirty="0">
                <a:solidFill>
                  <a:srgbClr val="003366"/>
                </a:solidFill>
                <a:latin typeface="Times New Roman" pitchFamily="18" charset="0"/>
                <a:ea typeface="华文中宋" pitchFamily="2" charset="-122"/>
              </a:rPr>
            </a:br>
            <a:r>
              <a:rPr kumimoji="1" lang="zh-CN" altLang="en-US" sz="2400" dirty="0">
                <a:solidFill>
                  <a:srgbClr val="003366"/>
                </a:solidFill>
                <a:latin typeface="Times New Roman" pitchFamily="18" charset="0"/>
                <a:ea typeface="华文中宋" pitchFamily="2" charset="-122"/>
              </a:rPr>
              <a:t>找到该块</a:t>
            </a:r>
            <a:r>
              <a:rPr kumimoji="1" lang="en-US" altLang="zh-CN" sz="2400" dirty="0">
                <a:solidFill>
                  <a:srgbClr val="003366"/>
                </a:solidFill>
                <a:latin typeface="Times New Roman" pitchFamily="18" charset="0"/>
                <a:ea typeface="华文中宋" pitchFamily="2" charset="-122"/>
              </a:rPr>
              <a:t>?</a:t>
            </a:r>
            <a:r>
              <a:rPr kumimoji="1" lang="en-US" altLang="zh-CN" sz="2400" b="0" dirty="0">
                <a:solidFill>
                  <a:srgbClr val="003366"/>
                </a:solidFill>
                <a:latin typeface="Times New Roman" pitchFamily="18" charset="0"/>
                <a:ea typeface="华文中宋" pitchFamily="2" charset="-122"/>
              </a:rPr>
              <a:t/>
            </a:r>
            <a:br>
              <a:rPr kumimoji="1" lang="en-US" altLang="zh-CN" sz="2400" b="0" dirty="0">
                <a:solidFill>
                  <a:srgbClr val="003366"/>
                </a:solidFill>
                <a:latin typeface="Times New Roman" pitchFamily="18" charset="0"/>
                <a:ea typeface="华文中宋" pitchFamily="2" charset="-122"/>
              </a:rPr>
            </a:br>
            <a:r>
              <a:rPr kumimoji="1" lang="en-US" altLang="zh-CN" sz="2400" dirty="0">
                <a:solidFill>
                  <a:schemeClr val="accent2"/>
                </a:solidFill>
                <a:latin typeface="Times New Roman" pitchFamily="18" charset="0"/>
                <a:ea typeface="华文中宋" pitchFamily="2" charset="-122"/>
              </a:rPr>
              <a:t>(</a:t>
            </a:r>
            <a:r>
              <a:rPr kumimoji="1" lang="zh-CN" altLang="en-US" sz="2400" dirty="0">
                <a:solidFill>
                  <a:schemeClr val="accent2"/>
                </a:solidFill>
                <a:latin typeface="Times New Roman" pitchFamily="18" charset="0"/>
                <a:ea typeface="华文中宋" pitchFamily="2" charset="-122"/>
              </a:rPr>
              <a:t>查找算法   </a:t>
            </a:r>
            <a:r>
              <a:rPr kumimoji="1" lang="zh-CN" altLang="en-US" sz="2400" dirty="0">
                <a:solidFill>
                  <a:srgbClr val="0000FF"/>
                </a:solidFill>
                <a:latin typeface="Times New Roman" pitchFamily="18" charset="0"/>
                <a:ea typeface="华文中宋" pitchFamily="2" charset="-122"/>
              </a:rPr>
              <a:t>如何</a:t>
            </a:r>
            <a:r>
              <a:rPr kumimoji="1" lang="zh-CN" altLang="en-US" sz="2400" dirty="0">
                <a:solidFill>
                  <a:srgbClr val="0000FF"/>
                </a:solidFill>
                <a:effectLst>
                  <a:outerShdw blurRad="38100" dist="38100" dir="2700000" algn="tl">
                    <a:srgbClr val="000000">
                      <a:alpha val="43137"/>
                    </a:srgbClr>
                  </a:outerShdw>
                </a:effectLst>
                <a:latin typeface="Times New Roman" pitchFamily="18" charset="0"/>
                <a:ea typeface="华文中宋" pitchFamily="2" charset="-122"/>
              </a:rPr>
              <a:t>在映象规则 规定的候选位置查找</a:t>
            </a:r>
            <a:r>
              <a:rPr kumimoji="1" lang="en-US" altLang="zh-CN" sz="2400" dirty="0">
                <a:solidFill>
                  <a:schemeClr val="accent2"/>
                </a:solidFill>
                <a:latin typeface="Times New Roman" pitchFamily="18" charset="0"/>
                <a:ea typeface="华文中宋" pitchFamily="2" charset="-122"/>
              </a:rPr>
              <a:t>)</a:t>
            </a:r>
          </a:p>
        </p:txBody>
      </p:sp>
      <p:sp>
        <p:nvSpPr>
          <p:cNvPr id="23556" name="Rectangle 7"/>
          <p:cNvSpPr>
            <a:spLocks noChangeArrowheads="1"/>
          </p:cNvSpPr>
          <p:nvPr/>
        </p:nvSpPr>
        <p:spPr bwMode="auto">
          <a:xfrm>
            <a:off x="684213" y="4065588"/>
            <a:ext cx="7848600" cy="1052512"/>
          </a:xfrm>
          <a:prstGeom prst="rect">
            <a:avLst/>
          </a:prstGeom>
          <a:noFill/>
          <a:ln w="9525">
            <a:noFill/>
            <a:miter lim="800000"/>
            <a:headEnd/>
            <a:tailEnd/>
          </a:ln>
        </p:spPr>
        <p:txBody>
          <a:bodyPr>
            <a:spAutoFit/>
          </a:bodyPr>
          <a:lstStyle/>
          <a:p>
            <a:pPr>
              <a:lnSpc>
                <a:spcPct val="130000"/>
              </a:lnSpc>
              <a:defRPr/>
            </a:pPr>
            <a:r>
              <a:rPr kumimoji="1" lang="en-US" altLang="zh-CN" sz="2400" dirty="0">
                <a:solidFill>
                  <a:srgbClr val="003366"/>
                </a:solidFill>
                <a:latin typeface="Times New Roman" pitchFamily="18" charset="0"/>
                <a:ea typeface="华文中宋" pitchFamily="2" charset="-122"/>
              </a:rPr>
              <a:t>3.   </a:t>
            </a:r>
            <a:r>
              <a:rPr kumimoji="1" lang="zh-CN" altLang="en-US" sz="2400" dirty="0">
                <a:solidFill>
                  <a:srgbClr val="003366"/>
                </a:solidFill>
                <a:latin typeface="Times New Roman" pitchFamily="18" charset="0"/>
                <a:ea typeface="华文中宋" pitchFamily="2" charset="-122"/>
              </a:rPr>
              <a:t>当发生失效时，应替换哪一块？</a:t>
            </a:r>
            <a:r>
              <a:rPr kumimoji="1" lang="zh-CN" altLang="en-US" sz="2400" b="0" dirty="0">
                <a:solidFill>
                  <a:srgbClr val="003366"/>
                </a:solidFill>
                <a:latin typeface="Times New Roman" pitchFamily="18" charset="0"/>
                <a:ea typeface="华文中宋" pitchFamily="2" charset="-122"/>
              </a:rPr>
              <a:t/>
            </a:r>
            <a:br>
              <a:rPr kumimoji="1" lang="zh-CN" altLang="en-US" sz="2400" b="0" dirty="0">
                <a:solidFill>
                  <a:srgbClr val="003366"/>
                </a:solidFill>
                <a:latin typeface="Times New Roman" pitchFamily="18" charset="0"/>
                <a:ea typeface="华文中宋" pitchFamily="2" charset="-122"/>
              </a:rPr>
            </a:br>
            <a:r>
              <a:rPr kumimoji="1" lang="zh-CN" altLang="en-US" sz="2400" dirty="0">
                <a:solidFill>
                  <a:srgbClr val="003366"/>
                </a:solidFill>
                <a:latin typeface="Times New Roman" pitchFamily="18" charset="0"/>
                <a:ea typeface="华文中宋" pitchFamily="2" charset="-122"/>
              </a:rPr>
              <a:t>       </a:t>
            </a:r>
            <a:r>
              <a:rPr kumimoji="1" lang="en-US" altLang="zh-CN" sz="2400" dirty="0">
                <a:solidFill>
                  <a:schemeClr val="accent2"/>
                </a:solidFill>
                <a:latin typeface="Times New Roman" pitchFamily="18" charset="0"/>
                <a:ea typeface="华文中宋" pitchFamily="2" charset="-122"/>
              </a:rPr>
              <a:t>(</a:t>
            </a:r>
            <a:r>
              <a:rPr kumimoji="1" lang="zh-CN" altLang="en-US" sz="2400" dirty="0">
                <a:solidFill>
                  <a:schemeClr val="accent2"/>
                </a:solidFill>
                <a:latin typeface="Times New Roman" pitchFamily="18" charset="0"/>
                <a:ea typeface="华文中宋" pitchFamily="2" charset="-122"/>
              </a:rPr>
              <a:t>替换算法  </a:t>
            </a:r>
            <a:r>
              <a:rPr kumimoji="1" lang="zh-CN" altLang="en-US" sz="2400" dirty="0">
                <a:solidFill>
                  <a:srgbClr val="002060"/>
                </a:solidFill>
                <a:effectLst>
                  <a:outerShdw blurRad="38100" dist="38100" dir="2700000" algn="tl">
                    <a:srgbClr val="000000">
                      <a:alpha val="43137"/>
                    </a:srgbClr>
                  </a:outerShdw>
                </a:effectLst>
                <a:latin typeface="Times New Roman" pitchFamily="18" charset="0"/>
                <a:ea typeface="华文中宋" pitchFamily="2" charset="-122"/>
              </a:rPr>
              <a:t>规定的候选位置均被别的块占用</a:t>
            </a:r>
            <a:r>
              <a:rPr kumimoji="1" lang="en-US" altLang="zh-CN" sz="2400" dirty="0">
                <a:solidFill>
                  <a:schemeClr val="accent2"/>
                </a:solidFill>
                <a:latin typeface="Times New Roman" pitchFamily="18" charset="0"/>
                <a:ea typeface="华文中宋" pitchFamily="2" charset="-122"/>
              </a:rPr>
              <a:t>)</a:t>
            </a:r>
            <a:endParaRPr kumimoji="1" lang="en-US" altLang="zh-CN" sz="2400" b="0" dirty="0">
              <a:solidFill>
                <a:schemeClr val="accent2"/>
              </a:solidFill>
              <a:latin typeface="Times New Roman" pitchFamily="18" charset="0"/>
              <a:ea typeface="华文中宋" pitchFamily="2" charset="-122"/>
            </a:endParaRPr>
          </a:p>
        </p:txBody>
      </p:sp>
      <p:sp>
        <p:nvSpPr>
          <p:cNvPr id="15365" name="Rectangle 8"/>
          <p:cNvSpPr>
            <a:spLocks noChangeArrowheads="1"/>
          </p:cNvSpPr>
          <p:nvPr/>
        </p:nvSpPr>
        <p:spPr bwMode="auto">
          <a:xfrm>
            <a:off x="684213" y="5086350"/>
            <a:ext cx="626427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华文中宋" panose="02010600040101010101" pitchFamily="2" charset="-122"/>
                <a:ea typeface="华文中宋" panose="02010600040101010101" pitchFamily="2" charset="-122"/>
              </a:rPr>
              <a:t>4. </a:t>
            </a:r>
            <a:r>
              <a:rPr kumimoji="1" lang="zh-CN" altLang="en-US" sz="2400">
                <a:solidFill>
                  <a:srgbClr val="003366"/>
                </a:solidFill>
                <a:latin typeface="华文中宋" panose="02010600040101010101" pitchFamily="2" charset="-122"/>
                <a:ea typeface="华文中宋" panose="02010600040101010101" pitchFamily="2" charset="-122"/>
              </a:rPr>
              <a:t>当进行写访问时，应进行哪些操作</a:t>
            </a:r>
            <a:r>
              <a:rPr kumimoji="1" lang="en-US" altLang="zh-CN" sz="2400">
                <a:solidFill>
                  <a:srgbClr val="003366"/>
                </a:solidFill>
                <a:latin typeface="华文中宋" panose="02010600040101010101" pitchFamily="2" charset="-122"/>
                <a:ea typeface="华文中宋" panose="02010600040101010101" pitchFamily="2" charset="-122"/>
              </a:rPr>
              <a:t>?</a:t>
            </a:r>
            <a:br>
              <a:rPr kumimoji="1" lang="en-US" altLang="zh-CN" sz="2400">
                <a:solidFill>
                  <a:srgbClr val="003366"/>
                </a:solidFill>
                <a:latin typeface="华文中宋" panose="02010600040101010101" pitchFamily="2" charset="-122"/>
                <a:ea typeface="华文中宋" panose="02010600040101010101" pitchFamily="2" charset="-122"/>
              </a:rPr>
            </a:br>
            <a:r>
              <a:rPr kumimoji="1" lang="en-US" altLang="zh-CN" sz="2400">
                <a:solidFill>
                  <a:srgbClr val="003366"/>
                </a:solidFill>
                <a:latin typeface="华文中宋" panose="02010600040101010101" pitchFamily="2" charset="-122"/>
                <a:ea typeface="华文中宋" panose="02010600040101010101" pitchFamily="2" charset="-122"/>
              </a:rPr>
              <a:t>     </a:t>
            </a:r>
            <a:r>
              <a:rPr kumimoji="1" lang="en-US" altLang="zh-CN" sz="2400">
                <a:solidFill>
                  <a:schemeClr val="accent2"/>
                </a:solidFill>
                <a:latin typeface="华文中宋" panose="02010600040101010101" pitchFamily="2" charset="-122"/>
                <a:ea typeface="华文中宋" panose="02010600040101010101" pitchFamily="2" charset="-122"/>
              </a:rPr>
              <a:t>(</a:t>
            </a:r>
            <a:r>
              <a:rPr kumimoji="1" lang="zh-CN" altLang="en-US" sz="2400">
                <a:solidFill>
                  <a:schemeClr val="accent2"/>
                </a:solidFill>
                <a:latin typeface="华文中宋" panose="02010600040101010101" pitchFamily="2" charset="-122"/>
                <a:ea typeface="华文中宋" panose="02010600040101010101" pitchFamily="2" charset="-122"/>
              </a:rPr>
              <a:t>写策略  </a:t>
            </a:r>
            <a:r>
              <a:rPr kumimoji="1" lang="zh-CN" altLang="en-US" sz="2400">
                <a:solidFill>
                  <a:srgbClr val="0000FF"/>
                </a:solidFill>
                <a:latin typeface="Times New Roman" panose="02020603050405020304" pitchFamily="18" charset="0"/>
                <a:ea typeface="华文中宋" panose="02010600040101010101" pitchFamily="2" charset="-122"/>
              </a:rPr>
              <a:t>如何处理写操作</a:t>
            </a:r>
            <a:r>
              <a:rPr kumimoji="1" lang="en-US" altLang="zh-CN" sz="2400">
                <a:solidFill>
                  <a:schemeClr val="accent2"/>
                </a:solidFill>
                <a:latin typeface="华文中宋" panose="02010600040101010101" pitchFamily="2" charset="-122"/>
                <a:ea typeface="华文中宋" panose="02010600040101010101" pitchFamily="2" charset="-122"/>
              </a:rPr>
              <a:t>)</a:t>
            </a:r>
            <a:endParaRPr kumimoji="1" lang="en-US" altLang="zh-CN" sz="2400" b="0">
              <a:solidFill>
                <a:schemeClr val="accent2"/>
              </a:solidFill>
              <a:latin typeface="华文中宋" panose="02010600040101010101" pitchFamily="2" charset="-122"/>
              <a:ea typeface="华文中宋" panose="02010600040101010101" pitchFamily="2" charset="-122"/>
            </a:endParaRPr>
          </a:p>
        </p:txBody>
      </p:sp>
      <p:sp>
        <p:nvSpPr>
          <p:cNvPr id="15366" name="Text Box 10"/>
          <p:cNvSpPr txBox="1">
            <a:spLocks noChangeArrowheads="1"/>
          </p:cNvSpPr>
          <p:nvPr/>
        </p:nvSpPr>
        <p:spPr bwMode="auto">
          <a:xfrm>
            <a:off x="684213" y="1125538"/>
            <a:ext cx="5334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1. </a:t>
            </a:r>
            <a:endParaRPr kumimoji="1" lang="en-US" altLang="zh-CN" sz="2400" b="0">
              <a:solidFill>
                <a:srgbClr val="003366"/>
              </a:solidFill>
              <a:latin typeface="Times New Roman" panose="02020603050405020304" pitchFamily="18" charset="0"/>
              <a:ea typeface="华文中宋" panose="02010600040101010101" pitchFamily="2" charset="-122"/>
            </a:endParaRPr>
          </a:p>
        </p:txBody>
      </p:sp>
      <p:sp>
        <p:nvSpPr>
          <p:cNvPr id="15367" name="Rectangle 11"/>
          <p:cNvSpPr>
            <a:spLocks noChangeArrowheads="1"/>
          </p:cNvSpPr>
          <p:nvPr/>
        </p:nvSpPr>
        <p:spPr bwMode="auto">
          <a:xfrm>
            <a:off x="684213" y="2598738"/>
            <a:ext cx="41275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pPr>
            <a:r>
              <a:rPr kumimoji="1" lang="en-US" altLang="zh-CN" sz="2400">
                <a:solidFill>
                  <a:srgbClr val="003366"/>
                </a:solidFill>
                <a:latin typeface="Times New Roman" panose="02020603050405020304" pitchFamily="18" charset="0"/>
                <a:ea typeface="华文中宋" panose="02010600040101010101" pitchFamily="2" charset="-122"/>
              </a:rPr>
              <a:t>2.</a:t>
            </a:r>
          </a:p>
        </p:txBody>
      </p:sp>
      <p:sp>
        <p:nvSpPr>
          <p:cNvPr id="7180" name="Rectangle 12"/>
          <p:cNvSpPr>
            <a:spLocks noChangeArrowheads="1"/>
          </p:cNvSpPr>
          <p:nvPr/>
        </p:nvSpPr>
        <p:spPr bwMode="auto">
          <a:xfrm>
            <a:off x="430213" y="188913"/>
            <a:ext cx="7813675" cy="676275"/>
          </a:xfrm>
          <a:prstGeom prst="rect">
            <a:avLst/>
          </a:prstGeom>
          <a:noFill/>
          <a:ln>
            <a:noFill/>
          </a:ln>
          <a:effectLst/>
          <a:extLst/>
        </p:spPr>
        <p:txBody>
          <a:bodyPr anchor="b"/>
          <a:lstStyle/>
          <a:p>
            <a:pPr eaLnBrk="0" hangingPunct="0">
              <a:defRPr/>
            </a:pPr>
            <a:r>
              <a:rPr lang="en-US" altLang="zh-CN" sz="3600" dirty="0" smtClean="0">
                <a:solidFill>
                  <a:srgbClr val="003366"/>
                </a:solidFill>
                <a:latin typeface="+mj-lt"/>
                <a:ea typeface="+mj-ea"/>
                <a:cs typeface="+mj-cs"/>
              </a:rPr>
              <a:t>8.1.3 </a:t>
            </a:r>
            <a:r>
              <a:rPr lang="zh-CN" altLang="en-US" sz="3600" dirty="0">
                <a:solidFill>
                  <a:srgbClr val="003366"/>
                </a:solidFill>
                <a:latin typeface="+mj-lt"/>
                <a:ea typeface="+mj-ea"/>
                <a:cs typeface="+mj-cs"/>
              </a:rPr>
              <a:t>存储层次的四个问题</a:t>
            </a:r>
          </a:p>
        </p:txBody>
      </p:sp>
    </p:spTree>
    <p:extLst>
      <p:ext uri="{BB962C8B-B14F-4D97-AF65-F5344CB8AC3E}">
        <p14:creationId xmlns:p14="http://schemas.microsoft.com/office/powerpoint/2010/main" val="2811400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
          <p:cNvSpPr txBox="1">
            <a:spLocks noChangeArrowheads="1"/>
          </p:cNvSpPr>
          <p:nvPr/>
        </p:nvSpPr>
        <p:spPr bwMode="auto">
          <a:xfrm>
            <a:off x="611188" y="1268413"/>
            <a:ext cx="4321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800">
                <a:solidFill>
                  <a:srgbClr val="003366"/>
                </a:solidFill>
                <a:latin typeface="Times New Roman" panose="02020603050405020304" pitchFamily="18" charset="0"/>
                <a:ea typeface="华文中宋" panose="02010600040101010101" pitchFamily="2" charset="-122"/>
              </a:rPr>
              <a:t>存储层次的性能参数</a:t>
            </a:r>
            <a:endParaRPr kumimoji="1" lang="zh-CN" altLang="en-US" sz="2800" u="sng">
              <a:solidFill>
                <a:srgbClr val="003366"/>
              </a:solidFill>
              <a:latin typeface="Times New Roman" panose="02020603050405020304" pitchFamily="18" charset="0"/>
              <a:ea typeface="华文中宋" panose="02010600040101010101" pitchFamily="2" charset="-122"/>
            </a:endParaRPr>
          </a:p>
        </p:txBody>
      </p:sp>
      <p:sp>
        <p:nvSpPr>
          <p:cNvPr id="20483" name="Text Box 4"/>
          <p:cNvSpPr txBox="1">
            <a:spLocks noChangeArrowheads="1"/>
          </p:cNvSpPr>
          <p:nvPr/>
        </p:nvSpPr>
        <p:spPr bwMode="auto">
          <a:xfrm>
            <a:off x="1331913" y="1854200"/>
            <a:ext cx="6911975" cy="3194050"/>
          </a:xfrm>
          <a:prstGeom prst="rect">
            <a:avLst/>
          </a:prstGeom>
          <a:noFill/>
          <a:ln w="9525">
            <a:noFill/>
            <a:miter lim="800000"/>
            <a:headEnd/>
            <a:tailEnd/>
          </a:ln>
        </p:spPr>
        <p:txBody>
          <a:bodyPr>
            <a:spAutoFit/>
          </a:bodyPr>
          <a:lstStyle/>
          <a:p>
            <a:pPr>
              <a:lnSpc>
                <a:spcPct val="120000"/>
              </a:lnSpc>
              <a:defRPr/>
            </a:pPr>
            <a:r>
              <a:rPr kumimoji="1" lang="en-US" altLang="zh-CN" sz="2400" dirty="0">
                <a:solidFill>
                  <a:srgbClr val="0000FF"/>
                </a:solidFill>
                <a:effectLst>
                  <a:outerShdw blurRad="38100" dist="38100" dir="2700000" algn="tl">
                    <a:srgbClr val="000000">
                      <a:alpha val="43137"/>
                    </a:srgbClr>
                  </a:outerShdw>
                </a:effectLst>
                <a:latin typeface="Times New Roman" pitchFamily="18" charset="0"/>
                <a:ea typeface="华文中宋" pitchFamily="2" charset="-122"/>
              </a:rPr>
              <a:t>C</a:t>
            </a:r>
            <a:r>
              <a:rPr kumimoji="1" lang="en-US" altLang="zh-CN"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a:t>
            </a:r>
            <a:r>
              <a:rPr kumimoji="1" lang="zh-CN" altLang="en-US"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平均每位价格</a:t>
            </a:r>
            <a:r>
              <a:rPr kumimoji="1" lang="en-US" altLang="zh-CN"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 </a:t>
            </a:r>
            <a:r>
              <a:rPr kumimoji="1" lang="en-US" altLang="zh-CN" sz="2400" dirty="0">
                <a:solidFill>
                  <a:srgbClr val="0000FF"/>
                </a:solidFill>
                <a:effectLst>
                  <a:outerShdw blurRad="38100" dist="38100" dir="2700000" algn="tl">
                    <a:srgbClr val="000000">
                      <a:alpha val="43137"/>
                    </a:srgbClr>
                  </a:outerShdw>
                </a:effectLst>
                <a:latin typeface="Times New Roman" pitchFamily="18" charset="0"/>
                <a:ea typeface="华文中宋" pitchFamily="2" charset="-122"/>
              </a:rPr>
              <a:t>H</a:t>
            </a:r>
            <a:r>
              <a:rPr kumimoji="1" lang="en-US" altLang="zh-CN"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a:t>
            </a:r>
            <a:r>
              <a:rPr kumimoji="1" lang="zh-CN" altLang="en-US"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命中率</a:t>
            </a:r>
            <a:r>
              <a:rPr kumimoji="1" lang="en-US" altLang="zh-CN"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 </a:t>
            </a:r>
            <a:r>
              <a:rPr kumimoji="1" lang="en-US" altLang="zh-CN" sz="2400" dirty="0">
                <a:solidFill>
                  <a:srgbClr val="0000FF"/>
                </a:solidFill>
                <a:effectLst>
                  <a:outerShdw blurRad="38100" dist="38100" dir="2700000" algn="tl">
                    <a:srgbClr val="000000">
                      <a:alpha val="43137"/>
                    </a:srgbClr>
                  </a:outerShdw>
                </a:effectLst>
                <a:latin typeface="Times New Roman" pitchFamily="18" charset="0"/>
                <a:ea typeface="华文中宋" pitchFamily="2" charset="-122"/>
              </a:rPr>
              <a:t>T</a:t>
            </a:r>
            <a:r>
              <a:rPr kumimoji="1" lang="en-US" altLang="zh-CN" sz="2400" baseline="-25000" dirty="0">
                <a:solidFill>
                  <a:srgbClr val="0000FF"/>
                </a:solidFill>
                <a:effectLst>
                  <a:outerShdw blurRad="38100" dist="38100" dir="2700000" algn="tl">
                    <a:srgbClr val="000000">
                      <a:alpha val="43137"/>
                    </a:srgbClr>
                  </a:outerShdw>
                </a:effectLst>
                <a:latin typeface="Times New Roman" pitchFamily="18" charset="0"/>
                <a:ea typeface="华文中宋" pitchFamily="2" charset="-122"/>
              </a:rPr>
              <a:t>A</a:t>
            </a:r>
            <a:r>
              <a:rPr kumimoji="1" lang="en-US" altLang="zh-CN"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a:t>
            </a:r>
            <a:r>
              <a:rPr kumimoji="1" lang="zh-CN" altLang="en-US"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平均访问时间</a:t>
            </a:r>
            <a:r>
              <a:rPr kumimoji="1" lang="en-US" altLang="zh-CN"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a:t>
            </a:r>
          </a:p>
          <a:p>
            <a:pPr>
              <a:lnSpc>
                <a:spcPct val="120000"/>
              </a:lnSpc>
              <a:defRPr/>
            </a:pPr>
            <a:r>
              <a:rPr kumimoji="1" lang="zh-CN" altLang="en-US" sz="2400" dirty="0">
                <a:solidFill>
                  <a:srgbClr val="003366"/>
                </a:solidFill>
                <a:latin typeface="Times New Roman" pitchFamily="18" charset="0"/>
                <a:ea typeface="华文中宋" pitchFamily="2" charset="-122"/>
              </a:rPr>
              <a:t>假设：</a:t>
            </a:r>
            <a:r>
              <a:rPr kumimoji="1" lang="en-US" altLang="zh-CN" sz="2400" dirty="0">
                <a:solidFill>
                  <a:schemeClr val="accent2"/>
                </a:solidFill>
                <a:latin typeface="Times New Roman" pitchFamily="18" charset="0"/>
                <a:ea typeface="华文中宋" pitchFamily="2" charset="-122"/>
              </a:rPr>
              <a:t>S</a:t>
            </a:r>
            <a:r>
              <a:rPr kumimoji="1" lang="en-US" altLang="zh-CN" sz="2400" dirty="0">
                <a:solidFill>
                  <a:srgbClr val="003366"/>
                </a:solidFill>
                <a:latin typeface="Times New Roman" pitchFamily="18" charset="0"/>
                <a:ea typeface="华文中宋" pitchFamily="2" charset="-122"/>
              </a:rPr>
              <a:t>   ── </a:t>
            </a:r>
            <a:r>
              <a:rPr kumimoji="1" lang="zh-CN" altLang="en-US" sz="2400" dirty="0">
                <a:solidFill>
                  <a:srgbClr val="003366"/>
                </a:solidFill>
                <a:latin typeface="Times New Roman" pitchFamily="18" charset="0"/>
                <a:ea typeface="华文中宋" pitchFamily="2" charset="-122"/>
              </a:rPr>
              <a:t>容量</a:t>
            </a:r>
          </a:p>
          <a:p>
            <a:pPr>
              <a:lnSpc>
                <a:spcPct val="120000"/>
              </a:lnSpc>
              <a:defRPr/>
            </a:pPr>
            <a:r>
              <a:rPr kumimoji="1" lang="zh-CN" altLang="en-US" sz="2400" dirty="0">
                <a:solidFill>
                  <a:srgbClr val="003366"/>
                </a:solidFill>
                <a:latin typeface="Times New Roman" pitchFamily="18" charset="0"/>
                <a:ea typeface="华文中宋" pitchFamily="2" charset="-122"/>
              </a:rPr>
              <a:t>            </a:t>
            </a:r>
            <a:r>
              <a:rPr kumimoji="1" lang="en-US" altLang="zh-CN" sz="2400" dirty="0">
                <a:solidFill>
                  <a:schemeClr val="accent2"/>
                </a:solidFill>
                <a:latin typeface="Times New Roman" pitchFamily="18" charset="0"/>
                <a:ea typeface="华文中宋" pitchFamily="2" charset="-122"/>
              </a:rPr>
              <a:t>T</a:t>
            </a:r>
            <a:r>
              <a:rPr kumimoji="1" lang="en-US" altLang="zh-CN" sz="2400" baseline="-25000" dirty="0">
                <a:solidFill>
                  <a:schemeClr val="accent2"/>
                </a:solidFill>
                <a:latin typeface="Times New Roman" pitchFamily="18" charset="0"/>
                <a:ea typeface="华文中宋" pitchFamily="2" charset="-122"/>
              </a:rPr>
              <a:t>A </a:t>
            </a:r>
            <a:r>
              <a:rPr kumimoji="1" lang="en-US" altLang="zh-CN" sz="2400" dirty="0">
                <a:solidFill>
                  <a:srgbClr val="003366"/>
                </a:solidFill>
                <a:latin typeface="Times New Roman" pitchFamily="18" charset="0"/>
                <a:ea typeface="华文中宋" pitchFamily="2" charset="-122"/>
              </a:rPr>
              <a:t>── </a:t>
            </a:r>
            <a:r>
              <a:rPr kumimoji="1" lang="zh-CN" altLang="en-US" sz="2400" dirty="0">
                <a:solidFill>
                  <a:srgbClr val="003366"/>
                </a:solidFill>
                <a:latin typeface="Times New Roman" pitchFamily="18" charset="0"/>
                <a:ea typeface="华文中宋" pitchFamily="2" charset="-122"/>
              </a:rPr>
              <a:t>访问时间</a:t>
            </a:r>
          </a:p>
          <a:p>
            <a:pPr>
              <a:lnSpc>
                <a:spcPct val="120000"/>
              </a:lnSpc>
              <a:defRPr/>
            </a:pPr>
            <a:r>
              <a:rPr kumimoji="1" lang="zh-CN" altLang="en-US" sz="2400" dirty="0">
                <a:solidFill>
                  <a:srgbClr val="003366"/>
                </a:solidFill>
                <a:latin typeface="Times New Roman" pitchFamily="18" charset="0"/>
                <a:ea typeface="华文中宋" pitchFamily="2" charset="-122"/>
              </a:rPr>
              <a:t>            </a:t>
            </a:r>
            <a:r>
              <a:rPr kumimoji="1" lang="en-US" altLang="zh-CN" sz="2400" dirty="0">
                <a:solidFill>
                  <a:schemeClr val="accent2"/>
                </a:solidFill>
                <a:latin typeface="Times New Roman" pitchFamily="18" charset="0"/>
                <a:ea typeface="华文中宋" pitchFamily="2" charset="-122"/>
              </a:rPr>
              <a:t>C</a:t>
            </a:r>
            <a:r>
              <a:rPr kumimoji="1" lang="en-US" altLang="zh-CN" sz="2400" dirty="0">
                <a:solidFill>
                  <a:srgbClr val="003366"/>
                </a:solidFill>
                <a:latin typeface="Times New Roman" pitchFamily="18" charset="0"/>
                <a:ea typeface="华文中宋" pitchFamily="2" charset="-122"/>
              </a:rPr>
              <a:t>  ── </a:t>
            </a:r>
            <a:r>
              <a:rPr kumimoji="1" lang="zh-CN" altLang="en-US" sz="2400" dirty="0">
                <a:solidFill>
                  <a:srgbClr val="003366"/>
                </a:solidFill>
                <a:latin typeface="Times New Roman" pitchFamily="18" charset="0"/>
                <a:ea typeface="华文中宋" pitchFamily="2" charset="-122"/>
              </a:rPr>
              <a:t>每位价格</a:t>
            </a:r>
          </a:p>
          <a:p>
            <a:pPr>
              <a:lnSpc>
                <a:spcPct val="120000"/>
              </a:lnSpc>
              <a:defRPr/>
            </a:pPr>
            <a:r>
              <a:rPr kumimoji="1" lang="zh-CN" altLang="en-US" sz="2400" dirty="0">
                <a:solidFill>
                  <a:srgbClr val="003366"/>
                </a:solidFill>
                <a:latin typeface="Times New Roman" pitchFamily="18" charset="0"/>
                <a:ea typeface="华文中宋" pitchFamily="2" charset="-122"/>
              </a:rPr>
              <a:t>仅考虑由</a:t>
            </a:r>
            <a:r>
              <a:rPr kumimoji="1" lang="en-US" altLang="zh-CN" sz="2400" dirty="0">
                <a:solidFill>
                  <a:srgbClr val="003366"/>
                </a:solidFill>
                <a:latin typeface="Times New Roman" pitchFamily="18" charset="0"/>
                <a:ea typeface="华文中宋" pitchFamily="2" charset="-122"/>
              </a:rPr>
              <a:t>M</a:t>
            </a:r>
            <a:r>
              <a:rPr kumimoji="1" lang="en-US" altLang="zh-CN" sz="2400" baseline="-25000" dirty="0">
                <a:solidFill>
                  <a:srgbClr val="003366"/>
                </a:solidFill>
                <a:latin typeface="Times New Roman" pitchFamily="18" charset="0"/>
                <a:ea typeface="华文中宋" pitchFamily="2" charset="-122"/>
              </a:rPr>
              <a:t>1</a:t>
            </a:r>
            <a:r>
              <a:rPr kumimoji="1" lang="zh-CN" altLang="en-US" sz="2400" dirty="0">
                <a:solidFill>
                  <a:srgbClr val="003366"/>
                </a:solidFill>
                <a:latin typeface="Times New Roman" pitchFamily="18" charset="0"/>
                <a:ea typeface="华文中宋" pitchFamily="2" charset="-122"/>
              </a:rPr>
              <a:t>和</a:t>
            </a:r>
            <a:r>
              <a:rPr kumimoji="1" lang="en-US" altLang="zh-CN" sz="2400" dirty="0">
                <a:solidFill>
                  <a:srgbClr val="003366"/>
                </a:solidFill>
                <a:latin typeface="Times New Roman" pitchFamily="18" charset="0"/>
                <a:ea typeface="华文中宋" pitchFamily="2" charset="-122"/>
              </a:rPr>
              <a:t>M</a:t>
            </a:r>
            <a:r>
              <a:rPr kumimoji="1" lang="en-US" altLang="zh-CN" sz="2400" baseline="-25000" dirty="0">
                <a:solidFill>
                  <a:srgbClr val="003366"/>
                </a:solidFill>
                <a:latin typeface="Times New Roman" pitchFamily="18" charset="0"/>
                <a:ea typeface="华文中宋" pitchFamily="2" charset="-122"/>
              </a:rPr>
              <a:t>2</a:t>
            </a:r>
            <a:r>
              <a:rPr kumimoji="1" lang="zh-CN" altLang="en-US" sz="2400" dirty="0">
                <a:solidFill>
                  <a:srgbClr val="003366"/>
                </a:solidFill>
                <a:latin typeface="Times New Roman" pitchFamily="18" charset="0"/>
                <a:ea typeface="华文中宋" pitchFamily="2" charset="-122"/>
              </a:rPr>
              <a:t>构成的两级存储层次时：</a:t>
            </a:r>
            <a:br>
              <a:rPr kumimoji="1" lang="zh-CN" altLang="en-US" sz="2400" dirty="0">
                <a:solidFill>
                  <a:srgbClr val="003366"/>
                </a:solidFill>
                <a:latin typeface="Times New Roman" pitchFamily="18" charset="0"/>
                <a:ea typeface="华文中宋" pitchFamily="2" charset="-122"/>
              </a:rPr>
            </a:br>
            <a:r>
              <a:rPr kumimoji="1" lang="zh-CN" altLang="en-US" sz="2400" dirty="0">
                <a:solidFill>
                  <a:srgbClr val="003366"/>
                </a:solidFill>
                <a:latin typeface="Times New Roman" pitchFamily="18" charset="0"/>
                <a:ea typeface="华文中宋" pitchFamily="2" charset="-122"/>
              </a:rPr>
              <a:t> </a:t>
            </a:r>
            <a:r>
              <a:rPr kumimoji="1" lang="en-US" altLang="zh-CN" sz="2400" dirty="0">
                <a:solidFill>
                  <a:srgbClr val="003366"/>
                </a:solidFill>
                <a:latin typeface="Times New Roman" pitchFamily="18" charset="0"/>
                <a:ea typeface="华文中宋" pitchFamily="2" charset="-122"/>
              </a:rPr>
              <a:t>	M</a:t>
            </a:r>
            <a:r>
              <a:rPr kumimoji="1" lang="en-US" altLang="zh-CN" sz="2400" baseline="-25000" dirty="0">
                <a:solidFill>
                  <a:srgbClr val="003366"/>
                </a:solidFill>
                <a:latin typeface="Times New Roman" pitchFamily="18" charset="0"/>
                <a:ea typeface="华文中宋" pitchFamily="2" charset="-122"/>
              </a:rPr>
              <a:t>1</a:t>
            </a:r>
            <a:r>
              <a:rPr kumimoji="1" lang="zh-CN" altLang="en-US" sz="2400" dirty="0">
                <a:solidFill>
                  <a:srgbClr val="003366"/>
                </a:solidFill>
                <a:latin typeface="Times New Roman" pitchFamily="18" charset="0"/>
                <a:ea typeface="华文中宋" pitchFamily="2" charset="-122"/>
              </a:rPr>
              <a:t>的参数：</a:t>
            </a:r>
            <a:r>
              <a:rPr kumimoji="1" lang="en-US" altLang="zh-CN" sz="2400" dirty="0">
                <a:solidFill>
                  <a:srgbClr val="003366"/>
                </a:solidFill>
                <a:latin typeface="Times New Roman" pitchFamily="18" charset="0"/>
                <a:ea typeface="华文中宋" pitchFamily="2" charset="-122"/>
              </a:rPr>
              <a:t>S</a:t>
            </a:r>
            <a:r>
              <a:rPr kumimoji="1" lang="en-US" altLang="zh-CN" sz="2400" baseline="-25000" dirty="0">
                <a:solidFill>
                  <a:srgbClr val="003366"/>
                </a:solidFill>
                <a:latin typeface="Times New Roman" pitchFamily="18" charset="0"/>
                <a:ea typeface="华文中宋" pitchFamily="2" charset="-122"/>
              </a:rPr>
              <a:t>1</a:t>
            </a:r>
            <a:r>
              <a:rPr kumimoji="1" lang="zh-CN" altLang="en-US" sz="2400" dirty="0">
                <a:solidFill>
                  <a:srgbClr val="003366"/>
                </a:solidFill>
                <a:latin typeface="Times New Roman" pitchFamily="18" charset="0"/>
                <a:ea typeface="华文中宋" pitchFamily="2" charset="-122"/>
              </a:rPr>
              <a:t>，</a:t>
            </a:r>
            <a:r>
              <a:rPr kumimoji="1" lang="en-US" altLang="zh-CN" sz="2400" dirty="0">
                <a:solidFill>
                  <a:srgbClr val="003366"/>
                </a:solidFill>
                <a:latin typeface="Times New Roman" pitchFamily="18" charset="0"/>
                <a:ea typeface="华文中宋" pitchFamily="2" charset="-122"/>
              </a:rPr>
              <a:t>T</a:t>
            </a:r>
            <a:r>
              <a:rPr kumimoji="1" lang="en-US" altLang="zh-CN" sz="2400" baseline="-25000" dirty="0">
                <a:solidFill>
                  <a:srgbClr val="003366"/>
                </a:solidFill>
                <a:latin typeface="Times New Roman" pitchFamily="18" charset="0"/>
                <a:ea typeface="华文中宋" pitchFamily="2" charset="-122"/>
              </a:rPr>
              <a:t>A1</a:t>
            </a:r>
            <a:r>
              <a:rPr kumimoji="1" lang="zh-CN" altLang="en-US" sz="2400" dirty="0">
                <a:solidFill>
                  <a:srgbClr val="003366"/>
                </a:solidFill>
                <a:latin typeface="Times New Roman" pitchFamily="18" charset="0"/>
                <a:ea typeface="华文中宋" pitchFamily="2" charset="-122"/>
              </a:rPr>
              <a:t>，</a:t>
            </a:r>
            <a:r>
              <a:rPr kumimoji="1" lang="en-US" altLang="zh-CN" sz="2400" dirty="0">
                <a:solidFill>
                  <a:srgbClr val="003366"/>
                </a:solidFill>
                <a:latin typeface="Times New Roman" pitchFamily="18" charset="0"/>
                <a:ea typeface="华文中宋" pitchFamily="2" charset="-122"/>
              </a:rPr>
              <a:t>C</a:t>
            </a:r>
            <a:r>
              <a:rPr kumimoji="1" lang="en-US" altLang="zh-CN" sz="2400" baseline="-25000" dirty="0">
                <a:solidFill>
                  <a:srgbClr val="003366"/>
                </a:solidFill>
                <a:latin typeface="Times New Roman" pitchFamily="18" charset="0"/>
                <a:ea typeface="华文中宋" pitchFamily="2" charset="-122"/>
              </a:rPr>
              <a:t>1</a:t>
            </a:r>
            <a:endParaRPr kumimoji="1" lang="en-US" altLang="zh-CN" sz="2400" dirty="0">
              <a:solidFill>
                <a:srgbClr val="003366"/>
              </a:solidFill>
              <a:latin typeface="Times New Roman" pitchFamily="18" charset="0"/>
              <a:ea typeface="华文中宋" pitchFamily="2" charset="-122"/>
            </a:endParaRPr>
          </a:p>
          <a:p>
            <a:pPr>
              <a:lnSpc>
                <a:spcPct val="120000"/>
              </a:lnSpc>
              <a:defRPr/>
            </a:pPr>
            <a:r>
              <a:rPr kumimoji="1" lang="en-US" altLang="zh-CN" sz="2400" dirty="0">
                <a:solidFill>
                  <a:srgbClr val="003366"/>
                </a:solidFill>
                <a:latin typeface="Times New Roman" pitchFamily="18" charset="0"/>
                <a:ea typeface="华文中宋" pitchFamily="2" charset="-122"/>
              </a:rPr>
              <a:t> 	M</a:t>
            </a:r>
            <a:r>
              <a:rPr kumimoji="1" lang="en-US" altLang="zh-CN" sz="2400" baseline="-25000" dirty="0">
                <a:solidFill>
                  <a:srgbClr val="003366"/>
                </a:solidFill>
                <a:latin typeface="Times New Roman" pitchFamily="18" charset="0"/>
                <a:ea typeface="华文中宋" pitchFamily="2" charset="-122"/>
              </a:rPr>
              <a:t>2</a:t>
            </a:r>
            <a:r>
              <a:rPr kumimoji="1" lang="zh-CN" altLang="en-US" sz="2400" dirty="0">
                <a:solidFill>
                  <a:srgbClr val="003366"/>
                </a:solidFill>
                <a:latin typeface="Times New Roman" pitchFamily="18" charset="0"/>
                <a:ea typeface="华文中宋" pitchFamily="2" charset="-122"/>
              </a:rPr>
              <a:t>的参数：</a:t>
            </a:r>
            <a:r>
              <a:rPr kumimoji="1" lang="en-US" altLang="zh-CN" sz="2400" dirty="0">
                <a:solidFill>
                  <a:srgbClr val="003366"/>
                </a:solidFill>
                <a:latin typeface="Times New Roman" pitchFamily="18" charset="0"/>
                <a:ea typeface="华文中宋" pitchFamily="2" charset="-122"/>
              </a:rPr>
              <a:t>S</a:t>
            </a:r>
            <a:r>
              <a:rPr kumimoji="1" lang="en-US" altLang="zh-CN" sz="2400" baseline="-25000" dirty="0">
                <a:solidFill>
                  <a:srgbClr val="003366"/>
                </a:solidFill>
                <a:latin typeface="Times New Roman" pitchFamily="18" charset="0"/>
                <a:ea typeface="华文中宋" pitchFamily="2" charset="-122"/>
              </a:rPr>
              <a:t>2</a:t>
            </a:r>
            <a:r>
              <a:rPr kumimoji="1" lang="zh-CN" altLang="en-US" sz="2400" dirty="0">
                <a:solidFill>
                  <a:srgbClr val="003366"/>
                </a:solidFill>
                <a:latin typeface="Times New Roman" pitchFamily="18" charset="0"/>
                <a:ea typeface="华文中宋" pitchFamily="2" charset="-122"/>
              </a:rPr>
              <a:t>，</a:t>
            </a:r>
            <a:r>
              <a:rPr kumimoji="1" lang="en-US" altLang="zh-CN" sz="2400" dirty="0">
                <a:solidFill>
                  <a:srgbClr val="003366"/>
                </a:solidFill>
                <a:latin typeface="Times New Roman" pitchFamily="18" charset="0"/>
                <a:ea typeface="华文中宋" pitchFamily="2" charset="-122"/>
              </a:rPr>
              <a:t>T</a:t>
            </a:r>
            <a:r>
              <a:rPr kumimoji="1" lang="en-US" altLang="zh-CN" sz="2400" baseline="-25000" dirty="0">
                <a:solidFill>
                  <a:srgbClr val="003366"/>
                </a:solidFill>
                <a:latin typeface="Times New Roman" pitchFamily="18" charset="0"/>
                <a:ea typeface="华文中宋" pitchFamily="2" charset="-122"/>
              </a:rPr>
              <a:t>A2</a:t>
            </a:r>
            <a:r>
              <a:rPr kumimoji="1" lang="zh-CN" altLang="en-US" sz="2400" dirty="0">
                <a:solidFill>
                  <a:srgbClr val="003366"/>
                </a:solidFill>
                <a:latin typeface="Times New Roman" pitchFamily="18" charset="0"/>
                <a:ea typeface="华文中宋" pitchFamily="2" charset="-122"/>
              </a:rPr>
              <a:t>，</a:t>
            </a:r>
            <a:r>
              <a:rPr kumimoji="1" lang="en-US" altLang="zh-CN" sz="2400" dirty="0">
                <a:solidFill>
                  <a:srgbClr val="003366"/>
                </a:solidFill>
                <a:latin typeface="Times New Roman" pitchFamily="18" charset="0"/>
                <a:ea typeface="华文中宋" pitchFamily="2" charset="-122"/>
              </a:rPr>
              <a:t>C</a:t>
            </a:r>
            <a:r>
              <a:rPr kumimoji="1" lang="en-US" altLang="zh-CN" sz="2400" baseline="-25000" dirty="0">
                <a:solidFill>
                  <a:srgbClr val="003366"/>
                </a:solidFill>
                <a:latin typeface="Times New Roman" pitchFamily="18" charset="0"/>
                <a:ea typeface="华文中宋" pitchFamily="2" charset="-122"/>
              </a:rPr>
              <a:t>2</a:t>
            </a:r>
          </a:p>
        </p:txBody>
      </p:sp>
      <p:grpSp>
        <p:nvGrpSpPr>
          <p:cNvPr id="2" name="组合 7"/>
          <p:cNvGrpSpPr>
            <a:grpSpLocks/>
          </p:cNvGrpSpPr>
          <p:nvPr/>
        </p:nvGrpSpPr>
        <p:grpSpPr bwMode="auto">
          <a:xfrm>
            <a:off x="1306513" y="5221288"/>
            <a:ext cx="7010400" cy="871537"/>
            <a:chOff x="1306513" y="5221288"/>
            <a:chExt cx="7010400" cy="871537"/>
          </a:xfrm>
        </p:grpSpPr>
        <p:sp>
          <p:nvSpPr>
            <p:cNvPr id="20484" name="Text Box 6"/>
            <p:cNvSpPr txBox="1">
              <a:spLocks noChangeArrowheads="1"/>
            </p:cNvSpPr>
            <p:nvPr/>
          </p:nvSpPr>
          <p:spPr bwMode="auto">
            <a:xfrm>
              <a:off x="1306513" y="5424488"/>
              <a:ext cx="7010400" cy="457200"/>
            </a:xfrm>
            <a:prstGeom prst="rect">
              <a:avLst/>
            </a:prstGeom>
            <a:noFill/>
            <a:ln w="9525">
              <a:noFill/>
              <a:miter lim="800000"/>
              <a:headEnd/>
              <a:tailEnd/>
            </a:ln>
          </p:spPr>
          <p:txBody>
            <a:bodyPr>
              <a:spAutoFit/>
            </a:bodyPr>
            <a:lstStyle/>
            <a:p>
              <a:pPr>
                <a:defRPr/>
              </a:pPr>
              <a:r>
                <a:rPr kumimoji="1" lang="en-US" altLang="zh-CN" sz="2400" dirty="0">
                  <a:solidFill>
                    <a:srgbClr val="003366"/>
                  </a:solidFill>
                  <a:latin typeface="Times New Roman" pitchFamily="18" charset="0"/>
                  <a:ea typeface="华文中宋" pitchFamily="2" charset="-122"/>
                </a:rPr>
                <a:t>1.  </a:t>
              </a:r>
              <a:r>
                <a:rPr kumimoji="1" lang="zh-CN" altLang="en-US"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每位价格</a:t>
              </a:r>
              <a:r>
                <a:rPr kumimoji="1" lang="en-US" altLang="zh-CN" sz="2400" dirty="0">
                  <a:solidFill>
                    <a:srgbClr val="003366"/>
                  </a:solidFill>
                  <a:effectLst>
                    <a:outerShdw blurRad="38100" dist="38100" dir="2700000" algn="tl">
                      <a:srgbClr val="000000">
                        <a:alpha val="43137"/>
                      </a:srgbClr>
                    </a:outerShdw>
                  </a:effectLst>
                  <a:latin typeface="Times New Roman" pitchFamily="18" charset="0"/>
                  <a:ea typeface="华文中宋" pitchFamily="2" charset="-122"/>
                </a:rPr>
                <a:t>C </a:t>
              </a:r>
              <a:r>
                <a:rPr kumimoji="1" lang="en-US" altLang="zh-CN" sz="2400" dirty="0">
                  <a:solidFill>
                    <a:srgbClr val="003366"/>
                  </a:solidFill>
                  <a:latin typeface="Times New Roman" pitchFamily="18" charset="0"/>
                  <a:ea typeface="华文中宋" pitchFamily="2" charset="-122"/>
                </a:rPr>
                <a:t>      </a:t>
              </a:r>
              <a:r>
                <a:rPr kumimoji="1" lang="en-US" altLang="zh-CN" sz="2400" dirty="0" err="1">
                  <a:solidFill>
                    <a:srgbClr val="003366"/>
                  </a:solidFill>
                  <a:latin typeface="Times New Roman" pitchFamily="18" charset="0"/>
                  <a:ea typeface="华文中宋" pitchFamily="2" charset="-122"/>
                </a:rPr>
                <a:t>C</a:t>
              </a:r>
              <a:r>
                <a:rPr kumimoji="1" lang="zh-CN" altLang="en-US" sz="2400" dirty="0">
                  <a:solidFill>
                    <a:srgbClr val="003366"/>
                  </a:solidFill>
                  <a:latin typeface="Times New Roman" pitchFamily="18" charset="0"/>
                  <a:ea typeface="华文中宋" pitchFamily="2" charset="-122"/>
                </a:rPr>
                <a:t>＝ ───────    </a:t>
              </a:r>
              <a:endParaRPr kumimoji="1" lang="zh-CN" altLang="en-US" sz="2400" baseline="-25000" dirty="0">
                <a:solidFill>
                  <a:srgbClr val="003366"/>
                </a:solidFill>
                <a:latin typeface="Times New Roman" pitchFamily="18" charset="0"/>
                <a:ea typeface="华文中宋" pitchFamily="2" charset="-122"/>
              </a:endParaRPr>
            </a:p>
          </p:txBody>
        </p:sp>
        <p:sp>
          <p:nvSpPr>
            <p:cNvPr id="16391" name="Text Box 7"/>
            <p:cNvSpPr txBox="1">
              <a:spLocks noChangeArrowheads="1"/>
            </p:cNvSpPr>
            <p:nvPr/>
          </p:nvSpPr>
          <p:spPr bwMode="auto">
            <a:xfrm>
              <a:off x="4237038" y="5221288"/>
              <a:ext cx="21923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90000"/>
                </a:lnSpc>
              </a:pPr>
              <a:r>
                <a:rPr kumimoji="1" lang="en-US" altLang="zh-CN" sz="2400">
                  <a:solidFill>
                    <a:srgbClr val="003366"/>
                  </a:solidFill>
                  <a:latin typeface="Times New Roman" panose="02020603050405020304" pitchFamily="18" charset="0"/>
                  <a:ea typeface="华文中宋" panose="02010600040101010101" pitchFamily="2" charset="-122"/>
                </a:rPr>
                <a:t>C</a:t>
              </a:r>
              <a:r>
                <a:rPr kumimoji="1" lang="en-US" altLang="zh-CN" sz="2400" baseline="-25000">
                  <a:solidFill>
                    <a:srgbClr val="003366"/>
                  </a:solidFill>
                  <a:latin typeface="Times New Roman" panose="02020603050405020304" pitchFamily="18" charset="0"/>
                  <a:ea typeface="华文中宋" panose="02010600040101010101" pitchFamily="2" charset="-122"/>
                </a:rPr>
                <a:t>1</a:t>
              </a:r>
              <a:r>
                <a:rPr kumimoji="1" lang="en-US" altLang="zh-CN" sz="2400">
                  <a:solidFill>
                    <a:srgbClr val="003366"/>
                  </a:solidFill>
                  <a:latin typeface="Times New Roman" panose="02020603050405020304" pitchFamily="18" charset="0"/>
                  <a:ea typeface="华文中宋" panose="02010600040101010101" pitchFamily="2" charset="-122"/>
                </a:rPr>
                <a:t>S</a:t>
              </a:r>
              <a:r>
                <a:rPr kumimoji="1" lang="en-US" altLang="zh-CN" sz="2400" baseline="-25000">
                  <a:solidFill>
                    <a:srgbClr val="003366"/>
                  </a:solidFill>
                  <a:latin typeface="Times New Roman" panose="02020603050405020304" pitchFamily="18" charset="0"/>
                  <a:ea typeface="华文中宋" panose="02010600040101010101" pitchFamily="2" charset="-122"/>
                </a:rPr>
                <a:t>1</a:t>
              </a:r>
              <a:r>
                <a:rPr kumimoji="1" lang="zh-CN" altLang="en-US" sz="2400">
                  <a:solidFill>
                    <a:srgbClr val="003366"/>
                  </a:solidFill>
                  <a:latin typeface="Times New Roman" panose="02020603050405020304" pitchFamily="18" charset="0"/>
                  <a:ea typeface="华文中宋" panose="02010600040101010101" pitchFamily="2" charset="-122"/>
                </a:rPr>
                <a:t>＋</a:t>
              </a:r>
              <a:r>
                <a:rPr kumimoji="1" lang="en-US" altLang="zh-CN" sz="2400">
                  <a:solidFill>
                    <a:srgbClr val="003366"/>
                  </a:solidFill>
                  <a:latin typeface="Times New Roman" panose="02020603050405020304" pitchFamily="18" charset="0"/>
                  <a:ea typeface="华文中宋" panose="02010600040101010101" pitchFamily="2" charset="-122"/>
                </a:rPr>
                <a:t>C</a:t>
              </a:r>
              <a:r>
                <a:rPr kumimoji="1" lang="en-US" altLang="zh-CN" sz="2400" baseline="-25000">
                  <a:solidFill>
                    <a:srgbClr val="003366"/>
                  </a:solidFill>
                  <a:latin typeface="Times New Roman" panose="02020603050405020304" pitchFamily="18" charset="0"/>
                  <a:ea typeface="华文中宋" panose="02010600040101010101" pitchFamily="2" charset="-122"/>
                </a:rPr>
                <a:t>2</a:t>
              </a:r>
              <a:r>
                <a:rPr kumimoji="1" lang="en-US" altLang="zh-CN" sz="2400">
                  <a:solidFill>
                    <a:srgbClr val="003366"/>
                  </a:solidFill>
                  <a:latin typeface="Times New Roman" panose="02020603050405020304" pitchFamily="18" charset="0"/>
                  <a:ea typeface="华文中宋" panose="02010600040101010101" pitchFamily="2" charset="-122"/>
                </a:rPr>
                <a:t>S</a:t>
              </a:r>
              <a:r>
                <a:rPr kumimoji="1" lang="en-US" altLang="zh-CN" sz="2400" baseline="-25000">
                  <a:solidFill>
                    <a:srgbClr val="003366"/>
                  </a:solidFill>
                  <a:latin typeface="Times New Roman" panose="02020603050405020304" pitchFamily="18" charset="0"/>
                  <a:ea typeface="华文中宋" panose="02010600040101010101" pitchFamily="2" charset="-122"/>
                </a:rPr>
                <a:t>2</a:t>
              </a:r>
            </a:p>
          </p:txBody>
        </p:sp>
        <p:sp>
          <p:nvSpPr>
            <p:cNvPr id="16392" name="Text Box 8"/>
            <p:cNvSpPr txBox="1">
              <a:spLocks noChangeArrowheads="1"/>
            </p:cNvSpPr>
            <p:nvPr/>
          </p:nvSpPr>
          <p:spPr bwMode="auto">
            <a:xfrm>
              <a:off x="4475163" y="5672138"/>
              <a:ext cx="10858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90000"/>
                </a:lnSpc>
              </a:pPr>
              <a:r>
                <a:rPr kumimoji="1" lang="en-US" altLang="zh-CN" sz="2400">
                  <a:solidFill>
                    <a:srgbClr val="003366"/>
                  </a:solidFill>
                  <a:latin typeface="Times New Roman" panose="02020603050405020304" pitchFamily="18" charset="0"/>
                  <a:ea typeface="华文中宋" panose="02010600040101010101" pitchFamily="2" charset="-122"/>
                </a:rPr>
                <a:t>S</a:t>
              </a:r>
              <a:r>
                <a:rPr kumimoji="1" lang="en-US" altLang="zh-CN" sz="2400" baseline="-25000">
                  <a:solidFill>
                    <a:srgbClr val="003366"/>
                  </a:solidFill>
                  <a:latin typeface="Times New Roman" panose="02020603050405020304" pitchFamily="18" charset="0"/>
                  <a:ea typeface="华文中宋" panose="02010600040101010101" pitchFamily="2" charset="-122"/>
                </a:rPr>
                <a:t>1</a:t>
              </a:r>
              <a:r>
                <a:rPr kumimoji="1" lang="zh-CN" altLang="en-US" sz="2400">
                  <a:solidFill>
                    <a:srgbClr val="003366"/>
                  </a:solidFill>
                  <a:latin typeface="Times New Roman" panose="02020603050405020304" pitchFamily="18" charset="0"/>
                  <a:ea typeface="华文中宋" panose="02010600040101010101" pitchFamily="2" charset="-122"/>
                </a:rPr>
                <a:t>＋</a:t>
              </a:r>
              <a:r>
                <a:rPr kumimoji="1" lang="en-US" altLang="zh-CN" sz="2400">
                  <a:solidFill>
                    <a:srgbClr val="003366"/>
                  </a:solidFill>
                  <a:latin typeface="Times New Roman" panose="02020603050405020304" pitchFamily="18" charset="0"/>
                  <a:ea typeface="华文中宋" panose="02010600040101010101" pitchFamily="2" charset="-122"/>
                </a:rPr>
                <a:t>S</a:t>
              </a:r>
              <a:r>
                <a:rPr kumimoji="1" lang="en-US" altLang="zh-CN" sz="2400" baseline="-25000">
                  <a:solidFill>
                    <a:srgbClr val="003366"/>
                  </a:solidFill>
                  <a:latin typeface="Times New Roman" panose="02020603050405020304" pitchFamily="18" charset="0"/>
                  <a:ea typeface="华文中宋" panose="02010600040101010101" pitchFamily="2" charset="-122"/>
                </a:rPr>
                <a:t>2</a:t>
              </a:r>
            </a:p>
          </p:txBody>
        </p:sp>
      </p:grpSp>
      <p:sp>
        <p:nvSpPr>
          <p:cNvPr id="4105" name="Rectangle 9"/>
          <p:cNvSpPr>
            <a:spLocks noChangeArrowheads="1"/>
          </p:cNvSpPr>
          <p:nvPr/>
        </p:nvSpPr>
        <p:spPr bwMode="auto">
          <a:xfrm>
            <a:off x="574675" y="188913"/>
            <a:ext cx="7165975" cy="676275"/>
          </a:xfrm>
          <a:prstGeom prst="rect">
            <a:avLst/>
          </a:prstGeom>
          <a:noFill/>
          <a:ln>
            <a:noFill/>
          </a:ln>
          <a:effectLst/>
          <a:extLst/>
        </p:spPr>
        <p:txBody>
          <a:bodyPr anchor="b"/>
          <a:lstStyle/>
          <a:p>
            <a:pPr eaLnBrk="0" hangingPunct="0">
              <a:defRPr/>
            </a:pPr>
            <a:r>
              <a:rPr lang="en-US" altLang="zh-CN" sz="3600" dirty="0" smtClean="0">
                <a:solidFill>
                  <a:srgbClr val="003366"/>
                </a:solidFill>
                <a:latin typeface="+mj-lt"/>
                <a:ea typeface="+mj-ea"/>
                <a:cs typeface="+mj-cs"/>
              </a:rPr>
              <a:t>8.1.4 </a:t>
            </a:r>
            <a:r>
              <a:rPr lang="zh-CN" altLang="en-US" sz="3600" dirty="0">
                <a:solidFill>
                  <a:srgbClr val="003366"/>
                </a:solidFill>
                <a:latin typeface="+mj-lt"/>
                <a:ea typeface="+mj-ea"/>
                <a:cs typeface="+mj-cs"/>
              </a:rPr>
              <a:t>存储层次的性能参数</a:t>
            </a:r>
          </a:p>
        </p:txBody>
      </p:sp>
    </p:spTree>
    <p:extLst>
      <p:ext uri="{BB962C8B-B14F-4D97-AF65-F5344CB8AC3E}">
        <p14:creationId xmlns:p14="http://schemas.microsoft.com/office/powerpoint/2010/main" val="3734205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descr="Rectangle: Click to edit Master text styles&#10;Second level&#10;Third level&#10;Fourth level&#10;Fifth level"/>
          <p:cNvSpPr>
            <a:spLocks noGrp="1" noChangeArrowheads="1"/>
          </p:cNvSpPr>
          <p:nvPr>
            <p:ph type="body" idx="1"/>
          </p:nvPr>
        </p:nvSpPr>
        <p:spPr>
          <a:xfrm>
            <a:off x="683568" y="764704"/>
            <a:ext cx="7772400" cy="4953000"/>
          </a:xfrm>
        </p:spPr>
        <p:txBody>
          <a:bodyPr/>
          <a:lstStyle/>
          <a:p>
            <a:pPr marL="0" indent="0" eaLnBrk="1" hangingPunct="1">
              <a:lnSpc>
                <a:spcPct val="130000"/>
              </a:lnSpc>
              <a:spcBef>
                <a:spcPct val="0"/>
              </a:spcBef>
              <a:buNone/>
              <a:defRPr/>
            </a:pPr>
            <a:r>
              <a:rPr kumimoji="1" lang="en-US" altLang="zh-CN"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hlinkClick r:id="rId2" action="ppaction://program"/>
              </a:rPr>
              <a:t>2.</a:t>
            </a:r>
            <a:r>
              <a:rPr kumimoji="1" lang="zh-CN" altLang="en-US"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hlinkClick r:id="rId2" action="ppaction://program"/>
              </a:rPr>
              <a:t>命中率</a:t>
            </a:r>
            <a:r>
              <a:rPr kumimoji="1" lang="en-US" altLang="zh-CN"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hlinkClick r:id="rId2" action="ppaction://program"/>
              </a:rPr>
              <a:t>H </a:t>
            </a:r>
            <a:r>
              <a:rPr kumimoji="1" lang="zh-CN" altLang="en-US"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hlinkClick r:id="rId2" action="ppaction://program"/>
              </a:rPr>
              <a:t>和不命中率</a:t>
            </a:r>
            <a:r>
              <a:rPr kumimoji="1" lang="en-US" altLang="zh-CN"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hlinkClick r:id="rId2" action="ppaction://program"/>
              </a:rPr>
              <a:t>F</a:t>
            </a:r>
            <a:endParaRPr kumimoji="1" lang="en-US" altLang="zh-CN"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endParaRPr>
          </a:p>
          <a:p>
            <a:pPr marL="1085850" lvl="1" indent="-457200" eaLnBrk="1" hangingPunct="1">
              <a:lnSpc>
                <a:spcPct val="130000"/>
              </a:lnSpc>
              <a:spcBef>
                <a:spcPct val="0"/>
              </a:spcBef>
              <a:defRPr/>
            </a:pPr>
            <a:r>
              <a:rPr kumimoji="1" lang="zh-CN" altLang="en-US"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命中率：</a:t>
            </a:r>
            <a:r>
              <a:rPr kumimoji="1" lang="en-US" altLang="zh-CN"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CPU</a:t>
            </a:r>
            <a:r>
              <a:rPr kumimoji="1" lang="zh-CN" altLang="en-US"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访问存储系统时，在</a:t>
            </a:r>
            <a:r>
              <a:rPr kumimoji="1" lang="en-US" altLang="zh-CN"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M1</a:t>
            </a:r>
            <a:r>
              <a:rPr kumimoji="1" lang="zh-CN" altLang="en-US"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中找到所需信息的概率。</a:t>
            </a:r>
          </a:p>
          <a:p>
            <a:pPr marL="1085850" lvl="1" indent="-457200" eaLnBrk="1" hangingPunct="1"/>
            <a:endParaRPr lang="zh-CN" altLang="en-US" dirty="0" smtClean="0">
              <a:latin typeface="黑体" panose="02010609060101010101" pitchFamily="49" charset="-122"/>
            </a:endParaRPr>
          </a:p>
          <a:p>
            <a:pPr marL="1085850" lvl="1" indent="-457200" eaLnBrk="1" hangingPunct="1"/>
            <a:endParaRPr lang="zh-CN" altLang="en-US" dirty="0" smtClean="0">
              <a:latin typeface="黑体" panose="02010609060101010101" pitchFamily="49" charset="-122"/>
            </a:endParaRPr>
          </a:p>
          <a:p>
            <a:pPr marL="1485900" lvl="2" indent="-457200" eaLnBrk="1" hangingPunct="1">
              <a:lnSpc>
                <a:spcPct val="130000"/>
              </a:lnSpc>
              <a:spcBef>
                <a:spcPct val="0"/>
              </a:spcBef>
              <a:defRPr/>
            </a:pP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N1 ── </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访问</a:t>
            </a: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M1</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的次数</a:t>
            </a:r>
          </a:p>
          <a:p>
            <a:pPr marL="1485900" lvl="2" indent="-457200" eaLnBrk="1" hangingPunct="1">
              <a:lnSpc>
                <a:spcPct val="130000"/>
              </a:lnSpc>
              <a:spcBef>
                <a:spcPct val="0"/>
              </a:spcBef>
              <a:defRPr/>
            </a:pP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N2 ── </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访问</a:t>
            </a: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M2</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的次数</a:t>
            </a:r>
          </a:p>
          <a:p>
            <a:pPr marL="1085850" lvl="1" indent="-457200" eaLnBrk="1" hangingPunct="1">
              <a:lnSpc>
                <a:spcPct val="130000"/>
              </a:lnSpc>
              <a:spcBef>
                <a:spcPct val="0"/>
              </a:spcBef>
              <a:defRPr/>
            </a:pPr>
            <a:r>
              <a:rPr lang="zh-CN" altLang="en-US" dirty="0" smtClean="0"/>
              <a:t> </a:t>
            </a:r>
            <a:r>
              <a:rPr kumimoji="1" lang="zh-CN" altLang="en-US"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不命中率 ：</a:t>
            </a:r>
            <a:r>
              <a:rPr kumimoji="1" lang="en-US" altLang="zh-CN"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F</a:t>
            </a:r>
            <a:r>
              <a:rPr kumimoji="1" lang="zh-CN" altLang="en-US"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a:t>
            </a:r>
            <a:r>
              <a:rPr kumimoji="1" lang="en-US" altLang="zh-CN"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1</a:t>
            </a:r>
            <a:r>
              <a:rPr kumimoji="1" lang="zh-CN" altLang="en-US"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a:t>
            </a:r>
            <a:r>
              <a:rPr kumimoji="1" lang="en-US" altLang="zh-CN"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H</a:t>
            </a:r>
          </a:p>
        </p:txBody>
      </p:sp>
      <p:pic>
        <p:nvPicPr>
          <p:cNvPr id="3379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3888" y="2132856"/>
            <a:ext cx="1655762"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7456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6" end="6"/>
                                            </p:txEl>
                                          </p:spTgt>
                                        </p:tgtEl>
                                        <p:attrNameLst>
                                          <p:attrName>style.visibility</p:attrName>
                                        </p:attrNameLst>
                                      </p:cBhvr>
                                      <p:to>
                                        <p:strVal val="visible"/>
                                      </p:to>
                                    </p:set>
                                    <p:animEffect transition="in" filter="blinds(horizontal)">
                                      <p:cBhvr>
                                        <p:cTn id="7" dur="500"/>
                                        <p:tgtEl>
                                          <p:spTgt spid="44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descr="Rectangle: Click to edit Master text styles&#10;Second level&#10;Third level&#10;Fourth level&#10;Fifth level"/>
          <p:cNvSpPr>
            <a:spLocks noGrp="1" noChangeArrowheads="1"/>
          </p:cNvSpPr>
          <p:nvPr>
            <p:ph type="body" idx="1"/>
          </p:nvPr>
        </p:nvSpPr>
        <p:spPr>
          <a:xfrm>
            <a:off x="683568" y="548680"/>
            <a:ext cx="7772400" cy="5334000"/>
          </a:xfrm>
        </p:spPr>
        <p:txBody>
          <a:bodyPr/>
          <a:lstStyle/>
          <a:p>
            <a:pPr marL="0" indent="0" eaLnBrk="1" hangingPunct="1">
              <a:lnSpc>
                <a:spcPct val="130000"/>
              </a:lnSpc>
              <a:spcBef>
                <a:spcPct val="0"/>
              </a:spcBef>
              <a:buNone/>
              <a:tabLst>
                <a:tab pos="2381250" algn="l"/>
              </a:tabLst>
              <a:defRPr/>
            </a:pPr>
            <a:r>
              <a:rPr kumimoji="1" lang="zh-CN" altLang="en-US"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hlinkClick r:id="rId3" action="ppaction://program"/>
              </a:rPr>
              <a:t>平均访问时间</a:t>
            </a:r>
            <a:r>
              <a:rPr kumimoji="1" lang="en-US" altLang="zh-CN"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TA</a:t>
            </a:r>
          </a:p>
          <a:p>
            <a:pPr marL="1085850" lvl="1" indent="-457200" eaLnBrk="1" hangingPunct="1">
              <a:lnSpc>
                <a:spcPct val="90000"/>
              </a:lnSpc>
              <a:buFont typeface="Wingdings" panose="05000000000000000000" pitchFamily="2" charset="2"/>
              <a:buNone/>
              <a:tabLst>
                <a:tab pos="2381250" algn="l"/>
              </a:tabLst>
            </a:pPr>
            <a:r>
              <a:rPr lang="en-US" altLang="zh-CN" sz="2400" dirty="0" smtClean="0"/>
              <a:t>               </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A	</a:t>
            </a:r>
            <a:r>
              <a:rPr lang="zh-CN" altLang="en-US" sz="2400" b="1" dirty="0" smtClean="0">
                <a:solidFill>
                  <a:srgbClr val="D60093"/>
                </a:solidFill>
                <a:latin typeface="宋体" panose="02010600030101010101" pitchFamily="2" charset="-122"/>
                <a:ea typeface="宋体" panose="02010600030101010101" pitchFamily="2" charset="-122"/>
              </a:rPr>
              <a:t>＝ </a:t>
            </a:r>
            <a:r>
              <a:rPr lang="en-US" altLang="zh-CN" sz="2400" b="1" dirty="0" smtClean="0">
                <a:solidFill>
                  <a:srgbClr val="D60093"/>
                </a:solidFill>
                <a:latin typeface="宋体" panose="02010600030101010101" pitchFamily="2" charset="-122"/>
                <a:ea typeface="宋体" panose="02010600030101010101" pitchFamily="2" charset="-122"/>
              </a:rPr>
              <a:t>HT</a:t>
            </a:r>
            <a:r>
              <a:rPr lang="en-US" altLang="zh-CN" sz="2400" b="1" baseline="-25000"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H</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M</a:t>
            </a:r>
            <a:r>
              <a:rPr lang="zh-CN" altLang="en-US" sz="2400" b="1" dirty="0" smtClean="0">
                <a:solidFill>
                  <a:srgbClr val="D60093"/>
                </a:solidFill>
                <a:latin typeface="宋体" panose="02010600030101010101" pitchFamily="2" charset="-122"/>
                <a:ea typeface="宋体" panose="02010600030101010101" pitchFamily="2" charset="-122"/>
              </a:rPr>
              <a:t>）</a:t>
            </a:r>
          </a:p>
          <a:p>
            <a:pPr marL="1085850" lvl="1" indent="-457200" eaLnBrk="1" hangingPunct="1">
              <a:lnSpc>
                <a:spcPct val="90000"/>
              </a:lnSpc>
              <a:buFont typeface="Wingdings" panose="05000000000000000000" pitchFamily="2" charset="2"/>
              <a:buNone/>
              <a:tabLst>
                <a:tab pos="2381250" algn="l"/>
              </a:tabLst>
            </a:pPr>
            <a:r>
              <a:rPr lang="zh-CN" altLang="en-US" sz="2400" b="1" dirty="0" smtClean="0">
                <a:solidFill>
                  <a:srgbClr val="D60093"/>
                </a:solidFill>
                <a:latin typeface="宋体" panose="02010600030101010101" pitchFamily="2" charset="-122"/>
                <a:ea typeface="宋体" panose="02010600030101010101" pitchFamily="2" charset="-122"/>
              </a:rPr>
              <a:t>           	＝ </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H</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M</a:t>
            </a:r>
          </a:p>
          <a:p>
            <a:pPr marL="1085850" lvl="1" indent="-457200" eaLnBrk="1" hangingPunct="1">
              <a:lnSpc>
                <a:spcPct val="90000"/>
              </a:lnSpc>
              <a:buFont typeface="Wingdings" panose="05000000000000000000" pitchFamily="2" charset="2"/>
              <a:buNone/>
              <a:tabLst>
                <a:tab pos="2381250" algn="l"/>
              </a:tabLst>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或 </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A 	</a:t>
            </a:r>
            <a:r>
              <a:rPr lang="zh-CN" altLang="en-US" sz="2400" b="1" dirty="0" smtClean="0">
                <a:solidFill>
                  <a:srgbClr val="D60093"/>
                </a:solidFill>
                <a:latin typeface="宋体" panose="02010600030101010101" pitchFamily="2" charset="-122"/>
                <a:ea typeface="宋体" panose="02010600030101010101" pitchFamily="2" charset="-122"/>
              </a:rPr>
              <a:t>＝ </a:t>
            </a:r>
            <a:r>
              <a:rPr lang="en-US" altLang="zh-CN" sz="2400" b="1" dirty="0" smtClean="0">
                <a:solidFill>
                  <a:srgbClr val="D60093"/>
                </a:solidFill>
                <a:latin typeface="宋体" panose="02010600030101010101" pitchFamily="2" charset="-122"/>
                <a:ea typeface="宋体" panose="02010600030101010101" pitchFamily="2" charset="-122"/>
              </a:rPr>
              <a:t>T</a:t>
            </a:r>
            <a:r>
              <a:rPr lang="en-US" altLang="zh-CN" sz="2400" b="1" baseline="-25000" dirty="0" smtClean="0">
                <a:solidFill>
                  <a:srgbClr val="D60093"/>
                </a:solidFill>
                <a:latin typeface="宋体" panose="02010600030101010101" pitchFamily="2" charset="-122"/>
                <a:ea typeface="宋体" panose="02010600030101010101" pitchFamily="2" charset="-122"/>
              </a:rPr>
              <a:t>1</a:t>
            </a:r>
            <a:r>
              <a:rPr lang="zh-CN" altLang="en-US" sz="2400" b="1" dirty="0" smtClean="0">
                <a:solidFill>
                  <a:srgbClr val="D60093"/>
                </a:solidFill>
                <a:latin typeface="宋体" panose="02010600030101010101" pitchFamily="2" charset="-122"/>
                <a:ea typeface="宋体" panose="02010600030101010101" pitchFamily="2" charset="-122"/>
              </a:rPr>
              <a:t>＋</a:t>
            </a:r>
            <a:r>
              <a:rPr lang="en-US" altLang="zh-CN" sz="2400" b="1" dirty="0" smtClean="0">
                <a:solidFill>
                  <a:srgbClr val="D60093"/>
                </a:solidFill>
                <a:latin typeface="宋体" panose="02010600030101010101" pitchFamily="2" charset="-122"/>
                <a:ea typeface="宋体" panose="02010600030101010101" pitchFamily="2" charset="-122"/>
              </a:rPr>
              <a:t>FT</a:t>
            </a:r>
            <a:r>
              <a:rPr lang="en-US" altLang="zh-CN" sz="2400" b="1" baseline="-25000" dirty="0" smtClean="0">
                <a:solidFill>
                  <a:srgbClr val="D60093"/>
                </a:solidFill>
                <a:latin typeface="宋体" panose="02010600030101010101" pitchFamily="2" charset="-122"/>
                <a:ea typeface="宋体" panose="02010600030101010101" pitchFamily="2" charset="-122"/>
              </a:rPr>
              <a:t>M</a:t>
            </a:r>
          </a:p>
          <a:p>
            <a:pPr marL="1085850" lvl="1" indent="-457200" eaLnBrk="1" hangingPunct="1">
              <a:lnSpc>
                <a:spcPct val="90000"/>
              </a:lnSpc>
              <a:buFont typeface="Wingdings" panose="05000000000000000000" pitchFamily="2" charset="2"/>
              <a:buNone/>
              <a:tabLst>
                <a:tab pos="2381250" algn="l"/>
              </a:tabLst>
            </a:pPr>
            <a:endParaRPr lang="en-US" altLang="zh-CN" sz="2000" b="1" dirty="0" smtClean="0">
              <a:solidFill>
                <a:srgbClr val="D60093"/>
              </a:solidFill>
              <a:latin typeface="宋体" panose="02010600030101010101" pitchFamily="2" charset="-122"/>
              <a:ea typeface="宋体" panose="02010600030101010101" pitchFamily="2" charset="-122"/>
            </a:endParaRPr>
          </a:p>
          <a:p>
            <a:pPr marL="1085850" lvl="1" indent="-457200" eaLnBrk="1" hangingPunct="1">
              <a:lnSpc>
                <a:spcPct val="130000"/>
              </a:lnSpc>
              <a:spcBef>
                <a:spcPct val="0"/>
              </a:spcBef>
              <a:tabLst>
                <a:tab pos="2381250" algn="l"/>
              </a:tabLst>
              <a:defRPr/>
            </a:pPr>
            <a:r>
              <a:rPr kumimoji="1" lang="zh-CN" altLang="en-US"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分两种情况来考虑</a:t>
            </a:r>
            <a:r>
              <a:rPr kumimoji="1" lang="en-US" altLang="zh-CN"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CPU</a:t>
            </a:r>
            <a:r>
              <a:rPr kumimoji="1" lang="zh-CN" altLang="en-US" sz="24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的一次访存：</a:t>
            </a:r>
          </a:p>
          <a:p>
            <a:pPr marL="1485900" lvl="2" indent="-457200" eaLnBrk="1" hangingPunct="1">
              <a:lnSpc>
                <a:spcPct val="130000"/>
              </a:lnSpc>
              <a:spcBef>
                <a:spcPct val="0"/>
              </a:spcBef>
              <a:tabLst>
                <a:tab pos="2381250" algn="l"/>
              </a:tabLst>
              <a:defRPr/>
            </a:pP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当命中时，访问时间即为</a:t>
            </a: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T1</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（命中时间）</a:t>
            </a:r>
          </a:p>
          <a:p>
            <a:pPr marL="1485900" lvl="2" indent="-457200" eaLnBrk="1" hangingPunct="1">
              <a:lnSpc>
                <a:spcPct val="130000"/>
              </a:lnSpc>
              <a:spcBef>
                <a:spcPct val="0"/>
              </a:spcBef>
              <a:tabLst>
                <a:tab pos="2381250" algn="l"/>
              </a:tabLst>
              <a:defRPr/>
            </a:pP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当不命中时，情况比较复杂。</a:t>
            </a:r>
          </a:p>
          <a:p>
            <a:pPr marL="1028700" lvl="2" indent="0" eaLnBrk="1" hangingPunct="1">
              <a:lnSpc>
                <a:spcPct val="130000"/>
              </a:lnSpc>
              <a:spcBef>
                <a:spcPct val="0"/>
              </a:spcBef>
              <a:buNone/>
              <a:tabLst>
                <a:tab pos="2381250" algn="l"/>
              </a:tabLst>
              <a:defRPr/>
            </a:pPr>
            <a:r>
              <a:rPr kumimoji="1" lang="zh-CN" altLang="en-US" sz="2000" b="1" dirty="0" smtClean="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      不</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命中时的访问时间为：</a:t>
            </a:r>
            <a:r>
              <a:rPr kumimoji="1" lang="sv-SE"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T2</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a:t>
            </a:r>
            <a:r>
              <a:rPr kumimoji="1" lang="sv-SE"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TB</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a:t>
            </a:r>
            <a:r>
              <a:rPr kumimoji="1" lang="sv-SE"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T1</a:t>
            </a:r>
            <a:r>
              <a:rPr kumimoji="1" lang="zh-CN" altLang="sv-SE"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a:t>
            </a:r>
            <a:r>
              <a:rPr kumimoji="1" lang="sv-SE"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T1</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a:t>
            </a:r>
            <a:r>
              <a:rPr kumimoji="1" lang="sv-SE"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TM  </a:t>
            </a:r>
          </a:p>
          <a:p>
            <a:pPr marL="1028700" lvl="2" indent="0" eaLnBrk="1" hangingPunct="1">
              <a:lnSpc>
                <a:spcPct val="130000"/>
              </a:lnSpc>
              <a:spcBef>
                <a:spcPct val="0"/>
              </a:spcBef>
              <a:buNone/>
              <a:tabLst>
                <a:tab pos="2381250" algn="l"/>
              </a:tabLst>
              <a:defRPr/>
            </a:pPr>
            <a:r>
              <a:rPr kumimoji="1" lang="en-US" altLang="zh-CN" sz="2000" b="1" dirty="0" smtClean="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                                        </a:t>
            </a: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TM </a:t>
            </a:r>
            <a:r>
              <a:rPr kumimoji="1" lang="zh-CN" altLang="sv-SE"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a:t>
            </a: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T2</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a:t>
            </a: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TB</a:t>
            </a:r>
          </a:p>
          <a:p>
            <a:pPr marL="1028700" lvl="2" indent="0" eaLnBrk="1" hangingPunct="1">
              <a:lnSpc>
                <a:spcPct val="130000"/>
              </a:lnSpc>
              <a:spcBef>
                <a:spcPct val="0"/>
              </a:spcBef>
              <a:buNone/>
              <a:tabLst>
                <a:tab pos="2381250" algn="l"/>
              </a:tabLst>
              <a:defRPr/>
            </a:pPr>
            <a:r>
              <a:rPr kumimoji="1" lang="zh-CN" altLang="en-US" sz="2000" b="1" dirty="0" smtClean="0">
                <a:solidFill>
                  <a:srgbClr val="003366"/>
                </a:solidFill>
                <a:effectLst>
                  <a:outerShdw blurRad="38100" dist="38100" dir="2700000" algn="tl">
                    <a:srgbClr val="000000">
                      <a:alpha val="43137"/>
                    </a:srgbClr>
                  </a:outerShdw>
                </a:effectLst>
                <a:latin typeface="华文中宋" pitchFamily="2" charset="-122"/>
                <a:ea typeface="华文中宋" pitchFamily="2" charset="-122"/>
                <a:hlinkClick r:id="rId4" action="ppaction://program"/>
              </a:rPr>
              <a:t>不</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hlinkClick r:id="rId4" action="ppaction://program"/>
              </a:rPr>
              <a:t>命中开销</a:t>
            </a: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TM</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：从向</a:t>
            </a: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M2</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发出访问请求到把整个数据块调入</a:t>
            </a: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M1</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中所需的时间。</a:t>
            </a:r>
          </a:p>
          <a:p>
            <a:pPr marL="1028700" lvl="2" indent="0" eaLnBrk="1" hangingPunct="1">
              <a:lnSpc>
                <a:spcPct val="130000"/>
              </a:lnSpc>
              <a:spcBef>
                <a:spcPct val="0"/>
              </a:spcBef>
              <a:buNone/>
              <a:tabLst>
                <a:tab pos="2381250" algn="l"/>
              </a:tabLst>
              <a:defRPr/>
            </a:pP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传送一个信息块所需的时间为</a:t>
            </a:r>
            <a:r>
              <a:rPr kumimoji="1" lang="en-US" altLang="zh-CN"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TB</a:t>
            </a:r>
            <a:r>
              <a:rPr kumimoji="1" lang="zh-CN" altLang="en-US" sz="2000" b="1"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 </a:t>
            </a:r>
          </a:p>
        </p:txBody>
      </p:sp>
    </p:spTree>
    <p:extLst>
      <p:ext uri="{BB962C8B-B14F-4D97-AF65-F5344CB8AC3E}">
        <p14:creationId xmlns:p14="http://schemas.microsoft.com/office/powerpoint/2010/main" val="3332043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1349375" y="2012950"/>
            <a:ext cx="502920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00FF"/>
                </a:solidFill>
                <a:effectLst>
                  <a:outerShdw blurRad="38100" dist="38100" dir="2700000" algn="tl">
                    <a:srgbClr val="C0C0C0"/>
                  </a:outerShdw>
                </a:effectLst>
                <a:latin typeface="Times New Roman" pitchFamily="18" charset="0"/>
                <a:ea typeface="华文中宋" pitchFamily="2" charset="-122"/>
              </a:rPr>
              <a:t>8.2</a:t>
            </a:r>
            <a:r>
              <a:rPr kumimoji="1" lang="zh-CN" altLang="en-US" sz="2800" dirty="0">
                <a:solidFill>
                  <a:srgbClr val="0000FF"/>
                </a:solidFill>
                <a:effectLst>
                  <a:outerShdw blurRad="38100" dist="38100" dir="2700000" algn="tl">
                    <a:srgbClr val="C0C0C0"/>
                  </a:outerShdw>
                </a:effectLst>
                <a:latin typeface="Times New Roman" pitchFamily="18" charset="0"/>
                <a:ea typeface="华文中宋" pitchFamily="2" charset="-122"/>
              </a:rPr>
              <a:t>　</a:t>
            </a:r>
            <a:r>
              <a:rPr kumimoji="1" lang="en-US" altLang="zh-CN" sz="2800" dirty="0">
                <a:solidFill>
                  <a:srgbClr val="0000FF"/>
                </a:solidFill>
                <a:effectLst>
                  <a:outerShdw blurRad="38100" dist="38100" dir="2700000" algn="tl">
                    <a:srgbClr val="C0C0C0"/>
                  </a:outerShdw>
                </a:effectLst>
                <a:latin typeface="Times New Roman" pitchFamily="18" charset="0"/>
                <a:ea typeface="华文中宋" pitchFamily="2" charset="-122"/>
              </a:rPr>
              <a:t>Cache</a:t>
            </a:r>
            <a:r>
              <a:rPr kumimoji="1" lang="zh-CN" altLang="en-US" sz="2800" dirty="0">
                <a:solidFill>
                  <a:srgbClr val="0000FF"/>
                </a:solidFill>
                <a:effectLst>
                  <a:outerShdw blurRad="38100" dist="38100" dir="2700000" algn="tl">
                    <a:srgbClr val="C0C0C0"/>
                  </a:outerShdw>
                </a:effectLst>
                <a:latin typeface="Times New Roman" pitchFamily="18" charset="0"/>
                <a:ea typeface="华文中宋" pitchFamily="2" charset="-122"/>
              </a:rPr>
              <a:t>基本知识</a:t>
            </a:r>
          </a:p>
        </p:txBody>
      </p:sp>
      <p:sp>
        <p:nvSpPr>
          <p:cNvPr id="3079" name="Text Box 7"/>
          <p:cNvSpPr txBox="1">
            <a:spLocks noChangeArrowheads="1"/>
          </p:cNvSpPr>
          <p:nvPr/>
        </p:nvSpPr>
        <p:spPr bwMode="auto">
          <a:xfrm>
            <a:off x="1349375" y="2546350"/>
            <a:ext cx="5743575"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8.3    </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降低</a:t>
            </a:r>
            <a:r>
              <a:rPr kumimoji="1" lang="en-US" altLang="zh-CN" sz="2800" dirty="0">
                <a:solidFill>
                  <a:srgbClr val="003366"/>
                </a:solidFill>
                <a:effectLst>
                  <a:outerShdw blurRad="38100" dist="38100" dir="2700000" algn="tl">
                    <a:srgbClr val="C0C0C0"/>
                  </a:outerShdw>
                </a:effectLst>
                <a:latin typeface="Times New Roman" pitchFamily="18" charset="0"/>
                <a:ea typeface="华文中宋" pitchFamily="2" charset="-122"/>
              </a:rPr>
              <a:t>Cache</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失效率的方法</a:t>
            </a:r>
          </a:p>
        </p:txBody>
      </p:sp>
      <p:sp>
        <p:nvSpPr>
          <p:cNvPr id="3082" name="Text Box 10"/>
          <p:cNvSpPr txBox="1">
            <a:spLocks noChangeArrowheads="1"/>
          </p:cNvSpPr>
          <p:nvPr/>
        </p:nvSpPr>
        <p:spPr bwMode="auto">
          <a:xfrm>
            <a:off x="1349375" y="30797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8.4</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减少</a:t>
            </a:r>
            <a:r>
              <a:rPr kumimoji="1" lang="en-US" altLang="zh-CN" sz="2800" dirty="0">
                <a:solidFill>
                  <a:srgbClr val="003366"/>
                </a:solidFill>
                <a:effectLst>
                  <a:outerShdw blurRad="38100" dist="38100" dir="2700000" algn="tl">
                    <a:srgbClr val="C0C0C0"/>
                  </a:outerShdw>
                </a:effectLst>
                <a:latin typeface="Times New Roman" pitchFamily="18" charset="0"/>
                <a:ea typeface="华文中宋" pitchFamily="2" charset="-122"/>
              </a:rPr>
              <a:t>Cache</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失效开销</a:t>
            </a:r>
          </a:p>
        </p:txBody>
      </p:sp>
      <p:sp>
        <p:nvSpPr>
          <p:cNvPr id="3084" name="Text Box 12"/>
          <p:cNvSpPr txBox="1">
            <a:spLocks noChangeArrowheads="1"/>
          </p:cNvSpPr>
          <p:nvPr/>
        </p:nvSpPr>
        <p:spPr bwMode="auto">
          <a:xfrm>
            <a:off x="1349375" y="1479550"/>
            <a:ext cx="48323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8.1</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存储器的层次结构</a:t>
            </a:r>
            <a:endPar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hlinkClick r:id="rId3" action="ppaction://hlinksldjump"/>
            </a:endParaRPr>
          </a:p>
        </p:txBody>
      </p:sp>
      <p:sp>
        <p:nvSpPr>
          <p:cNvPr id="3085" name="Text Box 13"/>
          <p:cNvSpPr txBox="1">
            <a:spLocks noChangeArrowheads="1"/>
          </p:cNvSpPr>
          <p:nvPr/>
        </p:nvSpPr>
        <p:spPr bwMode="auto">
          <a:xfrm>
            <a:off x="1368425" y="36131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8.5</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减少命中时间</a:t>
            </a:r>
          </a:p>
        </p:txBody>
      </p:sp>
      <p:sp>
        <p:nvSpPr>
          <p:cNvPr id="3086" name="Text Box 14"/>
          <p:cNvSpPr txBox="1">
            <a:spLocks noChangeArrowheads="1"/>
          </p:cNvSpPr>
          <p:nvPr/>
        </p:nvSpPr>
        <p:spPr bwMode="auto">
          <a:xfrm>
            <a:off x="1368425" y="41465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8.6</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主存</a:t>
            </a:r>
          </a:p>
        </p:txBody>
      </p:sp>
      <p:sp>
        <p:nvSpPr>
          <p:cNvPr id="3087" name="Text Box 15"/>
          <p:cNvSpPr txBox="1">
            <a:spLocks noChangeArrowheads="1"/>
          </p:cNvSpPr>
          <p:nvPr/>
        </p:nvSpPr>
        <p:spPr bwMode="auto">
          <a:xfrm>
            <a:off x="1368425" y="4679950"/>
            <a:ext cx="5226050" cy="519113"/>
          </a:xfrm>
          <a:prstGeom prst="rect">
            <a:avLst/>
          </a:prstGeom>
          <a:noFill/>
          <a:ln>
            <a:noFill/>
          </a:ln>
          <a:effectLst/>
          <a:extLst/>
        </p:spPr>
        <p:txBody>
          <a:bodyPr>
            <a:spAutoFit/>
          </a:bodyPr>
          <a:lstStyle/>
          <a:p>
            <a:pPr>
              <a:spcBef>
                <a:spcPct val="50000"/>
              </a:spcBef>
              <a:defRPr/>
            </a:pPr>
            <a:r>
              <a:rPr kumimoji="1" lang="en-US" altLang="zh-CN" sz="2800" dirty="0" smtClean="0">
                <a:solidFill>
                  <a:srgbClr val="003366"/>
                </a:solidFill>
                <a:effectLst>
                  <a:outerShdw blurRad="38100" dist="38100" dir="2700000" algn="tl">
                    <a:srgbClr val="C0C0C0"/>
                  </a:outerShdw>
                </a:effectLst>
                <a:latin typeface="Times New Roman" pitchFamily="18" charset="0"/>
                <a:ea typeface="华文中宋" pitchFamily="2" charset="-122"/>
              </a:rPr>
              <a:t>8.7</a:t>
            </a:r>
            <a:r>
              <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rPr>
              <a:t>　虚拟存储器</a:t>
            </a:r>
            <a:endParaRPr kumimoji="1" lang="zh-CN" altLang="en-US" sz="2800" dirty="0">
              <a:solidFill>
                <a:srgbClr val="003366"/>
              </a:solidFill>
              <a:effectLst>
                <a:outerShdw blurRad="38100" dist="38100" dir="2700000" algn="tl">
                  <a:srgbClr val="C0C0C0"/>
                </a:outerShdw>
              </a:effectLst>
              <a:latin typeface="Times New Roman" pitchFamily="18" charset="0"/>
              <a:ea typeface="华文中宋" pitchFamily="2" charset="-122"/>
              <a:hlinkClick r:id="" action="ppaction://noaction"/>
            </a:endParaRPr>
          </a:p>
        </p:txBody>
      </p:sp>
      <p:sp>
        <p:nvSpPr>
          <p:cNvPr id="5129" name="Rectangle 23"/>
          <p:cNvSpPr>
            <a:spLocks noChangeArrowheads="1"/>
          </p:cNvSpPr>
          <p:nvPr/>
        </p:nvSpPr>
        <p:spPr bwMode="auto">
          <a:xfrm>
            <a:off x="574675" y="304800"/>
            <a:ext cx="59420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lang="zh-CN" altLang="en-US" sz="3600">
                <a:solidFill>
                  <a:srgbClr val="003366"/>
                </a:solidFill>
                <a:latin typeface="黑体" panose="02010609060101010101" pitchFamily="49" charset="-122"/>
                <a:ea typeface="黑体" panose="02010609060101010101" pitchFamily="49" charset="-122"/>
              </a:rPr>
              <a:t>本章内容</a:t>
            </a:r>
          </a:p>
        </p:txBody>
      </p:sp>
    </p:spTree>
    <p:extLst>
      <p:ext uri="{BB962C8B-B14F-4D97-AF65-F5344CB8AC3E}">
        <p14:creationId xmlns:p14="http://schemas.microsoft.com/office/powerpoint/2010/main" val="813194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endParaRPr lang="zh-CN" altLang="en-US" sz="2400" b="0">
              <a:latin typeface="Times New Roman" panose="02020603050405020304" pitchFamily="18" charset="0"/>
            </a:endParaRPr>
          </a:p>
        </p:txBody>
      </p:sp>
      <p:graphicFrame>
        <p:nvGraphicFramePr>
          <p:cNvPr id="672771" name="Object 1"/>
          <p:cNvGraphicFramePr>
            <a:graphicFrameLocks noChangeAspect="1"/>
          </p:cNvGraphicFramePr>
          <p:nvPr/>
        </p:nvGraphicFramePr>
        <p:xfrm>
          <a:off x="571500" y="1357313"/>
          <a:ext cx="8135938" cy="4935537"/>
        </p:xfrm>
        <a:graphic>
          <a:graphicData uri="http://schemas.openxmlformats.org/presentationml/2006/ole">
            <mc:AlternateContent xmlns:mc="http://schemas.openxmlformats.org/markup-compatibility/2006">
              <mc:Choice xmlns:v="urn:schemas-microsoft-com:vml" Requires="v">
                <p:oleObj spid="_x0000_s82964" name="Visio" r:id="rId3" imgW="4726832" imgH="2851300" progId="Visio.Drawing.11">
                  <p:embed/>
                </p:oleObj>
              </mc:Choice>
              <mc:Fallback>
                <p:oleObj name="Visio" r:id="rId3" imgW="4726832" imgH="2851300"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357313"/>
                        <a:ext cx="8135938"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B7"/>
                            </a:solidFill>
                            <a:miter lim="800000"/>
                            <a:headEnd/>
                            <a:tailEnd/>
                          </a14:hiddenLine>
                        </a:ext>
                      </a:extLst>
                    </p:spPr>
                  </p:pic>
                </p:oleObj>
              </mc:Fallback>
            </mc:AlternateContent>
          </a:graphicData>
        </a:graphic>
      </p:graphicFrame>
      <p:sp>
        <p:nvSpPr>
          <p:cNvPr id="1028" name="Text Box 64"/>
          <p:cNvSpPr txBox="1">
            <a:spLocks noChangeArrowheads="1"/>
          </p:cNvSpPr>
          <p:nvPr/>
        </p:nvSpPr>
        <p:spPr bwMode="auto">
          <a:xfrm>
            <a:off x="683568" y="770593"/>
            <a:ext cx="49688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r>
              <a:rPr lang="en-US" altLang="zh-CN" sz="2800" dirty="0" smtClean="0">
                <a:latin typeface="Times New Roman" panose="02020603050405020304" pitchFamily="18" charset="0"/>
              </a:rPr>
              <a:t>Cache </a:t>
            </a:r>
            <a:r>
              <a:rPr lang="zh-CN" altLang="en-US" sz="2800" dirty="0">
                <a:latin typeface="Times New Roman" panose="02020603050405020304" pitchFamily="18" charset="0"/>
              </a:rPr>
              <a:t>的基本结构</a:t>
            </a:r>
          </a:p>
        </p:txBody>
      </p:sp>
      <p:sp>
        <p:nvSpPr>
          <p:cNvPr id="6" name="矩形 5"/>
          <p:cNvSpPr>
            <a:spLocks noChangeArrowheads="1"/>
          </p:cNvSpPr>
          <p:nvPr/>
        </p:nvSpPr>
        <p:spPr bwMode="auto">
          <a:xfrm>
            <a:off x="2116138" y="2928938"/>
            <a:ext cx="973137" cy="755650"/>
          </a:xfrm>
          <a:prstGeom prst="rect">
            <a:avLst/>
          </a:prstGeom>
          <a:solidFill>
            <a:srgbClr val="FF0000"/>
          </a:solidFill>
          <a:ln w="9525" algn="ctr">
            <a:solidFill>
              <a:schemeClr val="folHlink"/>
            </a:solidFill>
            <a:round/>
            <a:headEnd/>
            <a:tailEnd/>
          </a:ln>
        </p:spPr>
        <p:txBody>
          <a:bodyPr wrap="none"/>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endParaRPr lang="en-US" altLang="zh-CN" sz="400">
              <a:solidFill>
                <a:schemeClr val="bg2"/>
              </a:solidFill>
              <a:latin typeface="Times New Roman" panose="02020603050405020304" pitchFamily="18" charset="0"/>
            </a:endParaRPr>
          </a:p>
          <a:p>
            <a:pPr algn="ctr" eaLnBrk="1" hangingPunct="1"/>
            <a:r>
              <a:rPr lang="en-US" altLang="zh-CN" sz="1400">
                <a:solidFill>
                  <a:schemeClr val="bg2"/>
                </a:solidFill>
                <a:latin typeface="Times New Roman" panose="02020603050405020304" pitchFamily="18" charset="0"/>
              </a:rPr>
              <a:t>Cache</a:t>
            </a:r>
          </a:p>
          <a:p>
            <a:pPr algn="ctr" eaLnBrk="1" hangingPunct="1"/>
            <a:r>
              <a:rPr lang="zh-CN" altLang="en-US" sz="1400">
                <a:solidFill>
                  <a:schemeClr val="bg2"/>
                </a:solidFill>
                <a:latin typeface="Times New Roman" panose="02020603050405020304" pitchFamily="18" charset="0"/>
              </a:rPr>
              <a:t>替换机构</a:t>
            </a:r>
          </a:p>
        </p:txBody>
      </p:sp>
      <p:sp>
        <p:nvSpPr>
          <p:cNvPr id="7" name="矩形 6"/>
          <p:cNvSpPr>
            <a:spLocks noChangeArrowheads="1"/>
          </p:cNvSpPr>
          <p:nvPr/>
        </p:nvSpPr>
        <p:spPr bwMode="auto">
          <a:xfrm>
            <a:off x="4049713" y="4714875"/>
            <a:ext cx="1260475" cy="571500"/>
          </a:xfrm>
          <a:prstGeom prst="rect">
            <a:avLst/>
          </a:prstGeom>
          <a:solidFill>
            <a:srgbClr val="FF0000"/>
          </a:solidFill>
          <a:ln w="9525" algn="ctr">
            <a:solidFill>
              <a:schemeClr val="folHlink"/>
            </a:solidFill>
            <a:round/>
            <a:headEnd/>
            <a:tailEnd/>
          </a:ln>
        </p:spPr>
        <p:txBody>
          <a:bodyPr wrap="none"/>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r>
              <a:rPr lang="en-US" altLang="zh-CN" sz="1600">
                <a:solidFill>
                  <a:schemeClr val="bg2"/>
                </a:solidFill>
                <a:latin typeface="Times New Roman" panose="02020603050405020304" pitchFamily="18" charset="0"/>
              </a:rPr>
              <a:t>Cache</a:t>
            </a:r>
          </a:p>
          <a:p>
            <a:pPr algn="ctr" eaLnBrk="1" hangingPunct="1"/>
            <a:r>
              <a:rPr lang="zh-CN" altLang="en-US" sz="1600">
                <a:solidFill>
                  <a:schemeClr val="bg2"/>
                </a:solidFill>
                <a:latin typeface="Times New Roman" panose="02020603050405020304" pitchFamily="18" charset="0"/>
              </a:rPr>
              <a:t>存储体</a:t>
            </a:r>
          </a:p>
        </p:txBody>
      </p:sp>
      <p:sp>
        <p:nvSpPr>
          <p:cNvPr id="8" name="矩形 7"/>
          <p:cNvSpPr>
            <a:spLocks noChangeArrowheads="1"/>
          </p:cNvSpPr>
          <p:nvPr/>
        </p:nvSpPr>
        <p:spPr bwMode="auto">
          <a:xfrm>
            <a:off x="5826125" y="2928938"/>
            <a:ext cx="1143000" cy="785812"/>
          </a:xfrm>
          <a:prstGeom prst="rect">
            <a:avLst/>
          </a:prstGeom>
          <a:solidFill>
            <a:srgbClr val="FF0000"/>
          </a:solidFill>
          <a:ln w="9525" algn="ctr">
            <a:solidFill>
              <a:schemeClr val="folHlink"/>
            </a:solidFill>
            <a:round/>
            <a:headEnd/>
            <a:tailEnd/>
          </a:ln>
        </p:spPr>
        <p:txBody>
          <a:bodyPr wrap="none"/>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algn="ctr" eaLnBrk="1" hangingPunct="1"/>
            <a:r>
              <a:rPr lang="zh-CN" altLang="en-US" sz="1400">
                <a:solidFill>
                  <a:schemeClr val="bg2"/>
                </a:solidFill>
                <a:latin typeface="Times New Roman" panose="02020603050405020304" pitchFamily="18" charset="0"/>
              </a:rPr>
              <a:t>主存</a:t>
            </a:r>
            <a:r>
              <a:rPr lang="en-US" altLang="zh-CN" sz="1400">
                <a:solidFill>
                  <a:schemeClr val="bg2"/>
                </a:solidFill>
                <a:latin typeface="Times New Roman" panose="02020603050405020304" pitchFamily="18" charset="0"/>
              </a:rPr>
              <a:t>Cache</a:t>
            </a:r>
          </a:p>
          <a:p>
            <a:pPr algn="ctr" eaLnBrk="1" hangingPunct="1"/>
            <a:r>
              <a:rPr lang="zh-CN" altLang="en-US" sz="1400">
                <a:solidFill>
                  <a:schemeClr val="bg2"/>
                </a:solidFill>
                <a:latin typeface="Times New Roman" panose="02020603050405020304" pitchFamily="18" charset="0"/>
              </a:rPr>
              <a:t>地址映射</a:t>
            </a:r>
            <a:endParaRPr lang="en-US" altLang="zh-CN" sz="1400">
              <a:solidFill>
                <a:schemeClr val="bg2"/>
              </a:solidFill>
              <a:latin typeface="Times New Roman" panose="02020603050405020304" pitchFamily="18" charset="0"/>
            </a:endParaRPr>
          </a:p>
          <a:p>
            <a:pPr algn="ctr" eaLnBrk="1" hangingPunct="1"/>
            <a:r>
              <a:rPr lang="zh-CN" altLang="en-US" sz="1400">
                <a:solidFill>
                  <a:schemeClr val="bg2"/>
                </a:solidFill>
                <a:latin typeface="Times New Roman" panose="02020603050405020304" pitchFamily="18" charset="0"/>
              </a:rPr>
              <a:t>变换机构</a:t>
            </a:r>
          </a:p>
        </p:txBody>
      </p:sp>
      <p:sp>
        <p:nvSpPr>
          <p:cNvPr id="12" name="日期占位符 11"/>
          <p:cNvSpPr>
            <a:spLocks noGrp="1"/>
          </p:cNvSpPr>
          <p:nvPr>
            <p:ph type="dt" sz="quarter" idx="10"/>
          </p:nvPr>
        </p:nvSpPr>
        <p:spPr/>
        <p:txBody>
          <a:bodyPr/>
          <a:lstStyle/>
          <a:p>
            <a:pPr>
              <a:defRPr/>
            </a:pPr>
            <a:fld id="{891A9E8A-C881-47E2-BC3E-1EE22A72064E}" type="datetime1">
              <a:rPr lang="zh-CN" altLang="en-US"/>
              <a:pPr>
                <a:defRPr/>
              </a:pPr>
              <a:t>2018/11/15</a:t>
            </a:fld>
            <a:endParaRPr lang="en-US" altLang="zh-CN"/>
          </a:p>
        </p:txBody>
      </p:sp>
      <p:sp>
        <p:nvSpPr>
          <p:cNvPr id="1034" name="灯片编号占位符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fld id="{6B717FC0-2337-4C54-AB3F-BBC9E196F05C}" type="slidenum">
              <a:rPr lang="zh-CN" altLang="en-US" sz="900">
                <a:solidFill>
                  <a:srgbClr val="898989"/>
                </a:solidFill>
              </a:rPr>
              <a:pPr/>
              <a:t>29</a:t>
            </a:fld>
            <a:endParaRPr lang="en-US" altLang="zh-CN" sz="900">
              <a:solidFill>
                <a:srgbClr val="898989"/>
              </a:solidFill>
            </a:endParaRPr>
          </a:p>
        </p:txBody>
      </p:sp>
      <p:sp>
        <p:nvSpPr>
          <p:cNvPr id="11" name="Text Box 5"/>
          <p:cNvSpPr txBox="1">
            <a:spLocks noChangeArrowheads="1"/>
          </p:cNvSpPr>
          <p:nvPr/>
        </p:nvSpPr>
        <p:spPr bwMode="auto">
          <a:xfrm>
            <a:off x="611188" y="188640"/>
            <a:ext cx="5400675" cy="519112"/>
          </a:xfrm>
          <a:prstGeom prst="rect">
            <a:avLst/>
          </a:prstGeom>
          <a:noFill/>
          <a:ln>
            <a:noFill/>
          </a:ln>
          <a:effectLst/>
          <a:extLst/>
        </p:spPr>
        <p:txBody>
          <a:bodyPr anchor="b"/>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kumimoji="0" lang="en-US" altLang="zh-CN" sz="3600" dirty="0" smtClean="0">
                <a:solidFill>
                  <a:srgbClr val="000066"/>
                </a:solidFill>
                <a:effectLst>
                  <a:outerShdw blurRad="38100" dist="38100" dir="2700000" algn="tl">
                    <a:srgbClr val="C0C0C0"/>
                  </a:outerShdw>
                </a:effectLst>
                <a:ea typeface="幼圆" pitchFamily="49" charset="-122"/>
              </a:rPr>
              <a:t>8.2 Cache</a:t>
            </a:r>
            <a:r>
              <a:rPr kumimoji="0" lang="zh-CN" altLang="en-US" sz="3600" dirty="0" smtClean="0">
                <a:solidFill>
                  <a:srgbClr val="000066"/>
                </a:solidFill>
                <a:effectLst>
                  <a:outerShdw blurRad="38100" dist="38100" dir="2700000" algn="tl">
                    <a:srgbClr val="C0C0C0"/>
                  </a:outerShdw>
                </a:effectLst>
                <a:ea typeface="幼圆" pitchFamily="49" charset="-122"/>
              </a:rPr>
              <a:t>基本知识</a:t>
            </a:r>
          </a:p>
        </p:txBody>
      </p:sp>
    </p:spTree>
    <p:extLst>
      <p:ext uri="{BB962C8B-B14F-4D97-AF65-F5344CB8AC3E}">
        <p14:creationId xmlns:p14="http://schemas.microsoft.com/office/powerpoint/2010/main" val="11451544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672771"/>
                                        </p:tgtEl>
                                        <p:attrNameLst>
                                          <p:attrName>style.visibility</p:attrName>
                                        </p:attrNameLst>
                                      </p:cBhvr>
                                      <p:to>
                                        <p:strVal val="visible"/>
                                      </p:to>
                                    </p:set>
                                    <p:animEffect transition="in" filter="barn(outVertical)">
                                      <p:cBhvr>
                                        <p:cTn id="7" dur="500"/>
                                        <p:tgtEl>
                                          <p:spTgt spid="672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685800" y="285750"/>
            <a:ext cx="7772400" cy="890588"/>
          </a:xfrm>
        </p:spPr>
        <p:txBody>
          <a:bodyPr/>
          <a:lstStyle/>
          <a:p>
            <a:pPr eaLnBrk="1" hangingPunct="1"/>
            <a:r>
              <a:rPr lang="zh-CN" altLang="en-US" dirty="0" smtClean="0"/>
              <a:t>参 考 教  材</a:t>
            </a:r>
          </a:p>
        </p:txBody>
      </p:sp>
      <p:sp>
        <p:nvSpPr>
          <p:cNvPr id="5123" name="内容占位符 2"/>
          <p:cNvSpPr>
            <a:spLocks noGrp="1"/>
          </p:cNvSpPr>
          <p:nvPr>
            <p:ph idx="1"/>
          </p:nvPr>
        </p:nvSpPr>
        <p:spPr>
          <a:xfrm>
            <a:off x="255587" y="1268760"/>
            <a:ext cx="8348861" cy="1928812"/>
          </a:xfrm>
        </p:spPr>
        <p:txBody>
          <a:bodyPr/>
          <a:lstStyle/>
          <a:p>
            <a:pPr eaLnBrk="1" fontAlgn="auto" hangingPunct="1">
              <a:spcAft>
                <a:spcPts val="0"/>
              </a:spcAft>
              <a:defRPr/>
            </a:pPr>
            <a:r>
              <a:rPr lang="zh-CN" altLang="en-US" b="1" dirty="0"/>
              <a:t>教材</a:t>
            </a:r>
            <a:endParaRPr lang="en-US" altLang="zh-CN" b="1" dirty="0"/>
          </a:p>
          <a:p>
            <a:pPr lvl="1" eaLnBrk="1" fontAlgn="auto" hangingPunct="1">
              <a:spcAft>
                <a:spcPts val="0"/>
              </a:spcAft>
              <a:defRPr/>
            </a:pPr>
            <a:r>
              <a:rPr lang="zh-CN" altLang="en-US" b="1" dirty="0"/>
              <a:t>王志英等</a:t>
            </a:r>
            <a:r>
              <a:rPr lang="en-US" altLang="zh-CN" b="1" dirty="0"/>
              <a:t>. </a:t>
            </a:r>
            <a:r>
              <a:rPr lang="zh-CN" altLang="en-US" b="1" dirty="0"/>
              <a:t>计算机体系结构（第</a:t>
            </a:r>
            <a:r>
              <a:rPr lang="en-US" altLang="zh-CN" b="1" dirty="0"/>
              <a:t>2</a:t>
            </a:r>
            <a:r>
              <a:rPr lang="zh-CN" altLang="en-US" b="1" dirty="0"/>
              <a:t>版）</a:t>
            </a:r>
            <a:r>
              <a:rPr lang="en-US" altLang="zh-CN" b="1" dirty="0"/>
              <a:t>. </a:t>
            </a:r>
            <a:r>
              <a:rPr lang="zh-CN" altLang="en-US" b="1" dirty="0" smtClean="0"/>
              <a:t>清华大学出版社</a:t>
            </a:r>
            <a:endParaRPr lang="en-US" altLang="zh-CN" b="1" dirty="0" smtClean="0"/>
          </a:p>
          <a:p>
            <a:pPr lvl="1" eaLnBrk="1" fontAlgn="auto" hangingPunct="1">
              <a:spcAft>
                <a:spcPts val="0"/>
              </a:spcAft>
              <a:defRPr/>
            </a:pPr>
            <a:r>
              <a:rPr lang="zh-CN" altLang="en-US" b="1" dirty="0" smtClean="0"/>
              <a:t>张晨曦  王志英等</a:t>
            </a:r>
            <a:r>
              <a:rPr lang="en-US" altLang="zh-CN" b="1" dirty="0" smtClean="0"/>
              <a:t>. </a:t>
            </a:r>
            <a:r>
              <a:rPr lang="zh-CN" altLang="en-US" b="1" dirty="0" smtClean="0"/>
              <a:t>计算机系统结构（第</a:t>
            </a:r>
            <a:r>
              <a:rPr lang="en-US" altLang="zh-CN" b="1" dirty="0" smtClean="0"/>
              <a:t>2</a:t>
            </a:r>
            <a:r>
              <a:rPr lang="zh-CN" altLang="en-US" b="1" dirty="0" smtClean="0"/>
              <a:t>版）</a:t>
            </a:r>
            <a:r>
              <a:rPr lang="en-US" altLang="zh-CN" b="1" dirty="0" smtClean="0"/>
              <a:t>. </a:t>
            </a:r>
            <a:r>
              <a:rPr lang="zh-CN" altLang="en-US" b="1" dirty="0" smtClean="0"/>
              <a:t>高等教育出版社</a:t>
            </a:r>
            <a:endParaRPr lang="en-US" altLang="zh-CN" b="1" dirty="0"/>
          </a:p>
          <a:p>
            <a:pPr lvl="1" eaLnBrk="1" fontAlgn="auto" hangingPunct="1">
              <a:spcAft>
                <a:spcPts val="0"/>
              </a:spcAft>
              <a:defRPr/>
            </a:pPr>
            <a:r>
              <a:rPr lang="zh-CN" altLang="en-US" b="1" dirty="0"/>
              <a:t>唐朔飞</a:t>
            </a:r>
            <a:r>
              <a:rPr lang="en-US" altLang="zh-CN" b="1" dirty="0"/>
              <a:t>. </a:t>
            </a:r>
            <a:r>
              <a:rPr lang="zh-CN" altLang="en-US" b="1" dirty="0"/>
              <a:t>计算机组成原理（第</a:t>
            </a:r>
            <a:r>
              <a:rPr lang="en-US" altLang="zh-CN" b="1" dirty="0"/>
              <a:t>2</a:t>
            </a:r>
            <a:r>
              <a:rPr lang="zh-CN" altLang="en-US" b="1" dirty="0"/>
              <a:t>版）</a:t>
            </a:r>
            <a:r>
              <a:rPr lang="en-US" altLang="zh-CN" b="1" dirty="0"/>
              <a:t>. </a:t>
            </a:r>
            <a:r>
              <a:rPr lang="zh-CN" altLang="en-US" b="1" dirty="0"/>
              <a:t>高等教育</a:t>
            </a:r>
            <a:r>
              <a:rPr lang="zh-CN" altLang="en-US" b="1" dirty="0" smtClean="0"/>
              <a:t>出版社</a:t>
            </a:r>
            <a:endParaRPr lang="en-US" altLang="zh-CN" b="1" dirty="0" smtClean="0"/>
          </a:p>
          <a:p>
            <a:pPr marL="342900" lvl="1" indent="-342900" eaLnBrk="1" fontAlgn="auto" hangingPunct="1">
              <a:spcAft>
                <a:spcPts val="0"/>
              </a:spcAft>
              <a:buFont typeface="Arial" panose="020B0604020202020204" pitchFamily="34" charset="0"/>
              <a:buChar char="•"/>
              <a:defRPr/>
            </a:pPr>
            <a:r>
              <a:rPr lang="zh-CN" altLang="en-US" sz="3200" b="1" dirty="0"/>
              <a:t>参考教材</a:t>
            </a:r>
            <a:endParaRPr lang="en-US" altLang="zh-CN" sz="3200" b="1" dirty="0"/>
          </a:p>
        </p:txBody>
      </p:sp>
      <p:sp>
        <p:nvSpPr>
          <p:cNvPr id="8" name="灯片编号占位符 7"/>
          <p:cNvSpPr>
            <a:spLocks noGrp="1"/>
          </p:cNvSpPr>
          <p:nvPr>
            <p:ph type="sldNum" sz="quarter" idx="12"/>
          </p:nvPr>
        </p:nvSpPr>
        <p:spPr/>
        <p:txBody>
          <a:bodyPr/>
          <a:lstStyle/>
          <a:p>
            <a:pPr>
              <a:defRPr/>
            </a:pPr>
            <a:fld id="{0E74D822-8A45-435B-9CE2-BEE0A5D0871D}" type="slidenum">
              <a:rPr lang="zh-CN" altLang="en-US"/>
              <a:pPr>
                <a:defRPr/>
              </a:pPr>
              <a:t>3</a:t>
            </a:fld>
            <a:endParaRPr lang="en-US" altLang="zh-CN"/>
          </a:p>
        </p:txBody>
      </p:sp>
      <p:sp>
        <p:nvSpPr>
          <p:cNvPr id="5" name="内容占位符 2"/>
          <p:cNvSpPr txBox="1">
            <a:spLocks/>
          </p:cNvSpPr>
          <p:nvPr/>
        </p:nvSpPr>
        <p:spPr bwMode="auto">
          <a:xfrm>
            <a:off x="685800" y="5200690"/>
            <a:ext cx="5243513" cy="1643062"/>
          </a:xfrm>
          <a:prstGeom prst="rect">
            <a:avLst/>
          </a:prstGeom>
          <a:noFill/>
          <a:ln w="9525">
            <a:noFill/>
            <a:miter lim="800000"/>
            <a:headEnd/>
            <a:tailEnd/>
          </a:ln>
          <a:effectLst/>
        </p:spPr>
        <p:txBody>
          <a:bodyPr/>
          <a:lstStyle/>
          <a:p>
            <a:pPr marL="342900" indent="-342900" algn="just">
              <a:spcBef>
                <a:spcPct val="20000"/>
              </a:spcBef>
              <a:buClr>
                <a:schemeClr val="accent2"/>
              </a:buClr>
              <a:buSzPct val="80000"/>
              <a:buFont typeface="Wingdings" pitchFamily="2" charset="2"/>
              <a:buChar char="l"/>
              <a:defRPr/>
            </a:pPr>
            <a:endParaRPr lang="zh-CN" altLang="en-US" sz="2800" kern="0" dirty="0">
              <a:latin typeface="+mn-lt"/>
              <a:ea typeface="+mn-ea"/>
            </a:endParaRPr>
          </a:p>
        </p:txBody>
      </p:sp>
      <p:sp>
        <p:nvSpPr>
          <p:cNvPr id="5127" name="内容占位符 2"/>
          <p:cNvSpPr txBox="1">
            <a:spLocks/>
          </p:cNvSpPr>
          <p:nvPr/>
        </p:nvSpPr>
        <p:spPr bwMode="auto">
          <a:xfrm>
            <a:off x="255587" y="5301208"/>
            <a:ext cx="776605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800" b="1">
                <a:solidFill>
                  <a:schemeClr val="tx1"/>
                </a:solidFill>
                <a:latin typeface="宋体" pitchFamily="2" charset="-122"/>
                <a:ea typeface="宋体" pitchFamily="2" charset="-122"/>
              </a:defRPr>
            </a:lvl1pPr>
            <a:lvl2pPr marL="742950" indent="-285750" eaLnBrk="0" hangingPunct="0">
              <a:defRPr kumimoji="1" sz="800" b="1">
                <a:solidFill>
                  <a:schemeClr val="tx1"/>
                </a:solidFill>
                <a:latin typeface="宋体" pitchFamily="2" charset="-122"/>
                <a:ea typeface="宋体" pitchFamily="2" charset="-122"/>
              </a:defRPr>
            </a:lvl2pPr>
            <a:lvl3pPr marL="1143000" indent="-228600" eaLnBrk="0" hangingPunct="0">
              <a:defRPr kumimoji="1" sz="800" b="1">
                <a:solidFill>
                  <a:schemeClr val="tx1"/>
                </a:solidFill>
                <a:latin typeface="宋体" pitchFamily="2" charset="-122"/>
                <a:ea typeface="宋体" pitchFamily="2" charset="-122"/>
              </a:defRPr>
            </a:lvl3pPr>
            <a:lvl4pPr marL="1600200" indent="-228600" eaLnBrk="0" hangingPunct="0">
              <a:defRPr kumimoji="1" sz="800" b="1">
                <a:solidFill>
                  <a:schemeClr val="tx1"/>
                </a:solidFill>
                <a:latin typeface="宋体" pitchFamily="2" charset="-122"/>
                <a:ea typeface="宋体" pitchFamily="2" charset="-122"/>
              </a:defRPr>
            </a:lvl4pPr>
            <a:lvl5pPr marL="2057400" indent="-228600" eaLnBrk="0" hangingPunct="0">
              <a:defRPr kumimoji="1" sz="800" b="1">
                <a:solidFill>
                  <a:schemeClr val="tx1"/>
                </a:solidFill>
                <a:latin typeface="宋体" pitchFamily="2" charset="-122"/>
                <a:ea typeface="宋体" pitchFamily="2" charset="-122"/>
              </a:defRPr>
            </a:lvl5pPr>
            <a:lvl6pPr marL="2514600" indent="-228600" eaLnBrk="0" fontAlgn="base" hangingPunct="0">
              <a:spcBef>
                <a:spcPct val="0"/>
              </a:spcBef>
              <a:spcAft>
                <a:spcPct val="0"/>
              </a:spcAft>
              <a:defRPr kumimoji="1" sz="800" b="1">
                <a:solidFill>
                  <a:schemeClr val="tx1"/>
                </a:solidFill>
                <a:latin typeface="宋体" pitchFamily="2" charset="-122"/>
                <a:ea typeface="宋体" pitchFamily="2" charset="-122"/>
              </a:defRPr>
            </a:lvl6pPr>
            <a:lvl7pPr marL="2971800" indent="-228600" eaLnBrk="0" fontAlgn="base" hangingPunct="0">
              <a:spcBef>
                <a:spcPct val="0"/>
              </a:spcBef>
              <a:spcAft>
                <a:spcPct val="0"/>
              </a:spcAft>
              <a:defRPr kumimoji="1" sz="800" b="1">
                <a:solidFill>
                  <a:schemeClr val="tx1"/>
                </a:solidFill>
                <a:latin typeface="宋体" pitchFamily="2" charset="-122"/>
                <a:ea typeface="宋体" pitchFamily="2" charset="-122"/>
              </a:defRPr>
            </a:lvl7pPr>
            <a:lvl8pPr marL="3429000" indent="-228600" eaLnBrk="0" fontAlgn="base" hangingPunct="0">
              <a:spcBef>
                <a:spcPct val="0"/>
              </a:spcBef>
              <a:spcAft>
                <a:spcPct val="0"/>
              </a:spcAft>
              <a:defRPr kumimoji="1" sz="800" b="1">
                <a:solidFill>
                  <a:schemeClr val="tx1"/>
                </a:solidFill>
                <a:latin typeface="宋体" pitchFamily="2" charset="-122"/>
                <a:ea typeface="宋体" pitchFamily="2" charset="-122"/>
              </a:defRPr>
            </a:lvl8pPr>
            <a:lvl9pPr marL="3886200" indent="-228600" eaLnBrk="0" fontAlgn="base" hangingPunct="0">
              <a:spcBef>
                <a:spcPct val="0"/>
              </a:spcBef>
              <a:spcAft>
                <a:spcPct val="0"/>
              </a:spcAft>
              <a:defRPr kumimoji="1" sz="800" b="1">
                <a:solidFill>
                  <a:schemeClr val="tx1"/>
                </a:solidFill>
                <a:latin typeface="宋体" pitchFamily="2" charset="-122"/>
                <a:ea typeface="宋体" pitchFamily="2" charset="-122"/>
              </a:defRPr>
            </a:lvl9pPr>
          </a:lstStyle>
          <a:p>
            <a:pPr lvl="1" eaLnBrk="1" fontAlgn="auto" hangingPunct="1">
              <a:spcBef>
                <a:spcPct val="20000"/>
              </a:spcBef>
              <a:spcAft>
                <a:spcPts val="0"/>
              </a:spcAft>
              <a:buFont typeface="Arial" panose="020B0604020202020204" pitchFamily="34" charset="0"/>
              <a:buChar char="–"/>
              <a:defRPr/>
            </a:pPr>
            <a:r>
              <a:rPr lang="en-US" altLang="zh-CN" sz="2800" dirty="0">
                <a:latin typeface="+mn-lt"/>
                <a:ea typeface="+mn-ea"/>
              </a:rPr>
              <a:t>John L. Hennessy</a:t>
            </a:r>
            <a:r>
              <a:rPr lang="zh-CN" altLang="en-US" sz="2800" dirty="0">
                <a:latin typeface="+mn-lt"/>
                <a:ea typeface="+mn-ea"/>
              </a:rPr>
              <a:t>，</a:t>
            </a:r>
            <a:r>
              <a:rPr lang="en-US" altLang="zh-CN" sz="2800" dirty="0">
                <a:latin typeface="+mn-lt"/>
                <a:ea typeface="+mn-ea"/>
              </a:rPr>
              <a:t> David A. Patterson.  </a:t>
            </a:r>
            <a:r>
              <a:rPr lang="zh-CN" altLang="en-US" sz="2800" dirty="0">
                <a:latin typeface="+mn-lt"/>
                <a:ea typeface="+mn-ea"/>
              </a:rPr>
              <a:t>计算机体系结构</a:t>
            </a:r>
            <a:r>
              <a:rPr lang="en-US" altLang="zh-CN" sz="2800" dirty="0">
                <a:latin typeface="+mn-lt"/>
                <a:ea typeface="+mn-ea"/>
              </a:rPr>
              <a:t>-</a:t>
            </a:r>
            <a:r>
              <a:rPr lang="zh-CN" altLang="en-US" sz="2800" dirty="0">
                <a:latin typeface="+mn-lt"/>
                <a:ea typeface="+mn-ea"/>
              </a:rPr>
              <a:t>量化研究方法（第</a:t>
            </a:r>
            <a:r>
              <a:rPr lang="en-US" altLang="zh-CN" sz="2800" dirty="0">
                <a:latin typeface="+mn-lt"/>
                <a:ea typeface="+mn-ea"/>
              </a:rPr>
              <a:t>5</a:t>
            </a:r>
            <a:r>
              <a:rPr lang="zh-CN" altLang="en-US" sz="2800" dirty="0">
                <a:latin typeface="+mn-lt"/>
                <a:ea typeface="+mn-ea"/>
              </a:rPr>
              <a:t>版）</a:t>
            </a:r>
            <a:endParaRPr lang="en-US" altLang="zh-CN" sz="2800" dirty="0">
              <a:latin typeface="+mn-lt"/>
              <a:ea typeface="+mn-ea"/>
            </a:endParaRPr>
          </a:p>
        </p:txBody>
      </p:sp>
    </p:spTree>
    <p:extLst>
      <p:ext uri="{BB962C8B-B14F-4D97-AF65-F5344CB8AC3E}">
        <p14:creationId xmlns:p14="http://schemas.microsoft.com/office/powerpoint/2010/main" val="4514489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Text Box 3"/>
          <p:cNvSpPr txBox="1">
            <a:spLocks noChangeArrowheads="1"/>
          </p:cNvSpPr>
          <p:nvPr/>
        </p:nvSpPr>
        <p:spPr bwMode="auto">
          <a:xfrm>
            <a:off x="533400" y="9715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dirty="0" smtClean="0">
                <a:latin typeface="Times New Roman" panose="02020603050405020304" pitchFamily="18" charset="0"/>
              </a:rPr>
              <a:t>主存</a:t>
            </a:r>
            <a:r>
              <a:rPr lang="zh-CN" altLang="en-US" sz="2800" dirty="0">
                <a:latin typeface="Times New Roman" panose="02020603050405020304" pitchFamily="18" charset="0"/>
              </a:rPr>
              <a:t>和缓存的编址</a:t>
            </a:r>
          </a:p>
        </p:txBody>
      </p:sp>
      <p:sp>
        <p:nvSpPr>
          <p:cNvPr id="284676" name="Text Box 4"/>
          <p:cNvSpPr txBox="1">
            <a:spLocks noChangeArrowheads="1"/>
          </p:cNvSpPr>
          <p:nvPr/>
        </p:nvSpPr>
        <p:spPr bwMode="auto">
          <a:xfrm>
            <a:off x="693737" y="6393786"/>
            <a:ext cx="6134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800" dirty="0">
                <a:solidFill>
                  <a:srgbClr val="0419E0"/>
                </a:solidFill>
                <a:latin typeface="Times New Roman" panose="02020603050405020304" pitchFamily="18" charset="0"/>
              </a:rPr>
              <a:t>主存和缓存按块存储      块的大小相同</a:t>
            </a:r>
          </a:p>
        </p:txBody>
      </p:sp>
      <p:sp>
        <p:nvSpPr>
          <p:cNvPr id="284677" name="Text Box 5"/>
          <p:cNvSpPr txBox="1">
            <a:spLocks noChangeArrowheads="1"/>
          </p:cNvSpPr>
          <p:nvPr/>
        </p:nvSpPr>
        <p:spPr bwMode="auto">
          <a:xfrm>
            <a:off x="7014737" y="6311626"/>
            <a:ext cx="1595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800" i="1" dirty="0">
                <a:solidFill>
                  <a:srgbClr val="0419E0"/>
                </a:solidFill>
                <a:latin typeface="Times New Roman" panose="02020603050405020304" pitchFamily="18" charset="0"/>
              </a:rPr>
              <a:t>B</a:t>
            </a:r>
            <a:r>
              <a:rPr lang="en-US" altLang="zh-CN" sz="2800" dirty="0">
                <a:solidFill>
                  <a:srgbClr val="0419E0"/>
                </a:solidFill>
                <a:latin typeface="Times New Roman" panose="02020603050405020304" pitchFamily="18" charset="0"/>
              </a:rPr>
              <a:t> </a:t>
            </a:r>
            <a:r>
              <a:rPr lang="zh-CN" altLang="en-US" sz="2800" dirty="0">
                <a:solidFill>
                  <a:srgbClr val="0419E0"/>
                </a:solidFill>
                <a:latin typeface="Times New Roman" panose="02020603050405020304" pitchFamily="18" charset="0"/>
              </a:rPr>
              <a:t>为块长</a:t>
            </a:r>
          </a:p>
        </p:txBody>
      </p:sp>
      <p:grpSp>
        <p:nvGrpSpPr>
          <p:cNvPr id="2" name="Group 6"/>
          <p:cNvGrpSpPr>
            <a:grpSpLocks/>
          </p:cNvGrpSpPr>
          <p:nvPr/>
        </p:nvGrpSpPr>
        <p:grpSpPr bwMode="auto">
          <a:xfrm>
            <a:off x="558800" y="1453877"/>
            <a:ext cx="8355013" cy="4932362"/>
            <a:chOff x="352" y="791"/>
            <a:chExt cx="5263" cy="3107"/>
          </a:xfrm>
        </p:grpSpPr>
        <p:grpSp>
          <p:nvGrpSpPr>
            <p:cNvPr id="6154" name="Group 7"/>
            <p:cNvGrpSpPr>
              <a:grpSpLocks/>
            </p:cNvGrpSpPr>
            <p:nvPr/>
          </p:nvGrpSpPr>
          <p:grpSpPr bwMode="auto">
            <a:xfrm>
              <a:off x="352" y="791"/>
              <a:ext cx="2768" cy="3107"/>
              <a:chOff x="352" y="791"/>
              <a:chExt cx="2768" cy="3107"/>
            </a:xfrm>
          </p:grpSpPr>
          <p:sp>
            <p:nvSpPr>
              <p:cNvPr id="6205" name="Rectangle 8"/>
              <p:cNvSpPr>
                <a:spLocks noChangeArrowheads="1"/>
              </p:cNvSpPr>
              <p:nvPr/>
            </p:nvSpPr>
            <p:spPr bwMode="auto">
              <a:xfrm>
                <a:off x="960" y="2089"/>
                <a:ext cx="816"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06" name="Rectangle 9"/>
              <p:cNvSpPr>
                <a:spLocks noChangeArrowheads="1"/>
              </p:cNvSpPr>
              <p:nvPr/>
            </p:nvSpPr>
            <p:spPr bwMode="auto">
              <a:xfrm>
                <a:off x="960" y="1805"/>
                <a:ext cx="81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07" name="Rectangle 10"/>
              <p:cNvSpPr>
                <a:spLocks noChangeArrowheads="1"/>
              </p:cNvSpPr>
              <p:nvPr/>
            </p:nvSpPr>
            <p:spPr bwMode="auto">
              <a:xfrm>
                <a:off x="960" y="1362"/>
                <a:ext cx="816" cy="325"/>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08" name="Rectangle 11"/>
              <p:cNvSpPr>
                <a:spLocks noChangeArrowheads="1"/>
              </p:cNvSpPr>
              <p:nvPr/>
            </p:nvSpPr>
            <p:spPr bwMode="auto">
              <a:xfrm>
                <a:off x="960" y="1202"/>
                <a:ext cx="816" cy="1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09" name="Rectangle 12"/>
              <p:cNvSpPr>
                <a:spLocks noChangeArrowheads="1"/>
              </p:cNvSpPr>
              <p:nvPr/>
            </p:nvSpPr>
            <p:spPr bwMode="auto">
              <a:xfrm>
                <a:off x="960" y="1041"/>
                <a:ext cx="816" cy="16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10" name="Line 13"/>
              <p:cNvSpPr>
                <a:spLocks noChangeShapeType="1"/>
              </p:cNvSpPr>
              <p:nvPr/>
            </p:nvSpPr>
            <p:spPr bwMode="auto">
              <a:xfrm>
                <a:off x="960" y="1041"/>
                <a:ext cx="816"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11" name="Line 14"/>
              <p:cNvSpPr>
                <a:spLocks noChangeShapeType="1"/>
              </p:cNvSpPr>
              <p:nvPr/>
            </p:nvSpPr>
            <p:spPr bwMode="auto">
              <a:xfrm>
                <a:off x="960" y="1202"/>
                <a:ext cx="8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12" name="Line 15"/>
              <p:cNvSpPr>
                <a:spLocks noChangeShapeType="1"/>
              </p:cNvSpPr>
              <p:nvPr/>
            </p:nvSpPr>
            <p:spPr bwMode="auto">
              <a:xfrm>
                <a:off x="960" y="1362"/>
                <a:ext cx="8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13" name="Line 16"/>
              <p:cNvSpPr>
                <a:spLocks noChangeShapeType="1"/>
              </p:cNvSpPr>
              <p:nvPr/>
            </p:nvSpPr>
            <p:spPr bwMode="auto">
              <a:xfrm>
                <a:off x="960" y="2016"/>
                <a:ext cx="8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14" name="Line 17"/>
              <p:cNvSpPr>
                <a:spLocks noChangeShapeType="1"/>
              </p:cNvSpPr>
              <p:nvPr/>
            </p:nvSpPr>
            <p:spPr bwMode="auto">
              <a:xfrm>
                <a:off x="960" y="1041"/>
                <a:ext cx="0" cy="1189"/>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15" name="Line 18"/>
              <p:cNvSpPr>
                <a:spLocks noChangeShapeType="1"/>
              </p:cNvSpPr>
              <p:nvPr/>
            </p:nvSpPr>
            <p:spPr bwMode="auto">
              <a:xfrm>
                <a:off x="1776" y="1041"/>
                <a:ext cx="0" cy="1189"/>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6216" name="Group 19"/>
              <p:cNvGrpSpPr>
                <a:grpSpLocks/>
              </p:cNvGrpSpPr>
              <p:nvPr/>
            </p:nvGrpSpPr>
            <p:grpSpPr bwMode="auto">
              <a:xfrm>
                <a:off x="1654" y="2064"/>
                <a:ext cx="266" cy="461"/>
                <a:chOff x="1654" y="2594"/>
                <a:chExt cx="266" cy="605"/>
              </a:xfrm>
            </p:grpSpPr>
            <p:sp>
              <p:nvSpPr>
                <p:cNvPr id="6252" name="Text Box 20"/>
                <p:cNvSpPr txBox="1">
                  <a:spLocks noChangeArrowheads="1"/>
                </p:cNvSpPr>
                <p:nvPr/>
              </p:nvSpPr>
              <p:spPr bwMode="auto">
                <a:xfrm>
                  <a:off x="1654" y="2594"/>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p>
              </p:txBody>
            </p:sp>
            <p:sp>
              <p:nvSpPr>
                <p:cNvPr id="6253" name="Text Box 21"/>
                <p:cNvSpPr txBox="1">
                  <a:spLocks noChangeArrowheads="1"/>
                </p:cNvSpPr>
                <p:nvPr/>
              </p:nvSpPr>
              <p:spPr bwMode="auto">
                <a:xfrm>
                  <a:off x="1654" y="2669"/>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p>
              </p:txBody>
            </p:sp>
          </p:grpSp>
          <p:grpSp>
            <p:nvGrpSpPr>
              <p:cNvPr id="6217" name="Group 22"/>
              <p:cNvGrpSpPr>
                <a:grpSpLocks/>
              </p:cNvGrpSpPr>
              <p:nvPr/>
            </p:nvGrpSpPr>
            <p:grpSpPr bwMode="auto">
              <a:xfrm>
                <a:off x="816" y="2064"/>
                <a:ext cx="266" cy="461"/>
                <a:chOff x="1654" y="2594"/>
                <a:chExt cx="266" cy="605"/>
              </a:xfrm>
            </p:grpSpPr>
            <p:sp>
              <p:nvSpPr>
                <p:cNvPr id="6250" name="Text Box 23"/>
                <p:cNvSpPr txBox="1">
                  <a:spLocks noChangeArrowheads="1"/>
                </p:cNvSpPr>
                <p:nvPr/>
              </p:nvSpPr>
              <p:spPr bwMode="auto">
                <a:xfrm>
                  <a:off x="1654" y="2594"/>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p>
              </p:txBody>
            </p:sp>
            <p:sp>
              <p:nvSpPr>
                <p:cNvPr id="6251" name="Text Box 24"/>
                <p:cNvSpPr txBox="1">
                  <a:spLocks noChangeArrowheads="1"/>
                </p:cNvSpPr>
                <p:nvPr/>
              </p:nvSpPr>
              <p:spPr bwMode="auto">
                <a:xfrm>
                  <a:off x="1654" y="2669"/>
                  <a:ext cx="266"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p>
              </p:txBody>
            </p:sp>
          </p:grpSp>
          <p:sp>
            <p:nvSpPr>
              <p:cNvPr id="6218" name="Rectangle 25"/>
              <p:cNvSpPr>
                <a:spLocks noChangeArrowheads="1"/>
              </p:cNvSpPr>
              <p:nvPr/>
            </p:nvSpPr>
            <p:spPr bwMode="auto">
              <a:xfrm>
                <a:off x="960" y="2491"/>
                <a:ext cx="816" cy="34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2800" b="0">
                  <a:latin typeface="Times New Roman" panose="02020603050405020304" pitchFamily="18" charset="0"/>
                </a:endParaRPr>
              </a:p>
            </p:txBody>
          </p:sp>
          <p:sp>
            <p:nvSpPr>
              <p:cNvPr id="6219" name="Rectangle 26"/>
              <p:cNvSpPr>
                <a:spLocks noChangeArrowheads="1"/>
              </p:cNvSpPr>
              <p:nvPr/>
            </p:nvSpPr>
            <p:spPr bwMode="auto">
              <a:xfrm>
                <a:off x="960" y="2345"/>
                <a:ext cx="8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220" name="Freeform 27"/>
              <p:cNvSpPr>
                <a:spLocks/>
              </p:cNvSpPr>
              <p:nvPr/>
            </p:nvSpPr>
            <p:spPr bwMode="auto">
              <a:xfrm>
                <a:off x="960" y="2418"/>
                <a:ext cx="1" cy="303"/>
              </a:xfrm>
              <a:custGeom>
                <a:avLst/>
                <a:gdLst>
                  <a:gd name="T0" fmla="*/ 0 w 1"/>
                  <a:gd name="T1" fmla="*/ 0 h 303"/>
                  <a:gd name="T2" fmla="*/ 1 w 1"/>
                  <a:gd name="T3" fmla="*/ 303 h 303"/>
                  <a:gd name="T4" fmla="*/ 0 60000 65536"/>
                  <a:gd name="T5" fmla="*/ 0 60000 65536"/>
                  <a:gd name="T6" fmla="*/ 0 w 1"/>
                  <a:gd name="T7" fmla="*/ 0 h 303"/>
                  <a:gd name="T8" fmla="*/ 1 w 1"/>
                  <a:gd name="T9" fmla="*/ 303 h 303"/>
                </a:gdLst>
                <a:ahLst/>
                <a:cxnLst>
                  <a:cxn ang="T4">
                    <a:pos x="T0" y="T1"/>
                  </a:cxn>
                  <a:cxn ang="T5">
                    <a:pos x="T2" y="T3"/>
                  </a:cxn>
                </a:cxnLst>
                <a:rect l="T6" t="T7" r="T8" b="T9"/>
                <a:pathLst>
                  <a:path w="1" h="303">
                    <a:moveTo>
                      <a:pt x="0" y="0"/>
                    </a:moveTo>
                    <a:lnTo>
                      <a:pt x="1" y="303"/>
                    </a:lnTo>
                  </a:path>
                </a:pathLst>
              </a:custGeom>
              <a:noFill/>
              <a:ln w="381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21" name="Freeform 28"/>
              <p:cNvSpPr>
                <a:spLocks/>
              </p:cNvSpPr>
              <p:nvPr/>
            </p:nvSpPr>
            <p:spPr bwMode="auto">
              <a:xfrm>
                <a:off x="1777" y="2409"/>
                <a:ext cx="2" cy="312"/>
              </a:xfrm>
              <a:custGeom>
                <a:avLst/>
                <a:gdLst>
                  <a:gd name="T0" fmla="*/ 2 w 2"/>
                  <a:gd name="T1" fmla="*/ 0 h 312"/>
                  <a:gd name="T2" fmla="*/ 0 w 2"/>
                  <a:gd name="T3" fmla="*/ 312 h 312"/>
                  <a:gd name="T4" fmla="*/ 0 60000 65536"/>
                  <a:gd name="T5" fmla="*/ 0 60000 65536"/>
                  <a:gd name="T6" fmla="*/ 0 w 2"/>
                  <a:gd name="T7" fmla="*/ 0 h 312"/>
                  <a:gd name="T8" fmla="*/ 2 w 2"/>
                  <a:gd name="T9" fmla="*/ 312 h 312"/>
                </a:gdLst>
                <a:ahLst/>
                <a:cxnLst>
                  <a:cxn ang="T4">
                    <a:pos x="T0" y="T1"/>
                  </a:cxn>
                  <a:cxn ang="T5">
                    <a:pos x="T2" y="T3"/>
                  </a:cxn>
                </a:cxnLst>
                <a:rect l="T6" t="T7" r="T8" b="T9"/>
                <a:pathLst>
                  <a:path w="2" h="312">
                    <a:moveTo>
                      <a:pt x="2" y="0"/>
                    </a:moveTo>
                    <a:lnTo>
                      <a:pt x="0" y="312"/>
                    </a:lnTo>
                  </a:path>
                </a:pathLst>
              </a:custGeom>
              <a:noFill/>
              <a:ln w="381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22" name="Text Box 29"/>
              <p:cNvSpPr txBox="1">
                <a:spLocks noChangeArrowheads="1"/>
              </p:cNvSpPr>
              <p:nvPr/>
            </p:nvSpPr>
            <p:spPr bwMode="auto">
              <a:xfrm>
                <a:off x="1248" y="1411"/>
                <a:ext cx="42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a:t>
                </a:r>
              </a:p>
            </p:txBody>
          </p:sp>
          <p:sp>
            <p:nvSpPr>
              <p:cNvPr id="6223" name="Text Box 30"/>
              <p:cNvSpPr txBox="1">
                <a:spLocks noChangeArrowheads="1"/>
              </p:cNvSpPr>
              <p:nvPr/>
            </p:nvSpPr>
            <p:spPr bwMode="auto">
              <a:xfrm>
                <a:off x="1248" y="1723"/>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a:t>
                </a:r>
              </a:p>
            </p:txBody>
          </p:sp>
          <p:sp>
            <p:nvSpPr>
              <p:cNvPr id="6224" name="Text Box 31"/>
              <p:cNvSpPr txBox="1">
                <a:spLocks noChangeArrowheads="1"/>
              </p:cNvSpPr>
              <p:nvPr/>
            </p:nvSpPr>
            <p:spPr bwMode="auto">
              <a:xfrm>
                <a:off x="1920" y="791"/>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主存块号</a:t>
                </a:r>
              </a:p>
            </p:txBody>
          </p:sp>
          <p:sp>
            <p:nvSpPr>
              <p:cNvPr id="6225" name="Text Box 32"/>
              <p:cNvSpPr txBox="1">
                <a:spLocks noChangeArrowheads="1"/>
              </p:cNvSpPr>
              <p:nvPr/>
            </p:nvSpPr>
            <p:spPr bwMode="auto">
              <a:xfrm>
                <a:off x="950" y="791"/>
                <a:ext cx="7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主存储器</a:t>
                </a:r>
              </a:p>
            </p:txBody>
          </p:sp>
          <p:sp>
            <p:nvSpPr>
              <p:cNvPr id="6226" name="Text Box 33"/>
              <p:cNvSpPr txBox="1">
                <a:spLocks noChangeArrowheads="1"/>
              </p:cNvSpPr>
              <p:nvPr/>
            </p:nvSpPr>
            <p:spPr bwMode="auto">
              <a:xfrm>
                <a:off x="748" y="120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400">
                    <a:latin typeface="Times New Roman" panose="02020603050405020304" pitchFamily="18" charset="0"/>
                  </a:rPr>
                  <a:t>0</a:t>
                </a:r>
              </a:p>
            </p:txBody>
          </p:sp>
          <p:sp>
            <p:nvSpPr>
              <p:cNvPr id="6227" name="Text Box 34"/>
              <p:cNvSpPr txBox="1">
                <a:spLocks noChangeArrowheads="1"/>
              </p:cNvSpPr>
              <p:nvPr/>
            </p:nvSpPr>
            <p:spPr bwMode="auto">
              <a:xfrm>
                <a:off x="748" y="17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400">
                    <a:latin typeface="Times New Roman" panose="02020603050405020304" pitchFamily="18" charset="0"/>
                  </a:rPr>
                  <a:t>1</a:t>
                </a:r>
              </a:p>
            </p:txBody>
          </p:sp>
          <p:sp>
            <p:nvSpPr>
              <p:cNvPr id="6228" name="Text Box 35"/>
              <p:cNvSpPr txBox="1">
                <a:spLocks noChangeArrowheads="1"/>
              </p:cNvSpPr>
              <p:nvPr/>
            </p:nvSpPr>
            <p:spPr bwMode="auto">
              <a:xfrm>
                <a:off x="352" y="2486"/>
                <a:ext cx="6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400">
                    <a:latin typeface="Times New Roman" panose="02020603050405020304" pitchFamily="18" charset="0"/>
                  </a:rPr>
                  <a:t>2</a:t>
                </a:r>
                <a:r>
                  <a:rPr lang="en-US" altLang="zh-CN" sz="2400" i="1" baseline="50000">
                    <a:latin typeface="Times New Roman" panose="02020603050405020304" pitchFamily="18" charset="0"/>
                  </a:rPr>
                  <a:t>m</a:t>
                </a:r>
                <a:r>
                  <a:rPr lang="en-US" altLang="zh-CN" sz="2400">
                    <a:latin typeface="Times New Roman" panose="02020603050405020304" pitchFamily="18" charset="0"/>
                  </a:rPr>
                  <a:t>－1</a:t>
                </a:r>
              </a:p>
            </p:txBody>
          </p:sp>
          <p:sp>
            <p:nvSpPr>
              <p:cNvPr id="6229" name="AutoShape 36"/>
              <p:cNvSpPr>
                <a:spLocks/>
              </p:cNvSpPr>
              <p:nvPr/>
            </p:nvSpPr>
            <p:spPr bwMode="auto">
              <a:xfrm>
                <a:off x="1824" y="1041"/>
                <a:ext cx="96" cy="639"/>
              </a:xfrm>
              <a:prstGeom prst="rightBrace">
                <a:avLst>
                  <a:gd name="adj1" fmla="val 55469"/>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230" name="AutoShape 37"/>
              <p:cNvSpPr>
                <a:spLocks/>
              </p:cNvSpPr>
              <p:nvPr/>
            </p:nvSpPr>
            <p:spPr bwMode="auto">
              <a:xfrm>
                <a:off x="1824" y="1699"/>
                <a:ext cx="100" cy="329"/>
              </a:xfrm>
              <a:prstGeom prst="rightBrace">
                <a:avLst>
                  <a:gd name="adj1" fmla="val 2741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231" name="AutoShape 38"/>
              <p:cNvSpPr>
                <a:spLocks/>
              </p:cNvSpPr>
              <p:nvPr/>
            </p:nvSpPr>
            <p:spPr bwMode="auto">
              <a:xfrm>
                <a:off x="1824" y="2501"/>
                <a:ext cx="100" cy="331"/>
              </a:xfrm>
              <a:prstGeom prst="rightBrace">
                <a:avLst>
                  <a:gd name="adj1" fmla="val 2758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232" name="Text Box 39"/>
              <p:cNvSpPr txBox="1">
                <a:spLocks noChangeArrowheads="1"/>
              </p:cNvSpPr>
              <p:nvPr/>
            </p:nvSpPr>
            <p:spPr bwMode="auto">
              <a:xfrm>
                <a:off x="1920" y="128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0</a:t>
                </a:r>
              </a:p>
            </p:txBody>
          </p:sp>
          <p:sp>
            <p:nvSpPr>
              <p:cNvPr id="6233" name="Text Box 40"/>
              <p:cNvSpPr txBox="1">
                <a:spLocks noChangeArrowheads="1"/>
              </p:cNvSpPr>
              <p:nvPr/>
            </p:nvSpPr>
            <p:spPr bwMode="auto">
              <a:xfrm>
                <a:off x="1920" y="1728"/>
                <a:ext cx="5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1</a:t>
                </a:r>
              </a:p>
            </p:txBody>
          </p:sp>
          <p:sp>
            <p:nvSpPr>
              <p:cNvPr id="6234" name="Text Box 41"/>
              <p:cNvSpPr txBox="1">
                <a:spLocks noChangeArrowheads="1"/>
              </p:cNvSpPr>
              <p:nvPr/>
            </p:nvSpPr>
            <p:spPr bwMode="auto">
              <a:xfrm>
                <a:off x="1920" y="2568"/>
                <a:ext cx="8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a:t>
                </a:r>
                <a:r>
                  <a:rPr lang="en-US" altLang="zh-CN" sz="2000" i="1">
                    <a:latin typeface="Times New Roman" panose="02020603050405020304" pitchFamily="18" charset="0"/>
                  </a:rPr>
                  <a:t>M</a:t>
                </a:r>
                <a:r>
                  <a:rPr lang="en-US" altLang="zh-CN" sz="2000">
                    <a:latin typeface="Times New Roman" panose="02020603050405020304" pitchFamily="18" charset="0"/>
                  </a:rPr>
                  <a:t>－1</a:t>
                </a:r>
              </a:p>
            </p:txBody>
          </p:sp>
          <p:sp>
            <p:nvSpPr>
              <p:cNvPr id="6235" name="Rectangle 42"/>
              <p:cNvSpPr>
                <a:spLocks noChangeArrowheads="1"/>
              </p:cNvSpPr>
              <p:nvPr/>
            </p:nvSpPr>
            <p:spPr bwMode="auto">
              <a:xfrm>
                <a:off x="500" y="3372"/>
                <a:ext cx="864"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236" name="Text Box 43"/>
              <p:cNvSpPr txBox="1">
                <a:spLocks noChangeArrowheads="1"/>
              </p:cNvSpPr>
              <p:nvPr/>
            </p:nvSpPr>
            <p:spPr bwMode="auto">
              <a:xfrm>
                <a:off x="540" y="3377"/>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kumimoji="0" lang="zh-CN" altLang="en-US" sz="2000">
                    <a:latin typeface="Times New Roman" panose="02020603050405020304" pitchFamily="18" charset="0"/>
                  </a:rPr>
                  <a:t>主存块号</a:t>
                </a:r>
              </a:p>
            </p:txBody>
          </p:sp>
          <p:sp>
            <p:nvSpPr>
              <p:cNvPr id="6237" name="Text Box 44"/>
              <p:cNvSpPr txBox="1">
                <a:spLocks noChangeArrowheads="1"/>
              </p:cNvSpPr>
              <p:nvPr/>
            </p:nvSpPr>
            <p:spPr bwMode="auto">
              <a:xfrm>
                <a:off x="1404" y="3377"/>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kumimoji="0" lang="zh-CN" altLang="en-US" sz="2000">
                    <a:latin typeface="Times New Roman" panose="02020603050405020304" pitchFamily="18" charset="0"/>
                  </a:rPr>
                  <a:t>块内地址</a:t>
                </a:r>
                <a:endParaRPr lang="zh-CN" altLang="en-US" sz="2000">
                  <a:latin typeface="Times New Roman" panose="02020603050405020304" pitchFamily="18" charset="0"/>
                </a:endParaRPr>
              </a:p>
            </p:txBody>
          </p:sp>
          <p:sp>
            <p:nvSpPr>
              <p:cNvPr id="6238" name="Rectangle 45"/>
              <p:cNvSpPr>
                <a:spLocks noChangeArrowheads="1"/>
              </p:cNvSpPr>
              <p:nvPr/>
            </p:nvSpPr>
            <p:spPr bwMode="auto">
              <a:xfrm>
                <a:off x="1364" y="3372"/>
                <a:ext cx="864"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239" name="Freeform 46"/>
              <p:cNvSpPr>
                <a:spLocks/>
              </p:cNvSpPr>
              <p:nvPr/>
            </p:nvSpPr>
            <p:spPr bwMode="auto">
              <a:xfrm>
                <a:off x="495" y="2832"/>
                <a:ext cx="1" cy="540"/>
              </a:xfrm>
              <a:custGeom>
                <a:avLst/>
                <a:gdLst>
                  <a:gd name="T0" fmla="*/ 0 w 1"/>
                  <a:gd name="T1" fmla="*/ 0 h 540"/>
                  <a:gd name="T2" fmla="*/ 0 w 1"/>
                  <a:gd name="T3" fmla="*/ 540 h 540"/>
                  <a:gd name="T4" fmla="*/ 0 60000 65536"/>
                  <a:gd name="T5" fmla="*/ 0 60000 65536"/>
                  <a:gd name="T6" fmla="*/ 0 w 1"/>
                  <a:gd name="T7" fmla="*/ 0 h 540"/>
                  <a:gd name="T8" fmla="*/ 1 w 1"/>
                  <a:gd name="T9" fmla="*/ 540 h 540"/>
                </a:gdLst>
                <a:ahLst/>
                <a:cxnLst>
                  <a:cxn ang="T4">
                    <a:pos x="T0" y="T1"/>
                  </a:cxn>
                  <a:cxn ang="T5">
                    <a:pos x="T2" y="T3"/>
                  </a:cxn>
                </a:cxnLst>
                <a:rect l="T6" t="T7" r="T8" b="T9"/>
                <a:pathLst>
                  <a:path w="1" h="540">
                    <a:moveTo>
                      <a:pt x="0" y="0"/>
                    </a:moveTo>
                    <a:lnTo>
                      <a:pt x="0" y="54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0" name="Freeform 47"/>
              <p:cNvSpPr>
                <a:spLocks/>
              </p:cNvSpPr>
              <p:nvPr/>
            </p:nvSpPr>
            <p:spPr bwMode="auto">
              <a:xfrm>
                <a:off x="2223" y="2832"/>
                <a:ext cx="1" cy="543"/>
              </a:xfrm>
              <a:custGeom>
                <a:avLst/>
                <a:gdLst>
                  <a:gd name="T0" fmla="*/ 0 w 1"/>
                  <a:gd name="T1" fmla="*/ 0 h 543"/>
                  <a:gd name="T2" fmla="*/ 0 w 1"/>
                  <a:gd name="T3" fmla="*/ 543 h 543"/>
                  <a:gd name="T4" fmla="*/ 0 60000 65536"/>
                  <a:gd name="T5" fmla="*/ 0 60000 65536"/>
                  <a:gd name="T6" fmla="*/ 0 w 1"/>
                  <a:gd name="T7" fmla="*/ 0 h 543"/>
                  <a:gd name="T8" fmla="*/ 1 w 1"/>
                  <a:gd name="T9" fmla="*/ 543 h 543"/>
                </a:gdLst>
                <a:ahLst/>
                <a:cxnLst>
                  <a:cxn ang="T4">
                    <a:pos x="T0" y="T1"/>
                  </a:cxn>
                  <a:cxn ang="T5">
                    <a:pos x="T2" y="T3"/>
                  </a:cxn>
                </a:cxnLst>
                <a:rect l="T6" t="T7" r="T8" b="T9"/>
                <a:pathLst>
                  <a:path w="1" h="543">
                    <a:moveTo>
                      <a:pt x="0" y="0"/>
                    </a:moveTo>
                    <a:lnTo>
                      <a:pt x="0" y="543"/>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1" name="Freeform 48"/>
              <p:cNvSpPr>
                <a:spLocks/>
              </p:cNvSpPr>
              <p:nvPr/>
            </p:nvSpPr>
            <p:spPr bwMode="auto">
              <a:xfrm>
                <a:off x="1360" y="3088"/>
                <a:ext cx="1" cy="272"/>
              </a:xfrm>
              <a:custGeom>
                <a:avLst/>
                <a:gdLst>
                  <a:gd name="T0" fmla="*/ 0 w 1"/>
                  <a:gd name="T1" fmla="*/ 0 h 306"/>
                  <a:gd name="T2" fmla="*/ 0 w 1"/>
                  <a:gd name="T3" fmla="*/ 106 h 306"/>
                  <a:gd name="T4" fmla="*/ 0 60000 65536"/>
                  <a:gd name="T5" fmla="*/ 0 60000 65536"/>
                  <a:gd name="T6" fmla="*/ 0 w 1"/>
                  <a:gd name="T7" fmla="*/ 0 h 306"/>
                  <a:gd name="T8" fmla="*/ 1 w 1"/>
                  <a:gd name="T9" fmla="*/ 306 h 306"/>
                </a:gdLst>
                <a:ahLst/>
                <a:cxnLst>
                  <a:cxn ang="T4">
                    <a:pos x="T0" y="T1"/>
                  </a:cxn>
                  <a:cxn ang="T5">
                    <a:pos x="T2" y="T3"/>
                  </a:cxn>
                </a:cxnLst>
                <a:rect l="T6" t="T7" r="T8" b="T9"/>
                <a:pathLst>
                  <a:path w="1" h="306">
                    <a:moveTo>
                      <a:pt x="0" y="0"/>
                    </a:moveTo>
                    <a:lnTo>
                      <a:pt x="0" y="30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2" name="Freeform 49"/>
              <p:cNvSpPr>
                <a:spLocks/>
              </p:cNvSpPr>
              <p:nvPr/>
            </p:nvSpPr>
            <p:spPr bwMode="auto">
              <a:xfrm>
                <a:off x="504" y="3269"/>
                <a:ext cx="852" cy="1"/>
              </a:xfrm>
              <a:custGeom>
                <a:avLst/>
                <a:gdLst>
                  <a:gd name="T0" fmla="*/ 0 w 852"/>
                  <a:gd name="T1" fmla="*/ 0 h 1"/>
                  <a:gd name="T2" fmla="*/ 852 w 852"/>
                  <a:gd name="T3" fmla="*/ 0 h 1"/>
                  <a:gd name="T4" fmla="*/ 0 60000 65536"/>
                  <a:gd name="T5" fmla="*/ 0 60000 65536"/>
                  <a:gd name="T6" fmla="*/ 0 w 852"/>
                  <a:gd name="T7" fmla="*/ 0 h 1"/>
                  <a:gd name="T8" fmla="*/ 852 w 852"/>
                  <a:gd name="T9" fmla="*/ 1 h 1"/>
                </a:gdLst>
                <a:ahLst/>
                <a:cxnLst>
                  <a:cxn ang="T4">
                    <a:pos x="T0" y="T1"/>
                  </a:cxn>
                  <a:cxn ang="T5">
                    <a:pos x="T2" y="T3"/>
                  </a:cxn>
                </a:cxnLst>
                <a:rect l="T6" t="T7" r="T8" b="T9"/>
                <a:pathLst>
                  <a:path w="852" h="1">
                    <a:moveTo>
                      <a:pt x="0" y="0"/>
                    </a:moveTo>
                    <a:lnTo>
                      <a:pt x="852" y="0"/>
                    </a:lnTo>
                  </a:path>
                </a:pathLst>
              </a:custGeom>
              <a:noFill/>
              <a:ln w="38100">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3" name="Text Box 50"/>
              <p:cNvSpPr txBox="1">
                <a:spLocks noChangeArrowheads="1"/>
              </p:cNvSpPr>
              <p:nvPr/>
            </p:nvSpPr>
            <p:spPr bwMode="auto">
              <a:xfrm>
                <a:off x="742" y="3045"/>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m</a:t>
                </a:r>
                <a:r>
                  <a:rPr lang="zh-CN" altLang="en-US" sz="2000">
                    <a:latin typeface="Times New Roman" panose="02020603050405020304" pitchFamily="18" charset="0"/>
                  </a:rPr>
                  <a:t>位</a:t>
                </a:r>
              </a:p>
            </p:txBody>
          </p:sp>
          <p:sp>
            <p:nvSpPr>
              <p:cNvPr id="6244" name="Freeform 51"/>
              <p:cNvSpPr>
                <a:spLocks/>
              </p:cNvSpPr>
              <p:nvPr/>
            </p:nvSpPr>
            <p:spPr bwMode="auto">
              <a:xfrm>
                <a:off x="1362" y="3267"/>
                <a:ext cx="870" cy="3"/>
              </a:xfrm>
              <a:custGeom>
                <a:avLst/>
                <a:gdLst>
                  <a:gd name="T0" fmla="*/ 0 w 870"/>
                  <a:gd name="T1" fmla="*/ 3 h 3"/>
                  <a:gd name="T2" fmla="*/ 870 w 870"/>
                  <a:gd name="T3" fmla="*/ 0 h 3"/>
                  <a:gd name="T4" fmla="*/ 0 60000 65536"/>
                  <a:gd name="T5" fmla="*/ 0 60000 65536"/>
                  <a:gd name="T6" fmla="*/ 0 w 870"/>
                  <a:gd name="T7" fmla="*/ 0 h 3"/>
                  <a:gd name="T8" fmla="*/ 870 w 870"/>
                  <a:gd name="T9" fmla="*/ 3 h 3"/>
                </a:gdLst>
                <a:ahLst/>
                <a:cxnLst>
                  <a:cxn ang="T4">
                    <a:pos x="T0" y="T1"/>
                  </a:cxn>
                  <a:cxn ang="T5">
                    <a:pos x="T2" y="T3"/>
                  </a:cxn>
                </a:cxnLst>
                <a:rect l="T6" t="T7" r="T8" b="T9"/>
                <a:pathLst>
                  <a:path w="870" h="3">
                    <a:moveTo>
                      <a:pt x="0" y="3"/>
                    </a:moveTo>
                    <a:lnTo>
                      <a:pt x="870" y="0"/>
                    </a:lnTo>
                  </a:path>
                </a:pathLst>
              </a:custGeom>
              <a:noFill/>
              <a:ln w="38100">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5" name="Text Box 52"/>
              <p:cNvSpPr txBox="1">
                <a:spLocks noChangeArrowheads="1"/>
              </p:cNvSpPr>
              <p:nvPr/>
            </p:nvSpPr>
            <p:spPr bwMode="auto">
              <a:xfrm>
                <a:off x="1632" y="3045"/>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b</a:t>
                </a:r>
                <a:r>
                  <a:rPr lang="zh-CN" altLang="en-US" sz="2000">
                    <a:latin typeface="Times New Roman" panose="02020603050405020304" pitchFamily="18" charset="0"/>
                  </a:rPr>
                  <a:t>位</a:t>
                </a:r>
              </a:p>
            </p:txBody>
          </p:sp>
          <p:sp>
            <p:nvSpPr>
              <p:cNvPr id="6246" name="Freeform 53"/>
              <p:cNvSpPr>
                <a:spLocks/>
              </p:cNvSpPr>
              <p:nvPr/>
            </p:nvSpPr>
            <p:spPr bwMode="auto">
              <a:xfrm>
                <a:off x="501" y="3036"/>
                <a:ext cx="1707" cy="1"/>
              </a:xfrm>
              <a:custGeom>
                <a:avLst/>
                <a:gdLst>
                  <a:gd name="T0" fmla="*/ 0 w 1707"/>
                  <a:gd name="T1" fmla="*/ 0 h 1"/>
                  <a:gd name="T2" fmla="*/ 1707 w 1707"/>
                  <a:gd name="T3" fmla="*/ 1 h 1"/>
                  <a:gd name="T4" fmla="*/ 0 60000 65536"/>
                  <a:gd name="T5" fmla="*/ 0 60000 65536"/>
                  <a:gd name="T6" fmla="*/ 0 w 1707"/>
                  <a:gd name="T7" fmla="*/ 0 h 1"/>
                  <a:gd name="T8" fmla="*/ 1707 w 1707"/>
                  <a:gd name="T9" fmla="*/ 1 h 1"/>
                </a:gdLst>
                <a:ahLst/>
                <a:cxnLst>
                  <a:cxn ang="T4">
                    <a:pos x="T0" y="T1"/>
                  </a:cxn>
                  <a:cxn ang="T5">
                    <a:pos x="T2" y="T3"/>
                  </a:cxn>
                </a:cxnLst>
                <a:rect l="T6" t="T7" r="T8" b="T9"/>
                <a:pathLst>
                  <a:path w="1707" h="1">
                    <a:moveTo>
                      <a:pt x="0" y="0"/>
                    </a:moveTo>
                    <a:lnTo>
                      <a:pt x="1707" y="1"/>
                    </a:lnTo>
                  </a:path>
                </a:pathLst>
              </a:custGeom>
              <a:noFill/>
              <a:ln w="38100">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47" name="Text Box 54"/>
              <p:cNvSpPr txBox="1">
                <a:spLocks noChangeArrowheads="1"/>
              </p:cNvSpPr>
              <p:nvPr/>
            </p:nvSpPr>
            <p:spPr bwMode="auto">
              <a:xfrm>
                <a:off x="1152" y="2834"/>
                <a:ext cx="3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n</a:t>
                </a:r>
                <a:r>
                  <a:rPr lang="zh-CN" altLang="en-US" sz="2000">
                    <a:latin typeface="Times New Roman" panose="02020603050405020304" pitchFamily="18" charset="0"/>
                  </a:rPr>
                  <a:t>位</a:t>
                </a:r>
              </a:p>
            </p:txBody>
          </p:sp>
          <p:sp>
            <p:nvSpPr>
              <p:cNvPr id="6248" name="Text Box 55"/>
              <p:cNvSpPr txBox="1">
                <a:spLocks noChangeArrowheads="1"/>
              </p:cNvSpPr>
              <p:nvPr/>
            </p:nvSpPr>
            <p:spPr bwMode="auto">
              <a:xfrm>
                <a:off x="768" y="3638"/>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M</a:t>
                </a:r>
                <a:r>
                  <a:rPr lang="zh-CN" altLang="en-US" sz="2000">
                    <a:latin typeface="Times New Roman" panose="02020603050405020304" pitchFamily="18" charset="0"/>
                  </a:rPr>
                  <a:t>块</a:t>
                </a:r>
              </a:p>
            </p:txBody>
          </p:sp>
          <p:sp>
            <p:nvSpPr>
              <p:cNvPr id="6249" name="Text Box 56"/>
              <p:cNvSpPr txBox="1">
                <a:spLocks noChangeArrowheads="1"/>
              </p:cNvSpPr>
              <p:nvPr/>
            </p:nvSpPr>
            <p:spPr bwMode="auto">
              <a:xfrm>
                <a:off x="1584" y="3648"/>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B</a:t>
                </a:r>
                <a:r>
                  <a:rPr lang="zh-CN" altLang="en-US" sz="2000">
                    <a:latin typeface="Times New Roman" panose="02020603050405020304" pitchFamily="18" charset="0"/>
                  </a:rPr>
                  <a:t>个字</a:t>
                </a:r>
              </a:p>
            </p:txBody>
          </p:sp>
        </p:grpSp>
        <p:grpSp>
          <p:nvGrpSpPr>
            <p:cNvPr id="6155" name="Group 57"/>
            <p:cNvGrpSpPr>
              <a:grpSpLocks/>
            </p:cNvGrpSpPr>
            <p:nvPr/>
          </p:nvGrpSpPr>
          <p:grpSpPr bwMode="auto">
            <a:xfrm>
              <a:off x="2850" y="806"/>
              <a:ext cx="2765" cy="3092"/>
              <a:chOff x="2850" y="806"/>
              <a:chExt cx="2765" cy="3092"/>
            </a:xfrm>
          </p:grpSpPr>
          <p:sp>
            <p:nvSpPr>
              <p:cNvPr id="6156" name="Rectangle 58"/>
              <p:cNvSpPr>
                <a:spLocks noChangeArrowheads="1"/>
              </p:cNvSpPr>
              <p:nvPr/>
            </p:nvSpPr>
            <p:spPr bwMode="auto">
              <a:xfrm>
                <a:off x="3456" y="3372"/>
                <a:ext cx="716"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57" name="Text Box 59"/>
              <p:cNvSpPr txBox="1">
                <a:spLocks noChangeArrowheads="1"/>
              </p:cNvSpPr>
              <p:nvPr/>
            </p:nvSpPr>
            <p:spPr bwMode="auto">
              <a:xfrm>
                <a:off x="3436" y="3377"/>
                <a:ext cx="7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kumimoji="0" lang="zh-CN" altLang="en-US" sz="2000">
                    <a:latin typeface="Times New Roman" panose="02020603050405020304" pitchFamily="18" charset="0"/>
                  </a:rPr>
                  <a:t>缓存块号</a:t>
                </a:r>
              </a:p>
            </p:txBody>
          </p:sp>
          <p:sp>
            <p:nvSpPr>
              <p:cNvPr id="6158" name="Text Box 60"/>
              <p:cNvSpPr txBox="1">
                <a:spLocks noChangeArrowheads="1"/>
              </p:cNvSpPr>
              <p:nvPr/>
            </p:nvSpPr>
            <p:spPr bwMode="auto">
              <a:xfrm>
                <a:off x="4232" y="3377"/>
                <a:ext cx="7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kumimoji="0" lang="zh-CN" altLang="en-US" sz="2000">
                    <a:latin typeface="Times New Roman" panose="02020603050405020304" pitchFamily="18" charset="0"/>
                  </a:rPr>
                  <a:t>块内地址</a:t>
                </a:r>
                <a:endParaRPr lang="zh-CN" altLang="en-US" sz="2000">
                  <a:latin typeface="Times New Roman" panose="02020603050405020304" pitchFamily="18" charset="0"/>
                </a:endParaRPr>
              </a:p>
            </p:txBody>
          </p:sp>
          <p:sp>
            <p:nvSpPr>
              <p:cNvPr id="6159" name="Rectangle 61"/>
              <p:cNvSpPr>
                <a:spLocks noChangeArrowheads="1"/>
              </p:cNvSpPr>
              <p:nvPr/>
            </p:nvSpPr>
            <p:spPr bwMode="auto">
              <a:xfrm>
                <a:off x="4172" y="3372"/>
                <a:ext cx="864" cy="2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60" name="Freeform 62"/>
              <p:cNvSpPr>
                <a:spLocks/>
              </p:cNvSpPr>
              <p:nvPr/>
            </p:nvSpPr>
            <p:spPr bwMode="auto">
              <a:xfrm>
                <a:off x="3455" y="3168"/>
                <a:ext cx="1" cy="227"/>
              </a:xfrm>
              <a:custGeom>
                <a:avLst/>
                <a:gdLst>
                  <a:gd name="T0" fmla="*/ 0 w 1"/>
                  <a:gd name="T1" fmla="*/ 0 h 540"/>
                  <a:gd name="T2" fmla="*/ 0 w 1"/>
                  <a:gd name="T3" fmla="*/ 0 h 540"/>
                  <a:gd name="T4" fmla="*/ 0 60000 65536"/>
                  <a:gd name="T5" fmla="*/ 0 60000 65536"/>
                  <a:gd name="T6" fmla="*/ 0 w 1"/>
                  <a:gd name="T7" fmla="*/ 0 h 540"/>
                  <a:gd name="T8" fmla="*/ 1 w 1"/>
                  <a:gd name="T9" fmla="*/ 540 h 540"/>
                </a:gdLst>
                <a:ahLst/>
                <a:cxnLst>
                  <a:cxn ang="T4">
                    <a:pos x="T0" y="T1"/>
                  </a:cxn>
                  <a:cxn ang="T5">
                    <a:pos x="T2" y="T3"/>
                  </a:cxn>
                </a:cxnLst>
                <a:rect l="T6" t="T7" r="T8" b="T9"/>
                <a:pathLst>
                  <a:path w="1" h="540">
                    <a:moveTo>
                      <a:pt x="0" y="0"/>
                    </a:moveTo>
                    <a:lnTo>
                      <a:pt x="0" y="54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61" name="Freeform 63"/>
              <p:cNvSpPr>
                <a:spLocks/>
              </p:cNvSpPr>
              <p:nvPr/>
            </p:nvSpPr>
            <p:spPr bwMode="auto">
              <a:xfrm>
                <a:off x="5031" y="3168"/>
                <a:ext cx="1" cy="227"/>
              </a:xfrm>
              <a:custGeom>
                <a:avLst/>
                <a:gdLst>
                  <a:gd name="T0" fmla="*/ 0 w 1"/>
                  <a:gd name="T1" fmla="*/ 0 h 543"/>
                  <a:gd name="T2" fmla="*/ 0 w 1"/>
                  <a:gd name="T3" fmla="*/ 0 h 543"/>
                  <a:gd name="T4" fmla="*/ 0 60000 65536"/>
                  <a:gd name="T5" fmla="*/ 0 60000 65536"/>
                  <a:gd name="T6" fmla="*/ 0 w 1"/>
                  <a:gd name="T7" fmla="*/ 0 h 543"/>
                  <a:gd name="T8" fmla="*/ 1 w 1"/>
                  <a:gd name="T9" fmla="*/ 543 h 543"/>
                </a:gdLst>
                <a:ahLst/>
                <a:cxnLst>
                  <a:cxn ang="T4">
                    <a:pos x="T0" y="T1"/>
                  </a:cxn>
                  <a:cxn ang="T5">
                    <a:pos x="T2" y="T3"/>
                  </a:cxn>
                </a:cxnLst>
                <a:rect l="T6" t="T7" r="T8" b="T9"/>
                <a:pathLst>
                  <a:path w="1" h="543">
                    <a:moveTo>
                      <a:pt x="0" y="0"/>
                    </a:moveTo>
                    <a:lnTo>
                      <a:pt x="0" y="543"/>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62" name="Freeform 64"/>
              <p:cNvSpPr>
                <a:spLocks/>
              </p:cNvSpPr>
              <p:nvPr/>
            </p:nvSpPr>
            <p:spPr bwMode="auto">
              <a:xfrm>
                <a:off x="4169" y="3150"/>
                <a:ext cx="1" cy="227"/>
              </a:xfrm>
              <a:custGeom>
                <a:avLst/>
                <a:gdLst>
                  <a:gd name="T0" fmla="*/ 0 w 1"/>
                  <a:gd name="T1" fmla="*/ 0 h 306"/>
                  <a:gd name="T2" fmla="*/ 0 w 1"/>
                  <a:gd name="T3" fmla="*/ 21 h 306"/>
                  <a:gd name="T4" fmla="*/ 0 60000 65536"/>
                  <a:gd name="T5" fmla="*/ 0 60000 65536"/>
                  <a:gd name="T6" fmla="*/ 0 w 1"/>
                  <a:gd name="T7" fmla="*/ 0 h 306"/>
                  <a:gd name="T8" fmla="*/ 1 w 1"/>
                  <a:gd name="T9" fmla="*/ 306 h 306"/>
                </a:gdLst>
                <a:ahLst/>
                <a:cxnLst>
                  <a:cxn ang="T4">
                    <a:pos x="T0" y="T1"/>
                  </a:cxn>
                  <a:cxn ang="T5">
                    <a:pos x="T2" y="T3"/>
                  </a:cxn>
                </a:cxnLst>
                <a:rect l="T6" t="T7" r="T8" b="T9"/>
                <a:pathLst>
                  <a:path w="1" h="306">
                    <a:moveTo>
                      <a:pt x="0" y="0"/>
                    </a:moveTo>
                    <a:lnTo>
                      <a:pt x="0" y="30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63" name="Freeform 65"/>
              <p:cNvSpPr>
                <a:spLocks/>
              </p:cNvSpPr>
              <p:nvPr/>
            </p:nvSpPr>
            <p:spPr bwMode="auto">
              <a:xfrm>
                <a:off x="3451" y="3269"/>
                <a:ext cx="725" cy="1"/>
              </a:xfrm>
              <a:custGeom>
                <a:avLst/>
                <a:gdLst>
                  <a:gd name="T0" fmla="*/ 0 w 852"/>
                  <a:gd name="T1" fmla="*/ 0 h 1"/>
                  <a:gd name="T2" fmla="*/ 199 w 852"/>
                  <a:gd name="T3" fmla="*/ 0 h 1"/>
                  <a:gd name="T4" fmla="*/ 0 60000 65536"/>
                  <a:gd name="T5" fmla="*/ 0 60000 65536"/>
                  <a:gd name="T6" fmla="*/ 0 w 852"/>
                  <a:gd name="T7" fmla="*/ 0 h 1"/>
                  <a:gd name="T8" fmla="*/ 852 w 852"/>
                  <a:gd name="T9" fmla="*/ 1 h 1"/>
                </a:gdLst>
                <a:ahLst/>
                <a:cxnLst>
                  <a:cxn ang="T4">
                    <a:pos x="T0" y="T1"/>
                  </a:cxn>
                  <a:cxn ang="T5">
                    <a:pos x="T2" y="T3"/>
                  </a:cxn>
                </a:cxnLst>
                <a:rect l="T6" t="T7" r="T8" b="T9"/>
                <a:pathLst>
                  <a:path w="852" h="1">
                    <a:moveTo>
                      <a:pt x="0" y="0"/>
                    </a:moveTo>
                    <a:lnTo>
                      <a:pt x="852" y="0"/>
                    </a:lnTo>
                  </a:path>
                </a:pathLst>
              </a:custGeom>
              <a:noFill/>
              <a:ln w="38100">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64" name="Text Box 66"/>
              <p:cNvSpPr txBox="1">
                <a:spLocks noChangeArrowheads="1"/>
              </p:cNvSpPr>
              <p:nvPr/>
            </p:nvSpPr>
            <p:spPr bwMode="auto">
              <a:xfrm>
                <a:off x="3648" y="3045"/>
                <a:ext cx="3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c</a:t>
                </a:r>
                <a:r>
                  <a:rPr lang="zh-CN" altLang="en-US" sz="2000">
                    <a:latin typeface="Times New Roman" panose="02020603050405020304" pitchFamily="18" charset="0"/>
                  </a:rPr>
                  <a:t>位</a:t>
                </a:r>
              </a:p>
            </p:txBody>
          </p:sp>
          <p:sp>
            <p:nvSpPr>
              <p:cNvPr id="6165" name="Freeform 67"/>
              <p:cNvSpPr>
                <a:spLocks/>
              </p:cNvSpPr>
              <p:nvPr/>
            </p:nvSpPr>
            <p:spPr bwMode="auto">
              <a:xfrm>
                <a:off x="4170" y="3267"/>
                <a:ext cx="870" cy="3"/>
              </a:xfrm>
              <a:custGeom>
                <a:avLst/>
                <a:gdLst>
                  <a:gd name="T0" fmla="*/ 0 w 870"/>
                  <a:gd name="T1" fmla="*/ 3 h 3"/>
                  <a:gd name="T2" fmla="*/ 870 w 870"/>
                  <a:gd name="T3" fmla="*/ 0 h 3"/>
                  <a:gd name="T4" fmla="*/ 0 60000 65536"/>
                  <a:gd name="T5" fmla="*/ 0 60000 65536"/>
                  <a:gd name="T6" fmla="*/ 0 w 870"/>
                  <a:gd name="T7" fmla="*/ 0 h 3"/>
                  <a:gd name="T8" fmla="*/ 870 w 870"/>
                  <a:gd name="T9" fmla="*/ 3 h 3"/>
                </a:gdLst>
                <a:ahLst/>
                <a:cxnLst>
                  <a:cxn ang="T4">
                    <a:pos x="T0" y="T1"/>
                  </a:cxn>
                  <a:cxn ang="T5">
                    <a:pos x="T2" y="T3"/>
                  </a:cxn>
                </a:cxnLst>
                <a:rect l="T6" t="T7" r="T8" b="T9"/>
                <a:pathLst>
                  <a:path w="870" h="3">
                    <a:moveTo>
                      <a:pt x="0" y="3"/>
                    </a:moveTo>
                    <a:lnTo>
                      <a:pt x="870" y="0"/>
                    </a:lnTo>
                  </a:path>
                </a:pathLst>
              </a:custGeom>
              <a:noFill/>
              <a:ln w="38100">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166" name="Text Box 68"/>
              <p:cNvSpPr txBox="1">
                <a:spLocks noChangeArrowheads="1"/>
              </p:cNvSpPr>
              <p:nvPr/>
            </p:nvSpPr>
            <p:spPr bwMode="auto">
              <a:xfrm>
                <a:off x="4434" y="3045"/>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b</a:t>
                </a:r>
                <a:r>
                  <a:rPr lang="zh-CN" altLang="en-US" sz="2000">
                    <a:latin typeface="Times New Roman" panose="02020603050405020304" pitchFamily="18" charset="0"/>
                  </a:rPr>
                  <a:t>位</a:t>
                </a:r>
              </a:p>
            </p:txBody>
          </p:sp>
          <p:sp>
            <p:nvSpPr>
              <p:cNvPr id="6167" name="Text Box 69"/>
              <p:cNvSpPr txBox="1">
                <a:spLocks noChangeArrowheads="1"/>
              </p:cNvSpPr>
              <p:nvPr/>
            </p:nvSpPr>
            <p:spPr bwMode="auto">
              <a:xfrm>
                <a:off x="3576" y="3638"/>
                <a:ext cx="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C</a:t>
                </a:r>
                <a:r>
                  <a:rPr lang="zh-CN" altLang="en-US" sz="2000">
                    <a:latin typeface="Times New Roman" panose="02020603050405020304" pitchFamily="18" charset="0"/>
                  </a:rPr>
                  <a:t>块</a:t>
                </a:r>
              </a:p>
            </p:txBody>
          </p:sp>
          <p:sp>
            <p:nvSpPr>
              <p:cNvPr id="6168" name="Text Box 70"/>
              <p:cNvSpPr txBox="1">
                <a:spLocks noChangeArrowheads="1"/>
              </p:cNvSpPr>
              <p:nvPr/>
            </p:nvSpPr>
            <p:spPr bwMode="auto">
              <a:xfrm>
                <a:off x="4392" y="3648"/>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i="1">
                    <a:latin typeface="Times New Roman" panose="02020603050405020304" pitchFamily="18" charset="0"/>
                  </a:rPr>
                  <a:t>B</a:t>
                </a:r>
                <a:r>
                  <a:rPr lang="zh-CN" altLang="en-US" sz="2000">
                    <a:latin typeface="Times New Roman" panose="02020603050405020304" pitchFamily="18" charset="0"/>
                  </a:rPr>
                  <a:t>个字</a:t>
                </a:r>
              </a:p>
            </p:txBody>
          </p:sp>
          <p:sp>
            <p:nvSpPr>
              <p:cNvPr id="6169" name="Rectangle 71"/>
              <p:cNvSpPr>
                <a:spLocks noChangeArrowheads="1"/>
              </p:cNvSpPr>
              <p:nvPr/>
            </p:nvSpPr>
            <p:spPr bwMode="auto">
              <a:xfrm>
                <a:off x="3819" y="2092"/>
                <a:ext cx="816" cy="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170" name="Rectangle 72"/>
              <p:cNvSpPr>
                <a:spLocks noChangeArrowheads="1"/>
              </p:cNvSpPr>
              <p:nvPr/>
            </p:nvSpPr>
            <p:spPr bwMode="auto">
              <a:xfrm>
                <a:off x="3819" y="1368"/>
                <a:ext cx="816" cy="323"/>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171" name="Rectangle 73"/>
              <p:cNvSpPr>
                <a:spLocks noChangeArrowheads="1"/>
              </p:cNvSpPr>
              <p:nvPr/>
            </p:nvSpPr>
            <p:spPr bwMode="auto">
              <a:xfrm>
                <a:off x="3819" y="1208"/>
                <a:ext cx="816" cy="1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172" name="Rectangle 74"/>
              <p:cNvSpPr>
                <a:spLocks noChangeArrowheads="1"/>
              </p:cNvSpPr>
              <p:nvPr/>
            </p:nvSpPr>
            <p:spPr bwMode="auto">
              <a:xfrm>
                <a:off x="3819" y="1048"/>
                <a:ext cx="816" cy="1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1600" b="0">
                  <a:latin typeface="Times New Roman" panose="02020603050405020304" pitchFamily="18" charset="0"/>
                </a:endParaRPr>
              </a:p>
            </p:txBody>
          </p:sp>
          <p:sp>
            <p:nvSpPr>
              <p:cNvPr id="6173" name="Line 75"/>
              <p:cNvSpPr>
                <a:spLocks noChangeShapeType="1"/>
              </p:cNvSpPr>
              <p:nvPr/>
            </p:nvSpPr>
            <p:spPr bwMode="auto">
              <a:xfrm>
                <a:off x="3819" y="1048"/>
                <a:ext cx="816" cy="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74" name="Line 76"/>
              <p:cNvSpPr>
                <a:spLocks noChangeShapeType="1"/>
              </p:cNvSpPr>
              <p:nvPr/>
            </p:nvSpPr>
            <p:spPr bwMode="auto">
              <a:xfrm>
                <a:off x="3819" y="1208"/>
                <a:ext cx="8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75" name="Line 77"/>
              <p:cNvSpPr>
                <a:spLocks noChangeShapeType="1"/>
              </p:cNvSpPr>
              <p:nvPr/>
            </p:nvSpPr>
            <p:spPr bwMode="auto">
              <a:xfrm>
                <a:off x="3819" y="1368"/>
                <a:ext cx="8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76" name="Line 78"/>
              <p:cNvSpPr>
                <a:spLocks noChangeShapeType="1"/>
              </p:cNvSpPr>
              <p:nvPr/>
            </p:nvSpPr>
            <p:spPr bwMode="auto">
              <a:xfrm>
                <a:off x="3819" y="2019"/>
                <a:ext cx="8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77" name="Line 79"/>
              <p:cNvSpPr>
                <a:spLocks noChangeShapeType="1"/>
              </p:cNvSpPr>
              <p:nvPr/>
            </p:nvSpPr>
            <p:spPr bwMode="auto">
              <a:xfrm>
                <a:off x="3819" y="1048"/>
                <a:ext cx="0" cy="1185"/>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78" name="Line 80"/>
              <p:cNvSpPr>
                <a:spLocks noChangeShapeType="1"/>
              </p:cNvSpPr>
              <p:nvPr/>
            </p:nvSpPr>
            <p:spPr bwMode="auto">
              <a:xfrm>
                <a:off x="4635" y="1048"/>
                <a:ext cx="0" cy="1185"/>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6179" name="Group 81"/>
              <p:cNvGrpSpPr>
                <a:grpSpLocks/>
              </p:cNvGrpSpPr>
              <p:nvPr/>
            </p:nvGrpSpPr>
            <p:grpSpPr bwMode="auto">
              <a:xfrm>
                <a:off x="4513" y="2064"/>
                <a:ext cx="266" cy="462"/>
                <a:chOff x="1654" y="2592"/>
                <a:chExt cx="266" cy="610"/>
              </a:xfrm>
            </p:grpSpPr>
            <p:sp>
              <p:nvSpPr>
                <p:cNvPr id="6203" name="Text Box 82"/>
                <p:cNvSpPr txBox="1">
                  <a:spLocks noChangeArrowheads="1"/>
                </p:cNvSpPr>
                <p:nvPr/>
              </p:nvSpPr>
              <p:spPr bwMode="auto">
                <a:xfrm>
                  <a:off x="1654" y="2592"/>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p>
              </p:txBody>
            </p:sp>
            <p:sp>
              <p:nvSpPr>
                <p:cNvPr id="6204" name="Text Box 83"/>
                <p:cNvSpPr txBox="1">
                  <a:spLocks noChangeArrowheads="1"/>
                </p:cNvSpPr>
                <p:nvPr/>
              </p:nvSpPr>
              <p:spPr bwMode="auto">
                <a:xfrm>
                  <a:off x="1654" y="2669"/>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p>
              </p:txBody>
            </p:sp>
          </p:grpSp>
          <p:grpSp>
            <p:nvGrpSpPr>
              <p:cNvPr id="6180" name="Group 84"/>
              <p:cNvGrpSpPr>
                <a:grpSpLocks/>
              </p:cNvGrpSpPr>
              <p:nvPr/>
            </p:nvGrpSpPr>
            <p:grpSpPr bwMode="auto">
              <a:xfrm>
                <a:off x="3675" y="2064"/>
                <a:ext cx="266" cy="462"/>
                <a:chOff x="1654" y="2592"/>
                <a:chExt cx="266" cy="610"/>
              </a:xfrm>
            </p:grpSpPr>
            <p:sp>
              <p:nvSpPr>
                <p:cNvPr id="6201" name="Text Box 85"/>
                <p:cNvSpPr txBox="1">
                  <a:spLocks noChangeArrowheads="1"/>
                </p:cNvSpPr>
                <p:nvPr/>
              </p:nvSpPr>
              <p:spPr bwMode="auto">
                <a:xfrm>
                  <a:off x="1654" y="2592"/>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p>
              </p:txBody>
            </p:sp>
            <p:sp>
              <p:nvSpPr>
                <p:cNvPr id="6202" name="Text Box 86"/>
                <p:cNvSpPr txBox="1">
                  <a:spLocks noChangeArrowheads="1"/>
                </p:cNvSpPr>
                <p:nvPr/>
              </p:nvSpPr>
              <p:spPr bwMode="auto">
                <a:xfrm>
                  <a:off x="1654" y="2669"/>
                  <a:ext cx="266"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600">
                      <a:latin typeface="Times New Roman" panose="02020603050405020304" pitchFamily="18" charset="0"/>
                    </a:rPr>
                    <a:t>~</a:t>
                  </a:r>
                </a:p>
              </p:txBody>
            </p:sp>
          </p:grpSp>
          <p:sp>
            <p:nvSpPr>
              <p:cNvPr id="6181" name="Text Box 87"/>
              <p:cNvSpPr txBox="1">
                <a:spLocks noChangeArrowheads="1"/>
              </p:cNvSpPr>
              <p:nvPr/>
            </p:nvSpPr>
            <p:spPr bwMode="auto">
              <a:xfrm>
                <a:off x="4107" y="1418"/>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a:t>
                </a:r>
              </a:p>
            </p:txBody>
          </p:sp>
          <p:sp>
            <p:nvSpPr>
              <p:cNvPr id="6182" name="Text Box 88"/>
              <p:cNvSpPr txBox="1">
                <a:spLocks noChangeArrowheads="1"/>
              </p:cNvSpPr>
              <p:nvPr/>
            </p:nvSpPr>
            <p:spPr bwMode="auto">
              <a:xfrm>
                <a:off x="4107" y="1728"/>
                <a:ext cx="42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3200">
                    <a:latin typeface="Times New Roman" panose="02020603050405020304" pitchFamily="18" charset="0"/>
                  </a:rPr>
                  <a:t>…</a:t>
                </a:r>
              </a:p>
            </p:txBody>
          </p:sp>
          <p:sp>
            <p:nvSpPr>
              <p:cNvPr id="6183" name="AutoShape 89"/>
              <p:cNvSpPr>
                <a:spLocks/>
              </p:cNvSpPr>
              <p:nvPr/>
            </p:nvSpPr>
            <p:spPr bwMode="auto">
              <a:xfrm>
                <a:off x="4683" y="1048"/>
                <a:ext cx="95" cy="636"/>
              </a:xfrm>
              <a:prstGeom prst="rightBrace">
                <a:avLst>
                  <a:gd name="adj1" fmla="val 55789"/>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84" name="AutoShape 90"/>
              <p:cNvSpPr>
                <a:spLocks/>
              </p:cNvSpPr>
              <p:nvPr/>
            </p:nvSpPr>
            <p:spPr bwMode="auto">
              <a:xfrm>
                <a:off x="4683" y="1703"/>
                <a:ext cx="100" cy="328"/>
              </a:xfrm>
              <a:prstGeom prst="rightBrace">
                <a:avLst>
                  <a:gd name="adj1" fmla="val 27333"/>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85" name="AutoShape 91"/>
              <p:cNvSpPr>
                <a:spLocks/>
              </p:cNvSpPr>
              <p:nvPr/>
            </p:nvSpPr>
            <p:spPr bwMode="auto">
              <a:xfrm>
                <a:off x="4683" y="2502"/>
                <a:ext cx="100" cy="330"/>
              </a:xfrm>
              <a:prstGeom prst="rightBrace">
                <a:avLst>
                  <a:gd name="adj1" fmla="val 27500"/>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86" name="Text Box 92"/>
              <p:cNvSpPr txBox="1">
                <a:spLocks noChangeArrowheads="1"/>
              </p:cNvSpPr>
              <p:nvPr/>
            </p:nvSpPr>
            <p:spPr bwMode="auto">
              <a:xfrm>
                <a:off x="4752" y="1290"/>
                <a:ext cx="5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0</a:t>
                </a:r>
              </a:p>
            </p:txBody>
          </p:sp>
          <p:sp>
            <p:nvSpPr>
              <p:cNvPr id="6187" name="Text Box 93"/>
              <p:cNvSpPr txBox="1">
                <a:spLocks noChangeArrowheads="1"/>
              </p:cNvSpPr>
              <p:nvPr/>
            </p:nvSpPr>
            <p:spPr bwMode="auto">
              <a:xfrm>
                <a:off x="4752" y="1776"/>
                <a:ext cx="5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1</a:t>
                </a:r>
              </a:p>
            </p:txBody>
          </p:sp>
          <p:sp>
            <p:nvSpPr>
              <p:cNvPr id="6188" name="Text Box 94"/>
              <p:cNvSpPr txBox="1">
                <a:spLocks noChangeArrowheads="1"/>
              </p:cNvSpPr>
              <p:nvPr/>
            </p:nvSpPr>
            <p:spPr bwMode="auto">
              <a:xfrm>
                <a:off x="4752" y="2570"/>
                <a:ext cx="8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字块  </a:t>
                </a:r>
                <a:r>
                  <a:rPr lang="en-US" altLang="zh-CN" sz="2000" i="1">
                    <a:latin typeface="Times New Roman" panose="02020603050405020304" pitchFamily="18" charset="0"/>
                  </a:rPr>
                  <a:t>C</a:t>
                </a:r>
                <a:r>
                  <a:rPr lang="en-US" altLang="zh-CN" sz="2000">
                    <a:latin typeface="Times New Roman" panose="02020603050405020304" pitchFamily="18" charset="0"/>
                  </a:rPr>
                  <a:t>－1</a:t>
                </a:r>
              </a:p>
            </p:txBody>
          </p:sp>
          <p:sp>
            <p:nvSpPr>
              <p:cNvPr id="6189" name="Rectangle 95"/>
              <p:cNvSpPr>
                <a:spLocks noChangeArrowheads="1"/>
              </p:cNvSpPr>
              <p:nvPr/>
            </p:nvSpPr>
            <p:spPr bwMode="auto">
              <a:xfrm>
                <a:off x="3387" y="1048"/>
                <a:ext cx="432" cy="1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90" name="Rectangle 96"/>
              <p:cNvSpPr>
                <a:spLocks noChangeArrowheads="1"/>
              </p:cNvSpPr>
              <p:nvPr/>
            </p:nvSpPr>
            <p:spPr bwMode="auto">
              <a:xfrm>
                <a:off x="3387" y="1694"/>
                <a:ext cx="432" cy="1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91" name="Rectangle 97"/>
              <p:cNvSpPr>
                <a:spLocks noChangeArrowheads="1"/>
              </p:cNvSpPr>
              <p:nvPr/>
            </p:nvSpPr>
            <p:spPr bwMode="auto">
              <a:xfrm>
                <a:off x="3408" y="2487"/>
                <a:ext cx="432" cy="16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endParaRPr lang="zh-CN" altLang="en-US"/>
              </a:p>
            </p:txBody>
          </p:sp>
          <p:sp>
            <p:nvSpPr>
              <p:cNvPr id="6192" name="Text Box 98"/>
              <p:cNvSpPr txBox="1">
                <a:spLocks noChangeArrowheads="1"/>
              </p:cNvSpPr>
              <p:nvPr/>
            </p:nvSpPr>
            <p:spPr bwMode="auto">
              <a:xfrm>
                <a:off x="3196" y="99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400">
                    <a:latin typeface="Times New Roman" panose="02020603050405020304" pitchFamily="18" charset="0"/>
                  </a:rPr>
                  <a:t>0</a:t>
                </a:r>
              </a:p>
            </p:txBody>
          </p:sp>
          <p:sp>
            <p:nvSpPr>
              <p:cNvPr id="6193" name="Text Box 99"/>
              <p:cNvSpPr txBox="1">
                <a:spLocks noChangeArrowheads="1"/>
              </p:cNvSpPr>
              <p:nvPr/>
            </p:nvSpPr>
            <p:spPr bwMode="auto">
              <a:xfrm>
                <a:off x="3196" y="165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400">
                    <a:latin typeface="Times New Roman" panose="02020603050405020304" pitchFamily="18" charset="0"/>
                  </a:rPr>
                  <a:t>1</a:t>
                </a:r>
              </a:p>
            </p:txBody>
          </p:sp>
          <p:sp>
            <p:nvSpPr>
              <p:cNvPr id="6194" name="Text Box 100"/>
              <p:cNvSpPr txBox="1">
                <a:spLocks noChangeArrowheads="1"/>
              </p:cNvSpPr>
              <p:nvPr/>
            </p:nvSpPr>
            <p:spPr bwMode="auto">
              <a:xfrm>
                <a:off x="2850" y="2400"/>
                <a:ext cx="5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400">
                    <a:latin typeface="Times New Roman" panose="02020603050405020304" pitchFamily="18" charset="0"/>
                  </a:rPr>
                  <a:t>2</a:t>
                </a:r>
                <a:r>
                  <a:rPr lang="en-US" altLang="zh-CN" sz="2400" i="1" baseline="48000">
                    <a:latin typeface="Times New Roman" panose="02020603050405020304" pitchFamily="18" charset="0"/>
                  </a:rPr>
                  <a:t>c</a:t>
                </a:r>
                <a:r>
                  <a:rPr lang="en-US" altLang="zh-CN" sz="2400">
                    <a:latin typeface="Times New Roman" panose="02020603050405020304" pitchFamily="18" charset="0"/>
                  </a:rPr>
                  <a:t>－1</a:t>
                </a:r>
                <a:endParaRPr lang="zh-CN" altLang="en-US" sz="2400">
                  <a:latin typeface="Times New Roman" panose="02020603050405020304" pitchFamily="18" charset="0"/>
                </a:endParaRPr>
              </a:p>
            </p:txBody>
          </p:sp>
          <p:sp>
            <p:nvSpPr>
              <p:cNvPr id="6195" name="Text Box 101"/>
              <p:cNvSpPr txBox="1">
                <a:spLocks noChangeArrowheads="1"/>
              </p:cNvSpPr>
              <p:nvPr/>
            </p:nvSpPr>
            <p:spPr bwMode="auto">
              <a:xfrm>
                <a:off x="3354" y="806"/>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solidFill>
                      <a:srgbClr val="0419E0"/>
                    </a:solidFill>
                    <a:latin typeface="Times New Roman" panose="02020603050405020304" pitchFamily="18" charset="0"/>
                  </a:rPr>
                  <a:t>标记</a:t>
                </a:r>
              </a:p>
            </p:txBody>
          </p:sp>
          <p:sp>
            <p:nvSpPr>
              <p:cNvPr id="6196" name="Text Box 102"/>
              <p:cNvSpPr txBox="1">
                <a:spLocks noChangeArrowheads="1"/>
              </p:cNvSpPr>
              <p:nvPr/>
            </p:nvSpPr>
            <p:spPr bwMode="auto">
              <a:xfrm>
                <a:off x="3884" y="806"/>
                <a:ext cx="5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en-US" altLang="zh-CN" sz="2000">
                    <a:latin typeface="Times New Roman" panose="02020603050405020304" pitchFamily="18" charset="0"/>
                  </a:rPr>
                  <a:t>Cache</a:t>
                </a:r>
              </a:p>
            </p:txBody>
          </p:sp>
          <p:sp>
            <p:nvSpPr>
              <p:cNvPr id="6197" name="Text Box 103"/>
              <p:cNvSpPr txBox="1">
                <a:spLocks noChangeArrowheads="1"/>
              </p:cNvSpPr>
              <p:nvPr/>
            </p:nvSpPr>
            <p:spPr bwMode="auto">
              <a:xfrm>
                <a:off x="4752" y="806"/>
                <a:ext cx="7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pPr>
                <a:r>
                  <a:rPr lang="zh-CN" altLang="en-US" sz="2000">
                    <a:latin typeface="Times New Roman" panose="02020603050405020304" pitchFamily="18" charset="0"/>
                  </a:rPr>
                  <a:t>缓存块号</a:t>
                </a:r>
              </a:p>
            </p:txBody>
          </p:sp>
          <p:sp>
            <p:nvSpPr>
              <p:cNvPr id="6198" name="Rectangle 104"/>
              <p:cNvSpPr>
                <a:spLocks noChangeArrowheads="1"/>
              </p:cNvSpPr>
              <p:nvPr/>
            </p:nvSpPr>
            <p:spPr bwMode="auto">
              <a:xfrm>
                <a:off x="3837" y="2482"/>
                <a:ext cx="816" cy="341"/>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endParaRPr lang="zh-CN" altLang="en-US" sz="2800" b="0">
                  <a:latin typeface="Times New Roman" panose="02020603050405020304" pitchFamily="18" charset="0"/>
                </a:endParaRPr>
              </a:p>
            </p:txBody>
          </p:sp>
          <p:sp>
            <p:nvSpPr>
              <p:cNvPr id="6199" name="Freeform 105"/>
              <p:cNvSpPr>
                <a:spLocks/>
              </p:cNvSpPr>
              <p:nvPr/>
            </p:nvSpPr>
            <p:spPr bwMode="auto">
              <a:xfrm>
                <a:off x="3837" y="2409"/>
                <a:ext cx="1" cy="303"/>
              </a:xfrm>
              <a:custGeom>
                <a:avLst/>
                <a:gdLst>
                  <a:gd name="T0" fmla="*/ 0 w 1"/>
                  <a:gd name="T1" fmla="*/ 0 h 303"/>
                  <a:gd name="T2" fmla="*/ 1 w 1"/>
                  <a:gd name="T3" fmla="*/ 303 h 303"/>
                  <a:gd name="T4" fmla="*/ 0 60000 65536"/>
                  <a:gd name="T5" fmla="*/ 0 60000 65536"/>
                  <a:gd name="T6" fmla="*/ 0 w 1"/>
                  <a:gd name="T7" fmla="*/ 0 h 303"/>
                  <a:gd name="T8" fmla="*/ 1 w 1"/>
                  <a:gd name="T9" fmla="*/ 303 h 303"/>
                </a:gdLst>
                <a:ahLst/>
                <a:cxnLst>
                  <a:cxn ang="T4">
                    <a:pos x="T0" y="T1"/>
                  </a:cxn>
                  <a:cxn ang="T5">
                    <a:pos x="T2" y="T3"/>
                  </a:cxn>
                </a:cxnLst>
                <a:rect l="T6" t="T7" r="T8" b="T9"/>
                <a:pathLst>
                  <a:path w="1" h="303">
                    <a:moveTo>
                      <a:pt x="0" y="0"/>
                    </a:moveTo>
                    <a:lnTo>
                      <a:pt x="1" y="303"/>
                    </a:lnTo>
                  </a:path>
                </a:pathLst>
              </a:custGeom>
              <a:noFill/>
              <a:ln w="381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6200" name="Freeform 106"/>
              <p:cNvSpPr>
                <a:spLocks/>
              </p:cNvSpPr>
              <p:nvPr/>
            </p:nvSpPr>
            <p:spPr bwMode="auto">
              <a:xfrm>
                <a:off x="4653" y="2400"/>
                <a:ext cx="1" cy="317"/>
              </a:xfrm>
              <a:custGeom>
                <a:avLst/>
                <a:gdLst>
                  <a:gd name="T0" fmla="*/ 0 w 1"/>
                  <a:gd name="T1" fmla="*/ 0 h 317"/>
                  <a:gd name="T2" fmla="*/ 0 w 1"/>
                  <a:gd name="T3" fmla="*/ 317 h 317"/>
                  <a:gd name="T4" fmla="*/ 0 60000 65536"/>
                  <a:gd name="T5" fmla="*/ 0 60000 65536"/>
                  <a:gd name="T6" fmla="*/ 0 w 1"/>
                  <a:gd name="T7" fmla="*/ 0 h 317"/>
                  <a:gd name="T8" fmla="*/ 1 w 1"/>
                  <a:gd name="T9" fmla="*/ 317 h 317"/>
                </a:gdLst>
                <a:ahLst/>
                <a:cxnLst>
                  <a:cxn ang="T4">
                    <a:pos x="T0" y="T1"/>
                  </a:cxn>
                  <a:cxn ang="T5">
                    <a:pos x="T2" y="T3"/>
                  </a:cxn>
                </a:cxnLst>
                <a:rect l="T6" t="T7" r="T8" b="T9"/>
                <a:pathLst>
                  <a:path w="1" h="317">
                    <a:moveTo>
                      <a:pt x="0" y="0"/>
                    </a:moveTo>
                    <a:lnTo>
                      <a:pt x="0" y="317"/>
                    </a:lnTo>
                  </a:path>
                </a:pathLst>
              </a:custGeom>
              <a:noFill/>
              <a:ln w="38100" cap="sq">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grpSp>
      <p:sp>
        <p:nvSpPr>
          <p:cNvPr id="6153" name="灯片编号占位符 109"/>
          <p:cNvSpPr>
            <a:spLocks noGrp="1"/>
          </p:cNvSpPr>
          <p:nvPr>
            <p:ph type="sldNum" sz="quarter" idx="12"/>
          </p:nvPr>
        </p:nvSpPr>
        <p:spPr bwMode="auto">
          <a:xfrm>
            <a:off x="6553200" y="6554514"/>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800" b="1">
                <a:solidFill>
                  <a:schemeClr val="tx1"/>
                </a:solidFill>
                <a:latin typeface="宋体" panose="02010600030101010101" pitchFamily="2" charset="-122"/>
                <a:ea typeface="宋体" panose="02010600030101010101" pitchFamily="2" charset="-122"/>
              </a:defRPr>
            </a:lvl1pPr>
            <a:lvl2pPr marL="742950" indent="-285750">
              <a:defRPr kumimoji="1" sz="800" b="1">
                <a:solidFill>
                  <a:schemeClr val="tx1"/>
                </a:solidFill>
                <a:latin typeface="宋体" panose="02010600030101010101" pitchFamily="2" charset="-122"/>
                <a:ea typeface="宋体" panose="02010600030101010101" pitchFamily="2" charset="-122"/>
              </a:defRPr>
            </a:lvl2pPr>
            <a:lvl3pPr marL="1143000" indent="-228600">
              <a:defRPr kumimoji="1" sz="800" b="1">
                <a:solidFill>
                  <a:schemeClr val="tx1"/>
                </a:solidFill>
                <a:latin typeface="宋体" panose="02010600030101010101" pitchFamily="2" charset="-122"/>
                <a:ea typeface="宋体" panose="02010600030101010101" pitchFamily="2" charset="-122"/>
              </a:defRPr>
            </a:lvl3pPr>
            <a:lvl4pPr marL="1600200" indent="-228600">
              <a:defRPr kumimoji="1" sz="800" b="1">
                <a:solidFill>
                  <a:schemeClr val="tx1"/>
                </a:solidFill>
                <a:latin typeface="宋体" panose="02010600030101010101" pitchFamily="2" charset="-122"/>
                <a:ea typeface="宋体" panose="02010600030101010101" pitchFamily="2" charset="-122"/>
              </a:defRPr>
            </a:lvl4pPr>
            <a:lvl5pPr marL="2057400" indent="-228600">
              <a:defRPr kumimoji="1" sz="800" b="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800" b="1">
                <a:solidFill>
                  <a:schemeClr val="tx1"/>
                </a:solidFill>
                <a:latin typeface="宋体" panose="02010600030101010101" pitchFamily="2" charset="-122"/>
                <a:ea typeface="宋体" panose="02010600030101010101" pitchFamily="2" charset="-122"/>
              </a:defRPr>
            </a:lvl9pPr>
          </a:lstStyle>
          <a:p>
            <a:fld id="{141E064C-2411-4165-AF78-5936A63B86F0}" type="slidenum">
              <a:rPr lang="zh-CN" altLang="en-US" sz="900">
                <a:solidFill>
                  <a:srgbClr val="0419E0"/>
                </a:solidFill>
              </a:rPr>
              <a:pPr/>
              <a:t>30</a:t>
            </a:fld>
            <a:endParaRPr lang="en-US" altLang="zh-CN" sz="900">
              <a:solidFill>
                <a:srgbClr val="0419E0"/>
              </a:solidFill>
            </a:endParaRPr>
          </a:p>
        </p:txBody>
      </p:sp>
      <p:sp>
        <p:nvSpPr>
          <p:cNvPr id="110" name="Text Box 5"/>
          <p:cNvSpPr txBox="1">
            <a:spLocks noChangeArrowheads="1"/>
          </p:cNvSpPr>
          <p:nvPr/>
        </p:nvSpPr>
        <p:spPr bwMode="auto">
          <a:xfrm>
            <a:off x="611188" y="188640"/>
            <a:ext cx="5400675" cy="519112"/>
          </a:xfrm>
          <a:prstGeom prst="rect">
            <a:avLst/>
          </a:prstGeom>
          <a:noFill/>
          <a:ln>
            <a:noFill/>
          </a:ln>
          <a:effectLst/>
          <a:extLst/>
        </p:spPr>
        <p:txBody>
          <a:bodyPr anchor="b"/>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kumimoji="0" lang="en-US" altLang="zh-CN" sz="3600" dirty="0" smtClean="0">
                <a:solidFill>
                  <a:srgbClr val="000066"/>
                </a:solidFill>
                <a:effectLst>
                  <a:outerShdw blurRad="38100" dist="38100" dir="2700000" algn="tl">
                    <a:srgbClr val="C0C0C0"/>
                  </a:outerShdw>
                </a:effectLst>
                <a:ea typeface="幼圆" pitchFamily="49" charset="-122"/>
              </a:rPr>
              <a:t>8.2 Cache</a:t>
            </a:r>
            <a:r>
              <a:rPr kumimoji="0" lang="zh-CN" altLang="en-US" sz="3600" dirty="0" smtClean="0">
                <a:solidFill>
                  <a:srgbClr val="000066"/>
                </a:solidFill>
                <a:effectLst>
                  <a:outerShdw blurRad="38100" dist="38100" dir="2700000" algn="tl">
                    <a:srgbClr val="C0C0C0"/>
                  </a:outerShdw>
                </a:effectLst>
                <a:ea typeface="幼圆" pitchFamily="49" charset="-122"/>
              </a:rPr>
              <a:t>基本知识</a:t>
            </a:r>
          </a:p>
        </p:txBody>
      </p:sp>
    </p:spTree>
    <p:extLst>
      <p:ext uri="{BB962C8B-B14F-4D97-AF65-F5344CB8AC3E}">
        <p14:creationId xmlns:p14="http://schemas.microsoft.com/office/powerpoint/2010/main" val="27604839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blinds(horizontal)">
                                      <p:cBhvr>
                                        <p:cTn id="7" dur="500"/>
                                        <p:tgtEl>
                                          <p:spTgt spid="284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4676"/>
                                        </p:tgtEl>
                                        <p:attrNameLst>
                                          <p:attrName>style.visibility</p:attrName>
                                        </p:attrNameLst>
                                      </p:cBhvr>
                                      <p:to>
                                        <p:strVal val="visible"/>
                                      </p:to>
                                    </p:set>
                                    <p:animEffect transition="in" filter="blinds(horizontal)">
                                      <p:cBhvr>
                                        <p:cTn id="12" dur="500"/>
                                        <p:tgtEl>
                                          <p:spTgt spid="284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outVertic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284677"/>
                                        </p:tgtEl>
                                        <p:attrNameLst>
                                          <p:attrName>style.visibility</p:attrName>
                                        </p:attrNameLst>
                                      </p:cBhvr>
                                      <p:to>
                                        <p:strVal val="visible"/>
                                      </p:to>
                                    </p:set>
                                    <p:anim calcmode="lin" valueType="num">
                                      <p:cBhvr additive="base">
                                        <p:cTn id="22" dur="500" fill="hold"/>
                                        <p:tgtEl>
                                          <p:spTgt spid="284677"/>
                                        </p:tgtEl>
                                        <p:attrNameLst>
                                          <p:attrName>ppt_x</p:attrName>
                                        </p:attrNameLst>
                                      </p:cBhvr>
                                      <p:tavLst>
                                        <p:tav tm="0">
                                          <p:val>
                                            <p:strVal val="1+#ppt_w/2"/>
                                          </p:val>
                                        </p:tav>
                                        <p:tav tm="100000">
                                          <p:val>
                                            <p:strVal val="#ppt_x"/>
                                          </p:val>
                                        </p:tav>
                                      </p:tavLst>
                                    </p:anim>
                                    <p:anim calcmode="lin" valueType="num">
                                      <p:cBhvr additive="base">
                                        <p:cTn id="23" dur="500" fill="hold"/>
                                        <p:tgtEl>
                                          <p:spTgt spid="2846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autoUpdateAnimBg="0"/>
      <p:bldP spid="284676" grpId="0" autoUpdateAnimBg="0"/>
      <p:bldP spid="28467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611188" y="1773238"/>
            <a:ext cx="3048000" cy="457200"/>
          </a:xfrm>
          <a:prstGeom prst="rect">
            <a:avLst/>
          </a:prstGeom>
          <a:noFill/>
          <a:ln>
            <a:noFill/>
          </a:ln>
          <a:effectLst/>
          <a:extLst/>
        </p:spPr>
        <p:txBody>
          <a:bodyPr anchor="b"/>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kumimoji="0" lang="en-US" altLang="zh-CN" sz="3200" dirty="0" smtClean="0">
                <a:solidFill>
                  <a:srgbClr val="000066"/>
                </a:solidFill>
                <a:effectLst>
                  <a:outerShdw blurRad="38100" dist="38100" dir="2700000" algn="tl">
                    <a:srgbClr val="C0C0C0"/>
                  </a:outerShdw>
                </a:effectLst>
                <a:ea typeface="幼圆" pitchFamily="49" charset="-122"/>
              </a:rPr>
              <a:t>8.2.1 </a:t>
            </a:r>
            <a:r>
              <a:rPr kumimoji="0" lang="zh-CN" altLang="en-US" sz="3200" dirty="0" smtClean="0">
                <a:solidFill>
                  <a:srgbClr val="000066"/>
                </a:solidFill>
                <a:effectLst>
                  <a:outerShdw blurRad="38100" dist="38100" dir="2700000" algn="tl">
                    <a:srgbClr val="C0C0C0"/>
                  </a:outerShdw>
                </a:effectLst>
                <a:ea typeface="幼圆" pitchFamily="49" charset="-122"/>
              </a:rPr>
              <a:t>映象规则</a:t>
            </a:r>
          </a:p>
        </p:txBody>
      </p:sp>
      <p:sp>
        <p:nvSpPr>
          <p:cNvPr id="6147" name="Text Box 4"/>
          <p:cNvSpPr txBox="1">
            <a:spLocks noChangeArrowheads="1"/>
          </p:cNvSpPr>
          <p:nvPr/>
        </p:nvSpPr>
        <p:spPr bwMode="auto">
          <a:xfrm>
            <a:off x="611188" y="2278063"/>
            <a:ext cx="7705725" cy="323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buFontTx/>
              <a:buAutoNum type="arabicPeriod"/>
            </a:pPr>
            <a:r>
              <a:rPr kumimoji="1" lang="zh-CN" altLang="en-US" sz="2400" dirty="0">
                <a:solidFill>
                  <a:srgbClr val="003366"/>
                </a:solidFill>
                <a:latin typeface="华文中宋" panose="02010600040101010101" pitchFamily="2" charset="-122"/>
                <a:ea typeface="华文中宋" panose="02010600040101010101" pitchFamily="2" charset="-122"/>
              </a:rPr>
              <a:t>全相联映象</a:t>
            </a:r>
            <a:br>
              <a:rPr kumimoji="1" lang="zh-CN" altLang="en-US" sz="2400" dirty="0">
                <a:solidFill>
                  <a:srgbClr val="003366"/>
                </a:solidFill>
                <a:latin typeface="华文中宋" panose="02010600040101010101" pitchFamily="2" charset="-122"/>
                <a:ea typeface="华文中宋" panose="02010600040101010101" pitchFamily="2" charset="-122"/>
              </a:rPr>
            </a:br>
            <a:r>
              <a:rPr kumimoji="1" lang="zh-CN" altLang="en-US" sz="2400" dirty="0">
                <a:solidFill>
                  <a:schemeClr val="accent2"/>
                </a:solidFill>
                <a:latin typeface="华文中宋" panose="02010600040101010101" pitchFamily="2" charset="-122"/>
                <a:ea typeface="华文中宋" panose="02010600040101010101" pitchFamily="2" charset="-122"/>
              </a:rPr>
              <a:t>全相联</a:t>
            </a:r>
            <a:r>
              <a:rPr kumimoji="1" lang="zh-CN" altLang="en-US" sz="2400" dirty="0">
                <a:solidFill>
                  <a:srgbClr val="003366"/>
                </a:solidFill>
                <a:latin typeface="华文中宋" panose="02010600040101010101" pitchFamily="2" charset="-122"/>
                <a:ea typeface="华文中宋" panose="02010600040101010101" pitchFamily="2" charset="-122"/>
              </a:rPr>
              <a:t>：主存中的任一块可以被放置到</a:t>
            </a:r>
            <a:r>
              <a:rPr kumimoji="1" lang="en-US" altLang="zh-CN" sz="2400" dirty="0">
                <a:solidFill>
                  <a:srgbClr val="003366"/>
                </a:solidFill>
                <a:latin typeface="华文中宋" panose="02010600040101010101" pitchFamily="2" charset="-122"/>
                <a:ea typeface="华文中宋" panose="02010600040101010101" pitchFamily="2" charset="-122"/>
              </a:rPr>
              <a:t>Cache</a:t>
            </a:r>
            <a:r>
              <a:rPr kumimoji="1" lang="zh-CN" altLang="en-US" sz="2400" dirty="0">
                <a:solidFill>
                  <a:srgbClr val="003366"/>
                </a:solidFill>
                <a:latin typeface="华文中宋" panose="02010600040101010101" pitchFamily="2" charset="-122"/>
                <a:ea typeface="华文中宋" panose="02010600040101010101" pitchFamily="2" charset="-122"/>
              </a:rPr>
              <a:t>中的任</a:t>
            </a:r>
          </a:p>
          <a:p>
            <a:pPr eaLnBrk="1" hangingPunct="1"/>
            <a:r>
              <a:rPr kumimoji="1" lang="zh-CN" altLang="en-US" sz="2400" dirty="0">
                <a:solidFill>
                  <a:srgbClr val="003366"/>
                </a:solidFill>
                <a:latin typeface="华文中宋" panose="02010600040101010101" pitchFamily="2" charset="-122"/>
                <a:ea typeface="华文中宋" panose="02010600040101010101" pitchFamily="2" charset="-122"/>
              </a:rPr>
              <a:t>                 意一个位置。   </a:t>
            </a:r>
            <a:br>
              <a:rPr kumimoji="1" lang="zh-CN" altLang="en-US" sz="2400" dirty="0">
                <a:solidFill>
                  <a:srgbClr val="003366"/>
                </a:solidFill>
                <a:latin typeface="华文中宋" panose="02010600040101010101" pitchFamily="2" charset="-122"/>
                <a:ea typeface="华文中宋" panose="02010600040101010101" pitchFamily="2" charset="-122"/>
              </a:rPr>
            </a:br>
            <a:r>
              <a:rPr kumimoji="1" lang="zh-CN" altLang="en-US" sz="2400" dirty="0">
                <a:solidFill>
                  <a:srgbClr val="003366"/>
                </a:solidFill>
                <a:latin typeface="华文中宋" panose="02010600040101010101" pitchFamily="2" charset="-122"/>
                <a:ea typeface="华文中宋" panose="02010600040101010101" pitchFamily="2" charset="-122"/>
              </a:rPr>
              <a:t>       </a:t>
            </a:r>
          </a:p>
          <a:p>
            <a:pPr eaLnBrk="1" hangingPunct="1">
              <a:lnSpc>
                <a:spcPct val="80000"/>
              </a:lnSpc>
            </a:pPr>
            <a:r>
              <a:rPr kumimoji="1" lang="zh-CN" altLang="en-US" sz="2400" dirty="0">
                <a:solidFill>
                  <a:srgbClr val="003366"/>
                </a:solidFill>
                <a:latin typeface="华文中宋" panose="02010600040101010101" pitchFamily="2" charset="-122"/>
                <a:ea typeface="华文中宋" panose="02010600040101010101" pitchFamily="2" charset="-122"/>
              </a:rPr>
              <a:t>       </a:t>
            </a:r>
            <a:r>
              <a:rPr kumimoji="1" lang="zh-CN" altLang="en-US" sz="2400" dirty="0">
                <a:solidFill>
                  <a:schemeClr val="accent2"/>
                </a:solidFill>
                <a:latin typeface="华文中宋" panose="02010600040101010101" pitchFamily="2" charset="-122"/>
                <a:ea typeface="华文中宋" panose="02010600040101010101" pitchFamily="2" charset="-122"/>
              </a:rPr>
              <a:t>对比</a:t>
            </a:r>
            <a:r>
              <a:rPr kumimoji="1" lang="zh-CN" altLang="en-US" sz="2400" dirty="0">
                <a:solidFill>
                  <a:srgbClr val="003366"/>
                </a:solidFill>
                <a:latin typeface="华文中宋" panose="02010600040101010101" pitchFamily="2" charset="-122"/>
                <a:ea typeface="华文中宋" panose="02010600040101010101" pitchFamily="2" charset="-122"/>
              </a:rPr>
              <a:t>： 阅览室位置 ── 随便坐</a:t>
            </a:r>
          </a:p>
          <a:p>
            <a:pPr eaLnBrk="1" hangingPunct="1">
              <a:spcBef>
                <a:spcPct val="50000"/>
              </a:spcBef>
            </a:pPr>
            <a:r>
              <a:rPr kumimoji="1" lang="zh-CN" altLang="en-US" sz="2400" dirty="0">
                <a:solidFill>
                  <a:srgbClr val="003366"/>
                </a:solidFill>
                <a:latin typeface="华文中宋" panose="02010600040101010101" pitchFamily="2" charset="-122"/>
                <a:ea typeface="华文中宋" panose="02010600040101010101" pitchFamily="2" charset="-122"/>
              </a:rPr>
              <a:t>       </a:t>
            </a:r>
            <a:r>
              <a:rPr kumimoji="1" lang="zh-CN" altLang="en-US" sz="2400" dirty="0">
                <a:solidFill>
                  <a:schemeClr val="accent2"/>
                </a:solidFill>
                <a:latin typeface="华文中宋" panose="02010600040101010101" pitchFamily="2" charset="-122"/>
                <a:ea typeface="华文中宋" panose="02010600040101010101" pitchFamily="2" charset="-122"/>
              </a:rPr>
              <a:t>特点</a:t>
            </a:r>
            <a:r>
              <a:rPr kumimoji="1" lang="zh-CN" altLang="en-US" sz="2400" dirty="0">
                <a:solidFill>
                  <a:srgbClr val="003366"/>
                </a:solidFill>
                <a:latin typeface="华文中宋" panose="02010600040101010101" pitchFamily="2" charset="-122"/>
                <a:ea typeface="华文中宋" panose="02010600040101010101" pitchFamily="2" charset="-122"/>
              </a:rPr>
              <a:t>： 空间利用率最高，冲突概率最低，</a:t>
            </a:r>
          </a:p>
          <a:p>
            <a:pPr eaLnBrk="1" hangingPunct="1">
              <a:spcBef>
                <a:spcPct val="20000"/>
              </a:spcBef>
            </a:pPr>
            <a:r>
              <a:rPr kumimoji="1" lang="zh-CN" altLang="en-US" sz="2400" dirty="0">
                <a:solidFill>
                  <a:srgbClr val="003366"/>
                </a:solidFill>
                <a:latin typeface="华文中宋" panose="02010600040101010101" pitchFamily="2" charset="-122"/>
                <a:ea typeface="华文中宋" panose="02010600040101010101" pitchFamily="2" charset="-122"/>
              </a:rPr>
              <a:t>                 实现最复杂。</a:t>
            </a:r>
          </a:p>
        </p:txBody>
      </p:sp>
      <p:sp>
        <p:nvSpPr>
          <p:cNvPr id="8197" name="Text Box 5"/>
          <p:cNvSpPr txBox="1">
            <a:spLocks noChangeArrowheads="1"/>
          </p:cNvSpPr>
          <p:nvPr/>
        </p:nvSpPr>
        <p:spPr bwMode="auto">
          <a:xfrm>
            <a:off x="611188" y="404813"/>
            <a:ext cx="5400675" cy="519112"/>
          </a:xfrm>
          <a:prstGeom prst="rect">
            <a:avLst/>
          </a:prstGeom>
          <a:noFill/>
          <a:ln>
            <a:noFill/>
          </a:ln>
          <a:effectLst/>
          <a:extLst/>
        </p:spPr>
        <p:txBody>
          <a:bodyPr anchor="b"/>
          <a:lstStyle>
            <a:lvl1pPr>
              <a:defRPr kumimoji="1" sz="2400">
                <a:solidFill>
                  <a:schemeClr val="tx1"/>
                </a:solidFill>
                <a:latin typeface="Times New Roman" pitchFamily="18" charset="0"/>
                <a:ea typeface="宋体" pitchFamily="2" charset="-122"/>
              </a:defRPr>
            </a:lvl1pPr>
            <a:lvl2pPr>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defRPr/>
            </a:pPr>
            <a:r>
              <a:rPr kumimoji="0" lang="en-US" altLang="zh-CN" sz="3600" dirty="0" smtClean="0">
                <a:solidFill>
                  <a:srgbClr val="000066"/>
                </a:solidFill>
                <a:effectLst>
                  <a:outerShdw blurRad="38100" dist="38100" dir="2700000" algn="tl">
                    <a:srgbClr val="C0C0C0"/>
                  </a:outerShdw>
                </a:effectLst>
                <a:ea typeface="幼圆" pitchFamily="49" charset="-122"/>
              </a:rPr>
              <a:t>8.2 Cache</a:t>
            </a:r>
            <a:r>
              <a:rPr kumimoji="0" lang="zh-CN" altLang="en-US" sz="3600" dirty="0" smtClean="0">
                <a:solidFill>
                  <a:srgbClr val="000066"/>
                </a:solidFill>
                <a:effectLst>
                  <a:outerShdw blurRad="38100" dist="38100" dir="2700000" algn="tl">
                    <a:srgbClr val="C0C0C0"/>
                  </a:outerShdw>
                </a:effectLst>
                <a:ea typeface="幼圆" pitchFamily="49" charset="-122"/>
              </a:rPr>
              <a:t>基本知识</a:t>
            </a:r>
          </a:p>
        </p:txBody>
      </p:sp>
    </p:spTree>
    <p:extLst>
      <p:ext uri="{BB962C8B-B14F-4D97-AF65-F5344CB8AC3E}">
        <p14:creationId xmlns:p14="http://schemas.microsoft.com/office/powerpoint/2010/main" val="4017479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4" descr="5-22"/>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19672" y="908720"/>
            <a:ext cx="5976664" cy="5645909"/>
          </a:xfrm>
          <a:noFill/>
        </p:spPr>
      </p:pic>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60420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596900" y="1206500"/>
            <a:ext cx="28956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kumimoji="1" lang="en-US" altLang="zh-CN" sz="2400">
                <a:solidFill>
                  <a:srgbClr val="003366"/>
                </a:solidFill>
                <a:latin typeface="Times New Roman" panose="02020603050405020304" pitchFamily="18" charset="0"/>
                <a:ea typeface="华文中宋" panose="02010600040101010101" pitchFamily="2" charset="-122"/>
              </a:rPr>
              <a:t>2. </a:t>
            </a:r>
            <a:r>
              <a:rPr kumimoji="1" lang="zh-CN" altLang="en-US" sz="2400">
                <a:solidFill>
                  <a:srgbClr val="003366"/>
                </a:solidFill>
                <a:latin typeface="Times New Roman" panose="02020603050405020304" pitchFamily="18" charset="0"/>
                <a:ea typeface="华文中宋" panose="02010600040101010101" pitchFamily="2" charset="-122"/>
              </a:rPr>
              <a:t>直接映象</a:t>
            </a:r>
          </a:p>
        </p:txBody>
      </p:sp>
      <p:sp>
        <p:nvSpPr>
          <p:cNvPr id="7171" name="Text Box 6"/>
          <p:cNvSpPr txBox="1">
            <a:spLocks noChangeArrowheads="1"/>
          </p:cNvSpPr>
          <p:nvPr/>
        </p:nvSpPr>
        <p:spPr bwMode="auto">
          <a:xfrm>
            <a:off x="900113" y="1700213"/>
            <a:ext cx="7343775" cy="326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20000"/>
              </a:spcBef>
            </a:pPr>
            <a:r>
              <a:rPr kumimoji="1" lang="zh-CN" altLang="en-US" sz="2400">
                <a:solidFill>
                  <a:schemeClr val="accent2"/>
                </a:solidFill>
                <a:latin typeface="Times New Roman" panose="02020603050405020304" pitchFamily="18" charset="0"/>
                <a:ea typeface="华文中宋" panose="02010600040101010101" pitchFamily="2" charset="-122"/>
              </a:rPr>
              <a:t>直接映象</a:t>
            </a:r>
            <a:r>
              <a:rPr kumimoji="1" lang="zh-CN" altLang="en-US" sz="2400">
                <a:solidFill>
                  <a:srgbClr val="003366"/>
                </a:solidFill>
                <a:latin typeface="Times New Roman" panose="02020603050405020304" pitchFamily="18" charset="0"/>
                <a:ea typeface="华文中宋" panose="02010600040101010101" pitchFamily="2" charset="-122"/>
              </a:rPr>
              <a:t>：主存中的每一块只能被放置到</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中</a:t>
            </a:r>
          </a:p>
          <a:p>
            <a:pPr eaLnBrk="1" hangingPunct="1">
              <a:spcBef>
                <a:spcPct val="20000"/>
              </a:spcBef>
            </a:pPr>
            <a:r>
              <a:rPr kumimoji="1" lang="zh-CN" altLang="en-US" sz="2400">
                <a:solidFill>
                  <a:srgbClr val="003366"/>
                </a:solidFill>
                <a:latin typeface="Times New Roman" panose="02020603050405020304" pitchFamily="18" charset="0"/>
                <a:ea typeface="华文中宋" panose="02010600040101010101" pitchFamily="2" charset="-122"/>
              </a:rPr>
              <a:t>                    唯一的一个位置。 </a:t>
            </a:r>
          </a:p>
          <a:p>
            <a:pPr eaLnBrk="1" hangingPunct="1">
              <a:spcBef>
                <a:spcPct val="20000"/>
              </a:spcBef>
            </a:pPr>
            <a:r>
              <a:rPr kumimoji="1" lang="zh-CN" altLang="en-US" sz="2400">
                <a:solidFill>
                  <a:srgbClr val="003366"/>
                </a:solidFill>
                <a:latin typeface="Times New Roman" panose="02020603050405020304" pitchFamily="18" charset="0"/>
                <a:ea typeface="华文中宋" panose="02010600040101010101" pitchFamily="2" charset="-122"/>
              </a:rPr>
              <a:t>                     </a:t>
            </a:r>
            <a:r>
              <a:rPr kumimoji="1" lang="en-US" altLang="zh-CN" sz="2400">
                <a:solidFill>
                  <a:srgbClr val="003366"/>
                </a:solidFill>
                <a:latin typeface="Times New Roman" panose="02020603050405020304" pitchFamily="18" charset="0"/>
                <a:ea typeface="华文中宋" panose="02010600040101010101" pitchFamily="2" charset="-122"/>
              </a:rPr>
              <a:t>(</a:t>
            </a:r>
            <a:r>
              <a:rPr kumimoji="1" lang="zh-CN" altLang="en-US" sz="2400">
                <a:solidFill>
                  <a:srgbClr val="003366"/>
                </a:solidFill>
                <a:latin typeface="Times New Roman" panose="02020603050405020304" pitchFamily="18" charset="0"/>
                <a:ea typeface="华文中宋" panose="02010600040101010101" pitchFamily="2" charset="-122"/>
              </a:rPr>
              <a:t>循环分配</a:t>
            </a:r>
            <a:r>
              <a:rPr kumimoji="1" lang="en-US" altLang="zh-CN" sz="2400">
                <a:solidFill>
                  <a:srgbClr val="003366"/>
                </a:solidFill>
                <a:latin typeface="Times New Roman" panose="02020603050405020304" pitchFamily="18" charset="0"/>
                <a:ea typeface="华文中宋" panose="02010600040101010101" pitchFamily="2" charset="-122"/>
              </a:rPr>
              <a:t>)</a:t>
            </a:r>
          </a:p>
          <a:p>
            <a:pPr eaLnBrk="1" hangingPunct="1">
              <a:spcBef>
                <a:spcPct val="50000"/>
              </a:spcBef>
              <a:buFont typeface="Wingdings" panose="05000000000000000000" pitchFamily="2" charset="2"/>
              <a:buNone/>
            </a:pP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chemeClr val="accent2"/>
                </a:solidFill>
                <a:latin typeface="Times New Roman" panose="02020603050405020304" pitchFamily="18" charset="0"/>
                <a:ea typeface="华文中宋" panose="02010600040101010101" pitchFamily="2" charset="-122"/>
              </a:rPr>
              <a:t>对比</a:t>
            </a:r>
            <a:r>
              <a:rPr kumimoji="1" lang="zh-CN" altLang="en-US" sz="2400">
                <a:solidFill>
                  <a:srgbClr val="003366"/>
                </a:solidFill>
                <a:latin typeface="Times New Roman" panose="02020603050405020304" pitchFamily="18" charset="0"/>
                <a:ea typeface="华文中宋" panose="02010600040101010101" pitchFamily="2" charset="-122"/>
              </a:rPr>
              <a:t>：阅览室位置 ── 只有一个位置可以坐</a:t>
            </a:r>
          </a:p>
          <a:p>
            <a:pPr eaLnBrk="1" hangingPunct="1">
              <a:spcBef>
                <a:spcPct val="50000"/>
              </a:spcBef>
              <a:buFont typeface="Wingdings" panose="05000000000000000000" pitchFamily="2" charset="2"/>
              <a:buNone/>
            </a:pPr>
            <a:r>
              <a:rPr kumimoji="1" lang="zh-CN" altLang="en-US" sz="2400" b="0">
                <a:solidFill>
                  <a:srgbClr val="003366"/>
                </a:solidFill>
                <a:latin typeface="Times New Roman" panose="02020603050405020304" pitchFamily="18" charset="0"/>
                <a:ea typeface="华文中宋" panose="02010600040101010101" pitchFamily="2" charset="-122"/>
              </a:rPr>
              <a:t>        </a:t>
            </a:r>
            <a:r>
              <a:rPr kumimoji="1" lang="zh-CN" altLang="en-US" sz="2400">
                <a:solidFill>
                  <a:schemeClr val="accent2"/>
                </a:solidFill>
                <a:latin typeface="Times New Roman" panose="02020603050405020304" pitchFamily="18" charset="0"/>
                <a:ea typeface="华文中宋" panose="02010600040101010101" pitchFamily="2" charset="-122"/>
              </a:rPr>
              <a:t>特点</a:t>
            </a:r>
            <a:r>
              <a:rPr kumimoji="1" lang="zh-CN" altLang="en-US" sz="2400">
                <a:solidFill>
                  <a:srgbClr val="003366"/>
                </a:solidFill>
                <a:latin typeface="Times New Roman" panose="02020603050405020304" pitchFamily="18" charset="0"/>
                <a:ea typeface="华文中宋" panose="02010600040101010101" pitchFamily="2" charset="-122"/>
              </a:rPr>
              <a:t>：空间利用率最低，冲突概率最高，</a:t>
            </a:r>
          </a:p>
          <a:p>
            <a:pPr eaLnBrk="1" hangingPunct="1">
              <a:spcBef>
                <a:spcPct val="20000"/>
              </a:spcBef>
              <a:buFont typeface="Wingdings" panose="05000000000000000000" pitchFamily="2" charset="2"/>
              <a:buNone/>
            </a:pPr>
            <a:r>
              <a:rPr kumimoji="1" lang="zh-CN" altLang="en-US" sz="2400">
                <a:solidFill>
                  <a:srgbClr val="003366"/>
                </a:solidFill>
                <a:latin typeface="Times New Roman" panose="02020603050405020304" pitchFamily="18" charset="0"/>
                <a:ea typeface="华文中宋" panose="02010600040101010101" pitchFamily="2" charset="-122"/>
              </a:rPr>
              <a:t>                    实现最简单。</a:t>
            </a:r>
            <a:br>
              <a:rPr kumimoji="1" lang="zh-CN" altLang="en-US" sz="2400">
                <a:solidFill>
                  <a:srgbClr val="003366"/>
                </a:solidFill>
                <a:latin typeface="Times New Roman" panose="02020603050405020304" pitchFamily="18" charset="0"/>
                <a:ea typeface="华文中宋" panose="02010600040101010101" pitchFamily="2" charset="-122"/>
              </a:rPr>
            </a:b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629117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1547813" y="3141663"/>
            <a:ext cx="66960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zh-CN" altLang="en-US" sz="2400">
                <a:solidFill>
                  <a:srgbClr val="003366"/>
                </a:solidFill>
                <a:latin typeface="Times New Roman" panose="02020603050405020304" pitchFamily="18" charset="0"/>
                <a:ea typeface="华文中宋" panose="02010600040101010101" pitchFamily="2" charset="-122"/>
              </a:rPr>
              <a:t>设</a:t>
            </a:r>
            <a:r>
              <a:rPr kumimoji="1" lang="en-US" altLang="zh-CN" sz="2400" i="1">
                <a:solidFill>
                  <a:srgbClr val="003366"/>
                </a:solidFill>
                <a:latin typeface="Times New Roman" panose="02020603050405020304" pitchFamily="18" charset="0"/>
                <a:ea typeface="华文中宋" panose="02010600040101010101" pitchFamily="2" charset="-122"/>
              </a:rPr>
              <a:t>M</a:t>
            </a:r>
            <a:r>
              <a:rPr kumimoji="1" lang="zh-CN" altLang="en-US" sz="2400">
                <a:solidFill>
                  <a:srgbClr val="003366"/>
                </a:solidFill>
                <a:latin typeface="Times New Roman" panose="02020603050405020304" pitchFamily="18" charset="0"/>
                <a:ea typeface="华文中宋" panose="02010600040101010101" pitchFamily="2" charset="-122"/>
              </a:rPr>
              <a:t>＝</a:t>
            </a:r>
            <a:r>
              <a:rPr kumimoji="1" lang="en-US" altLang="zh-CN" sz="2400">
                <a:solidFill>
                  <a:srgbClr val="003366"/>
                </a:solidFill>
                <a:latin typeface="Times New Roman" panose="02020603050405020304" pitchFamily="18" charset="0"/>
                <a:ea typeface="华文中宋" panose="02010600040101010101" pitchFamily="2" charset="-122"/>
              </a:rPr>
              <a:t>2</a:t>
            </a:r>
            <a:r>
              <a:rPr kumimoji="1" lang="en-US" altLang="zh-CN" sz="2400" baseline="30000">
                <a:solidFill>
                  <a:srgbClr val="003366"/>
                </a:solidFill>
                <a:latin typeface="Times New Roman" panose="02020603050405020304" pitchFamily="18" charset="0"/>
                <a:ea typeface="华文中宋" panose="02010600040101010101" pitchFamily="2" charset="-122"/>
              </a:rPr>
              <a:t>m</a:t>
            </a:r>
            <a:r>
              <a:rPr kumimoji="1" lang="zh-CN" altLang="en-US" sz="2400">
                <a:solidFill>
                  <a:srgbClr val="003366"/>
                </a:solidFill>
                <a:latin typeface="Times New Roman" panose="02020603050405020304" pitchFamily="18" charset="0"/>
                <a:ea typeface="华文中宋" panose="02010600040101010101" pitchFamily="2" charset="-122"/>
              </a:rPr>
              <a:t>，则当表示为二进制数时，</a:t>
            </a:r>
            <a:r>
              <a:rPr kumimoji="1" lang="en-US" altLang="zh-CN" sz="2400" i="1">
                <a:solidFill>
                  <a:srgbClr val="003366"/>
                </a:solidFill>
                <a:latin typeface="Times New Roman" panose="02020603050405020304" pitchFamily="18" charset="0"/>
                <a:ea typeface="华文中宋" panose="02010600040101010101" pitchFamily="2" charset="-122"/>
              </a:rPr>
              <a:t>j </a:t>
            </a:r>
            <a:r>
              <a:rPr kumimoji="1" lang="zh-CN" altLang="en-US" sz="2400">
                <a:solidFill>
                  <a:srgbClr val="003366"/>
                </a:solidFill>
                <a:latin typeface="Times New Roman" panose="02020603050405020304" pitchFamily="18" charset="0"/>
                <a:ea typeface="华文中宋" panose="02010600040101010101" pitchFamily="2" charset="-122"/>
              </a:rPr>
              <a:t>实际上就是 </a:t>
            </a:r>
            <a:r>
              <a:rPr kumimoji="1" lang="en-US" altLang="zh-CN" sz="2400" i="1">
                <a:solidFill>
                  <a:srgbClr val="003366"/>
                </a:solidFill>
                <a:latin typeface="Times New Roman" panose="02020603050405020304" pitchFamily="18" charset="0"/>
                <a:ea typeface="华文中宋" panose="02010600040101010101" pitchFamily="2" charset="-122"/>
              </a:rPr>
              <a:t>i </a:t>
            </a:r>
            <a:r>
              <a:rPr kumimoji="1" lang="zh-CN" altLang="en-US" sz="2400">
                <a:solidFill>
                  <a:srgbClr val="003366"/>
                </a:solidFill>
                <a:latin typeface="Times New Roman" panose="02020603050405020304" pitchFamily="18" charset="0"/>
                <a:ea typeface="华文中宋" panose="02010600040101010101" pitchFamily="2" charset="-122"/>
              </a:rPr>
              <a:t>的低 </a:t>
            </a:r>
            <a:r>
              <a:rPr kumimoji="1" lang="en-US" altLang="zh-CN" sz="2400" i="1">
                <a:solidFill>
                  <a:srgbClr val="003366"/>
                </a:solidFill>
                <a:latin typeface="Times New Roman" panose="02020603050405020304" pitchFamily="18" charset="0"/>
                <a:ea typeface="华文中宋" panose="02010600040101010101" pitchFamily="2" charset="-122"/>
              </a:rPr>
              <a:t>m </a:t>
            </a:r>
            <a:r>
              <a:rPr kumimoji="1" lang="zh-CN" altLang="en-US" sz="2400">
                <a:solidFill>
                  <a:srgbClr val="003366"/>
                </a:solidFill>
                <a:latin typeface="Times New Roman" panose="02020603050405020304" pitchFamily="18" charset="0"/>
                <a:ea typeface="华文中宋" panose="02010600040101010101" pitchFamily="2" charset="-122"/>
              </a:rPr>
              <a:t>位：</a:t>
            </a:r>
          </a:p>
        </p:txBody>
      </p:sp>
      <p:grpSp>
        <p:nvGrpSpPr>
          <p:cNvPr id="8195" name="Group 17"/>
          <p:cNvGrpSpPr>
            <a:grpSpLocks/>
          </p:cNvGrpSpPr>
          <p:nvPr/>
        </p:nvGrpSpPr>
        <p:grpSpPr bwMode="auto">
          <a:xfrm>
            <a:off x="1579563" y="4340225"/>
            <a:ext cx="5124450" cy="1033463"/>
            <a:chOff x="995" y="1509"/>
            <a:chExt cx="3228" cy="651"/>
          </a:xfrm>
        </p:grpSpPr>
        <p:sp>
          <p:nvSpPr>
            <p:cNvPr id="8197" name="Rectangle 7"/>
            <p:cNvSpPr>
              <a:spLocks noChangeArrowheads="1"/>
            </p:cNvSpPr>
            <p:nvPr/>
          </p:nvSpPr>
          <p:spPr bwMode="auto">
            <a:xfrm>
              <a:off x="1331" y="1536"/>
              <a:ext cx="2892" cy="306"/>
            </a:xfrm>
            <a:prstGeom prst="rect">
              <a:avLst/>
            </a:prstGeom>
            <a:solidFill>
              <a:schemeClr val="bg1"/>
            </a:solidFill>
            <a:ln w="19050">
              <a:solidFill>
                <a:schemeClr val="tx2"/>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198" name="Rectangle 16"/>
            <p:cNvSpPr>
              <a:spLocks noChangeArrowheads="1"/>
            </p:cNvSpPr>
            <p:nvPr/>
          </p:nvSpPr>
          <p:spPr bwMode="auto">
            <a:xfrm>
              <a:off x="3251" y="1536"/>
              <a:ext cx="972" cy="306"/>
            </a:xfrm>
            <a:prstGeom prst="rect">
              <a:avLst/>
            </a:prstGeom>
            <a:solidFill>
              <a:srgbClr val="FEF3C2"/>
            </a:solidFill>
            <a:ln w="9525">
              <a:solidFill>
                <a:schemeClr val="tx2"/>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8199" name="Line 8"/>
            <p:cNvSpPr>
              <a:spLocks noChangeShapeType="1"/>
            </p:cNvSpPr>
            <p:nvPr/>
          </p:nvSpPr>
          <p:spPr bwMode="auto">
            <a:xfrm flipH="1">
              <a:off x="3252" y="1525"/>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 name="Line 9"/>
            <p:cNvSpPr>
              <a:spLocks noChangeShapeType="1"/>
            </p:cNvSpPr>
            <p:nvPr/>
          </p:nvSpPr>
          <p:spPr bwMode="auto">
            <a:xfrm>
              <a:off x="4211" y="1920"/>
              <a:ext cx="0" cy="24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 name="Line 10"/>
            <p:cNvSpPr>
              <a:spLocks noChangeShapeType="1"/>
            </p:cNvSpPr>
            <p:nvPr/>
          </p:nvSpPr>
          <p:spPr bwMode="auto">
            <a:xfrm>
              <a:off x="3251" y="1920"/>
              <a:ext cx="0" cy="24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11"/>
            <p:cNvSpPr>
              <a:spLocks noChangeShapeType="1"/>
            </p:cNvSpPr>
            <p:nvPr/>
          </p:nvSpPr>
          <p:spPr bwMode="auto">
            <a:xfrm>
              <a:off x="3923" y="2064"/>
              <a:ext cx="288" cy="0"/>
            </a:xfrm>
            <a:prstGeom prst="line">
              <a:avLst/>
            </a:prstGeom>
            <a:noFill/>
            <a:ln w="9525">
              <a:solidFill>
                <a:schemeClr val="bg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Line 12"/>
            <p:cNvSpPr>
              <a:spLocks noChangeShapeType="1"/>
            </p:cNvSpPr>
            <p:nvPr/>
          </p:nvSpPr>
          <p:spPr bwMode="auto">
            <a:xfrm flipH="1">
              <a:off x="3251" y="2064"/>
              <a:ext cx="288" cy="0"/>
            </a:xfrm>
            <a:prstGeom prst="line">
              <a:avLst/>
            </a:prstGeom>
            <a:noFill/>
            <a:ln w="9525">
              <a:solidFill>
                <a:schemeClr val="bg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4" name="Text Box 13"/>
            <p:cNvSpPr txBox="1">
              <a:spLocks noChangeArrowheads="1"/>
            </p:cNvSpPr>
            <p:nvPr/>
          </p:nvSpPr>
          <p:spPr bwMode="auto">
            <a:xfrm>
              <a:off x="3515" y="184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m</a:t>
              </a:r>
              <a:r>
                <a:rPr kumimoji="1" lang="zh-CN" altLang="zh-CN" sz="2400">
                  <a:solidFill>
                    <a:srgbClr val="003366"/>
                  </a:solidFill>
                  <a:latin typeface="Times New Roman" panose="02020603050405020304" pitchFamily="18" charset="0"/>
                  <a:ea typeface="华文中宋" panose="02010600040101010101" pitchFamily="2" charset="-122"/>
                </a:rPr>
                <a:t>位</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8205" name="Text Box 14"/>
            <p:cNvSpPr txBox="1">
              <a:spLocks noChangeArrowheads="1"/>
            </p:cNvSpPr>
            <p:nvPr/>
          </p:nvSpPr>
          <p:spPr bwMode="auto">
            <a:xfrm>
              <a:off x="3651" y="1509"/>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j</a:t>
              </a:r>
              <a:endParaRPr kumimoji="1" lang="en-US" altLang="zh-CN" sz="2400">
                <a:solidFill>
                  <a:srgbClr val="003366"/>
                </a:solidFill>
                <a:latin typeface="Times New Roman" panose="02020603050405020304" pitchFamily="18" charset="0"/>
                <a:ea typeface="华文中宋" panose="02010600040101010101" pitchFamily="2" charset="-122"/>
              </a:endParaRPr>
            </a:p>
          </p:txBody>
        </p:sp>
        <p:sp>
          <p:nvSpPr>
            <p:cNvPr id="8206" name="Text Box 15"/>
            <p:cNvSpPr txBox="1">
              <a:spLocks noChangeArrowheads="1"/>
            </p:cNvSpPr>
            <p:nvPr/>
          </p:nvSpPr>
          <p:spPr bwMode="auto">
            <a:xfrm>
              <a:off x="995" y="152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i</a:t>
              </a:r>
              <a:r>
                <a:rPr kumimoji="1" lang="zh-CN" altLang="en-US" sz="2400" i="1">
                  <a:solidFill>
                    <a:srgbClr val="003366"/>
                  </a:solidFill>
                  <a:latin typeface="Times New Roman" panose="02020603050405020304" pitchFamily="18" charset="0"/>
                  <a:ea typeface="华文中宋" panose="02010600040101010101" pitchFamily="2" charset="-122"/>
                </a:rPr>
                <a:t>：</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grpSp>
      <p:sp>
        <p:nvSpPr>
          <p:cNvPr id="8196" name="矩形 16"/>
          <p:cNvSpPr>
            <a:spLocks noChangeArrowheads="1"/>
          </p:cNvSpPr>
          <p:nvPr/>
        </p:nvSpPr>
        <p:spPr bwMode="auto">
          <a:xfrm>
            <a:off x="1547813" y="1484313"/>
            <a:ext cx="65532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a:solidFill>
                  <a:srgbClr val="003366"/>
                </a:solidFill>
                <a:latin typeface="Times New Roman" panose="02020603050405020304" pitchFamily="18" charset="0"/>
                <a:ea typeface="华文中宋" panose="02010600040101010101" pitchFamily="2" charset="-122"/>
              </a:rPr>
              <a:t>对于主存的第</a:t>
            </a:r>
            <a:r>
              <a:rPr kumimoji="1" lang="en-US" altLang="zh-CN" sz="2400" i="1">
                <a:solidFill>
                  <a:srgbClr val="003366"/>
                </a:solidFill>
                <a:latin typeface="Times New Roman" panose="02020603050405020304" pitchFamily="18" charset="0"/>
                <a:ea typeface="华文中宋" panose="02010600040101010101" pitchFamily="2" charset="-122"/>
              </a:rPr>
              <a:t>i </a:t>
            </a:r>
            <a:r>
              <a:rPr kumimoji="1" lang="zh-CN" altLang="en-US" sz="2400">
                <a:solidFill>
                  <a:srgbClr val="003366"/>
                </a:solidFill>
                <a:latin typeface="Times New Roman" panose="02020603050405020304" pitchFamily="18" charset="0"/>
                <a:ea typeface="华文中宋" panose="02010600040101010101" pitchFamily="2" charset="-122"/>
              </a:rPr>
              <a:t>块，若它映象到</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的第</a:t>
            </a:r>
            <a:r>
              <a:rPr kumimoji="1" lang="en-US" altLang="zh-CN" sz="2400" i="1">
                <a:solidFill>
                  <a:srgbClr val="003366"/>
                </a:solidFill>
                <a:latin typeface="Times New Roman" panose="02020603050405020304" pitchFamily="18" charset="0"/>
                <a:ea typeface="华文中宋" panose="02010600040101010101" pitchFamily="2" charset="-122"/>
              </a:rPr>
              <a:t>j</a:t>
            </a:r>
            <a:r>
              <a:rPr kumimoji="1" lang="zh-CN" altLang="en-US" sz="2400">
                <a:solidFill>
                  <a:srgbClr val="003366"/>
                </a:solidFill>
                <a:latin typeface="Times New Roman" panose="02020603050405020304" pitchFamily="18" charset="0"/>
                <a:ea typeface="华文中宋" panose="02010600040101010101" pitchFamily="2" charset="-122"/>
              </a:rPr>
              <a:t>块，则</a:t>
            </a:r>
            <a:r>
              <a:rPr kumimoji="1" lang="en-US" altLang="zh-CN" sz="2400">
                <a:solidFill>
                  <a:srgbClr val="003366"/>
                </a:solidFill>
                <a:latin typeface="Times New Roman" panose="02020603050405020304" pitchFamily="18" charset="0"/>
                <a:ea typeface="华文中宋" panose="02010600040101010101" pitchFamily="2" charset="-122"/>
              </a:rPr>
              <a:t>:</a:t>
            </a:r>
          </a:p>
          <a:p>
            <a:pPr eaLnBrk="1" hangingPunct="1">
              <a:spcBef>
                <a:spcPct val="20000"/>
              </a:spcBef>
            </a:pP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en-US" altLang="zh-CN" sz="2400" i="1">
                <a:solidFill>
                  <a:srgbClr val="CC0000"/>
                </a:solidFill>
                <a:latin typeface="Times New Roman" panose="02020603050405020304" pitchFamily="18" charset="0"/>
                <a:ea typeface="华文中宋" panose="02010600040101010101" pitchFamily="2" charset="-122"/>
              </a:rPr>
              <a:t>j</a:t>
            </a:r>
            <a:r>
              <a:rPr kumimoji="1" lang="zh-CN" altLang="en-US" sz="2400">
                <a:solidFill>
                  <a:srgbClr val="CC0000"/>
                </a:solidFill>
                <a:latin typeface="Times New Roman" panose="02020603050405020304" pitchFamily="18" charset="0"/>
                <a:ea typeface="华文中宋" panose="02010600040101010101" pitchFamily="2" charset="-122"/>
              </a:rPr>
              <a:t>＝</a:t>
            </a:r>
            <a:r>
              <a:rPr kumimoji="1" lang="en-US" altLang="zh-CN" sz="2400" i="1">
                <a:solidFill>
                  <a:srgbClr val="CC0000"/>
                </a:solidFill>
                <a:latin typeface="Times New Roman" panose="02020603050405020304" pitchFamily="18" charset="0"/>
                <a:ea typeface="华文中宋" panose="02010600040101010101" pitchFamily="2" charset="-122"/>
              </a:rPr>
              <a:t>i</a:t>
            </a:r>
            <a:r>
              <a:rPr kumimoji="1" lang="en-US" altLang="zh-CN" sz="2400">
                <a:solidFill>
                  <a:srgbClr val="CC0000"/>
                </a:solidFill>
                <a:latin typeface="Times New Roman" panose="02020603050405020304" pitchFamily="18" charset="0"/>
                <a:ea typeface="华文中宋" panose="02010600040101010101" pitchFamily="2" charset="-122"/>
              </a:rPr>
              <a:t> mod (</a:t>
            </a:r>
            <a:r>
              <a:rPr kumimoji="1" lang="en-US" altLang="zh-CN" sz="2400" i="1">
                <a:solidFill>
                  <a:srgbClr val="CC0000"/>
                </a:solidFill>
                <a:latin typeface="Times New Roman" panose="02020603050405020304" pitchFamily="18" charset="0"/>
                <a:ea typeface="华文中宋" panose="02010600040101010101" pitchFamily="2" charset="-122"/>
              </a:rPr>
              <a:t>M </a:t>
            </a:r>
            <a:r>
              <a:rPr kumimoji="1" lang="en-US" altLang="zh-CN" sz="2400">
                <a:solidFill>
                  <a:srgbClr val="CC0000"/>
                </a:solidFill>
                <a:latin typeface="Times New Roman" panose="02020603050405020304" pitchFamily="18" charset="0"/>
                <a:ea typeface="华文中宋" panose="02010600040101010101" pitchFamily="2" charset="-122"/>
              </a:rPr>
              <a:t>)</a:t>
            </a: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a:t>
            </a:r>
            <a:r>
              <a:rPr kumimoji="1" lang="en-US" altLang="zh-CN" sz="2400" i="1">
                <a:solidFill>
                  <a:srgbClr val="003366"/>
                </a:solidFill>
                <a:latin typeface="Times New Roman" panose="02020603050405020304" pitchFamily="18" charset="0"/>
                <a:ea typeface="华文中宋" panose="02010600040101010101" pitchFamily="2" charset="-122"/>
              </a:rPr>
              <a:t>M</a:t>
            </a:r>
            <a:r>
              <a:rPr kumimoji="1" lang="zh-CN" altLang="en-US" sz="2400">
                <a:solidFill>
                  <a:srgbClr val="003366"/>
                </a:solidFill>
                <a:latin typeface="Times New Roman" panose="02020603050405020304" pitchFamily="18" charset="0"/>
                <a:ea typeface="华文中宋" panose="02010600040101010101" pitchFamily="2" charset="-122"/>
              </a:rPr>
              <a:t>为</a:t>
            </a:r>
            <a:r>
              <a:rPr kumimoji="1" lang="en-US" altLang="zh-CN" sz="2400">
                <a:solidFill>
                  <a:srgbClr val="003366"/>
                </a:solidFill>
                <a:latin typeface="Times New Roman" panose="02020603050405020304" pitchFamily="18" charset="0"/>
                <a:ea typeface="华文中宋" panose="02010600040101010101" pitchFamily="2" charset="-122"/>
              </a:rPr>
              <a:t>Cache</a:t>
            </a:r>
            <a:r>
              <a:rPr kumimoji="1" lang="zh-CN" altLang="en-US" sz="2400">
                <a:solidFill>
                  <a:srgbClr val="003366"/>
                </a:solidFill>
                <a:latin typeface="Times New Roman" panose="02020603050405020304" pitchFamily="18" charset="0"/>
                <a:ea typeface="华文中宋" panose="02010600040101010101" pitchFamily="2" charset="-122"/>
              </a:rPr>
              <a:t>的块数）</a:t>
            </a:r>
            <a:endParaRPr lang="zh-CN" altLang="en-US"/>
          </a:p>
        </p:txBody>
      </p:sp>
    </p:spTree>
    <p:extLst>
      <p:ext uri="{BB962C8B-B14F-4D97-AF65-F5344CB8AC3E}">
        <p14:creationId xmlns:p14="http://schemas.microsoft.com/office/powerpoint/2010/main" val="203165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9" name="Picture 4" descr="5-37"/>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03648" y="557531"/>
            <a:ext cx="6120779" cy="6271909"/>
          </a:xfrm>
          <a:noFill/>
        </p:spPr>
      </p:pic>
    </p:spTree>
    <p:extLst>
      <p:ext uri="{BB962C8B-B14F-4D97-AF65-F5344CB8AC3E}">
        <p14:creationId xmlns:p14="http://schemas.microsoft.com/office/powerpoint/2010/main" val="3855174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0"/>
          <p:cNvGrpSpPr>
            <a:grpSpLocks/>
          </p:cNvGrpSpPr>
          <p:nvPr/>
        </p:nvGrpSpPr>
        <p:grpSpPr bwMode="auto">
          <a:xfrm>
            <a:off x="931719" y="1788907"/>
            <a:ext cx="7058025" cy="5616575"/>
            <a:chOff x="793" y="618"/>
            <a:chExt cx="4446" cy="3538"/>
          </a:xfrm>
        </p:grpSpPr>
        <p:pic>
          <p:nvPicPr>
            <p:cNvPr id="18" name="Picture 5" descr="5-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3" y="663"/>
              <a:ext cx="3456" cy="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6"/>
            <p:cNvSpPr>
              <a:spLocks noChangeArrowheads="1"/>
            </p:cNvSpPr>
            <p:nvPr/>
          </p:nvSpPr>
          <p:spPr bwMode="auto">
            <a:xfrm>
              <a:off x="793" y="618"/>
              <a:ext cx="4446" cy="8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a:solidFill>
                  <a:schemeClr val="tx1"/>
                </a:solidFill>
              </a:endParaRPr>
            </a:p>
          </p:txBody>
        </p:sp>
        <p:sp>
          <p:nvSpPr>
            <p:cNvPr id="20" name="Rectangle 7"/>
            <p:cNvSpPr>
              <a:spLocks noChangeArrowheads="1"/>
            </p:cNvSpPr>
            <p:nvPr/>
          </p:nvSpPr>
          <p:spPr bwMode="auto">
            <a:xfrm>
              <a:off x="1338" y="1434"/>
              <a:ext cx="272" cy="27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a:solidFill>
                  <a:schemeClr val="tx1"/>
                </a:solidFill>
              </a:endParaRPr>
            </a:p>
          </p:txBody>
        </p:sp>
        <p:sp>
          <p:nvSpPr>
            <p:cNvPr id="21" name="Rectangle 8"/>
            <p:cNvSpPr>
              <a:spLocks noChangeArrowheads="1"/>
            </p:cNvSpPr>
            <p:nvPr/>
          </p:nvSpPr>
          <p:spPr bwMode="auto">
            <a:xfrm>
              <a:off x="1383" y="3793"/>
              <a:ext cx="3538" cy="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a:solidFill>
                  <a:schemeClr val="tx1"/>
                </a:solidFill>
              </a:endParaRPr>
            </a:p>
          </p:txBody>
        </p:sp>
        <p:sp>
          <p:nvSpPr>
            <p:cNvPr id="22" name="Rectangle 9"/>
            <p:cNvSpPr>
              <a:spLocks noChangeArrowheads="1"/>
            </p:cNvSpPr>
            <p:nvPr/>
          </p:nvSpPr>
          <p:spPr bwMode="auto">
            <a:xfrm>
              <a:off x="4604" y="1434"/>
              <a:ext cx="363" cy="25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a:solidFill>
                  <a:schemeClr val="tx1"/>
                </a:solidFill>
              </a:endParaRPr>
            </a:p>
          </p:txBody>
        </p:sp>
      </p:grpSp>
      <p:sp>
        <p:nvSpPr>
          <p:cNvPr id="9218" name="Text Box 3"/>
          <p:cNvSpPr txBox="1">
            <a:spLocks noChangeArrowheads="1"/>
          </p:cNvSpPr>
          <p:nvPr/>
        </p:nvSpPr>
        <p:spPr bwMode="auto">
          <a:xfrm>
            <a:off x="971550" y="1785938"/>
            <a:ext cx="76327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buSzPct val="60000"/>
              <a:buFont typeface="Wingdings" panose="05000000000000000000" pitchFamily="2" charset="2"/>
              <a:buChar char="u"/>
            </a:pPr>
            <a:r>
              <a:rPr kumimoji="1" lang="en-US" altLang="zh-CN" sz="2400" dirty="0">
                <a:solidFill>
                  <a:schemeClr val="accent2"/>
                </a:solidFill>
                <a:latin typeface="Times New Roman" panose="02020603050405020304" pitchFamily="18" charset="0"/>
                <a:ea typeface="华文中宋" panose="02010600040101010101" pitchFamily="2" charset="-122"/>
              </a:rPr>
              <a:t> </a:t>
            </a:r>
            <a:r>
              <a:rPr kumimoji="1" lang="zh-CN" altLang="en-US" sz="2400" dirty="0">
                <a:solidFill>
                  <a:schemeClr val="accent2"/>
                </a:solidFill>
                <a:latin typeface="Times New Roman" panose="02020603050405020304" pitchFamily="18" charset="0"/>
                <a:ea typeface="华文中宋" panose="02010600040101010101" pitchFamily="2" charset="-122"/>
              </a:rPr>
              <a:t>组相联</a:t>
            </a:r>
            <a:r>
              <a:rPr kumimoji="1" lang="zh-CN" altLang="en-US" sz="2400" dirty="0">
                <a:solidFill>
                  <a:srgbClr val="003366"/>
                </a:solidFill>
                <a:latin typeface="Times New Roman" panose="02020603050405020304" pitchFamily="18" charset="0"/>
                <a:ea typeface="华文中宋" panose="02010600040101010101" pitchFamily="2" charset="-122"/>
              </a:rPr>
              <a:t>：主存中的每一块可以被放置到</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中唯一  </a:t>
            </a:r>
          </a:p>
          <a:p>
            <a:pPr eaLnBrk="1" hangingPunct="1">
              <a:lnSpc>
                <a:spcPct val="120000"/>
              </a:lnSpc>
              <a:buFont typeface="Wingdings" panose="05000000000000000000" pitchFamily="2" charset="2"/>
              <a:buNone/>
            </a:pPr>
            <a:r>
              <a:rPr kumimoji="1" lang="zh-CN" altLang="en-US" sz="2400" dirty="0">
                <a:solidFill>
                  <a:srgbClr val="003366"/>
                </a:solidFill>
                <a:latin typeface="Times New Roman" panose="02020603050405020304" pitchFamily="18" charset="0"/>
                <a:ea typeface="华文中宋" panose="02010600040101010101" pitchFamily="2" charset="-122"/>
              </a:rPr>
              <a:t>                   的一个组中的任何一个位置。</a:t>
            </a:r>
          </a:p>
        </p:txBody>
      </p:sp>
      <p:sp>
        <p:nvSpPr>
          <p:cNvPr id="9219" name="Text Box 5"/>
          <p:cNvSpPr txBox="1">
            <a:spLocks noChangeArrowheads="1"/>
          </p:cNvSpPr>
          <p:nvPr/>
        </p:nvSpPr>
        <p:spPr bwMode="auto">
          <a:xfrm>
            <a:off x="684213" y="1268413"/>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400">
                <a:solidFill>
                  <a:srgbClr val="003366"/>
                </a:solidFill>
                <a:latin typeface="Times New Roman" panose="02020603050405020304" pitchFamily="18" charset="0"/>
                <a:ea typeface="华文中宋" panose="02010600040101010101" pitchFamily="2" charset="-122"/>
              </a:rPr>
              <a:t>3. </a:t>
            </a:r>
            <a:r>
              <a:rPr kumimoji="1" lang="zh-CN" altLang="en-US" sz="2400">
                <a:solidFill>
                  <a:srgbClr val="003366"/>
                </a:solidFill>
                <a:latin typeface="Times New Roman" panose="02020603050405020304" pitchFamily="18" charset="0"/>
                <a:ea typeface="华文中宋" panose="02010600040101010101" pitchFamily="2" charset="-122"/>
              </a:rPr>
              <a:t>组相联映象</a:t>
            </a:r>
            <a:endParaRPr kumimoji="1" lang="zh-CN" altLang="en-US" sz="2400" b="0">
              <a:solidFill>
                <a:srgbClr val="003366"/>
              </a:solidFill>
              <a:latin typeface="Times New Roman" panose="02020603050405020304" pitchFamily="18" charset="0"/>
              <a:ea typeface="华文中宋" panose="02010600040101010101" pitchFamily="2" charset="-122"/>
            </a:endParaRPr>
          </a:p>
        </p:txBody>
      </p:sp>
      <p:sp>
        <p:nvSpPr>
          <p:cNvPr id="2" name="矩形 1"/>
          <p:cNvSpPr/>
          <p:nvPr/>
        </p:nvSpPr>
        <p:spPr>
          <a:xfrm>
            <a:off x="718533" y="2798763"/>
            <a:ext cx="6051657" cy="535531"/>
          </a:xfrm>
          <a:prstGeom prst="rect">
            <a:avLst/>
          </a:prstGeom>
        </p:spPr>
        <p:txBody>
          <a:bodyPr wrap="none">
            <a:spAutoFit/>
          </a:bodyPr>
          <a:lstStyle/>
          <a:p>
            <a:pPr marL="1085850" lvl="1" indent="-457200">
              <a:lnSpc>
                <a:spcPct val="120000"/>
              </a:lnSpc>
              <a:buFont typeface="Wingdings" panose="05000000000000000000" pitchFamily="2" charset="2"/>
            </a:pPr>
            <a:r>
              <a:rPr lang="zh-CN" altLang="en-US" sz="2400" dirty="0">
                <a:solidFill>
                  <a:srgbClr val="003366"/>
                </a:solidFill>
                <a:latin typeface="Times New Roman" panose="02020603050405020304" pitchFamily="18" charset="0"/>
                <a:ea typeface="华文中宋" panose="02010600040101010101" pitchFamily="2" charset="-122"/>
              </a:rPr>
              <a:t>组相联是直接映象和全相联的一种</a:t>
            </a:r>
            <a:r>
              <a:rPr lang="zh-CN" altLang="en-US" sz="2400" dirty="0" smtClean="0">
                <a:solidFill>
                  <a:srgbClr val="003366"/>
                </a:solidFill>
                <a:latin typeface="Times New Roman" panose="02020603050405020304" pitchFamily="18" charset="0"/>
                <a:ea typeface="华文中宋" panose="02010600040101010101" pitchFamily="2" charset="-122"/>
              </a:rPr>
              <a:t>折中</a:t>
            </a:r>
            <a:endParaRPr lang="zh-CN" altLang="en-US" sz="2400" dirty="0">
              <a:solidFill>
                <a:srgbClr val="003366"/>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2257317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971550" y="1052736"/>
            <a:ext cx="73914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buSzPct val="60000"/>
              <a:buFont typeface="Wingdings" panose="05000000000000000000" pitchFamily="2" charset="2"/>
              <a:buChar char="u"/>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组的选择常采用位选择算法</a:t>
            </a:r>
          </a:p>
          <a:p>
            <a:pPr eaLnBrk="1" hangingPunct="1">
              <a:spcBef>
                <a:spcPct val="50000"/>
              </a:spcBef>
            </a:pPr>
            <a:r>
              <a:rPr kumimoji="1" lang="zh-CN" altLang="en-US" sz="2400" dirty="0">
                <a:solidFill>
                  <a:srgbClr val="003366"/>
                </a:solidFill>
                <a:latin typeface="Times New Roman" panose="02020603050405020304" pitchFamily="18" charset="0"/>
                <a:ea typeface="华文中宋" panose="02010600040101010101" pitchFamily="2" charset="-122"/>
              </a:rPr>
              <a:t>      若主存第 </a:t>
            </a:r>
            <a:r>
              <a:rPr kumimoji="1" lang="en-US" altLang="zh-CN" sz="2400" i="1" dirty="0" err="1">
                <a:solidFill>
                  <a:srgbClr val="003366"/>
                </a:solidFill>
                <a:latin typeface="Times New Roman" panose="02020603050405020304" pitchFamily="18" charset="0"/>
                <a:ea typeface="华文中宋" panose="02010600040101010101" pitchFamily="2" charset="-122"/>
              </a:rPr>
              <a:t>i</a:t>
            </a:r>
            <a:r>
              <a:rPr kumimoji="1" lang="en-US" altLang="zh-CN" sz="2400" i="1"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块映象到第 </a:t>
            </a:r>
            <a:r>
              <a:rPr kumimoji="1" lang="en-US" altLang="zh-CN" sz="2400" i="1" dirty="0">
                <a:solidFill>
                  <a:srgbClr val="003366"/>
                </a:solidFill>
                <a:latin typeface="Times New Roman" panose="02020603050405020304" pitchFamily="18" charset="0"/>
                <a:ea typeface="华文中宋" panose="02010600040101010101" pitchFamily="2" charset="-122"/>
              </a:rPr>
              <a:t>k </a:t>
            </a:r>
            <a:r>
              <a:rPr kumimoji="1" lang="zh-CN" altLang="en-US" sz="2400" dirty="0">
                <a:solidFill>
                  <a:srgbClr val="003366"/>
                </a:solidFill>
                <a:latin typeface="Times New Roman" panose="02020603050405020304" pitchFamily="18" charset="0"/>
                <a:ea typeface="华文中宋" panose="02010600040101010101" pitchFamily="2" charset="-122"/>
              </a:rPr>
              <a:t>组，则</a:t>
            </a:r>
            <a:r>
              <a:rPr kumimoji="1" lang="en-US" altLang="zh-CN" sz="2400" dirty="0">
                <a:solidFill>
                  <a:srgbClr val="003366"/>
                </a:solidFill>
                <a:latin typeface="Times New Roman" panose="02020603050405020304" pitchFamily="18" charset="0"/>
                <a:ea typeface="华文中宋" panose="02010600040101010101" pitchFamily="2" charset="-122"/>
              </a:rPr>
              <a:t>:</a:t>
            </a:r>
          </a:p>
          <a:p>
            <a:pPr eaLnBrk="1" hangingPunct="1">
              <a:spcBef>
                <a:spcPct val="50000"/>
              </a:spcBef>
            </a:pPr>
            <a:r>
              <a:rPr kumimoji="1" lang="en-US" altLang="zh-CN" sz="2400" dirty="0">
                <a:solidFill>
                  <a:srgbClr val="003366"/>
                </a:solidFill>
                <a:latin typeface="Times New Roman" panose="02020603050405020304" pitchFamily="18" charset="0"/>
                <a:ea typeface="华文中宋" panose="02010600040101010101" pitchFamily="2" charset="-122"/>
              </a:rPr>
              <a:t>       </a:t>
            </a:r>
            <a:r>
              <a:rPr kumimoji="1" lang="en-US" altLang="zh-CN" sz="2400" i="1" dirty="0">
                <a:solidFill>
                  <a:srgbClr val="003366"/>
                </a:solidFill>
                <a:latin typeface="Times New Roman" panose="02020603050405020304" pitchFamily="18" charset="0"/>
                <a:ea typeface="华文中宋" panose="02010600040101010101" pitchFamily="2" charset="-122"/>
              </a:rPr>
              <a:t>k</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err="1">
                <a:solidFill>
                  <a:srgbClr val="003366"/>
                </a:solidFill>
                <a:latin typeface="Times New Roman" panose="02020603050405020304" pitchFamily="18" charset="0"/>
                <a:ea typeface="华文中宋" panose="02010600040101010101" pitchFamily="2" charset="-122"/>
              </a:rPr>
              <a:t>i</a:t>
            </a:r>
            <a:r>
              <a:rPr kumimoji="1" lang="en-US" altLang="zh-CN" sz="2400" i="1" dirty="0">
                <a:solidFill>
                  <a:srgbClr val="003366"/>
                </a:solidFill>
                <a:latin typeface="Times New Roman" panose="02020603050405020304" pitchFamily="18" charset="0"/>
                <a:ea typeface="华文中宋" panose="02010600040101010101" pitchFamily="2" charset="-122"/>
              </a:rPr>
              <a:t> </a:t>
            </a:r>
            <a:r>
              <a:rPr kumimoji="1" lang="en-US" altLang="zh-CN" sz="2400" dirty="0">
                <a:solidFill>
                  <a:srgbClr val="003366"/>
                </a:solidFill>
                <a:latin typeface="Times New Roman" panose="02020603050405020304" pitchFamily="18" charset="0"/>
                <a:ea typeface="华文中宋" panose="02010600040101010101" pitchFamily="2" charset="-122"/>
              </a:rPr>
              <a:t>mod</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a:solidFill>
                  <a:srgbClr val="003366"/>
                </a:solidFill>
                <a:latin typeface="Times New Roman" panose="02020603050405020304" pitchFamily="18" charset="0"/>
                <a:ea typeface="华文中宋" panose="02010600040101010101" pitchFamily="2" charset="-122"/>
              </a:rPr>
              <a:t>G</a:t>
            </a:r>
            <a:r>
              <a:rPr kumimoji="1" lang="zh-CN" altLang="en-US" sz="2400" dirty="0">
                <a:solidFill>
                  <a:srgbClr val="003366"/>
                </a:solidFill>
                <a:latin typeface="Times New Roman" panose="02020603050405020304" pitchFamily="18" charset="0"/>
                <a:ea typeface="华文中宋" panose="02010600040101010101" pitchFamily="2" charset="-122"/>
              </a:rPr>
              <a:t>） （</a:t>
            </a:r>
            <a:r>
              <a:rPr kumimoji="1" lang="en-US" altLang="zh-CN" sz="2400" i="1" dirty="0">
                <a:solidFill>
                  <a:srgbClr val="003366"/>
                </a:solidFill>
                <a:latin typeface="Times New Roman" panose="02020603050405020304" pitchFamily="18" charset="0"/>
                <a:ea typeface="华文中宋" panose="02010600040101010101" pitchFamily="2" charset="-122"/>
              </a:rPr>
              <a:t>G</a:t>
            </a:r>
            <a:r>
              <a:rPr kumimoji="1" lang="zh-CN" altLang="en-US" sz="2400" dirty="0">
                <a:solidFill>
                  <a:srgbClr val="003366"/>
                </a:solidFill>
                <a:latin typeface="Times New Roman" panose="02020603050405020304" pitchFamily="18" charset="0"/>
                <a:ea typeface="华文中宋" panose="02010600040101010101" pitchFamily="2" charset="-122"/>
              </a:rPr>
              <a:t>为</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的组数）</a:t>
            </a:r>
          </a:p>
          <a:p>
            <a:pPr eaLnBrk="1" hangingPunct="1">
              <a:spcBef>
                <a:spcPct val="50000"/>
              </a:spcBef>
            </a:pPr>
            <a:r>
              <a:rPr kumimoji="1" lang="zh-CN" altLang="en-US" sz="2400" dirty="0">
                <a:solidFill>
                  <a:srgbClr val="003366"/>
                </a:solidFill>
                <a:latin typeface="Times New Roman" panose="02020603050405020304" pitchFamily="18" charset="0"/>
                <a:ea typeface="华文中宋" panose="02010600040101010101" pitchFamily="2" charset="-122"/>
              </a:rPr>
              <a:t>      设</a:t>
            </a:r>
            <a:r>
              <a:rPr kumimoji="1" lang="en-US" altLang="zh-CN" sz="2400" i="1" dirty="0">
                <a:solidFill>
                  <a:srgbClr val="003366"/>
                </a:solidFill>
                <a:latin typeface="Times New Roman" panose="02020603050405020304" pitchFamily="18" charset="0"/>
                <a:ea typeface="华文中宋" panose="02010600040101010101" pitchFamily="2" charset="-122"/>
              </a:rPr>
              <a:t>G</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dirty="0">
                <a:solidFill>
                  <a:srgbClr val="003366"/>
                </a:solidFill>
                <a:latin typeface="Times New Roman" panose="02020603050405020304" pitchFamily="18" charset="0"/>
                <a:ea typeface="华文中宋" panose="02010600040101010101" pitchFamily="2" charset="-122"/>
              </a:rPr>
              <a:t>2</a:t>
            </a:r>
            <a:r>
              <a:rPr kumimoji="1" lang="en-US" altLang="zh-CN" sz="2400" baseline="30000" dirty="0">
                <a:solidFill>
                  <a:srgbClr val="003366"/>
                </a:solidFill>
                <a:latin typeface="Times New Roman" panose="02020603050405020304" pitchFamily="18" charset="0"/>
                <a:ea typeface="华文中宋" panose="02010600040101010101" pitchFamily="2" charset="-122"/>
              </a:rPr>
              <a:t>g</a:t>
            </a:r>
            <a:r>
              <a:rPr kumimoji="1" lang="zh-CN" altLang="en-US" sz="2400" dirty="0">
                <a:solidFill>
                  <a:srgbClr val="003366"/>
                </a:solidFill>
                <a:latin typeface="Times New Roman" panose="02020603050405020304" pitchFamily="18" charset="0"/>
                <a:ea typeface="华文中宋" panose="02010600040101010101" pitchFamily="2" charset="-122"/>
              </a:rPr>
              <a:t>，则当表示为二进制数时，</a:t>
            </a:r>
            <a:r>
              <a:rPr kumimoji="1" lang="en-US" altLang="zh-CN" sz="2400" i="1" dirty="0">
                <a:solidFill>
                  <a:srgbClr val="003366"/>
                </a:solidFill>
                <a:latin typeface="Times New Roman" panose="02020603050405020304" pitchFamily="18" charset="0"/>
                <a:ea typeface="华文中宋" panose="02010600040101010101" pitchFamily="2" charset="-122"/>
              </a:rPr>
              <a:t>k </a:t>
            </a:r>
            <a:r>
              <a:rPr kumimoji="1" lang="zh-CN" altLang="en-US" sz="2400" dirty="0">
                <a:solidFill>
                  <a:srgbClr val="003366"/>
                </a:solidFill>
                <a:latin typeface="Times New Roman" panose="02020603050405020304" pitchFamily="18" charset="0"/>
                <a:ea typeface="华文中宋" panose="02010600040101010101" pitchFamily="2" charset="-122"/>
              </a:rPr>
              <a:t>实际上就是 </a:t>
            </a:r>
            <a:r>
              <a:rPr kumimoji="1" lang="en-US" altLang="zh-CN" sz="2400" i="1" dirty="0" err="1">
                <a:solidFill>
                  <a:srgbClr val="003366"/>
                </a:solidFill>
                <a:latin typeface="Times New Roman" panose="02020603050405020304" pitchFamily="18" charset="0"/>
                <a:ea typeface="华文中宋" panose="02010600040101010101" pitchFamily="2" charset="-122"/>
              </a:rPr>
              <a:t>i</a:t>
            </a:r>
            <a:r>
              <a:rPr kumimoji="1" lang="en-US" altLang="zh-CN" sz="2400" i="1" dirty="0">
                <a:solidFill>
                  <a:srgbClr val="003366"/>
                </a:solidFill>
                <a:latin typeface="Times New Roman" panose="02020603050405020304" pitchFamily="18" charset="0"/>
                <a:ea typeface="华文中宋" panose="02010600040101010101" pitchFamily="2" charset="-122"/>
              </a:rPr>
              <a:t>   </a:t>
            </a:r>
          </a:p>
          <a:p>
            <a:pPr eaLnBrk="1" hangingPunct="1">
              <a:spcBef>
                <a:spcPct val="50000"/>
              </a:spcBef>
            </a:pPr>
            <a:r>
              <a:rPr kumimoji="1" lang="en-US" altLang="zh-CN" sz="2400" i="1" dirty="0">
                <a:solidFill>
                  <a:srgbClr val="003366"/>
                </a:solidFill>
                <a:latin typeface="Times New Roman" panose="02020603050405020304" pitchFamily="18" charset="0"/>
                <a:ea typeface="华文中宋" panose="02010600040101010101" pitchFamily="2" charset="-122"/>
              </a:rPr>
              <a:t>      </a:t>
            </a:r>
            <a:r>
              <a:rPr kumimoji="1" lang="zh-CN" altLang="en-US" sz="2400" dirty="0">
                <a:solidFill>
                  <a:srgbClr val="003366"/>
                </a:solidFill>
                <a:latin typeface="Times New Roman" panose="02020603050405020304" pitchFamily="18" charset="0"/>
                <a:ea typeface="华文中宋" panose="02010600040101010101" pitchFamily="2" charset="-122"/>
              </a:rPr>
              <a:t>的低 </a:t>
            </a:r>
            <a:r>
              <a:rPr kumimoji="1" lang="en-US" altLang="zh-CN" sz="2400" i="1" dirty="0">
                <a:solidFill>
                  <a:srgbClr val="003366"/>
                </a:solidFill>
                <a:latin typeface="Times New Roman" panose="02020603050405020304" pitchFamily="18" charset="0"/>
                <a:ea typeface="华文中宋" panose="02010600040101010101" pitchFamily="2" charset="-122"/>
              </a:rPr>
              <a:t>g </a:t>
            </a:r>
            <a:r>
              <a:rPr kumimoji="1" lang="zh-CN" altLang="en-US" sz="2400" dirty="0">
                <a:solidFill>
                  <a:srgbClr val="003366"/>
                </a:solidFill>
                <a:latin typeface="Times New Roman" panose="02020603050405020304" pitchFamily="18" charset="0"/>
                <a:ea typeface="华文中宋" panose="02010600040101010101" pitchFamily="2" charset="-122"/>
              </a:rPr>
              <a:t>位：</a:t>
            </a:r>
          </a:p>
        </p:txBody>
      </p:sp>
      <p:grpSp>
        <p:nvGrpSpPr>
          <p:cNvPr id="3" name="Group 24"/>
          <p:cNvGrpSpPr>
            <a:grpSpLocks/>
          </p:cNvGrpSpPr>
          <p:nvPr/>
        </p:nvGrpSpPr>
        <p:grpSpPr bwMode="auto">
          <a:xfrm>
            <a:off x="1763713" y="3907061"/>
            <a:ext cx="5124450" cy="1033463"/>
            <a:chOff x="995" y="1509"/>
            <a:chExt cx="3228" cy="651"/>
          </a:xfrm>
        </p:grpSpPr>
        <p:sp>
          <p:nvSpPr>
            <p:cNvPr id="4" name="Rectangle 25"/>
            <p:cNvSpPr>
              <a:spLocks noChangeArrowheads="1"/>
            </p:cNvSpPr>
            <p:nvPr/>
          </p:nvSpPr>
          <p:spPr bwMode="auto">
            <a:xfrm>
              <a:off x="1331" y="1536"/>
              <a:ext cx="2892" cy="306"/>
            </a:xfrm>
            <a:prstGeom prst="rect">
              <a:avLst/>
            </a:prstGeom>
            <a:solidFill>
              <a:schemeClr val="bg1"/>
            </a:solidFill>
            <a:ln w="19050">
              <a:solidFill>
                <a:schemeClr val="tx2"/>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5" name="Rectangle 26"/>
            <p:cNvSpPr>
              <a:spLocks noChangeArrowheads="1"/>
            </p:cNvSpPr>
            <p:nvPr/>
          </p:nvSpPr>
          <p:spPr bwMode="auto">
            <a:xfrm>
              <a:off x="3251" y="1536"/>
              <a:ext cx="972" cy="306"/>
            </a:xfrm>
            <a:prstGeom prst="rect">
              <a:avLst/>
            </a:prstGeom>
            <a:solidFill>
              <a:srgbClr val="FEF3C2"/>
            </a:solidFill>
            <a:ln w="9525">
              <a:solidFill>
                <a:schemeClr val="tx2"/>
              </a:solidFill>
              <a:miter lim="800000"/>
              <a:headEnd/>
              <a:tailEnd/>
            </a:ln>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6" name="Line 27"/>
            <p:cNvSpPr>
              <a:spLocks noChangeShapeType="1"/>
            </p:cNvSpPr>
            <p:nvPr/>
          </p:nvSpPr>
          <p:spPr bwMode="auto">
            <a:xfrm flipH="1">
              <a:off x="3252" y="1525"/>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28"/>
            <p:cNvSpPr>
              <a:spLocks noChangeShapeType="1"/>
            </p:cNvSpPr>
            <p:nvPr/>
          </p:nvSpPr>
          <p:spPr bwMode="auto">
            <a:xfrm>
              <a:off x="4211" y="1920"/>
              <a:ext cx="0" cy="24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9"/>
            <p:cNvSpPr>
              <a:spLocks noChangeShapeType="1"/>
            </p:cNvSpPr>
            <p:nvPr/>
          </p:nvSpPr>
          <p:spPr bwMode="auto">
            <a:xfrm>
              <a:off x="3251" y="1920"/>
              <a:ext cx="0" cy="24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30"/>
            <p:cNvSpPr>
              <a:spLocks noChangeShapeType="1"/>
            </p:cNvSpPr>
            <p:nvPr/>
          </p:nvSpPr>
          <p:spPr bwMode="auto">
            <a:xfrm>
              <a:off x="3923" y="2064"/>
              <a:ext cx="288" cy="0"/>
            </a:xfrm>
            <a:prstGeom prst="line">
              <a:avLst/>
            </a:prstGeom>
            <a:noFill/>
            <a:ln w="9525">
              <a:solidFill>
                <a:schemeClr val="bg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31"/>
            <p:cNvSpPr>
              <a:spLocks noChangeShapeType="1"/>
            </p:cNvSpPr>
            <p:nvPr/>
          </p:nvSpPr>
          <p:spPr bwMode="auto">
            <a:xfrm flipH="1">
              <a:off x="3251" y="2064"/>
              <a:ext cx="288" cy="0"/>
            </a:xfrm>
            <a:prstGeom prst="line">
              <a:avLst/>
            </a:prstGeom>
            <a:noFill/>
            <a:ln w="9525">
              <a:solidFill>
                <a:schemeClr val="bg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32"/>
            <p:cNvSpPr txBox="1">
              <a:spLocks noChangeArrowheads="1"/>
            </p:cNvSpPr>
            <p:nvPr/>
          </p:nvSpPr>
          <p:spPr bwMode="auto">
            <a:xfrm>
              <a:off x="3515" y="184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g</a:t>
              </a:r>
              <a:r>
                <a:rPr kumimoji="1" lang="zh-CN" altLang="zh-CN" sz="2400">
                  <a:solidFill>
                    <a:srgbClr val="003366"/>
                  </a:solidFill>
                  <a:latin typeface="Times New Roman" panose="02020603050405020304" pitchFamily="18" charset="0"/>
                  <a:ea typeface="华文中宋" panose="02010600040101010101" pitchFamily="2" charset="-122"/>
                </a:rPr>
                <a:t>位</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12" name="Text Box 33"/>
            <p:cNvSpPr txBox="1">
              <a:spLocks noChangeArrowheads="1"/>
            </p:cNvSpPr>
            <p:nvPr/>
          </p:nvSpPr>
          <p:spPr bwMode="auto">
            <a:xfrm>
              <a:off x="3651" y="1509"/>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k</a:t>
              </a:r>
              <a:endParaRPr kumimoji="1" lang="en-US" altLang="zh-CN" sz="2400">
                <a:solidFill>
                  <a:srgbClr val="003366"/>
                </a:solidFill>
                <a:latin typeface="Times New Roman" panose="02020603050405020304" pitchFamily="18" charset="0"/>
                <a:ea typeface="华文中宋" panose="02010600040101010101" pitchFamily="2" charset="-122"/>
              </a:endParaRPr>
            </a:p>
          </p:txBody>
        </p:sp>
        <p:sp>
          <p:nvSpPr>
            <p:cNvPr id="13" name="Text Box 34"/>
            <p:cNvSpPr txBox="1">
              <a:spLocks noChangeArrowheads="1"/>
            </p:cNvSpPr>
            <p:nvPr/>
          </p:nvSpPr>
          <p:spPr bwMode="auto">
            <a:xfrm>
              <a:off x="995" y="152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rgbClr val="003366"/>
                  </a:solidFill>
                  <a:latin typeface="Times New Roman" panose="02020603050405020304" pitchFamily="18" charset="0"/>
                  <a:ea typeface="华文中宋" panose="02010600040101010101" pitchFamily="2" charset="-122"/>
                </a:rPr>
                <a:t>i</a:t>
              </a:r>
              <a:r>
                <a:rPr kumimoji="1" lang="zh-CN" altLang="en-US" sz="2400" i="1">
                  <a:solidFill>
                    <a:srgbClr val="003366"/>
                  </a:solidFill>
                  <a:latin typeface="Times New Roman" panose="02020603050405020304" pitchFamily="18" charset="0"/>
                  <a:ea typeface="华文中宋" panose="02010600040101010101" pitchFamily="2" charset="-122"/>
                </a:rPr>
                <a:t>：</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grpSp>
    </p:spTree>
    <p:extLst>
      <p:ext uri="{BB962C8B-B14F-4D97-AF65-F5344CB8AC3E}">
        <p14:creationId xmlns:p14="http://schemas.microsoft.com/office/powerpoint/2010/main" val="4291662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ChangeArrowheads="1"/>
          </p:cNvSpPr>
          <p:nvPr/>
        </p:nvSpPr>
        <p:spPr bwMode="auto">
          <a:xfrm>
            <a:off x="1258888" y="2997200"/>
            <a:ext cx="6629400" cy="1828800"/>
          </a:xfrm>
          <a:prstGeom prst="rect">
            <a:avLst/>
          </a:prstGeom>
          <a:solidFill>
            <a:srgbClr val="FEF3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0243" name="Text Box 2"/>
          <p:cNvSpPr txBox="1">
            <a:spLocks noChangeArrowheads="1"/>
          </p:cNvSpPr>
          <p:nvPr/>
        </p:nvSpPr>
        <p:spPr bwMode="auto">
          <a:xfrm>
            <a:off x="684213" y="5084763"/>
            <a:ext cx="67056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30000"/>
              </a:lnSpc>
              <a:buSzPct val="60000"/>
              <a:buFont typeface="Wingdings" panose="05000000000000000000" pitchFamily="2" charset="2"/>
              <a:buChar char="u"/>
            </a:pP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绝大多数计算机的</a:t>
            </a:r>
            <a:r>
              <a:rPr kumimoji="1" lang="en-US" altLang="zh-CN" sz="2400">
                <a:solidFill>
                  <a:srgbClr val="003366"/>
                </a:solidFill>
                <a:latin typeface="Times New Roman" panose="02020603050405020304" pitchFamily="18" charset="0"/>
                <a:ea typeface="华文中宋" panose="02010600040101010101" pitchFamily="2" charset="-122"/>
              </a:rPr>
              <a:t>Cache: </a:t>
            </a:r>
            <a:r>
              <a:rPr kumimoji="1" lang="en-US" altLang="zh-CN" sz="2400" i="1">
                <a:solidFill>
                  <a:srgbClr val="003366"/>
                </a:solidFill>
                <a:latin typeface="Times New Roman" panose="02020603050405020304" pitchFamily="18" charset="0"/>
                <a:ea typeface="华文中宋" panose="02010600040101010101" pitchFamily="2" charset="-122"/>
              </a:rPr>
              <a:t>n </a:t>
            </a:r>
            <a:r>
              <a:rPr kumimoji="1" lang="en-US" altLang="zh-CN" sz="2400">
                <a:solidFill>
                  <a:srgbClr val="003366"/>
                </a:solidFill>
                <a:latin typeface="Times New Roman" panose="02020603050405020304" pitchFamily="18" charset="0"/>
                <a:ea typeface="华文中宋" panose="02010600040101010101" pitchFamily="2" charset="-122"/>
              </a:rPr>
              <a:t>≤4</a:t>
            </a:r>
            <a:br>
              <a:rPr kumimoji="1" lang="en-US" altLang="zh-CN" sz="2400">
                <a:solidFill>
                  <a:srgbClr val="003366"/>
                </a:solidFill>
                <a:latin typeface="Times New Roman" panose="02020603050405020304" pitchFamily="18" charset="0"/>
                <a:ea typeface="华文中宋" panose="02010600040101010101" pitchFamily="2" charset="-122"/>
              </a:rPr>
            </a:b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chemeClr val="accent2"/>
                </a:solidFill>
                <a:latin typeface="Times New Roman" panose="02020603050405020304" pitchFamily="18" charset="0"/>
                <a:ea typeface="华文中宋" panose="02010600040101010101" pitchFamily="2" charset="-122"/>
              </a:rPr>
              <a:t>想一想：相联度一定是越大越好？</a:t>
            </a:r>
            <a:endParaRPr kumimoji="1" lang="zh-CN" altLang="en-US" sz="2400" b="0">
              <a:solidFill>
                <a:schemeClr val="accent2"/>
              </a:solidFill>
              <a:latin typeface="Times New Roman" panose="02020603050405020304" pitchFamily="18" charset="0"/>
              <a:ea typeface="华文中宋" panose="02010600040101010101" pitchFamily="2" charset="-122"/>
            </a:endParaRPr>
          </a:p>
        </p:txBody>
      </p:sp>
      <p:sp>
        <p:nvSpPr>
          <p:cNvPr id="10244" name="Text Box 3"/>
          <p:cNvSpPr txBox="1">
            <a:spLocks noChangeArrowheads="1"/>
          </p:cNvSpPr>
          <p:nvPr/>
        </p:nvSpPr>
        <p:spPr bwMode="auto">
          <a:xfrm>
            <a:off x="636588" y="1225550"/>
            <a:ext cx="7751762"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buSzPct val="60000"/>
              <a:buFont typeface="Wingdings" panose="05000000000000000000" pitchFamily="2" charset="2"/>
              <a:buChar char="u"/>
            </a:pPr>
            <a:r>
              <a:rPr kumimoji="1" lang="en-US" altLang="zh-CN" sz="2400" b="0" dirty="0">
                <a:solidFill>
                  <a:srgbClr val="003366"/>
                </a:solidFill>
                <a:latin typeface="Times New Roman" panose="02020603050405020304" pitchFamily="18" charset="0"/>
                <a:ea typeface="华文中宋" panose="02010600040101010101" pitchFamily="2" charset="-122"/>
              </a:rPr>
              <a:t> </a:t>
            </a:r>
            <a:r>
              <a:rPr kumimoji="1" lang="en-US" altLang="zh-CN" sz="2400" i="1" dirty="0">
                <a:solidFill>
                  <a:srgbClr val="003366"/>
                </a:solidFill>
                <a:latin typeface="Times New Roman" panose="02020603050405020304" pitchFamily="18" charset="0"/>
                <a:ea typeface="华文中宋" panose="02010600040101010101" pitchFamily="2" charset="-122"/>
              </a:rPr>
              <a:t>n </a:t>
            </a:r>
            <a:r>
              <a:rPr kumimoji="1" lang="zh-CN" altLang="en-US" sz="2400" dirty="0">
                <a:solidFill>
                  <a:srgbClr val="003366"/>
                </a:solidFill>
                <a:latin typeface="Times New Roman" panose="02020603050405020304" pitchFamily="18" charset="0"/>
                <a:ea typeface="华文中宋" panose="02010600040101010101" pitchFamily="2" charset="-122"/>
              </a:rPr>
              <a:t>路组相联：每组中有</a:t>
            </a:r>
            <a:r>
              <a:rPr kumimoji="1" lang="en-US" altLang="zh-CN" sz="2400" i="1" dirty="0">
                <a:solidFill>
                  <a:srgbClr val="003366"/>
                </a:solidFill>
                <a:latin typeface="Times New Roman" panose="02020603050405020304" pitchFamily="18" charset="0"/>
                <a:ea typeface="华文中宋" panose="02010600040101010101" pitchFamily="2" charset="-122"/>
              </a:rPr>
              <a:t>n </a:t>
            </a:r>
            <a:r>
              <a:rPr kumimoji="1" lang="zh-CN" altLang="en-US" sz="2400" dirty="0">
                <a:solidFill>
                  <a:srgbClr val="003366"/>
                </a:solidFill>
                <a:latin typeface="Times New Roman" panose="02020603050405020304" pitchFamily="18" charset="0"/>
                <a:ea typeface="华文中宋" panose="02010600040101010101" pitchFamily="2" charset="-122"/>
              </a:rPr>
              <a:t>个块</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a:solidFill>
                  <a:srgbClr val="003366"/>
                </a:solidFill>
                <a:latin typeface="Times New Roman" panose="02020603050405020304" pitchFamily="18" charset="0"/>
                <a:ea typeface="华文中宋" panose="02010600040101010101" pitchFamily="2" charset="-122"/>
              </a:rPr>
              <a:t>n</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a:solidFill>
                  <a:srgbClr val="003366"/>
                </a:solidFill>
                <a:latin typeface="Times New Roman" panose="02020603050405020304" pitchFamily="18" charset="0"/>
                <a:ea typeface="华文中宋" panose="02010600040101010101" pitchFamily="2" charset="-122"/>
              </a:rPr>
              <a:t>M</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a:solidFill>
                  <a:srgbClr val="003366"/>
                </a:solidFill>
                <a:latin typeface="Times New Roman" panose="02020603050405020304" pitchFamily="18" charset="0"/>
                <a:ea typeface="华文中宋" panose="02010600040101010101" pitchFamily="2" charset="-122"/>
              </a:rPr>
              <a:t>G </a:t>
            </a:r>
            <a:r>
              <a:rPr kumimoji="1" lang="en-US" altLang="zh-CN" sz="2400" dirty="0">
                <a:solidFill>
                  <a:srgbClr val="003366"/>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a:t>
            </a:r>
            <a:r>
              <a:rPr kumimoji="1" lang="en-US" altLang="zh-CN" sz="2400" i="1" dirty="0">
                <a:solidFill>
                  <a:srgbClr val="003366"/>
                </a:solidFill>
                <a:latin typeface="Times New Roman" panose="02020603050405020304" pitchFamily="18" charset="0"/>
                <a:ea typeface="华文中宋" panose="02010600040101010101" pitchFamily="2" charset="-122"/>
              </a:rPr>
              <a:t>n </a:t>
            </a:r>
            <a:r>
              <a:rPr kumimoji="1" lang="zh-CN" altLang="en-US" sz="2400" dirty="0">
                <a:solidFill>
                  <a:srgbClr val="003366"/>
                </a:solidFill>
                <a:latin typeface="Times New Roman" panose="02020603050405020304" pitchFamily="18" charset="0"/>
                <a:ea typeface="华文中宋" panose="02010600040101010101" pitchFamily="2" charset="-122"/>
              </a:rPr>
              <a:t>称为相联度</a:t>
            </a:r>
          </a:p>
          <a:p>
            <a:pPr eaLnBrk="1" hangingPunct="1">
              <a:spcBef>
                <a:spcPct val="50000"/>
              </a:spcBef>
              <a:buSzPct val="60000"/>
              <a:buFont typeface="Wingdings" panose="05000000000000000000" pitchFamily="2" charset="2"/>
              <a:buNone/>
            </a:pPr>
            <a:r>
              <a:rPr kumimoji="1" lang="zh-CN" altLang="en-US" sz="2400" dirty="0">
                <a:solidFill>
                  <a:srgbClr val="003366"/>
                </a:solidFill>
                <a:latin typeface="Times New Roman" panose="02020603050405020304" pitchFamily="18" charset="0"/>
                <a:ea typeface="华文中宋" panose="02010600040101010101" pitchFamily="2" charset="-122"/>
              </a:rPr>
              <a:t>   相联度越高，</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空间的利用率就越高，块冲突概率</a:t>
            </a:r>
          </a:p>
          <a:p>
            <a:pPr eaLnBrk="1" hangingPunct="1">
              <a:lnSpc>
                <a:spcPct val="130000"/>
              </a:lnSpc>
              <a:buSzPct val="60000"/>
              <a:buFont typeface="Wingdings" panose="05000000000000000000" pitchFamily="2" charset="2"/>
              <a:buNone/>
            </a:pPr>
            <a:r>
              <a:rPr kumimoji="1" lang="zh-CN" altLang="en-US" sz="2400" dirty="0">
                <a:solidFill>
                  <a:srgbClr val="003366"/>
                </a:solidFill>
                <a:latin typeface="Times New Roman" panose="02020603050405020304" pitchFamily="18" charset="0"/>
                <a:ea typeface="华文中宋" panose="02010600040101010101" pitchFamily="2" charset="-122"/>
              </a:rPr>
              <a:t>   就越低，失效率也就越低。 </a:t>
            </a:r>
          </a:p>
        </p:txBody>
      </p:sp>
      <p:sp>
        <p:nvSpPr>
          <p:cNvPr id="10245" name="Line 5"/>
          <p:cNvSpPr>
            <a:spLocks noChangeShapeType="1"/>
          </p:cNvSpPr>
          <p:nvPr/>
        </p:nvSpPr>
        <p:spPr bwMode="auto">
          <a:xfrm>
            <a:off x="1258888" y="34544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6" name="Line 6"/>
          <p:cNvSpPr>
            <a:spLocks noChangeShapeType="1"/>
          </p:cNvSpPr>
          <p:nvPr/>
        </p:nvSpPr>
        <p:spPr bwMode="auto">
          <a:xfrm>
            <a:off x="1258888" y="39116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7" name="Line 7"/>
          <p:cNvSpPr>
            <a:spLocks noChangeShapeType="1"/>
          </p:cNvSpPr>
          <p:nvPr/>
        </p:nvSpPr>
        <p:spPr bwMode="auto">
          <a:xfrm>
            <a:off x="1258888" y="4368800"/>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8" name="Line 8"/>
          <p:cNvSpPr>
            <a:spLocks noChangeShapeType="1"/>
          </p:cNvSpPr>
          <p:nvPr/>
        </p:nvSpPr>
        <p:spPr bwMode="auto">
          <a:xfrm>
            <a:off x="1335088" y="4826000"/>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9" name="Line 10"/>
          <p:cNvSpPr>
            <a:spLocks noChangeShapeType="1"/>
          </p:cNvSpPr>
          <p:nvPr/>
        </p:nvSpPr>
        <p:spPr bwMode="auto">
          <a:xfrm>
            <a:off x="3240088" y="2959100"/>
            <a:ext cx="0" cy="1866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0" name="Line 11"/>
          <p:cNvSpPr>
            <a:spLocks noChangeShapeType="1"/>
          </p:cNvSpPr>
          <p:nvPr/>
        </p:nvSpPr>
        <p:spPr bwMode="auto">
          <a:xfrm>
            <a:off x="5526088" y="2959100"/>
            <a:ext cx="0" cy="1866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1" name="Text Box 12"/>
          <p:cNvSpPr txBox="1">
            <a:spLocks noChangeArrowheads="1"/>
          </p:cNvSpPr>
          <p:nvPr/>
        </p:nvSpPr>
        <p:spPr bwMode="auto">
          <a:xfrm>
            <a:off x="1716088" y="3454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a:solidFill>
                  <a:srgbClr val="003366"/>
                </a:solidFill>
                <a:latin typeface="Times New Roman" panose="02020603050405020304" pitchFamily="18" charset="0"/>
                <a:ea typeface="华文中宋" panose="02010600040101010101" pitchFamily="2" charset="-122"/>
              </a:rPr>
              <a:t>全相联</a:t>
            </a:r>
          </a:p>
        </p:txBody>
      </p:sp>
      <p:sp>
        <p:nvSpPr>
          <p:cNvPr id="10252" name="Text Box 13"/>
          <p:cNvSpPr txBox="1">
            <a:spLocks noChangeArrowheads="1"/>
          </p:cNvSpPr>
          <p:nvPr/>
        </p:nvSpPr>
        <p:spPr bwMode="auto">
          <a:xfrm>
            <a:off x="1563688" y="39116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a:solidFill>
                  <a:srgbClr val="003366"/>
                </a:solidFill>
                <a:latin typeface="Times New Roman" panose="02020603050405020304" pitchFamily="18" charset="0"/>
                <a:ea typeface="华文中宋" panose="02010600040101010101" pitchFamily="2" charset="-122"/>
              </a:rPr>
              <a:t>直接映象</a:t>
            </a:r>
          </a:p>
        </p:txBody>
      </p:sp>
      <p:sp>
        <p:nvSpPr>
          <p:cNvPr id="10253" name="Text Box 14"/>
          <p:cNvSpPr txBox="1">
            <a:spLocks noChangeArrowheads="1"/>
          </p:cNvSpPr>
          <p:nvPr/>
        </p:nvSpPr>
        <p:spPr bwMode="auto">
          <a:xfrm>
            <a:off x="1411288" y="4368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zh-CN" altLang="en-US" sz="2400">
                <a:solidFill>
                  <a:srgbClr val="003366"/>
                </a:solidFill>
                <a:latin typeface="Times New Roman" panose="02020603050405020304" pitchFamily="18" charset="0"/>
                <a:ea typeface="华文中宋" panose="02010600040101010101" pitchFamily="2" charset="-122"/>
              </a:rPr>
              <a:t>　组相联</a:t>
            </a:r>
          </a:p>
        </p:txBody>
      </p:sp>
      <p:sp>
        <p:nvSpPr>
          <p:cNvPr id="10254" name="Text Box 15"/>
          <p:cNvSpPr txBox="1">
            <a:spLocks noChangeArrowheads="1"/>
          </p:cNvSpPr>
          <p:nvPr/>
        </p:nvSpPr>
        <p:spPr bwMode="auto">
          <a:xfrm>
            <a:off x="3640138" y="2997200"/>
            <a:ext cx="158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n </a:t>
            </a:r>
            <a:r>
              <a:rPr kumimoji="1" lang="en-US" altLang="zh-CN" sz="2400">
                <a:solidFill>
                  <a:srgbClr val="003366"/>
                </a:solidFill>
                <a:latin typeface="Times New Roman" panose="02020603050405020304" pitchFamily="18" charset="0"/>
                <a:ea typeface="华文中宋" panose="02010600040101010101" pitchFamily="2" charset="-122"/>
              </a:rPr>
              <a:t>(</a:t>
            </a:r>
            <a:r>
              <a:rPr kumimoji="1" lang="zh-CN" altLang="en-US" sz="2400">
                <a:solidFill>
                  <a:srgbClr val="003366"/>
                </a:solidFill>
                <a:latin typeface="Times New Roman" panose="02020603050405020304" pitchFamily="18" charset="0"/>
                <a:ea typeface="华文中宋" panose="02010600040101010101" pitchFamily="2" charset="-122"/>
              </a:rPr>
              <a:t>路数</a:t>
            </a:r>
            <a:r>
              <a:rPr kumimoji="1" lang="en-US" altLang="zh-CN" sz="2400">
                <a:solidFill>
                  <a:srgbClr val="003366"/>
                </a:solidFill>
                <a:latin typeface="Times New Roman" panose="02020603050405020304" pitchFamily="18" charset="0"/>
                <a:ea typeface="华文中宋" panose="02010600040101010101" pitchFamily="2" charset="-122"/>
              </a:rPr>
              <a:t>)</a:t>
            </a:r>
          </a:p>
        </p:txBody>
      </p:sp>
      <p:sp>
        <p:nvSpPr>
          <p:cNvPr id="10255" name="Text Box 16"/>
          <p:cNvSpPr txBox="1">
            <a:spLocks noChangeArrowheads="1"/>
          </p:cNvSpPr>
          <p:nvPr/>
        </p:nvSpPr>
        <p:spPr bwMode="auto">
          <a:xfrm>
            <a:off x="6154738" y="29972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G</a:t>
            </a:r>
            <a:r>
              <a:rPr kumimoji="1" lang="en-US" altLang="zh-CN" sz="240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组数</a:t>
            </a:r>
            <a:r>
              <a:rPr kumimoji="1" lang="en-US" altLang="zh-CN" sz="2400">
                <a:solidFill>
                  <a:srgbClr val="003366"/>
                </a:solidFill>
                <a:latin typeface="Times New Roman" panose="02020603050405020304" pitchFamily="18" charset="0"/>
                <a:ea typeface="华文中宋" panose="02010600040101010101" pitchFamily="2" charset="-122"/>
              </a:rPr>
              <a:t>)</a:t>
            </a:r>
          </a:p>
        </p:txBody>
      </p:sp>
      <p:sp>
        <p:nvSpPr>
          <p:cNvPr id="10256" name="Text Box 17"/>
          <p:cNvSpPr txBox="1">
            <a:spLocks noChangeArrowheads="1"/>
          </p:cNvSpPr>
          <p:nvPr/>
        </p:nvSpPr>
        <p:spPr bwMode="auto">
          <a:xfrm>
            <a:off x="4230688" y="3454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M</a:t>
            </a:r>
            <a:endParaRPr kumimoji="1" lang="en-US" altLang="zh-CN" sz="2400" b="0">
              <a:solidFill>
                <a:schemeClr val="accent2"/>
              </a:solidFill>
              <a:latin typeface="Times New Roman" panose="02020603050405020304" pitchFamily="18" charset="0"/>
              <a:ea typeface="华文中宋" panose="02010600040101010101" pitchFamily="2" charset="-122"/>
            </a:endParaRPr>
          </a:p>
        </p:txBody>
      </p:sp>
      <p:sp>
        <p:nvSpPr>
          <p:cNvPr id="10257" name="Text Box 18"/>
          <p:cNvSpPr txBox="1">
            <a:spLocks noChangeArrowheads="1"/>
          </p:cNvSpPr>
          <p:nvPr/>
        </p:nvSpPr>
        <p:spPr bwMode="auto">
          <a:xfrm>
            <a:off x="6440488" y="389255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M</a:t>
            </a:r>
            <a:endParaRPr kumimoji="1" lang="en-US" altLang="zh-CN" sz="2400" b="0">
              <a:solidFill>
                <a:schemeClr val="accent2"/>
              </a:solidFill>
              <a:latin typeface="Times New Roman" panose="02020603050405020304" pitchFamily="18" charset="0"/>
              <a:ea typeface="华文中宋" panose="02010600040101010101" pitchFamily="2" charset="-122"/>
            </a:endParaRPr>
          </a:p>
        </p:txBody>
      </p:sp>
      <p:sp>
        <p:nvSpPr>
          <p:cNvPr id="10258" name="Text Box 19"/>
          <p:cNvSpPr txBox="1">
            <a:spLocks noChangeArrowheads="1"/>
          </p:cNvSpPr>
          <p:nvPr/>
        </p:nvSpPr>
        <p:spPr bwMode="auto">
          <a:xfrm>
            <a:off x="4287838" y="3911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a:solidFill>
                  <a:schemeClr val="accent2"/>
                </a:solidFill>
                <a:latin typeface="Times New Roman" panose="02020603050405020304" pitchFamily="18" charset="0"/>
                <a:ea typeface="华文中宋" panose="02010600040101010101" pitchFamily="2" charset="-122"/>
              </a:rPr>
              <a:t>1</a:t>
            </a:r>
            <a:endParaRPr kumimoji="1" lang="en-US" altLang="zh-CN" sz="2400" b="0">
              <a:solidFill>
                <a:schemeClr val="accent2"/>
              </a:solidFill>
              <a:latin typeface="Times New Roman" panose="02020603050405020304" pitchFamily="18" charset="0"/>
              <a:ea typeface="华文中宋" panose="02010600040101010101" pitchFamily="2" charset="-122"/>
            </a:endParaRPr>
          </a:p>
        </p:txBody>
      </p:sp>
      <p:sp>
        <p:nvSpPr>
          <p:cNvPr id="10259" name="Text Box 20"/>
          <p:cNvSpPr txBox="1">
            <a:spLocks noChangeArrowheads="1"/>
          </p:cNvSpPr>
          <p:nvPr/>
        </p:nvSpPr>
        <p:spPr bwMode="auto">
          <a:xfrm>
            <a:off x="6478588" y="3454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a:solidFill>
                  <a:schemeClr val="accent2"/>
                </a:solidFill>
                <a:latin typeface="Times New Roman" panose="02020603050405020304" pitchFamily="18" charset="0"/>
                <a:ea typeface="华文中宋" panose="02010600040101010101" pitchFamily="2" charset="-122"/>
              </a:rPr>
              <a:t>1</a:t>
            </a:r>
          </a:p>
        </p:txBody>
      </p:sp>
      <p:sp>
        <p:nvSpPr>
          <p:cNvPr id="10260" name="Text Box 21"/>
          <p:cNvSpPr txBox="1">
            <a:spLocks noChangeArrowheads="1"/>
          </p:cNvSpPr>
          <p:nvPr/>
        </p:nvSpPr>
        <p:spPr bwMode="auto">
          <a:xfrm>
            <a:off x="3773488" y="438785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1</a:t>
            </a:r>
            <a:r>
              <a:rPr kumimoji="1" lang="zh-CN" altLang="en-US" sz="2400" i="1">
                <a:solidFill>
                  <a:schemeClr val="accent2"/>
                </a:solidFill>
                <a:latin typeface="Times New Roman" panose="02020603050405020304" pitchFamily="18" charset="0"/>
                <a:ea typeface="华文中宋" panose="02010600040101010101" pitchFamily="2" charset="-122"/>
              </a:rPr>
              <a:t>＜</a:t>
            </a:r>
            <a:r>
              <a:rPr kumimoji="1" lang="en-US" altLang="zh-CN" sz="2400" i="1">
                <a:solidFill>
                  <a:schemeClr val="accent2"/>
                </a:solidFill>
                <a:latin typeface="Times New Roman" panose="02020603050405020304" pitchFamily="18" charset="0"/>
                <a:ea typeface="华文中宋" panose="02010600040101010101" pitchFamily="2" charset="-122"/>
              </a:rPr>
              <a:t>n</a:t>
            </a:r>
            <a:r>
              <a:rPr kumimoji="1" lang="zh-CN" altLang="en-US" sz="2400" i="1">
                <a:solidFill>
                  <a:schemeClr val="accent2"/>
                </a:solidFill>
                <a:latin typeface="Times New Roman" panose="02020603050405020304" pitchFamily="18" charset="0"/>
                <a:ea typeface="华文中宋" panose="02010600040101010101" pitchFamily="2" charset="-122"/>
              </a:rPr>
              <a:t>＜</a:t>
            </a:r>
            <a:r>
              <a:rPr kumimoji="1" lang="en-US" altLang="zh-CN" sz="2400" i="1">
                <a:solidFill>
                  <a:schemeClr val="accent2"/>
                </a:solidFill>
                <a:latin typeface="Times New Roman" panose="02020603050405020304" pitchFamily="18" charset="0"/>
                <a:ea typeface="华文中宋" panose="02010600040101010101" pitchFamily="2" charset="-122"/>
              </a:rPr>
              <a:t>M</a:t>
            </a:r>
            <a:endParaRPr kumimoji="1" lang="en-US" altLang="zh-CN" sz="2400" b="0">
              <a:solidFill>
                <a:schemeClr val="accent2"/>
              </a:solidFill>
              <a:latin typeface="Times New Roman" panose="02020603050405020304" pitchFamily="18" charset="0"/>
              <a:ea typeface="华文中宋" panose="02010600040101010101" pitchFamily="2" charset="-122"/>
            </a:endParaRPr>
          </a:p>
        </p:txBody>
      </p:sp>
      <p:sp>
        <p:nvSpPr>
          <p:cNvPr id="10261" name="Text Box 22"/>
          <p:cNvSpPr txBox="1">
            <a:spLocks noChangeArrowheads="1"/>
          </p:cNvSpPr>
          <p:nvPr/>
        </p:nvSpPr>
        <p:spPr bwMode="auto">
          <a:xfrm>
            <a:off x="6002338" y="438785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kumimoji="1" lang="en-US" altLang="zh-CN" sz="2400" i="1">
                <a:solidFill>
                  <a:schemeClr val="accent2"/>
                </a:solidFill>
                <a:latin typeface="Times New Roman" panose="02020603050405020304" pitchFamily="18" charset="0"/>
                <a:ea typeface="华文中宋" panose="02010600040101010101" pitchFamily="2" charset="-122"/>
              </a:rPr>
              <a:t>1</a:t>
            </a:r>
            <a:r>
              <a:rPr kumimoji="1" lang="zh-CN" altLang="en-US" sz="2400" i="1">
                <a:solidFill>
                  <a:schemeClr val="accent2"/>
                </a:solidFill>
                <a:latin typeface="Times New Roman" panose="02020603050405020304" pitchFamily="18" charset="0"/>
                <a:ea typeface="华文中宋" panose="02010600040101010101" pitchFamily="2" charset="-122"/>
              </a:rPr>
              <a:t>＜</a:t>
            </a:r>
            <a:r>
              <a:rPr kumimoji="1" lang="en-US" altLang="zh-CN" sz="2400" i="1">
                <a:solidFill>
                  <a:schemeClr val="accent2"/>
                </a:solidFill>
                <a:latin typeface="Times New Roman" panose="02020603050405020304" pitchFamily="18" charset="0"/>
                <a:ea typeface="华文中宋" panose="02010600040101010101" pitchFamily="2" charset="-122"/>
              </a:rPr>
              <a:t>G</a:t>
            </a:r>
            <a:r>
              <a:rPr kumimoji="1" lang="zh-CN" altLang="en-US" sz="2400" i="1">
                <a:solidFill>
                  <a:schemeClr val="accent2"/>
                </a:solidFill>
                <a:latin typeface="Times New Roman" panose="02020603050405020304" pitchFamily="18" charset="0"/>
                <a:ea typeface="华文中宋" panose="02010600040101010101" pitchFamily="2" charset="-122"/>
              </a:rPr>
              <a:t>＜</a:t>
            </a:r>
            <a:r>
              <a:rPr kumimoji="1" lang="en-US" altLang="zh-CN" sz="2400" i="1">
                <a:solidFill>
                  <a:schemeClr val="accent2"/>
                </a:solidFill>
                <a:latin typeface="Times New Roman" panose="02020603050405020304" pitchFamily="18" charset="0"/>
                <a:ea typeface="华文中宋" panose="02010600040101010101" pitchFamily="2" charset="-122"/>
              </a:rPr>
              <a:t>M</a:t>
            </a:r>
          </a:p>
        </p:txBody>
      </p:sp>
    </p:spTree>
    <p:extLst>
      <p:ext uri="{BB962C8B-B14F-4D97-AF65-F5344CB8AC3E}">
        <p14:creationId xmlns:p14="http://schemas.microsoft.com/office/powerpoint/2010/main" val="2822351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descr="Rectangle: Click to edit Master text styles&#10;Second level&#10;Third level&#10;Fourth level&#10;Fifth level"/>
          <p:cNvSpPr>
            <a:spLocks noGrp="1" noChangeArrowheads="1"/>
          </p:cNvSpPr>
          <p:nvPr>
            <p:ph type="body" sz="half" idx="1"/>
          </p:nvPr>
        </p:nvSpPr>
        <p:spPr>
          <a:xfrm>
            <a:off x="657056" y="908050"/>
            <a:ext cx="8163415" cy="5089525"/>
          </a:xfrm>
        </p:spPr>
        <p:txBody>
          <a:bodyPr/>
          <a:lstStyle/>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当</a:t>
            </a:r>
            <a:r>
              <a:rPr kumimoji="1" lang="en-US" altLang="zh-CN" sz="2400" b="1" dirty="0">
                <a:solidFill>
                  <a:srgbClr val="002060"/>
                </a:solidFill>
                <a:latin typeface="Times New Roman" panose="02020603050405020304" pitchFamily="18" charset="0"/>
                <a:ea typeface="华文中宋" panose="02010600040101010101" pitchFamily="2" charset="-122"/>
              </a:rPr>
              <a:t>CPU</a:t>
            </a:r>
            <a:r>
              <a:rPr kumimoji="1" lang="zh-CN" altLang="en-US" sz="2400" b="1" dirty="0">
                <a:solidFill>
                  <a:srgbClr val="002060"/>
                </a:solidFill>
                <a:latin typeface="Times New Roman" panose="02020603050405020304" pitchFamily="18" charset="0"/>
                <a:ea typeface="华文中宋" panose="02010600040101010101" pitchFamily="2" charset="-122"/>
              </a:rPr>
              <a:t>访问</a:t>
            </a:r>
            <a:r>
              <a:rPr kumimoji="1" lang="en-US" altLang="zh-CN" sz="2400" b="1" dirty="0">
                <a:solidFill>
                  <a:srgbClr val="002060"/>
                </a:solidFill>
                <a:latin typeface="Times New Roman" panose="02020603050405020304" pitchFamily="18" charset="0"/>
                <a:ea typeface="华文中宋" panose="02010600040101010101" pitchFamily="2" charset="-122"/>
              </a:rPr>
              <a:t>Cache</a:t>
            </a:r>
            <a:r>
              <a:rPr kumimoji="1" lang="zh-CN" altLang="en-US" sz="2400" b="1" dirty="0">
                <a:solidFill>
                  <a:srgbClr val="002060"/>
                </a:solidFill>
                <a:latin typeface="Times New Roman" panose="02020603050405020304" pitchFamily="18" charset="0"/>
                <a:ea typeface="华文中宋" panose="02010600040101010101" pitchFamily="2" charset="-122"/>
              </a:rPr>
              <a:t>时，如何确定</a:t>
            </a:r>
            <a:r>
              <a:rPr kumimoji="1" lang="en-US" altLang="zh-CN" sz="2400" b="1" dirty="0">
                <a:solidFill>
                  <a:srgbClr val="002060"/>
                </a:solidFill>
                <a:latin typeface="Times New Roman" panose="02020603050405020304" pitchFamily="18" charset="0"/>
                <a:ea typeface="华文中宋" panose="02010600040101010101" pitchFamily="2" charset="-122"/>
              </a:rPr>
              <a:t>Cache</a:t>
            </a:r>
            <a:r>
              <a:rPr kumimoji="1" lang="zh-CN" altLang="en-US" sz="2400" b="1" dirty="0">
                <a:solidFill>
                  <a:srgbClr val="002060"/>
                </a:solidFill>
                <a:latin typeface="Times New Roman" panose="02020603050405020304" pitchFamily="18" charset="0"/>
                <a:ea typeface="华文中宋" panose="02010600040101010101" pitchFamily="2" charset="-122"/>
              </a:rPr>
              <a:t>中是否有所要访问的块？</a:t>
            </a:r>
          </a:p>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若有的话，如何确定其位置？</a:t>
            </a:r>
          </a:p>
          <a:p>
            <a:pPr marL="457200"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通过查找目录表来实现</a:t>
            </a:r>
          </a:p>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hlinkClick r:id="rId3" action="ppaction://program"/>
              </a:rPr>
              <a:t>目录表的结构</a:t>
            </a:r>
            <a:endParaRPr kumimoji="1" lang="zh-CN" altLang="en-US" sz="2400" b="1" dirty="0">
              <a:solidFill>
                <a:srgbClr val="002060"/>
              </a:solidFill>
              <a:latin typeface="Times New Roman" panose="02020603050405020304" pitchFamily="18" charset="0"/>
              <a:ea typeface="华文中宋" panose="02010600040101010101" pitchFamily="2" charset="-122"/>
            </a:endParaRPr>
          </a:p>
          <a:p>
            <a:pPr lvl="2" eaLnBrk="1" hangingPunct="1">
              <a:lnSpc>
                <a:spcPct val="130000"/>
              </a:lnSpc>
              <a:spcBef>
                <a:spcPct val="0"/>
              </a:spcBef>
            </a:pPr>
            <a:r>
              <a:rPr kumimoji="1" lang="zh-CN" altLang="en-US" b="1" dirty="0">
                <a:solidFill>
                  <a:srgbClr val="002060"/>
                </a:solidFill>
                <a:latin typeface="Times New Roman" panose="02020603050405020304" pitchFamily="18" charset="0"/>
                <a:ea typeface="华文中宋" panose="02010600040101010101" pitchFamily="2" charset="-122"/>
              </a:rPr>
              <a:t>主存块的块地址的高位部分，称为标识 。</a:t>
            </a:r>
          </a:p>
          <a:p>
            <a:pPr lvl="2" eaLnBrk="1" hangingPunct="1">
              <a:lnSpc>
                <a:spcPct val="130000"/>
              </a:lnSpc>
              <a:spcBef>
                <a:spcPct val="0"/>
              </a:spcBef>
            </a:pPr>
            <a:r>
              <a:rPr kumimoji="1" lang="zh-CN" altLang="en-US" b="1" dirty="0">
                <a:solidFill>
                  <a:srgbClr val="002060"/>
                </a:solidFill>
                <a:latin typeface="Times New Roman" panose="02020603050405020304" pitchFamily="18" charset="0"/>
                <a:ea typeface="华文中宋" panose="02010600040101010101" pitchFamily="2" charset="-122"/>
              </a:rPr>
              <a:t>每个主存块能唯一地由其标识来确定</a:t>
            </a:r>
            <a:endParaRPr kumimoji="1" lang="en-US" altLang="zh-CN" b="1" dirty="0">
              <a:solidFill>
                <a:srgbClr val="002060"/>
              </a:solidFill>
              <a:latin typeface="Times New Roman" panose="02020603050405020304" pitchFamily="18" charset="0"/>
              <a:ea typeface="华文中宋" panose="02010600040101010101" pitchFamily="2" charset="-122"/>
            </a:endParaRPr>
          </a:p>
          <a:p>
            <a:pPr lvl="2" eaLnBrk="1" hangingPunct="1">
              <a:lnSpc>
                <a:spcPct val="130000"/>
              </a:lnSpc>
              <a:spcBef>
                <a:spcPct val="0"/>
              </a:spcBef>
            </a:pPr>
            <a:r>
              <a:rPr kumimoji="1" lang="zh-CN" altLang="en-US" b="1" dirty="0">
                <a:solidFill>
                  <a:srgbClr val="002060"/>
                </a:solidFill>
                <a:latin typeface="Times New Roman" panose="02020603050405020304" pitchFamily="18" charset="0"/>
                <a:ea typeface="华文中宋" panose="02010600040101010101" pitchFamily="2" charset="-122"/>
              </a:rPr>
              <a:t>每一项有一个有效位，指出</a:t>
            </a:r>
            <a:r>
              <a:rPr kumimoji="1" lang="en-US" altLang="zh-CN" b="1" dirty="0">
                <a:solidFill>
                  <a:srgbClr val="002060"/>
                </a:solidFill>
                <a:latin typeface="Times New Roman" panose="02020603050405020304" pitchFamily="18" charset="0"/>
                <a:ea typeface="华文中宋" panose="02010600040101010101" pitchFamily="2" charset="-122"/>
              </a:rPr>
              <a:t>Cache</a:t>
            </a:r>
            <a:r>
              <a:rPr kumimoji="1" lang="zh-CN" altLang="en-US" b="1" dirty="0">
                <a:solidFill>
                  <a:srgbClr val="002060"/>
                </a:solidFill>
                <a:latin typeface="Times New Roman" panose="02020603050405020304" pitchFamily="18" charset="0"/>
                <a:ea typeface="华文中宋" panose="02010600040101010101" pitchFamily="2" charset="-122"/>
              </a:rPr>
              <a:t>中的块是否有效</a:t>
            </a:r>
            <a:endParaRPr kumimoji="1" lang="en-US" altLang="zh-CN" b="1" dirty="0">
              <a:solidFill>
                <a:srgbClr val="002060"/>
              </a:solidFill>
              <a:latin typeface="Times New Roman" panose="02020603050405020304" pitchFamily="18" charset="0"/>
              <a:ea typeface="华文中宋" panose="02010600040101010101" pitchFamily="2" charset="-122"/>
            </a:endParaRPr>
          </a:p>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只需查找</a:t>
            </a:r>
            <a:r>
              <a:rPr kumimoji="1" lang="zh-CN" altLang="en-US" sz="2400" b="1" dirty="0">
                <a:solidFill>
                  <a:srgbClr val="002060"/>
                </a:solidFill>
                <a:latin typeface="Times New Roman" panose="02020603050405020304" pitchFamily="18" charset="0"/>
                <a:ea typeface="华文中宋" panose="02010600040101010101" pitchFamily="2" charset="-122"/>
                <a:hlinkClick r:id="rId4" action="ppaction://program"/>
              </a:rPr>
              <a:t>候选位置</a:t>
            </a:r>
            <a:r>
              <a:rPr kumimoji="1" lang="zh-CN" altLang="en-US" sz="2400" b="1" dirty="0">
                <a:solidFill>
                  <a:srgbClr val="002060"/>
                </a:solidFill>
                <a:latin typeface="Times New Roman" panose="02020603050405020304" pitchFamily="18" charset="0"/>
                <a:ea typeface="华文中宋" panose="02010600040101010101" pitchFamily="2" charset="-122"/>
              </a:rPr>
              <a:t>所对应的目录表项</a:t>
            </a:r>
          </a:p>
          <a:p>
            <a:pPr lvl="2" eaLnBrk="1" hangingPunct="1">
              <a:lnSpc>
                <a:spcPct val="110000"/>
              </a:lnSpc>
            </a:pPr>
            <a:endParaRPr lang="zh-CN" altLang="en-US" dirty="0" smtClean="0"/>
          </a:p>
        </p:txBody>
      </p:sp>
      <p:graphicFrame>
        <p:nvGraphicFramePr>
          <p:cNvPr id="55301" name="Object 5"/>
          <p:cNvGraphicFramePr>
            <a:graphicFrameLocks noGrp="1" noChangeAspect="1"/>
          </p:cNvGraphicFramePr>
          <p:nvPr>
            <p:ph sz="half" idx="2"/>
            <p:extLst>
              <p:ext uri="{D42A27DB-BD31-4B8C-83A1-F6EECF244321}">
                <p14:modId xmlns:p14="http://schemas.microsoft.com/office/powerpoint/2010/main" val="270977594"/>
              </p:ext>
            </p:extLst>
          </p:nvPr>
        </p:nvGraphicFramePr>
        <p:xfrm>
          <a:off x="1763688" y="5472336"/>
          <a:ext cx="5256212" cy="1223962"/>
        </p:xfrm>
        <a:graphic>
          <a:graphicData uri="http://schemas.openxmlformats.org/presentationml/2006/ole">
            <mc:AlternateContent xmlns:mc="http://schemas.openxmlformats.org/markup-compatibility/2006">
              <mc:Choice xmlns:v="urn:schemas-microsoft-com:vml" Requires="v">
                <p:oleObj spid="_x0000_s83985" name="图片" r:id="rId5" imgW="3024084" imgH="659467" progId="Word.Picture.8">
                  <p:embed/>
                </p:oleObj>
              </mc:Choice>
              <mc:Fallback>
                <p:oleObj name="图片" r:id="rId5" imgW="3024084" imgH="659467"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688" y="5472336"/>
                        <a:ext cx="5256212" cy="1223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200" dirty="0" smtClean="0">
                <a:solidFill>
                  <a:srgbClr val="000066"/>
                </a:solidFill>
                <a:effectLst>
                  <a:outerShdw blurRad="38100" dist="38100" dir="2700000" algn="tl">
                    <a:srgbClr val="C0C0C0"/>
                  </a:outerShdw>
                </a:effectLst>
                <a:latin typeface="幼圆" pitchFamily="49" charset="-122"/>
                <a:ea typeface="幼圆" pitchFamily="49" charset="-122"/>
              </a:rPr>
              <a:t>8.2.2 </a:t>
            </a:r>
            <a:r>
              <a:rPr lang="zh-CN" altLang="en-US" sz="3200" dirty="0">
                <a:solidFill>
                  <a:srgbClr val="000066"/>
                </a:solidFill>
                <a:effectLst>
                  <a:outerShdw blurRad="38100" dist="38100" dir="2700000" algn="tl">
                    <a:srgbClr val="C0C0C0"/>
                  </a:outerShdw>
                </a:effectLst>
                <a:latin typeface="幼圆" pitchFamily="49" charset="-122"/>
                <a:ea typeface="幼圆" pitchFamily="49" charset="-122"/>
              </a:rPr>
              <a:t>查找方法</a:t>
            </a:r>
            <a:endParaRPr lang="zh-CN" altLang="en-US" sz="3200" dirty="0">
              <a:solidFill>
                <a:srgbClr val="000066"/>
              </a:solidFill>
              <a:effectLst>
                <a:outerShdw blurRad="38100" dist="38100" dir="2700000" algn="tl">
                  <a:srgbClr val="C0C0C0"/>
                </a:outerShdw>
              </a:effectLst>
              <a:latin typeface="Times New Roman" pitchFamily="18" charset="0"/>
              <a:ea typeface="幼圆" pitchFamily="49" charset="-122"/>
            </a:endParaRPr>
          </a:p>
        </p:txBody>
      </p:sp>
    </p:spTree>
    <p:extLst>
      <p:ext uri="{BB962C8B-B14F-4D97-AF65-F5344CB8AC3E}">
        <p14:creationId xmlns:p14="http://schemas.microsoft.com/office/powerpoint/2010/main" val="2421111495"/>
      </p:ext>
    </p:extLst>
  </p:cSld>
  <p:clrMapOvr>
    <a:masterClrMapping/>
  </p:clrMapOvr>
  <p:transition>
    <p:pull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内容占位符 2"/>
          <p:cNvSpPr>
            <a:spLocks noGrp="1"/>
          </p:cNvSpPr>
          <p:nvPr>
            <p:ph idx="1"/>
          </p:nvPr>
        </p:nvSpPr>
        <p:spPr>
          <a:xfrm>
            <a:off x="457200" y="1600200"/>
            <a:ext cx="8229600" cy="4925144"/>
          </a:xfrm>
        </p:spPr>
        <p:txBody>
          <a:bodyPr/>
          <a:lstStyle/>
          <a:p>
            <a:r>
              <a:rPr lang="zh-CN" altLang="en-US" b="1" dirty="0" smtClean="0"/>
              <a:t>整机概念</a:t>
            </a:r>
            <a:endParaRPr lang="en-US" altLang="zh-CN" b="1" dirty="0"/>
          </a:p>
          <a:p>
            <a:pPr lvl="1">
              <a:buFont typeface="Wingdings" panose="05000000000000000000" pitchFamily="2" charset="2"/>
              <a:buChar char="Ø"/>
            </a:pPr>
            <a:r>
              <a:rPr lang="zh-CN" altLang="en-US" b="1" dirty="0" smtClean="0"/>
              <a:t>木桶原理</a:t>
            </a:r>
            <a:endParaRPr lang="en-US" altLang="zh-CN" b="1" dirty="0" smtClean="0"/>
          </a:p>
          <a:p>
            <a:pPr lvl="1">
              <a:buFont typeface="Wingdings" panose="05000000000000000000" pitchFamily="2" charset="2"/>
              <a:buChar char="Ø"/>
            </a:pPr>
            <a:r>
              <a:rPr lang="en-US" altLang="zh-CN" b="1" dirty="0"/>
              <a:t> </a:t>
            </a:r>
            <a:r>
              <a:rPr lang="en-US" altLang="zh-CN" b="1" dirty="0" smtClean="0"/>
              <a:t>Amdahl</a:t>
            </a:r>
            <a:r>
              <a:rPr lang="zh-CN" altLang="en-US" b="1" dirty="0" smtClean="0"/>
              <a:t>定律</a:t>
            </a:r>
            <a:endParaRPr lang="en-US" altLang="zh-CN" b="1" dirty="0" smtClean="0"/>
          </a:p>
          <a:p>
            <a:pPr lvl="1">
              <a:buFont typeface="Wingdings" panose="05000000000000000000" pitchFamily="2" charset="2"/>
              <a:buChar char="Ø"/>
            </a:pPr>
            <a:r>
              <a:rPr lang="zh-CN" altLang="en-US" b="1" dirty="0" smtClean="0"/>
              <a:t>挖掘系统并行性</a:t>
            </a:r>
            <a:endParaRPr lang="en-US" altLang="zh-CN" b="1" dirty="0" smtClean="0"/>
          </a:p>
          <a:p>
            <a:r>
              <a:rPr lang="zh-CN" altLang="en-US" b="1" dirty="0" smtClean="0"/>
              <a:t>平衡与折中</a:t>
            </a:r>
            <a:endParaRPr lang="en-US" altLang="zh-CN" b="1" dirty="0" smtClean="0"/>
          </a:p>
          <a:p>
            <a:pPr lvl="1">
              <a:buFont typeface="Wingdings" panose="05000000000000000000" pitchFamily="2" charset="2"/>
              <a:buChar char="Ø"/>
            </a:pPr>
            <a:r>
              <a:rPr lang="zh-CN" altLang="en-US" b="1" dirty="0" smtClean="0"/>
              <a:t>最优？</a:t>
            </a:r>
            <a:endParaRPr lang="en-US" altLang="zh-CN" b="1" dirty="0" smtClean="0"/>
          </a:p>
          <a:p>
            <a:pPr lvl="1">
              <a:buFont typeface="Wingdings" panose="05000000000000000000" pitchFamily="2" charset="2"/>
              <a:buChar char="Ø"/>
            </a:pPr>
            <a:r>
              <a:rPr lang="zh-CN" altLang="en-US" b="1" dirty="0" smtClean="0"/>
              <a:t>性能、可靠性、功耗、成本</a:t>
            </a:r>
            <a:endParaRPr lang="en-US" altLang="zh-CN" b="1" dirty="0" smtClean="0"/>
          </a:p>
          <a:p>
            <a:pPr lvl="1">
              <a:buFont typeface="Wingdings" panose="05000000000000000000" pitchFamily="2" charset="2"/>
              <a:buChar char="Ø"/>
            </a:pPr>
            <a:r>
              <a:rPr lang="zh-CN" altLang="en-US" b="1" dirty="0" smtClean="0"/>
              <a:t>专用还是通用</a:t>
            </a:r>
            <a:endParaRPr lang="en-US" altLang="zh-CN" b="1" dirty="0" smtClean="0"/>
          </a:p>
          <a:p>
            <a:pPr lvl="1">
              <a:buFont typeface="Wingdings" panose="05000000000000000000" pitchFamily="2" charset="2"/>
              <a:buChar char="Ø"/>
            </a:pPr>
            <a:r>
              <a:rPr lang="zh-CN" altLang="en-US" b="1" dirty="0" smtClean="0"/>
              <a:t>超算、高端容错计算机、穿戴计算机</a:t>
            </a:r>
            <a:endParaRPr lang="en-US" altLang="zh-CN" b="1" dirty="0" smtClean="0"/>
          </a:p>
          <a:p>
            <a:pPr marL="457200" lvl="1" indent="0">
              <a:buNone/>
            </a:pPr>
            <a:endParaRPr lang="en-US" altLang="zh-CN" dirty="0" smtClean="0"/>
          </a:p>
          <a:p>
            <a:pPr marL="457200" lvl="1" indent="0">
              <a:buNone/>
            </a:pPr>
            <a:endParaRPr lang="en-US" altLang="zh-CN" dirty="0" smtClean="0"/>
          </a:p>
          <a:p>
            <a:endParaRPr lang="zh-CN" altLang="en-US" dirty="0"/>
          </a:p>
        </p:txBody>
      </p:sp>
    </p:spTree>
    <p:extLst>
      <p:ext uri="{BB962C8B-B14F-4D97-AF65-F5344CB8AC3E}">
        <p14:creationId xmlns:p14="http://schemas.microsoft.com/office/powerpoint/2010/main" val="1495176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endParaRPr lang="zh-CN" altLang="en-US" smtClean="0"/>
          </a:p>
        </p:txBody>
      </p:sp>
      <p:sp>
        <p:nvSpPr>
          <p:cNvPr id="56323" name="内容占位符 2" descr="Rectangle: Click to edit Master text styles&#10;Second level&#10;Third level&#10;Fourth level&#10;Fifth level"/>
          <p:cNvSpPr>
            <a:spLocks noGrp="1"/>
          </p:cNvSpPr>
          <p:nvPr>
            <p:ph idx="1"/>
          </p:nvPr>
        </p:nvSpPr>
        <p:spPr>
          <a:xfrm>
            <a:off x="685800" y="2000250"/>
            <a:ext cx="7772400" cy="4171950"/>
          </a:xfrm>
        </p:spPr>
        <p:txBody>
          <a:bodyPr/>
          <a:lstStyle/>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块内地址偏移用来从块中选出需要的数据</a:t>
            </a:r>
            <a:endParaRPr kumimoji="1" lang="en-US" altLang="zh-CN" sz="2400" b="1" dirty="0">
              <a:solidFill>
                <a:srgbClr val="002060"/>
              </a:solidFill>
              <a:latin typeface="Times New Roman" panose="02020603050405020304" pitchFamily="18" charset="0"/>
              <a:ea typeface="华文中宋" panose="02010600040101010101" pitchFamily="2" charset="-122"/>
            </a:endParaRPr>
          </a:p>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索引域用来选择组</a:t>
            </a:r>
            <a:endParaRPr kumimoji="1" lang="en-US" altLang="zh-CN" sz="2400" b="1" dirty="0">
              <a:solidFill>
                <a:srgbClr val="002060"/>
              </a:solidFill>
              <a:latin typeface="Times New Roman" panose="02020603050405020304" pitchFamily="18" charset="0"/>
              <a:ea typeface="华文中宋" panose="02010600040101010101" pitchFamily="2" charset="-122"/>
            </a:endParaRPr>
          </a:p>
          <a:p>
            <a:pPr marL="1085850" lvl="1" indent="-457200" eaLnBrk="1" hangingPunct="1">
              <a:lnSpc>
                <a:spcPct val="130000"/>
              </a:lnSpc>
              <a:spcBef>
                <a:spcPct val="0"/>
              </a:spcBef>
            </a:pPr>
            <a:r>
              <a:rPr kumimoji="1" lang="zh-CN" altLang="en-US" sz="2400" b="1" dirty="0">
                <a:solidFill>
                  <a:srgbClr val="002060"/>
                </a:solidFill>
                <a:latin typeface="Times New Roman" panose="02020603050405020304" pitchFamily="18" charset="0"/>
                <a:ea typeface="华文中宋" panose="02010600040101010101" pitchFamily="2" charset="-122"/>
              </a:rPr>
              <a:t>通过比较标识域来判断是否发生命中</a:t>
            </a:r>
            <a:endParaRPr kumimoji="1" lang="en-US" altLang="zh-CN" sz="2400" b="1" dirty="0">
              <a:solidFill>
                <a:srgbClr val="002060"/>
              </a:solidFill>
              <a:latin typeface="Times New Roman" panose="02020603050405020304" pitchFamily="18" charset="0"/>
              <a:ea typeface="华文中宋" panose="02010600040101010101" pitchFamily="2" charset="-122"/>
            </a:endParaRPr>
          </a:p>
          <a:p>
            <a:pPr lvl="2"/>
            <a:r>
              <a:rPr kumimoji="1" lang="zh-CN" altLang="en-US" b="1" dirty="0">
                <a:solidFill>
                  <a:srgbClr val="002060"/>
                </a:solidFill>
                <a:latin typeface="Times New Roman" panose="02020603050405020304" pitchFamily="18" charset="0"/>
                <a:ea typeface="华文中宋" panose="02010600040101010101" pitchFamily="2" charset="-122"/>
              </a:rPr>
              <a:t>块内偏移是没有必要比较的，这是因为</a:t>
            </a:r>
            <a:r>
              <a:rPr kumimoji="1" lang="en-US" altLang="zh-CN" b="1" dirty="0">
                <a:solidFill>
                  <a:srgbClr val="002060"/>
                </a:solidFill>
                <a:latin typeface="Times New Roman" panose="02020603050405020304" pitchFamily="18" charset="0"/>
                <a:ea typeface="华文中宋" panose="02010600040101010101" pitchFamily="2" charset="-122"/>
              </a:rPr>
              <a:t>Cache</a:t>
            </a:r>
            <a:r>
              <a:rPr kumimoji="1" lang="zh-CN" altLang="en-US" b="1" dirty="0">
                <a:solidFill>
                  <a:srgbClr val="002060"/>
                </a:solidFill>
                <a:latin typeface="Times New Roman" panose="02020603050405020304" pitchFamily="18" charset="0"/>
                <a:ea typeface="华文中宋" panose="02010600040101010101" pitchFamily="2" charset="-122"/>
              </a:rPr>
              <a:t>命中与否的单位是整个块</a:t>
            </a:r>
            <a:endParaRPr kumimoji="1" lang="en-US" altLang="zh-CN" b="1" dirty="0">
              <a:solidFill>
                <a:srgbClr val="002060"/>
              </a:solidFill>
              <a:latin typeface="Times New Roman" panose="02020603050405020304" pitchFamily="18" charset="0"/>
              <a:ea typeface="华文中宋" panose="02010600040101010101" pitchFamily="2" charset="-122"/>
            </a:endParaRPr>
          </a:p>
          <a:p>
            <a:pPr lvl="2"/>
            <a:r>
              <a:rPr kumimoji="1" lang="zh-CN" altLang="en-US" b="1" dirty="0">
                <a:solidFill>
                  <a:srgbClr val="002060"/>
                </a:solidFill>
                <a:latin typeface="Times New Roman" panose="02020603050405020304" pitchFamily="18" charset="0"/>
                <a:ea typeface="华文中宋" panose="02010600040101010101" pitchFamily="2" charset="-122"/>
              </a:rPr>
              <a:t>由于索引域是用来选择被检查的组， 所以对索引域的比较是多余的</a:t>
            </a:r>
            <a:endParaRPr kumimoji="1" lang="en-US" altLang="zh-CN" b="1" dirty="0">
              <a:solidFill>
                <a:srgbClr val="002060"/>
              </a:solidFill>
              <a:latin typeface="Times New Roman" panose="02020603050405020304" pitchFamily="18" charset="0"/>
              <a:ea typeface="华文中宋" panose="02010600040101010101" pitchFamily="2" charset="-122"/>
            </a:endParaRPr>
          </a:p>
          <a:p>
            <a:pPr lvl="2"/>
            <a:endParaRPr lang="zh-CN" altLang="en-US" dirty="0" smtClean="0"/>
          </a:p>
        </p:txBody>
      </p:sp>
      <p:graphicFrame>
        <p:nvGraphicFramePr>
          <p:cNvPr id="56324" name="Object 5"/>
          <p:cNvGraphicFramePr>
            <a:graphicFrameLocks noChangeAspect="1"/>
          </p:cNvGraphicFramePr>
          <p:nvPr/>
        </p:nvGraphicFramePr>
        <p:xfrm>
          <a:off x="1571625" y="642938"/>
          <a:ext cx="5256213" cy="1223962"/>
        </p:xfrm>
        <a:graphic>
          <a:graphicData uri="http://schemas.openxmlformats.org/presentationml/2006/ole">
            <mc:AlternateContent xmlns:mc="http://schemas.openxmlformats.org/markup-compatibility/2006">
              <mc:Choice xmlns:v="urn:schemas-microsoft-com:vml" Requires="v">
                <p:oleObj spid="_x0000_s85007" name="图片" r:id="rId3" imgW="3024084" imgH="659467" progId="Word.Picture.8">
                  <p:embed/>
                </p:oleObj>
              </mc:Choice>
              <mc:Fallback>
                <p:oleObj name="图片" r:id="rId3" imgW="3024084" imgH="659467"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642938"/>
                        <a:ext cx="5256213"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622539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827584" y="188640"/>
            <a:ext cx="7416824" cy="627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50000"/>
              </a:lnSpc>
              <a:buSzPct val="60000"/>
              <a:buFont typeface="Wingdings" panose="05000000000000000000" pitchFamily="2" charset="2"/>
              <a:buChar char="u"/>
            </a:pPr>
            <a:r>
              <a:rPr kumimoji="1" lang="en-US" altLang="zh-CN" sz="2800" dirty="0">
                <a:solidFill>
                  <a:srgbClr val="003366"/>
                </a:solidFill>
                <a:latin typeface="Times New Roman" panose="02020603050405020304" pitchFamily="18" charset="0"/>
                <a:ea typeface="华文中宋" panose="02010600040101010101" pitchFamily="2" charset="-122"/>
              </a:rPr>
              <a:t> </a:t>
            </a:r>
            <a:r>
              <a:rPr kumimoji="1" lang="zh-CN" altLang="en-US" sz="2800" dirty="0">
                <a:solidFill>
                  <a:srgbClr val="003366"/>
                </a:solidFill>
                <a:latin typeface="Times New Roman" panose="02020603050405020304" pitchFamily="18" charset="0"/>
                <a:ea typeface="华文中宋" panose="02010600040101010101" pitchFamily="2" charset="-122"/>
              </a:rPr>
              <a:t>并行查找的实现方法：</a:t>
            </a:r>
            <a:br>
              <a:rPr kumimoji="1" lang="zh-CN" altLang="en-US" sz="2800" dirty="0">
                <a:solidFill>
                  <a:srgbClr val="003366"/>
                </a:solidFill>
                <a:latin typeface="Times New Roman" panose="02020603050405020304" pitchFamily="18" charset="0"/>
                <a:ea typeface="华文中宋" panose="02010600040101010101" pitchFamily="2" charset="-122"/>
              </a:rPr>
            </a:br>
            <a:r>
              <a:rPr kumimoji="1" lang="zh-CN" altLang="en-US" sz="2800" dirty="0">
                <a:solidFill>
                  <a:srgbClr val="003366"/>
                </a:solidFill>
                <a:latin typeface="Times New Roman" panose="02020603050405020304" pitchFamily="18" charset="0"/>
                <a:ea typeface="华文中宋" panose="02010600040101010101" pitchFamily="2" charset="-122"/>
              </a:rPr>
              <a:t>     </a:t>
            </a:r>
            <a:r>
              <a:rPr kumimoji="1" lang="zh-CN" altLang="en-US" sz="2800" b="0" dirty="0">
                <a:solidFill>
                  <a:srgbClr val="003366"/>
                </a:solidFill>
                <a:latin typeface="Times New Roman" panose="02020603050405020304" pitchFamily="18" charset="0"/>
                <a:ea typeface="华文中宋" panose="02010600040101010101" pitchFamily="2" charset="-122"/>
              </a:rPr>
              <a:t>▲</a:t>
            </a:r>
            <a:r>
              <a:rPr kumimoji="1" lang="zh-CN" altLang="en-US" sz="2800" dirty="0">
                <a:solidFill>
                  <a:srgbClr val="003366"/>
                </a:solidFill>
                <a:latin typeface="Times New Roman" panose="02020603050405020304" pitchFamily="18" charset="0"/>
                <a:ea typeface="华文中宋" panose="02010600040101010101" pitchFamily="2" charset="-122"/>
              </a:rPr>
              <a:t> 相联存储器</a:t>
            </a:r>
            <a:br>
              <a:rPr kumimoji="1" lang="zh-CN" altLang="en-US" sz="2800" dirty="0">
                <a:solidFill>
                  <a:srgbClr val="003366"/>
                </a:solidFill>
                <a:latin typeface="Times New Roman" panose="02020603050405020304" pitchFamily="18" charset="0"/>
                <a:ea typeface="华文中宋" panose="02010600040101010101" pitchFamily="2" charset="-122"/>
              </a:rPr>
            </a:br>
            <a:r>
              <a:rPr kumimoji="1" lang="zh-CN" altLang="en-US" sz="2800" dirty="0">
                <a:solidFill>
                  <a:srgbClr val="003366"/>
                </a:solidFill>
                <a:latin typeface="Times New Roman" panose="02020603050405020304" pitchFamily="18" charset="0"/>
                <a:ea typeface="华文中宋" panose="02010600040101010101" pitchFamily="2" charset="-122"/>
              </a:rPr>
              <a:t>     </a:t>
            </a:r>
            <a:r>
              <a:rPr kumimoji="1" lang="zh-CN" altLang="en-US" sz="2800" b="0" dirty="0">
                <a:solidFill>
                  <a:srgbClr val="003366"/>
                </a:solidFill>
                <a:latin typeface="Times New Roman" panose="02020603050405020304" pitchFamily="18" charset="0"/>
                <a:ea typeface="华文中宋" panose="02010600040101010101" pitchFamily="2" charset="-122"/>
              </a:rPr>
              <a:t>▲</a:t>
            </a:r>
            <a:r>
              <a:rPr kumimoji="1" lang="zh-CN" altLang="en-US" sz="2800" dirty="0">
                <a:solidFill>
                  <a:srgbClr val="003366"/>
                </a:solidFill>
                <a:latin typeface="Times New Roman" panose="02020603050405020304" pitchFamily="18" charset="0"/>
                <a:ea typeface="华文中宋" panose="02010600040101010101" pitchFamily="2" charset="-122"/>
              </a:rPr>
              <a:t> 单体多字存储器＋比较器</a:t>
            </a:r>
          </a:p>
          <a:p>
            <a:pPr eaLnBrk="1" hangingPunct="1">
              <a:lnSpc>
                <a:spcPct val="150000"/>
              </a:lnSpc>
              <a:buSzPct val="60000"/>
              <a:buFont typeface="Wingdings" panose="05000000000000000000" pitchFamily="2" charset="2"/>
              <a:buChar char="u"/>
            </a:pPr>
            <a:r>
              <a:rPr kumimoji="1" lang="zh-CN" altLang="en-US" sz="2800" dirty="0">
                <a:solidFill>
                  <a:srgbClr val="003366"/>
                </a:solidFill>
                <a:latin typeface="Times New Roman" panose="02020603050405020304" pitchFamily="18" charset="0"/>
                <a:ea typeface="华文中宋" panose="02010600040101010101" pitchFamily="2" charset="-122"/>
              </a:rPr>
              <a:t> </a:t>
            </a:r>
            <a:r>
              <a:rPr kumimoji="1" lang="zh-CN" altLang="en-US" sz="2800" dirty="0">
                <a:solidFill>
                  <a:srgbClr val="003399"/>
                </a:solidFill>
                <a:latin typeface="Times New Roman" panose="02020603050405020304" pitchFamily="18" charset="0"/>
                <a:ea typeface="华文中宋" panose="02010600040101010101" pitchFamily="2" charset="-122"/>
                <a:hlinkClick r:id="rId3" action="ppaction://hlinksldjump"/>
              </a:rPr>
              <a:t>４路组相联</a:t>
            </a:r>
            <a:r>
              <a:rPr kumimoji="1" lang="en-US" altLang="zh-CN" sz="2800" dirty="0">
                <a:solidFill>
                  <a:srgbClr val="003399"/>
                </a:solidFill>
                <a:latin typeface="Times New Roman" panose="02020603050405020304" pitchFamily="18" charset="0"/>
                <a:ea typeface="华文中宋" panose="02010600040101010101" pitchFamily="2" charset="-122"/>
                <a:hlinkClick r:id="rId3" action="ppaction://hlinksldjump"/>
              </a:rPr>
              <a:t>Cache</a:t>
            </a:r>
            <a:r>
              <a:rPr kumimoji="1" lang="zh-CN" altLang="en-US" sz="2800" dirty="0">
                <a:solidFill>
                  <a:srgbClr val="003399"/>
                </a:solidFill>
                <a:latin typeface="Times New Roman" panose="02020603050405020304" pitchFamily="18" charset="0"/>
                <a:ea typeface="华文中宋" panose="02010600040101010101" pitchFamily="2" charset="-122"/>
                <a:hlinkClick r:id="rId3" action="ppaction://hlinksldjump"/>
              </a:rPr>
              <a:t>的查找</a:t>
            </a:r>
            <a:r>
              <a:rPr kumimoji="1" lang="zh-CN" altLang="en-US" sz="2800" dirty="0" smtClean="0">
                <a:solidFill>
                  <a:srgbClr val="003399"/>
                </a:solidFill>
                <a:latin typeface="Times New Roman" panose="02020603050405020304" pitchFamily="18" charset="0"/>
                <a:ea typeface="华文中宋" panose="02010600040101010101" pitchFamily="2" charset="-122"/>
                <a:hlinkClick r:id="rId3" action="ppaction://hlinksldjump"/>
              </a:rPr>
              <a:t>过程</a:t>
            </a:r>
            <a:endParaRPr lang="en-US" altLang="zh-CN" sz="2800" dirty="0">
              <a:solidFill>
                <a:srgbClr val="003399"/>
              </a:solidFill>
              <a:latin typeface="Times New Roman" panose="02020603050405020304" pitchFamily="18" charset="0"/>
              <a:ea typeface="华文中宋" panose="02010600040101010101" pitchFamily="2" charset="-122"/>
            </a:endParaRPr>
          </a:p>
          <a:p>
            <a:pPr lvl="1" eaLnBrk="1" hangingPunct="1">
              <a:lnSpc>
                <a:spcPct val="150000"/>
              </a:lnSpc>
              <a:buSzPct val="60000"/>
              <a:buFont typeface="Wingdings" panose="05000000000000000000" pitchFamily="2" charset="2"/>
              <a:buChar char="u"/>
            </a:pPr>
            <a:r>
              <a:rPr lang="zh-CN" altLang="en-US" sz="2000" dirty="0" smtClean="0">
                <a:solidFill>
                  <a:srgbClr val="D60093"/>
                </a:solidFill>
                <a:latin typeface="Times New Roman" panose="02020603050405020304" pitchFamily="18" charset="0"/>
              </a:rPr>
              <a:t>优缺点</a:t>
            </a:r>
            <a:endParaRPr lang="zh-CN" altLang="en-US" sz="2000" dirty="0">
              <a:solidFill>
                <a:srgbClr val="D60093"/>
              </a:solidFill>
              <a:latin typeface="Times New Roman" panose="02020603050405020304" pitchFamily="18" charset="0"/>
            </a:endParaRPr>
          </a:p>
          <a:p>
            <a:pPr lvl="2">
              <a:lnSpc>
                <a:spcPct val="110000"/>
              </a:lnSpc>
              <a:spcBef>
                <a:spcPct val="20000"/>
              </a:spcBef>
              <a:buFont typeface="Arial" panose="020B0604020202020204" pitchFamily="34" charset="0"/>
              <a:buChar char="•"/>
            </a:pPr>
            <a:r>
              <a:rPr lang="zh-CN" altLang="en-US" sz="2400" dirty="0">
                <a:solidFill>
                  <a:srgbClr val="002060"/>
                </a:solidFill>
                <a:latin typeface="Times New Roman" panose="02020603050405020304" pitchFamily="18" charset="0"/>
                <a:ea typeface="华文中宋" panose="02010600040101010101" pitchFamily="2" charset="-122"/>
              </a:rPr>
              <a:t>不必采用相联存储器，而是用按地址访问的存储器来实现。</a:t>
            </a:r>
          </a:p>
          <a:p>
            <a:pPr lvl="2">
              <a:lnSpc>
                <a:spcPct val="110000"/>
              </a:lnSpc>
              <a:spcBef>
                <a:spcPct val="20000"/>
              </a:spcBef>
              <a:buFont typeface="Arial" panose="020B0604020202020204" pitchFamily="34" charset="0"/>
              <a:buChar char="•"/>
            </a:pPr>
            <a:r>
              <a:rPr lang="zh-CN" altLang="en-US" sz="2400" dirty="0" smtClean="0">
                <a:solidFill>
                  <a:srgbClr val="002060"/>
                </a:solidFill>
                <a:latin typeface="Times New Roman" panose="02020603050405020304" pitchFamily="18" charset="0"/>
                <a:ea typeface="华文中宋" panose="02010600040101010101" pitchFamily="2" charset="-122"/>
              </a:rPr>
              <a:t>当</a:t>
            </a:r>
            <a:r>
              <a:rPr lang="zh-CN" altLang="en-US" sz="2400" dirty="0">
                <a:solidFill>
                  <a:srgbClr val="002060"/>
                </a:solidFill>
                <a:latin typeface="Times New Roman" panose="02020603050405020304" pitchFamily="18" charset="0"/>
                <a:ea typeface="华文中宋" panose="02010600040101010101" pitchFamily="2" charset="-122"/>
              </a:rPr>
              <a:t>相联度</a:t>
            </a:r>
            <a:r>
              <a:rPr lang="en-US" altLang="zh-CN" sz="2400" dirty="0">
                <a:solidFill>
                  <a:srgbClr val="002060"/>
                </a:solidFill>
                <a:latin typeface="Times New Roman" panose="02020603050405020304" pitchFamily="18" charset="0"/>
                <a:ea typeface="华文中宋" panose="02010600040101010101" pitchFamily="2" charset="-122"/>
              </a:rPr>
              <a:t>n</a:t>
            </a:r>
            <a:r>
              <a:rPr lang="zh-CN" altLang="en-US" sz="2400" dirty="0">
                <a:solidFill>
                  <a:srgbClr val="002060"/>
                </a:solidFill>
                <a:latin typeface="Times New Roman" panose="02020603050405020304" pitchFamily="18" charset="0"/>
                <a:ea typeface="华文中宋" panose="02010600040101010101" pitchFamily="2" charset="-122"/>
              </a:rPr>
              <a:t>增加时，不仅比较器的个数会增加，而且比较器的位数也会增加。</a:t>
            </a:r>
            <a:endParaRPr lang="en-US" altLang="zh-CN" sz="2400" dirty="0">
              <a:solidFill>
                <a:srgbClr val="002060"/>
              </a:solidFill>
              <a:latin typeface="Times New Roman" panose="02020603050405020304" pitchFamily="18" charset="0"/>
              <a:ea typeface="华文中宋" panose="02010600040101010101" pitchFamily="2" charset="-122"/>
            </a:endParaRPr>
          </a:p>
          <a:p>
            <a:pPr marL="0" lvl="3" indent="-457200" eaLnBrk="1" hangingPunct="1">
              <a:lnSpc>
                <a:spcPct val="150000"/>
              </a:lnSpc>
              <a:buSzPct val="60000"/>
              <a:buFont typeface="Wingdings" panose="05000000000000000000" pitchFamily="2" charset="2"/>
              <a:buChar char="u"/>
            </a:pPr>
            <a:r>
              <a:rPr lang="zh-CN" altLang="en-US" sz="2800" dirty="0">
                <a:solidFill>
                  <a:srgbClr val="003366"/>
                </a:solidFill>
                <a:latin typeface="Times New Roman" panose="02020603050405020304" pitchFamily="18" charset="0"/>
                <a:ea typeface="华文中宋" panose="02010600040101010101" pitchFamily="2" charset="-122"/>
                <a:hlinkClick r:id="rId4" action="ppaction://hlinksldjump"/>
              </a:rPr>
              <a:t>直接映象</a:t>
            </a:r>
            <a:r>
              <a:rPr lang="en-US" altLang="zh-CN" sz="2800" dirty="0">
                <a:solidFill>
                  <a:srgbClr val="003366"/>
                </a:solidFill>
                <a:latin typeface="Times New Roman" panose="02020603050405020304" pitchFamily="18" charset="0"/>
                <a:ea typeface="华文中宋" panose="02010600040101010101" pitchFamily="2" charset="-122"/>
                <a:hlinkClick r:id="rId4" action="ppaction://hlinksldjump"/>
              </a:rPr>
              <a:t>Cache</a:t>
            </a:r>
            <a:r>
              <a:rPr lang="zh-CN" altLang="en-US" sz="2800" dirty="0">
                <a:solidFill>
                  <a:srgbClr val="003366"/>
                </a:solidFill>
                <a:latin typeface="Times New Roman" panose="02020603050405020304" pitchFamily="18" charset="0"/>
                <a:ea typeface="华文中宋" panose="02010600040101010101" pitchFamily="2" charset="-122"/>
                <a:hlinkClick r:id="rId4" action="ppaction://hlinksldjump"/>
              </a:rPr>
              <a:t>的查找过程</a:t>
            </a:r>
            <a:endParaRPr lang="zh-CN" altLang="en-US" sz="2800" dirty="0">
              <a:solidFill>
                <a:srgbClr val="003366"/>
              </a:solidFill>
              <a:latin typeface="Times New Roman" panose="02020603050405020304" pitchFamily="18" charset="0"/>
              <a:ea typeface="华文中宋" panose="02010600040101010101" pitchFamily="2" charset="-122"/>
            </a:endParaRPr>
          </a:p>
          <a:p>
            <a:pPr marL="1371600" lvl="3" indent="0" eaLnBrk="1" hangingPunct="1">
              <a:lnSpc>
                <a:spcPct val="110000"/>
              </a:lnSpc>
            </a:pPr>
            <a:r>
              <a:rPr lang="zh-CN" altLang="en-US" sz="1800" dirty="0" smtClean="0">
                <a:latin typeface="Times New Roman" panose="02020603050405020304" pitchFamily="18" charset="0"/>
              </a:rPr>
              <a:t> </a:t>
            </a:r>
            <a:endParaRPr lang="zh-CN" altLang="en-US" sz="1800" dirty="0">
              <a:latin typeface="Times New Roman" panose="02020603050405020304" pitchFamily="18" charset="0"/>
            </a:endParaRPr>
          </a:p>
          <a:p>
            <a:pPr eaLnBrk="1" hangingPunct="1">
              <a:lnSpc>
                <a:spcPct val="150000"/>
              </a:lnSpc>
              <a:buSzPct val="60000"/>
              <a:buFont typeface="Wingdings" panose="05000000000000000000" pitchFamily="2" charset="2"/>
              <a:buChar char="u"/>
            </a:pPr>
            <a:endParaRPr kumimoji="1" lang="en-US" altLang="zh-CN" sz="1800" dirty="0">
              <a:solidFill>
                <a:srgbClr val="003399"/>
              </a:solidFill>
              <a:latin typeface="Times New Roman" panose="02020603050405020304" pitchFamily="18" charset="0"/>
              <a:ea typeface="华文中宋" panose="02010600040101010101" pitchFamily="2" charset="-122"/>
            </a:endParaRPr>
          </a:p>
        </p:txBody>
      </p:sp>
    </p:spTree>
    <p:extLst>
      <p:ext uri="{BB962C8B-B14F-4D97-AF65-F5344CB8AC3E}">
        <p14:creationId xmlns:p14="http://schemas.microsoft.com/office/powerpoint/2010/main" val="4114390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339">
                                            <p:txEl>
                                              <p:pRg st="3" end="3"/>
                                            </p:txEl>
                                          </p:spTgt>
                                        </p:tgtEl>
                                        <p:attrNameLst>
                                          <p:attrName>style.visibility</p:attrName>
                                        </p:attrNameLst>
                                      </p:cBhvr>
                                      <p:to>
                                        <p:strVal val="visible"/>
                                      </p:to>
                                    </p:set>
                                    <p:anim calcmode="lin" valueType="num">
                                      <p:cBhvr additive="base">
                                        <p:cTn id="25" dur="500" fill="hold"/>
                                        <p:tgtEl>
                                          <p:spTgt spid="1433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339">
                                            <p:txEl>
                                              <p:pRg st="4" end="4"/>
                                            </p:txEl>
                                          </p:spTgt>
                                        </p:tgtEl>
                                        <p:attrNameLst>
                                          <p:attrName>style.visibility</p:attrName>
                                        </p:attrNameLst>
                                      </p:cBhvr>
                                      <p:to>
                                        <p:strVal val="visible"/>
                                      </p:to>
                                    </p:set>
                                    <p:anim calcmode="lin" valueType="num">
                                      <p:cBhvr additive="base">
                                        <p:cTn id="31" dur="500" fill="hold"/>
                                        <p:tgtEl>
                                          <p:spTgt spid="1433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339">
                                            <p:txEl>
                                              <p:pRg st="6" end="6"/>
                                            </p:txEl>
                                          </p:spTgt>
                                        </p:tgtEl>
                                        <p:attrNameLst>
                                          <p:attrName>style.visibility</p:attrName>
                                        </p:attrNameLst>
                                      </p:cBhvr>
                                      <p:to>
                                        <p:strVal val="visible"/>
                                      </p:to>
                                    </p:set>
                                    <p:anim calcmode="lin" valueType="num">
                                      <p:cBhvr additive="base">
                                        <p:cTn id="37" dur="500" fill="hold"/>
                                        <p:tgtEl>
                                          <p:spTgt spid="1433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339">
                                            <p:txEl>
                                              <p:pRg st="5" end="5"/>
                                            </p:txEl>
                                          </p:spTgt>
                                        </p:tgtEl>
                                        <p:attrNameLst>
                                          <p:attrName>style.visibility</p:attrName>
                                        </p:attrNameLst>
                                      </p:cBhvr>
                                      <p:to>
                                        <p:strVal val="visible"/>
                                      </p:to>
                                    </p:set>
                                    <p:anim calcmode="lin" valueType="num">
                                      <p:cBhvr additive="base">
                                        <p:cTn id="43" dur="500" fill="hold"/>
                                        <p:tgtEl>
                                          <p:spTgt spid="14339">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3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2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4501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864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609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85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a:spLocks noChangeArrowheads="1"/>
          </p:cNvSpPr>
          <p:nvPr/>
        </p:nvSpPr>
        <p:spPr bwMode="auto">
          <a:xfrm>
            <a:off x="684213" y="1268413"/>
            <a:ext cx="8135937" cy="940835"/>
          </a:xfrm>
          <a:prstGeom prst="rect">
            <a:avLst/>
          </a:prstGeom>
          <a:noFill/>
          <a:ln w="9525">
            <a:noFill/>
            <a:miter lim="800000"/>
            <a:headEnd/>
            <a:tailEnd/>
          </a:ln>
        </p:spPr>
        <p:txBody>
          <a:bodyPr>
            <a:spAutoFit/>
          </a:bodyPr>
          <a:lstStyle/>
          <a:p>
            <a:pPr>
              <a:lnSpc>
                <a:spcPct val="120000"/>
              </a:lnSpc>
              <a:defRPr/>
            </a:pPr>
            <a:r>
              <a:rPr lang="zh-CN" altLang="en-US" sz="2400" dirty="0">
                <a:solidFill>
                  <a:srgbClr val="002060"/>
                </a:solidFill>
                <a:latin typeface="Times New Roman" panose="02020603050405020304" pitchFamily="18" charset="0"/>
                <a:ea typeface="华文中宋" panose="02010600040101010101" pitchFamily="2" charset="-122"/>
              </a:rPr>
              <a:t>所要解决的问题：当新调入一块，而该块能够占用的</a:t>
            </a:r>
            <a:r>
              <a:rPr lang="en-US" altLang="zh-CN" sz="2400" dirty="0">
                <a:solidFill>
                  <a:srgbClr val="002060"/>
                </a:solidFill>
                <a:latin typeface="Times New Roman" panose="02020603050405020304" pitchFamily="18" charset="0"/>
                <a:ea typeface="华文中宋" panose="02010600040101010101" pitchFamily="2" charset="-122"/>
              </a:rPr>
              <a:t>Cache</a:t>
            </a:r>
            <a:r>
              <a:rPr lang="zh-CN" altLang="en-US" sz="2400" dirty="0">
                <a:solidFill>
                  <a:srgbClr val="002060"/>
                </a:solidFill>
                <a:latin typeface="Times New Roman" panose="02020603050405020304" pitchFamily="18" charset="0"/>
                <a:ea typeface="华文中宋" panose="02010600040101010101" pitchFamily="2" charset="-122"/>
              </a:rPr>
              <a:t>位置已被占满时，替换哪一块？</a:t>
            </a:r>
          </a:p>
        </p:txBody>
      </p:sp>
      <p:sp>
        <p:nvSpPr>
          <p:cNvPr id="15366" name="Rectangle 6"/>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200" dirty="0" smtClean="0">
                <a:solidFill>
                  <a:srgbClr val="000066"/>
                </a:solidFill>
                <a:effectLst>
                  <a:outerShdw blurRad="38100" dist="38100" dir="2700000" algn="tl">
                    <a:srgbClr val="C0C0C0"/>
                  </a:outerShdw>
                </a:effectLst>
                <a:latin typeface="幼圆" pitchFamily="49" charset="-122"/>
                <a:ea typeface="幼圆" pitchFamily="49" charset="-122"/>
              </a:rPr>
              <a:t>8.2.3 </a:t>
            </a:r>
            <a:r>
              <a:rPr lang="zh-CN" altLang="en-US" sz="3200" dirty="0">
                <a:solidFill>
                  <a:srgbClr val="000066"/>
                </a:solidFill>
                <a:effectLst>
                  <a:outerShdw blurRad="38100" dist="38100" dir="2700000" algn="tl">
                    <a:srgbClr val="C0C0C0"/>
                  </a:outerShdw>
                </a:effectLst>
                <a:latin typeface="幼圆" pitchFamily="49" charset="-122"/>
                <a:ea typeface="幼圆" pitchFamily="49" charset="-122"/>
              </a:rPr>
              <a:t>替换算法</a:t>
            </a:r>
          </a:p>
        </p:txBody>
      </p:sp>
      <p:sp>
        <p:nvSpPr>
          <p:cNvPr id="3" name="矩形 2"/>
          <p:cNvSpPr/>
          <p:nvPr/>
        </p:nvSpPr>
        <p:spPr>
          <a:xfrm>
            <a:off x="684212" y="2492896"/>
            <a:ext cx="7776219" cy="3754874"/>
          </a:xfrm>
          <a:prstGeom prst="rect">
            <a:avLst/>
          </a:prstGeom>
        </p:spPr>
        <p:txBody>
          <a:bodyPr wrap="square">
            <a:spAutoFit/>
          </a:bodyPr>
          <a:lstStyle/>
          <a:p>
            <a:pPr marL="685800" lvl="1" indent="-228600">
              <a:lnSpc>
                <a:spcPct val="120000"/>
              </a:lnSpc>
              <a:buFont typeface="Arial" panose="020B0604020202020204" pitchFamily="34" charset="0"/>
              <a:buChar char="•"/>
              <a:defRPr/>
            </a:pPr>
            <a:r>
              <a:rPr lang="zh-CN" altLang="en-US" sz="2400" dirty="0">
                <a:solidFill>
                  <a:srgbClr val="002060"/>
                </a:solidFill>
                <a:latin typeface="Times New Roman" panose="02020603050405020304" pitchFamily="18" charset="0"/>
                <a:ea typeface="华文中宋" panose="02010600040101010101" pitchFamily="2" charset="-122"/>
              </a:rPr>
              <a:t>直接映象</a:t>
            </a:r>
            <a:r>
              <a:rPr lang="en-US" altLang="zh-CN" sz="2400" dirty="0">
                <a:solidFill>
                  <a:srgbClr val="002060"/>
                </a:solidFill>
                <a:latin typeface="Times New Roman" panose="02020603050405020304" pitchFamily="18" charset="0"/>
                <a:ea typeface="华文中宋" panose="02010600040101010101" pitchFamily="2" charset="-122"/>
              </a:rPr>
              <a:t>Cache</a:t>
            </a:r>
            <a:r>
              <a:rPr lang="zh-CN" altLang="en-US" sz="2400" dirty="0">
                <a:solidFill>
                  <a:srgbClr val="002060"/>
                </a:solidFill>
                <a:latin typeface="Times New Roman" panose="02020603050405020304" pitchFamily="18" charset="0"/>
                <a:ea typeface="华文中宋" panose="02010600040101010101" pitchFamily="2" charset="-122"/>
              </a:rPr>
              <a:t>中的替换很简单</a:t>
            </a:r>
          </a:p>
          <a:p>
            <a:pPr marL="1143000" lvl="2" indent="-228600">
              <a:lnSpc>
                <a:spcPct val="120000"/>
              </a:lnSpc>
              <a:defRPr/>
            </a:pPr>
            <a:r>
              <a:rPr lang="zh-CN" altLang="en-US" sz="2400" dirty="0">
                <a:solidFill>
                  <a:srgbClr val="002060"/>
                </a:solidFill>
                <a:latin typeface="Times New Roman" panose="02020603050405020304" pitchFamily="18" charset="0"/>
                <a:ea typeface="华文中宋" panose="02010600040101010101" pitchFamily="2" charset="-122"/>
              </a:rPr>
              <a:t>   因为只有一个块，别无选择。</a:t>
            </a:r>
          </a:p>
          <a:p>
            <a:pPr marL="685800" lvl="1" indent="-228600">
              <a:lnSpc>
                <a:spcPct val="120000"/>
              </a:lnSpc>
              <a:buFont typeface="Arial" panose="020B0604020202020204" pitchFamily="34" charset="0"/>
              <a:buChar char="•"/>
              <a:defRPr/>
            </a:pPr>
            <a:r>
              <a:rPr lang="zh-CN" altLang="en-US" sz="2400" dirty="0">
                <a:solidFill>
                  <a:srgbClr val="002060"/>
                </a:solidFill>
                <a:latin typeface="Times New Roman" panose="02020603050405020304" pitchFamily="18" charset="0"/>
                <a:ea typeface="华文中宋" panose="02010600040101010101" pitchFamily="2" charset="-122"/>
              </a:rPr>
              <a:t>在组相联和全相联</a:t>
            </a:r>
            <a:r>
              <a:rPr lang="en-US" altLang="zh-CN" sz="2400" dirty="0">
                <a:solidFill>
                  <a:srgbClr val="002060"/>
                </a:solidFill>
                <a:latin typeface="Times New Roman" panose="02020603050405020304" pitchFamily="18" charset="0"/>
                <a:ea typeface="华文中宋" panose="02010600040101010101" pitchFamily="2" charset="-122"/>
              </a:rPr>
              <a:t>Cache</a:t>
            </a:r>
            <a:r>
              <a:rPr lang="zh-CN" altLang="en-US" sz="2400" dirty="0">
                <a:solidFill>
                  <a:srgbClr val="002060"/>
                </a:solidFill>
                <a:latin typeface="Times New Roman" panose="02020603050405020304" pitchFamily="18" charset="0"/>
                <a:ea typeface="华文中宋" panose="02010600040101010101" pitchFamily="2" charset="-122"/>
              </a:rPr>
              <a:t>中，则有多个块供选择。</a:t>
            </a:r>
          </a:p>
          <a:p>
            <a:pPr marL="1085850" lvl="1" indent="-457200">
              <a:lnSpc>
                <a:spcPct val="130000"/>
              </a:lnSpc>
              <a:buFont typeface="Arial" panose="020B0604020202020204" pitchFamily="34" charset="0"/>
              <a:buChar char="–"/>
              <a:tabLst>
                <a:tab pos="2381250" algn="l"/>
              </a:tabLst>
              <a:defRPr/>
            </a:pPr>
            <a:r>
              <a:rPr lang="zh-CN" altLang="en-US" sz="2400" dirty="0">
                <a:solidFill>
                  <a:srgbClr val="003366"/>
                </a:solidFill>
                <a:effectLst>
                  <a:outerShdw blurRad="38100" dist="38100" dir="2700000" algn="tl">
                    <a:srgbClr val="000000">
                      <a:alpha val="43137"/>
                    </a:srgbClr>
                  </a:outerShdw>
                </a:effectLst>
                <a:latin typeface="华文中宋" pitchFamily="2" charset="-122"/>
                <a:ea typeface="华文中宋" pitchFamily="2" charset="-122"/>
              </a:rPr>
              <a:t>主要的替换算法有三种</a:t>
            </a:r>
          </a:p>
          <a:p>
            <a:pPr marL="1143000" lvl="2" indent="-228600">
              <a:lnSpc>
                <a:spcPct val="120000"/>
              </a:lnSpc>
              <a:buFont typeface="Arial" panose="020B0604020202020204" pitchFamily="34" charset="0"/>
              <a:buChar char="•"/>
              <a:defRPr/>
            </a:pPr>
            <a:r>
              <a:rPr lang="zh-CN" altLang="en-US" sz="2400" dirty="0">
                <a:solidFill>
                  <a:srgbClr val="002060"/>
                </a:solidFill>
                <a:latin typeface="Times New Roman" panose="02020603050405020304" pitchFamily="18" charset="0"/>
                <a:ea typeface="华文中宋" panose="02010600040101010101" pitchFamily="2" charset="-122"/>
              </a:rPr>
              <a:t>随机法</a:t>
            </a:r>
          </a:p>
          <a:p>
            <a:pPr marL="1600200" lvl="3" indent="-228600">
              <a:lnSpc>
                <a:spcPct val="120000"/>
              </a:lnSpc>
              <a:defRPr/>
            </a:pPr>
            <a:r>
              <a:rPr lang="zh-CN" altLang="en-US" sz="2400" dirty="0">
                <a:solidFill>
                  <a:srgbClr val="002060"/>
                </a:solidFill>
                <a:latin typeface="Times New Roman" panose="02020603050405020304" pitchFamily="18" charset="0"/>
                <a:ea typeface="华文中宋" panose="02010600040101010101" pitchFamily="2" charset="-122"/>
              </a:rPr>
              <a:t>      优点：实现简单</a:t>
            </a:r>
          </a:p>
          <a:p>
            <a:pPr marL="1143000" lvl="2" indent="-228600">
              <a:lnSpc>
                <a:spcPct val="120000"/>
              </a:lnSpc>
              <a:buFont typeface="Arial" panose="020B0604020202020204" pitchFamily="34" charset="0"/>
              <a:buChar char="•"/>
              <a:defRPr/>
            </a:pPr>
            <a:r>
              <a:rPr lang="zh-CN" altLang="en-US" sz="2400" dirty="0">
                <a:solidFill>
                  <a:srgbClr val="002060"/>
                </a:solidFill>
                <a:latin typeface="Times New Roman" panose="02020603050405020304" pitchFamily="18" charset="0"/>
                <a:ea typeface="华文中宋" panose="02010600040101010101" pitchFamily="2" charset="-122"/>
              </a:rPr>
              <a:t>先进先出法</a:t>
            </a:r>
            <a:r>
              <a:rPr lang="en-US" altLang="zh-CN" sz="2400" dirty="0">
                <a:solidFill>
                  <a:srgbClr val="002060"/>
                </a:solidFill>
                <a:latin typeface="Times New Roman" panose="02020603050405020304" pitchFamily="18" charset="0"/>
                <a:ea typeface="华文中宋" panose="02010600040101010101" pitchFamily="2" charset="-122"/>
              </a:rPr>
              <a:t>FIFO</a:t>
            </a:r>
          </a:p>
          <a:p>
            <a:pPr marL="1143000" lvl="2" indent="-228600">
              <a:lnSpc>
                <a:spcPct val="120000"/>
              </a:lnSpc>
              <a:buFont typeface="Arial" panose="020B0604020202020204" pitchFamily="34" charset="0"/>
              <a:buChar char="•"/>
              <a:defRPr/>
            </a:pPr>
            <a:r>
              <a:rPr lang="zh-CN" altLang="en-US" sz="2400" dirty="0">
                <a:solidFill>
                  <a:srgbClr val="002060"/>
                </a:solidFill>
                <a:latin typeface="Times New Roman" panose="02020603050405020304" pitchFamily="18" charset="0"/>
                <a:ea typeface="华文中宋" panose="02010600040101010101" pitchFamily="2" charset="-122"/>
              </a:rPr>
              <a:t>最近最少使用法</a:t>
            </a:r>
            <a:r>
              <a:rPr lang="en-US" altLang="zh-CN" sz="2400" dirty="0">
                <a:solidFill>
                  <a:srgbClr val="002060"/>
                </a:solidFill>
                <a:latin typeface="Times New Roman" panose="02020603050405020304" pitchFamily="18" charset="0"/>
                <a:ea typeface="华文中宋" panose="02010600040101010101" pitchFamily="2" charset="-122"/>
              </a:rPr>
              <a:t>LRU</a:t>
            </a:r>
          </a:p>
        </p:txBody>
      </p:sp>
    </p:spTree>
    <p:extLst>
      <p:ext uri="{BB962C8B-B14F-4D97-AF65-F5344CB8AC3E}">
        <p14:creationId xmlns:p14="http://schemas.microsoft.com/office/powerpoint/2010/main" val="3420333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descr="Rectangle: Click to edit Master text styles&#10;Second level&#10;Third level&#10;Fourth level&#10;Fifth level"/>
          <p:cNvSpPr>
            <a:spLocks noGrp="1" noChangeArrowheads="1"/>
          </p:cNvSpPr>
          <p:nvPr>
            <p:ph type="body" idx="1"/>
          </p:nvPr>
        </p:nvSpPr>
        <p:spPr>
          <a:xfrm>
            <a:off x="251520" y="1340768"/>
            <a:ext cx="8784976" cy="4441825"/>
          </a:xfrm>
        </p:spPr>
        <p:txBody>
          <a:bodyPr/>
          <a:lstStyle/>
          <a:p>
            <a:pPr marL="1085850" lvl="1" indent="-457200" eaLnBrk="1" hangingPunct="1">
              <a:lnSpc>
                <a:spcPct val="120000"/>
              </a:lnSpc>
              <a:spcBef>
                <a:spcPct val="0"/>
              </a:spcBef>
              <a:defRPr/>
            </a:pPr>
            <a:r>
              <a:rPr kumimoji="1" lang="zh-CN" altLang="en-US" sz="2400" b="1" dirty="0">
                <a:solidFill>
                  <a:srgbClr val="002060"/>
                </a:solidFill>
                <a:latin typeface="Times New Roman" panose="02020603050405020304" pitchFamily="18" charset="0"/>
                <a:ea typeface="华文中宋" panose="02010600040101010101" pitchFamily="2" charset="-122"/>
              </a:rPr>
              <a:t>最近最少使用法</a:t>
            </a:r>
            <a:r>
              <a:rPr kumimoji="1" lang="en-US" altLang="zh-CN" sz="2400" b="1" dirty="0">
                <a:solidFill>
                  <a:srgbClr val="002060"/>
                </a:solidFill>
                <a:latin typeface="Times New Roman" panose="02020603050405020304" pitchFamily="18" charset="0"/>
                <a:ea typeface="华文中宋" panose="02010600040101010101" pitchFamily="2" charset="-122"/>
              </a:rPr>
              <a:t>LRU</a:t>
            </a:r>
          </a:p>
          <a:p>
            <a:pPr lvl="2" eaLnBrk="1" hangingPunct="1">
              <a:lnSpc>
                <a:spcPct val="120000"/>
              </a:lnSpc>
              <a:spcBef>
                <a:spcPct val="0"/>
              </a:spcBef>
              <a:defRPr/>
            </a:pPr>
            <a:r>
              <a:rPr kumimoji="1" lang="zh-CN" altLang="en-US" b="1" dirty="0">
                <a:solidFill>
                  <a:srgbClr val="002060"/>
                </a:solidFill>
                <a:latin typeface="Times New Roman" panose="02020603050405020304" pitchFamily="18" charset="0"/>
                <a:ea typeface="华文中宋" panose="02010600040101010101" pitchFamily="2" charset="-122"/>
              </a:rPr>
              <a:t>选择近期最少被访问的块作为被替换的块</a:t>
            </a:r>
            <a:r>
              <a:rPr kumimoji="1" lang="zh-CN" altLang="en-US" b="1" dirty="0" smtClean="0">
                <a:solidFill>
                  <a:srgbClr val="002060"/>
                </a:solidFill>
                <a:latin typeface="Times New Roman" panose="02020603050405020304" pitchFamily="18" charset="0"/>
                <a:ea typeface="华文中宋" panose="02010600040101010101" pitchFamily="2" charset="-122"/>
              </a:rPr>
              <a:t>。</a:t>
            </a:r>
            <a:endParaRPr kumimoji="1" lang="en-US" altLang="zh-CN" b="1" dirty="0" smtClean="0">
              <a:solidFill>
                <a:srgbClr val="002060"/>
              </a:solidFill>
              <a:latin typeface="Times New Roman" panose="02020603050405020304" pitchFamily="18" charset="0"/>
              <a:ea typeface="华文中宋" panose="02010600040101010101" pitchFamily="2" charset="-122"/>
            </a:endParaRPr>
          </a:p>
          <a:p>
            <a:pPr marL="914400" lvl="2" indent="0" eaLnBrk="1" hangingPunct="1">
              <a:lnSpc>
                <a:spcPct val="120000"/>
              </a:lnSpc>
              <a:spcBef>
                <a:spcPct val="0"/>
              </a:spcBef>
              <a:buNone/>
              <a:defRPr/>
            </a:pPr>
            <a:r>
              <a:rPr kumimoji="1" lang="zh-CN" altLang="en-US" b="1" dirty="0" smtClean="0">
                <a:solidFill>
                  <a:srgbClr val="002060"/>
                </a:solidFill>
                <a:latin typeface="Times New Roman" panose="02020603050405020304" pitchFamily="18" charset="0"/>
                <a:ea typeface="华文中宋" panose="02010600040101010101" pitchFamily="2" charset="-122"/>
              </a:rPr>
              <a:t>（</a:t>
            </a:r>
            <a:r>
              <a:rPr kumimoji="1" lang="zh-CN" altLang="en-US" b="1" dirty="0">
                <a:solidFill>
                  <a:srgbClr val="002060"/>
                </a:solidFill>
                <a:latin typeface="Times New Roman" panose="02020603050405020304" pitchFamily="18" charset="0"/>
                <a:ea typeface="华文中宋" panose="02010600040101010101" pitchFamily="2" charset="-122"/>
              </a:rPr>
              <a:t>实现比较困难）</a:t>
            </a:r>
          </a:p>
          <a:p>
            <a:pPr lvl="2" eaLnBrk="1" hangingPunct="1">
              <a:lnSpc>
                <a:spcPct val="120000"/>
              </a:lnSpc>
              <a:spcBef>
                <a:spcPct val="0"/>
              </a:spcBef>
              <a:defRPr/>
            </a:pPr>
            <a:r>
              <a:rPr kumimoji="1" lang="zh-CN" altLang="en-US" b="1" dirty="0">
                <a:solidFill>
                  <a:srgbClr val="002060"/>
                </a:solidFill>
                <a:latin typeface="Times New Roman" panose="02020603050405020304" pitchFamily="18" charset="0"/>
                <a:ea typeface="华文中宋" panose="02010600040101010101" pitchFamily="2" charset="-122"/>
              </a:rPr>
              <a:t>实际上：选择最久没有被访问过的块作为被替换的块。 </a:t>
            </a:r>
          </a:p>
          <a:p>
            <a:pPr lvl="2" eaLnBrk="1" hangingPunct="1">
              <a:lnSpc>
                <a:spcPct val="120000"/>
              </a:lnSpc>
              <a:spcBef>
                <a:spcPct val="0"/>
              </a:spcBef>
              <a:defRPr/>
            </a:pPr>
            <a:r>
              <a:rPr kumimoji="1" lang="zh-CN" altLang="en-US" b="1" dirty="0">
                <a:solidFill>
                  <a:srgbClr val="002060"/>
                </a:solidFill>
                <a:latin typeface="Times New Roman" panose="02020603050405020304" pitchFamily="18" charset="0"/>
                <a:ea typeface="华文中宋" panose="02010600040101010101" pitchFamily="2" charset="-122"/>
              </a:rPr>
              <a:t>优点：命中率较高</a:t>
            </a:r>
          </a:p>
          <a:p>
            <a:pPr marL="1085850" lvl="1" indent="-457200" eaLnBrk="1" hangingPunct="1">
              <a:lnSpc>
                <a:spcPct val="120000"/>
              </a:lnSpc>
              <a:spcBef>
                <a:spcPct val="0"/>
              </a:spcBef>
              <a:defRPr/>
            </a:pPr>
            <a:r>
              <a:rPr kumimoji="1" lang="en-US" altLang="zh-CN" sz="2400" b="1" dirty="0">
                <a:solidFill>
                  <a:srgbClr val="002060"/>
                </a:solidFill>
                <a:latin typeface="Times New Roman" panose="02020603050405020304" pitchFamily="18" charset="0"/>
                <a:ea typeface="华文中宋" panose="02010600040101010101" pitchFamily="2" charset="-122"/>
              </a:rPr>
              <a:t>LRU</a:t>
            </a:r>
            <a:r>
              <a:rPr kumimoji="1" lang="zh-CN" altLang="en-US" sz="2400" b="1" dirty="0">
                <a:solidFill>
                  <a:srgbClr val="002060"/>
                </a:solidFill>
                <a:latin typeface="Times New Roman" panose="02020603050405020304" pitchFamily="18" charset="0"/>
                <a:ea typeface="华文中宋" panose="02010600040101010101" pitchFamily="2" charset="-122"/>
              </a:rPr>
              <a:t>和随机法分别因其不命中率低和实现简单而被广泛采用。</a:t>
            </a:r>
          </a:p>
          <a:p>
            <a:pPr lvl="2" eaLnBrk="1" hangingPunct="1">
              <a:lnSpc>
                <a:spcPct val="120000"/>
              </a:lnSpc>
              <a:spcBef>
                <a:spcPct val="0"/>
              </a:spcBef>
              <a:defRPr/>
            </a:pPr>
            <a:r>
              <a:rPr kumimoji="1" lang="zh-CN" altLang="en-US" b="1" dirty="0">
                <a:solidFill>
                  <a:srgbClr val="002060"/>
                </a:solidFill>
                <a:latin typeface="Times New Roman" panose="02020603050405020304" pitchFamily="18" charset="0"/>
                <a:ea typeface="华文中宋" panose="02010600040101010101" pitchFamily="2" charset="-122"/>
              </a:rPr>
              <a:t>模拟数据表明，对于容量很大的</a:t>
            </a:r>
            <a:r>
              <a:rPr kumimoji="1" lang="en-US" altLang="zh-CN" b="1" dirty="0">
                <a:solidFill>
                  <a:srgbClr val="002060"/>
                </a:solidFill>
                <a:latin typeface="Times New Roman" panose="02020603050405020304" pitchFamily="18" charset="0"/>
                <a:ea typeface="华文中宋" panose="02010600040101010101" pitchFamily="2" charset="-122"/>
              </a:rPr>
              <a:t>Cache</a:t>
            </a:r>
            <a:r>
              <a:rPr kumimoji="1" lang="zh-CN" altLang="en-US" b="1" dirty="0">
                <a:solidFill>
                  <a:srgbClr val="002060"/>
                </a:solidFill>
                <a:latin typeface="Times New Roman" panose="02020603050405020304" pitchFamily="18" charset="0"/>
                <a:ea typeface="华文中宋" panose="02010600040101010101" pitchFamily="2" charset="-122"/>
              </a:rPr>
              <a:t>，</a:t>
            </a:r>
            <a:r>
              <a:rPr kumimoji="1" lang="en-US" altLang="zh-CN" b="1" dirty="0">
                <a:solidFill>
                  <a:srgbClr val="002060"/>
                </a:solidFill>
                <a:latin typeface="Times New Roman" panose="02020603050405020304" pitchFamily="18" charset="0"/>
                <a:ea typeface="华文中宋" panose="02010600040101010101" pitchFamily="2" charset="-122"/>
              </a:rPr>
              <a:t>LRU</a:t>
            </a:r>
            <a:r>
              <a:rPr kumimoji="1" lang="zh-CN" altLang="en-US" b="1" dirty="0">
                <a:solidFill>
                  <a:srgbClr val="002060"/>
                </a:solidFill>
                <a:latin typeface="Times New Roman" panose="02020603050405020304" pitchFamily="18" charset="0"/>
                <a:ea typeface="华文中宋" panose="02010600040101010101" pitchFamily="2" charset="-122"/>
              </a:rPr>
              <a:t>和随机法的命中率差别不大。</a:t>
            </a:r>
          </a:p>
        </p:txBody>
      </p:sp>
      <p:sp>
        <p:nvSpPr>
          <p:cNvPr id="4" name="Rectangle 6"/>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200" dirty="0" smtClean="0">
                <a:solidFill>
                  <a:srgbClr val="000066"/>
                </a:solidFill>
                <a:effectLst>
                  <a:outerShdw blurRad="38100" dist="38100" dir="2700000" algn="tl">
                    <a:srgbClr val="C0C0C0"/>
                  </a:outerShdw>
                </a:effectLst>
                <a:latin typeface="幼圆" pitchFamily="49" charset="-122"/>
                <a:ea typeface="幼圆" pitchFamily="49" charset="-122"/>
              </a:rPr>
              <a:t>8.2.3 </a:t>
            </a:r>
            <a:r>
              <a:rPr lang="zh-CN" altLang="en-US" sz="3200" dirty="0">
                <a:solidFill>
                  <a:srgbClr val="000066"/>
                </a:solidFill>
                <a:effectLst>
                  <a:outerShdw blurRad="38100" dist="38100" dir="2700000" algn="tl">
                    <a:srgbClr val="C0C0C0"/>
                  </a:outerShdw>
                </a:effectLst>
                <a:latin typeface="幼圆" pitchFamily="49" charset="-122"/>
                <a:ea typeface="幼圆" pitchFamily="49" charset="-122"/>
              </a:rPr>
              <a:t>替换算法</a:t>
            </a:r>
          </a:p>
        </p:txBody>
      </p:sp>
    </p:spTree>
    <p:extLst>
      <p:ext uri="{BB962C8B-B14F-4D97-AF65-F5344CB8AC3E}">
        <p14:creationId xmlns:p14="http://schemas.microsoft.com/office/powerpoint/2010/main" val="3899537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FIG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857250"/>
            <a:ext cx="7897813" cy="250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矩形 2"/>
          <p:cNvSpPr>
            <a:spLocks noChangeArrowheads="1"/>
          </p:cNvSpPr>
          <p:nvPr/>
        </p:nvSpPr>
        <p:spPr bwMode="auto">
          <a:xfrm>
            <a:off x="642938" y="3786188"/>
            <a:ext cx="7385446"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Clr>
                <a:schemeClr val="tx1"/>
              </a:buClr>
              <a:buFont typeface="Wingdings" panose="05000000000000000000" pitchFamily="2" charset="2"/>
              <a:buAutoNum type="arabicPeriod"/>
              <a:defRPr kumimoji="1" sz="2400">
                <a:solidFill>
                  <a:srgbClr val="E24C05"/>
                </a:solidFill>
                <a:latin typeface="Tahoma" panose="020B0604030504040204" pitchFamily="34" charset="0"/>
                <a:ea typeface="黑体" panose="02010609060101010101" pitchFamily="49" charset="-122"/>
              </a:defRPr>
            </a:lvl1pPr>
            <a:lvl2pPr marL="742950" indent="-285750">
              <a:lnSpc>
                <a:spcPct val="120000"/>
              </a:lnSpc>
              <a:spcBef>
                <a:spcPct val="20000"/>
              </a:spcBef>
              <a:buClr>
                <a:schemeClr val="tx1"/>
              </a:buClr>
              <a:buSzPct val="90000"/>
              <a:buFont typeface="Wingdings" panose="05000000000000000000" pitchFamily="2" charset="2"/>
              <a:buChar char="Ø"/>
              <a:defRPr kumimoji="1" sz="2400">
                <a:solidFill>
                  <a:schemeClr val="tx1"/>
                </a:solidFill>
                <a:latin typeface="Tahoma" panose="020B0604030504040204" pitchFamily="34" charset="0"/>
                <a:ea typeface="黑体" panose="02010609060101010101" pitchFamily="49" charset="-122"/>
              </a:defRPr>
            </a:lvl2pPr>
            <a:lvl3pPr marL="1143000" indent="-228600">
              <a:lnSpc>
                <a:spcPct val="120000"/>
              </a:lnSpc>
              <a:spcBef>
                <a:spcPct val="20000"/>
              </a:spcBef>
              <a:buClr>
                <a:schemeClr val="hlink"/>
              </a:buClr>
              <a:buSzPct val="60000"/>
              <a:buFont typeface="Wingdings" panose="05000000000000000000" pitchFamily="2" charset="2"/>
              <a:buChar char="q"/>
              <a:defRPr kumimoji="1" sz="2000" b="1">
                <a:solidFill>
                  <a:srgbClr val="000000"/>
                </a:solidFill>
                <a:latin typeface="Tahoma" panose="020B0604030504040204" pitchFamily="34" charset="0"/>
                <a:ea typeface="宋体" panose="02010600030101010101" pitchFamily="2" charset="-122"/>
              </a:defRPr>
            </a:lvl3pPr>
            <a:lvl4pPr marL="1600200" indent="-228600">
              <a:lnSpc>
                <a:spcPct val="120000"/>
              </a:lnSpc>
              <a:spcBef>
                <a:spcPct val="20000"/>
              </a:spcBef>
              <a:buClr>
                <a:srgbClr val="006600"/>
              </a:buClr>
              <a:buSzPct val="65000"/>
              <a:buFont typeface="Wingdings" panose="05000000000000000000" pitchFamily="2" charset="2"/>
              <a:buChar char="n"/>
              <a:defRPr kumimoji="1" sz="2000" b="1">
                <a:solidFill>
                  <a:schemeClr val="tx1"/>
                </a:solidFill>
                <a:latin typeface="Tahoma" panose="020B0604030504040204" pitchFamily="34" charset="0"/>
                <a:ea typeface="宋体" panose="02010600030101010101" pitchFamily="2" charset="-122"/>
              </a:defRPr>
            </a:lvl4pPr>
            <a:lvl5pPr marL="2057400" indent="-228600">
              <a:lnSpc>
                <a:spcPct val="120000"/>
              </a:lnSpc>
              <a:spcBef>
                <a:spcPct val="20000"/>
              </a:spcBef>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60000"/>
              <a:buFont typeface="Wingdings" panose="05000000000000000000" pitchFamily="2" charset="2"/>
              <a:buChar char="n"/>
              <a:defRPr kumimoji="1"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FontTx/>
              <a:buNone/>
              <a:defRPr/>
            </a:pPr>
            <a:r>
              <a:rPr lang="zh-CN" altLang="en-US" dirty="0">
                <a:solidFill>
                  <a:srgbClr val="002060"/>
                </a:solidFill>
                <a:latin typeface="Times New Roman" panose="02020603050405020304" pitchFamily="18" charset="0"/>
                <a:ea typeface="华文中宋" panose="02010600040101010101" pitchFamily="2" charset="-122"/>
              </a:rPr>
              <a:t>最近最少使用、随机和先进先出三种替换策略，在不同</a:t>
            </a:r>
            <a:r>
              <a:rPr lang="en-US" altLang="zh-CN" dirty="0">
                <a:solidFill>
                  <a:srgbClr val="002060"/>
                </a:solidFill>
                <a:latin typeface="Times New Roman" panose="02020603050405020304" pitchFamily="18" charset="0"/>
                <a:ea typeface="华文中宋" panose="02010600040101010101" pitchFamily="2" charset="-122"/>
              </a:rPr>
              <a:t>Cache</a:t>
            </a:r>
            <a:r>
              <a:rPr lang="zh-CN" altLang="en-US" dirty="0">
                <a:solidFill>
                  <a:srgbClr val="002060"/>
                </a:solidFill>
                <a:latin typeface="Times New Roman" panose="02020603050405020304" pitchFamily="18" charset="0"/>
                <a:ea typeface="华文中宋" panose="02010600040101010101" pitchFamily="2" charset="-122"/>
              </a:rPr>
              <a:t>大小和相联度情况下，每千条指令缺失率比较</a:t>
            </a:r>
          </a:p>
        </p:txBody>
      </p:sp>
    </p:spTree>
    <p:extLst>
      <p:ext uri="{BB962C8B-B14F-4D97-AF65-F5344CB8AC3E}">
        <p14:creationId xmlns:p14="http://schemas.microsoft.com/office/powerpoint/2010/main" val="224089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3"/>
          <p:cNvSpPr txBox="1">
            <a:spLocks noChangeArrowheads="1"/>
          </p:cNvSpPr>
          <p:nvPr/>
        </p:nvSpPr>
        <p:spPr bwMode="auto">
          <a:xfrm>
            <a:off x="684213" y="1268413"/>
            <a:ext cx="82804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800">
                <a:solidFill>
                  <a:srgbClr val="003399"/>
                </a:solidFill>
                <a:latin typeface="Times New Roman" panose="02020603050405020304" pitchFamily="18" charset="0"/>
                <a:ea typeface="华文中宋" panose="02010600040101010101" pitchFamily="2" charset="-122"/>
              </a:rPr>
              <a:t>1. “</a:t>
            </a:r>
            <a:r>
              <a:rPr kumimoji="1" lang="zh-CN" altLang="en-US" sz="2800">
                <a:solidFill>
                  <a:srgbClr val="003399"/>
                </a:solidFill>
                <a:latin typeface="Times New Roman" panose="02020603050405020304" pitchFamily="18" charset="0"/>
                <a:ea typeface="华文中宋" panose="02010600040101010101" pitchFamily="2" charset="-122"/>
              </a:rPr>
              <a:t>写”操作所占的比例</a:t>
            </a:r>
          </a:p>
          <a:p>
            <a:pPr eaLnBrk="1" hangingPunct="1">
              <a:lnSpc>
                <a:spcPct val="120000"/>
              </a:lnSpc>
            </a:pP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en-US" altLang="zh-CN" sz="2800">
                <a:solidFill>
                  <a:srgbClr val="003366"/>
                </a:solidFill>
                <a:latin typeface="Times New Roman" panose="02020603050405020304" pitchFamily="18" charset="0"/>
                <a:ea typeface="华文中宋" panose="02010600040101010101" pitchFamily="2" charset="-122"/>
              </a:rPr>
              <a:t>Load</a:t>
            </a:r>
            <a:r>
              <a:rPr kumimoji="1" lang="zh-CN" altLang="en-US" sz="2800">
                <a:solidFill>
                  <a:srgbClr val="003366"/>
                </a:solidFill>
                <a:latin typeface="Times New Roman" panose="02020603050405020304" pitchFamily="18" charset="0"/>
                <a:ea typeface="华文中宋" panose="02010600040101010101" pitchFamily="2" charset="-122"/>
              </a:rPr>
              <a:t>指令：</a:t>
            </a:r>
            <a:r>
              <a:rPr kumimoji="1" lang="en-US" altLang="zh-CN" sz="2800">
                <a:solidFill>
                  <a:schemeClr val="accent2"/>
                </a:solidFill>
                <a:latin typeface="Times New Roman" panose="02020603050405020304" pitchFamily="18" charset="0"/>
                <a:ea typeface="华文中宋" panose="02010600040101010101" pitchFamily="2" charset="-122"/>
              </a:rPr>
              <a:t>26</a:t>
            </a:r>
            <a:r>
              <a:rPr kumimoji="1" lang="zh-CN" altLang="en-US" sz="2800">
                <a:solidFill>
                  <a:schemeClr val="accent2"/>
                </a:solidFill>
                <a:latin typeface="Times New Roman" panose="02020603050405020304" pitchFamily="18" charset="0"/>
                <a:ea typeface="华文中宋" panose="02010600040101010101" pitchFamily="2" charset="-122"/>
              </a:rPr>
              <a:t>％</a:t>
            </a: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en-US" altLang="zh-CN" sz="2800">
                <a:solidFill>
                  <a:srgbClr val="003366"/>
                </a:solidFill>
                <a:latin typeface="Times New Roman" panose="02020603050405020304" pitchFamily="18" charset="0"/>
                <a:ea typeface="华文中宋" panose="02010600040101010101" pitchFamily="2" charset="-122"/>
              </a:rPr>
              <a:t>Store</a:t>
            </a:r>
            <a:r>
              <a:rPr kumimoji="1" lang="zh-CN" altLang="en-US" sz="2800">
                <a:solidFill>
                  <a:srgbClr val="003366"/>
                </a:solidFill>
                <a:latin typeface="Times New Roman" panose="02020603050405020304" pitchFamily="18" charset="0"/>
                <a:ea typeface="华文中宋" panose="02010600040101010101" pitchFamily="2" charset="-122"/>
              </a:rPr>
              <a:t>指令：</a:t>
            </a:r>
            <a:r>
              <a:rPr kumimoji="1" lang="en-US" altLang="zh-CN" sz="2800">
                <a:solidFill>
                  <a:schemeClr val="accent2"/>
                </a:solidFill>
                <a:latin typeface="Times New Roman" panose="02020603050405020304" pitchFamily="18" charset="0"/>
                <a:ea typeface="华文中宋" panose="02010600040101010101" pitchFamily="2" charset="-122"/>
              </a:rPr>
              <a:t>9</a:t>
            </a:r>
            <a:r>
              <a:rPr kumimoji="1" lang="zh-CN" altLang="en-US" sz="2800">
                <a:solidFill>
                  <a:schemeClr val="accent2"/>
                </a:solidFill>
                <a:latin typeface="Times New Roman" panose="02020603050405020304" pitchFamily="18" charset="0"/>
                <a:ea typeface="华文中宋" panose="02010600040101010101" pitchFamily="2" charset="-122"/>
              </a:rPr>
              <a:t>％</a:t>
            </a:r>
          </a:p>
          <a:p>
            <a:pPr eaLnBrk="1" hangingPunct="1">
              <a:lnSpc>
                <a:spcPct val="120000"/>
              </a:lnSpc>
              <a:spcBef>
                <a:spcPct val="50000"/>
              </a:spcBef>
            </a:pPr>
            <a:r>
              <a:rPr kumimoji="1" lang="zh-CN" altLang="en-US" sz="2800">
                <a:solidFill>
                  <a:srgbClr val="003366"/>
                </a:solidFill>
                <a:latin typeface="Times New Roman" panose="02020603050405020304" pitchFamily="18" charset="0"/>
                <a:ea typeface="华文中宋" panose="02010600040101010101" pitchFamily="2" charset="-122"/>
              </a:rPr>
              <a:t>       “写”在所有访存操作中所占的比例：</a:t>
            </a:r>
          </a:p>
          <a:p>
            <a:pPr eaLnBrk="1" hangingPunct="1">
              <a:lnSpc>
                <a:spcPct val="120000"/>
              </a:lnSpc>
            </a:pP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en-US" altLang="zh-CN" sz="2800">
                <a:solidFill>
                  <a:srgbClr val="003366"/>
                </a:solidFill>
                <a:latin typeface="Times New Roman" panose="02020603050405020304" pitchFamily="18" charset="0"/>
                <a:ea typeface="华文中宋" panose="02010600040101010101" pitchFamily="2" charset="-122"/>
              </a:rPr>
              <a:t>9</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/(100</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26</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9</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a:t>
            </a:r>
            <a:r>
              <a:rPr kumimoji="1" lang="en-US" altLang="zh-CN" sz="2800">
                <a:solidFill>
                  <a:schemeClr val="accent2"/>
                </a:solidFill>
                <a:latin typeface="Times New Roman" panose="02020603050405020304" pitchFamily="18" charset="0"/>
                <a:ea typeface="华文中宋" panose="02010600040101010101" pitchFamily="2" charset="-122"/>
              </a:rPr>
              <a:t>7</a:t>
            </a:r>
            <a:r>
              <a:rPr kumimoji="1" lang="zh-CN" altLang="en-US" sz="2800">
                <a:solidFill>
                  <a:schemeClr val="accent2"/>
                </a:solidFill>
                <a:latin typeface="Times New Roman" panose="02020603050405020304" pitchFamily="18" charset="0"/>
                <a:ea typeface="华文中宋" panose="02010600040101010101" pitchFamily="2" charset="-122"/>
              </a:rPr>
              <a:t>％</a:t>
            </a:r>
            <a:r>
              <a:rPr kumimoji="1" lang="zh-CN" altLang="en-US" sz="2800">
                <a:solidFill>
                  <a:srgbClr val="003366"/>
                </a:solidFill>
                <a:latin typeface="Times New Roman" panose="02020603050405020304" pitchFamily="18" charset="0"/>
                <a:ea typeface="华文中宋" panose="02010600040101010101" pitchFamily="2" charset="-122"/>
              </a:rPr>
              <a:t/>
            </a:r>
            <a:br>
              <a:rPr kumimoji="1" lang="zh-CN" altLang="en-US" sz="2800">
                <a:solidFill>
                  <a:srgbClr val="003366"/>
                </a:solidFill>
                <a:latin typeface="Times New Roman" panose="02020603050405020304" pitchFamily="18" charset="0"/>
                <a:ea typeface="华文中宋" panose="02010600040101010101" pitchFamily="2" charset="-122"/>
              </a:rPr>
            </a:br>
            <a:r>
              <a:rPr kumimoji="1" lang="zh-CN" altLang="en-US" sz="2800">
                <a:solidFill>
                  <a:srgbClr val="003366"/>
                </a:solidFill>
                <a:latin typeface="Times New Roman" panose="02020603050405020304" pitchFamily="18" charset="0"/>
                <a:ea typeface="华文中宋" panose="02010600040101010101" pitchFamily="2" charset="-122"/>
              </a:rPr>
              <a:t>       “写”在访问数据</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操作中所占的比例：</a:t>
            </a:r>
          </a:p>
          <a:p>
            <a:pPr eaLnBrk="1" hangingPunct="1">
              <a:lnSpc>
                <a:spcPct val="120000"/>
              </a:lnSpc>
            </a:pP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en-US" altLang="zh-CN" sz="2800">
                <a:solidFill>
                  <a:srgbClr val="003366"/>
                </a:solidFill>
                <a:latin typeface="Times New Roman" panose="02020603050405020304" pitchFamily="18" charset="0"/>
                <a:ea typeface="华文中宋" panose="02010600040101010101" pitchFamily="2" charset="-122"/>
              </a:rPr>
              <a:t>9</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/(26</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9</a:t>
            </a:r>
            <a:r>
              <a:rPr kumimoji="1" lang="zh-CN" altLang="en-US" sz="2800">
                <a:solidFill>
                  <a:srgbClr val="003366"/>
                </a:solidFill>
                <a:latin typeface="Times New Roman" panose="02020603050405020304" pitchFamily="18" charset="0"/>
                <a:ea typeface="华文中宋" panose="02010600040101010101" pitchFamily="2" charset="-122"/>
              </a:rPr>
              <a:t>％</a:t>
            </a:r>
            <a:r>
              <a:rPr kumimoji="1" lang="en-US" altLang="zh-CN" sz="2800">
                <a:solidFill>
                  <a:srgbClr val="003366"/>
                </a:solidFill>
                <a:latin typeface="Times New Roman" panose="02020603050405020304" pitchFamily="18" charset="0"/>
                <a:ea typeface="华文中宋" panose="02010600040101010101" pitchFamily="2" charset="-122"/>
              </a:rPr>
              <a:t>)≈</a:t>
            </a:r>
            <a:r>
              <a:rPr kumimoji="1" lang="en-US" altLang="zh-CN" sz="2800">
                <a:solidFill>
                  <a:schemeClr val="accent2"/>
                </a:solidFill>
                <a:latin typeface="Times New Roman" panose="02020603050405020304" pitchFamily="18" charset="0"/>
                <a:ea typeface="华文中宋" panose="02010600040101010101" pitchFamily="2" charset="-122"/>
              </a:rPr>
              <a:t>25</a:t>
            </a:r>
            <a:r>
              <a:rPr kumimoji="1" lang="zh-CN" altLang="en-US" sz="2800">
                <a:solidFill>
                  <a:schemeClr val="accent2"/>
                </a:solidFill>
                <a:latin typeface="Times New Roman" panose="02020603050405020304" pitchFamily="18" charset="0"/>
                <a:ea typeface="华文中宋" panose="02010600040101010101" pitchFamily="2" charset="-122"/>
              </a:rPr>
              <a:t>％</a:t>
            </a:r>
            <a:endParaRPr kumimoji="1" lang="zh-CN" altLang="en-US" sz="2800" b="0">
              <a:solidFill>
                <a:schemeClr val="accent2"/>
              </a:solidFill>
              <a:latin typeface="Times New Roman" panose="02020603050405020304" pitchFamily="18" charset="0"/>
              <a:ea typeface="华文中宋" panose="02010600040101010101" pitchFamily="2" charset="-122"/>
            </a:endParaRPr>
          </a:p>
        </p:txBody>
      </p:sp>
      <p:sp>
        <p:nvSpPr>
          <p:cNvPr id="16388" name="Text Box 4"/>
          <p:cNvSpPr txBox="1">
            <a:spLocks noChangeArrowheads="1"/>
          </p:cNvSpPr>
          <p:nvPr/>
        </p:nvSpPr>
        <p:spPr bwMode="auto">
          <a:xfrm>
            <a:off x="722313" y="5283200"/>
            <a:ext cx="8170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800">
                <a:solidFill>
                  <a:srgbClr val="003399"/>
                </a:solidFill>
                <a:latin typeface="Times New Roman" panose="02020603050405020304" pitchFamily="18" charset="0"/>
                <a:ea typeface="华文中宋" panose="02010600040101010101" pitchFamily="2" charset="-122"/>
              </a:rPr>
              <a:t>3. “</a:t>
            </a:r>
            <a:r>
              <a:rPr kumimoji="1" lang="zh-CN" altLang="en-US" sz="2800">
                <a:solidFill>
                  <a:srgbClr val="003399"/>
                </a:solidFill>
                <a:latin typeface="Times New Roman" panose="02020603050405020304" pitchFamily="18" charset="0"/>
                <a:ea typeface="华文中宋" panose="02010600040101010101" pitchFamily="2" charset="-122"/>
              </a:rPr>
              <a:t>写”访问有可能导致</a:t>
            </a:r>
            <a:r>
              <a:rPr kumimoji="1" lang="en-US" altLang="zh-CN" sz="2800">
                <a:solidFill>
                  <a:srgbClr val="003399"/>
                </a:solidFill>
                <a:latin typeface="Times New Roman" panose="02020603050405020304" pitchFamily="18" charset="0"/>
                <a:ea typeface="华文中宋" panose="02010600040101010101" pitchFamily="2" charset="-122"/>
              </a:rPr>
              <a:t>Cache</a:t>
            </a:r>
            <a:r>
              <a:rPr kumimoji="1" lang="zh-CN" altLang="en-US" sz="2800">
                <a:solidFill>
                  <a:srgbClr val="003399"/>
                </a:solidFill>
                <a:latin typeface="Times New Roman" panose="02020603050405020304" pitchFamily="18" charset="0"/>
                <a:ea typeface="华文中宋" panose="02010600040101010101" pitchFamily="2" charset="-122"/>
              </a:rPr>
              <a:t>和主存内容的不一致</a:t>
            </a:r>
          </a:p>
        </p:txBody>
      </p:sp>
      <p:sp>
        <p:nvSpPr>
          <p:cNvPr id="16389" name="Text Box 5"/>
          <p:cNvSpPr txBox="1">
            <a:spLocks noChangeArrowheads="1"/>
          </p:cNvSpPr>
          <p:nvPr/>
        </p:nvSpPr>
        <p:spPr bwMode="auto">
          <a:xfrm>
            <a:off x="722313" y="4711700"/>
            <a:ext cx="7810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800">
                <a:solidFill>
                  <a:srgbClr val="003399"/>
                </a:solidFill>
                <a:latin typeface="Times New Roman" panose="02020603050405020304" pitchFamily="18" charset="0"/>
                <a:ea typeface="华文中宋" panose="02010600040101010101" pitchFamily="2" charset="-122"/>
              </a:rPr>
              <a:t>2. “</a:t>
            </a:r>
            <a:r>
              <a:rPr kumimoji="1" lang="zh-CN" altLang="en-US" sz="2800">
                <a:solidFill>
                  <a:srgbClr val="003399"/>
                </a:solidFill>
                <a:latin typeface="Times New Roman" panose="02020603050405020304" pitchFamily="18" charset="0"/>
                <a:ea typeface="华文中宋" panose="02010600040101010101" pitchFamily="2" charset="-122"/>
              </a:rPr>
              <a:t>写”操作必须在确认是否命中后才可进行</a:t>
            </a:r>
          </a:p>
        </p:txBody>
      </p:sp>
      <p:sp>
        <p:nvSpPr>
          <p:cNvPr id="16391" name="Rectangle 7"/>
          <p:cNvSpPr>
            <a:spLocks noChangeArrowheads="1"/>
          </p:cNvSpPr>
          <p:nvPr/>
        </p:nvSpPr>
        <p:spPr bwMode="auto">
          <a:xfrm>
            <a:off x="646113" y="231775"/>
            <a:ext cx="7381875" cy="676275"/>
          </a:xfrm>
          <a:prstGeom prst="rect">
            <a:avLst/>
          </a:prstGeom>
          <a:noFill/>
          <a:ln>
            <a:noFill/>
          </a:ln>
          <a:effectLst/>
          <a:extLst/>
        </p:spPr>
        <p:txBody>
          <a:bodyPr anchor="b"/>
          <a:lstStyle/>
          <a:p>
            <a:pPr>
              <a:defRPr/>
            </a:pPr>
            <a:r>
              <a:rPr lang="en-US" altLang="zh-CN" sz="3200" dirty="0" smtClean="0">
                <a:solidFill>
                  <a:srgbClr val="000066"/>
                </a:solidFill>
                <a:effectLst>
                  <a:outerShdw blurRad="38100" dist="38100" dir="2700000" algn="tl">
                    <a:srgbClr val="C0C0C0"/>
                  </a:outerShdw>
                </a:effectLst>
                <a:latin typeface="幼圆" pitchFamily="49" charset="-122"/>
                <a:ea typeface="幼圆" pitchFamily="49" charset="-122"/>
              </a:rPr>
              <a:t>8.2.4 </a:t>
            </a:r>
            <a:r>
              <a:rPr lang="zh-CN" altLang="en-US" sz="3200" dirty="0">
                <a:solidFill>
                  <a:srgbClr val="000066"/>
                </a:solidFill>
                <a:effectLst>
                  <a:outerShdw blurRad="38100" dist="38100" dir="2700000" algn="tl">
                    <a:srgbClr val="C0C0C0"/>
                  </a:outerShdw>
                </a:effectLst>
                <a:latin typeface="幼圆" pitchFamily="49" charset="-122"/>
                <a:ea typeface="幼圆" pitchFamily="49" charset="-122"/>
              </a:rPr>
              <a:t>写策略</a:t>
            </a:r>
          </a:p>
        </p:txBody>
      </p:sp>
    </p:spTree>
    <p:extLst>
      <p:ext uri="{BB962C8B-B14F-4D97-AF65-F5344CB8AC3E}">
        <p14:creationId xmlns:p14="http://schemas.microsoft.com/office/powerpoint/2010/main" val="1507329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additive="base">
                                        <p:cTn id="7" dur="500" fill="hold"/>
                                        <p:tgtEl>
                                          <p:spTgt spid="16389"/>
                                        </p:tgtEl>
                                        <p:attrNameLst>
                                          <p:attrName>ppt_x</p:attrName>
                                        </p:attrNameLst>
                                      </p:cBhvr>
                                      <p:tavLst>
                                        <p:tav tm="0">
                                          <p:val>
                                            <p:strVal val="0-#ppt_w/2"/>
                                          </p:val>
                                        </p:tav>
                                        <p:tav tm="100000">
                                          <p:val>
                                            <p:strVal val="#ppt_x"/>
                                          </p:val>
                                        </p:tav>
                                      </p:tavLst>
                                    </p:anim>
                                    <p:anim calcmode="lin" valueType="num">
                                      <p:cBhvr additive="base">
                                        <p:cTn id="8"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8"/>
                                        </p:tgtEl>
                                        <p:attrNameLst>
                                          <p:attrName>style.visibility</p:attrName>
                                        </p:attrNameLst>
                                      </p:cBhvr>
                                      <p:to>
                                        <p:strVal val="visible"/>
                                      </p:to>
                                    </p:set>
                                    <p:anim calcmode="lin" valueType="num">
                                      <p:cBhvr additive="base">
                                        <p:cTn id="13" dur="500" fill="hold"/>
                                        <p:tgtEl>
                                          <p:spTgt spid="16388"/>
                                        </p:tgtEl>
                                        <p:attrNameLst>
                                          <p:attrName>ppt_x</p:attrName>
                                        </p:attrNameLst>
                                      </p:cBhvr>
                                      <p:tavLst>
                                        <p:tav tm="0">
                                          <p:val>
                                            <p:strVal val="0-#ppt_w/2"/>
                                          </p:val>
                                        </p:tav>
                                        <p:tav tm="100000">
                                          <p:val>
                                            <p:strVal val="#ppt_x"/>
                                          </p:val>
                                        </p:tav>
                                      </p:tavLst>
                                    </p:anim>
                                    <p:anim calcmode="lin" valueType="num">
                                      <p:cBhvr additive="base">
                                        <p:cTn id="14" dur="500" fill="hold"/>
                                        <p:tgtEl>
                                          <p:spTgt spid="16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8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77838" y="-161925"/>
            <a:ext cx="8229600" cy="1143000"/>
          </a:xfrm>
        </p:spPr>
        <p:txBody>
          <a:bodyPr/>
          <a:lstStyle/>
          <a:p>
            <a:r>
              <a:rPr lang="zh-CN" altLang="en-US" b="1" dirty="0" smtClean="0"/>
              <a:t>太湖之光</a:t>
            </a:r>
          </a:p>
        </p:txBody>
      </p:sp>
      <p:pic>
        <p:nvPicPr>
          <p:cNvPr id="30723"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84188" y="692150"/>
            <a:ext cx="8229600" cy="3905250"/>
          </a:xfrm>
        </p:spPr>
      </p:pic>
      <p:sp>
        <p:nvSpPr>
          <p:cNvPr id="4" name="日期占位符 3"/>
          <p:cNvSpPr>
            <a:spLocks noGrp="1"/>
          </p:cNvSpPr>
          <p:nvPr>
            <p:ph type="dt" sz="quarter" idx="4294967295"/>
          </p:nvPr>
        </p:nvSpPr>
        <p:spPr>
          <a:xfrm>
            <a:off x="457200" y="6356350"/>
            <a:ext cx="2133600" cy="365125"/>
          </a:xfrm>
        </p:spPr>
        <p:txBody>
          <a:bodyPr/>
          <a:lstStyle/>
          <a:p>
            <a:pPr>
              <a:defRPr/>
            </a:pPr>
            <a:fld id="{DA464386-1DBF-4504-AF60-227DA7B32374}" type="datetime1">
              <a:rPr lang="zh-CN" altLang="en-US" smtClean="0"/>
              <a:pPr>
                <a:defRPr/>
              </a:pPr>
              <a:t>2018/11/15</a:t>
            </a:fld>
            <a:endParaRPr lang="en-US" altLang="zh-CN"/>
          </a:p>
        </p:txBody>
      </p:sp>
      <p:sp>
        <p:nvSpPr>
          <p:cNvPr id="30725" name="灯片编号占位符 4"/>
          <p:cNvSpPr>
            <a:spLocks noGrp="1"/>
          </p:cNvSpPr>
          <p:nvPr>
            <p:ph type="sldNum" sz="quarter" idx="4294967295"/>
          </p:nvPr>
        </p:nvSpPr>
        <p:spPr>
          <a:xfrm>
            <a:off x="6553200" y="6356350"/>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buFontTx/>
              <a:buNone/>
            </a:pPr>
            <a:fld id="{F2A91AFE-DD26-47EC-A98D-0DB059E8866C}" type="slidenum">
              <a:rPr lang="zh-CN" altLang="en-US" sz="1200" smtClean="0">
                <a:solidFill>
                  <a:srgbClr val="898989"/>
                </a:solidFill>
                <a:latin typeface="宋体" panose="02010600030101010101" pitchFamily="2" charset="-122"/>
              </a:rPr>
              <a:pPr>
                <a:buFontTx/>
                <a:buNone/>
              </a:pPr>
              <a:t>5</a:t>
            </a:fld>
            <a:endParaRPr lang="en-US" altLang="zh-CN" sz="1200" smtClean="0">
              <a:solidFill>
                <a:srgbClr val="898989"/>
              </a:solidFill>
              <a:latin typeface="宋体" panose="02010600030101010101" pitchFamily="2" charset="-122"/>
            </a:endParaRPr>
          </a:p>
        </p:txBody>
      </p:sp>
      <p:sp>
        <p:nvSpPr>
          <p:cNvPr id="30726" name="文本框 6"/>
          <p:cNvSpPr txBox="1">
            <a:spLocks noChangeArrowheads="1"/>
          </p:cNvSpPr>
          <p:nvPr/>
        </p:nvSpPr>
        <p:spPr bwMode="auto">
          <a:xfrm>
            <a:off x="274638" y="4684713"/>
            <a:ext cx="8545512"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1800">
                <a:latin typeface="宋体" panose="02010600030101010101" pitchFamily="2" charset="-122"/>
                <a:ea typeface="宋体" panose="02010600030101010101" pitchFamily="2" charset="-122"/>
              </a:rPr>
              <a:t>神威</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太湖之光超级计算机安装了</a:t>
            </a:r>
            <a:r>
              <a:rPr lang="en-US" altLang="zh-CN" sz="1800">
                <a:latin typeface="宋体" panose="02010600030101010101" pitchFamily="2" charset="-122"/>
                <a:ea typeface="宋体" panose="02010600030101010101" pitchFamily="2" charset="-122"/>
              </a:rPr>
              <a:t>40960</a:t>
            </a:r>
            <a:r>
              <a:rPr lang="zh-CN" altLang="en-US" sz="1800">
                <a:latin typeface="宋体" panose="02010600030101010101" pitchFamily="2" charset="-122"/>
                <a:ea typeface="宋体" panose="02010600030101010101" pitchFamily="2" charset="-122"/>
              </a:rPr>
              <a:t>个中国自主研发的“</a:t>
            </a:r>
            <a:r>
              <a:rPr lang="zh-CN" altLang="en-US" sz="1800">
                <a:latin typeface="宋体" panose="02010600030101010101" pitchFamily="2" charset="-122"/>
                <a:ea typeface="宋体" panose="02010600030101010101" pitchFamily="2" charset="-122"/>
                <a:hlinkClick r:id="rId3"/>
              </a:rPr>
              <a:t>申威</a:t>
            </a:r>
            <a:r>
              <a:rPr lang="en-US" altLang="zh-CN" sz="1800">
                <a:latin typeface="宋体" panose="02010600030101010101" pitchFamily="2" charset="-122"/>
                <a:ea typeface="宋体" panose="02010600030101010101" pitchFamily="2" charset="-122"/>
                <a:hlinkClick r:id="rId3"/>
              </a:rPr>
              <a:t>26010</a:t>
            </a:r>
            <a:r>
              <a:rPr lang="zh-CN" altLang="en-US" sz="1800">
                <a:latin typeface="宋体" panose="02010600030101010101" pitchFamily="2" charset="-122"/>
                <a:ea typeface="宋体" panose="02010600030101010101" pitchFamily="2" charset="-122"/>
              </a:rPr>
              <a:t>”众核处理器，该众核处理器采用</a:t>
            </a:r>
            <a:r>
              <a:rPr lang="en-US" altLang="zh-CN" sz="1800">
                <a:latin typeface="宋体" panose="02010600030101010101" pitchFamily="2" charset="-122"/>
                <a:ea typeface="宋体" panose="02010600030101010101" pitchFamily="2" charset="-122"/>
              </a:rPr>
              <a:t>64</a:t>
            </a:r>
            <a:r>
              <a:rPr lang="zh-CN" altLang="en-US" sz="1800">
                <a:latin typeface="宋体" panose="02010600030101010101" pitchFamily="2" charset="-122"/>
                <a:ea typeface="宋体" panose="02010600030101010101" pitchFamily="2" charset="-122"/>
              </a:rPr>
              <a:t>位自主申威指令系统，峰值性能为</a:t>
            </a:r>
            <a:r>
              <a:rPr lang="en-US" altLang="zh-CN" sz="1800">
                <a:latin typeface="宋体" panose="02010600030101010101" pitchFamily="2" charset="-122"/>
                <a:ea typeface="宋体" panose="02010600030101010101" pitchFamily="2" charset="-122"/>
              </a:rPr>
              <a:t>12.5</a:t>
            </a:r>
            <a:r>
              <a:rPr lang="zh-CN" altLang="en-US" sz="1800">
                <a:latin typeface="宋体" panose="02010600030101010101" pitchFamily="2" charset="-122"/>
                <a:ea typeface="宋体" panose="02010600030101010101" pitchFamily="2" charset="-122"/>
              </a:rPr>
              <a:t>亿亿次</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秒，持续性能为</a:t>
            </a:r>
            <a:r>
              <a:rPr lang="en-US" altLang="zh-CN" sz="1800">
                <a:latin typeface="宋体" panose="02010600030101010101" pitchFamily="2" charset="-122"/>
                <a:ea typeface="宋体" panose="02010600030101010101" pitchFamily="2" charset="-122"/>
              </a:rPr>
              <a:t>9.3</a:t>
            </a:r>
            <a:r>
              <a:rPr lang="zh-CN" altLang="en-US" sz="1800">
                <a:latin typeface="宋体" panose="02010600030101010101" pitchFamily="2" charset="-122"/>
                <a:ea typeface="宋体" panose="02010600030101010101" pitchFamily="2" charset="-122"/>
              </a:rPr>
              <a:t>亿亿次</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秒。</a:t>
            </a:r>
            <a:endParaRPr lang="en-US" altLang="zh-CN" sz="1800">
              <a:latin typeface="宋体" panose="02010600030101010101" pitchFamily="2" charset="-122"/>
              <a:ea typeface="宋体" panose="02010600030101010101" pitchFamily="2" charset="-122"/>
            </a:endParaRPr>
          </a:p>
          <a:p>
            <a:pPr>
              <a:spcBef>
                <a:spcPct val="0"/>
              </a:spcBef>
              <a:buFontTx/>
              <a:buNone/>
            </a:pPr>
            <a:r>
              <a:rPr lang="zh-CN" altLang="en-US" sz="1800">
                <a:latin typeface="宋体" panose="02010600030101010101" pitchFamily="2" charset="-122"/>
                <a:ea typeface="宋体" panose="02010600030101010101" pitchFamily="2" charset="-122"/>
              </a:rPr>
              <a:t>神威</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太湖之光超级计算机由</a:t>
            </a:r>
            <a:r>
              <a:rPr lang="en-US" altLang="zh-CN" sz="1800">
                <a:latin typeface="宋体" panose="02010600030101010101" pitchFamily="2" charset="-122"/>
                <a:ea typeface="宋体" panose="02010600030101010101" pitchFamily="2" charset="-122"/>
              </a:rPr>
              <a:t>40</a:t>
            </a:r>
            <a:r>
              <a:rPr lang="zh-CN" altLang="en-US" sz="1800">
                <a:latin typeface="宋体" panose="02010600030101010101" pitchFamily="2" charset="-122"/>
                <a:ea typeface="宋体" panose="02010600030101010101" pitchFamily="2" charset="-122"/>
              </a:rPr>
              <a:t>个运算机柜和</a:t>
            </a:r>
            <a:r>
              <a:rPr lang="en-US" altLang="zh-CN" sz="1800">
                <a:latin typeface="宋体" panose="02010600030101010101" pitchFamily="2" charset="-122"/>
                <a:ea typeface="宋体" panose="02010600030101010101" pitchFamily="2" charset="-122"/>
              </a:rPr>
              <a:t>8</a:t>
            </a:r>
            <a:r>
              <a:rPr lang="zh-CN" altLang="en-US" sz="1800">
                <a:latin typeface="宋体" panose="02010600030101010101" pitchFamily="2" charset="-122"/>
                <a:ea typeface="宋体" panose="02010600030101010101" pitchFamily="2" charset="-122"/>
              </a:rPr>
              <a:t>个网络机柜组成。每个运算机柜比家用的双门冰箱略大，打开柜门，</a:t>
            </a:r>
            <a:r>
              <a:rPr lang="en-US" altLang="zh-CN" sz="1800">
                <a:latin typeface="宋体" panose="02010600030101010101" pitchFamily="2" charset="-122"/>
                <a:ea typeface="宋体" panose="02010600030101010101" pitchFamily="2" charset="-122"/>
              </a:rPr>
              <a:t>4</a:t>
            </a:r>
            <a:r>
              <a:rPr lang="zh-CN" altLang="en-US" sz="1800">
                <a:latin typeface="宋体" panose="02010600030101010101" pitchFamily="2" charset="-122"/>
                <a:ea typeface="宋体" panose="02010600030101010101" pitchFamily="2" charset="-122"/>
              </a:rPr>
              <a:t>块由</a:t>
            </a:r>
            <a:r>
              <a:rPr lang="en-US" altLang="zh-CN" sz="1800">
                <a:latin typeface="宋体" panose="02010600030101010101" pitchFamily="2" charset="-122"/>
                <a:ea typeface="宋体" panose="02010600030101010101" pitchFamily="2" charset="-122"/>
              </a:rPr>
              <a:t>32</a:t>
            </a:r>
            <a:r>
              <a:rPr lang="zh-CN" altLang="en-US" sz="1800">
                <a:latin typeface="宋体" panose="02010600030101010101" pitchFamily="2" charset="-122"/>
                <a:ea typeface="宋体" panose="02010600030101010101" pitchFamily="2" charset="-122"/>
              </a:rPr>
              <a:t>块运算插件组成的超节点分布其中。每个插件由</a:t>
            </a:r>
            <a:r>
              <a:rPr lang="en-US" altLang="zh-CN" sz="1800">
                <a:latin typeface="宋体" panose="02010600030101010101" pitchFamily="2" charset="-122"/>
                <a:ea typeface="宋体" panose="02010600030101010101" pitchFamily="2" charset="-122"/>
              </a:rPr>
              <a:t>4</a:t>
            </a:r>
            <a:r>
              <a:rPr lang="zh-CN" altLang="en-US" sz="1800">
                <a:latin typeface="宋体" panose="02010600030101010101" pitchFamily="2" charset="-122"/>
                <a:ea typeface="宋体" panose="02010600030101010101" pitchFamily="2" charset="-122"/>
              </a:rPr>
              <a:t>个运算节点板组成，一个运算节点板又含</a:t>
            </a:r>
            <a:r>
              <a:rPr lang="en-US" altLang="zh-CN" sz="1800">
                <a:latin typeface="宋体" panose="02010600030101010101" pitchFamily="2" charset="-122"/>
                <a:ea typeface="宋体" panose="02010600030101010101" pitchFamily="2" charset="-122"/>
              </a:rPr>
              <a:t>2</a:t>
            </a:r>
            <a:r>
              <a:rPr lang="zh-CN" altLang="en-US" sz="1800">
                <a:latin typeface="宋体" panose="02010600030101010101" pitchFamily="2" charset="-122"/>
                <a:ea typeface="宋体" panose="02010600030101010101" pitchFamily="2" charset="-122"/>
              </a:rPr>
              <a:t>块“申威</a:t>
            </a:r>
            <a:r>
              <a:rPr lang="en-US" altLang="zh-CN" sz="1800">
                <a:latin typeface="宋体" panose="02010600030101010101" pitchFamily="2" charset="-122"/>
                <a:ea typeface="宋体" panose="02010600030101010101" pitchFamily="2" charset="-122"/>
              </a:rPr>
              <a:t>26010”</a:t>
            </a:r>
            <a:r>
              <a:rPr lang="zh-CN" altLang="en-US" sz="1800">
                <a:latin typeface="宋体" panose="02010600030101010101" pitchFamily="2" charset="-122"/>
                <a:ea typeface="宋体" panose="02010600030101010101" pitchFamily="2" charset="-122"/>
              </a:rPr>
              <a:t>高性能处理器。一台机柜就有</a:t>
            </a:r>
            <a:r>
              <a:rPr lang="en-US" altLang="zh-CN" sz="1800">
                <a:latin typeface="宋体" panose="02010600030101010101" pitchFamily="2" charset="-122"/>
                <a:ea typeface="宋体" panose="02010600030101010101" pitchFamily="2" charset="-122"/>
              </a:rPr>
              <a:t>1024</a:t>
            </a:r>
            <a:r>
              <a:rPr lang="zh-CN" altLang="en-US" sz="1800">
                <a:latin typeface="宋体" panose="02010600030101010101" pitchFamily="2" charset="-122"/>
                <a:ea typeface="宋体" panose="02010600030101010101" pitchFamily="2" charset="-122"/>
              </a:rPr>
              <a:t>块处理器，整台“神威</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太湖之光”共有</a:t>
            </a:r>
            <a:r>
              <a:rPr lang="en-US" altLang="zh-CN" sz="1800">
                <a:latin typeface="宋体" panose="02010600030101010101" pitchFamily="2" charset="-122"/>
                <a:ea typeface="宋体" panose="02010600030101010101" pitchFamily="2" charset="-122"/>
              </a:rPr>
              <a:t>40960</a:t>
            </a:r>
            <a:r>
              <a:rPr lang="zh-CN" altLang="en-US" sz="1800">
                <a:latin typeface="宋体" panose="02010600030101010101" pitchFamily="2" charset="-122"/>
                <a:ea typeface="宋体" panose="02010600030101010101" pitchFamily="2" charset="-122"/>
              </a:rPr>
              <a:t>块处理器。</a:t>
            </a:r>
          </a:p>
        </p:txBody>
      </p:sp>
    </p:spTree>
    <p:extLst>
      <p:ext uri="{BB962C8B-B14F-4D97-AF65-F5344CB8AC3E}">
        <p14:creationId xmlns:p14="http://schemas.microsoft.com/office/powerpoint/2010/main" val="34850922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642938" y="1119188"/>
            <a:ext cx="8032750"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pPr>
            <a:r>
              <a:rPr kumimoji="1" lang="en-US" altLang="zh-CN" sz="2800">
                <a:solidFill>
                  <a:srgbClr val="003366"/>
                </a:solidFill>
                <a:latin typeface="Times New Roman" panose="02020603050405020304" pitchFamily="18" charset="0"/>
                <a:ea typeface="华文中宋" panose="02010600040101010101" pitchFamily="2" charset="-122"/>
              </a:rPr>
              <a:t>4. </a:t>
            </a:r>
            <a:r>
              <a:rPr kumimoji="1" lang="zh-CN" altLang="en-US" sz="2800">
                <a:solidFill>
                  <a:srgbClr val="003366"/>
                </a:solidFill>
                <a:latin typeface="Times New Roman" panose="02020603050405020304" pitchFamily="18" charset="0"/>
                <a:ea typeface="华文中宋" panose="02010600040101010101" pitchFamily="2" charset="-122"/>
              </a:rPr>
              <a:t>两种写策略</a:t>
            </a:r>
          </a:p>
          <a:p>
            <a:pPr lvl="1" eaLnBrk="1" hangingPunct="1">
              <a:lnSpc>
                <a:spcPct val="120000"/>
              </a:lnSpc>
              <a:buSzPct val="60000"/>
              <a:buFont typeface="Wingdings" panose="05000000000000000000" pitchFamily="2" charset="2"/>
              <a:buChar char="u"/>
            </a:pPr>
            <a:r>
              <a:rPr kumimoji="1" lang="zh-CN" altLang="en-US" sz="2800">
                <a:solidFill>
                  <a:schemeClr val="accent2"/>
                </a:solidFill>
                <a:latin typeface="Times New Roman" panose="02020603050405020304" pitchFamily="18" charset="0"/>
                <a:ea typeface="华文中宋" panose="02010600040101010101" pitchFamily="2" charset="-122"/>
              </a:rPr>
              <a:t> 写直达法</a:t>
            </a:r>
            <a:r>
              <a:rPr kumimoji="1" lang="zh-CN" altLang="en-US" sz="2800">
                <a:solidFill>
                  <a:srgbClr val="003366"/>
                </a:solidFill>
                <a:latin typeface="Times New Roman" panose="02020603050405020304" pitchFamily="18" charset="0"/>
                <a:ea typeface="华文中宋" panose="02010600040101010101" pitchFamily="2" charset="-122"/>
              </a:rPr>
              <a:t>：执行“写”操作时，不仅写入</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，而且也写入下一级存储器。</a:t>
            </a:r>
          </a:p>
          <a:p>
            <a:pPr lvl="1" eaLnBrk="1" hangingPunct="1">
              <a:lnSpc>
                <a:spcPct val="120000"/>
              </a:lnSpc>
              <a:buClr>
                <a:schemeClr val="accent2"/>
              </a:buClr>
              <a:buSzPct val="60000"/>
              <a:buFont typeface="Wingdings" panose="05000000000000000000" pitchFamily="2" charset="2"/>
              <a:buChar char="u"/>
            </a:pP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zh-CN" altLang="en-US" sz="2800">
                <a:solidFill>
                  <a:schemeClr val="accent2"/>
                </a:solidFill>
                <a:latin typeface="Times New Roman" panose="02020603050405020304" pitchFamily="18" charset="0"/>
                <a:ea typeface="华文中宋" panose="02010600040101010101" pitchFamily="2" charset="-122"/>
              </a:rPr>
              <a:t>写回法</a:t>
            </a:r>
            <a:r>
              <a:rPr kumimoji="1" lang="zh-CN" altLang="en-US" sz="2800">
                <a:solidFill>
                  <a:srgbClr val="003366"/>
                </a:solidFill>
                <a:latin typeface="Times New Roman" panose="02020603050405020304" pitchFamily="18" charset="0"/>
                <a:ea typeface="华文中宋" panose="02010600040101010101" pitchFamily="2" charset="-122"/>
              </a:rPr>
              <a:t>：执行“写”操作时，只写入</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。仅当</a:t>
            </a:r>
            <a:r>
              <a:rPr kumimoji="1" lang="en-US" altLang="zh-CN" sz="2800">
                <a:solidFill>
                  <a:srgbClr val="003366"/>
                </a:solidFill>
                <a:latin typeface="Times New Roman" panose="02020603050405020304" pitchFamily="18" charset="0"/>
                <a:ea typeface="华文中宋" panose="02010600040101010101" pitchFamily="2" charset="-122"/>
              </a:rPr>
              <a:t>Cache</a:t>
            </a:r>
            <a:r>
              <a:rPr kumimoji="1" lang="zh-CN" altLang="en-US" sz="2800">
                <a:solidFill>
                  <a:srgbClr val="003366"/>
                </a:solidFill>
                <a:latin typeface="Times New Roman" panose="02020603050405020304" pitchFamily="18" charset="0"/>
                <a:ea typeface="华文中宋" panose="02010600040101010101" pitchFamily="2" charset="-122"/>
              </a:rPr>
              <a:t>中相应的块被替换时，才写回主存。</a:t>
            </a:r>
          </a:p>
          <a:p>
            <a:pPr eaLnBrk="1" hangingPunct="1">
              <a:lnSpc>
                <a:spcPct val="120000"/>
              </a:lnSpc>
            </a:pPr>
            <a:r>
              <a:rPr kumimoji="1" lang="zh-CN" altLang="en-US" sz="2800">
                <a:solidFill>
                  <a:srgbClr val="003366"/>
                </a:solidFill>
                <a:latin typeface="Times New Roman" panose="02020603050405020304" pitchFamily="18" charset="0"/>
                <a:ea typeface="华文中宋" panose="02010600040101010101" pitchFamily="2" charset="-122"/>
              </a:rPr>
              <a:t>                          </a:t>
            </a:r>
            <a:r>
              <a:rPr kumimoji="1" lang="en-US" altLang="zh-CN" sz="2800">
                <a:solidFill>
                  <a:srgbClr val="003366"/>
                </a:solidFill>
                <a:latin typeface="Times New Roman" panose="02020603050405020304" pitchFamily="18" charset="0"/>
                <a:ea typeface="华文中宋" panose="02010600040101010101" pitchFamily="2" charset="-122"/>
              </a:rPr>
              <a:t>(</a:t>
            </a:r>
            <a:r>
              <a:rPr kumimoji="1" lang="zh-CN" altLang="en-US" sz="2800">
                <a:solidFill>
                  <a:srgbClr val="003366"/>
                </a:solidFill>
                <a:latin typeface="Times New Roman" panose="02020603050405020304" pitchFamily="18" charset="0"/>
                <a:ea typeface="华文中宋" panose="02010600040101010101" pitchFamily="2" charset="-122"/>
              </a:rPr>
              <a:t>设置“污染位”</a:t>
            </a:r>
            <a:r>
              <a:rPr kumimoji="1" lang="en-US" altLang="zh-CN" sz="2800">
                <a:solidFill>
                  <a:srgbClr val="003366"/>
                </a:solidFill>
                <a:latin typeface="Times New Roman" panose="02020603050405020304" pitchFamily="18" charset="0"/>
                <a:ea typeface="华文中宋" panose="02010600040101010101" pitchFamily="2" charset="-122"/>
              </a:rPr>
              <a:t>)</a:t>
            </a:r>
          </a:p>
        </p:txBody>
      </p:sp>
      <p:sp>
        <p:nvSpPr>
          <p:cNvPr id="17413" name="Text Box 5"/>
          <p:cNvSpPr txBox="1">
            <a:spLocks noChangeArrowheads="1"/>
          </p:cNvSpPr>
          <p:nvPr/>
        </p:nvSpPr>
        <p:spPr bwMode="auto">
          <a:xfrm>
            <a:off x="655638" y="4292600"/>
            <a:ext cx="81359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800" dirty="0">
                <a:solidFill>
                  <a:srgbClr val="003366"/>
                </a:solidFill>
                <a:latin typeface="Times New Roman" panose="02020603050405020304" pitchFamily="18" charset="0"/>
                <a:ea typeface="华文中宋" panose="02010600040101010101" pitchFamily="2" charset="-122"/>
              </a:rPr>
              <a:t>5</a:t>
            </a:r>
            <a:r>
              <a:rPr kumimoji="1" lang="en-US" altLang="zh-CN" sz="2800" dirty="0" smtClean="0">
                <a:solidFill>
                  <a:srgbClr val="003366"/>
                </a:solidFill>
                <a:latin typeface="Times New Roman" panose="02020603050405020304" pitchFamily="18" charset="0"/>
                <a:ea typeface="华文中宋" panose="02010600040101010101" pitchFamily="2" charset="-122"/>
              </a:rPr>
              <a:t>. </a:t>
            </a:r>
            <a:r>
              <a:rPr kumimoji="1" lang="zh-CN" altLang="en-US" sz="2800" dirty="0">
                <a:solidFill>
                  <a:srgbClr val="003366"/>
                </a:solidFill>
                <a:latin typeface="Times New Roman" panose="02020603050405020304" pitchFamily="18" charset="0"/>
                <a:ea typeface="华文中宋" panose="02010600040101010101" pitchFamily="2" charset="-122"/>
              </a:rPr>
              <a:t>两种写策略的比较</a:t>
            </a:r>
          </a:p>
          <a:p>
            <a:pPr lvl="1" eaLnBrk="1" hangingPunct="1">
              <a:spcBef>
                <a:spcPct val="50000"/>
              </a:spcBef>
              <a:buSzPct val="60000"/>
              <a:buFont typeface="Wingdings" panose="05000000000000000000" pitchFamily="2" charset="2"/>
              <a:buChar char="u"/>
            </a:pPr>
            <a:r>
              <a:rPr kumimoji="1" lang="zh-CN" altLang="en-US" sz="2800" dirty="0">
                <a:solidFill>
                  <a:schemeClr val="accent2"/>
                </a:solidFill>
                <a:latin typeface="Times New Roman" panose="02020603050405020304" pitchFamily="18" charset="0"/>
                <a:ea typeface="华文中宋" panose="02010600040101010101" pitchFamily="2" charset="-122"/>
              </a:rPr>
              <a:t> 写回法的优点</a:t>
            </a:r>
            <a:r>
              <a:rPr kumimoji="1" lang="zh-CN" altLang="en-US" sz="2800" dirty="0">
                <a:solidFill>
                  <a:srgbClr val="003366"/>
                </a:solidFill>
                <a:latin typeface="Times New Roman" panose="02020603050405020304" pitchFamily="18" charset="0"/>
                <a:ea typeface="华文中宋" panose="02010600040101010101" pitchFamily="2" charset="-122"/>
              </a:rPr>
              <a:t>：速度快，占用存储器频带低</a:t>
            </a:r>
          </a:p>
          <a:p>
            <a:pPr lvl="1" eaLnBrk="1" hangingPunct="1">
              <a:spcBef>
                <a:spcPct val="50000"/>
              </a:spcBef>
              <a:buSzPct val="60000"/>
              <a:buFont typeface="Wingdings" panose="05000000000000000000" pitchFamily="2" charset="2"/>
              <a:buChar char="u"/>
            </a:pPr>
            <a:r>
              <a:rPr kumimoji="1" lang="zh-CN" altLang="en-US" sz="2800" dirty="0">
                <a:solidFill>
                  <a:schemeClr val="accent2"/>
                </a:solidFill>
                <a:latin typeface="Times New Roman" panose="02020603050405020304" pitchFamily="18" charset="0"/>
                <a:ea typeface="华文中宋" panose="02010600040101010101" pitchFamily="2" charset="-122"/>
              </a:rPr>
              <a:t> 写直达法的优点</a:t>
            </a:r>
            <a:r>
              <a:rPr kumimoji="1" lang="zh-CN" altLang="en-US" sz="2800" dirty="0">
                <a:solidFill>
                  <a:srgbClr val="003366"/>
                </a:solidFill>
                <a:latin typeface="Times New Roman" panose="02020603050405020304" pitchFamily="18" charset="0"/>
                <a:ea typeface="华文中宋" panose="02010600040101010101" pitchFamily="2" charset="-122"/>
              </a:rPr>
              <a:t>：易于实现，一致性好</a:t>
            </a:r>
          </a:p>
        </p:txBody>
      </p:sp>
    </p:spTree>
    <p:extLst>
      <p:ext uri="{BB962C8B-B14F-4D97-AF65-F5344CB8AC3E}">
        <p14:creationId xmlns:p14="http://schemas.microsoft.com/office/powerpoint/2010/main" val="2146869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0-#ppt_w/2"/>
                                          </p:val>
                                        </p:tav>
                                        <p:tav tm="100000">
                                          <p:val>
                                            <p:strVal val="#ppt_x"/>
                                          </p:val>
                                        </p:tav>
                                      </p:tavLst>
                                    </p:anim>
                                    <p:anim calcmode="lin" valueType="num">
                                      <p:cBhvr additive="base">
                                        <p:cTn id="8"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84213" y="1263650"/>
            <a:ext cx="760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r>
              <a:rPr kumimoji="1" lang="en-US" altLang="zh-CN" sz="2400">
                <a:solidFill>
                  <a:srgbClr val="003366"/>
                </a:solidFill>
                <a:latin typeface="Times New Roman" panose="02020603050405020304" pitchFamily="18" charset="0"/>
                <a:ea typeface="华文中宋" panose="02010600040101010101" pitchFamily="2" charset="-122"/>
              </a:rPr>
              <a:t>6. </a:t>
            </a:r>
            <a:r>
              <a:rPr kumimoji="1" lang="zh-CN" altLang="en-US" sz="2400">
                <a:solidFill>
                  <a:srgbClr val="003366"/>
                </a:solidFill>
                <a:latin typeface="Times New Roman" panose="02020603050405020304" pitchFamily="18" charset="0"/>
                <a:ea typeface="华文中宋" panose="02010600040101010101" pitchFamily="2" charset="-122"/>
                <a:hlinkClick r:id="" action="ppaction://noaction"/>
              </a:rPr>
              <a:t>写缓冲器</a:t>
            </a:r>
            <a:endParaRPr kumimoji="1" lang="zh-CN" altLang="en-US" sz="2400">
              <a:solidFill>
                <a:srgbClr val="003366"/>
              </a:solidFill>
              <a:latin typeface="Times New Roman" panose="02020603050405020304" pitchFamily="18" charset="0"/>
              <a:ea typeface="华文中宋" panose="02010600040101010101" pitchFamily="2" charset="-122"/>
            </a:endParaRPr>
          </a:p>
        </p:txBody>
      </p:sp>
      <p:sp>
        <p:nvSpPr>
          <p:cNvPr id="18435" name="Text Box 3"/>
          <p:cNvSpPr txBox="1">
            <a:spLocks noChangeArrowheads="1"/>
          </p:cNvSpPr>
          <p:nvPr/>
        </p:nvSpPr>
        <p:spPr bwMode="auto">
          <a:xfrm>
            <a:off x="684213" y="4437063"/>
            <a:ext cx="69532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marL="742950" indent="-285750"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20000"/>
              </a:spcBef>
            </a:pPr>
            <a:r>
              <a:rPr kumimoji="1" lang="en-US" altLang="zh-CN" sz="2400">
                <a:solidFill>
                  <a:srgbClr val="003366"/>
                </a:solidFill>
                <a:latin typeface="Times New Roman" panose="02020603050405020304" pitchFamily="18" charset="0"/>
                <a:ea typeface="华文中宋" panose="02010600040101010101" pitchFamily="2" charset="-122"/>
              </a:rPr>
              <a:t>8. </a:t>
            </a:r>
            <a:r>
              <a:rPr kumimoji="1" lang="zh-CN" altLang="en-US" sz="2400">
                <a:solidFill>
                  <a:srgbClr val="003366"/>
                </a:solidFill>
                <a:latin typeface="Times New Roman" panose="02020603050405020304" pitchFamily="18" charset="0"/>
                <a:ea typeface="华文中宋" panose="02010600040101010101" pitchFamily="2" charset="-122"/>
              </a:rPr>
              <a:t>写策略与调块</a:t>
            </a:r>
            <a:endParaRPr kumimoji="1" lang="zh-CN" altLang="en-US" sz="2400" b="0">
              <a:solidFill>
                <a:srgbClr val="003366"/>
              </a:solidFill>
              <a:latin typeface="Times New Roman" panose="02020603050405020304" pitchFamily="18" charset="0"/>
              <a:ea typeface="华文中宋" panose="02010600040101010101" pitchFamily="2" charset="-122"/>
            </a:endParaRPr>
          </a:p>
          <a:p>
            <a:pPr eaLnBrk="1" hangingPunct="1">
              <a:lnSpc>
                <a:spcPct val="120000"/>
              </a:lnSpc>
              <a:spcBef>
                <a:spcPct val="20000"/>
              </a:spcBef>
            </a:pPr>
            <a:r>
              <a:rPr kumimoji="1" lang="zh-CN" altLang="en-US" sz="2400" b="0">
                <a:solidFill>
                  <a:srgbClr val="003366"/>
                </a:solidFill>
                <a:latin typeface="Times New Roman" panose="02020603050405020304" pitchFamily="18" charset="0"/>
                <a:ea typeface="华文中宋" panose="02010600040101010101" pitchFamily="2" charset="-122"/>
              </a:rPr>
              <a:t>       </a:t>
            </a:r>
            <a:r>
              <a:rPr kumimoji="1" lang="zh-CN" altLang="en-US" sz="2400">
                <a:solidFill>
                  <a:srgbClr val="003366"/>
                </a:solidFill>
                <a:latin typeface="Times New Roman" panose="02020603050405020304" pitchFamily="18" charset="0"/>
                <a:ea typeface="华文中宋" panose="02010600040101010101" pitchFamily="2" charset="-122"/>
              </a:rPr>
              <a:t>写回法 ── 按写分配</a:t>
            </a:r>
          </a:p>
          <a:p>
            <a:pPr eaLnBrk="1" hangingPunct="1">
              <a:lnSpc>
                <a:spcPct val="120000"/>
              </a:lnSpc>
              <a:spcBef>
                <a:spcPct val="20000"/>
              </a:spcBef>
            </a:pPr>
            <a:r>
              <a:rPr kumimoji="1" lang="zh-CN" altLang="en-US" sz="2400">
                <a:solidFill>
                  <a:srgbClr val="003366"/>
                </a:solidFill>
                <a:latin typeface="Times New Roman" panose="02020603050405020304" pitchFamily="18" charset="0"/>
                <a:ea typeface="华文中宋" panose="02010600040101010101" pitchFamily="2" charset="-122"/>
              </a:rPr>
              <a:t>       写直达法 ── 不按写分配</a:t>
            </a:r>
          </a:p>
        </p:txBody>
      </p:sp>
      <p:sp>
        <p:nvSpPr>
          <p:cNvPr id="18436" name="Text Box 4"/>
          <p:cNvSpPr txBox="1">
            <a:spLocks noChangeArrowheads="1"/>
          </p:cNvSpPr>
          <p:nvPr/>
        </p:nvSpPr>
        <p:spPr bwMode="auto">
          <a:xfrm>
            <a:off x="684213" y="1774825"/>
            <a:ext cx="76009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anose="020B0604030504040204" pitchFamily="34" charset="0"/>
                <a:ea typeface="宋体" panose="02010600030101010101" pitchFamily="2" charset="-122"/>
              </a:defRPr>
            </a:lvl1pPr>
            <a:lvl2pPr eaLnBrk="0" hangingPunct="0">
              <a:defRPr b="1">
                <a:solidFill>
                  <a:schemeClr val="tx1"/>
                </a:solidFill>
                <a:latin typeface="Verdana" panose="020B0604030504040204" pitchFamily="34" charset="0"/>
                <a:ea typeface="宋体" panose="02010600030101010101" pitchFamily="2" charset="-122"/>
              </a:defRPr>
            </a:lvl2pPr>
            <a:lvl3pPr marL="1143000" indent="-228600" eaLnBrk="0" hangingPunct="0">
              <a:defRPr b="1">
                <a:solidFill>
                  <a:schemeClr val="tx1"/>
                </a:solidFill>
                <a:latin typeface="Verdana" panose="020B0604030504040204" pitchFamily="34" charset="0"/>
                <a:ea typeface="宋体" panose="02010600030101010101" pitchFamily="2" charset="-122"/>
              </a:defRPr>
            </a:lvl3pPr>
            <a:lvl4pPr marL="1600200" indent="-228600" eaLnBrk="0" hangingPunct="0">
              <a:defRPr b="1">
                <a:solidFill>
                  <a:schemeClr val="tx1"/>
                </a:solidFill>
                <a:latin typeface="Verdana" panose="020B0604030504040204" pitchFamily="34" charset="0"/>
                <a:ea typeface="宋体" panose="02010600030101010101" pitchFamily="2" charset="-122"/>
              </a:defRPr>
            </a:lvl4pPr>
            <a:lvl5pPr marL="2057400" indent="-228600" eaLnBrk="0" hangingPunct="0">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20000"/>
              </a:spcBef>
            </a:pPr>
            <a:r>
              <a:rPr kumimoji="1" lang="en-US" altLang="zh-CN" sz="2400" dirty="0">
                <a:solidFill>
                  <a:srgbClr val="003366"/>
                </a:solidFill>
                <a:latin typeface="Times New Roman" panose="02020603050405020304" pitchFamily="18" charset="0"/>
                <a:ea typeface="华文中宋" panose="02010600040101010101" pitchFamily="2" charset="-122"/>
              </a:rPr>
              <a:t>7. “</a:t>
            </a:r>
            <a:r>
              <a:rPr kumimoji="1" lang="zh-CN" altLang="en-US" sz="2400" dirty="0">
                <a:solidFill>
                  <a:srgbClr val="003366"/>
                </a:solidFill>
                <a:latin typeface="Times New Roman" panose="02020603050405020304" pitchFamily="18" charset="0"/>
                <a:ea typeface="华文中宋" panose="02010600040101010101" pitchFamily="2" charset="-122"/>
              </a:rPr>
              <a:t>写”操作时的调块</a:t>
            </a:r>
          </a:p>
          <a:p>
            <a:pPr lvl="1" eaLnBrk="1" hangingPunct="1">
              <a:lnSpc>
                <a:spcPct val="120000"/>
              </a:lnSpc>
              <a:spcBef>
                <a:spcPct val="20000"/>
              </a:spcBef>
              <a:buSzPct val="60000"/>
              <a:buFont typeface="Wingdings" panose="05000000000000000000" pitchFamily="2" charset="2"/>
              <a:buChar char="u"/>
            </a:pPr>
            <a:r>
              <a:rPr kumimoji="1" lang="zh-CN" altLang="en-US" sz="2400" dirty="0">
                <a:solidFill>
                  <a:schemeClr val="accent2"/>
                </a:solidFill>
                <a:latin typeface="Times New Roman" panose="02020603050405020304" pitchFamily="18" charset="0"/>
                <a:ea typeface="华文中宋" panose="02010600040101010101" pitchFamily="2" charset="-122"/>
              </a:rPr>
              <a:t> 按写分配</a:t>
            </a: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chemeClr val="accent2"/>
                </a:solidFill>
                <a:latin typeface="Times New Roman" panose="02020603050405020304" pitchFamily="18" charset="0"/>
                <a:ea typeface="华文中宋" panose="02010600040101010101" pitchFamily="2" charset="-122"/>
              </a:rPr>
              <a:t>写时取</a:t>
            </a: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：写失效时，先把所写单元所在</a:t>
            </a:r>
          </a:p>
          <a:p>
            <a:pPr lvl="1" eaLnBrk="1" hangingPunct="1">
              <a:lnSpc>
                <a:spcPct val="120000"/>
              </a:lnSpc>
              <a:spcBef>
                <a:spcPct val="20000"/>
              </a:spcBef>
              <a:buSzPct val="60000"/>
              <a:buFont typeface="Wingdings" panose="05000000000000000000" pitchFamily="2" charset="2"/>
              <a:buNone/>
            </a:pPr>
            <a:r>
              <a:rPr kumimoji="1" lang="zh-CN" altLang="en-US" sz="2400" dirty="0">
                <a:solidFill>
                  <a:srgbClr val="003366"/>
                </a:solidFill>
                <a:latin typeface="Times New Roman" panose="02020603050405020304" pitchFamily="18" charset="0"/>
                <a:ea typeface="华文中宋" panose="02010600040101010101" pitchFamily="2" charset="-122"/>
              </a:rPr>
              <a:t>                                      的块调入</a:t>
            </a:r>
            <a:r>
              <a:rPr kumimoji="1" lang="en-US" altLang="zh-CN" sz="2400" dirty="0">
                <a:solidFill>
                  <a:srgbClr val="003366"/>
                </a:solidFill>
                <a:latin typeface="Times New Roman" panose="02020603050405020304" pitchFamily="18" charset="0"/>
                <a:ea typeface="华文中宋" panose="02010600040101010101" pitchFamily="2" charset="-122"/>
              </a:rPr>
              <a:t>Cache</a:t>
            </a:r>
            <a:r>
              <a:rPr kumimoji="1" lang="zh-CN" altLang="en-US" sz="2400" dirty="0">
                <a:solidFill>
                  <a:srgbClr val="003366"/>
                </a:solidFill>
                <a:latin typeface="Times New Roman" panose="02020603050405020304" pitchFamily="18" charset="0"/>
                <a:ea typeface="华文中宋" panose="02010600040101010101" pitchFamily="2" charset="-122"/>
              </a:rPr>
              <a:t>，再行写入。</a:t>
            </a:r>
          </a:p>
          <a:p>
            <a:pPr lvl="1" eaLnBrk="1" hangingPunct="1">
              <a:lnSpc>
                <a:spcPct val="120000"/>
              </a:lnSpc>
              <a:spcBef>
                <a:spcPct val="20000"/>
              </a:spcBef>
              <a:buSzPct val="60000"/>
              <a:buFont typeface="Wingdings" panose="05000000000000000000" pitchFamily="2" charset="2"/>
              <a:buChar char="u"/>
            </a:pPr>
            <a:r>
              <a:rPr kumimoji="1" lang="zh-CN" altLang="en-US" sz="2400" dirty="0">
                <a:solidFill>
                  <a:schemeClr val="accent2"/>
                </a:solidFill>
                <a:latin typeface="Times New Roman" panose="02020603050405020304" pitchFamily="18" charset="0"/>
                <a:ea typeface="华文中宋" panose="02010600040101010101" pitchFamily="2" charset="-122"/>
              </a:rPr>
              <a:t> 不按写分配</a:t>
            </a: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chemeClr val="accent2"/>
                </a:solidFill>
                <a:latin typeface="Times New Roman" panose="02020603050405020304" pitchFamily="18" charset="0"/>
                <a:ea typeface="华文中宋" panose="02010600040101010101" pitchFamily="2" charset="-122"/>
              </a:rPr>
              <a:t>绕写法</a:t>
            </a:r>
            <a:r>
              <a:rPr kumimoji="1" lang="en-US" altLang="zh-CN" sz="2400" dirty="0">
                <a:solidFill>
                  <a:schemeClr val="accent2"/>
                </a:solidFill>
                <a:latin typeface="Times New Roman" panose="02020603050405020304" pitchFamily="18" charset="0"/>
                <a:ea typeface="华文中宋" panose="02010600040101010101" pitchFamily="2" charset="-122"/>
              </a:rPr>
              <a:t>)</a:t>
            </a:r>
            <a:r>
              <a:rPr kumimoji="1" lang="zh-CN" altLang="en-US" sz="2400" dirty="0">
                <a:solidFill>
                  <a:srgbClr val="003366"/>
                </a:solidFill>
                <a:latin typeface="Times New Roman" panose="02020603050405020304" pitchFamily="18" charset="0"/>
                <a:ea typeface="华文中宋" panose="02010600040101010101" pitchFamily="2" charset="-122"/>
              </a:rPr>
              <a:t>：写失效时，直接写入下一级</a:t>
            </a:r>
          </a:p>
          <a:p>
            <a:pPr lvl="1" eaLnBrk="1" hangingPunct="1">
              <a:lnSpc>
                <a:spcPct val="120000"/>
              </a:lnSpc>
              <a:spcBef>
                <a:spcPct val="20000"/>
              </a:spcBef>
              <a:buSzPct val="60000"/>
              <a:buFont typeface="Wingdings" panose="05000000000000000000" pitchFamily="2" charset="2"/>
              <a:buNone/>
            </a:pPr>
            <a:r>
              <a:rPr kumimoji="1" lang="zh-CN" altLang="en-US" sz="2400" dirty="0">
                <a:solidFill>
                  <a:srgbClr val="003366"/>
                </a:solidFill>
                <a:latin typeface="Times New Roman" panose="02020603050405020304" pitchFamily="18" charset="0"/>
                <a:ea typeface="华文中宋" panose="02010600040101010101" pitchFamily="2" charset="-122"/>
              </a:rPr>
              <a:t>                                          存储器而不调块。</a:t>
            </a:r>
          </a:p>
        </p:txBody>
      </p:sp>
    </p:spTree>
    <p:extLst>
      <p:ext uri="{BB962C8B-B14F-4D97-AF65-F5344CB8AC3E}">
        <p14:creationId xmlns:p14="http://schemas.microsoft.com/office/powerpoint/2010/main" val="3879780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 calcmode="lin" valueType="num">
                                      <p:cBhvr additive="base">
                                        <p:cTn id="7" dur="500" fill="hold"/>
                                        <p:tgtEl>
                                          <p:spTgt spid="18436"/>
                                        </p:tgtEl>
                                        <p:attrNameLst>
                                          <p:attrName>ppt_x</p:attrName>
                                        </p:attrNameLst>
                                      </p:cBhvr>
                                      <p:tavLst>
                                        <p:tav tm="0">
                                          <p:val>
                                            <p:strVal val="0-#ppt_w/2"/>
                                          </p:val>
                                        </p:tav>
                                        <p:tav tm="100000">
                                          <p:val>
                                            <p:strVal val="#ppt_x"/>
                                          </p:val>
                                        </p:tav>
                                      </p:tavLst>
                                    </p:anim>
                                    <p:anim calcmode="lin" valueType="num">
                                      <p:cBhvr additive="base">
                                        <p:cTn id="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gtEl>
                                        <p:attrNameLst>
                                          <p:attrName>style.visibility</p:attrName>
                                        </p:attrNameLst>
                                      </p:cBhvr>
                                      <p:to>
                                        <p:strVal val="visible"/>
                                      </p:to>
                                    </p:set>
                                    <p:anim calcmode="lin" valueType="num">
                                      <p:cBhvr additive="base">
                                        <p:cTn id="13" dur="500" fill="hold"/>
                                        <p:tgtEl>
                                          <p:spTgt spid="18435"/>
                                        </p:tgtEl>
                                        <p:attrNameLst>
                                          <p:attrName>ppt_x</p:attrName>
                                        </p:attrNameLst>
                                      </p:cBhvr>
                                      <p:tavLst>
                                        <p:tav tm="0">
                                          <p:val>
                                            <p:strVal val="0-#ppt_w/2"/>
                                          </p:val>
                                        </p:tav>
                                        <p:tav tm="100000">
                                          <p:val>
                                            <p:strVal val="#ppt_x"/>
                                          </p:val>
                                        </p:tav>
                                      </p:tavLst>
                                    </p:anim>
                                    <p:anim calcmode="lin" valueType="num">
                                      <p:cBhvr additive="base">
                                        <p:cTn id="14"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850" y="1341438"/>
            <a:ext cx="8569325" cy="4608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651" name="标题 3"/>
          <p:cNvSpPr>
            <a:spLocks noGrp="1"/>
          </p:cNvSpPr>
          <p:nvPr>
            <p:ph type="ctrTitle"/>
          </p:nvPr>
        </p:nvSpPr>
        <p:spPr>
          <a:xfrm>
            <a:off x="831850" y="2390775"/>
            <a:ext cx="7772400" cy="1470025"/>
          </a:xfrm>
        </p:spPr>
        <p:txBody>
          <a:bodyPr/>
          <a:lstStyle/>
          <a:p>
            <a:pPr algn="ctr"/>
            <a:r>
              <a:rPr lang="zh-CN" altLang="en-US" sz="6000" smtClean="0">
                <a:solidFill>
                  <a:srgbClr val="FF0000"/>
                </a:solidFill>
              </a:rPr>
              <a:t>谢谢！</a:t>
            </a:r>
          </a:p>
        </p:txBody>
      </p:sp>
    </p:spTree>
    <p:extLst>
      <p:ext uri="{BB962C8B-B14F-4D97-AF65-F5344CB8AC3E}">
        <p14:creationId xmlns:p14="http://schemas.microsoft.com/office/powerpoint/2010/main" val="2996166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57200" y="188913"/>
            <a:ext cx="8229600" cy="922337"/>
          </a:xfrm>
        </p:spPr>
        <p:txBody>
          <a:bodyPr/>
          <a:lstStyle/>
          <a:p>
            <a:r>
              <a:rPr lang="zh-CN" altLang="en-US" b="1" dirty="0" smtClean="0"/>
              <a:t>太湖之光</a:t>
            </a:r>
            <a:endParaRPr lang="zh-CN" altLang="en-US" dirty="0" smtClean="0"/>
          </a:p>
        </p:txBody>
      </p:sp>
      <p:pic>
        <p:nvPicPr>
          <p:cNvPr id="31747" name="内容占位符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79388" y="1196975"/>
            <a:ext cx="4743450" cy="3417888"/>
          </a:xfrm>
        </p:spPr>
      </p:pic>
      <p:sp>
        <p:nvSpPr>
          <p:cNvPr id="4" name="日期占位符 3"/>
          <p:cNvSpPr>
            <a:spLocks noGrp="1"/>
          </p:cNvSpPr>
          <p:nvPr>
            <p:ph type="dt" sz="quarter" idx="4294967295"/>
          </p:nvPr>
        </p:nvSpPr>
        <p:spPr>
          <a:xfrm>
            <a:off x="457200" y="6356350"/>
            <a:ext cx="2133600" cy="365125"/>
          </a:xfrm>
        </p:spPr>
        <p:txBody>
          <a:bodyPr/>
          <a:lstStyle/>
          <a:p>
            <a:pPr>
              <a:defRPr/>
            </a:pPr>
            <a:fld id="{DA464386-1DBF-4504-AF60-227DA7B32374}" type="datetime1">
              <a:rPr lang="zh-CN" altLang="en-US" smtClean="0"/>
              <a:pPr>
                <a:defRPr/>
              </a:pPr>
              <a:t>2018/11/15</a:t>
            </a:fld>
            <a:endParaRPr lang="en-US" altLang="zh-CN"/>
          </a:p>
        </p:txBody>
      </p:sp>
      <p:sp>
        <p:nvSpPr>
          <p:cNvPr id="31749" name="灯片编号占位符 4"/>
          <p:cNvSpPr>
            <a:spLocks noGrp="1"/>
          </p:cNvSpPr>
          <p:nvPr>
            <p:ph type="sldNum" sz="quarter" idx="4294967295"/>
          </p:nvPr>
        </p:nvSpPr>
        <p:spPr>
          <a:xfrm>
            <a:off x="6553200" y="6356350"/>
            <a:ext cx="2133600" cy="365125"/>
          </a:xfrm>
          <a:noFill/>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buFontTx/>
              <a:buNone/>
            </a:pPr>
            <a:fld id="{D9D3818B-132F-41E4-807C-C1C6990EC4C5}" type="slidenum">
              <a:rPr lang="zh-CN" altLang="en-US" sz="1200" smtClean="0">
                <a:solidFill>
                  <a:srgbClr val="898989"/>
                </a:solidFill>
                <a:latin typeface="宋体" panose="02010600030101010101" pitchFamily="2" charset="-122"/>
              </a:rPr>
              <a:pPr>
                <a:buFontTx/>
                <a:buNone/>
              </a:pPr>
              <a:t>6</a:t>
            </a:fld>
            <a:endParaRPr lang="en-US" altLang="zh-CN" sz="1200" smtClean="0">
              <a:solidFill>
                <a:srgbClr val="898989"/>
              </a:solidFill>
              <a:latin typeface="宋体" panose="02010600030101010101" pitchFamily="2" charset="-122"/>
            </a:endParaRPr>
          </a:p>
        </p:txBody>
      </p:sp>
      <p:pic>
        <p:nvPicPr>
          <p:cNvPr id="31750"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1196975"/>
            <a:ext cx="3538537"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文本框 9"/>
          <p:cNvSpPr txBox="1">
            <a:spLocks noChangeArrowheads="1"/>
          </p:cNvSpPr>
          <p:nvPr/>
        </p:nvSpPr>
        <p:spPr bwMode="auto">
          <a:xfrm>
            <a:off x="5476875" y="4416425"/>
            <a:ext cx="2881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2000">
                <a:latin typeface="宋体" panose="02010600030101010101" pitchFamily="2" charset="-122"/>
                <a:ea typeface="宋体" panose="02010600030101010101" pitchFamily="2" charset="-122"/>
              </a:rPr>
              <a:t>申威</a:t>
            </a:r>
            <a:r>
              <a:rPr lang="en-US" altLang="zh-CN" sz="2000">
                <a:latin typeface="宋体" panose="02010600030101010101" pitchFamily="2" charset="-122"/>
                <a:ea typeface="宋体" panose="02010600030101010101" pitchFamily="2" charset="-122"/>
              </a:rPr>
              <a:t>26010</a:t>
            </a:r>
            <a:r>
              <a:rPr lang="zh-CN" altLang="en-US" sz="2000">
                <a:latin typeface="宋体" panose="02010600030101010101" pitchFamily="2" charset="-122"/>
                <a:ea typeface="宋体" panose="02010600030101010101" pitchFamily="2" charset="-122"/>
              </a:rPr>
              <a:t>众核处理器</a:t>
            </a:r>
          </a:p>
        </p:txBody>
      </p:sp>
      <p:sp>
        <p:nvSpPr>
          <p:cNvPr id="31752" name="文本框 13"/>
          <p:cNvSpPr txBox="1">
            <a:spLocks noChangeArrowheads="1"/>
          </p:cNvSpPr>
          <p:nvPr/>
        </p:nvSpPr>
        <p:spPr bwMode="auto">
          <a:xfrm>
            <a:off x="179388" y="4941888"/>
            <a:ext cx="85074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1800">
                <a:latin typeface="宋体" panose="02010600030101010101" pitchFamily="2" charset="-122"/>
                <a:ea typeface="宋体" panose="02010600030101010101" pitchFamily="2" charset="-122"/>
              </a:rPr>
              <a:t>在“神威</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太湖之光”上运行的“全球大气非静力云分辨模拟”应用获得</a:t>
            </a:r>
            <a:r>
              <a:rPr lang="en-US" altLang="zh-CN" sz="1800">
                <a:solidFill>
                  <a:srgbClr val="333333"/>
                </a:solidFill>
                <a:latin typeface="Arial" panose="020B0604020202020204" pitchFamily="34" charset="0"/>
                <a:ea typeface="宋体" panose="02010600030101010101" pitchFamily="2" charset="-122"/>
                <a:cs typeface="Arial" panose="020B0604020202020204" pitchFamily="34" charset="0"/>
              </a:rPr>
              <a:t>2016</a:t>
            </a:r>
            <a:r>
              <a:rPr lang="zh-CN" altLang="en-US" sz="1800">
                <a:solidFill>
                  <a:srgbClr val="333333"/>
                </a:solidFill>
                <a:latin typeface="Arial" panose="020B0604020202020204" pitchFamily="34" charset="0"/>
                <a:ea typeface="宋体" panose="02010600030101010101" pitchFamily="2" charset="-122"/>
                <a:cs typeface="Arial" panose="020B0604020202020204" pitchFamily="34" charset="0"/>
              </a:rPr>
              <a:t>年度</a:t>
            </a:r>
            <a:r>
              <a:rPr lang="zh-CN" altLang="en-US" sz="1800">
                <a:solidFill>
                  <a:srgbClr val="333333"/>
                </a:solidFill>
                <a:latin typeface="宋体" panose="02010600030101010101" pitchFamily="2" charset="-122"/>
                <a:ea typeface="宋体" panose="02010600030101010101" pitchFamily="2" charset="-122"/>
                <a:cs typeface="Arial" panose="020B0604020202020204" pitchFamily="34" charset="0"/>
              </a:rPr>
              <a:t>“</a:t>
            </a:r>
            <a:r>
              <a:rPr lang="zh-CN" altLang="en-US" sz="1800">
                <a:solidFill>
                  <a:srgbClr val="333333"/>
                </a:solidFill>
                <a:latin typeface="Arial" panose="020B0604020202020204" pitchFamily="34" charset="0"/>
                <a:ea typeface="宋体" panose="02010600030101010101" pitchFamily="2" charset="-122"/>
                <a:cs typeface="Arial" panose="020B0604020202020204" pitchFamily="34" charset="0"/>
              </a:rPr>
              <a:t>戈登</a:t>
            </a:r>
            <a:r>
              <a:rPr lang="en-US" altLang="zh-CN" sz="1800">
                <a:solidFill>
                  <a:srgbClr val="333333"/>
                </a:solidFill>
                <a:latin typeface="宋体" panose="02010600030101010101" pitchFamily="2" charset="-122"/>
                <a:ea typeface="宋体" panose="02010600030101010101" pitchFamily="2" charset="-122"/>
                <a:cs typeface="Arial" panose="020B0604020202020204" pitchFamily="34" charset="0"/>
              </a:rPr>
              <a:t>·</a:t>
            </a:r>
            <a:r>
              <a:rPr lang="zh-CN" altLang="en-US" sz="1800">
                <a:solidFill>
                  <a:srgbClr val="333333"/>
                </a:solidFill>
                <a:latin typeface="Arial" panose="020B0604020202020204" pitchFamily="34" charset="0"/>
                <a:ea typeface="宋体" panose="02010600030101010101" pitchFamily="2" charset="-122"/>
                <a:cs typeface="Arial" panose="020B0604020202020204" pitchFamily="34" charset="0"/>
              </a:rPr>
              <a:t>贝尔</a:t>
            </a:r>
            <a:r>
              <a:rPr lang="zh-CN" altLang="en-US" sz="1800">
                <a:solidFill>
                  <a:srgbClr val="333333"/>
                </a:solidFill>
                <a:latin typeface="宋体" panose="02010600030101010101" pitchFamily="2" charset="-122"/>
                <a:ea typeface="宋体" panose="02010600030101010101" pitchFamily="2" charset="-122"/>
                <a:cs typeface="Arial" panose="020B0604020202020204" pitchFamily="34" charset="0"/>
              </a:rPr>
              <a:t>”</a:t>
            </a:r>
            <a:r>
              <a:rPr lang="zh-CN" altLang="en-US" sz="1800">
                <a:solidFill>
                  <a:srgbClr val="333333"/>
                </a:solidFill>
                <a:latin typeface="Arial" panose="020B0604020202020204" pitchFamily="34" charset="0"/>
                <a:ea typeface="宋体" panose="02010600030101010101" pitchFamily="2" charset="-122"/>
                <a:cs typeface="Arial" panose="020B0604020202020204" pitchFamily="34" charset="0"/>
              </a:rPr>
              <a:t>奖，</a:t>
            </a:r>
            <a:r>
              <a:rPr lang="zh-CN" altLang="en-US" sz="1800">
                <a:latin typeface="宋体" panose="02010600030101010101" pitchFamily="2" charset="-122"/>
                <a:ea typeface="宋体" panose="02010600030101010101" pitchFamily="2" charset="-122"/>
              </a:rPr>
              <a:t>实现了我国高性能计算应用成果在该奖项上零的突破。此次全球共有</a:t>
            </a:r>
            <a:r>
              <a:rPr lang="en-US" altLang="zh-CN" sz="1800">
                <a:latin typeface="宋体" panose="02010600030101010101" pitchFamily="2" charset="-122"/>
                <a:ea typeface="宋体" panose="02010600030101010101" pitchFamily="2" charset="-122"/>
              </a:rPr>
              <a:t>6</a:t>
            </a:r>
            <a:r>
              <a:rPr lang="zh-CN" altLang="en-US" sz="1800">
                <a:latin typeface="宋体" panose="02010600030101010101" pitchFamily="2" charset="-122"/>
                <a:ea typeface="宋体" panose="02010600030101010101" pitchFamily="2" charset="-122"/>
              </a:rPr>
              <a:t>项应用成果入围“戈登</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贝尔”奖最终提名，其中</a:t>
            </a:r>
            <a:r>
              <a:rPr lang="en-US" altLang="zh-CN" sz="1800">
                <a:latin typeface="宋体" panose="02010600030101010101" pitchFamily="2" charset="-122"/>
                <a:ea typeface="宋体" panose="02010600030101010101" pitchFamily="2" charset="-122"/>
              </a:rPr>
              <a:t>3</a:t>
            </a:r>
            <a:r>
              <a:rPr lang="zh-CN" altLang="en-US" sz="1800">
                <a:latin typeface="宋体" panose="02010600030101010101" pitchFamily="2" charset="-122"/>
                <a:ea typeface="宋体" panose="02010600030101010101" pitchFamily="2" charset="-122"/>
              </a:rPr>
              <a:t>项都是依托“神威</a:t>
            </a:r>
            <a:r>
              <a:rPr lang="en-US" altLang="zh-CN" sz="1800">
                <a:latin typeface="宋体" panose="02010600030101010101" pitchFamily="2" charset="-122"/>
                <a:ea typeface="宋体" panose="02010600030101010101" pitchFamily="2" charset="-122"/>
              </a:rPr>
              <a:t>·</a:t>
            </a:r>
            <a:r>
              <a:rPr lang="zh-CN" altLang="en-US" sz="1800">
                <a:latin typeface="宋体" panose="02010600030101010101" pitchFamily="2" charset="-122"/>
                <a:ea typeface="宋体" panose="02010600030101010101" pitchFamily="2" charset="-122"/>
              </a:rPr>
              <a:t>太湖之光”完成的。其余</a:t>
            </a:r>
            <a:r>
              <a:rPr lang="en-US" altLang="zh-CN" sz="1800">
                <a:latin typeface="宋体" panose="02010600030101010101" pitchFamily="2" charset="-122"/>
                <a:ea typeface="宋体" panose="02010600030101010101" pitchFamily="2" charset="-122"/>
              </a:rPr>
              <a:t>2</a:t>
            </a:r>
            <a:r>
              <a:rPr lang="zh-CN" altLang="en-US" sz="1800">
                <a:latin typeface="宋体" panose="02010600030101010101" pitchFamily="2" charset="-122"/>
                <a:ea typeface="宋体" panose="02010600030101010101" pitchFamily="2" charset="-122"/>
              </a:rPr>
              <a:t>项应用分别为</a:t>
            </a:r>
            <a:r>
              <a:rPr lang="zh-CN" altLang="en-US" sz="1800">
                <a:latin typeface="宋体" panose="02010600030101010101" pitchFamily="2" charset="-122"/>
                <a:ea typeface="宋体" panose="02010600030101010101" pitchFamily="2" charset="-122"/>
                <a:hlinkClick r:id="rId4"/>
              </a:rPr>
              <a:t>国家海洋局</a:t>
            </a:r>
            <a:r>
              <a:rPr lang="zh-CN" altLang="en-US" sz="1800">
                <a:latin typeface="宋体" panose="02010600030101010101" pitchFamily="2" charset="-122"/>
                <a:ea typeface="宋体" panose="02010600030101010101" pitchFamily="2" charset="-122"/>
              </a:rPr>
              <a:t>海洋一所与清华大学合作的“高分辨率海浪数值模拟”和中科院网络中心的“钛合金微结构演化相场模拟”</a:t>
            </a:r>
            <a:r>
              <a:rPr lang="zh-CN" altLang="en-US" sz="1800" b="0">
                <a:latin typeface="宋体" panose="02010600030101010101" pitchFamily="2" charset="-122"/>
                <a:ea typeface="宋体" panose="02010600030101010101" pitchFamily="2" charset="-122"/>
              </a:rPr>
              <a:t>。</a:t>
            </a:r>
            <a:endParaRPr lang="zh-CN" altLang="en-US" sz="1800">
              <a:latin typeface="宋体" panose="02010600030101010101" pitchFamily="2" charset="-122"/>
              <a:ea typeface="宋体" panose="02010600030101010101" pitchFamily="2" charset="-122"/>
            </a:endParaRPr>
          </a:p>
        </p:txBody>
      </p:sp>
      <p:sp>
        <p:nvSpPr>
          <p:cNvPr id="31753" name="Rectangle 11"/>
          <p:cNvSpPr>
            <a:spLocks noChangeArrowheads="1"/>
          </p:cNvSpPr>
          <p:nvPr/>
        </p:nvSpPr>
        <p:spPr bwMode="auto">
          <a:xfrm>
            <a:off x="0" y="-200025"/>
            <a:ext cx="319088" cy="4000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33350">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a:spcBef>
                <a:spcPct val="0"/>
              </a:spcBef>
              <a:buFontTx/>
              <a:buNone/>
            </a:pPr>
            <a:r>
              <a:rPr lang="zh-CN" altLang="en-US" sz="1000" b="0">
                <a:solidFill>
                  <a:srgbClr val="136EC2"/>
                </a:solidFill>
                <a:latin typeface="Arial" panose="020B0604020202020204" pitchFamily="34" charset="0"/>
                <a:ea typeface="宋体" panose="02010600030101010101" pitchFamily="2" charset="-122"/>
                <a:cs typeface="Arial" panose="020B0604020202020204" pitchFamily="34" charset="0"/>
              </a:rPr>
              <a:t/>
            </a:r>
            <a:br>
              <a:rPr lang="zh-CN" altLang="en-US" sz="1000" b="0">
                <a:solidFill>
                  <a:srgbClr val="136EC2"/>
                </a:solidFill>
                <a:latin typeface="Arial" panose="020B0604020202020204" pitchFamily="34" charset="0"/>
                <a:ea typeface="宋体" panose="02010600030101010101" pitchFamily="2" charset="-122"/>
                <a:cs typeface="Arial" panose="020B0604020202020204" pitchFamily="34" charset="0"/>
              </a:rPr>
            </a:br>
            <a:endParaRPr lang="zh-CN" altLang="en-US" sz="1000" b="0">
              <a:solidFill>
                <a:srgbClr val="136EC2"/>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64856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11188" y="476250"/>
            <a:ext cx="8216900" cy="487363"/>
          </a:xfrm>
        </p:spPr>
        <p:txBody>
          <a:bodyPr/>
          <a:lstStyle/>
          <a:p>
            <a:pPr eaLnBrk="1" hangingPunct="1"/>
            <a:r>
              <a:rPr lang="zh-CN" altLang="en-US" sz="3600" smtClean="0"/>
              <a:t>高性能容错计算机：</a:t>
            </a:r>
            <a:r>
              <a:rPr lang="en-US" altLang="zh-CN" sz="3600" smtClean="0"/>
              <a:t>HP</a:t>
            </a:r>
            <a:r>
              <a:rPr lang="zh-CN" altLang="en-US" sz="3600" smtClean="0"/>
              <a:t>的</a:t>
            </a:r>
            <a:r>
              <a:rPr lang="en-US" altLang="zh-CN" sz="3600" smtClean="0"/>
              <a:t>NON-STOP</a:t>
            </a:r>
            <a:r>
              <a:rPr lang="zh-CN" altLang="en-US" sz="3600" smtClean="0"/>
              <a:t>系列</a:t>
            </a:r>
          </a:p>
        </p:txBody>
      </p:sp>
      <p:sp>
        <p:nvSpPr>
          <p:cNvPr id="32771" name="Rectangle 3"/>
          <p:cNvSpPr>
            <a:spLocks noGrp="1" noChangeArrowheads="1"/>
          </p:cNvSpPr>
          <p:nvPr>
            <p:ph type="body" idx="1"/>
          </p:nvPr>
        </p:nvSpPr>
        <p:spPr>
          <a:xfrm>
            <a:off x="457200" y="1412875"/>
            <a:ext cx="3970338" cy="4103688"/>
          </a:xfrm>
        </p:spPr>
        <p:txBody>
          <a:bodyPr/>
          <a:lstStyle/>
          <a:p>
            <a:pPr marL="365125" indent="-255588" eaLnBrk="1" hangingPunct="1">
              <a:buFont typeface="Wingdings 3" panose="05040102010807070707" pitchFamily="18" charset="2"/>
              <a:buChar char=""/>
            </a:pPr>
            <a:endParaRPr lang="zh-CN" altLang="en-US" smtClean="0"/>
          </a:p>
          <a:p>
            <a:pPr marL="365125" indent="-255588" eaLnBrk="1" hangingPunct="1">
              <a:buFont typeface="Wingdings 3" panose="05040102010807070707" pitchFamily="18" charset="2"/>
              <a:buChar char=""/>
            </a:pPr>
            <a:endParaRPr lang="zh-CN" altLang="en-US" smtClean="0"/>
          </a:p>
        </p:txBody>
      </p:sp>
      <p:sp>
        <p:nvSpPr>
          <p:cNvPr id="32772" name="Rectangle 3"/>
          <p:cNvSpPr>
            <a:spLocks noChangeArrowheads="1"/>
          </p:cNvSpPr>
          <p:nvPr/>
        </p:nvSpPr>
        <p:spPr bwMode="auto">
          <a:xfrm>
            <a:off x="179388" y="1500188"/>
            <a:ext cx="4464050" cy="457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多级冗余容错结构</a:t>
            </a: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松耦合</a:t>
            </a:r>
            <a:r>
              <a:rPr lang="en-US" altLang="zh-CN" sz="2000">
                <a:latin typeface="华文新魏" panose="02010800040101010101" pitchFamily="2" charset="-122"/>
                <a:ea typeface="华文新魏" panose="02010800040101010101" pitchFamily="2" charset="-122"/>
              </a:rPr>
              <a:t>ServerNet</a:t>
            </a:r>
            <a:r>
              <a:rPr lang="zh-CN" altLang="en-US" sz="2000">
                <a:latin typeface="华文新魏" panose="02010800040101010101" pitchFamily="2" charset="-122"/>
                <a:ea typeface="华文新魏" panose="02010800040101010101" pitchFamily="2" charset="-122"/>
              </a:rPr>
              <a:t>网络互连</a:t>
            </a: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支持容错的可扩展系统互联技术</a:t>
            </a:r>
          </a:p>
          <a:p>
            <a:pPr lvl="1" eaLnBrk="1" hangingPunct="1">
              <a:lnSpc>
                <a:spcPct val="130000"/>
              </a:lnSpc>
              <a:buClr>
                <a:schemeClr val="accent1"/>
              </a:buClr>
              <a:buSzPct val="80000"/>
              <a:buFont typeface="Wingdings" panose="05000000000000000000" pitchFamily="2" charset="2"/>
              <a:buChar char="§"/>
            </a:pPr>
            <a:r>
              <a:rPr lang="en-US" altLang="zh-CN" sz="2000">
                <a:latin typeface="华文新魏" panose="02010800040101010101" pitchFamily="2" charset="-122"/>
                <a:ea typeface="华文新魏" panose="02010800040101010101" pitchFamily="2" charset="-122"/>
              </a:rPr>
              <a:t>CPU</a:t>
            </a:r>
            <a:r>
              <a:rPr lang="zh-CN" altLang="en-US" sz="2000">
                <a:latin typeface="华文新魏" panose="02010800040101010101" pitchFamily="2" charset="-122"/>
                <a:ea typeface="华文新魏" panose="02010800040101010101" pitchFamily="2" charset="-122"/>
              </a:rPr>
              <a:t>锁步和自检测技术</a:t>
            </a: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数据和通路纠错技术</a:t>
            </a: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基于系统软件的故障恢复技术</a:t>
            </a: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负载的自动分布和故障恢复技术</a:t>
            </a:r>
          </a:p>
          <a:p>
            <a:pPr lvl="1" eaLnBrk="1" hangingPunct="1">
              <a:lnSpc>
                <a:spcPct val="130000"/>
              </a:lnSpc>
              <a:buClr>
                <a:schemeClr val="accent1"/>
              </a:buClr>
              <a:buSzPct val="80000"/>
              <a:buFont typeface="Wingdings" panose="05000000000000000000" pitchFamily="2" charset="2"/>
              <a:buChar char="§"/>
            </a:pPr>
            <a:r>
              <a:rPr lang="zh-CN" altLang="en-US" sz="2000">
                <a:latin typeface="华文新魏" panose="02010800040101010101" pitchFamily="2" charset="-122"/>
                <a:ea typeface="华文新魏" panose="02010800040101010101" pitchFamily="2" charset="-122"/>
              </a:rPr>
              <a:t>满足快速切换要求的进程对技术</a:t>
            </a:r>
          </a:p>
        </p:txBody>
      </p:sp>
      <p:pic>
        <p:nvPicPr>
          <p:cNvPr id="32773" name="图片 114" descr="IMG_161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1071563"/>
            <a:ext cx="3786188"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704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内容占位符 4" descr="550px-Wearcompevolution.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928688"/>
            <a:ext cx="6985000" cy="3543300"/>
          </a:xfrm>
        </p:spPr>
      </p:pic>
      <p:sp>
        <p:nvSpPr>
          <p:cNvPr id="43011" name="Text Box 4"/>
          <p:cNvSpPr txBox="1">
            <a:spLocks noChangeArrowheads="1"/>
          </p:cNvSpPr>
          <p:nvPr/>
        </p:nvSpPr>
        <p:spPr bwMode="auto">
          <a:xfrm>
            <a:off x="2057400" y="228600"/>
            <a:ext cx="60150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defRPr>
            </a:lvl9pPr>
          </a:lstStyle>
          <a:p>
            <a:pPr eaLnBrk="1" hangingPunct="1">
              <a:buFontTx/>
              <a:buNone/>
            </a:pPr>
            <a:r>
              <a:rPr lang="zh-CN" altLang="en-US" dirty="0">
                <a:latin typeface="Times New Roman" panose="02020603050405020304" pitchFamily="18" charset="0"/>
                <a:ea typeface="宋体" panose="02010600030101010101" pitchFamily="2" charset="-122"/>
              </a:rPr>
              <a:t>穿戴计算机</a:t>
            </a:r>
            <a:r>
              <a:rPr lang="en-US" altLang="zh-CN" dirty="0">
                <a:latin typeface="Times New Roman" panose="02020603050405020304" pitchFamily="18" charset="0"/>
                <a:ea typeface="宋体" panose="02010600030101010101" pitchFamily="2" charset="-122"/>
              </a:rPr>
              <a:t>(Wearable Computer</a:t>
            </a:r>
            <a:r>
              <a:rPr lang="en-US" altLang="zh-CN" dirty="0">
                <a:solidFill>
                  <a:schemeClr val="bg1"/>
                </a:solidFill>
                <a:latin typeface="Times New Roman" panose="02020603050405020304" pitchFamily="18" charset="0"/>
                <a:ea typeface="宋体" panose="02010600030101010101" pitchFamily="2" charset="-122"/>
              </a:rPr>
              <a:t>)</a:t>
            </a:r>
          </a:p>
        </p:txBody>
      </p:sp>
      <p:pic>
        <p:nvPicPr>
          <p:cNvPr id="43012" name="图片 5" descr="images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4797425"/>
            <a:ext cx="2035175"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图片 6" descr="images4.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4652963"/>
            <a:ext cx="1357312"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图片 6" descr="8318517.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4652963"/>
            <a:ext cx="1728788"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图片 7" descr="wdsj20130204-1-s.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40200" y="4827588"/>
            <a:ext cx="2303463"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15082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6" name="Rectangle 6"/>
          <p:cNvSpPr>
            <a:spLocks noGrp="1" noChangeArrowheads="1"/>
          </p:cNvSpPr>
          <p:nvPr>
            <p:ph type="ctrTitle"/>
          </p:nvPr>
        </p:nvSpPr>
        <p:spPr>
          <a:xfrm>
            <a:off x="467544" y="2420888"/>
            <a:ext cx="7772400" cy="1470025"/>
          </a:xfrm>
        </p:spPr>
        <p:txBody>
          <a:bodyPr/>
          <a:lstStyle/>
          <a:p>
            <a:pPr eaLnBrk="1" hangingPunct="1">
              <a:defRPr/>
            </a:pPr>
            <a:r>
              <a:rPr lang="zh-CN" altLang="en-US" sz="6000" dirty="0" smtClean="0">
                <a:effectLst>
                  <a:outerShdw blurRad="38100" dist="38100" dir="2700000" algn="tl">
                    <a:srgbClr val="C0C0C0"/>
                  </a:outerShdw>
                </a:effectLst>
                <a:latin typeface="幼圆" pitchFamily="49" charset="-122"/>
              </a:rPr>
              <a:t>第</a:t>
            </a:r>
            <a:r>
              <a:rPr lang="en-US" altLang="zh-CN" sz="6000" dirty="0">
                <a:effectLst>
                  <a:outerShdw blurRad="38100" dist="38100" dir="2700000" algn="tl">
                    <a:srgbClr val="C0C0C0"/>
                  </a:outerShdw>
                </a:effectLst>
                <a:latin typeface="幼圆" pitchFamily="49" charset="-122"/>
              </a:rPr>
              <a:t>8</a:t>
            </a:r>
            <a:r>
              <a:rPr lang="zh-CN" altLang="en-US" sz="6000" dirty="0" smtClean="0">
                <a:effectLst>
                  <a:outerShdw blurRad="38100" dist="38100" dir="2700000" algn="tl">
                    <a:srgbClr val="C0C0C0"/>
                  </a:outerShdw>
                </a:effectLst>
                <a:latin typeface="幼圆" pitchFamily="49" charset="-122"/>
              </a:rPr>
              <a:t>章</a:t>
            </a:r>
            <a:r>
              <a:rPr lang="en-US" altLang="zh-CN" sz="6000" dirty="0" smtClean="0">
                <a:effectLst>
                  <a:outerShdw blurRad="38100" dist="38100" dir="2700000" algn="tl">
                    <a:srgbClr val="C0C0C0"/>
                  </a:outerShdw>
                </a:effectLst>
                <a:latin typeface="幼圆" pitchFamily="49" charset="-122"/>
              </a:rPr>
              <a:t/>
            </a:r>
            <a:br>
              <a:rPr lang="en-US" altLang="zh-CN" sz="6000" dirty="0" smtClean="0">
                <a:effectLst>
                  <a:outerShdw blurRad="38100" dist="38100" dir="2700000" algn="tl">
                    <a:srgbClr val="C0C0C0"/>
                  </a:outerShdw>
                </a:effectLst>
                <a:latin typeface="幼圆" pitchFamily="49" charset="-122"/>
              </a:rPr>
            </a:br>
            <a:r>
              <a:rPr lang="zh-CN" altLang="en-US" sz="6000" dirty="0" smtClean="0">
                <a:effectLst>
                  <a:outerShdw blurRad="38100" dist="38100" dir="2700000" algn="tl">
                    <a:srgbClr val="C0C0C0"/>
                  </a:outerShdw>
                </a:effectLst>
                <a:latin typeface="幼圆" pitchFamily="49" charset="-122"/>
              </a:rPr>
              <a:t>   </a:t>
            </a:r>
            <a:r>
              <a:rPr lang="en-US" altLang="zh-CN" sz="6000" dirty="0" smtClean="0">
                <a:effectLst>
                  <a:outerShdw blurRad="38100" dist="38100" dir="2700000" algn="tl">
                    <a:srgbClr val="C0C0C0"/>
                  </a:outerShdw>
                </a:effectLst>
                <a:latin typeface="幼圆" pitchFamily="49" charset="-122"/>
              </a:rPr>
              <a:t/>
            </a:r>
            <a:br>
              <a:rPr lang="en-US" altLang="zh-CN" sz="6000" dirty="0" smtClean="0">
                <a:effectLst>
                  <a:outerShdw blurRad="38100" dist="38100" dir="2700000" algn="tl">
                    <a:srgbClr val="C0C0C0"/>
                  </a:outerShdw>
                </a:effectLst>
                <a:latin typeface="幼圆" pitchFamily="49" charset="-122"/>
              </a:rPr>
            </a:br>
            <a:r>
              <a:rPr lang="zh-CN" altLang="en-US" sz="6000" dirty="0" smtClean="0">
                <a:effectLst>
                  <a:outerShdw blurRad="38100" dist="38100" dir="2700000" algn="tl">
                    <a:srgbClr val="C0C0C0"/>
                  </a:outerShdw>
                </a:effectLst>
                <a:latin typeface="幼圆" pitchFamily="49" charset="-122"/>
              </a:rPr>
              <a:t>存储层次</a:t>
            </a:r>
          </a:p>
        </p:txBody>
      </p:sp>
    </p:spTree>
    <p:extLst>
      <p:ext uri="{BB962C8B-B14F-4D97-AF65-F5344CB8AC3E}">
        <p14:creationId xmlns:p14="http://schemas.microsoft.com/office/powerpoint/2010/main" val="2311098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7925</TotalTime>
  <Words>3188</Words>
  <Application>Microsoft Office PowerPoint</Application>
  <PresentationFormat>全屏显示(4:3)</PresentationFormat>
  <Paragraphs>444</Paragraphs>
  <Slides>52</Slides>
  <Notes>29</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52</vt:i4>
      </vt:variant>
    </vt:vector>
  </HeadingPairs>
  <TitlesOfParts>
    <vt:vector size="70" baseType="lpstr">
      <vt:lpstr>黑体</vt:lpstr>
      <vt:lpstr>华文新魏</vt:lpstr>
      <vt:lpstr>华文中宋</vt:lpstr>
      <vt:lpstr>楷体_GB2312</vt:lpstr>
      <vt:lpstr>宋体</vt:lpstr>
      <vt:lpstr>微软雅黑</vt:lpstr>
      <vt:lpstr>幼圆</vt:lpstr>
      <vt:lpstr>Arial</vt:lpstr>
      <vt:lpstr>Calibri</vt:lpstr>
      <vt:lpstr>Tahoma</vt:lpstr>
      <vt:lpstr>Times New Roman</vt:lpstr>
      <vt:lpstr>Verdana</vt:lpstr>
      <vt:lpstr>Wingdings</vt:lpstr>
      <vt:lpstr>Wingdings 3</vt:lpstr>
      <vt:lpstr>Office 主题​​</vt:lpstr>
      <vt:lpstr>MSDraw.Drawing.8.2</vt:lpstr>
      <vt:lpstr>Visio</vt:lpstr>
      <vt:lpstr>图片</vt:lpstr>
      <vt:lpstr>计算机组织与体系结构</vt:lpstr>
      <vt:lpstr>授课教师</vt:lpstr>
      <vt:lpstr>参 考 教  材</vt:lpstr>
      <vt:lpstr>引言</vt:lpstr>
      <vt:lpstr>太湖之光</vt:lpstr>
      <vt:lpstr>太湖之光</vt:lpstr>
      <vt:lpstr>高性能容错计算机：HP的NON-STOP系列</vt:lpstr>
      <vt:lpstr>PowerPoint 演示文稿</vt:lpstr>
      <vt:lpstr>第8章     存储层次</vt:lpstr>
      <vt:lpstr>PowerPoint 演示文稿</vt:lpstr>
      <vt:lpstr>PowerPoint 演示文稿</vt:lpstr>
      <vt:lpstr>PowerPoint 演示文稿</vt:lpstr>
      <vt:lpstr>8.1.1 从单级存储器到多级存储器</vt:lpstr>
      <vt:lpstr>PowerPoint 演示文稿</vt:lpstr>
      <vt:lpstr>8.1.1 从单级存储器到多级存储器</vt:lpstr>
      <vt:lpstr>PowerPoint 演示文稿</vt:lpstr>
      <vt:lpstr>8.1.1 从单级存储器到多级存储器</vt:lpstr>
      <vt:lpstr>8.1.1 从单级存储器到多级存储器</vt:lpstr>
      <vt:lpstr>PowerPoint 演示文稿</vt:lpstr>
      <vt:lpstr>PowerPoint 演示文稿</vt:lpstr>
      <vt:lpstr>8.1.2 Cache－主存和主存－辅存层次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suzi</dc:creator>
  <cp:lastModifiedBy>zznobody</cp:lastModifiedBy>
  <cp:revision>2045</cp:revision>
  <cp:lastPrinted>2018-11-14T02:31:20Z</cp:lastPrinted>
  <dcterms:created xsi:type="dcterms:W3CDTF">2113-01-01T00:00:00Z</dcterms:created>
  <dcterms:modified xsi:type="dcterms:W3CDTF">2018-11-15T12:59:01Z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