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46"/>
  </p:notesMasterIdLst>
  <p:handoutMasterIdLst>
    <p:handoutMasterId r:id="rId47"/>
  </p:handoutMasterIdLst>
  <p:sldIdLst>
    <p:sldId id="256" r:id="rId2"/>
    <p:sldId id="1033" r:id="rId3"/>
    <p:sldId id="310" r:id="rId4"/>
    <p:sldId id="326" r:id="rId5"/>
    <p:sldId id="272" r:id="rId6"/>
    <p:sldId id="328" r:id="rId7"/>
    <p:sldId id="1011" r:id="rId8"/>
    <p:sldId id="1020" r:id="rId9"/>
    <p:sldId id="1021" r:id="rId10"/>
    <p:sldId id="1022" r:id="rId11"/>
    <p:sldId id="1027" r:id="rId12"/>
    <p:sldId id="1028" r:id="rId13"/>
    <p:sldId id="1029" r:id="rId14"/>
    <p:sldId id="1030" r:id="rId15"/>
    <p:sldId id="1031" r:id="rId16"/>
    <p:sldId id="1032" r:id="rId17"/>
    <p:sldId id="1099" r:id="rId18"/>
    <p:sldId id="1034" r:id="rId19"/>
    <p:sldId id="1035" r:id="rId20"/>
    <p:sldId id="1036" r:id="rId21"/>
    <p:sldId id="1037" r:id="rId22"/>
    <p:sldId id="1039" r:id="rId23"/>
    <p:sldId id="1038" r:id="rId24"/>
    <p:sldId id="1040" r:id="rId25"/>
    <p:sldId id="1041" r:id="rId26"/>
    <p:sldId id="1042" r:id="rId27"/>
    <p:sldId id="1043" r:id="rId28"/>
    <p:sldId id="1044" r:id="rId29"/>
    <p:sldId id="1045" r:id="rId30"/>
    <p:sldId id="1046" r:id="rId31"/>
    <p:sldId id="1048" r:id="rId32"/>
    <p:sldId id="1047" r:id="rId33"/>
    <p:sldId id="1050" r:id="rId34"/>
    <p:sldId id="1049" r:id="rId35"/>
    <p:sldId id="1051" r:id="rId36"/>
    <p:sldId id="1052" r:id="rId37"/>
    <p:sldId id="1053" r:id="rId38"/>
    <p:sldId id="1054" r:id="rId39"/>
    <p:sldId id="1055" r:id="rId40"/>
    <p:sldId id="1056" r:id="rId41"/>
    <p:sldId id="1101" r:id="rId42"/>
    <p:sldId id="1102" r:id="rId43"/>
    <p:sldId id="1103" r:id="rId44"/>
    <p:sldId id="1057" r:id="rId45"/>
  </p:sldIdLst>
  <p:sldSz cx="9144000" cy="6858000" type="screen4x3"/>
  <p:notesSz cx="7099300" cy="10234613"/>
  <p:kinsoku lang="zh-CN" invalStChars="!),.:;?]}、。—ˇ¨〃々～‖…’”〕〉》」』〗】∶！＂＇），．：；？］｀｜｝·" invalEndChars="([{‘“〔〈《「『〖【（［｛．·"/>
  <p:defaultTextStyle>
    <a:defPPr>
      <a:defRPr lang="en-US"/>
    </a:defPPr>
    <a:lvl1pPr algn="l" rtl="0" fontAlgn="base">
      <a:spcBef>
        <a:spcPct val="0"/>
      </a:spcBef>
      <a:spcAft>
        <a:spcPct val="0"/>
      </a:spcAft>
      <a:defRPr kumimoji="1" sz="800" b="1" kern="1200">
        <a:solidFill>
          <a:schemeClr val="tx1"/>
        </a:solidFill>
        <a:latin typeface="宋体" pitchFamily="2" charset="-122"/>
        <a:ea typeface="宋体" pitchFamily="2" charset="-122"/>
        <a:cs typeface="+mn-cs"/>
      </a:defRPr>
    </a:lvl1pPr>
    <a:lvl2pPr marL="457200" algn="l" rtl="0" fontAlgn="base">
      <a:spcBef>
        <a:spcPct val="0"/>
      </a:spcBef>
      <a:spcAft>
        <a:spcPct val="0"/>
      </a:spcAft>
      <a:defRPr kumimoji="1" sz="800" b="1" kern="1200">
        <a:solidFill>
          <a:schemeClr val="tx1"/>
        </a:solidFill>
        <a:latin typeface="宋体" pitchFamily="2" charset="-122"/>
        <a:ea typeface="宋体" pitchFamily="2" charset="-122"/>
        <a:cs typeface="+mn-cs"/>
      </a:defRPr>
    </a:lvl2pPr>
    <a:lvl3pPr marL="914400" algn="l" rtl="0" fontAlgn="base">
      <a:spcBef>
        <a:spcPct val="0"/>
      </a:spcBef>
      <a:spcAft>
        <a:spcPct val="0"/>
      </a:spcAft>
      <a:defRPr kumimoji="1" sz="800" b="1" kern="1200">
        <a:solidFill>
          <a:schemeClr val="tx1"/>
        </a:solidFill>
        <a:latin typeface="宋体" pitchFamily="2" charset="-122"/>
        <a:ea typeface="宋体" pitchFamily="2" charset="-122"/>
        <a:cs typeface="+mn-cs"/>
      </a:defRPr>
    </a:lvl3pPr>
    <a:lvl4pPr marL="1371600" algn="l" rtl="0" fontAlgn="base">
      <a:spcBef>
        <a:spcPct val="0"/>
      </a:spcBef>
      <a:spcAft>
        <a:spcPct val="0"/>
      </a:spcAft>
      <a:defRPr kumimoji="1" sz="800" b="1" kern="1200">
        <a:solidFill>
          <a:schemeClr val="tx1"/>
        </a:solidFill>
        <a:latin typeface="宋体" pitchFamily="2" charset="-122"/>
        <a:ea typeface="宋体" pitchFamily="2" charset="-122"/>
        <a:cs typeface="+mn-cs"/>
      </a:defRPr>
    </a:lvl4pPr>
    <a:lvl5pPr marL="1828800" algn="l" rtl="0" fontAlgn="base">
      <a:spcBef>
        <a:spcPct val="0"/>
      </a:spcBef>
      <a:spcAft>
        <a:spcPct val="0"/>
      </a:spcAft>
      <a:defRPr kumimoji="1" sz="800" b="1" kern="1200">
        <a:solidFill>
          <a:schemeClr val="tx1"/>
        </a:solidFill>
        <a:latin typeface="宋体" pitchFamily="2" charset="-122"/>
        <a:ea typeface="宋体" pitchFamily="2" charset="-122"/>
        <a:cs typeface="+mn-cs"/>
      </a:defRPr>
    </a:lvl5pPr>
    <a:lvl6pPr marL="2286000" algn="l" defTabSz="914400" rtl="0" eaLnBrk="1" latinLnBrk="0" hangingPunct="1">
      <a:defRPr kumimoji="1" sz="800" b="1" kern="1200">
        <a:solidFill>
          <a:schemeClr val="tx1"/>
        </a:solidFill>
        <a:latin typeface="宋体" pitchFamily="2" charset="-122"/>
        <a:ea typeface="宋体" pitchFamily="2" charset="-122"/>
        <a:cs typeface="+mn-cs"/>
      </a:defRPr>
    </a:lvl6pPr>
    <a:lvl7pPr marL="2743200" algn="l" defTabSz="914400" rtl="0" eaLnBrk="1" latinLnBrk="0" hangingPunct="1">
      <a:defRPr kumimoji="1" sz="800" b="1" kern="1200">
        <a:solidFill>
          <a:schemeClr val="tx1"/>
        </a:solidFill>
        <a:latin typeface="宋体" pitchFamily="2" charset="-122"/>
        <a:ea typeface="宋体" pitchFamily="2" charset="-122"/>
        <a:cs typeface="+mn-cs"/>
      </a:defRPr>
    </a:lvl7pPr>
    <a:lvl8pPr marL="3200400" algn="l" defTabSz="914400" rtl="0" eaLnBrk="1" latinLnBrk="0" hangingPunct="1">
      <a:defRPr kumimoji="1" sz="800" b="1" kern="1200">
        <a:solidFill>
          <a:schemeClr val="tx1"/>
        </a:solidFill>
        <a:latin typeface="宋体" pitchFamily="2" charset="-122"/>
        <a:ea typeface="宋体" pitchFamily="2" charset="-122"/>
        <a:cs typeface="+mn-cs"/>
      </a:defRPr>
    </a:lvl8pPr>
    <a:lvl9pPr marL="3657600" algn="l" defTabSz="914400" rtl="0" eaLnBrk="1" latinLnBrk="0" hangingPunct="1">
      <a:defRPr kumimoji="1" sz="800" b="1" kern="1200">
        <a:solidFill>
          <a:schemeClr val="tx1"/>
        </a:solidFill>
        <a:latin typeface="宋体" pitchFamily="2" charset="-122"/>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3399"/>
    <a:srgbClr val="3366FF"/>
    <a:srgbClr val="0066FF"/>
    <a:srgbClr val="C28F3E"/>
    <a:srgbClr val="BC7D3E"/>
    <a:srgbClr val="B0753A"/>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0110" autoAdjust="0"/>
  </p:normalViewPr>
  <p:slideViewPr>
    <p:cSldViewPr>
      <p:cViewPr>
        <p:scale>
          <a:sx n="66" d="100"/>
          <a:sy n="66" d="100"/>
        </p:scale>
        <p:origin x="-1445"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73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a:latin typeface="宋体" charset="-122"/>
                <a:ea typeface="宋体"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a:defRPr sz="1300">
                <a:latin typeface="宋体" charset="-122"/>
                <a:ea typeface="宋体" charset="-122"/>
              </a:defRPr>
            </a:lvl1pPr>
          </a:lstStyle>
          <a:p>
            <a:pPr>
              <a:defRPr/>
            </a:pPr>
            <a:fld id="{5C9833CB-0817-44DC-BDA6-97E8269B2A4B}" type="datetimeFigureOut">
              <a:rPr lang="zh-CN" altLang="en-US"/>
              <a:pPr>
                <a:defRPr/>
              </a:pPr>
              <a:t>2018/9/7</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a:defRPr sz="1300">
                <a:latin typeface="宋体" charset="-122"/>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a:defRPr sz="1300">
                <a:latin typeface="宋体" charset="-122"/>
                <a:ea typeface="宋体" charset="-122"/>
              </a:defRPr>
            </a:lvl1pPr>
          </a:lstStyle>
          <a:p>
            <a:pPr>
              <a:defRPr/>
            </a:pPr>
            <a:fld id="{78BBD55E-9969-4143-865D-25DDD65926A5}" type="slidenum">
              <a:rPr lang="zh-CN" altLang="en-US"/>
              <a:pPr>
                <a:defRPr/>
              </a:pPr>
              <a:t>‹#›</a:t>
            </a:fld>
            <a:endParaRPr lang="zh-CN" altLang="en-US"/>
          </a:p>
        </p:txBody>
      </p:sp>
    </p:spTree>
    <p:extLst>
      <p:ext uri="{BB962C8B-B14F-4D97-AF65-F5344CB8AC3E}">
        <p14:creationId xmlns:p14="http://schemas.microsoft.com/office/powerpoint/2010/main" val="1556620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spcBef>
                <a:spcPct val="20000"/>
              </a:spcBef>
              <a:defRPr sz="1300">
                <a:latin typeface="宋体" pitchFamily="2" charset="-122"/>
                <a:ea typeface="宋体" pitchFamily="2" charset="-122"/>
              </a:defRPr>
            </a:lvl1pPr>
          </a:lstStyle>
          <a:p>
            <a:pPr>
              <a:defRPr/>
            </a:pPr>
            <a:endParaRPr lang="zh-CN" altLang="en-US"/>
          </a:p>
        </p:txBody>
      </p:sp>
      <p:sp>
        <p:nvSpPr>
          <p:cNvPr id="51203"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spcBef>
                <a:spcPct val="20000"/>
              </a:spcBef>
              <a:defRPr sz="1300">
                <a:latin typeface="宋体" pitchFamily="2" charset="-122"/>
                <a:ea typeface="宋体" pitchFamily="2" charset="-122"/>
              </a:defRPr>
            </a:lvl1pPr>
          </a:lstStyle>
          <a:p>
            <a:pPr>
              <a:defRPr/>
            </a:pPr>
            <a:endParaRPr lang="en-US" altLang="zh-CN"/>
          </a:p>
        </p:txBody>
      </p:sp>
      <p:sp>
        <p:nvSpPr>
          <p:cNvPr id="4403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5"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06"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spcBef>
                <a:spcPct val="20000"/>
              </a:spcBef>
              <a:defRPr sz="1300">
                <a:latin typeface="宋体" pitchFamily="2" charset="-122"/>
                <a:ea typeface="宋体" pitchFamily="2" charset="-122"/>
              </a:defRPr>
            </a:lvl1pPr>
          </a:lstStyle>
          <a:p>
            <a:pPr>
              <a:defRPr/>
            </a:pPr>
            <a:endParaRPr lang="en-US" altLang="zh-CN"/>
          </a:p>
        </p:txBody>
      </p:sp>
      <p:sp>
        <p:nvSpPr>
          <p:cNvPr id="51207"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spcBef>
                <a:spcPct val="20000"/>
              </a:spcBef>
              <a:defRPr sz="1300">
                <a:latin typeface="宋体" pitchFamily="2" charset="-122"/>
                <a:ea typeface="宋体" pitchFamily="2" charset="-122"/>
              </a:defRPr>
            </a:lvl1pPr>
          </a:lstStyle>
          <a:p>
            <a:pPr>
              <a:defRPr/>
            </a:pPr>
            <a:fld id="{E900B983-0E40-4C29-87BA-CE566D420E22}" type="slidenum">
              <a:rPr lang="zh-CN" altLang="en-US"/>
              <a:pPr>
                <a:defRPr/>
              </a:pPr>
              <a:t>‹#›</a:t>
            </a:fld>
            <a:endParaRPr lang="en-US" altLang="zh-CN"/>
          </a:p>
        </p:txBody>
      </p:sp>
    </p:spTree>
    <p:extLst>
      <p:ext uri="{BB962C8B-B14F-4D97-AF65-F5344CB8AC3E}">
        <p14:creationId xmlns:p14="http://schemas.microsoft.com/office/powerpoint/2010/main" val="30079329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
        <p:nvSpPr>
          <p:cNvPr id="542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fld id="{C5E58F06-F5F7-4473-A2AA-15974FFD66AF}" type="slidenum">
              <a:rPr lang="zh-CN" altLang="en-US" sz="1300" smtClean="0"/>
              <a:pPr eaLnBrk="1" hangingPunct="1"/>
              <a:t>15</a:t>
            </a:fld>
            <a:endParaRPr lang="en-US" altLang="zh-CN" sz="13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87" tIns="48244" rIns="96487" bIns="48244" anchor="b"/>
          <a:lstStyle>
            <a:lvl1pPr defTabSz="890588" eaLnBrk="0" hangingPunct="0">
              <a:defRPr sz="2000">
                <a:solidFill>
                  <a:schemeClr val="tx1"/>
                </a:solidFill>
                <a:latin typeface="Verdana" pitchFamily="34" charset="0"/>
                <a:ea typeface="宋体" pitchFamily="2" charset="-122"/>
              </a:defRPr>
            </a:lvl1pPr>
            <a:lvl2pPr marL="742950" indent="-285750" defTabSz="890588" eaLnBrk="0" hangingPunct="0">
              <a:defRPr sz="2000">
                <a:solidFill>
                  <a:schemeClr val="tx1"/>
                </a:solidFill>
                <a:latin typeface="Verdana" pitchFamily="34" charset="0"/>
                <a:ea typeface="宋体" pitchFamily="2" charset="-122"/>
              </a:defRPr>
            </a:lvl2pPr>
            <a:lvl3pPr marL="1143000" indent="-228600" defTabSz="890588" eaLnBrk="0" hangingPunct="0">
              <a:defRPr sz="2000">
                <a:solidFill>
                  <a:schemeClr val="tx1"/>
                </a:solidFill>
                <a:latin typeface="Verdana" pitchFamily="34" charset="0"/>
                <a:ea typeface="宋体" pitchFamily="2" charset="-122"/>
              </a:defRPr>
            </a:lvl3pPr>
            <a:lvl4pPr marL="1600200" indent="-228600" defTabSz="890588" eaLnBrk="0" hangingPunct="0">
              <a:defRPr sz="2000">
                <a:solidFill>
                  <a:schemeClr val="tx1"/>
                </a:solidFill>
                <a:latin typeface="Verdana" pitchFamily="34" charset="0"/>
                <a:ea typeface="宋体" pitchFamily="2" charset="-122"/>
              </a:defRPr>
            </a:lvl4pPr>
            <a:lvl5pPr marL="2057400" indent="-228600" defTabSz="890588" eaLnBrk="0" hangingPunct="0">
              <a:defRPr sz="2000">
                <a:solidFill>
                  <a:schemeClr val="tx1"/>
                </a:solidFill>
                <a:latin typeface="Verdana" pitchFamily="34" charset="0"/>
                <a:ea typeface="宋体" pitchFamily="2" charset="-122"/>
              </a:defRPr>
            </a:lvl5pPr>
            <a:lvl6pPr marL="2514600" indent="-228600" defTabSz="890588" eaLnBrk="0" fontAlgn="base" hangingPunct="0">
              <a:spcBef>
                <a:spcPct val="0"/>
              </a:spcBef>
              <a:spcAft>
                <a:spcPct val="0"/>
              </a:spcAft>
              <a:defRPr sz="2000">
                <a:solidFill>
                  <a:schemeClr val="tx1"/>
                </a:solidFill>
                <a:latin typeface="Verdana" pitchFamily="34" charset="0"/>
                <a:ea typeface="宋体" pitchFamily="2" charset="-122"/>
              </a:defRPr>
            </a:lvl6pPr>
            <a:lvl7pPr marL="2971800" indent="-228600" defTabSz="890588" eaLnBrk="0" fontAlgn="base" hangingPunct="0">
              <a:spcBef>
                <a:spcPct val="0"/>
              </a:spcBef>
              <a:spcAft>
                <a:spcPct val="0"/>
              </a:spcAft>
              <a:defRPr sz="2000">
                <a:solidFill>
                  <a:schemeClr val="tx1"/>
                </a:solidFill>
                <a:latin typeface="Verdana" pitchFamily="34" charset="0"/>
                <a:ea typeface="宋体" pitchFamily="2" charset="-122"/>
              </a:defRPr>
            </a:lvl7pPr>
            <a:lvl8pPr marL="3429000" indent="-228600" defTabSz="890588" eaLnBrk="0" fontAlgn="base" hangingPunct="0">
              <a:spcBef>
                <a:spcPct val="0"/>
              </a:spcBef>
              <a:spcAft>
                <a:spcPct val="0"/>
              </a:spcAft>
              <a:defRPr sz="2000">
                <a:solidFill>
                  <a:schemeClr val="tx1"/>
                </a:solidFill>
                <a:latin typeface="Verdana" pitchFamily="34" charset="0"/>
                <a:ea typeface="宋体" pitchFamily="2" charset="-122"/>
              </a:defRPr>
            </a:lvl8pPr>
            <a:lvl9pPr marL="3886200" indent="-228600" defTabSz="890588" eaLnBrk="0" fontAlgn="base" hangingPunct="0">
              <a:spcBef>
                <a:spcPct val="0"/>
              </a:spcBef>
              <a:spcAft>
                <a:spcPct val="0"/>
              </a:spcAft>
              <a:defRPr sz="2000">
                <a:solidFill>
                  <a:schemeClr val="tx1"/>
                </a:solidFill>
                <a:latin typeface="Verdana" pitchFamily="34" charset="0"/>
                <a:ea typeface="宋体" pitchFamily="2" charset="-122"/>
              </a:defRPr>
            </a:lvl9pPr>
          </a:lstStyle>
          <a:p>
            <a:pPr algn="r" eaLnBrk="1" hangingPunct="1"/>
            <a:fld id="{CE63AB8A-EB0B-4CA2-8580-9CAF4EC02BDE}" type="slidenum">
              <a:rPr lang="en-US" altLang="zh-CN" sz="1300">
                <a:solidFill>
                  <a:srgbClr val="000000"/>
                </a:solidFill>
                <a:latin typeface="Times New Roman" pitchFamily="18" charset="0"/>
              </a:rPr>
              <a:pPr algn="r" eaLnBrk="1" hangingPunct="1"/>
              <a:t>40</a:t>
            </a:fld>
            <a:endParaRPr lang="en-US" altLang="zh-CN" sz="1300">
              <a:solidFill>
                <a:srgbClr val="000000"/>
              </a:solidFill>
              <a:latin typeface="Times New Roman"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xfrm>
            <a:off x="711575" y="4861441"/>
            <a:ext cx="5676153" cy="460557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87" tIns="48244" rIns="96487" bIns="48244"/>
          <a:lstStyle/>
          <a:p>
            <a:pPr eaLnBrk="1" hangingPunct="1"/>
            <a:endParaRPr lang="zh-CN" altLang="en-US" dirty="0"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幻灯片图像占位符 1"/>
          <p:cNvSpPr>
            <a:spLocks noGrp="1" noRot="1" noChangeAspect="1" noTextEdit="1"/>
          </p:cNvSpPr>
          <p:nvPr>
            <p:ph type="sldImg"/>
          </p:nvPr>
        </p:nvSpPr>
        <p:spPr>
          <a:ln/>
        </p:spPr>
      </p:sp>
      <p:sp>
        <p:nvSpPr>
          <p:cNvPr id="1792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179204"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800" b="1">
                <a:solidFill>
                  <a:schemeClr val="tx1"/>
                </a:solidFill>
                <a:latin typeface="宋体" pitchFamily="2" charset="-122"/>
                <a:ea typeface="宋体" pitchFamily="2" charset="-122"/>
              </a:defRPr>
            </a:lvl1pPr>
            <a:lvl2pPr marL="742877" indent="-285722" eaLnBrk="0" hangingPunct="0">
              <a:defRPr kumimoji="1" sz="800" b="1">
                <a:solidFill>
                  <a:schemeClr val="tx1"/>
                </a:solidFill>
                <a:latin typeface="宋体" pitchFamily="2" charset="-122"/>
                <a:ea typeface="宋体" pitchFamily="2" charset="-122"/>
              </a:defRPr>
            </a:lvl2pPr>
            <a:lvl3pPr marL="1142888" indent="-228578" eaLnBrk="0" hangingPunct="0">
              <a:defRPr kumimoji="1" sz="800" b="1">
                <a:solidFill>
                  <a:schemeClr val="tx1"/>
                </a:solidFill>
                <a:latin typeface="宋体" pitchFamily="2" charset="-122"/>
                <a:ea typeface="宋体" pitchFamily="2" charset="-122"/>
              </a:defRPr>
            </a:lvl3pPr>
            <a:lvl4pPr marL="1600043" indent="-228578" eaLnBrk="0" hangingPunct="0">
              <a:defRPr kumimoji="1" sz="800" b="1">
                <a:solidFill>
                  <a:schemeClr val="tx1"/>
                </a:solidFill>
                <a:latin typeface="宋体" pitchFamily="2" charset="-122"/>
                <a:ea typeface="宋体" pitchFamily="2" charset="-122"/>
              </a:defRPr>
            </a:lvl4pPr>
            <a:lvl5pPr marL="2057198" indent="-228578" eaLnBrk="0" hangingPunct="0">
              <a:defRPr kumimoji="1" sz="800" b="1">
                <a:solidFill>
                  <a:schemeClr val="tx1"/>
                </a:solidFill>
                <a:latin typeface="宋体" pitchFamily="2" charset="-122"/>
                <a:ea typeface="宋体" pitchFamily="2" charset="-122"/>
              </a:defRPr>
            </a:lvl5pPr>
            <a:lvl6pPr marL="2514353" indent="-228578"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509" indent="-228578"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8664" indent="-228578"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5819" indent="-228578"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fld id="{A348AE84-BB63-4543-B0B1-DC77555C8E09}" type="slidenum">
              <a:rPr lang="en-US" altLang="zh-CN" sz="1300">
                <a:latin typeface="Times New Roman" pitchFamily="18" charset="0"/>
              </a:rPr>
              <a:pPr eaLnBrk="1" hangingPunct="1"/>
              <a:t>41</a:t>
            </a:fld>
            <a:endParaRPr lang="en-US" altLang="zh-CN" sz="130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a:ln/>
        </p:spPr>
      </p:sp>
      <p:sp>
        <p:nvSpPr>
          <p:cNvPr id="1802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180228"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800" b="1">
                <a:solidFill>
                  <a:schemeClr val="tx1"/>
                </a:solidFill>
                <a:latin typeface="宋体" pitchFamily="2" charset="-122"/>
                <a:ea typeface="宋体" pitchFamily="2" charset="-122"/>
              </a:defRPr>
            </a:lvl1pPr>
            <a:lvl2pPr marL="742877" indent="-285722" eaLnBrk="0" hangingPunct="0">
              <a:defRPr kumimoji="1" sz="800" b="1">
                <a:solidFill>
                  <a:schemeClr val="tx1"/>
                </a:solidFill>
                <a:latin typeface="宋体" pitchFamily="2" charset="-122"/>
                <a:ea typeface="宋体" pitchFamily="2" charset="-122"/>
              </a:defRPr>
            </a:lvl2pPr>
            <a:lvl3pPr marL="1142888" indent="-228578" eaLnBrk="0" hangingPunct="0">
              <a:defRPr kumimoji="1" sz="800" b="1">
                <a:solidFill>
                  <a:schemeClr val="tx1"/>
                </a:solidFill>
                <a:latin typeface="宋体" pitchFamily="2" charset="-122"/>
                <a:ea typeface="宋体" pitchFamily="2" charset="-122"/>
              </a:defRPr>
            </a:lvl3pPr>
            <a:lvl4pPr marL="1600043" indent="-228578" eaLnBrk="0" hangingPunct="0">
              <a:defRPr kumimoji="1" sz="800" b="1">
                <a:solidFill>
                  <a:schemeClr val="tx1"/>
                </a:solidFill>
                <a:latin typeface="宋体" pitchFamily="2" charset="-122"/>
                <a:ea typeface="宋体" pitchFamily="2" charset="-122"/>
              </a:defRPr>
            </a:lvl4pPr>
            <a:lvl5pPr marL="2057198" indent="-228578" eaLnBrk="0" hangingPunct="0">
              <a:defRPr kumimoji="1" sz="800" b="1">
                <a:solidFill>
                  <a:schemeClr val="tx1"/>
                </a:solidFill>
                <a:latin typeface="宋体" pitchFamily="2" charset="-122"/>
                <a:ea typeface="宋体" pitchFamily="2" charset="-122"/>
              </a:defRPr>
            </a:lvl5pPr>
            <a:lvl6pPr marL="2514353" indent="-228578"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509" indent="-228578"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8664" indent="-228578"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5819" indent="-228578"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fld id="{3E3A5955-6F90-4C5F-958E-94395821E6DD}" type="slidenum">
              <a:rPr lang="en-US" altLang="zh-CN" sz="1300">
                <a:latin typeface="Times New Roman" pitchFamily="18" charset="0"/>
              </a:rPr>
              <a:pPr eaLnBrk="1" hangingPunct="1"/>
              <a:t>42</a:t>
            </a:fld>
            <a:endParaRPr lang="en-US" altLang="zh-CN" sz="130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幻灯片图像占位符 1"/>
          <p:cNvSpPr>
            <a:spLocks noGrp="1" noRot="1" noChangeAspect="1" noTextEdit="1"/>
          </p:cNvSpPr>
          <p:nvPr>
            <p:ph type="sldImg"/>
          </p:nvPr>
        </p:nvSpPr>
        <p:spPr>
          <a:ln/>
        </p:spPr>
      </p:sp>
      <p:sp>
        <p:nvSpPr>
          <p:cNvPr id="1812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81252"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800" b="1">
                <a:solidFill>
                  <a:schemeClr val="tx1"/>
                </a:solidFill>
                <a:latin typeface="宋体" pitchFamily="2" charset="-122"/>
                <a:ea typeface="宋体" pitchFamily="2" charset="-122"/>
              </a:defRPr>
            </a:lvl1pPr>
            <a:lvl2pPr marL="742877" indent="-285722" eaLnBrk="0" hangingPunct="0">
              <a:defRPr kumimoji="1" sz="800" b="1">
                <a:solidFill>
                  <a:schemeClr val="tx1"/>
                </a:solidFill>
                <a:latin typeface="宋体" pitchFamily="2" charset="-122"/>
                <a:ea typeface="宋体" pitchFamily="2" charset="-122"/>
              </a:defRPr>
            </a:lvl2pPr>
            <a:lvl3pPr marL="1142888" indent="-228578" eaLnBrk="0" hangingPunct="0">
              <a:defRPr kumimoji="1" sz="800" b="1">
                <a:solidFill>
                  <a:schemeClr val="tx1"/>
                </a:solidFill>
                <a:latin typeface="宋体" pitchFamily="2" charset="-122"/>
                <a:ea typeface="宋体" pitchFamily="2" charset="-122"/>
              </a:defRPr>
            </a:lvl3pPr>
            <a:lvl4pPr marL="1600043" indent="-228578" eaLnBrk="0" hangingPunct="0">
              <a:defRPr kumimoji="1" sz="800" b="1">
                <a:solidFill>
                  <a:schemeClr val="tx1"/>
                </a:solidFill>
                <a:latin typeface="宋体" pitchFamily="2" charset="-122"/>
                <a:ea typeface="宋体" pitchFamily="2" charset="-122"/>
              </a:defRPr>
            </a:lvl4pPr>
            <a:lvl5pPr marL="2057198" indent="-228578" eaLnBrk="0" hangingPunct="0">
              <a:defRPr kumimoji="1" sz="800" b="1">
                <a:solidFill>
                  <a:schemeClr val="tx1"/>
                </a:solidFill>
                <a:latin typeface="宋体" pitchFamily="2" charset="-122"/>
                <a:ea typeface="宋体" pitchFamily="2" charset="-122"/>
              </a:defRPr>
            </a:lvl5pPr>
            <a:lvl6pPr marL="2514353" indent="-228578"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509" indent="-228578"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8664" indent="-228578"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5819" indent="-228578"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fld id="{C7882963-8ACB-4938-8B42-7E39456D3077}" type="slidenum">
              <a:rPr lang="en-US" altLang="zh-CN" sz="1300">
                <a:latin typeface="Times New Roman" pitchFamily="18" charset="0"/>
              </a:rPr>
              <a:pPr eaLnBrk="1" hangingPunct="1"/>
              <a:t>43</a:t>
            </a:fld>
            <a:endParaRPr lang="en-US" altLang="zh-CN" sz="130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87" tIns="48244" rIns="96487" bIns="48244" anchor="b"/>
          <a:lstStyle>
            <a:lvl1pPr defTabSz="890588" eaLnBrk="0" hangingPunct="0">
              <a:defRPr sz="2000">
                <a:solidFill>
                  <a:schemeClr val="tx1"/>
                </a:solidFill>
                <a:latin typeface="Verdana" pitchFamily="34" charset="0"/>
                <a:ea typeface="宋体" pitchFamily="2" charset="-122"/>
              </a:defRPr>
            </a:lvl1pPr>
            <a:lvl2pPr marL="742950" indent="-285750" defTabSz="890588" eaLnBrk="0" hangingPunct="0">
              <a:defRPr sz="2000">
                <a:solidFill>
                  <a:schemeClr val="tx1"/>
                </a:solidFill>
                <a:latin typeface="Verdana" pitchFamily="34" charset="0"/>
                <a:ea typeface="宋体" pitchFamily="2" charset="-122"/>
              </a:defRPr>
            </a:lvl2pPr>
            <a:lvl3pPr marL="1143000" indent="-228600" defTabSz="890588" eaLnBrk="0" hangingPunct="0">
              <a:defRPr sz="2000">
                <a:solidFill>
                  <a:schemeClr val="tx1"/>
                </a:solidFill>
                <a:latin typeface="Verdana" pitchFamily="34" charset="0"/>
                <a:ea typeface="宋体" pitchFamily="2" charset="-122"/>
              </a:defRPr>
            </a:lvl3pPr>
            <a:lvl4pPr marL="1600200" indent="-228600" defTabSz="890588" eaLnBrk="0" hangingPunct="0">
              <a:defRPr sz="2000">
                <a:solidFill>
                  <a:schemeClr val="tx1"/>
                </a:solidFill>
                <a:latin typeface="Verdana" pitchFamily="34" charset="0"/>
                <a:ea typeface="宋体" pitchFamily="2" charset="-122"/>
              </a:defRPr>
            </a:lvl4pPr>
            <a:lvl5pPr marL="2057400" indent="-228600" defTabSz="890588" eaLnBrk="0" hangingPunct="0">
              <a:defRPr sz="2000">
                <a:solidFill>
                  <a:schemeClr val="tx1"/>
                </a:solidFill>
                <a:latin typeface="Verdana" pitchFamily="34" charset="0"/>
                <a:ea typeface="宋体" pitchFamily="2" charset="-122"/>
              </a:defRPr>
            </a:lvl5pPr>
            <a:lvl6pPr marL="2514600" indent="-228600" defTabSz="890588" eaLnBrk="0" fontAlgn="base" hangingPunct="0">
              <a:spcBef>
                <a:spcPct val="0"/>
              </a:spcBef>
              <a:spcAft>
                <a:spcPct val="0"/>
              </a:spcAft>
              <a:defRPr sz="2000">
                <a:solidFill>
                  <a:schemeClr val="tx1"/>
                </a:solidFill>
                <a:latin typeface="Verdana" pitchFamily="34" charset="0"/>
                <a:ea typeface="宋体" pitchFamily="2" charset="-122"/>
              </a:defRPr>
            </a:lvl6pPr>
            <a:lvl7pPr marL="2971800" indent="-228600" defTabSz="890588" eaLnBrk="0" fontAlgn="base" hangingPunct="0">
              <a:spcBef>
                <a:spcPct val="0"/>
              </a:spcBef>
              <a:spcAft>
                <a:spcPct val="0"/>
              </a:spcAft>
              <a:defRPr sz="2000">
                <a:solidFill>
                  <a:schemeClr val="tx1"/>
                </a:solidFill>
                <a:latin typeface="Verdana" pitchFamily="34" charset="0"/>
                <a:ea typeface="宋体" pitchFamily="2" charset="-122"/>
              </a:defRPr>
            </a:lvl7pPr>
            <a:lvl8pPr marL="3429000" indent="-228600" defTabSz="890588" eaLnBrk="0" fontAlgn="base" hangingPunct="0">
              <a:spcBef>
                <a:spcPct val="0"/>
              </a:spcBef>
              <a:spcAft>
                <a:spcPct val="0"/>
              </a:spcAft>
              <a:defRPr sz="2000">
                <a:solidFill>
                  <a:schemeClr val="tx1"/>
                </a:solidFill>
                <a:latin typeface="Verdana" pitchFamily="34" charset="0"/>
                <a:ea typeface="宋体" pitchFamily="2" charset="-122"/>
              </a:defRPr>
            </a:lvl8pPr>
            <a:lvl9pPr marL="3886200" indent="-228600" defTabSz="890588" eaLnBrk="0" fontAlgn="base" hangingPunct="0">
              <a:spcBef>
                <a:spcPct val="0"/>
              </a:spcBef>
              <a:spcAft>
                <a:spcPct val="0"/>
              </a:spcAft>
              <a:defRPr sz="2000">
                <a:solidFill>
                  <a:schemeClr val="tx1"/>
                </a:solidFill>
                <a:latin typeface="Verdana" pitchFamily="34" charset="0"/>
                <a:ea typeface="宋体" pitchFamily="2" charset="-122"/>
              </a:defRPr>
            </a:lvl9pPr>
          </a:lstStyle>
          <a:p>
            <a:pPr algn="r" eaLnBrk="1" hangingPunct="1"/>
            <a:fld id="{18CD8B18-99DB-45F4-936C-949C07168843}" type="slidenum">
              <a:rPr lang="en-US" altLang="zh-CN" sz="1300">
                <a:solidFill>
                  <a:srgbClr val="000000"/>
                </a:solidFill>
                <a:latin typeface="Times New Roman" pitchFamily="18" charset="0"/>
              </a:rPr>
              <a:pPr algn="r" eaLnBrk="1" hangingPunct="1"/>
              <a:t>44</a:t>
            </a:fld>
            <a:endParaRPr lang="en-US" altLang="zh-CN" sz="1300">
              <a:solidFill>
                <a:srgbClr val="000000"/>
              </a:solidFill>
              <a:latin typeface="Times New Roman"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xfrm>
            <a:off x="711575" y="4861441"/>
            <a:ext cx="5676153" cy="460557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87" tIns="48244" rIns="96487" bIns="48244"/>
          <a:lstStyle/>
          <a:p>
            <a:pPr eaLnBrk="1" hangingPunct="1"/>
            <a:endParaRPr lang="zh-CN" altLang="en-US" dirty="0"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latin typeface="Arial" pitchFamily="34" charset="0"/>
                <a:ea typeface="ＭＳ Ｐゴシック" pitchFamily="34" charset="-128"/>
              </a:rPr>
              <a:t>ISA is the interface between hardware and software… It is a contract that the hardware promises to satisfy.</a:t>
            </a:r>
          </a:p>
          <a:p>
            <a:pPr eaLnBrk="1" hangingPunct="1">
              <a:spcBef>
                <a:spcPct val="0"/>
              </a:spcBef>
            </a:pPr>
            <a:r>
              <a:rPr lang="en-US" altLang="zh-CN" dirty="0" smtClean="0">
                <a:latin typeface="Arial" pitchFamily="34" charset="0"/>
                <a:ea typeface="ＭＳ Ｐゴシック" pitchFamily="34" charset="-128"/>
              </a:rPr>
              <a:t>Builder/user interface</a:t>
            </a:r>
          </a:p>
        </p:txBody>
      </p:sp>
      <p:sp>
        <p:nvSpPr>
          <p:cNvPr id="563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pitchFamily="34" charset="0"/>
                <a:ea typeface="ＭＳ Ｐゴシック" pitchFamily="34" charset="-128"/>
              </a:defRPr>
            </a:lvl1pPr>
            <a:lvl2pPr marL="804763" indent="-309524" eaLnBrk="0" hangingPunct="0">
              <a:defRPr sz="2600">
                <a:solidFill>
                  <a:schemeClr val="tx1"/>
                </a:solidFill>
                <a:latin typeface="Arial" pitchFamily="34" charset="0"/>
                <a:ea typeface="ＭＳ Ｐゴシック" pitchFamily="34" charset="-128"/>
              </a:defRPr>
            </a:lvl2pPr>
            <a:lvl3pPr marL="1238098" indent="-247620" eaLnBrk="0" hangingPunct="0">
              <a:defRPr sz="2600">
                <a:solidFill>
                  <a:schemeClr val="tx1"/>
                </a:solidFill>
                <a:latin typeface="Arial" pitchFamily="34" charset="0"/>
                <a:ea typeface="ＭＳ Ｐゴシック" pitchFamily="34" charset="-128"/>
              </a:defRPr>
            </a:lvl3pPr>
            <a:lvl4pPr marL="1733337" indent="-247620" eaLnBrk="0" hangingPunct="0">
              <a:defRPr sz="2600">
                <a:solidFill>
                  <a:schemeClr val="tx1"/>
                </a:solidFill>
                <a:latin typeface="Arial" pitchFamily="34" charset="0"/>
                <a:ea typeface="ＭＳ Ｐゴシック" pitchFamily="34" charset="-128"/>
              </a:defRPr>
            </a:lvl4pPr>
            <a:lvl5pPr marL="2228576" indent="-247620" eaLnBrk="0" hangingPunct="0">
              <a:defRPr sz="2600">
                <a:solidFill>
                  <a:schemeClr val="tx1"/>
                </a:solidFill>
                <a:latin typeface="Arial" pitchFamily="34" charset="0"/>
                <a:ea typeface="ＭＳ Ｐゴシック" pitchFamily="34" charset="-128"/>
              </a:defRPr>
            </a:lvl5pPr>
            <a:lvl6pPr marL="2723815" indent="-247620" eaLnBrk="0" fontAlgn="base" hangingPunct="0">
              <a:spcBef>
                <a:spcPct val="0"/>
              </a:spcBef>
              <a:spcAft>
                <a:spcPct val="0"/>
              </a:spcAft>
              <a:defRPr sz="2600">
                <a:solidFill>
                  <a:schemeClr val="tx1"/>
                </a:solidFill>
                <a:latin typeface="Arial" pitchFamily="34" charset="0"/>
                <a:ea typeface="ＭＳ Ｐゴシック" pitchFamily="34" charset="-128"/>
              </a:defRPr>
            </a:lvl6pPr>
            <a:lvl7pPr marL="3219054" indent="-247620" eaLnBrk="0" fontAlgn="base" hangingPunct="0">
              <a:spcBef>
                <a:spcPct val="0"/>
              </a:spcBef>
              <a:spcAft>
                <a:spcPct val="0"/>
              </a:spcAft>
              <a:defRPr sz="2600">
                <a:solidFill>
                  <a:schemeClr val="tx1"/>
                </a:solidFill>
                <a:latin typeface="Arial" pitchFamily="34" charset="0"/>
                <a:ea typeface="ＭＳ Ｐゴシック" pitchFamily="34" charset="-128"/>
              </a:defRPr>
            </a:lvl7pPr>
            <a:lvl8pPr marL="3714293" indent="-247620" eaLnBrk="0" fontAlgn="base" hangingPunct="0">
              <a:spcBef>
                <a:spcPct val="0"/>
              </a:spcBef>
              <a:spcAft>
                <a:spcPct val="0"/>
              </a:spcAft>
              <a:defRPr sz="2600">
                <a:solidFill>
                  <a:schemeClr val="tx1"/>
                </a:solidFill>
                <a:latin typeface="Arial" pitchFamily="34" charset="0"/>
                <a:ea typeface="ＭＳ Ｐゴシック" pitchFamily="34" charset="-128"/>
              </a:defRPr>
            </a:lvl8pPr>
            <a:lvl9pPr marL="4209532" indent="-247620" eaLnBrk="0" fontAlgn="base" hangingPunct="0">
              <a:spcBef>
                <a:spcPct val="0"/>
              </a:spcBef>
              <a:spcAft>
                <a:spcPct val="0"/>
              </a:spcAft>
              <a:defRPr sz="2600">
                <a:solidFill>
                  <a:schemeClr val="tx1"/>
                </a:solidFill>
                <a:latin typeface="Arial" pitchFamily="34" charset="0"/>
                <a:ea typeface="ＭＳ Ｐゴシック" pitchFamily="34" charset="-128"/>
              </a:defRPr>
            </a:lvl9pPr>
          </a:lstStyle>
          <a:p>
            <a:pPr eaLnBrk="1" hangingPunct="1"/>
            <a:fld id="{99407F5E-F925-42AC-82BD-1436C2DDCEDB}" type="slidenum">
              <a:rPr lang="en-US" altLang="zh-CN" sz="1300">
                <a:solidFill>
                  <a:srgbClr val="000000"/>
                </a:solidFill>
              </a:rPr>
              <a:pPr eaLnBrk="1" hangingPunct="1"/>
              <a:t>23</a:t>
            </a:fld>
            <a:endParaRPr lang="en-US" altLang="zh-CN" sz="1300">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幻灯片图像占位符 1"/>
          <p:cNvSpPr>
            <a:spLocks noGrp="1" noRot="1" noChangeAspect="1" noTextEdit="1"/>
          </p:cNvSpPr>
          <p:nvPr>
            <p:ph type="sldImg"/>
          </p:nvPr>
        </p:nvSpPr>
        <p:spPr>
          <a:ln/>
        </p:spPr>
      </p:sp>
      <p:sp>
        <p:nvSpPr>
          <p:cNvPr id="1566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566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800" b="1">
                <a:solidFill>
                  <a:schemeClr val="tx1"/>
                </a:solidFill>
                <a:latin typeface="宋体" pitchFamily="2" charset="-122"/>
                <a:ea typeface="宋体" pitchFamily="2" charset="-122"/>
              </a:defRPr>
            </a:lvl1pPr>
            <a:lvl2pPr marL="742877" indent="-285722" eaLnBrk="0" hangingPunct="0">
              <a:defRPr kumimoji="1" sz="800" b="1">
                <a:solidFill>
                  <a:schemeClr val="tx1"/>
                </a:solidFill>
                <a:latin typeface="宋体" pitchFamily="2" charset="-122"/>
                <a:ea typeface="宋体" pitchFamily="2" charset="-122"/>
              </a:defRPr>
            </a:lvl2pPr>
            <a:lvl3pPr marL="1142888" indent="-228578" eaLnBrk="0" hangingPunct="0">
              <a:defRPr kumimoji="1" sz="800" b="1">
                <a:solidFill>
                  <a:schemeClr val="tx1"/>
                </a:solidFill>
                <a:latin typeface="宋体" pitchFamily="2" charset="-122"/>
                <a:ea typeface="宋体" pitchFamily="2" charset="-122"/>
              </a:defRPr>
            </a:lvl3pPr>
            <a:lvl4pPr marL="1600043" indent="-228578" eaLnBrk="0" hangingPunct="0">
              <a:defRPr kumimoji="1" sz="800" b="1">
                <a:solidFill>
                  <a:schemeClr val="tx1"/>
                </a:solidFill>
                <a:latin typeface="宋体" pitchFamily="2" charset="-122"/>
                <a:ea typeface="宋体" pitchFamily="2" charset="-122"/>
              </a:defRPr>
            </a:lvl4pPr>
            <a:lvl5pPr marL="2057198" indent="-228578" eaLnBrk="0" hangingPunct="0">
              <a:defRPr kumimoji="1" sz="800" b="1">
                <a:solidFill>
                  <a:schemeClr val="tx1"/>
                </a:solidFill>
                <a:latin typeface="宋体" pitchFamily="2" charset="-122"/>
                <a:ea typeface="宋体" pitchFamily="2" charset="-122"/>
              </a:defRPr>
            </a:lvl5pPr>
            <a:lvl6pPr marL="2514353" indent="-228578"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509" indent="-228578"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8664" indent="-228578"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5819" indent="-228578"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fld id="{C8CC1B2F-D9F2-4CAB-ADF3-799297AA59F7}" type="slidenum">
              <a:rPr lang="zh-CN" altLang="en-US" sz="1300"/>
              <a:pPr eaLnBrk="1" hangingPunct="1"/>
              <a:t>24</a:t>
            </a:fld>
            <a:endParaRPr lang="en-US" altLang="zh-CN"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87" tIns="48244" rIns="96487" bIns="48244" anchor="b"/>
          <a:lstStyle>
            <a:lvl1pPr defTabSz="890588" eaLnBrk="0" hangingPunct="0">
              <a:defRPr sz="2000">
                <a:solidFill>
                  <a:schemeClr val="tx1"/>
                </a:solidFill>
                <a:latin typeface="Verdana" pitchFamily="34" charset="0"/>
                <a:ea typeface="宋体" pitchFamily="2" charset="-122"/>
              </a:defRPr>
            </a:lvl1pPr>
            <a:lvl2pPr marL="742950" indent="-285750" defTabSz="890588" eaLnBrk="0" hangingPunct="0">
              <a:defRPr sz="2000">
                <a:solidFill>
                  <a:schemeClr val="tx1"/>
                </a:solidFill>
                <a:latin typeface="Verdana" pitchFamily="34" charset="0"/>
                <a:ea typeface="宋体" pitchFamily="2" charset="-122"/>
              </a:defRPr>
            </a:lvl2pPr>
            <a:lvl3pPr marL="1143000" indent="-228600" defTabSz="890588" eaLnBrk="0" hangingPunct="0">
              <a:defRPr sz="2000">
                <a:solidFill>
                  <a:schemeClr val="tx1"/>
                </a:solidFill>
                <a:latin typeface="Verdana" pitchFamily="34" charset="0"/>
                <a:ea typeface="宋体" pitchFamily="2" charset="-122"/>
              </a:defRPr>
            </a:lvl3pPr>
            <a:lvl4pPr marL="1600200" indent="-228600" defTabSz="890588" eaLnBrk="0" hangingPunct="0">
              <a:defRPr sz="2000">
                <a:solidFill>
                  <a:schemeClr val="tx1"/>
                </a:solidFill>
                <a:latin typeface="Verdana" pitchFamily="34" charset="0"/>
                <a:ea typeface="宋体" pitchFamily="2" charset="-122"/>
              </a:defRPr>
            </a:lvl4pPr>
            <a:lvl5pPr marL="2057400" indent="-228600" defTabSz="890588" eaLnBrk="0" hangingPunct="0">
              <a:defRPr sz="2000">
                <a:solidFill>
                  <a:schemeClr val="tx1"/>
                </a:solidFill>
                <a:latin typeface="Verdana" pitchFamily="34" charset="0"/>
                <a:ea typeface="宋体" pitchFamily="2" charset="-122"/>
              </a:defRPr>
            </a:lvl5pPr>
            <a:lvl6pPr marL="2514600" indent="-228600" defTabSz="890588" eaLnBrk="0" fontAlgn="base" hangingPunct="0">
              <a:spcBef>
                <a:spcPct val="0"/>
              </a:spcBef>
              <a:spcAft>
                <a:spcPct val="0"/>
              </a:spcAft>
              <a:defRPr sz="2000">
                <a:solidFill>
                  <a:schemeClr val="tx1"/>
                </a:solidFill>
                <a:latin typeface="Verdana" pitchFamily="34" charset="0"/>
                <a:ea typeface="宋体" pitchFamily="2" charset="-122"/>
              </a:defRPr>
            </a:lvl6pPr>
            <a:lvl7pPr marL="2971800" indent="-228600" defTabSz="890588" eaLnBrk="0" fontAlgn="base" hangingPunct="0">
              <a:spcBef>
                <a:spcPct val="0"/>
              </a:spcBef>
              <a:spcAft>
                <a:spcPct val="0"/>
              </a:spcAft>
              <a:defRPr sz="2000">
                <a:solidFill>
                  <a:schemeClr val="tx1"/>
                </a:solidFill>
                <a:latin typeface="Verdana" pitchFamily="34" charset="0"/>
                <a:ea typeface="宋体" pitchFamily="2" charset="-122"/>
              </a:defRPr>
            </a:lvl7pPr>
            <a:lvl8pPr marL="3429000" indent="-228600" defTabSz="890588" eaLnBrk="0" fontAlgn="base" hangingPunct="0">
              <a:spcBef>
                <a:spcPct val="0"/>
              </a:spcBef>
              <a:spcAft>
                <a:spcPct val="0"/>
              </a:spcAft>
              <a:defRPr sz="2000">
                <a:solidFill>
                  <a:schemeClr val="tx1"/>
                </a:solidFill>
                <a:latin typeface="Verdana" pitchFamily="34" charset="0"/>
                <a:ea typeface="宋体" pitchFamily="2" charset="-122"/>
              </a:defRPr>
            </a:lvl8pPr>
            <a:lvl9pPr marL="3886200" indent="-228600" defTabSz="890588" eaLnBrk="0" fontAlgn="base" hangingPunct="0">
              <a:spcBef>
                <a:spcPct val="0"/>
              </a:spcBef>
              <a:spcAft>
                <a:spcPct val="0"/>
              </a:spcAft>
              <a:defRPr sz="2000">
                <a:solidFill>
                  <a:schemeClr val="tx1"/>
                </a:solidFill>
                <a:latin typeface="Verdana" pitchFamily="34" charset="0"/>
                <a:ea typeface="宋体" pitchFamily="2" charset="-122"/>
              </a:defRPr>
            </a:lvl9pPr>
          </a:lstStyle>
          <a:p>
            <a:pPr algn="r" eaLnBrk="1" hangingPunct="1"/>
            <a:fld id="{A8AAE29F-39D1-484F-8A91-8F3A10EFF3E3}" type="slidenum">
              <a:rPr lang="en-US" altLang="zh-CN" sz="1300">
                <a:latin typeface="Times New Roman" pitchFamily="18" charset="0"/>
              </a:rPr>
              <a:pPr algn="r" eaLnBrk="1" hangingPunct="1"/>
              <a:t>25</a:t>
            </a:fld>
            <a:endParaRPr lang="en-US" altLang="zh-CN" sz="1300">
              <a:latin typeface="Times New Roman"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711575" y="4861441"/>
            <a:ext cx="5676153" cy="460557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87" tIns="48244" rIns="96487" bIns="48244"/>
          <a:lstStyle/>
          <a:p>
            <a:pPr eaLnBrk="1" hangingPunct="1"/>
            <a:endParaRPr lang="zh-CN" altLang="en-US" dirty="0"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87" tIns="48244" rIns="96487" bIns="48244" anchor="b"/>
          <a:lstStyle>
            <a:lvl1pPr defTabSz="890588" eaLnBrk="0" hangingPunct="0">
              <a:defRPr sz="2000">
                <a:solidFill>
                  <a:schemeClr val="tx1"/>
                </a:solidFill>
                <a:latin typeface="Verdana" pitchFamily="34" charset="0"/>
                <a:ea typeface="宋体" pitchFamily="2" charset="-122"/>
              </a:defRPr>
            </a:lvl1pPr>
            <a:lvl2pPr marL="742950" indent="-285750" defTabSz="890588" eaLnBrk="0" hangingPunct="0">
              <a:defRPr sz="2000">
                <a:solidFill>
                  <a:schemeClr val="tx1"/>
                </a:solidFill>
                <a:latin typeface="Verdana" pitchFamily="34" charset="0"/>
                <a:ea typeface="宋体" pitchFamily="2" charset="-122"/>
              </a:defRPr>
            </a:lvl2pPr>
            <a:lvl3pPr marL="1143000" indent="-228600" defTabSz="890588" eaLnBrk="0" hangingPunct="0">
              <a:defRPr sz="2000">
                <a:solidFill>
                  <a:schemeClr val="tx1"/>
                </a:solidFill>
                <a:latin typeface="Verdana" pitchFamily="34" charset="0"/>
                <a:ea typeface="宋体" pitchFamily="2" charset="-122"/>
              </a:defRPr>
            </a:lvl3pPr>
            <a:lvl4pPr marL="1600200" indent="-228600" defTabSz="890588" eaLnBrk="0" hangingPunct="0">
              <a:defRPr sz="2000">
                <a:solidFill>
                  <a:schemeClr val="tx1"/>
                </a:solidFill>
                <a:latin typeface="Verdana" pitchFamily="34" charset="0"/>
                <a:ea typeface="宋体" pitchFamily="2" charset="-122"/>
              </a:defRPr>
            </a:lvl4pPr>
            <a:lvl5pPr marL="2057400" indent="-228600" defTabSz="890588" eaLnBrk="0" hangingPunct="0">
              <a:defRPr sz="2000">
                <a:solidFill>
                  <a:schemeClr val="tx1"/>
                </a:solidFill>
                <a:latin typeface="Verdana" pitchFamily="34" charset="0"/>
                <a:ea typeface="宋体" pitchFamily="2" charset="-122"/>
              </a:defRPr>
            </a:lvl5pPr>
            <a:lvl6pPr marL="2514600" indent="-228600" defTabSz="890588" eaLnBrk="0" fontAlgn="base" hangingPunct="0">
              <a:spcBef>
                <a:spcPct val="0"/>
              </a:spcBef>
              <a:spcAft>
                <a:spcPct val="0"/>
              </a:spcAft>
              <a:defRPr sz="2000">
                <a:solidFill>
                  <a:schemeClr val="tx1"/>
                </a:solidFill>
                <a:latin typeface="Verdana" pitchFamily="34" charset="0"/>
                <a:ea typeface="宋体" pitchFamily="2" charset="-122"/>
              </a:defRPr>
            </a:lvl6pPr>
            <a:lvl7pPr marL="2971800" indent="-228600" defTabSz="890588" eaLnBrk="0" fontAlgn="base" hangingPunct="0">
              <a:spcBef>
                <a:spcPct val="0"/>
              </a:spcBef>
              <a:spcAft>
                <a:spcPct val="0"/>
              </a:spcAft>
              <a:defRPr sz="2000">
                <a:solidFill>
                  <a:schemeClr val="tx1"/>
                </a:solidFill>
                <a:latin typeface="Verdana" pitchFamily="34" charset="0"/>
                <a:ea typeface="宋体" pitchFamily="2" charset="-122"/>
              </a:defRPr>
            </a:lvl7pPr>
            <a:lvl8pPr marL="3429000" indent="-228600" defTabSz="890588" eaLnBrk="0" fontAlgn="base" hangingPunct="0">
              <a:spcBef>
                <a:spcPct val="0"/>
              </a:spcBef>
              <a:spcAft>
                <a:spcPct val="0"/>
              </a:spcAft>
              <a:defRPr sz="2000">
                <a:solidFill>
                  <a:schemeClr val="tx1"/>
                </a:solidFill>
                <a:latin typeface="Verdana" pitchFamily="34" charset="0"/>
                <a:ea typeface="宋体" pitchFamily="2" charset="-122"/>
              </a:defRPr>
            </a:lvl8pPr>
            <a:lvl9pPr marL="3886200" indent="-228600" defTabSz="890588" eaLnBrk="0" fontAlgn="base" hangingPunct="0">
              <a:spcBef>
                <a:spcPct val="0"/>
              </a:spcBef>
              <a:spcAft>
                <a:spcPct val="0"/>
              </a:spcAft>
              <a:defRPr sz="2000">
                <a:solidFill>
                  <a:schemeClr val="tx1"/>
                </a:solidFill>
                <a:latin typeface="Verdana" pitchFamily="34" charset="0"/>
                <a:ea typeface="宋体" pitchFamily="2" charset="-122"/>
              </a:defRPr>
            </a:lvl9pPr>
          </a:lstStyle>
          <a:p>
            <a:pPr algn="r" eaLnBrk="1" hangingPunct="1"/>
            <a:fld id="{EFD6978E-12A6-408B-B6B3-B88CEF6C9571}" type="slidenum">
              <a:rPr lang="en-US" altLang="zh-CN" sz="1300">
                <a:latin typeface="Times New Roman" pitchFamily="18" charset="0"/>
              </a:rPr>
              <a:pPr algn="r" eaLnBrk="1" hangingPunct="1"/>
              <a:t>26</a:t>
            </a:fld>
            <a:endParaRPr lang="en-US" altLang="zh-CN" sz="1300">
              <a:latin typeface="Times New Roman" pitchFamily="18"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xfrm>
            <a:off x="711575" y="4861441"/>
            <a:ext cx="5676153" cy="460557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87" tIns="48244" rIns="96487" bIns="48244"/>
          <a:lstStyle/>
          <a:p>
            <a:pPr eaLnBrk="1" hangingPunct="1"/>
            <a:r>
              <a:rPr lang="zh-CN" altLang="en-US" smtClean="0">
                <a:latin typeface="Arial" pitchFamily="34" charset="0"/>
              </a:rPr>
              <a:t>内存</a:t>
            </a:r>
            <a:r>
              <a:rPr lang="en-US" altLang="zh-CN" smtClean="0">
                <a:latin typeface="Arial" pitchFamily="34" charset="0"/>
              </a:rPr>
              <a:t>4*1G</a:t>
            </a:r>
            <a:r>
              <a:rPr lang="zh-CN" altLang="en-US" smtClean="0">
                <a:latin typeface="Arial" pitchFamily="34" charset="0"/>
              </a:rPr>
              <a:t>与</a:t>
            </a:r>
            <a:r>
              <a:rPr lang="en-US" altLang="zh-CN" smtClean="0">
                <a:latin typeface="Arial" pitchFamily="34" charset="0"/>
              </a:rPr>
              <a:t>2*2G</a:t>
            </a:r>
          </a:p>
          <a:p>
            <a:pPr eaLnBrk="1" hangingPunct="1"/>
            <a:endParaRPr lang="en-US" altLang="zh-CN"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87" tIns="48244" rIns="96487" bIns="48244" anchor="b"/>
          <a:lstStyle>
            <a:lvl1pPr defTabSz="890588" eaLnBrk="0" hangingPunct="0">
              <a:defRPr sz="2000">
                <a:solidFill>
                  <a:schemeClr val="tx1"/>
                </a:solidFill>
                <a:latin typeface="Verdana" pitchFamily="34" charset="0"/>
                <a:ea typeface="宋体" pitchFamily="2" charset="-122"/>
              </a:defRPr>
            </a:lvl1pPr>
            <a:lvl2pPr marL="742950" indent="-285750" defTabSz="890588" eaLnBrk="0" hangingPunct="0">
              <a:defRPr sz="2000">
                <a:solidFill>
                  <a:schemeClr val="tx1"/>
                </a:solidFill>
                <a:latin typeface="Verdana" pitchFamily="34" charset="0"/>
                <a:ea typeface="宋体" pitchFamily="2" charset="-122"/>
              </a:defRPr>
            </a:lvl2pPr>
            <a:lvl3pPr marL="1143000" indent="-228600" defTabSz="890588" eaLnBrk="0" hangingPunct="0">
              <a:defRPr sz="2000">
                <a:solidFill>
                  <a:schemeClr val="tx1"/>
                </a:solidFill>
                <a:latin typeface="Verdana" pitchFamily="34" charset="0"/>
                <a:ea typeface="宋体" pitchFamily="2" charset="-122"/>
              </a:defRPr>
            </a:lvl3pPr>
            <a:lvl4pPr marL="1600200" indent="-228600" defTabSz="890588" eaLnBrk="0" hangingPunct="0">
              <a:defRPr sz="2000">
                <a:solidFill>
                  <a:schemeClr val="tx1"/>
                </a:solidFill>
                <a:latin typeface="Verdana" pitchFamily="34" charset="0"/>
                <a:ea typeface="宋体" pitchFamily="2" charset="-122"/>
              </a:defRPr>
            </a:lvl4pPr>
            <a:lvl5pPr marL="2057400" indent="-228600" defTabSz="890588" eaLnBrk="0" hangingPunct="0">
              <a:defRPr sz="2000">
                <a:solidFill>
                  <a:schemeClr val="tx1"/>
                </a:solidFill>
                <a:latin typeface="Verdana" pitchFamily="34" charset="0"/>
                <a:ea typeface="宋体" pitchFamily="2" charset="-122"/>
              </a:defRPr>
            </a:lvl5pPr>
            <a:lvl6pPr marL="2514600" indent="-228600" defTabSz="890588" eaLnBrk="0" fontAlgn="base" hangingPunct="0">
              <a:spcBef>
                <a:spcPct val="0"/>
              </a:spcBef>
              <a:spcAft>
                <a:spcPct val="0"/>
              </a:spcAft>
              <a:defRPr sz="2000">
                <a:solidFill>
                  <a:schemeClr val="tx1"/>
                </a:solidFill>
                <a:latin typeface="Verdana" pitchFamily="34" charset="0"/>
                <a:ea typeface="宋体" pitchFamily="2" charset="-122"/>
              </a:defRPr>
            </a:lvl6pPr>
            <a:lvl7pPr marL="2971800" indent="-228600" defTabSz="890588" eaLnBrk="0" fontAlgn="base" hangingPunct="0">
              <a:spcBef>
                <a:spcPct val="0"/>
              </a:spcBef>
              <a:spcAft>
                <a:spcPct val="0"/>
              </a:spcAft>
              <a:defRPr sz="2000">
                <a:solidFill>
                  <a:schemeClr val="tx1"/>
                </a:solidFill>
                <a:latin typeface="Verdana" pitchFamily="34" charset="0"/>
                <a:ea typeface="宋体" pitchFamily="2" charset="-122"/>
              </a:defRPr>
            </a:lvl7pPr>
            <a:lvl8pPr marL="3429000" indent="-228600" defTabSz="890588" eaLnBrk="0" fontAlgn="base" hangingPunct="0">
              <a:spcBef>
                <a:spcPct val="0"/>
              </a:spcBef>
              <a:spcAft>
                <a:spcPct val="0"/>
              </a:spcAft>
              <a:defRPr sz="2000">
                <a:solidFill>
                  <a:schemeClr val="tx1"/>
                </a:solidFill>
                <a:latin typeface="Verdana" pitchFamily="34" charset="0"/>
                <a:ea typeface="宋体" pitchFamily="2" charset="-122"/>
              </a:defRPr>
            </a:lvl8pPr>
            <a:lvl9pPr marL="3886200" indent="-228600" defTabSz="890588" eaLnBrk="0" fontAlgn="base" hangingPunct="0">
              <a:spcBef>
                <a:spcPct val="0"/>
              </a:spcBef>
              <a:spcAft>
                <a:spcPct val="0"/>
              </a:spcAft>
              <a:defRPr sz="2000">
                <a:solidFill>
                  <a:schemeClr val="tx1"/>
                </a:solidFill>
                <a:latin typeface="Verdana" pitchFamily="34" charset="0"/>
                <a:ea typeface="宋体" pitchFamily="2" charset="-122"/>
              </a:defRPr>
            </a:lvl9pPr>
          </a:lstStyle>
          <a:p>
            <a:pPr algn="r" eaLnBrk="1" hangingPunct="1"/>
            <a:fld id="{BF7DECDE-3A09-443D-A9A8-E65E07AE6C96}" type="slidenum">
              <a:rPr lang="en-US" altLang="zh-CN" sz="1300">
                <a:latin typeface="Times New Roman" pitchFamily="18" charset="0"/>
              </a:rPr>
              <a:pPr algn="r" eaLnBrk="1" hangingPunct="1"/>
              <a:t>31</a:t>
            </a:fld>
            <a:endParaRPr lang="en-US" altLang="zh-CN" sz="1300">
              <a:latin typeface="Times New Roman"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xfrm>
            <a:off x="711575" y="4861441"/>
            <a:ext cx="5676153" cy="460557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87" tIns="48244" rIns="96487" bIns="48244"/>
          <a:lstStyle/>
          <a:p>
            <a:pPr eaLnBrk="1" hangingPunct="1"/>
            <a:endParaRPr lang="zh-CN" altLang="en-US" dirty="0"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87" tIns="48244" rIns="96487" bIns="48244" anchor="b"/>
          <a:lstStyle>
            <a:lvl1pPr defTabSz="890588" eaLnBrk="0" hangingPunct="0">
              <a:defRPr sz="2000">
                <a:solidFill>
                  <a:schemeClr val="tx1"/>
                </a:solidFill>
                <a:latin typeface="Verdana" pitchFamily="34" charset="0"/>
                <a:ea typeface="宋体" pitchFamily="2" charset="-122"/>
              </a:defRPr>
            </a:lvl1pPr>
            <a:lvl2pPr marL="742950" indent="-285750" defTabSz="890588" eaLnBrk="0" hangingPunct="0">
              <a:defRPr sz="2000">
                <a:solidFill>
                  <a:schemeClr val="tx1"/>
                </a:solidFill>
                <a:latin typeface="Verdana" pitchFamily="34" charset="0"/>
                <a:ea typeface="宋体" pitchFamily="2" charset="-122"/>
              </a:defRPr>
            </a:lvl2pPr>
            <a:lvl3pPr marL="1143000" indent="-228600" defTabSz="890588" eaLnBrk="0" hangingPunct="0">
              <a:defRPr sz="2000">
                <a:solidFill>
                  <a:schemeClr val="tx1"/>
                </a:solidFill>
                <a:latin typeface="Verdana" pitchFamily="34" charset="0"/>
                <a:ea typeface="宋体" pitchFamily="2" charset="-122"/>
              </a:defRPr>
            </a:lvl3pPr>
            <a:lvl4pPr marL="1600200" indent="-228600" defTabSz="890588" eaLnBrk="0" hangingPunct="0">
              <a:defRPr sz="2000">
                <a:solidFill>
                  <a:schemeClr val="tx1"/>
                </a:solidFill>
                <a:latin typeface="Verdana" pitchFamily="34" charset="0"/>
                <a:ea typeface="宋体" pitchFamily="2" charset="-122"/>
              </a:defRPr>
            </a:lvl4pPr>
            <a:lvl5pPr marL="2057400" indent="-228600" defTabSz="890588" eaLnBrk="0" hangingPunct="0">
              <a:defRPr sz="2000">
                <a:solidFill>
                  <a:schemeClr val="tx1"/>
                </a:solidFill>
                <a:latin typeface="Verdana" pitchFamily="34" charset="0"/>
                <a:ea typeface="宋体" pitchFamily="2" charset="-122"/>
              </a:defRPr>
            </a:lvl5pPr>
            <a:lvl6pPr marL="2514600" indent="-228600" defTabSz="890588" eaLnBrk="0" fontAlgn="base" hangingPunct="0">
              <a:spcBef>
                <a:spcPct val="0"/>
              </a:spcBef>
              <a:spcAft>
                <a:spcPct val="0"/>
              </a:spcAft>
              <a:defRPr sz="2000">
                <a:solidFill>
                  <a:schemeClr val="tx1"/>
                </a:solidFill>
                <a:latin typeface="Verdana" pitchFamily="34" charset="0"/>
                <a:ea typeface="宋体" pitchFamily="2" charset="-122"/>
              </a:defRPr>
            </a:lvl6pPr>
            <a:lvl7pPr marL="2971800" indent="-228600" defTabSz="890588" eaLnBrk="0" fontAlgn="base" hangingPunct="0">
              <a:spcBef>
                <a:spcPct val="0"/>
              </a:spcBef>
              <a:spcAft>
                <a:spcPct val="0"/>
              </a:spcAft>
              <a:defRPr sz="2000">
                <a:solidFill>
                  <a:schemeClr val="tx1"/>
                </a:solidFill>
                <a:latin typeface="Verdana" pitchFamily="34" charset="0"/>
                <a:ea typeface="宋体" pitchFamily="2" charset="-122"/>
              </a:defRPr>
            </a:lvl7pPr>
            <a:lvl8pPr marL="3429000" indent="-228600" defTabSz="890588" eaLnBrk="0" fontAlgn="base" hangingPunct="0">
              <a:spcBef>
                <a:spcPct val="0"/>
              </a:spcBef>
              <a:spcAft>
                <a:spcPct val="0"/>
              </a:spcAft>
              <a:defRPr sz="2000">
                <a:solidFill>
                  <a:schemeClr val="tx1"/>
                </a:solidFill>
                <a:latin typeface="Verdana" pitchFamily="34" charset="0"/>
                <a:ea typeface="宋体" pitchFamily="2" charset="-122"/>
              </a:defRPr>
            </a:lvl8pPr>
            <a:lvl9pPr marL="3886200" indent="-228600" defTabSz="890588" eaLnBrk="0" fontAlgn="base" hangingPunct="0">
              <a:spcBef>
                <a:spcPct val="0"/>
              </a:spcBef>
              <a:spcAft>
                <a:spcPct val="0"/>
              </a:spcAft>
              <a:defRPr sz="2000">
                <a:solidFill>
                  <a:schemeClr val="tx1"/>
                </a:solidFill>
                <a:latin typeface="Verdana" pitchFamily="34" charset="0"/>
                <a:ea typeface="宋体" pitchFamily="2" charset="-122"/>
              </a:defRPr>
            </a:lvl9pPr>
          </a:lstStyle>
          <a:p>
            <a:pPr algn="r" eaLnBrk="1" hangingPunct="1"/>
            <a:fld id="{81E410B7-68FB-4733-AD8B-11606B7DA48B}" type="slidenum">
              <a:rPr lang="en-US" altLang="zh-CN" sz="1300">
                <a:latin typeface="Times New Roman" pitchFamily="18" charset="0"/>
              </a:rPr>
              <a:pPr algn="r" eaLnBrk="1" hangingPunct="1"/>
              <a:t>36</a:t>
            </a:fld>
            <a:endParaRPr lang="en-US" altLang="zh-CN" sz="1300">
              <a:latin typeface="Times New Roman" pitchFamily="18"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711575" y="4861441"/>
            <a:ext cx="5676153" cy="460557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87" tIns="48244" rIns="96487" bIns="48244"/>
          <a:lstStyle/>
          <a:p>
            <a:pPr eaLnBrk="1" hangingPunct="1"/>
            <a:endParaRPr lang="en-US" altLang="zh-CN" dirty="0"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87" tIns="48244" rIns="96487" bIns="48244" anchor="b"/>
          <a:lstStyle>
            <a:lvl1pPr defTabSz="890588" eaLnBrk="0" hangingPunct="0">
              <a:defRPr sz="2000">
                <a:solidFill>
                  <a:schemeClr val="tx1"/>
                </a:solidFill>
                <a:latin typeface="Verdana" pitchFamily="34" charset="0"/>
                <a:ea typeface="宋体" pitchFamily="2" charset="-122"/>
              </a:defRPr>
            </a:lvl1pPr>
            <a:lvl2pPr marL="742950" indent="-285750" defTabSz="890588" eaLnBrk="0" hangingPunct="0">
              <a:defRPr sz="2000">
                <a:solidFill>
                  <a:schemeClr val="tx1"/>
                </a:solidFill>
                <a:latin typeface="Verdana" pitchFamily="34" charset="0"/>
                <a:ea typeface="宋体" pitchFamily="2" charset="-122"/>
              </a:defRPr>
            </a:lvl2pPr>
            <a:lvl3pPr marL="1143000" indent="-228600" defTabSz="890588" eaLnBrk="0" hangingPunct="0">
              <a:defRPr sz="2000">
                <a:solidFill>
                  <a:schemeClr val="tx1"/>
                </a:solidFill>
                <a:latin typeface="Verdana" pitchFamily="34" charset="0"/>
                <a:ea typeface="宋体" pitchFamily="2" charset="-122"/>
              </a:defRPr>
            </a:lvl3pPr>
            <a:lvl4pPr marL="1600200" indent="-228600" defTabSz="890588" eaLnBrk="0" hangingPunct="0">
              <a:defRPr sz="2000">
                <a:solidFill>
                  <a:schemeClr val="tx1"/>
                </a:solidFill>
                <a:latin typeface="Verdana" pitchFamily="34" charset="0"/>
                <a:ea typeface="宋体" pitchFamily="2" charset="-122"/>
              </a:defRPr>
            </a:lvl4pPr>
            <a:lvl5pPr marL="2057400" indent="-228600" defTabSz="890588" eaLnBrk="0" hangingPunct="0">
              <a:defRPr sz="2000">
                <a:solidFill>
                  <a:schemeClr val="tx1"/>
                </a:solidFill>
                <a:latin typeface="Verdana" pitchFamily="34" charset="0"/>
                <a:ea typeface="宋体" pitchFamily="2" charset="-122"/>
              </a:defRPr>
            </a:lvl5pPr>
            <a:lvl6pPr marL="2514600" indent="-228600" defTabSz="890588" eaLnBrk="0" fontAlgn="base" hangingPunct="0">
              <a:spcBef>
                <a:spcPct val="0"/>
              </a:spcBef>
              <a:spcAft>
                <a:spcPct val="0"/>
              </a:spcAft>
              <a:defRPr sz="2000">
                <a:solidFill>
                  <a:schemeClr val="tx1"/>
                </a:solidFill>
                <a:latin typeface="Verdana" pitchFamily="34" charset="0"/>
                <a:ea typeface="宋体" pitchFamily="2" charset="-122"/>
              </a:defRPr>
            </a:lvl6pPr>
            <a:lvl7pPr marL="2971800" indent="-228600" defTabSz="890588" eaLnBrk="0" fontAlgn="base" hangingPunct="0">
              <a:spcBef>
                <a:spcPct val="0"/>
              </a:spcBef>
              <a:spcAft>
                <a:spcPct val="0"/>
              </a:spcAft>
              <a:defRPr sz="2000">
                <a:solidFill>
                  <a:schemeClr val="tx1"/>
                </a:solidFill>
                <a:latin typeface="Verdana" pitchFamily="34" charset="0"/>
                <a:ea typeface="宋体" pitchFamily="2" charset="-122"/>
              </a:defRPr>
            </a:lvl7pPr>
            <a:lvl8pPr marL="3429000" indent="-228600" defTabSz="890588" eaLnBrk="0" fontAlgn="base" hangingPunct="0">
              <a:spcBef>
                <a:spcPct val="0"/>
              </a:spcBef>
              <a:spcAft>
                <a:spcPct val="0"/>
              </a:spcAft>
              <a:defRPr sz="2000">
                <a:solidFill>
                  <a:schemeClr val="tx1"/>
                </a:solidFill>
                <a:latin typeface="Verdana" pitchFamily="34" charset="0"/>
                <a:ea typeface="宋体" pitchFamily="2" charset="-122"/>
              </a:defRPr>
            </a:lvl8pPr>
            <a:lvl9pPr marL="3886200" indent="-228600" defTabSz="890588" eaLnBrk="0" fontAlgn="base" hangingPunct="0">
              <a:spcBef>
                <a:spcPct val="0"/>
              </a:spcBef>
              <a:spcAft>
                <a:spcPct val="0"/>
              </a:spcAft>
              <a:defRPr sz="2000">
                <a:solidFill>
                  <a:schemeClr val="tx1"/>
                </a:solidFill>
                <a:latin typeface="Verdana" pitchFamily="34" charset="0"/>
                <a:ea typeface="宋体" pitchFamily="2" charset="-122"/>
              </a:defRPr>
            </a:lvl9pPr>
          </a:lstStyle>
          <a:p>
            <a:pPr algn="r" eaLnBrk="1" hangingPunct="1"/>
            <a:fld id="{0BF19D31-CACE-4DF9-8F9D-EFB82C62799B}" type="slidenum">
              <a:rPr lang="en-US" altLang="zh-CN" sz="1300">
                <a:latin typeface="Times New Roman" pitchFamily="18" charset="0"/>
              </a:rPr>
              <a:pPr algn="r" eaLnBrk="1" hangingPunct="1"/>
              <a:t>38</a:t>
            </a:fld>
            <a:endParaRPr lang="en-US" altLang="zh-CN" sz="1300">
              <a:latin typeface="Times New Roman"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711575" y="4861441"/>
            <a:ext cx="5676153" cy="460557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87" tIns="48244" rIns="96487" bIns="48244"/>
          <a:lstStyle/>
          <a:p>
            <a:pPr eaLnBrk="1" hangingPunct="1"/>
            <a:r>
              <a:rPr lang="zh-CN" altLang="en-US" smtClean="0">
                <a:latin typeface="Arial" pitchFamily="34" charset="0"/>
              </a:rPr>
              <a:t>系统的成本、芯片的成本</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87" tIns="48244" rIns="96487" bIns="48244" anchor="b"/>
          <a:lstStyle>
            <a:lvl1pPr defTabSz="890588" eaLnBrk="0" hangingPunct="0">
              <a:defRPr sz="2000">
                <a:solidFill>
                  <a:schemeClr val="tx1"/>
                </a:solidFill>
                <a:latin typeface="Verdana" pitchFamily="34" charset="0"/>
                <a:ea typeface="宋体" pitchFamily="2" charset="-122"/>
              </a:defRPr>
            </a:lvl1pPr>
            <a:lvl2pPr marL="742950" indent="-285750" defTabSz="890588" eaLnBrk="0" hangingPunct="0">
              <a:defRPr sz="2000">
                <a:solidFill>
                  <a:schemeClr val="tx1"/>
                </a:solidFill>
                <a:latin typeface="Verdana" pitchFamily="34" charset="0"/>
                <a:ea typeface="宋体" pitchFamily="2" charset="-122"/>
              </a:defRPr>
            </a:lvl2pPr>
            <a:lvl3pPr marL="1143000" indent="-228600" defTabSz="890588" eaLnBrk="0" hangingPunct="0">
              <a:defRPr sz="2000">
                <a:solidFill>
                  <a:schemeClr val="tx1"/>
                </a:solidFill>
                <a:latin typeface="Verdana" pitchFamily="34" charset="0"/>
                <a:ea typeface="宋体" pitchFamily="2" charset="-122"/>
              </a:defRPr>
            </a:lvl3pPr>
            <a:lvl4pPr marL="1600200" indent="-228600" defTabSz="890588" eaLnBrk="0" hangingPunct="0">
              <a:defRPr sz="2000">
                <a:solidFill>
                  <a:schemeClr val="tx1"/>
                </a:solidFill>
                <a:latin typeface="Verdana" pitchFamily="34" charset="0"/>
                <a:ea typeface="宋体" pitchFamily="2" charset="-122"/>
              </a:defRPr>
            </a:lvl4pPr>
            <a:lvl5pPr marL="2057400" indent="-228600" defTabSz="890588" eaLnBrk="0" hangingPunct="0">
              <a:defRPr sz="2000">
                <a:solidFill>
                  <a:schemeClr val="tx1"/>
                </a:solidFill>
                <a:latin typeface="Verdana" pitchFamily="34" charset="0"/>
                <a:ea typeface="宋体" pitchFamily="2" charset="-122"/>
              </a:defRPr>
            </a:lvl5pPr>
            <a:lvl6pPr marL="2514600" indent="-228600" defTabSz="890588" eaLnBrk="0" fontAlgn="base" hangingPunct="0">
              <a:spcBef>
                <a:spcPct val="0"/>
              </a:spcBef>
              <a:spcAft>
                <a:spcPct val="0"/>
              </a:spcAft>
              <a:defRPr sz="2000">
                <a:solidFill>
                  <a:schemeClr val="tx1"/>
                </a:solidFill>
                <a:latin typeface="Verdana" pitchFamily="34" charset="0"/>
                <a:ea typeface="宋体" pitchFamily="2" charset="-122"/>
              </a:defRPr>
            </a:lvl6pPr>
            <a:lvl7pPr marL="2971800" indent="-228600" defTabSz="890588" eaLnBrk="0" fontAlgn="base" hangingPunct="0">
              <a:spcBef>
                <a:spcPct val="0"/>
              </a:spcBef>
              <a:spcAft>
                <a:spcPct val="0"/>
              </a:spcAft>
              <a:defRPr sz="2000">
                <a:solidFill>
                  <a:schemeClr val="tx1"/>
                </a:solidFill>
                <a:latin typeface="Verdana" pitchFamily="34" charset="0"/>
                <a:ea typeface="宋体" pitchFamily="2" charset="-122"/>
              </a:defRPr>
            </a:lvl7pPr>
            <a:lvl8pPr marL="3429000" indent="-228600" defTabSz="890588" eaLnBrk="0" fontAlgn="base" hangingPunct="0">
              <a:spcBef>
                <a:spcPct val="0"/>
              </a:spcBef>
              <a:spcAft>
                <a:spcPct val="0"/>
              </a:spcAft>
              <a:defRPr sz="2000">
                <a:solidFill>
                  <a:schemeClr val="tx1"/>
                </a:solidFill>
                <a:latin typeface="Verdana" pitchFamily="34" charset="0"/>
                <a:ea typeface="宋体" pitchFamily="2" charset="-122"/>
              </a:defRPr>
            </a:lvl8pPr>
            <a:lvl9pPr marL="3886200" indent="-228600" defTabSz="890588" eaLnBrk="0" fontAlgn="base" hangingPunct="0">
              <a:spcBef>
                <a:spcPct val="0"/>
              </a:spcBef>
              <a:spcAft>
                <a:spcPct val="0"/>
              </a:spcAft>
              <a:defRPr sz="2000">
                <a:solidFill>
                  <a:schemeClr val="tx1"/>
                </a:solidFill>
                <a:latin typeface="Verdana" pitchFamily="34" charset="0"/>
                <a:ea typeface="宋体" pitchFamily="2" charset="-122"/>
              </a:defRPr>
            </a:lvl9pPr>
          </a:lstStyle>
          <a:p>
            <a:pPr algn="r" eaLnBrk="1" hangingPunct="1"/>
            <a:fld id="{87B35839-4B1E-4A4F-B0A5-2523B84BEE9A}" type="slidenum">
              <a:rPr lang="en-US" altLang="zh-CN" sz="1300">
                <a:solidFill>
                  <a:srgbClr val="000000"/>
                </a:solidFill>
                <a:latin typeface="Times New Roman" pitchFamily="18" charset="0"/>
              </a:rPr>
              <a:pPr algn="r" eaLnBrk="1" hangingPunct="1"/>
              <a:t>39</a:t>
            </a:fld>
            <a:endParaRPr lang="en-US" altLang="zh-CN" sz="1300">
              <a:solidFill>
                <a:srgbClr val="000000"/>
              </a:solidFill>
              <a:latin typeface="Times New Roman" pitchFamily="18"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711575" y="4861441"/>
            <a:ext cx="5676153" cy="460557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87" tIns="48244" rIns="96487" bIns="48244"/>
          <a:lstStyle/>
          <a:p>
            <a:pPr eaLnBrk="1" hangingPunct="1"/>
            <a:r>
              <a:rPr lang="zh-CN" altLang="en-US" smtClean="0">
                <a:latin typeface="Arial" pitchFamily="34" charset="0"/>
              </a:rPr>
              <a:t>系统的成本、芯片的成本</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A5AE633C-541A-4E3F-A22A-3C4C63E8EF5F}" type="slidenum">
              <a:rPr lang="zh-CN" altLang="en-US"/>
              <a:pPr>
                <a:defRPr/>
              </a:pPr>
              <a:t>‹#›</a:t>
            </a:fld>
            <a:endParaRPr lang="en-US" altLang="zh-CN"/>
          </a:p>
        </p:txBody>
      </p:sp>
    </p:spTree>
    <p:extLst>
      <p:ext uri="{BB962C8B-B14F-4D97-AF65-F5344CB8AC3E}">
        <p14:creationId xmlns:p14="http://schemas.microsoft.com/office/powerpoint/2010/main" val="764178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739E446-6F6B-46FF-A641-54E99657CB0F}" type="slidenum">
              <a:rPr lang="zh-CN" altLang="en-US"/>
              <a:pPr>
                <a:defRPr/>
              </a:pPr>
              <a:t>‹#›</a:t>
            </a:fld>
            <a:endParaRPr lang="en-US" altLang="zh-CN"/>
          </a:p>
        </p:txBody>
      </p:sp>
    </p:spTree>
    <p:extLst>
      <p:ext uri="{BB962C8B-B14F-4D97-AF65-F5344CB8AC3E}">
        <p14:creationId xmlns:p14="http://schemas.microsoft.com/office/powerpoint/2010/main" val="1601173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295BA35-14E5-4401-B968-D9FCFD45D966}" type="slidenum">
              <a:rPr lang="zh-CN" altLang="en-US"/>
              <a:pPr>
                <a:defRPr/>
              </a:pPr>
              <a:t>‹#›</a:t>
            </a:fld>
            <a:endParaRPr lang="en-US" altLang="zh-CN"/>
          </a:p>
        </p:txBody>
      </p:sp>
    </p:spTree>
    <p:extLst>
      <p:ext uri="{BB962C8B-B14F-4D97-AF65-F5344CB8AC3E}">
        <p14:creationId xmlns:p14="http://schemas.microsoft.com/office/powerpoint/2010/main" val="2831188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8BCAC33D-D29A-48B3-BCD6-381D3D720D26}" type="slidenum">
              <a:rPr lang="zh-CN" altLang="en-US"/>
              <a:pPr>
                <a:defRPr/>
              </a:pPr>
              <a:t>‹#›</a:t>
            </a:fld>
            <a:endParaRPr lang="en-US" altLang="zh-CN"/>
          </a:p>
        </p:txBody>
      </p:sp>
    </p:spTree>
    <p:extLst>
      <p:ext uri="{BB962C8B-B14F-4D97-AF65-F5344CB8AC3E}">
        <p14:creationId xmlns:p14="http://schemas.microsoft.com/office/powerpoint/2010/main" val="1465433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0836AFD5-B4CE-4309-A85F-E56CFD431173}" type="slidenum">
              <a:rPr lang="zh-CN" altLang="en-US"/>
              <a:pPr>
                <a:defRPr/>
              </a:pPr>
              <a:t>‹#›</a:t>
            </a:fld>
            <a:endParaRPr lang="en-US" altLang="zh-CN"/>
          </a:p>
        </p:txBody>
      </p:sp>
    </p:spTree>
    <p:extLst>
      <p:ext uri="{BB962C8B-B14F-4D97-AF65-F5344CB8AC3E}">
        <p14:creationId xmlns:p14="http://schemas.microsoft.com/office/powerpoint/2010/main" val="2815776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B3CCC3E9-608E-4023-AA79-77ECC6312F57}" type="slidenum">
              <a:rPr lang="zh-CN" altLang="en-US"/>
              <a:pPr>
                <a:defRPr/>
              </a:pPr>
              <a:t>‹#›</a:t>
            </a:fld>
            <a:endParaRPr lang="en-US" altLang="zh-CN"/>
          </a:p>
        </p:txBody>
      </p:sp>
    </p:spTree>
    <p:extLst>
      <p:ext uri="{BB962C8B-B14F-4D97-AF65-F5344CB8AC3E}">
        <p14:creationId xmlns:p14="http://schemas.microsoft.com/office/powerpoint/2010/main" val="3257358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CD980664-B5A2-458D-9781-BDBB3E444617}" type="slidenum">
              <a:rPr lang="zh-CN" altLang="en-US"/>
              <a:pPr>
                <a:defRPr/>
              </a:pPr>
              <a:t>‹#›</a:t>
            </a:fld>
            <a:endParaRPr lang="en-US" altLang="zh-CN"/>
          </a:p>
        </p:txBody>
      </p:sp>
    </p:spTree>
    <p:extLst>
      <p:ext uri="{BB962C8B-B14F-4D97-AF65-F5344CB8AC3E}">
        <p14:creationId xmlns:p14="http://schemas.microsoft.com/office/powerpoint/2010/main" val="1472424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
        <p:nvSpPr>
          <p:cNvPr id="5" name="灯片编号占位符 5"/>
          <p:cNvSpPr>
            <a:spLocks noGrp="1"/>
          </p:cNvSpPr>
          <p:nvPr>
            <p:ph type="sldNum" sz="quarter" idx="12"/>
          </p:nvPr>
        </p:nvSpPr>
        <p:spPr/>
        <p:txBody>
          <a:bodyPr/>
          <a:lstStyle>
            <a:lvl1pPr>
              <a:defRPr/>
            </a:lvl1pPr>
          </a:lstStyle>
          <a:p>
            <a:pPr>
              <a:defRPr/>
            </a:pPr>
            <a:fld id="{3342FEDC-7E89-472C-BFD5-D857A9C78A6E}" type="slidenum">
              <a:rPr lang="zh-CN" altLang="en-US"/>
              <a:pPr>
                <a:defRPr/>
              </a:pPr>
              <a:t>‹#›</a:t>
            </a:fld>
            <a:endParaRPr lang="en-US" altLang="zh-CN"/>
          </a:p>
        </p:txBody>
      </p:sp>
    </p:spTree>
    <p:extLst>
      <p:ext uri="{BB962C8B-B14F-4D97-AF65-F5344CB8AC3E}">
        <p14:creationId xmlns:p14="http://schemas.microsoft.com/office/powerpoint/2010/main" val="2066073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65B7EA61-351E-4105-9AD9-76D38C6E9934}" type="slidenum">
              <a:rPr lang="zh-CN" altLang="en-US"/>
              <a:pPr>
                <a:defRPr/>
              </a:pPr>
              <a:t>‹#›</a:t>
            </a:fld>
            <a:endParaRPr lang="en-US" altLang="zh-CN"/>
          </a:p>
        </p:txBody>
      </p:sp>
    </p:spTree>
    <p:extLst>
      <p:ext uri="{BB962C8B-B14F-4D97-AF65-F5344CB8AC3E}">
        <p14:creationId xmlns:p14="http://schemas.microsoft.com/office/powerpoint/2010/main" val="1865620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AFC75736-67D3-4C0D-9AD3-EBB1133B7A15}" type="slidenum">
              <a:rPr lang="zh-CN" altLang="en-US"/>
              <a:pPr>
                <a:defRPr/>
              </a:pPr>
              <a:t>‹#›</a:t>
            </a:fld>
            <a:endParaRPr lang="en-US" altLang="zh-CN"/>
          </a:p>
        </p:txBody>
      </p:sp>
    </p:spTree>
    <p:extLst>
      <p:ext uri="{BB962C8B-B14F-4D97-AF65-F5344CB8AC3E}">
        <p14:creationId xmlns:p14="http://schemas.microsoft.com/office/powerpoint/2010/main" val="396488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6B43B5C7-14AB-4EB9-8E35-9962854618D2}" type="slidenum">
              <a:rPr lang="zh-CN" altLang="en-US"/>
              <a:pPr>
                <a:defRPr/>
              </a:pPr>
              <a:t>‹#›</a:t>
            </a:fld>
            <a:endParaRPr lang="en-US" altLang="zh-CN"/>
          </a:p>
        </p:txBody>
      </p:sp>
    </p:spTree>
    <p:extLst>
      <p:ext uri="{BB962C8B-B14F-4D97-AF65-F5344CB8AC3E}">
        <p14:creationId xmlns:p14="http://schemas.microsoft.com/office/powerpoint/2010/main" val="82538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spcBef>
                <a:spcPct val="20000"/>
              </a:spcBef>
              <a:defRPr sz="1200">
                <a:solidFill>
                  <a:schemeClr val="tx1">
                    <a:tint val="75000"/>
                  </a:schemeClr>
                </a:solidFill>
                <a:latin typeface="宋体" pitchFamily="2" charset="-122"/>
                <a:ea typeface="宋体" pitchFamily="2" charset="-122"/>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spcBef>
                <a:spcPct val="20000"/>
              </a:spcBef>
              <a:defRPr sz="1200">
                <a:solidFill>
                  <a:schemeClr val="tx1">
                    <a:tint val="75000"/>
                  </a:schemeClr>
                </a:solidFill>
                <a:latin typeface="宋体" pitchFamily="2" charset="-122"/>
                <a:ea typeface="宋体" pitchFamily="2" charset="-122"/>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spcBef>
                <a:spcPct val="20000"/>
              </a:spcBef>
              <a:defRPr sz="1200">
                <a:solidFill>
                  <a:schemeClr val="tx1">
                    <a:tint val="75000"/>
                  </a:schemeClr>
                </a:solidFill>
                <a:latin typeface="宋体" pitchFamily="2" charset="-122"/>
                <a:ea typeface="宋体" pitchFamily="2" charset="-122"/>
              </a:defRPr>
            </a:lvl1pPr>
          </a:lstStyle>
          <a:p>
            <a:pPr>
              <a:defRPr/>
            </a:pPr>
            <a:fld id="{2CE38698-3FD2-4DD5-AB6F-61E8F41EBC15}"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755650" y="1341438"/>
            <a:ext cx="7704138" cy="1143000"/>
          </a:xfrm>
        </p:spPr>
        <p:txBody>
          <a:bodyPr/>
          <a:lstStyle/>
          <a:p>
            <a:pPr algn="dist" eaLnBrk="1" hangingPunct="1"/>
            <a:r>
              <a:rPr lang="zh-CN" altLang="en-US" sz="5400" b="1" smtClean="0"/>
              <a:t>计算机组织与体系结构</a:t>
            </a:r>
          </a:p>
        </p:txBody>
      </p:sp>
      <p:sp>
        <p:nvSpPr>
          <p:cNvPr id="2051" name="Text Box 7"/>
          <p:cNvSpPr txBox="1">
            <a:spLocks noChangeArrowheads="1"/>
          </p:cNvSpPr>
          <p:nvPr/>
        </p:nvSpPr>
        <p:spPr bwMode="auto">
          <a:xfrm>
            <a:off x="3714750" y="5072063"/>
            <a:ext cx="29511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pPr>
            <a:r>
              <a:rPr lang="zh-CN" altLang="en-US" sz="2800"/>
              <a:t> 舒燕君</a:t>
            </a:r>
          </a:p>
        </p:txBody>
      </p:sp>
      <p:sp>
        <p:nvSpPr>
          <p:cNvPr id="2052" name="Text Box 7"/>
          <p:cNvSpPr txBox="1">
            <a:spLocks noChangeArrowheads="1"/>
          </p:cNvSpPr>
          <p:nvPr/>
        </p:nvSpPr>
        <p:spPr bwMode="auto">
          <a:xfrm>
            <a:off x="2571750" y="4500563"/>
            <a:ext cx="4357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pPr>
            <a:r>
              <a:rPr lang="zh-CN" altLang="en-US" sz="2800"/>
              <a:t> 计算机科学与技术学院</a:t>
            </a:r>
          </a:p>
        </p:txBody>
      </p:sp>
      <p:sp>
        <p:nvSpPr>
          <p:cNvPr id="5" name="Rectangle 2"/>
          <p:cNvSpPr txBox="1">
            <a:spLocks noChangeArrowheads="1"/>
          </p:cNvSpPr>
          <p:nvPr/>
        </p:nvSpPr>
        <p:spPr bwMode="auto">
          <a:xfrm>
            <a:off x="1714500" y="3071813"/>
            <a:ext cx="5673725" cy="1143000"/>
          </a:xfrm>
          <a:prstGeom prst="rect">
            <a:avLst/>
          </a:prstGeom>
          <a:noFill/>
          <a:ln w="9525">
            <a:noFill/>
            <a:miter lim="800000"/>
            <a:headEnd/>
            <a:tailEnd/>
          </a:ln>
          <a:effectLst/>
        </p:spPr>
        <p:txBody>
          <a:bodyPr lIns="92075" tIns="46038" rIns="92075" bIns="46038" anchor="ctr"/>
          <a:lstStyle/>
          <a:p>
            <a:pPr algn="ctr">
              <a:defRPr/>
            </a:pPr>
            <a:r>
              <a:rPr lang="zh-CN" altLang="en-US" sz="4000" kern="0" dirty="0" smtClean="0">
                <a:effectLst>
                  <a:outerShdw blurRad="38100" dist="38100" dir="2700000" algn="tl">
                    <a:srgbClr val="000000"/>
                  </a:outerShdw>
                </a:effectLst>
                <a:latin typeface="+mj-lt"/>
                <a:ea typeface="+mj-ea"/>
                <a:cs typeface="+mj-cs"/>
              </a:rPr>
              <a:t>第</a:t>
            </a:r>
            <a:r>
              <a:rPr lang="zh-CN" altLang="en-US" sz="4000" kern="0" dirty="0">
                <a:effectLst>
                  <a:outerShdw blurRad="38100" dist="38100" dir="2700000" algn="tl">
                    <a:srgbClr val="000000"/>
                  </a:outerShdw>
                </a:effectLst>
                <a:latin typeface="+mj-lt"/>
                <a:ea typeface="+mj-ea"/>
                <a:cs typeface="+mj-cs"/>
              </a:rPr>
              <a:t>二</a:t>
            </a:r>
            <a:r>
              <a:rPr lang="zh-CN" altLang="en-US" sz="4000" kern="0" dirty="0" smtClean="0">
                <a:effectLst>
                  <a:outerShdw blurRad="38100" dist="38100" dir="2700000" algn="tl">
                    <a:srgbClr val="000000"/>
                  </a:outerShdw>
                </a:effectLst>
                <a:latin typeface="+mj-lt"/>
                <a:ea typeface="+mj-ea"/>
                <a:cs typeface="+mj-cs"/>
              </a:rPr>
              <a:t>讲</a:t>
            </a:r>
            <a:endParaRPr lang="zh-CN" altLang="en-US" sz="4000" kern="0" dirty="0">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145" name="Group 209"/>
          <p:cNvGraphicFramePr>
            <a:graphicFrameLocks noGrp="1"/>
          </p:cNvGraphicFramePr>
          <p:nvPr/>
        </p:nvGraphicFramePr>
        <p:xfrm>
          <a:off x="3505200" y="1905000"/>
          <a:ext cx="5334000" cy="4267201"/>
        </p:xfrm>
        <a:graphic>
          <a:graphicData uri="http://schemas.openxmlformats.org/drawingml/2006/table">
            <a:tbl>
              <a:tblPr/>
              <a:tblGrid>
                <a:gridCol w="923925"/>
                <a:gridCol w="1565275"/>
                <a:gridCol w="1549400"/>
                <a:gridCol w="1295400"/>
              </a:tblGrid>
              <a:tr h="5603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ACC</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MQ</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X</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7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7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55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7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802" name="Text Box 176"/>
          <p:cNvSpPr txBox="1">
            <a:spLocks noChangeArrowheads="1"/>
          </p:cNvSpPr>
          <p:nvPr/>
        </p:nvSpPr>
        <p:spPr bwMode="auto">
          <a:xfrm>
            <a:off x="576263" y="549275"/>
            <a:ext cx="7308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3600">
                <a:latin typeface="Times New Roman" pitchFamily="18" charset="0"/>
              </a:rPr>
              <a:t>(</a:t>
            </a:r>
            <a:r>
              <a:rPr lang="en-US" altLang="zh-CN" sz="3600">
                <a:latin typeface="Times New Roman" pitchFamily="18" charset="0"/>
              </a:rPr>
              <a:t>2)</a:t>
            </a:r>
            <a:r>
              <a:rPr lang="zh-CN" altLang="en-US" sz="3600">
                <a:latin typeface="Times New Roman" pitchFamily="18" charset="0"/>
              </a:rPr>
              <a:t>运算器的基本组成及操作过程</a:t>
            </a:r>
          </a:p>
        </p:txBody>
      </p:sp>
      <p:sp>
        <p:nvSpPr>
          <p:cNvPr id="40114" name="Rectangle 178"/>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charset="0"/>
              </a:rPr>
              <a:t>1.2</a:t>
            </a:r>
          </a:p>
        </p:txBody>
      </p:sp>
      <p:grpSp>
        <p:nvGrpSpPr>
          <p:cNvPr id="32804" name="Group 191"/>
          <p:cNvGrpSpPr>
            <a:grpSpLocks/>
          </p:cNvGrpSpPr>
          <p:nvPr/>
        </p:nvGrpSpPr>
        <p:grpSpPr bwMode="auto">
          <a:xfrm>
            <a:off x="685800" y="1905000"/>
            <a:ext cx="2514600" cy="4343400"/>
            <a:chOff x="288" y="1200"/>
            <a:chExt cx="1584" cy="2736"/>
          </a:xfrm>
        </p:grpSpPr>
        <p:sp>
          <p:nvSpPr>
            <p:cNvPr id="32825" name="Rectangle 155"/>
            <p:cNvSpPr>
              <a:spLocks noChangeArrowheads="1"/>
            </p:cNvSpPr>
            <p:nvPr/>
          </p:nvSpPr>
          <p:spPr bwMode="auto">
            <a:xfrm>
              <a:off x="770" y="3575"/>
              <a:ext cx="57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20000"/>
                </a:spcBef>
              </a:pPr>
              <a:r>
                <a:rPr lang="zh-CN" altLang="en-US" sz="2400"/>
                <a:t>运算器</a:t>
              </a:r>
            </a:p>
          </p:txBody>
        </p:sp>
        <p:sp>
          <p:nvSpPr>
            <p:cNvPr id="32826" name="Rectangle 156"/>
            <p:cNvSpPr>
              <a:spLocks noChangeArrowheads="1"/>
            </p:cNvSpPr>
            <p:nvPr/>
          </p:nvSpPr>
          <p:spPr bwMode="auto">
            <a:xfrm>
              <a:off x="1236" y="1440"/>
              <a:ext cx="518" cy="371"/>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32827" name="Rectangle 157"/>
            <p:cNvSpPr>
              <a:spLocks noChangeArrowheads="1"/>
            </p:cNvSpPr>
            <p:nvPr/>
          </p:nvSpPr>
          <p:spPr bwMode="auto">
            <a:xfrm>
              <a:off x="1296" y="1495"/>
              <a:ext cx="38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20000"/>
                </a:spcBef>
              </a:pPr>
              <a:r>
                <a:rPr lang="en-US" altLang="zh-CN" sz="2800">
                  <a:latin typeface="Times New Roman" pitchFamily="18" charset="0"/>
                </a:rPr>
                <a:t>MQ</a:t>
              </a:r>
              <a:endParaRPr lang="en-US" altLang="zh-CN" sz="2800"/>
            </a:p>
          </p:txBody>
        </p:sp>
        <p:sp>
          <p:nvSpPr>
            <p:cNvPr id="32828" name="Rectangle 165"/>
            <p:cNvSpPr>
              <a:spLocks noChangeArrowheads="1"/>
            </p:cNvSpPr>
            <p:nvPr/>
          </p:nvSpPr>
          <p:spPr bwMode="auto">
            <a:xfrm>
              <a:off x="437" y="1440"/>
              <a:ext cx="517" cy="371"/>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32829" name="Rectangle 166"/>
            <p:cNvSpPr>
              <a:spLocks noChangeArrowheads="1"/>
            </p:cNvSpPr>
            <p:nvPr/>
          </p:nvSpPr>
          <p:spPr bwMode="auto">
            <a:xfrm>
              <a:off x="448" y="1495"/>
              <a:ext cx="4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20000"/>
                </a:spcBef>
              </a:pPr>
              <a:r>
                <a:rPr lang="en-US" altLang="zh-CN" sz="2800">
                  <a:latin typeface="Times New Roman" pitchFamily="18" charset="0"/>
                </a:rPr>
                <a:t>ACC</a:t>
              </a:r>
              <a:endParaRPr lang="en-US" altLang="zh-CN" sz="2800"/>
            </a:p>
          </p:txBody>
        </p:sp>
        <p:sp>
          <p:nvSpPr>
            <p:cNvPr id="32830" name="Rectangle 167"/>
            <p:cNvSpPr>
              <a:spLocks noChangeArrowheads="1"/>
            </p:cNvSpPr>
            <p:nvPr/>
          </p:nvSpPr>
          <p:spPr bwMode="auto">
            <a:xfrm>
              <a:off x="437" y="2237"/>
              <a:ext cx="517" cy="373"/>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32831" name="Rectangle 168"/>
            <p:cNvSpPr>
              <a:spLocks noChangeArrowheads="1"/>
            </p:cNvSpPr>
            <p:nvPr/>
          </p:nvSpPr>
          <p:spPr bwMode="auto">
            <a:xfrm>
              <a:off x="451" y="2276"/>
              <a:ext cx="47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20000"/>
                </a:spcBef>
              </a:pPr>
              <a:r>
                <a:rPr lang="en-US" altLang="zh-CN" sz="2800">
                  <a:latin typeface="Times New Roman" pitchFamily="18" charset="0"/>
                </a:rPr>
                <a:t>ALU</a:t>
              </a:r>
              <a:endParaRPr lang="en-US" altLang="zh-CN" sz="2800"/>
            </a:p>
          </p:txBody>
        </p:sp>
        <p:sp>
          <p:nvSpPr>
            <p:cNvPr id="32832" name="Rectangle 169"/>
            <p:cNvSpPr>
              <a:spLocks noChangeArrowheads="1"/>
            </p:cNvSpPr>
            <p:nvPr/>
          </p:nvSpPr>
          <p:spPr bwMode="auto">
            <a:xfrm>
              <a:off x="437" y="3041"/>
              <a:ext cx="515" cy="372"/>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sz="3200"/>
            </a:p>
          </p:txBody>
        </p:sp>
        <p:sp>
          <p:nvSpPr>
            <p:cNvPr id="32833" name="Rectangle 170"/>
            <p:cNvSpPr>
              <a:spLocks noChangeArrowheads="1"/>
            </p:cNvSpPr>
            <p:nvPr/>
          </p:nvSpPr>
          <p:spPr bwMode="auto">
            <a:xfrm>
              <a:off x="624" y="3091"/>
              <a:ext cx="1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20000"/>
                </a:spcBef>
              </a:pPr>
              <a:r>
                <a:rPr lang="en-US" altLang="zh-CN" sz="2800">
                  <a:latin typeface="Times New Roman" pitchFamily="18" charset="0"/>
                </a:rPr>
                <a:t>X</a:t>
              </a:r>
              <a:endParaRPr lang="en-US" altLang="zh-CN" sz="2800"/>
            </a:p>
          </p:txBody>
        </p:sp>
        <p:sp>
          <p:nvSpPr>
            <p:cNvPr id="32834" name="Rectangle 173"/>
            <p:cNvSpPr>
              <a:spLocks noChangeArrowheads="1"/>
            </p:cNvSpPr>
            <p:nvPr/>
          </p:nvSpPr>
          <p:spPr bwMode="auto">
            <a:xfrm>
              <a:off x="288" y="1200"/>
              <a:ext cx="1584" cy="2736"/>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spcBef>
                  <a:spcPct val="20000"/>
                </a:spcBef>
              </a:pPr>
              <a:endParaRPr lang="zh-CN" altLang="en-US"/>
            </a:p>
          </p:txBody>
        </p:sp>
        <p:sp>
          <p:nvSpPr>
            <p:cNvPr id="32835" name="AutoShape 181"/>
            <p:cNvSpPr>
              <a:spLocks noChangeArrowheads="1"/>
            </p:cNvSpPr>
            <p:nvPr/>
          </p:nvSpPr>
          <p:spPr bwMode="auto">
            <a:xfrm>
              <a:off x="768" y="1842"/>
              <a:ext cx="91" cy="397"/>
            </a:xfrm>
            <a:prstGeom prst="upArrow">
              <a:avLst>
                <a:gd name="adj1" fmla="val 49454"/>
                <a:gd name="adj2" fmla="val 85718"/>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spcBef>
                  <a:spcPct val="20000"/>
                </a:spcBef>
              </a:pPr>
              <a:endParaRPr lang="zh-CN" altLang="en-US"/>
            </a:p>
          </p:txBody>
        </p:sp>
        <p:sp>
          <p:nvSpPr>
            <p:cNvPr id="32836" name="Freeform 183"/>
            <p:cNvSpPr>
              <a:spLocks/>
            </p:cNvSpPr>
            <p:nvPr/>
          </p:nvSpPr>
          <p:spPr bwMode="auto">
            <a:xfrm>
              <a:off x="960" y="1704"/>
              <a:ext cx="276" cy="3"/>
            </a:xfrm>
            <a:custGeom>
              <a:avLst/>
              <a:gdLst>
                <a:gd name="T0" fmla="*/ 276 w 276"/>
                <a:gd name="T1" fmla="*/ 0 h 3"/>
                <a:gd name="T2" fmla="*/ 0 w 276"/>
                <a:gd name="T3" fmla="*/ 3 h 3"/>
                <a:gd name="T4" fmla="*/ 0 60000 65536"/>
                <a:gd name="T5" fmla="*/ 0 60000 65536"/>
                <a:gd name="T6" fmla="*/ 0 w 276"/>
                <a:gd name="T7" fmla="*/ 0 h 3"/>
                <a:gd name="T8" fmla="*/ 276 w 276"/>
                <a:gd name="T9" fmla="*/ 3 h 3"/>
              </a:gdLst>
              <a:ahLst/>
              <a:cxnLst>
                <a:cxn ang="T4">
                  <a:pos x="T0" y="T1"/>
                </a:cxn>
                <a:cxn ang="T5">
                  <a:pos x="T2" y="T3"/>
                </a:cxn>
              </a:cxnLst>
              <a:rect l="T6" t="T7" r="T8" b="T9"/>
              <a:pathLst>
                <a:path w="276" h="3">
                  <a:moveTo>
                    <a:pt x="276" y="0"/>
                  </a:moveTo>
                  <a:lnTo>
                    <a:pt x="0" y="3"/>
                  </a:lnTo>
                </a:path>
              </a:pathLst>
            </a:custGeom>
            <a:noFill/>
            <a:ln w="38100">
              <a:solidFill>
                <a:schemeClr val="folHlink"/>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32837" name="Freeform 185"/>
            <p:cNvSpPr>
              <a:spLocks/>
            </p:cNvSpPr>
            <p:nvPr/>
          </p:nvSpPr>
          <p:spPr bwMode="auto">
            <a:xfrm>
              <a:off x="959" y="1539"/>
              <a:ext cx="277" cy="1"/>
            </a:xfrm>
            <a:custGeom>
              <a:avLst/>
              <a:gdLst>
                <a:gd name="T0" fmla="*/ 0 w 277"/>
                <a:gd name="T1" fmla="*/ 0 h 1"/>
                <a:gd name="T2" fmla="*/ 277 w 277"/>
                <a:gd name="T3" fmla="*/ 0 h 1"/>
                <a:gd name="T4" fmla="*/ 0 60000 65536"/>
                <a:gd name="T5" fmla="*/ 0 60000 65536"/>
                <a:gd name="T6" fmla="*/ 0 w 277"/>
                <a:gd name="T7" fmla="*/ 0 h 1"/>
                <a:gd name="T8" fmla="*/ 277 w 277"/>
                <a:gd name="T9" fmla="*/ 1 h 1"/>
              </a:gdLst>
              <a:ahLst/>
              <a:cxnLst>
                <a:cxn ang="T4">
                  <a:pos x="T0" y="T1"/>
                </a:cxn>
                <a:cxn ang="T5">
                  <a:pos x="T2" y="T3"/>
                </a:cxn>
              </a:cxnLst>
              <a:rect l="T6" t="T7" r="T8" b="T9"/>
              <a:pathLst>
                <a:path w="277" h="1">
                  <a:moveTo>
                    <a:pt x="0" y="0"/>
                  </a:moveTo>
                  <a:lnTo>
                    <a:pt x="277" y="0"/>
                  </a:lnTo>
                </a:path>
              </a:pathLst>
            </a:custGeom>
            <a:noFill/>
            <a:ln w="38100">
              <a:solidFill>
                <a:schemeClr val="folHlink"/>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32838" name="AutoShape 187"/>
            <p:cNvSpPr>
              <a:spLocks noChangeArrowheads="1"/>
            </p:cNvSpPr>
            <p:nvPr/>
          </p:nvSpPr>
          <p:spPr bwMode="auto">
            <a:xfrm>
              <a:off x="649" y="2639"/>
              <a:ext cx="91" cy="397"/>
            </a:xfrm>
            <a:prstGeom prst="upArrow">
              <a:avLst>
                <a:gd name="adj1" fmla="val 49454"/>
                <a:gd name="adj2" fmla="val 85718"/>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spcBef>
                  <a:spcPct val="20000"/>
                </a:spcBef>
              </a:pPr>
              <a:endParaRPr lang="zh-CN" altLang="en-US"/>
            </a:p>
          </p:txBody>
        </p:sp>
        <p:sp>
          <p:nvSpPr>
            <p:cNvPr id="32839" name="AutoShape 188"/>
            <p:cNvSpPr>
              <a:spLocks noChangeArrowheads="1"/>
            </p:cNvSpPr>
            <p:nvPr/>
          </p:nvSpPr>
          <p:spPr bwMode="auto">
            <a:xfrm rot="10800000">
              <a:off x="533" y="1812"/>
              <a:ext cx="91" cy="397"/>
            </a:xfrm>
            <a:prstGeom prst="upArrow">
              <a:avLst>
                <a:gd name="adj1" fmla="val 49454"/>
                <a:gd name="adj2" fmla="val 85718"/>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spcBef>
                  <a:spcPct val="20000"/>
                </a:spcBef>
              </a:pPr>
              <a:endParaRPr lang="zh-CN" altLang="en-US"/>
            </a:p>
          </p:txBody>
        </p:sp>
      </p:grpSp>
      <p:sp>
        <p:nvSpPr>
          <p:cNvPr id="32805" name="Text Box 192"/>
          <p:cNvSpPr txBox="1">
            <a:spLocks noChangeArrowheads="1"/>
          </p:cNvSpPr>
          <p:nvPr/>
        </p:nvSpPr>
        <p:spPr bwMode="auto">
          <a:xfrm>
            <a:off x="4495800" y="25146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buClr>
                <a:schemeClr val="accent2"/>
              </a:buClr>
              <a:buSzPct val="80000"/>
              <a:buFont typeface="Wingdings" pitchFamily="2" charset="2"/>
              <a:buNone/>
            </a:pPr>
            <a:r>
              <a:rPr lang="zh-CN" altLang="en-US" sz="2400">
                <a:latin typeface="Times New Roman" pitchFamily="18" charset="0"/>
              </a:rPr>
              <a:t>被加数</a:t>
            </a:r>
            <a:endParaRPr lang="zh-CN" altLang="en-US" sz="3200"/>
          </a:p>
        </p:txBody>
      </p:sp>
      <p:sp>
        <p:nvSpPr>
          <p:cNvPr id="32806" name="Text Box 193"/>
          <p:cNvSpPr txBox="1">
            <a:spLocks noChangeArrowheads="1"/>
          </p:cNvSpPr>
          <p:nvPr/>
        </p:nvSpPr>
        <p:spPr bwMode="auto">
          <a:xfrm>
            <a:off x="4495800" y="3429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buClr>
                <a:schemeClr val="accent2"/>
              </a:buClr>
              <a:buSzPct val="80000"/>
              <a:buFont typeface="Wingdings" pitchFamily="2" charset="2"/>
              <a:buNone/>
            </a:pPr>
            <a:r>
              <a:rPr lang="zh-CN" altLang="en-US" sz="2400">
                <a:latin typeface="Times New Roman" pitchFamily="18" charset="0"/>
              </a:rPr>
              <a:t>被减数</a:t>
            </a:r>
            <a:endParaRPr lang="zh-CN" altLang="en-US" sz="3200"/>
          </a:p>
        </p:txBody>
      </p:sp>
      <p:sp>
        <p:nvSpPr>
          <p:cNvPr id="32807" name="Text Box 195"/>
          <p:cNvSpPr txBox="1">
            <a:spLocks noChangeArrowheads="1"/>
          </p:cNvSpPr>
          <p:nvPr/>
        </p:nvSpPr>
        <p:spPr bwMode="auto">
          <a:xfrm>
            <a:off x="4495800" y="5257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buClr>
                <a:schemeClr val="accent2"/>
              </a:buClr>
              <a:buSzPct val="80000"/>
              <a:buFont typeface="Wingdings" pitchFamily="2" charset="2"/>
              <a:buNone/>
            </a:pPr>
            <a:r>
              <a:rPr lang="zh-CN" altLang="en-US" sz="2400">
                <a:latin typeface="Times New Roman" pitchFamily="18" charset="0"/>
              </a:rPr>
              <a:t>被除数</a:t>
            </a:r>
            <a:endParaRPr lang="zh-CN" altLang="en-US" sz="3200"/>
          </a:p>
        </p:txBody>
      </p:sp>
      <p:sp>
        <p:nvSpPr>
          <p:cNvPr id="32808" name="Text Box 196"/>
          <p:cNvSpPr txBox="1">
            <a:spLocks noChangeArrowheads="1"/>
          </p:cNvSpPr>
          <p:nvPr/>
        </p:nvSpPr>
        <p:spPr bwMode="auto">
          <a:xfrm>
            <a:off x="6019800" y="43434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400">
                <a:latin typeface="Times New Roman" pitchFamily="18" charset="0"/>
              </a:rPr>
              <a:t>乘数</a:t>
            </a:r>
          </a:p>
        </p:txBody>
      </p:sp>
      <p:sp>
        <p:nvSpPr>
          <p:cNvPr id="32809" name="Text Box 197"/>
          <p:cNvSpPr txBox="1">
            <a:spLocks noChangeArrowheads="1"/>
          </p:cNvSpPr>
          <p:nvPr/>
        </p:nvSpPr>
        <p:spPr bwMode="auto">
          <a:xfrm>
            <a:off x="6019800" y="54864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pPr>
            <a:r>
              <a:rPr lang="zh-CN" altLang="en-US" sz="2400">
                <a:latin typeface="Times New Roman" pitchFamily="18" charset="0"/>
              </a:rPr>
              <a:t>商</a:t>
            </a:r>
          </a:p>
        </p:txBody>
      </p:sp>
      <p:sp>
        <p:nvSpPr>
          <p:cNvPr id="32810" name="Text Box 198"/>
          <p:cNvSpPr txBox="1">
            <a:spLocks noChangeArrowheads="1"/>
          </p:cNvSpPr>
          <p:nvPr/>
        </p:nvSpPr>
        <p:spPr bwMode="auto">
          <a:xfrm>
            <a:off x="7620000" y="26670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pPr>
            <a:r>
              <a:rPr lang="zh-CN" altLang="en-US" sz="2400">
                <a:latin typeface="Times New Roman" pitchFamily="18" charset="0"/>
              </a:rPr>
              <a:t>加数</a:t>
            </a:r>
          </a:p>
        </p:txBody>
      </p:sp>
      <p:sp>
        <p:nvSpPr>
          <p:cNvPr id="32811" name="Text Box 199"/>
          <p:cNvSpPr txBox="1">
            <a:spLocks noChangeArrowheads="1"/>
          </p:cNvSpPr>
          <p:nvPr/>
        </p:nvSpPr>
        <p:spPr bwMode="auto">
          <a:xfrm>
            <a:off x="7620000" y="35814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pPr>
            <a:r>
              <a:rPr lang="zh-CN" altLang="en-US" sz="2400">
                <a:latin typeface="Times New Roman" pitchFamily="18" charset="0"/>
              </a:rPr>
              <a:t>减数</a:t>
            </a:r>
          </a:p>
        </p:txBody>
      </p:sp>
      <p:sp>
        <p:nvSpPr>
          <p:cNvPr id="32812" name="Text Box 200"/>
          <p:cNvSpPr txBox="1">
            <a:spLocks noChangeArrowheads="1"/>
          </p:cNvSpPr>
          <p:nvPr/>
        </p:nvSpPr>
        <p:spPr bwMode="auto">
          <a:xfrm>
            <a:off x="7620000" y="45720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pPr>
            <a:r>
              <a:rPr lang="zh-CN" altLang="en-US" sz="2400">
                <a:latin typeface="Times New Roman" pitchFamily="18" charset="0"/>
              </a:rPr>
              <a:t>被乘数</a:t>
            </a:r>
          </a:p>
        </p:txBody>
      </p:sp>
      <p:sp>
        <p:nvSpPr>
          <p:cNvPr id="32813" name="Text Box 201"/>
          <p:cNvSpPr txBox="1">
            <a:spLocks noChangeArrowheads="1"/>
          </p:cNvSpPr>
          <p:nvPr/>
        </p:nvSpPr>
        <p:spPr bwMode="auto">
          <a:xfrm>
            <a:off x="7620000" y="54864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pPr>
            <a:r>
              <a:rPr lang="zh-CN" altLang="en-US" sz="2400">
                <a:latin typeface="Times New Roman" pitchFamily="18" charset="0"/>
              </a:rPr>
              <a:t>除数</a:t>
            </a:r>
          </a:p>
        </p:txBody>
      </p:sp>
      <p:sp>
        <p:nvSpPr>
          <p:cNvPr id="32814" name="Text Box 202"/>
          <p:cNvSpPr txBox="1">
            <a:spLocks noChangeArrowheads="1"/>
          </p:cNvSpPr>
          <p:nvPr/>
        </p:nvSpPr>
        <p:spPr bwMode="auto">
          <a:xfrm>
            <a:off x="3581400" y="26670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pPr>
            <a:r>
              <a:rPr lang="zh-CN" altLang="en-US" sz="2400">
                <a:latin typeface="Times New Roman" pitchFamily="18" charset="0"/>
              </a:rPr>
              <a:t>加法</a:t>
            </a:r>
          </a:p>
        </p:txBody>
      </p:sp>
      <p:sp>
        <p:nvSpPr>
          <p:cNvPr id="32815" name="Text Box 203"/>
          <p:cNvSpPr txBox="1">
            <a:spLocks noChangeArrowheads="1"/>
          </p:cNvSpPr>
          <p:nvPr/>
        </p:nvSpPr>
        <p:spPr bwMode="auto">
          <a:xfrm>
            <a:off x="3581400" y="36576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400">
                <a:latin typeface="Times New Roman" pitchFamily="18" charset="0"/>
              </a:rPr>
              <a:t>减法</a:t>
            </a:r>
          </a:p>
        </p:txBody>
      </p:sp>
      <p:sp>
        <p:nvSpPr>
          <p:cNvPr id="32816" name="Text Box 204"/>
          <p:cNvSpPr txBox="1">
            <a:spLocks noChangeArrowheads="1"/>
          </p:cNvSpPr>
          <p:nvPr/>
        </p:nvSpPr>
        <p:spPr bwMode="auto">
          <a:xfrm>
            <a:off x="3581400" y="45720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pPr>
            <a:r>
              <a:rPr lang="zh-CN" altLang="en-US" sz="2400">
                <a:latin typeface="Times New Roman" pitchFamily="18" charset="0"/>
              </a:rPr>
              <a:t>乘法</a:t>
            </a:r>
          </a:p>
        </p:txBody>
      </p:sp>
      <p:sp>
        <p:nvSpPr>
          <p:cNvPr id="32817" name="Text Box 205"/>
          <p:cNvSpPr txBox="1">
            <a:spLocks noChangeArrowheads="1"/>
          </p:cNvSpPr>
          <p:nvPr/>
        </p:nvSpPr>
        <p:spPr bwMode="auto">
          <a:xfrm>
            <a:off x="3581400" y="54864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pPr>
            <a:r>
              <a:rPr lang="zh-CN" altLang="en-US" sz="2400">
                <a:latin typeface="Times New Roman" pitchFamily="18" charset="0"/>
              </a:rPr>
              <a:t>除法</a:t>
            </a:r>
          </a:p>
        </p:txBody>
      </p:sp>
      <p:sp>
        <p:nvSpPr>
          <p:cNvPr id="32818" name="Text Box 206"/>
          <p:cNvSpPr txBox="1">
            <a:spLocks noChangeArrowheads="1"/>
          </p:cNvSpPr>
          <p:nvPr/>
        </p:nvSpPr>
        <p:spPr bwMode="auto">
          <a:xfrm>
            <a:off x="4495800" y="2903538"/>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pPr>
            <a:r>
              <a:rPr lang="zh-CN" altLang="en-US" sz="2400">
                <a:latin typeface="Times New Roman" pitchFamily="18" charset="0"/>
              </a:rPr>
              <a:t>和</a:t>
            </a:r>
          </a:p>
        </p:txBody>
      </p:sp>
      <p:sp>
        <p:nvSpPr>
          <p:cNvPr id="32819" name="Text Box 207"/>
          <p:cNvSpPr txBox="1">
            <a:spLocks noChangeArrowheads="1"/>
          </p:cNvSpPr>
          <p:nvPr/>
        </p:nvSpPr>
        <p:spPr bwMode="auto">
          <a:xfrm>
            <a:off x="4495800" y="3849688"/>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pPr>
            <a:r>
              <a:rPr lang="zh-CN" altLang="en-US" sz="2400">
                <a:latin typeface="Times New Roman" pitchFamily="18" charset="0"/>
              </a:rPr>
              <a:t>差</a:t>
            </a:r>
          </a:p>
        </p:txBody>
      </p:sp>
      <p:sp>
        <p:nvSpPr>
          <p:cNvPr id="32820" name="Text Box 208"/>
          <p:cNvSpPr txBox="1">
            <a:spLocks noChangeArrowheads="1"/>
          </p:cNvSpPr>
          <p:nvPr/>
        </p:nvSpPr>
        <p:spPr bwMode="auto">
          <a:xfrm>
            <a:off x="4495800" y="56388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pPr>
            <a:r>
              <a:rPr lang="zh-CN" altLang="en-US" sz="2400">
                <a:latin typeface="Times New Roman" pitchFamily="18" charset="0"/>
              </a:rPr>
              <a:t>余数</a:t>
            </a:r>
          </a:p>
        </p:txBody>
      </p:sp>
      <p:grpSp>
        <p:nvGrpSpPr>
          <p:cNvPr id="32821" name="Group 211"/>
          <p:cNvGrpSpPr>
            <a:grpSpLocks/>
          </p:cNvGrpSpPr>
          <p:nvPr/>
        </p:nvGrpSpPr>
        <p:grpSpPr bwMode="auto">
          <a:xfrm>
            <a:off x="4495800" y="4551363"/>
            <a:ext cx="3429000" cy="630237"/>
            <a:chOff x="2832" y="2867"/>
            <a:chExt cx="2160" cy="397"/>
          </a:xfrm>
        </p:grpSpPr>
        <p:sp>
          <p:nvSpPr>
            <p:cNvPr id="32823" name="Text Box 194"/>
            <p:cNvSpPr txBox="1">
              <a:spLocks noChangeArrowheads="1"/>
            </p:cNvSpPr>
            <p:nvPr/>
          </p:nvSpPr>
          <p:spPr bwMode="auto">
            <a:xfrm>
              <a:off x="2832" y="2867"/>
              <a:ext cx="1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pPr>
              <a:r>
                <a:rPr lang="zh-CN" altLang="en-US" sz="2400">
                  <a:latin typeface="Times New Roman" pitchFamily="18" charset="0"/>
                </a:rPr>
                <a:t>乘积高位</a:t>
              </a:r>
            </a:p>
          </p:txBody>
        </p:sp>
        <p:sp>
          <p:nvSpPr>
            <p:cNvPr id="32824" name="Text Box 210"/>
            <p:cNvSpPr txBox="1">
              <a:spLocks noChangeArrowheads="1"/>
            </p:cNvSpPr>
            <p:nvPr/>
          </p:nvSpPr>
          <p:spPr bwMode="auto">
            <a:xfrm>
              <a:off x="3792" y="2976"/>
              <a:ext cx="1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pPr>
              <a:r>
                <a:rPr lang="zh-CN" altLang="en-US" sz="2400">
                  <a:latin typeface="Times New Roman" pitchFamily="18" charset="0"/>
                </a:rPr>
                <a:t>乘积低位</a:t>
              </a:r>
            </a:p>
          </p:txBody>
        </p:sp>
      </p:grpSp>
      <p:sp>
        <p:nvSpPr>
          <p:cNvPr id="32822" name="AutoShape 214">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spcBef>
                <a:spcPct val="20000"/>
              </a:spcBef>
            </a:pP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Text Box 2"/>
          <p:cNvSpPr txBox="1">
            <a:spLocks noChangeArrowheads="1"/>
          </p:cNvSpPr>
          <p:nvPr/>
        </p:nvSpPr>
        <p:spPr bwMode="auto">
          <a:xfrm>
            <a:off x="4035425" y="1628775"/>
            <a:ext cx="1831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r>
              <a:rPr lang="zh-CN" altLang="en-US" sz="2800"/>
              <a:t>取指令</a:t>
            </a:r>
          </a:p>
        </p:txBody>
      </p:sp>
      <p:sp>
        <p:nvSpPr>
          <p:cNvPr id="821251" name="Text Box 3"/>
          <p:cNvSpPr txBox="1">
            <a:spLocks noChangeArrowheads="1"/>
          </p:cNvSpPr>
          <p:nvPr/>
        </p:nvSpPr>
        <p:spPr bwMode="auto">
          <a:xfrm>
            <a:off x="4035425" y="2252663"/>
            <a:ext cx="1943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r>
              <a:rPr lang="zh-CN" altLang="en-US" sz="2800"/>
              <a:t>分析指令</a:t>
            </a:r>
          </a:p>
        </p:txBody>
      </p:sp>
      <p:sp>
        <p:nvSpPr>
          <p:cNvPr id="821252" name="Text Box 4"/>
          <p:cNvSpPr txBox="1">
            <a:spLocks noChangeArrowheads="1"/>
          </p:cNvSpPr>
          <p:nvPr/>
        </p:nvSpPr>
        <p:spPr bwMode="auto">
          <a:xfrm>
            <a:off x="4035425" y="2847975"/>
            <a:ext cx="1866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r>
              <a:rPr lang="zh-CN" altLang="en-US" sz="2800"/>
              <a:t>执行指令</a:t>
            </a:r>
          </a:p>
        </p:txBody>
      </p:sp>
      <p:sp>
        <p:nvSpPr>
          <p:cNvPr id="821253" name="Text Box 5"/>
          <p:cNvSpPr txBox="1">
            <a:spLocks noChangeArrowheads="1"/>
          </p:cNvSpPr>
          <p:nvPr/>
        </p:nvSpPr>
        <p:spPr bwMode="auto">
          <a:xfrm>
            <a:off x="5911850" y="1651000"/>
            <a:ext cx="658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algn="ctr" eaLnBrk="1" hangingPunct="1"/>
            <a:r>
              <a:rPr lang="en-US" altLang="zh-CN" sz="2800">
                <a:solidFill>
                  <a:schemeClr val="folHlink"/>
                </a:solidFill>
                <a:latin typeface="Times New Roman" pitchFamily="18" charset="0"/>
              </a:rPr>
              <a:t>PC</a:t>
            </a:r>
            <a:endParaRPr lang="zh-CN" altLang="en-US" sz="2800">
              <a:latin typeface="Times New Roman" pitchFamily="18" charset="0"/>
            </a:endParaRPr>
          </a:p>
        </p:txBody>
      </p:sp>
      <p:sp>
        <p:nvSpPr>
          <p:cNvPr id="821254" name="Text Box 6"/>
          <p:cNvSpPr txBox="1">
            <a:spLocks noChangeArrowheads="1"/>
          </p:cNvSpPr>
          <p:nvPr/>
        </p:nvSpPr>
        <p:spPr bwMode="auto">
          <a:xfrm>
            <a:off x="5949950" y="2274888"/>
            <a:ext cx="5794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algn="ctr" eaLnBrk="1" hangingPunct="1"/>
            <a:r>
              <a:rPr lang="en-US" altLang="zh-CN" sz="2800">
                <a:solidFill>
                  <a:schemeClr val="folHlink"/>
                </a:solidFill>
                <a:latin typeface="Times New Roman" pitchFamily="18" charset="0"/>
              </a:rPr>
              <a:t>IR</a:t>
            </a:r>
          </a:p>
        </p:txBody>
      </p:sp>
      <p:sp>
        <p:nvSpPr>
          <p:cNvPr id="821255" name="Text Box 7"/>
          <p:cNvSpPr txBox="1">
            <a:spLocks noChangeArrowheads="1"/>
          </p:cNvSpPr>
          <p:nvPr/>
        </p:nvSpPr>
        <p:spPr bwMode="auto">
          <a:xfrm>
            <a:off x="5891213" y="2870200"/>
            <a:ext cx="698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algn="ctr" eaLnBrk="1" hangingPunct="1"/>
            <a:r>
              <a:rPr lang="en-US" altLang="zh-CN" sz="2800">
                <a:solidFill>
                  <a:schemeClr val="folHlink"/>
                </a:solidFill>
                <a:latin typeface="Times New Roman" pitchFamily="18" charset="0"/>
              </a:rPr>
              <a:t>CU</a:t>
            </a:r>
            <a:endParaRPr lang="zh-CN" altLang="en-US" sz="2800">
              <a:latin typeface="Times New Roman" pitchFamily="18" charset="0"/>
            </a:endParaRPr>
          </a:p>
        </p:txBody>
      </p:sp>
      <p:sp>
        <p:nvSpPr>
          <p:cNvPr id="821256" name="AutoShape 8"/>
          <p:cNvSpPr>
            <a:spLocks/>
          </p:cNvSpPr>
          <p:nvPr/>
        </p:nvSpPr>
        <p:spPr bwMode="auto">
          <a:xfrm>
            <a:off x="6705600" y="1811338"/>
            <a:ext cx="152400" cy="838200"/>
          </a:xfrm>
          <a:prstGeom prst="rightBrace">
            <a:avLst>
              <a:gd name="adj1" fmla="val 45833"/>
              <a:gd name="adj2" fmla="val 50000"/>
            </a:avLst>
          </a:pr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821257" name="Text Box 9"/>
          <p:cNvSpPr txBox="1">
            <a:spLocks noChangeArrowheads="1"/>
          </p:cNvSpPr>
          <p:nvPr/>
        </p:nvSpPr>
        <p:spPr bwMode="auto">
          <a:xfrm>
            <a:off x="6934200" y="1957388"/>
            <a:ext cx="1279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r>
              <a:rPr lang="zh-CN" altLang="en-US" sz="2800"/>
              <a:t>取指</a:t>
            </a:r>
          </a:p>
        </p:txBody>
      </p:sp>
      <p:sp>
        <p:nvSpPr>
          <p:cNvPr id="821258" name="Text Box 10"/>
          <p:cNvSpPr txBox="1">
            <a:spLocks noChangeArrowheads="1"/>
          </p:cNvSpPr>
          <p:nvPr/>
        </p:nvSpPr>
        <p:spPr bwMode="auto">
          <a:xfrm>
            <a:off x="6934200" y="2847975"/>
            <a:ext cx="129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r>
              <a:rPr lang="zh-CN" altLang="en-US" sz="2800"/>
              <a:t>执行</a:t>
            </a:r>
          </a:p>
        </p:txBody>
      </p:sp>
      <p:grpSp>
        <p:nvGrpSpPr>
          <p:cNvPr id="2" name="Group 11"/>
          <p:cNvGrpSpPr>
            <a:grpSpLocks/>
          </p:cNvGrpSpPr>
          <p:nvPr/>
        </p:nvGrpSpPr>
        <p:grpSpPr bwMode="auto">
          <a:xfrm>
            <a:off x="3416300" y="3762375"/>
            <a:ext cx="6340475" cy="1031875"/>
            <a:chOff x="2198" y="2625"/>
            <a:chExt cx="3994" cy="650"/>
          </a:xfrm>
        </p:grpSpPr>
        <p:sp>
          <p:nvSpPr>
            <p:cNvPr id="37917" name="Text Box 12"/>
            <p:cNvSpPr txBox="1">
              <a:spLocks noChangeArrowheads="1"/>
            </p:cNvSpPr>
            <p:nvPr/>
          </p:nvSpPr>
          <p:spPr bwMode="auto">
            <a:xfrm>
              <a:off x="2198" y="2625"/>
              <a:ext cx="3994"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r>
                <a:rPr lang="en-US" altLang="zh-CN" sz="2800">
                  <a:latin typeface="Times New Roman" pitchFamily="18" charset="0"/>
                </a:rPr>
                <a:t>PC</a:t>
              </a:r>
              <a:r>
                <a:rPr lang="en-US" altLang="zh-CN" sz="2800"/>
                <a:t> </a:t>
              </a:r>
              <a:r>
                <a:rPr lang="zh-CN" altLang="en-US" sz="2800"/>
                <a:t>存放当前欲执行指令的地址，</a:t>
              </a:r>
            </a:p>
            <a:p>
              <a:pPr eaLnBrk="1" hangingPunct="1"/>
              <a:r>
                <a:rPr lang="zh-CN" altLang="en-US" sz="2800"/>
                <a:t>   </a:t>
              </a:r>
              <a:r>
                <a:rPr lang="zh-CN" altLang="en-US" sz="900"/>
                <a:t> </a:t>
              </a:r>
              <a:r>
                <a:rPr lang="zh-CN" altLang="en-US" sz="2800"/>
                <a:t>具有计数功能（</a:t>
              </a:r>
              <a:r>
                <a:rPr lang="en-US" altLang="zh-CN" sz="2800">
                  <a:latin typeface="Times New Roman" pitchFamily="18" charset="0"/>
                </a:rPr>
                <a:t>PC</a:t>
              </a:r>
              <a:r>
                <a:rPr lang="en-US" altLang="zh-CN" sz="2800"/>
                <a:t>）+</a:t>
              </a:r>
              <a:r>
                <a:rPr lang="en-US" altLang="zh-CN" sz="900"/>
                <a:t> </a:t>
              </a:r>
              <a:r>
                <a:rPr lang="en-US" altLang="zh-CN" sz="2800"/>
                <a:t>1   </a:t>
              </a:r>
              <a:r>
                <a:rPr lang="en-US" altLang="zh-CN" sz="2800">
                  <a:latin typeface="Times New Roman" pitchFamily="18" charset="0"/>
                </a:rPr>
                <a:t>PC</a:t>
              </a:r>
            </a:p>
          </p:txBody>
        </p:sp>
        <p:sp>
          <p:nvSpPr>
            <p:cNvPr id="37918" name="Line 13"/>
            <p:cNvSpPr>
              <a:spLocks noChangeShapeType="1"/>
            </p:cNvSpPr>
            <p:nvPr/>
          </p:nvSpPr>
          <p:spPr bwMode="auto">
            <a:xfrm>
              <a:off x="5045" y="3050"/>
              <a:ext cx="240" cy="0"/>
            </a:xfrm>
            <a:prstGeom prst="line">
              <a:avLst/>
            </a:prstGeom>
            <a:noFill/>
            <a:ln w="9525">
              <a:solidFill>
                <a:schemeClr val="tx1"/>
              </a:solidFill>
              <a:round/>
              <a:headEnd/>
              <a:tailEnd type="stealth"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821262" name="Text Box 14"/>
          <p:cNvSpPr txBox="1">
            <a:spLocks noChangeArrowheads="1"/>
          </p:cNvSpPr>
          <p:nvPr/>
        </p:nvSpPr>
        <p:spPr bwMode="auto">
          <a:xfrm>
            <a:off x="3416300" y="5049838"/>
            <a:ext cx="5118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r>
              <a:rPr lang="en-US" altLang="zh-CN" sz="2800">
                <a:latin typeface="Times New Roman" pitchFamily="18" charset="0"/>
              </a:rPr>
              <a:t>IR</a:t>
            </a:r>
            <a:r>
              <a:rPr lang="en-US" altLang="zh-CN" sz="2800"/>
              <a:t> </a:t>
            </a:r>
            <a:r>
              <a:rPr lang="zh-CN" altLang="en-US" sz="2800"/>
              <a:t>存放当前欲执行的指令</a:t>
            </a:r>
          </a:p>
        </p:txBody>
      </p:sp>
      <p:sp>
        <p:nvSpPr>
          <p:cNvPr id="821263" name="Text Box 15"/>
          <p:cNvSpPr txBox="1">
            <a:spLocks noChangeArrowheads="1"/>
          </p:cNvSpPr>
          <p:nvPr/>
        </p:nvSpPr>
        <p:spPr bwMode="auto">
          <a:xfrm>
            <a:off x="7861300" y="2847975"/>
            <a:ext cx="1282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r>
              <a:rPr lang="zh-CN" altLang="en-US" sz="2800"/>
              <a:t>访存</a:t>
            </a:r>
          </a:p>
        </p:txBody>
      </p:sp>
      <p:sp>
        <p:nvSpPr>
          <p:cNvPr id="821264" name="Text Box 16"/>
          <p:cNvSpPr txBox="1">
            <a:spLocks noChangeArrowheads="1"/>
          </p:cNvSpPr>
          <p:nvPr/>
        </p:nvSpPr>
        <p:spPr bwMode="auto">
          <a:xfrm>
            <a:off x="7861300" y="1957388"/>
            <a:ext cx="1244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r>
              <a:rPr lang="zh-CN" altLang="en-US" sz="2800"/>
              <a:t>访存</a:t>
            </a:r>
          </a:p>
        </p:txBody>
      </p:sp>
      <p:sp>
        <p:nvSpPr>
          <p:cNvPr id="821265" name="AutoShape 17"/>
          <p:cNvSpPr>
            <a:spLocks/>
          </p:cNvSpPr>
          <p:nvPr/>
        </p:nvSpPr>
        <p:spPr bwMode="auto">
          <a:xfrm>
            <a:off x="3738563" y="1804988"/>
            <a:ext cx="228600" cy="1371600"/>
          </a:xfrm>
          <a:prstGeom prst="leftBrace">
            <a:avLst>
              <a:gd name="adj1" fmla="val 50000"/>
              <a:gd name="adj2" fmla="val 50000"/>
            </a:avLst>
          </a:pr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821266" name="Text Box 18"/>
          <p:cNvSpPr txBox="1">
            <a:spLocks noChangeArrowheads="1"/>
          </p:cNvSpPr>
          <p:nvPr/>
        </p:nvSpPr>
        <p:spPr bwMode="auto">
          <a:xfrm>
            <a:off x="2860675" y="1628775"/>
            <a:ext cx="901700" cy="154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algn="ctr" eaLnBrk="1" hangingPunct="1"/>
            <a:r>
              <a:rPr lang="zh-CN" altLang="en-US" sz="2800"/>
              <a:t>完成</a:t>
            </a:r>
          </a:p>
          <a:p>
            <a:pPr algn="ctr" eaLnBrk="1" hangingPunct="1"/>
            <a:r>
              <a:rPr lang="zh-CN" altLang="en-US" sz="2800"/>
              <a:t>一条</a:t>
            </a:r>
          </a:p>
          <a:p>
            <a:pPr algn="ctr" eaLnBrk="1" hangingPunct="1"/>
            <a:r>
              <a:rPr lang="zh-CN" altLang="en-US" sz="2800"/>
              <a:t>指令</a:t>
            </a:r>
          </a:p>
        </p:txBody>
      </p:sp>
      <p:sp>
        <p:nvSpPr>
          <p:cNvPr id="821267" name="Rectangle 19"/>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charset="0"/>
                <a:ea typeface="宋体" charset="-122"/>
              </a:rPr>
              <a:t>1.2</a:t>
            </a:r>
          </a:p>
        </p:txBody>
      </p:sp>
      <p:sp>
        <p:nvSpPr>
          <p:cNvPr id="37906" name="Text Box 20"/>
          <p:cNvSpPr txBox="1">
            <a:spLocks noChangeArrowheads="1"/>
          </p:cNvSpPr>
          <p:nvPr/>
        </p:nvSpPr>
        <p:spPr bwMode="auto">
          <a:xfrm>
            <a:off x="793750" y="409575"/>
            <a:ext cx="5911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r>
              <a:rPr lang="zh-CN" altLang="en-US" sz="3600"/>
              <a:t>(</a:t>
            </a:r>
            <a:r>
              <a:rPr lang="zh-CN" altLang="en-US" sz="3600">
                <a:latin typeface="Times New Roman" pitchFamily="18" charset="0"/>
              </a:rPr>
              <a:t>3</a:t>
            </a:r>
            <a:r>
              <a:rPr lang="zh-CN" altLang="en-US" sz="3600"/>
              <a:t>)控制器的基本组成</a:t>
            </a:r>
          </a:p>
        </p:txBody>
      </p:sp>
      <p:sp>
        <p:nvSpPr>
          <p:cNvPr id="821269" name="Text Box 21"/>
          <p:cNvSpPr txBox="1">
            <a:spLocks noChangeArrowheads="1"/>
          </p:cNvSpPr>
          <p:nvPr/>
        </p:nvSpPr>
        <p:spPr bwMode="auto">
          <a:xfrm>
            <a:off x="3416300" y="5832475"/>
            <a:ext cx="5118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r>
              <a:rPr lang="en-US" altLang="zh-CN" sz="2800">
                <a:latin typeface="Times New Roman" pitchFamily="18" charset="0"/>
              </a:rPr>
              <a:t>CU</a:t>
            </a:r>
            <a:r>
              <a:rPr lang="en-US" altLang="zh-CN" sz="2800"/>
              <a:t> </a:t>
            </a:r>
            <a:r>
              <a:rPr lang="zh-CN" altLang="en-US" sz="2800"/>
              <a:t>控制单元</a:t>
            </a:r>
          </a:p>
        </p:txBody>
      </p:sp>
      <p:grpSp>
        <p:nvGrpSpPr>
          <p:cNvPr id="3" name="Group 22"/>
          <p:cNvGrpSpPr>
            <a:grpSpLocks/>
          </p:cNvGrpSpPr>
          <p:nvPr/>
        </p:nvGrpSpPr>
        <p:grpSpPr bwMode="auto">
          <a:xfrm>
            <a:off x="457200" y="1868488"/>
            <a:ext cx="2286000" cy="3276600"/>
            <a:chOff x="288" y="1296"/>
            <a:chExt cx="1440" cy="2064"/>
          </a:xfrm>
        </p:grpSpPr>
        <p:sp>
          <p:nvSpPr>
            <p:cNvPr id="37910" name="Rectangle 23"/>
            <p:cNvSpPr>
              <a:spLocks noChangeArrowheads="1"/>
            </p:cNvSpPr>
            <p:nvPr/>
          </p:nvSpPr>
          <p:spPr bwMode="auto">
            <a:xfrm>
              <a:off x="1104" y="2688"/>
              <a:ext cx="486" cy="332"/>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11" name="Rectangle 24"/>
            <p:cNvSpPr>
              <a:spLocks noChangeArrowheads="1"/>
            </p:cNvSpPr>
            <p:nvPr/>
          </p:nvSpPr>
          <p:spPr bwMode="auto">
            <a:xfrm>
              <a:off x="1200" y="2707"/>
              <a:ext cx="2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pPr algn="ctr"/>
              <a:r>
                <a:rPr lang="en-US" altLang="zh-CN" sz="2800">
                  <a:latin typeface="Times New Roman" pitchFamily="18" charset="0"/>
                </a:rPr>
                <a:t>PC</a:t>
              </a:r>
              <a:endParaRPr lang="en-US" altLang="zh-CN" sz="2800"/>
            </a:p>
          </p:txBody>
        </p:sp>
        <p:sp>
          <p:nvSpPr>
            <p:cNvPr id="37912" name="Rectangle 25"/>
            <p:cNvSpPr>
              <a:spLocks noChangeArrowheads="1"/>
            </p:cNvSpPr>
            <p:nvPr/>
          </p:nvSpPr>
          <p:spPr bwMode="auto">
            <a:xfrm>
              <a:off x="432" y="2688"/>
              <a:ext cx="501" cy="331"/>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13" name="Rectangle 26"/>
            <p:cNvSpPr>
              <a:spLocks noChangeArrowheads="1"/>
            </p:cNvSpPr>
            <p:nvPr/>
          </p:nvSpPr>
          <p:spPr bwMode="auto">
            <a:xfrm>
              <a:off x="558" y="2707"/>
              <a:ext cx="2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pPr algn="ctr"/>
              <a:r>
                <a:rPr lang="en-US" altLang="zh-CN" sz="2800">
                  <a:latin typeface="Times New Roman" pitchFamily="18" charset="0"/>
                </a:rPr>
                <a:t>IR</a:t>
              </a:r>
              <a:endParaRPr lang="en-US" altLang="zh-CN" sz="2800"/>
            </a:p>
          </p:txBody>
        </p:sp>
        <p:sp>
          <p:nvSpPr>
            <p:cNvPr id="37914" name="Rectangle 27"/>
            <p:cNvSpPr>
              <a:spLocks noChangeArrowheads="1"/>
            </p:cNvSpPr>
            <p:nvPr/>
          </p:nvSpPr>
          <p:spPr bwMode="auto">
            <a:xfrm>
              <a:off x="288" y="1296"/>
              <a:ext cx="1440" cy="2064"/>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37915" name="Rectangle 28"/>
            <p:cNvSpPr>
              <a:spLocks noChangeArrowheads="1"/>
            </p:cNvSpPr>
            <p:nvPr/>
          </p:nvSpPr>
          <p:spPr bwMode="auto">
            <a:xfrm>
              <a:off x="542" y="1680"/>
              <a:ext cx="886" cy="528"/>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37916" name="Text Box 29"/>
            <p:cNvSpPr txBox="1">
              <a:spLocks noChangeArrowheads="1"/>
            </p:cNvSpPr>
            <p:nvPr/>
          </p:nvSpPr>
          <p:spPr bwMode="auto">
            <a:xfrm>
              <a:off x="566" y="1756"/>
              <a:ext cx="84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algn="ctr" eaLnBrk="1" hangingPunct="1"/>
              <a:r>
                <a:rPr lang="en-US" altLang="zh-CN" sz="3200">
                  <a:latin typeface="Times New Roman" pitchFamily="18" charset="0"/>
                </a:rPr>
                <a:t>CU</a:t>
              </a:r>
            </a:p>
          </p:txBody>
        </p:sp>
      </p:grpSp>
      <p:sp>
        <p:nvSpPr>
          <p:cNvPr id="37909" name="AutoShape 30">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1266"/>
                                        </p:tgtEl>
                                        <p:attrNameLst>
                                          <p:attrName>style.visibility</p:attrName>
                                        </p:attrNameLst>
                                      </p:cBhvr>
                                      <p:to>
                                        <p:strVal val="visible"/>
                                      </p:to>
                                    </p:set>
                                    <p:animEffect transition="in" filter="blinds(horizontal)">
                                      <p:cBhvr>
                                        <p:cTn id="7" dur="500"/>
                                        <p:tgtEl>
                                          <p:spTgt spid="821266"/>
                                        </p:tgtEl>
                                      </p:cBhvr>
                                    </p:animEffect>
                                  </p:childTnLst>
                                </p:cTn>
                              </p:par>
                            </p:childTnLst>
                          </p:cTn>
                        </p:par>
                        <p:par>
                          <p:cTn id="8" fill="hold" nodeType="afterGroup">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821265"/>
                                        </p:tgtEl>
                                        <p:attrNameLst>
                                          <p:attrName>style.visibility</p:attrName>
                                        </p:attrNameLst>
                                      </p:cBhvr>
                                      <p:to>
                                        <p:strVal val="visible"/>
                                      </p:to>
                                    </p:set>
                                    <p:animEffect transition="in" filter="barn(outHorizontal)">
                                      <p:cBhvr>
                                        <p:cTn id="11" dur="500"/>
                                        <p:tgtEl>
                                          <p:spTgt spid="82126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821250"/>
                                        </p:tgtEl>
                                        <p:attrNameLst>
                                          <p:attrName>style.visibility</p:attrName>
                                        </p:attrNameLst>
                                      </p:cBhvr>
                                      <p:to>
                                        <p:strVal val="visible"/>
                                      </p:to>
                                    </p:set>
                                    <p:animEffect transition="in" filter="blinds(horizontal)">
                                      <p:cBhvr>
                                        <p:cTn id="16" dur="500"/>
                                        <p:tgtEl>
                                          <p:spTgt spid="82125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821251"/>
                                        </p:tgtEl>
                                        <p:attrNameLst>
                                          <p:attrName>style.visibility</p:attrName>
                                        </p:attrNameLst>
                                      </p:cBhvr>
                                      <p:to>
                                        <p:strVal val="visible"/>
                                      </p:to>
                                    </p:set>
                                    <p:animEffect transition="in" filter="blinds(horizontal)">
                                      <p:cBhvr>
                                        <p:cTn id="21" dur="500"/>
                                        <p:tgtEl>
                                          <p:spTgt spid="82125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821252"/>
                                        </p:tgtEl>
                                        <p:attrNameLst>
                                          <p:attrName>style.visibility</p:attrName>
                                        </p:attrNameLst>
                                      </p:cBhvr>
                                      <p:to>
                                        <p:strVal val="visible"/>
                                      </p:to>
                                    </p:set>
                                    <p:animEffect transition="in" filter="blinds(horizontal)">
                                      <p:cBhvr>
                                        <p:cTn id="26" dur="500"/>
                                        <p:tgtEl>
                                          <p:spTgt spid="82125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821253"/>
                                        </p:tgtEl>
                                        <p:attrNameLst>
                                          <p:attrName>style.visibility</p:attrName>
                                        </p:attrNameLst>
                                      </p:cBhvr>
                                      <p:to>
                                        <p:strVal val="visible"/>
                                      </p:to>
                                    </p:set>
                                    <p:animEffect transition="in" filter="blinds(horizontal)">
                                      <p:cBhvr>
                                        <p:cTn id="31" dur="500"/>
                                        <p:tgtEl>
                                          <p:spTgt spid="82125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blinds(horizontal)">
                                      <p:cBhvr>
                                        <p:cTn id="36" dur="500"/>
                                        <p:tgtEl>
                                          <p:spTgt spid="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821254"/>
                                        </p:tgtEl>
                                        <p:attrNameLst>
                                          <p:attrName>style.visibility</p:attrName>
                                        </p:attrNameLst>
                                      </p:cBhvr>
                                      <p:to>
                                        <p:strVal val="visible"/>
                                      </p:to>
                                    </p:set>
                                    <p:animEffect transition="in" filter="blinds(horizontal)">
                                      <p:cBhvr>
                                        <p:cTn id="41" dur="500"/>
                                        <p:tgtEl>
                                          <p:spTgt spid="82125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821262"/>
                                        </p:tgtEl>
                                        <p:attrNameLst>
                                          <p:attrName>style.visibility</p:attrName>
                                        </p:attrNameLst>
                                      </p:cBhvr>
                                      <p:to>
                                        <p:strVal val="visible"/>
                                      </p:to>
                                    </p:set>
                                    <p:animEffect transition="in" filter="blinds(horizontal)">
                                      <p:cBhvr>
                                        <p:cTn id="46" dur="500"/>
                                        <p:tgtEl>
                                          <p:spTgt spid="82126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821255"/>
                                        </p:tgtEl>
                                        <p:attrNameLst>
                                          <p:attrName>style.visibility</p:attrName>
                                        </p:attrNameLst>
                                      </p:cBhvr>
                                      <p:to>
                                        <p:strVal val="visible"/>
                                      </p:to>
                                    </p:set>
                                    <p:animEffect transition="in" filter="blinds(horizontal)">
                                      <p:cBhvr>
                                        <p:cTn id="51" dur="500"/>
                                        <p:tgtEl>
                                          <p:spTgt spid="82125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821269"/>
                                        </p:tgtEl>
                                        <p:attrNameLst>
                                          <p:attrName>style.visibility</p:attrName>
                                        </p:attrNameLst>
                                      </p:cBhvr>
                                      <p:to>
                                        <p:strVal val="visible"/>
                                      </p:to>
                                    </p:set>
                                    <p:animEffect transition="in" filter="blinds(horizontal)">
                                      <p:cBhvr>
                                        <p:cTn id="56" dur="500"/>
                                        <p:tgtEl>
                                          <p:spTgt spid="82126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6" presetClass="entr" presetSubtype="37" fill="hold" nodeType="click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barn(outVertical)">
                                      <p:cBhvr>
                                        <p:cTn id="61" dur="500"/>
                                        <p:tgtEl>
                                          <p:spTgt spid="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6" presetClass="entr" presetSubtype="42" fill="hold" grpId="0" nodeType="clickEffect">
                                  <p:stCondLst>
                                    <p:cond delay="0"/>
                                  </p:stCondLst>
                                  <p:childTnLst>
                                    <p:set>
                                      <p:cBhvr>
                                        <p:cTn id="65" dur="1" fill="hold">
                                          <p:stCondLst>
                                            <p:cond delay="0"/>
                                          </p:stCondLst>
                                        </p:cTn>
                                        <p:tgtEl>
                                          <p:spTgt spid="821256"/>
                                        </p:tgtEl>
                                        <p:attrNameLst>
                                          <p:attrName>style.visibility</p:attrName>
                                        </p:attrNameLst>
                                      </p:cBhvr>
                                      <p:to>
                                        <p:strVal val="visible"/>
                                      </p:to>
                                    </p:set>
                                    <p:animEffect transition="in" filter="barn(outHorizontal)">
                                      <p:cBhvr>
                                        <p:cTn id="66" dur="500"/>
                                        <p:tgtEl>
                                          <p:spTgt spid="821256"/>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821257"/>
                                        </p:tgtEl>
                                        <p:attrNameLst>
                                          <p:attrName>style.visibility</p:attrName>
                                        </p:attrNameLst>
                                      </p:cBhvr>
                                      <p:to>
                                        <p:strVal val="visible"/>
                                      </p:to>
                                    </p:set>
                                    <p:animEffect transition="in" filter="blinds(horizontal)">
                                      <p:cBhvr>
                                        <p:cTn id="71" dur="500"/>
                                        <p:tgtEl>
                                          <p:spTgt spid="821257"/>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821258"/>
                                        </p:tgtEl>
                                        <p:attrNameLst>
                                          <p:attrName>style.visibility</p:attrName>
                                        </p:attrNameLst>
                                      </p:cBhvr>
                                      <p:to>
                                        <p:strVal val="visible"/>
                                      </p:to>
                                    </p:set>
                                    <p:animEffect transition="in" filter="blinds(horizontal)">
                                      <p:cBhvr>
                                        <p:cTn id="76" dur="500"/>
                                        <p:tgtEl>
                                          <p:spTgt spid="821258"/>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821264"/>
                                        </p:tgtEl>
                                        <p:attrNameLst>
                                          <p:attrName>style.visibility</p:attrName>
                                        </p:attrNameLst>
                                      </p:cBhvr>
                                      <p:to>
                                        <p:strVal val="visible"/>
                                      </p:to>
                                    </p:set>
                                    <p:animEffect transition="in" filter="blinds(horizontal)">
                                      <p:cBhvr>
                                        <p:cTn id="81" dur="500"/>
                                        <p:tgtEl>
                                          <p:spTgt spid="821264"/>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821263"/>
                                        </p:tgtEl>
                                        <p:attrNameLst>
                                          <p:attrName>style.visibility</p:attrName>
                                        </p:attrNameLst>
                                      </p:cBhvr>
                                      <p:to>
                                        <p:strVal val="visible"/>
                                      </p:to>
                                    </p:set>
                                    <p:animEffect transition="in" filter="blinds(horizontal)">
                                      <p:cBhvr>
                                        <p:cTn id="86" dur="500"/>
                                        <p:tgtEl>
                                          <p:spTgt spid="821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250" grpId="0" autoUpdateAnimBg="0"/>
      <p:bldP spid="821251" grpId="0" autoUpdateAnimBg="0"/>
      <p:bldP spid="821252" grpId="0" autoUpdateAnimBg="0"/>
      <p:bldP spid="821253" grpId="0" autoUpdateAnimBg="0"/>
      <p:bldP spid="821254" grpId="0" autoUpdateAnimBg="0"/>
      <p:bldP spid="821256" grpId="0" animBg="1"/>
      <p:bldP spid="821257" grpId="0" autoUpdateAnimBg="0"/>
      <p:bldP spid="821258" grpId="0" autoUpdateAnimBg="0"/>
      <p:bldP spid="821262" grpId="0" autoUpdateAnimBg="0"/>
      <p:bldP spid="821263" grpId="0" autoUpdateAnimBg="0"/>
      <p:bldP spid="821264" grpId="0" autoUpdateAnimBg="0"/>
      <p:bldP spid="821265" grpId="0" animBg="1"/>
      <p:bldP spid="821266" grpId="0" autoUpdateAnimBg="0"/>
      <p:bldP spid="82126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52950" y="4518025"/>
            <a:ext cx="1085850" cy="519113"/>
            <a:chOff x="2868" y="2846"/>
            <a:chExt cx="684" cy="327"/>
          </a:xfrm>
        </p:grpSpPr>
        <p:sp>
          <p:nvSpPr>
            <p:cNvPr id="39016" name="Freeform 3"/>
            <p:cNvSpPr>
              <a:spLocks/>
            </p:cNvSpPr>
            <p:nvPr/>
          </p:nvSpPr>
          <p:spPr bwMode="auto">
            <a:xfrm>
              <a:off x="2868" y="3150"/>
              <a:ext cx="684" cy="1"/>
            </a:xfrm>
            <a:custGeom>
              <a:avLst/>
              <a:gdLst>
                <a:gd name="T0" fmla="*/ 0 w 684"/>
                <a:gd name="T1" fmla="*/ 0 h 1"/>
                <a:gd name="T2" fmla="*/ 684 w 684"/>
                <a:gd name="T3" fmla="*/ 0 h 1"/>
                <a:gd name="T4" fmla="*/ 0 60000 65536"/>
                <a:gd name="T5" fmla="*/ 0 60000 65536"/>
                <a:gd name="T6" fmla="*/ 0 w 684"/>
                <a:gd name="T7" fmla="*/ 0 h 1"/>
                <a:gd name="T8" fmla="*/ 684 w 684"/>
                <a:gd name="T9" fmla="*/ 1 h 1"/>
              </a:gdLst>
              <a:ahLst/>
              <a:cxnLst>
                <a:cxn ang="T4">
                  <a:pos x="T0" y="T1"/>
                </a:cxn>
                <a:cxn ang="T5">
                  <a:pos x="T2" y="T3"/>
                </a:cxn>
              </a:cxnLst>
              <a:rect l="T6" t="T7" r="T8" b="T9"/>
              <a:pathLst>
                <a:path w="684" h="1">
                  <a:moveTo>
                    <a:pt x="0" y="0"/>
                  </a:moveTo>
                  <a:lnTo>
                    <a:pt x="684" y="0"/>
                  </a:lnTo>
                </a:path>
              </a:pathLst>
            </a:custGeom>
            <a:noFill/>
            <a:ln w="28575">
              <a:solidFill>
                <a:schemeClr val="folHlink"/>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017" name="Text Box 4"/>
            <p:cNvSpPr txBox="1">
              <a:spLocks noChangeArrowheads="1"/>
            </p:cNvSpPr>
            <p:nvPr/>
          </p:nvSpPr>
          <p:spPr bwMode="auto">
            <a:xfrm>
              <a:off x="3168" y="284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algn="ctr" eaLnBrk="1" hangingPunct="1">
                <a:spcBef>
                  <a:spcPct val="20000"/>
                </a:spcBef>
              </a:pPr>
              <a:r>
                <a:rPr lang="zh-CN" altLang="en-US" sz="2800">
                  <a:solidFill>
                    <a:schemeClr val="folHlink"/>
                  </a:solidFill>
                  <a:latin typeface="Times New Roman" pitchFamily="18" charset="0"/>
                </a:rPr>
                <a:t>1</a:t>
              </a:r>
            </a:p>
          </p:txBody>
        </p:sp>
      </p:grpSp>
      <p:grpSp>
        <p:nvGrpSpPr>
          <p:cNvPr id="3" name="Group 5"/>
          <p:cNvGrpSpPr>
            <a:grpSpLocks/>
          </p:cNvGrpSpPr>
          <p:nvPr/>
        </p:nvGrpSpPr>
        <p:grpSpPr bwMode="auto">
          <a:xfrm>
            <a:off x="5810250" y="3581400"/>
            <a:ext cx="361950" cy="914400"/>
            <a:chOff x="3660" y="2256"/>
            <a:chExt cx="228" cy="576"/>
          </a:xfrm>
        </p:grpSpPr>
        <p:sp>
          <p:nvSpPr>
            <p:cNvPr id="39014" name="Line 6"/>
            <p:cNvSpPr>
              <a:spLocks noChangeShapeType="1"/>
            </p:cNvSpPr>
            <p:nvPr/>
          </p:nvSpPr>
          <p:spPr bwMode="auto">
            <a:xfrm flipV="1">
              <a:off x="3840" y="2256"/>
              <a:ext cx="0" cy="576"/>
            </a:xfrm>
            <a:prstGeom prst="line">
              <a:avLst/>
            </a:prstGeom>
            <a:noFill/>
            <a:ln w="28575">
              <a:solidFill>
                <a:schemeClr val="folHlink"/>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015" name="Text Box 7"/>
            <p:cNvSpPr txBox="1">
              <a:spLocks noChangeArrowheads="1"/>
            </p:cNvSpPr>
            <p:nvPr/>
          </p:nvSpPr>
          <p:spPr bwMode="auto">
            <a:xfrm>
              <a:off x="3660" y="237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algn="ctr" eaLnBrk="1" hangingPunct="1">
                <a:spcBef>
                  <a:spcPct val="20000"/>
                </a:spcBef>
              </a:pPr>
              <a:r>
                <a:rPr lang="zh-CN" altLang="en-US" sz="2800">
                  <a:solidFill>
                    <a:schemeClr val="folHlink"/>
                  </a:solidFill>
                  <a:latin typeface="Times New Roman" pitchFamily="18" charset="0"/>
                </a:rPr>
                <a:t>2</a:t>
              </a:r>
            </a:p>
          </p:txBody>
        </p:sp>
      </p:grpSp>
      <p:grpSp>
        <p:nvGrpSpPr>
          <p:cNvPr id="4" name="Group 8"/>
          <p:cNvGrpSpPr>
            <a:grpSpLocks/>
          </p:cNvGrpSpPr>
          <p:nvPr/>
        </p:nvGrpSpPr>
        <p:grpSpPr bwMode="auto">
          <a:xfrm>
            <a:off x="6800850" y="3581400"/>
            <a:ext cx="361950" cy="914400"/>
            <a:chOff x="4284" y="2256"/>
            <a:chExt cx="228" cy="576"/>
          </a:xfrm>
        </p:grpSpPr>
        <p:sp>
          <p:nvSpPr>
            <p:cNvPr id="39012" name="Line 9"/>
            <p:cNvSpPr>
              <a:spLocks noChangeShapeType="1"/>
            </p:cNvSpPr>
            <p:nvPr/>
          </p:nvSpPr>
          <p:spPr bwMode="auto">
            <a:xfrm>
              <a:off x="4464" y="2256"/>
              <a:ext cx="0" cy="576"/>
            </a:xfrm>
            <a:prstGeom prst="line">
              <a:avLst/>
            </a:prstGeom>
            <a:noFill/>
            <a:ln w="28575">
              <a:solidFill>
                <a:schemeClr val="folHlink"/>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013" name="Text Box 10"/>
            <p:cNvSpPr txBox="1">
              <a:spLocks noChangeArrowheads="1"/>
            </p:cNvSpPr>
            <p:nvPr/>
          </p:nvSpPr>
          <p:spPr bwMode="auto">
            <a:xfrm>
              <a:off x="4284" y="237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algn="ctr" eaLnBrk="1" hangingPunct="1">
                <a:spcBef>
                  <a:spcPct val="20000"/>
                </a:spcBef>
              </a:pPr>
              <a:r>
                <a:rPr lang="zh-CN" altLang="en-US" sz="2800">
                  <a:solidFill>
                    <a:schemeClr val="folHlink"/>
                  </a:solidFill>
                  <a:latin typeface="Times New Roman" pitchFamily="18" charset="0"/>
                </a:rPr>
                <a:t>3</a:t>
              </a:r>
            </a:p>
          </p:txBody>
        </p:sp>
      </p:grpSp>
      <p:sp>
        <p:nvSpPr>
          <p:cNvPr id="117771" name="Line 11"/>
          <p:cNvSpPr>
            <a:spLocks noChangeShapeType="1"/>
          </p:cNvSpPr>
          <p:nvPr/>
        </p:nvSpPr>
        <p:spPr bwMode="auto">
          <a:xfrm flipV="1">
            <a:off x="4038600" y="3124200"/>
            <a:ext cx="0" cy="76200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 name="Group 12"/>
          <p:cNvGrpSpPr>
            <a:grpSpLocks/>
          </p:cNvGrpSpPr>
          <p:nvPr/>
        </p:nvGrpSpPr>
        <p:grpSpPr bwMode="auto">
          <a:xfrm>
            <a:off x="3429000" y="2627313"/>
            <a:ext cx="609600" cy="519112"/>
            <a:chOff x="2160" y="1655"/>
            <a:chExt cx="384" cy="327"/>
          </a:xfrm>
        </p:grpSpPr>
        <p:sp>
          <p:nvSpPr>
            <p:cNvPr id="39010" name="Line 13"/>
            <p:cNvSpPr>
              <a:spLocks noChangeShapeType="1"/>
            </p:cNvSpPr>
            <p:nvPr/>
          </p:nvSpPr>
          <p:spPr bwMode="auto">
            <a:xfrm flipH="1">
              <a:off x="2160" y="1968"/>
              <a:ext cx="384"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011" name="Text Box 14"/>
            <p:cNvSpPr txBox="1">
              <a:spLocks noChangeArrowheads="1"/>
            </p:cNvSpPr>
            <p:nvPr/>
          </p:nvSpPr>
          <p:spPr bwMode="auto">
            <a:xfrm>
              <a:off x="2238" y="165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algn="ctr" eaLnBrk="1" hangingPunct="1">
                <a:spcBef>
                  <a:spcPct val="20000"/>
                </a:spcBef>
              </a:pPr>
              <a:r>
                <a:rPr lang="zh-CN" altLang="en-US" sz="2800">
                  <a:solidFill>
                    <a:schemeClr val="folHlink"/>
                  </a:solidFill>
                  <a:latin typeface="Times New Roman" pitchFamily="18" charset="0"/>
                </a:rPr>
                <a:t>5</a:t>
              </a:r>
            </a:p>
          </p:txBody>
        </p:sp>
      </p:grpSp>
      <p:sp>
        <p:nvSpPr>
          <p:cNvPr id="117775" name="Line 15"/>
          <p:cNvSpPr>
            <a:spLocks noChangeShapeType="1"/>
          </p:cNvSpPr>
          <p:nvPr/>
        </p:nvSpPr>
        <p:spPr bwMode="auto">
          <a:xfrm>
            <a:off x="5791200" y="3733800"/>
            <a:ext cx="0" cy="762000"/>
          </a:xfrm>
          <a:prstGeom prst="line">
            <a:avLst/>
          </a:prstGeom>
          <a:noFill/>
          <a:ln w="28575">
            <a:solidFill>
              <a:schemeClr val="folHlink"/>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 name="Group 16"/>
          <p:cNvGrpSpPr>
            <a:grpSpLocks/>
          </p:cNvGrpSpPr>
          <p:nvPr/>
        </p:nvGrpSpPr>
        <p:grpSpPr bwMode="auto">
          <a:xfrm>
            <a:off x="4267200" y="3236913"/>
            <a:ext cx="1524000" cy="519112"/>
            <a:chOff x="2688" y="2039"/>
            <a:chExt cx="960" cy="327"/>
          </a:xfrm>
        </p:grpSpPr>
        <p:sp>
          <p:nvSpPr>
            <p:cNvPr id="39008" name="Line 17"/>
            <p:cNvSpPr>
              <a:spLocks noChangeShapeType="1"/>
            </p:cNvSpPr>
            <p:nvPr/>
          </p:nvSpPr>
          <p:spPr bwMode="auto">
            <a:xfrm>
              <a:off x="2688" y="2352"/>
              <a:ext cx="960"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009" name="Text Box 18"/>
            <p:cNvSpPr txBox="1">
              <a:spLocks noChangeArrowheads="1"/>
            </p:cNvSpPr>
            <p:nvPr/>
          </p:nvSpPr>
          <p:spPr bwMode="auto">
            <a:xfrm>
              <a:off x="3180" y="203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algn="ctr" eaLnBrk="1" hangingPunct="1">
                <a:spcBef>
                  <a:spcPct val="20000"/>
                </a:spcBef>
              </a:pPr>
              <a:r>
                <a:rPr lang="zh-CN" altLang="en-US" sz="2800">
                  <a:solidFill>
                    <a:schemeClr val="folHlink"/>
                  </a:solidFill>
                  <a:latin typeface="Times New Roman" pitchFamily="18" charset="0"/>
                </a:rPr>
                <a:t>6</a:t>
              </a:r>
            </a:p>
          </p:txBody>
        </p:sp>
      </p:grpSp>
      <p:grpSp>
        <p:nvGrpSpPr>
          <p:cNvPr id="7" name="Group 19"/>
          <p:cNvGrpSpPr>
            <a:grpSpLocks/>
          </p:cNvGrpSpPr>
          <p:nvPr/>
        </p:nvGrpSpPr>
        <p:grpSpPr bwMode="auto">
          <a:xfrm>
            <a:off x="6115050" y="3581400"/>
            <a:ext cx="361950" cy="914400"/>
            <a:chOff x="3852" y="2256"/>
            <a:chExt cx="228" cy="576"/>
          </a:xfrm>
        </p:grpSpPr>
        <p:sp>
          <p:nvSpPr>
            <p:cNvPr id="39006" name="Line 20"/>
            <p:cNvSpPr>
              <a:spLocks noChangeShapeType="1"/>
            </p:cNvSpPr>
            <p:nvPr/>
          </p:nvSpPr>
          <p:spPr bwMode="auto">
            <a:xfrm flipV="1">
              <a:off x="4032" y="2256"/>
              <a:ext cx="0" cy="576"/>
            </a:xfrm>
            <a:prstGeom prst="line">
              <a:avLst/>
            </a:prstGeom>
            <a:noFill/>
            <a:ln w="28575">
              <a:solidFill>
                <a:schemeClr val="folHlink"/>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007" name="Text Box 21"/>
            <p:cNvSpPr txBox="1">
              <a:spLocks noChangeArrowheads="1"/>
            </p:cNvSpPr>
            <p:nvPr/>
          </p:nvSpPr>
          <p:spPr bwMode="auto">
            <a:xfrm>
              <a:off x="3852" y="237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algn="ctr" eaLnBrk="1" hangingPunct="1">
                <a:spcBef>
                  <a:spcPct val="20000"/>
                </a:spcBef>
              </a:pPr>
              <a:r>
                <a:rPr lang="zh-CN" altLang="en-US" sz="2800">
                  <a:solidFill>
                    <a:schemeClr val="folHlink"/>
                  </a:solidFill>
                  <a:latin typeface="Times New Roman" pitchFamily="18" charset="0"/>
                </a:rPr>
                <a:t>7</a:t>
              </a:r>
            </a:p>
          </p:txBody>
        </p:sp>
      </p:grpSp>
      <p:grpSp>
        <p:nvGrpSpPr>
          <p:cNvPr id="8" name="Group 22"/>
          <p:cNvGrpSpPr>
            <a:grpSpLocks/>
          </p:cNvGrpSpPr>
          <p:nvPr/>
        </p:nvGrpSpPr>
        <p:grpSpPr bwMode="auto">
          <a:xfrm>
            <a:off x="7239000" y="3581400"/>
            <a:ext cx="361950" cy="914400"/>
            <a:chOff x="4560" y="2256"/>
            <a:chExt cx="228" cy="576"/>
          </a:xfrm>
        </p:grpSpPr>
        <p:sp>
          <p:nvSpPr>
            <p:cNvPr id="39004" name="Line 23"/>
            <p:cNvSpPr>
              <a:spLocks noChangeShapeType="1"/>
            </p:cNvSpPr>
            <p:nvPr/>
          </p:nvSpPr>
          <p:spPr bwMode="auto">
            <a:xfrm>
              <a:off x="4752" y="2256"/>
              <a:ext cx="0" cy="576"/>
            </a:xfrm>
            <a:prstGeom prst="line">
              <a:avLst/>
            </a:prstGeom>
            <a:noFill/>
            <a:ln w="28575">
              <a:solidFill>
                <a:schemeClr val="folHlink"/>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005" name="Text Box 24"/>
            <p:cNvSpPr txBox="1">
              <a:spLocks noChangeArrowheads="1"/>
            </p:cNvSpPr>
            <p:nvPr/>
          </p:nvSpPr>
          <p:spPr bwMode="auto">
            <a:xfrm>
              <a:off x="4560" y="237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algn="ctr" eaLnBrk="1" hangingPunct="1">
                <a:spcBef>
                  <a:spcPct val="20000"/>
                </a:spcBef>
              </a:pPr>
              <a:r>
                <a:rPr lang="zh-CN" altLang="en-US" sz="2800">
                  <a:solidFill>
                    <a:schemeClr val="folHlink"/>
                  </a:solidFill>
                  <a:latin typeface="Times New Roman" pitchFamily="18" charset="0"/>
                </a:rPr>
                <a:t>8</a:t>
              </a:r>
            </a:p>
          </p:txBody>
        </p:sp>
      </p:grpSp>
      <p:sp>
        <p:nvSpPr>
          <p:cNvPr id="117785" name="Line 25"/>
          <p:cNvSpPr>
            <a:spLocks noChangeShapeType="1"/>
          </p:cNvSpPr>
          <p:nvPr/>
        </p:nvSpPr>
        <p:spPr bwMode="auto">
          <a:xfrm flipV="1">
            <a:off x="228600" y="3429000"/>
            <a:ext cx="0" cy="320040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86" name="Line 26"/>
          <p:cNvSpPr>
            <a:spLocks noChangeShapeType="1"/>
          </p:cNvSpPr>
          <p:nvPr/>
        </p:nvSpPr>
        <p:spPr bwMode="auto">
          <a:xfrm>
            <a:off x="228600" y="3429000"/>
            <a:ext cx="609600" cy="0"/>
          </a:xfrm>
          <a:prstGeom prst="line">
            <a:avLst/>
          </a:prstGeom>
          <a:noFill/>
          <a:ln w="28575">
            <a:solidFill>
              <a:schemeClr val="folHlink"/>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 name="Group 27"/>
          <p:cNvGrpSpPr>
            <a:grpSpLocks/>
          </p:cNvGrpSpPr>
          <p:nvPr/>
        </p:nvGrpSpPr>
        <p:grpSpPr bwMode="auto">
          <a:xfrm>
            <a:off x="7772400" y="4724400"/>
            <a:ext cx="304800" cy="1905000"/>
            <a:chOff x="4896" y="2976"/>
            <a:chExt cx="192" cy="1200"/>
          </a:xfrm>
        </p:grpSpPr>
        <p:sp>
          <p:nvSpPr>
            <p:cNvPr id="39002" name="Line 28"/>
            <p:cNvSpPr>
              <a:spLocks noChangeShapeType="1"/>
            </p:cNvSpPr>
            <p:nvPr/>
          </p:nvSpPr>
          <p:spPr bwMode="auto">
            <a:xfrm>
              <a:off x="5088" y="2976"/>
              <a:ext cx="0" cy="120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003" name="Line 29"/>
            <p:cNvSpPr>
              <a:spLocks noChangeShapeType="1"/>
            </p:cNvSpPr>
            <p:nvPr/>
          </p:nvSpPr>
          <p:spPr bwMode="auto">
            <a:xfrm flipH="1">
              <a:off x="4896" y="2976"/>
              <a:ext cx="192"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 name="Group 30"/>
          <p:cNvGrpSpPr>
            <a:grpSpLocks/>
          </p:cNvGrpSpPr>
          <p:nvPr/>
        </p:nvGrpSpPr>
        <p:grpSpPr bwMode="auto">
          <a:xfrm>
            <a:off x="228600" y="6118225"/>
            <a:ext cx="7848600" cy="519113"/>
            <a:chOff x="144" y="3854"/>
            <a:chExt cx="4944" cy="327"/>
          </a:xfrm>
        </p:grpSpPr>
        <p:sp>
          <p:nvSpPr>
            <p:cNvPr id="38999" name="Line 31"/>
            <p:cNvSpPr>
              <a:spLocks noChangeShapeType="1"/>
            </p:cNvSpPr>
            <p:nvPr/>
          </p:nvSpPr>
          <p:spPr bwMode="auto">
            <a:xfrm flipH="1">
              <a:off x="2496" y="4176"/>
              <a:ext cx="2592"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000" name="Line 32"/>
            <p:cNvSpPr>
              <a:spLocks noChangeShapeType="1"/>
            </p:cNvSpPr>
            <p:nvPr/>
          </p:nvSpPr>
          <p:spPr bwMode="auto">
            <a:xfrm flipH="1">
              <a:off x="144" y="4176"/>
              <a:ext cx="2400"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001" name="Text Box 33"/>
            <p:cNvSpPr txBox="1">
              <a:spLocks noChangeArrowheads="1"/>
            </p:cNvSpPr>
            <p:nvPr/>
          </p:nvSpPr>
          <p:spPr bwMode="auto">
            <a:xfrm>
              <a:off x="3180" y="385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algn="ctr" eaLnBrk="1" hangingPunct="1">
                <a:spcBef>
                  <a:spcPct val="20000"/>
                </a:spcBef>
              </a:pPr>
              <a:r>
                <a:rPr lang="zh-CN" altLang="en-US" sz="2800">
                  <a:solidFill>
                    <a:schemeClr val="folHlink"/>
                  </a:solidFill>
                  <a:latin typeface="Times New Roman" pitchFamily="18" charset="0"/>
                </a:rPr>
                <a:t>9</a:t>
              </a:r>
            </a:p>
          </p:txBody>
        </p:sp>
      </p:grpSp>
      <p:sp>
        <p:nvSpPr>
          <p:cNvPr id="117794" name="Text Box 34"/>
          <p:cNvSpPr txBox="1">
            <a:spLocks noChangeArrowheads="1"/>
          </p:cNvSpPr>
          <p:nvPr/>
        </p:nvSpPr>
        <p:spPr bwMode="auto">
          <a:xfrm>
            <a:off x="1066800" y="1066800"/>
            <a:ext cx="3886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3200"/>
              <a:t>以取数指令为例</a:t>
            </a:r>
          </a:p>
        </p:txBody>
      </p:sp>
      <p:grpSp>
        <p:nvGrpSpPr>
          <p:cNvPr id="11" name="Group 35"/>
          <p:cNvGrpSpPr>
            <a:grpSpLocks/>
          </p:cNvGrpSpPr>
          <p:nvPr/>
        </p:nvGrpSpPr>
        <p:grpSpPr bwMode="auto">
          <a:xfrm>
            <a:off x="7772400" y="5029200"/>
            <a:ext cx="76200" cy="685800"/>
            <a:chOff x="4944" y="4944"/>
            <a:chExt cx="48" cy="432"/>
          </a:xfrm>
        </p:grpSpPr>
        <p:sp>
          <p:nvSpPr>
            <p:cNvPr id="38997" name="Line 36"/>
            <p:cNvSpPr>
              <a:spLocks noChangeShapeType="1"/>
            </p:cNvSpPr>
            <p:nvPr/>
          </p:nvSpPr>
          <p:spPr bwMode="auto">
            <a:xfrm>
              <a:off x="4992" y="4944"/>
              <a:ext cx="0" cy="43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98" name="Line 37"/>
            <p:cNvSpPr>
              <a:spLocks noChangeShapeType="1"/>
            </p:cNvSpPr>
            <p:nvPr/>
          </p:nvSpPr>
          <p:spPr bwMode="auto">
            <a:xfrm>
              <a:off x="4944" y="4944"/>
              <a:ext cx="48"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12" name="Group 38"/>
          <p:cNvGrpSpPr>
            <a:grpSpLocks/>
          </p:cNvGrpSpPr>
          <p:nvPr/>
        </p:nvGrpSpPr>
        <p:grpSpPr bwMode="auto">
          <a:xfrm>
            <a:off x="3690938" y="5218113"/>
            <a:ext cx="4157662" cy="519112"/>
            <a:chOff x="2325" y="3287"/>
            <a:chExt cx="2619" cy="327"/>
          </a:xfrm>
        </p:grpSpPr>
        <p:sp>
          <p:nvSpPr>
            <p:cNvPr id="38995" name="Text Box 39"/>
            <p:cNvSpPr txBox="1">
              <a:spLocks noChangeArrowheads="1"/>
            </p:cNvSpPr>
            <p:nvPr/>
          </p:nvSpPr>
          <p:spPr bwMode="auto">
            <a:xfrm>
              <a:off x="3168" y="328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algn="ctr" eaLnBrk="1" hangingPunct="1">
                <a:spcBef>
                  <a:spcPct val="20000"/>
                </a:spcBef>
              </a:pPr>
              <a:r>
                <a:rPr lang="zh-CN" altLang="en-US" sz="2800">
                  <a:solidFill>
                    <a:schemeClr val="folHlink"/>
                  </a:solidFill>
                  <a:latin typeface="Times New Roman" pitchFamily="18" charset="0"/>
                </a:rPr>
                <a:t>4</a:t>
              </a:r>
            </a:p>
          </p:txBody>
        </p:sp>
        <p:sp>
          <p:nvSpPr>
            <p:cNvPr id="38996" name="Freeform 40"/>
            <p:cNvSpPr>
              <a:spLocks/>
            </p:cNvSpPr>
            <p:nvPr/>
          </p:nvSpPr>
          <p:spPr bwMode="auto">
            <a:xfrm>
              <a:off x="2325" y="3597"/>
              <a:ext cx="2619" cy="3"/>
            </a:xfrm>
            <a:custGeom>
              <a:avLst/>
              <a:gdLst>
                <a:gd name="T0" fmla="*/ 2619 w 2619"/>
                <a:gd name="T1" fmla="*/ 3 h 3"/>
                <a:gd name="T2" fmla="*/ 0 w 2619"/>
                <a:gd name="T3" fmla="*/ 0 h 3"/>
                <a:gd name="T4" fmla="*/ 0 60000 65536"/>
                <a:gd name="T5" fmla="*/ 0 60000 65536"/>
                <a:gd name="T6" fmla="*/ 0 w 2619"/>
                <a:gd name="T7" fmla="*/ 0 h 3"/>
                <a:gd name="T8" fmla="*/ 2619 w 2619"/>
                <a:gd name="T9" fmla="*/ 3 h 3"/>
              </a:gdLst>
              <a:ahLst/>
              <a:cxnLst>
                <a:cxn ang="T4">
                  <a:pos x="T0" y="T1"/>
                </a:cxn>
                <a:cxn ang="T5">
                  <a:pos x="T2" y="T3"/>
                </a:cxn>
              </a:cxnLst>
              <a:rect l="T6" t="T7" r="T8" b="T9"/>
              <a:pathLst>
                <a:path w="2619" h="3">
                  <a:moveTo>
                    <a:pt x="2619" y="3"/>
                  </a:moveTo>
                  <a:lnTo>
                    <a:pt x="0" y="0"/>
                  </a:ln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sp>
        <p:nvSpPr>
          <p:cNvPr id="38930" name="Text Box 41"/>
          <p:cNvSpPr txBox="1">
            <a:spLocks noChangeArrowheads="1"/>
          </p:cNvSpPr>
          <p:nvPr/>
        </p:nvSpPr>
        <p:spPr bwMode="auto">
          <a:xfrm>
            <a:off x="381000" y="409575"/>
            <a:ext cx="6629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3600"/>
              <a:t>(</a:t>
            </a:r>
            <a:r>
              <a:rPr lang="zh-CN" altLang="en-US" sz="3600">
                <a:latin typeface="Times New Roman" pitchFamily="18" charset="0"/>
              </a:rPr>
              <a:t>4</a:t>
            </a:r>
            <a:r>
              <a:rPr lang="zh-CN" altLang="en-US" sz="3600"/>
              <a:t>)主机完成一条指令的过程</a:t>
            </a:r>
          </a:p>
        </p:txBody>
      </p:sp>
      <p:sp>
        <p:nvSpPr>
          <p:cNvPr id="117802" name="Rectangle 42"/>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charset="0"/>
              </a:rPr>
              <a:t>1.2</a:t>
            </a:r>
          </a:p>
        </p:txBody>
      </p:sp>
      <p:sp>
        <p:nvSpPr>
          <p:cNvPr id="38932" name="Rectangle 43"/>
          <p:cNvSpPr>
            <a:spLocks noChangeArrowheads="1"/>
          </p:cNvSpPr>
          <p:nvPr/>
        </p:nvSpPr>
        <p:spPr bwMode="auto">
          <a:xfrm>
            <a:off x="3205163" y="5410200"/>
            <a:ext cx="909637"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0701">
                <a:solidFill>
                  <a:srgbClr val="000000"/>
                </a:solidFill>
                <a:miter lim="800000"/>
                <a:headEnd/>
                <a:tailEnd/>
              </a14:hiddenLine>
            </a:ext>
          </a:extLst>
        </p:spPr>
        <p:txBody>
          <a:bodyPr/>
          <a:lstStyle/>
          <a:p>
            <a:pPr>
              <a:spcBef>
                <a:spcPct val="20000"/>
              </a:spcBef>
            </a:pPr>
            <a:endParaRPr lang="zh-CN" altLang="en-US"/>
          </a:p>
        </p:txBody>
      </p:sp>
      <p:sp>
        <p:nvSpPr>
          <p:cNvPr id="117804" name="Line 44"/>
          <p:cNvSpPr>
            <a:spLocks noChangeShapeType="1"/>
          </p:cNvSpPr>
          <p:nvPr/>
        </p:nvSpPr>
        <p:spPr bwMode="auto">
          <a:xfrm>
            <a:off x="3429000" y="3124200"/>
            <a:ext cx="0" cy="304800"/>
          </a:xfrm>
          <a:prstGeom prst="line">
            <a:avLst/>
          </a:prstGeom>
          <a:noFill/>
          <a:ln w="28575">
            <a:solidFill>
              <a:schemeClr val="folHlink"/>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05" name="Line 45"/>
          <p:cNvSpPr>
            <a:spLocks noChangeShapeType="1"/>
          </p:cNvSpPr>
          <p:nvPr/>
        </p:nvSpPr>
        <p:spPr bwMode="auto">
          <a:xfrm flipV="1">
            <a:off x="4267200" y="3733800"/>
            <a:ext cx="0" cy="15240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 name="Group 46"/>
          <p:cNvGrpSpPr>
            <a:grpSpLocks/>
          </p:cNvGrpSpPr>
          <p:nvPr/>
        </p:nvGrpSpPr>
        <p:grpSpPr bwMode="auto">
          <a:xfrm>
            <a:off x="3706813" y="4114800"/>
            <a:ext cx="152400" cy="1600200"/>
            <a:chOff x="2352" y="2592"/>
            <a:chExt cx="96" cy="1008"/>
          </a:xfrm>
        </p:grpSpPr>
        <p:sp>
          <p:nvSpPr>
            <p:cNvPr id="38993" name="Line 47"/>
            <p:cNvSpPr>
              <a:spLocks noChangeShapeType="1"/>
            </p:cNvSpPr>
            <p:nvPr/>
          </p:nvSpPr>
          <p:spPr bwMode="auto">
            <a:xfrm>
              <a:off x="2352" y="2592"/>
              <a:ext cx="96" cy="0"/>
            </a:xfrm>
            <a:prstGeom prst="line">
              <a:avLst/>
            </a:prstGeom>
            <a:noFill/>
            <a:ln w="28575">
              <a:solidFill>
                <a:schemeClr val="folHlink"/>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94" name="Line 48"/>
            <p:cNvSpPr>
              <a:spLocks noChangeShapeType="1"/>
            </p:cNvSpPr>
            <p:nvPr/>
          </p:nvSpPr>
          <p:spPr bwMode="auto">
            <a:xfrm flipV="1">
              <a:off x="2352" y="2592"/>
              <a:ext cx="0" cy="1008"/>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14" name="Group 111"/>
          <p:cNvGrpSpPr>
            <a:grpSpLocks/>
          </p:cNvGrpSpPr>
          <p:nvPr/>
        </p:nvGrpSpPr>
        <p:grpSpPr bwMode="auto">
          <a:xfrm>
            <a:off x="463550" y="1905000"/>
            <a:ext cx="8459788" cy="4495800"/>
            <a:chOff x="292" y="1200"/>
            <a:chExt cx="5329" cy="2832"/>
          </a:xfrm>
        </p:grpSpPr>
        <p:sp>
          <p:nvSpPr>
            <p:cNvPr id="38938" name="Rectangle 50"/>
            <p:cNvSpPr>
              <a:spLocks noChangeArrowheads="1"/>
            </p:cNvSpPr>
            <p:nvPr/>
          </p:nvSpPr>
          <p:spPr bwMode="auto">
            <a:xfrm>
              <a:off x="1876" y="2246"/>
              <a:ext cx="57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en-US" altLang="zh-CN" sz="2400">
                  <a:latin typeface="Times New Roman" pitchFamily="18" charset="0"/>
                </a:rPr>
                <a:t>CU</a:t>
              </a:r>
              <a:endParaRPr lang="en-US" altLang="zh-CN" sz="2400"/>
            </a:p>
          </p:txBody>
        </p:sp>
        <p:sp>
          <p:nvSpPr>
            <p:cNvPr id="38939" name="Rectangle 51"/>
            <p:cNvSpPr>
              <a:spLocks noChangeArrowheads="1"/>
            </p:cNvSpPr>
            <p:nvPr/>
          </p:nvSpPr>
          <p:spPr bwMode="auto">
            <a:xfrm>
              <a:off x="1818" y="2636"/>
              <a:ext cx="5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zh-CN" altLang="en-US" sz="2400"/>
                <a:t>控制</a:t>
              </a:r>
            </a:p>
          </p:txBody>
        </p:sp>
        <p:sp>
          <p:nvSpPr>
            <p:cNvPr id="38940" name="Rectangle 52"/>
            <p:cNvSpPr>
              <a:spLocks noChangeArrowheads="1"/>
            </p:cNvSpPr>
            <p:nvPr/>
          </p:nvSpPr>
          <p:spPr bwMode="auto">
            <a:xfrm>
              <a:off x="1818" y="3045"/>
              <a:ext cx="52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zh-CN" altLang="en-US" sz="2400"/>
                <a:t>单元</a:t>
              </a:r>
            </a:p>
          </p:txBody>
        </p:sp>
        <p:grpSp>
          <p:nvGrpSpPr>
            <p:cNvPr id="38941" name="Group 110"/>
            <p:cNvGrpSpPr>
              <a:grpSpLocks/>
            </p:cNvGrpSpPr>
            <p:nvPr/>
          </p:nvGrpSpPr>
          <p:grpSpPr bwMode="auto">
            <a:xfrm>
              <a:off x="292" y="1200"/>
              <a:ext cx="5329" cy="2832"/>
              <a:chOff x="292" y="1200"/>
              <a:chExt cx="5329" cy="2832"/>
            </a:xfrm>
          </p:grpSpPr>
          <p:grpSp>
            <p:nvGrpSpPr>
              <p:cNvPr id="38942" name="Group 54"/>
              <p:cNvGrpSpPr>
                <a:grpSpLocks/>
              </p:cNvGrpSpPr>
              <p:nvPr/>
            </p:nvGrpSpPr>
            <p:grpSpPr bwMode="auto">
              <a:xfrm>
                <a:off x="3456" y="1200"/>
                <a:ext cx="1584" cy="2832"/>
                <a:chOff x="3456" y="1200"/>
                <a:chExt cx="1584" cy="2832"/>
              </a:xfrm>
            </p:grpSpPr>
            <p:sp>
              <p:nvSpPr>
                <p:cNvPr id="38981" name="Rectangle 55"/>
                <p:cNvSpPr>
                  <a:spLocks noChangeArrowheads="1"/>
                </p:cNvSpPr>
                <p:nvPr/>
              </p:nvSpPr>
              <p:spPr bwMode="auto">
                <a:xfrm>
                  <a:off x="3456" y="1200"/>
                  <a:ext cx="1584" cy="2832"/>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grpSp>
              <p:nvGrpSpPr>
                <p:cNvPr id="38982" name="Group 56"/>
                <p:cNvGrpSpPr>
                  <a:grpSpLocks/>
                </p:cNvGrpSpPr>
                <p:nvPr/>
              </p:nvGrpSpPr>
              <p:grpSpPr bwMode="auto">
                <a:xfrm>
                  <a:off x="3648" y="3667"/>
                  <a:ext cx="1216" cy="365"/>
                  <a:chOff x="3648" y="3667"/>
                  <a:chExt cx="1216" cy="365"/>
                </a:xfrm>
              </p:grpSpPr>
              <p:sp>
                <p:nvSpPr>
                  <p:cNvPr id="38991" name="Rectangle 57"/>
                  <p:cNvSpPr>
                    <a:spLocks noChangeArrowheads="1"/>
                  </p:cNvSpPr>
                  <p:nvPr/>
                </p:nvSpPr>
                <p:spPr bwMode="auto">
                  <a:xfrm>
                    <a:off x="3648" y="3667"/>
                    <a:ext cx="12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lstStyle/>
                  <a:p>
                    <a:pPr>
                      <a:spcBef>
                        <a:spcPct val="20000"/>
                      </a:spcBef>
                    </a:pPr>
                    <a:endParaRPr lang="zh-CN" altLang="en-US"/>
                  </a:p>
                </p:txBody>
              </p:sp>
              <p:sp>
                <p:nvSpPr>
                  <p:cNvPr id="38992" name="Rectangle 58"/>
                  <p:cNvSpPr>
                    <a:spLocks noChangeArrowheads="1"/>
                  </p:cNvSpPr>
                  <p:nvPr/>
                </p:nvSpPr>
                <p:spPr bwMode="auto">
                  <a:xfrm>
                    <a:off x="3797" y="3686"/>
                    <a:ext cx="10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zh-CN" altLang="en-US" sz="2800"/>
                      <a:t>主存储器</a:t>
                    </a:r>
                  </a:p>
                </p:txBody>
              </p:sp>
            </p:grpSp>
            <p:grpSp>
              <p:nvGrpSpPr>
                <p:cNvPr id="38983" name="Group 59"/>
                <p:cNvGrpSpPr>
                  <a:grpSpLocks/>
                </p:cNvGrpSpPr>
                <p:nvPr/>
              </p:nvGrpSpPr>
              <p:grpSpPr bwMode="auto">
                <a:xfrm>
                  <a:off x="3552" y="2832"/>
                  <a:ext cx="1376" cy="576"/>
                  <a:chOff x="3552" y="2832"/>
                  <a:chExt cx="1376" cy="576"/>
                </a:xfrm>
              </p:grpSpPr>
              <p:sp>
                <p:nvSpPr>
                  <p:cNvPr id="38987" name="Rectangle 60"/>
                  <p:cNvSpPr>
                    <a:spLocks noChangeArrowheads="1"/>
                  </p:cNvSpPr>
                  <p:nvPr/>
                </p:nvSpPr>
                <p:spPr bwMode="auto">
                  <a:xfrm>
                    <a:off x="4266" y="2832"/>
                    <a:ext cx="630" cy="576"/>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38988" name="Rectangle 61"/>
                  <p:cNvSpPr>
                    <a:spLocks noChangeArrowheads="1"/>
                  </p:cNvSpPr>
                  <p:nvPr/>
                </p:nvSpPr>
                <p:spPr bwMode="auto">
                  <a:xfrm>
                    <a:off x="4354" y="2985"/>
                    <a:ext cx="5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p>
                    <a:pPr>
                      <a:spcBef>
                        <a:spcPct val="20000"/>
                      </a:spcBef>
                    </a:pPr>
                    <a:r>
                      <a:rPr lang="en-US" altLang="zh-CN" sz="2400">
                        <a:latin typeface="Times New Roman" pitchFamily="18" charset="0"/>
                      </a:rPr>
                      <a:t>MDR</a:t>
                    </a:r>
                    <a:endParaRPr lang="en-US" altLang="zh-CN" sz="2400"/>
                  </a:p>
                </p:txBody>
              </p:sp>
              <p:sp>
                <p:nvSpPr>
                  <p:cNvPr id="38989" name="Rectangle 62"/>
                  <p:cNvSpPr>
                    <a:spLocks noChangeArrowheads="1"/>
                  </p:cNvSpPr>
                  <p:nvPr/>
                </p:nvSpPr>
                <p:spPr bwMode="auto">
                  <a:xfrm>
                    <a:off x="3552" y="2832"/>
                    <a:ext cx="624" cy="576"/>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38990" name="Rectangle 63"/>
                  <p:cNvSpPr>
                    <a:spLocks noChangeArrowheads="1"/>
                  </p:cNvSpPr>
                  <p:nvPr/>
                </p:nvSpPr>
                <p:spPr bwMode="auto">
                  <a:xfrm>
                    <a:off x="3631" y="2985"/>
                    <a:ext cx="62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p>
                    <a:pPr>
                      <a:spcBef>
                        <a:spcPct val="20000"/>
                      </a:spcBef>
                    </a:pPr>
                    <a:r>
                      <a:rPr lang="en-US" altLang="zh-CN" sz="2400">
                        <a:latin typeface="Times New Roman" pitchFamily="18" charset="0"/>
                      </a:rPr>
                      <a:t>MAR</a:t>
                    </a:r>
                    <a:endParaRPr lang="en-US" altLang="zh-CN" sz="2400"/>
                  </a:p>
                </p:txBody>
              </p:sp>
            </p:grpSp>
            <p:grpSp>
              <p:nvGrpSpPr>
                <p:cNvPr id="38984" name="Group 64"/>
                <p:cNvGrpSpPr>
                  <a:grpSpLocks/>
                </p:cNvGrpSpPr>
                <p:nvPr/>
              </p:nvGrpSpPr>
              <p:grpSpPr bwMode="auto">
                <a:xfrm>
                  <a:off x="3552" y="1344"/>
                  <a:ext cx="1392" cy="912"/>
                  <a:chOff x="3552" y="1344"/>
                  <a:chExt cx="1392" cy="912"/>
                </a:xfrm>
              </p:grpSpPr>
              <p:sp>
                <p:nvSpPr>
                  <p:cNvPr id="38985" name="Rectangle 65"/>
                  <p:cNvSpPr>
                    <a:spLocks noChangeArrowheads="1"/>
                  </p:cNvSpPr>
                  <p:nvPr/>
                </p:nvSpPr>
                <p:spPr bwMode="auto">
                  <a:xfrm>
                    <a:off x="3552" y="1344"/>
                    <a:ext cx="1392" cy="912"/>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38986" name="Text Box 66"/>
                  <p:cNvSpPr txBox="1">
                    <a:spLocks noChangeArrowheads="1"/>
                  </p:cNvSpPr>
                  <p:nvPr/>
                </p:nvSpPr>
                <p:spPr bwMode="auto">
                  <a:xfrm>
                    <a:off x="3820" y="1602"/>
                    <a:ext cx="8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algn="ctr" eaLnBrk="1" hangingPunct="1">
                      <a:spcBef>
                        <a:spcPct val="20000"/>
                      </a:spcBef>
                    </a:pPr>
                    <a:r>
                      <a:rPr lang="zh-CN" altLang="en-US" sz="3200"/>
                      <a:t>存储体</a:t>
                    </a:r>
                  </a:p>
                </p:txBody>
              </p:sp>
            </p:grpSp>
          </p:grpSp>
          <p:grpSp>
            <p:nvGrpSpPr>
              <p:cNvPr id="38943" name="Group 67"/>
              <p:cNvGrpSpPr>
                <a:grpSpLocks/>
              </p:cNvGrpSpPr>
              <p:nvPr/>
            </p:nvGrpSpPr>
            <p:grpSpPr bwMode="auto">
              <a:xfrm>
                <a:off x="292" y="1200"/>
                <a:ext cx="2876" cy="2830"/>
                <a:chOff x="292" y="1200"/>
                <a:chExt cx="2876" cy="2830"/>
              </a:xfrm>
            </p:grpSpPr>
            <p:sp>
              <p:nvSpPr>
                <p:cNvPr id="38949" name="Rectangle 68"/>
                <p:cNvSpPr>
                  <a:spLocks noChangeArrowheads="1"/>
                </p:cNvSpPr>
                <p:nvPr/>
              </p:nvSpPr>
              <p:spPr bwMode="auto">
                <a:xfrm>
                  <a:off x="292" y="1200"/>
                  <a:ext cx="2828" cy="283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38950" name="Rectangle 69"/>
                <p:cNvSpPr>
                  <a:spLocks noChangeArrowheads="1"/>
                </p:cNvSpPr>
                <p:nvPr/>
              </p:nvSpPr>
              <p:spPr bwMode="auto">
                <a:xfrm>
                  <a:off x="1360" y="1248"/>
                  <a:ext cx="52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20000"/>
                    </a:spcBef>
                  </a:pPr>
                  <a:r>
                    <a:rPr lang="en-US" altLang="zh-CN" sz="3200">
                      <a:latin typeface="Times New Roman" pitchFamily="18" charset="0"/>
                    </a:rPr>
                    <a:t>CPU</a:t>
                  </a:r>
                  <a:endParaRPr lang="en-US" altLang="zh-CN" sz="3200"/>
                </a:p>
              </p:txBody>
            </p:sp>
            <p:grpSp>
              <p:nvGrpSpPr>
                <p:cNvPr id="38951" name="Group 70"/>
                <p:cNvGrpSpPr>
                  <a:grpSpLocks/>
                </p:cNvGrpSpPr>
                <p:nvPr/>
              </p:nvGrpSpPr>
              <p:grpSpPr bwMode="auto">
                <a:xfrm>
                  <a:off x="1680" y="1584"/>
                  <a:ext cx="1488" cy="2352"/>
                  <a:chOff x="1680" y="1584"/>
                  <a:chExt cx="1488" cy="2352"/>
                </a:xfrm>
              </p:grpSpPr>
              <p:grpSp>
                <p:nvGrpSpPr>
                  <p:cNvPr id="38969" name="Group 71"/>
                  <p:cNvGrpSpPr>
                    <a:grpSpLocks/>
                  </p:cNvGrpSpPr>
                  <p:nvPr/>
                </p:nvGrpSpPr>
                <p:grpSpPr bwMode="auto">
                  <a:xfrm>
                    <a:off x="2427" y="2980"/>
                    <a:ext cx="741" cy="284"/>
                    <a:chOff x="2427" y="2980"/>
                    <a:chExt cx="741" cy="284"/>
                  </a:xfrm>
                </p:grpSpPr>
                <p:sp>
                  <p:nvSpPr>
                    <p:cNvPr id="38979" name="Rectangle 72"/>
                    <p:cNvSpPr>
                      <a:spLocks noChangeArrowheads="1"/>
                    </p:cNvSpPr>
                    <p:nvPr/>
                  </p:nvSpPr>
                  <p:spPr bwMode="auto">
                    <a:xfrm>
                      <a:off x="2427" y="2980"/>
                      <a:ext cx="438" cy="284"/>
                    </a:xfrm>
                    <a:prstGeom prst="rect">
                      <a:avLst/>
                    </a:prstGeom>
                    <a:noFill/>
                    <a:ln w="20701">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38980" name="Rectangle 73"/>
                    <p:cNvSpPr>
                      <a:spLocks noChangeArrowheads="1"/>
                    </p:cNvSpPr>
                    <p:nvPr/>
                  </p:nvSpPr>
                  <p:spPr bwMode="auto">
                    <a:xfrm>
                      <a:off x="2511" y="2980"/>
                      <a:ext cx="65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en-US" altLang="zh-CN" sz="2800">
                          <a:latin typeface="Times New Roman" pitchFamily="18" charset="0"/>
                        </a:rPr>
                        <a:t>PC</a:t>
                      </a:r>
                      <a:endParaRPr lang="en-US" altLang="zh-CN" sz="2800"/>
                    </a:p>
                  </p:txBody>
                </p:sp>
              </p:grpSp>
              <p:sp>
                <p:nvSpPr>
                  <p:cNvPr id="38970" name="Rectangle 74"/>
                  <p:cNvSpPr>
                    <a:spLocks noChangeArrowheads="1"/>
                  </p:cNvSpPr>
                  <p:nvPr/>
                </p:nvSpPr>
                <p:spPr bwMode="auto">
                  <a:xfrm>
                    <a:off x="2064" y="3610"/>
                    <a:ext cx="81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zh-CN" altLang="en-US" sz="2400"/>
                      <a:t>控制器</a:t>
                    </a:r>
                  </a:p>
                </p:txBody>
              </p:sp>
              <p:sp>
                <p:nvSpPr>
                  <p:cNvPr id="38971" name="Rectangle 75"/>
                  <p:cNvSpPr>
                    <a:spLocks noChangeArrowheads="1"/>
                  </p:cNvSpPr>
                  <p:nvPr/>
                </p:nvSpPr>
                <p:spPr bwMode="auto">
                  <a:xfrm>
                    <a:off x="1778" y="2160"/>
                    <a:ext cx="478" cy="1300"/>
                  </a:xfrm>
                  <a:prstGeom prst="rect">
                    <a:avLst/>
                  </a:prstGeom>
                  <a:noFill/>
                  <a:ln w="20701">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grpSp>
                <p:nvGrpSpPr>
                  <p:cNvPr id="38972" name="Group 76"/>
                  <p:cNvGrpSpPr>
                    <a:grpSpLocks/>
                  </p:cNvGrpSpPr>
                  <p:nvPr/>
                </p:nvGrpSpPr>
                <p:grpSpPr bwMode="auto">
                  <a:xfrm>
                    <a:off x="2427" y="2453"/>
                    <a:ext cx="693" cy="283"/>
                    <a:chOff x="2427" y="2453"/>
                    <a:chExt cx="693" cy="283"/>
                  </a:xfrm>
                </p:grpSpPr>
                <p:sp>
                  <p:nvSpPr>
                    <p:cNvPr id="38977" name="Rectangle 77"/>
                    <p:cNvSpPr>
                      <a:spLocks noChangeArrowheads="1"/>
                    </p:cNvSpPr>
                    <p:nvPr/>
                  </p:nvSpPr>
                  <p:spPr bwMode="auto">
                    <a:xfrm>
                      <a:off x="2427" y="2453"/>
                      <a:ext cx="438" cy="283"/>
                    </a:xfrm>
                    <a:prstGeom prst="rect">
                      <a:avLst/>
                    </a:prstGeom>
                    <a:noFill/>
                    <a:ln w="20701">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38978" name="Rectangle 78"/>
                    <p:cNvSpPr>
                      <a:spLocks noChangeArrowheads="1"/>
                    </p:cNvSpPr>
                    <p:nvPr/>
                  </p:nvSpPr>
                  <p:spPr bwMode="auto">
                    <a:xfrm>
                      <a:off x="2520" y="2453"/>
                      <a:ext cx="6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en-US" altLang="zh-CN" sz="2800">
                          <a:latin typeface="Times New Roman" pitchFamily="18" charset="0"/>
                        </a:rPr>
                        <a:t>IR</a:t>
                      </a:r>
                      <a:endParaRPr lang="en-US" altLang="zh-CN" sz="2800"/>
                    </a:p>
                  </p:txBody>
                </p:sp>
              </p:grpSp>
              <p:sp>
                <p:nvSpPr>
                  <p:cNvPr id="38973" name="Rectangle 79"/>
                  <p:cNvSpPr>
                    <a:spLocks noChangeArrowheads="1"/>
                  </p:cNvSpPr>
                  <p:nvPr/>
                </p:nvSpPr>
                <p:spPr bwMode="auto">
                  <a:xfrm>
                    <a:off x="1680" y="1584"/>
                    <a:ext cx="1296" cy="2352"/>
                  </a:xfrm>
                  <a:prstGeom prst="rect">
                    <a:avLst/>
                  </a:prstGeom>
                  <a:noFill/>
                  <a:ln w="28575">
                    <a:solidFill>
                      <a:schemeClr val="folHlink"/>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spcBef>
                        <a:spcPct val="20000"/>
                      </a:spcBef>
                    </a:pPr>
                    <a:endParaRPr lang="zh-CN" altLang="en-US"/>
                  </a:p>
                </p:txBody>
              </p:sp>
              <p:sp>
                <p:nvSpPr>
                  <p:cNvPr id="38974" name="Line 80"/>
                  <p:cNvSpPr>
                    <a:spLocks noChangeShapeType="1"/>
                  </p:cNvSpPr>
                  <p:nvPr/>
                </p:nvSpPr>
                <p:spPr bwMode="auto">
                  <a:xfrm flipV="1">
                    <a:off x="1848" y="1584"/>
                    <a:ext cx="0" cy="576"/>
                  </a:xfrm>
                  <a:prstGeom prst="line">
                    <a:avLst/>
                  </a:prstGeom>
                  <a:noFill/>
                  <a:ln w="28575">
                    <a:solidFill>
                      <a:schemeClr val="folHlink"/>
                    </a:solidFill>
                    <a:round/>
                    <a:headEnd/>
                    <a:tailEnd type="stealth"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8975" name="Line 81"/>
                  <p:cNvSpPr>
                    <a:spLocks noChangeShapeType="1"/>
                  </p:cNvSpPr>
                  <p:nvPr/>
                </p:nvSpPr>
                <p:spPr bwMode="auto">
                  <a:xfrm flipV="1">
                    <a:off x="2064" y="1584"/>
                    <a:ext cx="0" cy="576"/>
                  </a:xfrm>
                  <a:prstGeom prst="line">
                    <a:avLst/>
                  </a:prstGeom>
                  <a:noFill/>
                  <a:ln w="28575">
                    <a:solidFill>
                      <a:schemeClr val="folHlink"/>
                    </a:solidFill>
                    <a:round/>
                    <a:headEnd/>
                    <a:tailEnd type="stealth"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8976" name="Text Box 82"/>
                  <p:cNvSpPr txBox="1">
                    <a:spLocks noChangeArrowheads="1"/>
                  </p:cNvSpPr>
                  <p:nvPr/>
                </p:nvSpPr>
                <p:spPr bwMode="auto">
                  <a:xfrm>
                    <a:off x="1814" y="175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400">
                        <a:solidFill>
                          <a:schemeClr val="folHlink"/>
                        </a:solidFill>
                        <a:latin typeface="Times New Roman" pitchFamily="18" charset="0"/>
                      </a:rPr>
                      <a:t>…</a:t>
                    </a:r>
                    <a:endParaRPr lang="zh-CN" altLang="en-US" sz="2400">
                      <a:solidFill>
                        <a:schemeClr val="folHlink"/>
                      </a:solidFill>
                    </a:endParaRPr>
                  </a:p>
                </p:txBody>
              </p:sp>
            </p:grpSp>
            <p:grpSp>
              <p:nvGrpSpPr>
                <p:cNvPr id="38952" name="Group 83"/>
                <p:cNvGrpSpPr>
                  <a:grpSpLocks/>
                </p:cNvGrpSpPr>
                <p:nvPr/>
              </p:nvGrpSpPr>
              <p:grpSpPr bwMode="auto">
                <a:xfrm>
                  <a:off x="384" y="1584"/>
                  <a:ext cx="1209" cy="2352"/>
                  <a:chOff x="384" y="1584"/>
                  <a:chExt cx="1209" cy="2352"/>
                </a:xfrm>
              </p:grpSpPr>
              <p:sp>
                <p:nvSpPr>
                  <p:cNvPr id="38953" name="Rectangle 84"/>
                  <p:cNvSpPr>
                    <a:spLocks noChangeArrowheads="1"/>
                  </p:cNvSpPr>
                  <p:nvPr/>
                </p:nvSpPr>
                <p:spPr bwMode="auto">
                  <a:xfrm>
                    <a:off x="779" y="3486"/>
                    <a:ext cx="49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lstStyle/>
                  <a:p>
                    <a:pPr>
                      <a:spcBef>
                        <a:spcPct val="20000"/>
                      </a:spcBef>
                    </a:pPr>
                    <a:endParaRPr lang="zh-CN" altLang="en-US"/>
                  </a:p>
                </p:txBody>
              </p:sp>
              <p:sp>
                <p:nvSpPr>
                  <p:cNvPr id="38954" name="Rectangle 85"/>
                  <p:cNvSpPr>
                    <a:spLocks noChangeArrowheads="1"/>
                  </p:cNvSpPr>
                  <p:nvPr/>
                </p:nvSpPr>
                <p:spPr bwMode="auto">
                  <a:xfrm>
                    <a:off x="698" y="3601"/>
                    <a:ext cx="7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zh-CN" altLang="en-US" sz="2400"/>
                      <a:t>运算器</a:t>
                    </a:r>
                  </a:p>
                </p:txBody>
              </p:sp>
              <p:sp>
                <p:nvSpPr>
                  <p:cNvPr id="38955" name="Rectangle 86"/>
                  <p:cNvSpPr>
                    <a:spLocks noChangeArrowheads="1"/>
                  </p:cNvSpPr>
                  <p:nvPr/>
                </p:nvSpPr>
                <p:spPr bwMode="auto">
                  <a:xfrm>
                    <a:off x="1117" y="1988"/>
                    <a:ext cx="374" cy="282"/>
                  </a:xfrm>
                  <a:prstGeom prst="rect">
                    <a:avLst/>
                  </a:prstGeom>
                  <a:noFill/>
                  <a:ln w="20701">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38956" name="Rectangle 87"/>
                  <p:cNvSpPr>
                    <a:spLocks noChangeArrowheads="1"/>
                  </p:cNvSpPr>
                  <p:nvPr/>
                </p:nvSpPr>
                <p:spPr bwMode="auto">
                  <a:xfrm>
                    <a:off x="1178" y="2038"/>
                    <a:ext cx="41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en-US" altLang="zh-CN" sz="1800">
                        <a:latin typeface="Times New Roman" pitchFamily="18" charset="0"/>
                      </a:rPr>
                      <a:t>MQ</a:t>
                    </a:r>
                    <a:endParaRPr lang="en-US" altLang="zh-CN" sz="4000"/>
                  </a:p>
                </p:txBody>
              </p:sp>
              <p:sp>
                <p:nvSpPr>
                  <p:cNvPr id="38957" name="Freeform 88"/>
                  <p:cNvSpPr>
                    <a:spLocks/>
                  </p:cNvSpPr>
                  <p:nvPr/>
                </p:nvSpPr>
                <p:spPr bwMode="auto">
                  <a:xfrm>
                    <a:off x="772" y="2272"/>
                    <a:ext cx="94" cy="317"/>
                  </a:xfrm>
                  <a:custGeom>
                    <a:avLst/>
                    <a:gdLst>
                      <a:gd name="T0" fmla="*/ 0 w 120"/>
                      <a:gd name="T1" fmla="*/ 102 h 315"/>
                      <a:gd name="T2" fmla="*/ 2 w 120"/>
                      <a:gd name="T3" fmla="*/ 102 h 315"/>
                      <a:gd name="T4" fmla="*/ 2 w 120"/>
                      <a:gd name="T5" fmla="*/ 359 h 315"/>
                      <a:gd name="T6" fmla="*/ 2 w 120"/>
                      <a:gd name="T7" fmla="*/ 359 h 315"/>
                      <a:gd name="T8" fmla="*/ 2 w 120"/>
                      <a:gd name="T9" fmla="*/ 102 h 315"/>
                      <a:gd name="T10" fmla="*/ 2 w 120"/>
                      <a:gd name="T11" fmla="*/ 102 h 315"/>
                      <a:gd name="T12" fmla="*/ 2 w 120"/>
                      <a:gd name="T13" fmla="*/ 0 h 315"/>
                      <a:gd name="T14" fmla="*/ 0 w 120"/>
                      <a:gd name="T15" fmla="*/ 102 h 315"/>
                      <a:gd name="T16" fmla="*/ 0 60000 65536"/>
                      <a:gd name="T17" fmla="*/ 0 60000 65536"/>
                      <a:gd name="T18" fmla="*/ 0 60000 65536"/>
                      <a:gd name="T19" fmla="*/ 0 60000 65536"/>
                      <a:gd name="T20" fmla="*/ 0 60000 65536"/>
                      <a:gd name="T21" fmla="*/ 0 60000 65536"/>
                      <a:gd name="T22" fmla="*/ 0 60000 65536"/>
                      <a:gd name="T23" fmla="*/ 0 60000 65536"/>
                      <a:gd name="T24" fmla="*/ 0 w 120"/>
                      <a:gd name="T25" fmla="*/ 0 h 315"/>
                      <a:gd name="T26" fmla="*/ 120 w 120"/>
                      <a:gd name="T27" fmla="*/ 315 h 31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0" h="315">
                        <a:moveTo>
                          <a:pt x="0" y="80"/>
                        </a:moveTo>
                        <a:lnTo>
                          <a:pt x="30" y="80"/>
                        </a:lnTo>
                        <a:lnTo>
                          <a:pt x="30" y="315"/>
                        </a:lnTo>
                        <a:lnTo>
                          <a:pt x="89" y="315"/>
                        </a:lnTo>
                        <a:lnTo>
                          <a:pt x="89" y="80"/>
                        </a:lnTo>
                        <a:lnTo>
                          <a:pt x="120" y="80"/>
                        </a:lnTo>
                        <a:lnTo>
                          <a:pt x="59" y="0"/>
                        </a:lnTo>
                        <a:lnTo>
                          <a:pt x="0" y="80"/>
                        </a:lnTo>
                        <a:close/>
                      </a:path>
                    </a:pathLst>
                  </a:custGeom>
                  <a:noFill/>
                  <a:ln w="158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58" name="Rectangle 89"/>
                  <p:cNvSpPr>
                    <a:spLocks noChangeArrowheads="1"/>
                  </p:cNvSpPr>
                  <p:nvPr/>
                </p:nvSpPr>
                <p:spPr bwMode="auto">
                  <a:xfrm>
                    <a:off x="542" y="1988"/>
                    <a:ext cx="373" cy="282"/>
                  </a:xfrm>
                  <a:prstGeom prst="rect">
                    <a:avLst/>
                  </a:prstGeom>
                  <a:noFill/>
                  <a:ln w="20701">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38959" name="Rectangle 90"/>
                  <p:cNvSpPr>
                    <a:spLocks noChangeArrowheads="1"/>
                  </p:cNvSpPr>
                  <p:nvPr/>
                </p:nvSpPr>
                <p:spPr bwMode="auto">
                  <a:xfrm>
                    <a:off x="578" y="2039"/>
                    <a:ext cx="5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en-US" altLang="zh-CN" sz="1800">
                        <a:latin typeface="Times New Roman" pitchFamily="18" charset="0"/>
                      </a:rPr>
                      <a:t>ACC</a:t>
                    </a:r>
                    <a:endParaRPr lang="en-US" altLang="zh-CN" sz="4000"/>
                  </a:p>
                </p:txBody>
              </p:sp>
              <p:sp>
                <p:nvSpPr>
                  <p:cNvPr id="38960" name="Rectangle 91"/>
                  <p:cNvSpPr>
                    <a:spLocks noChangeArrowheads="1"/>
                  </p:cNvSpPr>
                  <p:nvPr/>
                </p:nvSpPr>
                <p:spPr bwMode="auto">
                  <a:xfrm>
                    <a:off x="542" y="2591"/>
                    <a:ext cx="373" cy="281"/>
                  </a:xfrm>
                  <a:prstGeom prst="rect">
                    <a:avLst/>
                  </a:prstGeom>
                  <a:noFill/>
                  <a:ln w="20701">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38961" name="Rectangle 92"/>
                  <p:cNvSpPr>
                    <a:spLocks noChangeArrowheads="1"/>
                  </p:cNvSpPr>
                  <p:nvPr/>
                </p:nvSpPr>
                <p:spPr bwMode="auto">
                  <a:xfrm>
                    <a:off x="575" y="2641"/>
                    <a:ext cx="3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20000"/>
                      </a:spcBef>
                    </a:pPr>
                    <a:r>
                      <a:rPr lang="en-US" altLang="zh-CN" sz="1800">
                        <a:latin typeface="Times New Roman" pitchFamily="18" charset="0"/>
                      </a:rPr>
                      <a:t>ALU</a:t>
                    </a:r>
                    <a:endParaRPr lang="en-US" altLang="zh-CN" sz="4000"/>
                  </a:p>
                </p:txBody>
              </p:sp>
              <p:sp>
                <p:nvSpPr>
                  <p:cNvPr id="38962" name="Rectangle 93"/>
                  <p:cNvSpPr>
                    <a:spLocks noChangeArrowheads="1"/>
                  </p:cNvSpPr>
                  <p:nvPr/>
                </p:nvSpPr>
                <p:spPr bwMode="auto">
                  <a:xfrm>
                    <a:off x="539" y="3198"/>
                    <a:ext cx="373" cy="281"/>
                  </a:xfrm>
                  <a:prstGeom prst="rect">
                    <a:avLst/>
                  </a:prstGeom>
                  <a:noFill/>
                  <a:ln w="20701">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38963" name="Rectangle 94"/>
                  <p:cNvSpPr>
                    <a:spLocks noChangeArrowheads="1"/>
                  </p:cNvSpPr>
                  <p:nvPr/>
                </p:nvSpPr>
                <p:spPr bwMode="auto">
                  <a:xfrm>
                    <a:off x="680" y="3246"/>
                    <a:ext cx="26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en-US" altLang="zh-CN" sz="1800">
                        <a:latin typeface="Times New Roman" pitchFamily="18" charset="0"/>
                      </a:rPr>
                      <a:t>X</a:t>
                    </a:r>
                    <a:endParaRPr lang="en-US" altLang="zh-CN" sz="4000"/>
                  </a:p>
                </p:txBody>
              </p:sp>
              <p:sp>
                <p:nvSpPr>
                  <p:cNvPr id="38964" name="Freeform 95"/>
                  <p:cNvSpPr>
                    <a:spLocks/>
                  </p:cNvSpPr>
                  <p:nvPr/>
                </p:nvSpPr>
                <p:spPr bwMode="auto">
                  <a:xfrm>
                    <a:off x="682" y="2880"/>
                    <a:ext cx="92" cy="316"/>
                  </a:xfrm>
                  <a:custGeom>
                    <a:avLst/>
                    <a:gdLst>
                      <a:gd name="T0" fmla="*/ 0 w 119"/>
                      <a:gd name="T1" fmla="*/ 99 h 313"/>
                      <a:gd name="T2" fmla="*/ 2 w 119"/>
                      <a:gd name="T3" fmla="*/ 99 h 313"/>
                      <a:gd name="T4" fmla="*/ 2 w 119"/>
                      <a:gd name="T5" fmla="*/ 383 h 313"/>
                      <a:gd name="T6" fmla="*/ 2 w 119"/>
                      <a:gd name="T7" fmla="*/ 383 h 313"/>
                      <a:gd name="T8" fmla="*/ 2 w 119"/>
                      <a:gd name="T9" fmla="*/ 99 h 313"/>
                      <a:gd name="T10" fmla="*/ 2 w 119"/>
                      <a:gd name="T11" fmla="*/ 99 h 313"/>
                      <a:gd name="T12" fmla="*/ 2 w 119"/>
                      <a:gd name="T13" fmla="*/ 0 h 313"/>
                      <a:gd name="T14" fmla="*/ 0 w 119"/>
                      <a:gd name="T15" fmla="*/ 99 h 313"/>
                      <a:gd name="T16" fmla="*/ 0 60000 65536"/>
                      <a:gd name="T17" fmla="*/ 0 60000 65536"/>
                      <a:gd name="T18" fmla="*/ 0 60000 65536"/>
                      <a:gd name="T19" fmla="*/ 0 60000 65536"/>
                      <a:gd name="T20" fmla="*/ 0 60000 65536"/>
                      <a:gd name="T21" fmla="*/ 0 60000 65536"/>
                      <a:gd name="T22" fmla="*/ 0 60000 65536"/>
                      <a:gd name="T23" fmla="*/ 0 60000 65536"/>
                      <a:gd name="T24" fmla="*/ 0 w 119"/>
                      <a:gd name="T25" fmla="*/ 0 h 313"/>
                      <a:gd name="T26" fmla="*/ 119 w 119"/>
                      <a:gd name="T27" fmla="*/ 313 h 3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9" h="313">
                        <a:moveTo>
                          <a:pt x="0" y="77"/>
                        </a:moveTo>
                        <a:lnTo>
                          <a:pt x="30" y="77"/>
                        </a:lnTo>
                        <a:lnTo>
                          <a:pt x="30" y="313"/>
                        </a:lnTo>
                        <a:lnTo>
                          <a:pt x="89" y="313"/>
                        </a:lnTo>
                        <a:lnTo>
                          <a:pt x="89" y="77"/>
                        </a:lnTo>
                        <a:lnTo>
                          <a:pt x="119" y="77"/>
                        </a:lnTo>
                        <a:lnTo>
                          <a:pt x="60" y="0"/>
                        </a:lnTo>
                        <a:lnTo>
                          <a:pt x="0" y="77"/>
                        </a:lnTo>
                        <a:close/>
                      </a:path>
                    </a:pathLst>
                  </a:custGeom>
                  <a:noFill/>
                  <a:ln w="158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65" name="Rectangle 96"/>
                  <p:cNvSpPr>
                    <a:spLocks noChangeArrowheads="1"/>
                  </p:cNvSpPr>
                  <p:nvPr/>
                </p:nvSpPr>
                <p:spPr bwMode="auto">
                  <a:xfrm>
                    <a:off x="384" y="1584"/>
                    <a:ext cx="1200" cy="2352"/>
                  </a:xfrm>
                  <a:prstGeom prst="rect">
                    <a:avLst/>
                  </a:prstGeom>
                  <a:noFill/>
                  <a:ln w="28575">
                    <a:solidFill>
                      <a:schemeClr val="folHlink"/>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spcBef>
                        <a:spcPct val="20000"/>
                      </a:spcBef>
                    </a:pPr>
                    <a:endParaRPr lang="zh-CN" altLang="en-US"/>
                  </a:p>
                </p:txBody>
              </p:sp>
              <p:sp>
                <p:nvSpPr>
                  <p:cNvPr id="38966" name="Freeform 97"/>
                  <p:cNvSpPr>
                    <a:spLocks/>
                  </p:cNvSpPr>
                  <p:nvPr/>
                </p:nvSpPr>
                <p:spPr bwMode="auto">
                  <a:xfrm rot="10800000">
                    <a:off x="576" y="2275"/>
                    <a:ext cx="94" cy="317"/>
                  </a:xfrm>
                  <a:custGeom>
                    <a:avLst/>
                    <a:gdLst>
                      <a:gd name="T0" fmla="*/ 0 w 120"/>
                      <a:gd name="T1" fmla="*/ 102 h 315"/>
                      <a:gd name="T2" fmla="*/ 2 w 120"/>
                      <a:gd name="T3" fmla="*/ 102 h 315"/>
                      <a:gd name="T4" fmla="*/ 2 w 120"/>
                      <a:gd name="T5" fmla="*/ 359 h 315"/>
                      <a:gd name="T6" fmla="*/ 2 w 120"/>
                      <a:gd name="T7" fmla="*/ 359 h 315"/>
                      <a:gd name="T8" fmla="*/ 2 w 120"/>
                      <a:gd name="T9" fmla="*/ 102 h 315"/>
                      <a:gd name="T10" fmla="*/ 2 w 120"/>
                      <a:gd name="T11" fmla="*/ 102 h 315"/>
                      <a:gd name="T12" fmla="*/ 2 w 120"/>
                      <a:gd name="T13" fmla="*/ 0 h 315"/>
                      <a:gd name="T14" fmla="*/ 0 w 120"/>
                      <a:gd name="T15" fmla="*/ 102 h 315"/>
                      <a:gd name="T16" fmla="*/ 0 60000 65536"/>
                      <a:gd name="T17" fmla="*/ 0 60000 65536"/>
                      <a:gd name="T18" fmla="*/ 0 60000 65536"/>
                      <a:gd name="T19" fmla="*/ 0 60000 65536"/>
                      <a:gd name="T20" fmla="*/ 0 60000 65536"/>
                      <a:gd name="T21" fmla="*/ 0 60000 65536"/>
                      <a:gd name="T22" fmla="*/ 0 60000 65536"/>
                      <a:gd name="T23" fmla="*/ 0 60000 65536"/>
                      <a:gd name="T24" fmla="*/ 0 w 120"/>
                      <a:gd name="T25" fmla="*/ 0 h 315"/>
                      <a:gd name="T26" fmla="*/ 120 w 120"/>
                      <a:gd name="T27" fmla="*/ 315 h 31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0" h="315">
                        <a:moveTo>
                          <a:pt x="0" y="80"/>
                        </a:moveTo>
                        <a:lnTo>
                          <a:pt x="30" y="80"/>
                        </a:lnTo>
                        <a:lnTo>
                          <a:pt x="30" y="315"/>
                        </a:lnTo>
                        <a:lnTo>
                          <a:pt x="89" y="315"/>
                        </a:lnTo>
                        <a:lnTo>
                          <a:pt x="89" y="80"/>
                        </a:lnTo>
                        <a:lnTo>
                          <a:pt x="120" y="80"/>
                        </a:lnTo>
                        <a:lnTo>
                          <a:pt x="59" y="0"/>
                        </a:lnTo>
                        <a:lnTo>
                          <a:pt x="0" y="80"/>
                        </a:lnTo>
                        <a:close/>
                      </a:path>
                    </a:pathLst>
                  </a:custGeom>
                  <a:noFill/>
                  <a:ln w="158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67" name="Freeform 98"/>
                  <p:cNvSpPr>
                    <a:spLocks/>
                  </p:cNvSpPr>
                  <p:nvPr/>
                </p:nvSpPr>
                <p:spPr bwMode="auto">
                  <a:xfrm>
                    <a:off x="915" y="2064"/>
                    <a:ext cx="200" cy="1"/>
                  </a:xfrm>
                  <a:custGeom>
                    <a:avLst/>
                    <a:gdLst>
                      <a:gd name="T0" fmla="*/ 0 w 200"/>
                      <a:gd name="T1" fmla="*/ 0 h 1"/>
                      <a:gd name="T2" fmla="*/ 200 w 200"/>
                      <a:gd name="T3" fmla="*/ 0 h 1"/>
                      <a:gd name="T4" fmla="*/ 0 60000 65536"/>
                      <a:gd name="T5" fmla="*/ 0 60000 65536"/>
                      <a:gd name="T6" fmla="*/ 0 w 200"/>
                      <a:gd name="T7" fmla="*/ 0 h 1"/>
                      <a:gd name="T8" fmla="*/ 200 w 200"/>
                      <a:gd name="T9" fmla="*/ 1 h 1"/>
                    </a:gdLst>
                    <a:ahLst/>
                    <a:cxnLst>
                      <a:cxn ang="T4">
                        <a:pos x="T0" y="T1"/>
                      </a:cxn>
                      <a:cxn ang="T5">
                        <a:pos x="T2" y="T3"/>
                      </a:cxn>
                    </a:cxnLst>
                    <a:rect l="T6" t="T7" r="T8" b="T9"/>
                    <a:pathLst>
                      <a:path w="200" h="1">
                        <a:moveTo>
                          <a:pt x="0" y="0"/>
                        </a:moveTo>
                        <a:lnTo>
                          <a:pt x="200" y="0"/>
                        </a:lnTo>
                      </a:path>
                    </a:pathLst>
                  </a:custGeom>
                  <a:noFill/>
                  <a:ln w="28575">
                    <a:solidFill>
                      <a:schemeClr val="folHlink"/>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38968" name="Freeform 99"/>
                  <p:cNvSpPr>
                    <a:spLocks/>
                  </p:cNvSpPr>
                  <p:nvPr/>
                </p:nvSpPr>
                <p:spPr bwMode="auto">
                  <a:xfrm>
                    <a:off x="915" y="2184"/>
                    <a:ext cx="203" cy="1"/>
                  </a:xfrm>
                  <a:custGeom>
                    <a:avLst/>
                    <a:gdLst>
                      <a:gd name="T0" fmla="*/ 203 w 203"/>
                      <a:gd name="T1" fmla="*/ 0 h 1"/>
                      <a:gd name="T2" fmla="*/ 0 w 203"/>
                      <a:gd name="T3" fmla="*/ 0 h 1"/>
                      <a:gd name="T4" fmla="*/ 0 60000 65536"/>
                      <a:gd name="T5" fmla="*/ 0 60000 65536"/>
                      <a:gd name="T6" fmla="*/ 0 w 203"/>
                      <a:gd name="T7" fmla="*/ 0 h 1"/>
                      <a:gd name="T8" fmla="*/ 203 w 203"/>
                      <a:gd name="T9" fmla="*/ 1 h 1"/>
                    </a:gdLst>
                    <a:ahLst/>
                    <a:cxnLst>
                      <a:cxn ang="T4">
                        <a:pos x="T0" y="T1"/>
                      </a:cxn>
                      <a:cxn ang="T5">
                        <a:pos x="T2" y="T3"/>
                      </a:cxn>
                    </a:cxnLst>
                    <a:rect l="T6" t="T7" r="T8" b="T9"/>
                    <a:pathLst>
                      <a:path w="203" h="1">
                        <a:moveTo>
                          <a:pt x="203" y="0"/>
                        </a:moveTo>
                        <a:lnTo>
                          <a:pt x="0" y="0"/>
                        </a:lnTo>
                      </a:path>
                    </a:pathLst>
                  </a:custGeom>
                  <a:noFill/>
                  <a:ln w="28575">
                    <a:solidFill>
                      <a:schemeClr val="folHlink"/>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grpSp>
          </p:grpSp>
          <p:grpSp>
            <p:nvGrpSpPr>
              <p:cNvPr id="38944" name="Group 109"/>
              <p:cNvGrpSpPr>
                <a:grpSpLocks/>
              </p:cNvGrpSpPr>
              <p:nvPr/>
            </p:nvGrpSpPr>
            <p:grpSpPr bwMode="auto">
              <a:xfrm>
                <a:off x="5232" y="1200"/>
                <a:ext cx="389" cy="2832"/>
                <a:chOff x="5232" y="1200"/>
                <a:chExt cx="389" cy="2832"/>
              </a:xfrm>
            </p:grpSpPr>
            <p:grpSp>
              <p:nvGrpSpPr>
                <p:cNvPr id="38945" name="Group 108"/>
                <p:cNvGrpSpPr>
                  <a:grpSpLocks/>
                </p:cNvGrpSpPr>
                <p:nvPr/>
              </p:nvGrpSpPr>
              <p:grpSpPr bwMode="auto">
                <a:xfrm>
                  <a:off x="5232" y="1200"/>
                  <a:ext cx="389" cy="2832"/>
                  <a:chOff x="5232" y="1200"/>
                  <a:chExt cx="389" cy="2832"/>
                </a:xfrm>
              </p:grpSpPr>
              <p:sp>
                <p:nvSpPr>
                  <p:cNvPr id="38947" name="Rectangle 102"/>
                  <p:cNvSpPr>
                    <a:spLocks noChangeArrowheads="1"/>
                  </p:cNvSpPr>
                  <p:nvPr/>
                </p:nvSpPr>
                <p:spPr bwMode="auto">
                  <a:xfrm>
                    <a:off x="5232" y="1200"/>
                    <a:ext cx="389" cy="2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spcBef>
                        <a:spcPct val="20000"/>
                      </a:spcBef>
                    </a:pPr>
                    <a:endParaRPr lang="zh-CN" altLang="en-US"/>
                  </a:p>
                </p:txBody>
              </p:sp>
              <p:sp>
                <p:nvSpPr>
                  <p:cNvPr id="38948" name="Rectangle 103"/>
                  <p:cNvSpPr>
                    <a:spLocks noChangeArrowheads="1"/>
                  </p:cNvSpPr>
                  <p:nvPr/>
                </p:nvSpPr>
                <p:spPr bwMode="auto">
                  <a:xfrm>
                    <a:off x="5324" y="2341"/>
                    <a:ext cx="243"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p>
                    <a:pPr algn="ctr">
                      <a:spcBef>
                        <a:spcPct val="20000"/>
                      </a:spcBef>
                    </a:pPr>
                    <a:r>
                      <a:rPr lang="en-US" altLang="zh-CN" sz="2100">
                        <a:latin typeface="Times New Roman" pitchFamily="18" charset="0"/>
                      </a:rPr>
                      <a:t>I/O</a:t>
                    </a:r>
                  </a:p>
                  <a:p>
                    <a:pPr algn="ctr">
                      <a:spcBef>
                        <a:spcPct val="20000"/>
                      </a:spcBef>
                    </a:pPr>
                    <a:r>
                      <a:rPr lang="zh-CN" altLang="en-US" sz="2100">
                        <a:latin typeface="Times New Roman" pitchFamily="18" charset="0"/>
                      </a:rPr>
                      <a:t>设</a:t>
                    </a:r>
                  </a:p>
                  <a:p>
                    <a:pPr algn="ctr">
                      <a:spcBef>
                        <a:spcPct val="20000"/>
                      </a:spcBef>
                    </a:pPr>
                    <a:r>
                      <a:rPr lang="zh-CN" altLang="en-US" sz="2100">
                        <a:latin typeface="Times New Roman" pitchFamily="18" charset="0"/>
                      </a:rPr>
                      <a:t>备</a:t>
                    </a:r>
                    <a:endParaRPr lang="zh-CN" altLang="en-US" sz="4000"/>
                  </a:p>
                </p:txBody>
              </p:sp>
            </p:grpSp>
            <p:sp>
              <p:nvSpPr>
                <p:cNvPr id="38946" name="Rectangle 104"/>
                <p:cNvSpPr>
                  <a:spLocks noChangeArrowheads="1"/>
                </p:cNvSpPr>
                <p:nvPr/>
              </p:nvSpPr>
              <p:spPr bwMode="auto">
                <a:xfrm>
                  <a:off x="5232" y="1200"/>
                  <a:ext cx="384" cy="2832"/>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spcBef>
                      <a:spcPct val="20000"/>
                    </a:spcBef>
                  </a:pPr>
                  <a:endParaRPr lang="zh-CN" altLang="en-US"/>
                </a:p>
              </p:txBody>
            </p:sp>
          </p:grpSp>
        </p:grpSp>
      </p:grpSp>
      <p:sp>
        <p:nvSpPr>
          <p:cNvPr id="38937" name="AutoShape 107">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spcBef>
                <a:spcPct val="20000"/>
              </a:spcBef>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7794"/>
                                        </p:tgtEl>
                                        <p:attrNameLst>
                                          <p:attrName>style.visibility</p:attrName>
                                        </p:attrNameLst>
                                      </p:cBhvr>
                                      <p:to>
                                        <p:strVal val="visible"/>
                                      </p:to>
                                    </p:set>
                                    <p:animEffect transition="in" filter="blinds(horizontal)">
                                      <p:cBhvr>
                                        <p:cTn id="7" dur="500"/>
                                        <p:tgtEl>
                                          <p:spTgt spid="1177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outVertical)">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lide(from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lide(fromBottom)">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slide(fromTop)">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strips(downRight)">
                                      <p:cBhvr>
                                        <p:cTn id="32" dur="500"/>
                                        <p:tgtEl>
                                          <p:spTgt spid="11"/>
                                        </p:tgtEl>
                                      </p:cBhvr>
                                    </p:animEffect>
                                  </p:childTnLst>
                                </p:cTn>
                              </p:par>
                            </p:childTnLst>
                          </p:cTn>
                        </p:par>
                        <p:par>
                          <p:cTn id="33" fill="hold" nodeType="afterGroup">
                            <p:stCondLst>
                              <p:cond delay="500"/>
                            </p:stCondLst>
                            <p:childTnLst>
                              <p:par>
                                <p:cTn id="34" presetID="18" presetClass="entr" presetSubtype="9" fill="hold"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strips(upLeft)">
                                      <p:cBhvr>
                                        <p:cTn id="36" dur="500"/>
                                        <p:tgtEl>
                                          <p:spTgt spid="12"/>
                                        </p:tgtEl>
                                      </p:cBhvr>
                                    </p:animEffect>
                                  </p:childTnLst>
                                </p:cTn>
                              </p:par>
                            </p:childTnLst>
                          </p:cTn>
                        </p:par>
                        <p:par>
                          <p:cTn id="37" fill="hold" nodeType="afterGroup">
                            <p:stCondLst>
                              <p:cond delay="1000"/>
                            </p:stCondLst>
                            <p:childTnLst>
                              <p:par>
                                <p:cTn id="38" presetID="18" presetClass="entr" presetSubtype="9" fill="hold"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strips(upLeft)">
                                      <p:cBhvr>
                                        <p:cTn id="40" dur="500"/>
                                        <p:tgtEl>
                                          <p:spTgt spid="1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117771"/>
                                        </p:tgtEl>
                                        <p:attrNameLst>
                                          <p:attrName>style.visibility</p:attrName>
                                        </p:attrNameLst>
                                      </p:cBhvr>
                                      <p:to>
                                        <p:strVal val="visible"/>
                                      </p:to>
                                    </p:set>
                                    <p:animEffect transition="in" filter="slide(fromBottom)">
                                      <p:cBhvr>
                                        <p:cTn id="45" dur="500"/>
                                        <p:tgtEl>
                                          <p:spTgt spid="117771"/>
                                        </p:tgtEl>
                                      </p:cBhvr>
                                    </p:animEffect>
                                  </p:childTnLst>
                                </p:cTn>
                              </p:par>
                            </p:childTnLst>
                          </p:cTn>
                        </p:par>
                        <p:par>
                          <p:cTn id="46" fill="hold" nodeType="afterGroup">
                            <p:stCondLst>
                              <p:cond delay="500"/>
                            </p:stCondLst>
                            <p:childTnLst>
                              <p:par>
                                <p:cTn id="47" presetID="18" presetClass="entr" presetSubtype="9" fill="hold" nodeType="after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strips(upLeft)">
                                      <p:cBhvr>
                                        <p:cTn id="49" dur="500"/>
                                        <p:tgtEl>
                                          <p:spTgt spid="5"/>
                                        </p:tgtEl>
                                      </p:cBhvr>
                                    </p:animEffect>
                                  </p:childTnLst>
                                </p:cTn>
                              </p:par>
                            </p:childTnLst>
                          </p:cTn>
                        </p:par>
                        <p:par>
                          <p:cTn id="50" fill="hold" nodeType="afterGroup">
                            <p:stCondLst>
                              <p:cond delay="1000"/>
                            </p:stCondLst>
                            <p:childTnLst>
                              <p:par>
                                <p:cTn id="51" presetID="18" presetClass="entr" presetSubtype="12" fill="hold" grpId="0" nodeType="afterEffect">
                                  <p:stCondLst>
                                    <p:cond delay="0"/>
                                  </p:stCondLst>
                                  <p:childTnLst>
                                    <p:set>
                                      <p:cBhvr>
                                        <p:cTn id="52" dur="1" fill="hold">
                                          <p:stCondLst>
                                            <p:cond delay="0"/>
                                          </p:stCondLst>
                                        </p:cTn>
                                        <p:tgtEl>
                                          <p:spTgt spid="117804"/>
                                        </p:tgtEl>
                                        <p:attrNameLst>
                                          <p:attrName>style.visibility</p:attrName>
                                        </p:attrNameLst>
                                      </p:cBhvr>
                                      <p:to>
                                        <p:strVal val="visible"/>
                                      </p:to>
                                    </p:set>
                                    <p:animEffect transition="in" filter="strips(downLeft)">
                                      <p:cBhvr>
                                        <p:cTn id="53" dur="500"/>
                                        <p:tgtEl>
                                          <p:spTgt spid="11780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2" presetClass="entr" presetSubtype="4" fill="hold" grpId="0" nodeType="clickEffect">
                                  <p:stCondLst>
                                    <p:cond delay="0"/>
                                  </p:stCondLst>
                                  <p:childTnLst>
                                    <p:set>
                                      <p:cBhvr>
                                        <p:cTn id="57" dur="1" fill="hold">
                                          <p:stCondLst>
                                            <p:cond delay="0"/>
                                          </p:stCondLst>
                                        </p:cTn>
                                        <p:tgtEl>
                                          <p:spTgt spid="117805"/>
                                        </p:tgtEl>
                                        <p:attrNameLst>
                                          <p:attrName>style.visibility</p:attrName>
                                        </p:attrNameLst>
                                      </p:cBhvr>
                                      <p:to>
                                        <p:strVal val="visible"/>
                                      </p:to>
                                    </p:set>
                                    <p:animEffect transition="in" filter="slide(fromBottom)">
                                      <p:cBhvr>
                                        <p:cTn id="58" dur="500"/>
                                        <p:tgtEl>
                                          <p:spTgt spid="117805"/>
                                        </p:tgtEl>
                                      </p:cBhvr>
                                    </p:animEffect>
                                  </p:childTnLst>
                                </p:cTn>
                              </p:par>
                            </p:childTnLst>
                          </p:cTn>
                        </p:par>
                        <p:par>
                          <p:cTn id="59" fill="hold" nodeType="afterGroup">
                            <p:stCondLst>
                              <p:cond delay="500"/>
                            </p:stCondLst>
                            <p:childTnLst>
                              <p:par>
                                <p:cTn id="60" presetID="18" presetClass="entr" presetSubtype="6" fill="hold" nodeType="after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strips(downRight)">
                                      <p:cBhvr>
                                        <p:cTn id="62" dur="500"/>
                                        <p:tgtEl>
                                          <p:spTgt spid="6"/>
                                        </p:tgtEl>
                                      </p:cBhvr>
                                    </p:animEffect>
                                  </p:childTnLst>
                                </p:cTn>
                              </p:par>
                            </p:childTnLst>
                          </p:cTn>
                        </p:par>
                        <p:par>
                          <p:cTn id="63" fill="hold" nodeType="afterGroup">
                            <p:stCondLst>
                              <p:cond delay="1000"/>
                            </p:stCondLst>
                            <p:childTnLst>
                              <p:par>
                                <p:cTn id="64" presetID="18" presetClass="entr" presetSubtype="6" fill="hold" grpId="0" nodeType="afterEffect">
                                  <p:stCondLst>
                                    <p:cond delay="0"/>
                                  </p:stCondLst>
                                  <p:childTnLst>
                                    <p:set>
                                      <p:cBhvr>
                                        <p:cTn id="65" dur="1" fill="hold">
                                          <p:stCondLst>
                                            <p:cond delay="0"/>
                                          </p:stCondLst>
                                        </p:cTn>
                                        <p:tgtEl>
                                          <p:spTgt spid="117775"/>
                                        </p:tgtEl>
                                        <p:attrNameLst>
                                          <p:attrName>style.visibility</p:attrName>
                                        </p:attrNameLst>
                                      </p:cBhvr>
                                      <p:to>
                                        <p:strVal val="visible"/>
                                      </p:to>
                                    </p:set>
                                    <p:animEffect transition="in" filter="strips(downRight)">
                                      <p:cBhvr>
                                        <p:cTn id="66" dur="500"/>
                                        <p:tgtEl>
                                          <p:spTgt spid="117775"/>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2" presetClass="entr" presetSubtype="4" fill="hold" nodeType="click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slide(fromBottom)">
                                      <p:cBhvr>
                                        <p:cTn id="71" dur="500"/>
                                        <p:tgtEl>
                                          <p:spTgt spid="7"/>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2" presetClass="entr" presetSubtype="1" fill="hold" nodeType="click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slide(fromTop)">
                                      <p:cBhvr>
                                        <p:cTn id="76" dur="500"/>
                                        <p:tgtEl>
                                          <p:spTgt spid="8"/>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8" presetClass="entr" presetSubtype="6" fill="hold" nodeType="click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strips(downRight)">
                                      <p:cBhvr>
                                        <p:cTn id="81" dur="500"/>
                                        <p:tgtEl>
                                          <p:spTgt spid="9"/>
                                        </p:tgtEl>
                                      </p:cBhvr>
                                    </p:animEffect>
                                  </p:childTnLst>
                                </p:cTn>
                              </p:par>
                            </p:childTnLst>
                          </p:cTn>
                        </p:par>
                        <p:par>
                          <p:cTn id="82" fill="hold" nodeType="afterGroup">
                            <p:stCondLst>
                              <p:cond delay="500"/>
                            </p:stCondLst>
                            <p:childTnLst>
                              <p:par>
                                <p:cTn id="83" presetID="18" presetClass="entr" presetSubtype="12" fill="hold" nodeType="after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strips(downLeft)">
                                      <p:cBhvr>
                                        <p:cTn id="85" dur="500"/>
                                        <p:tgtEl>
                                          <p:spTgt spid="10"/>
                                        </p:tgtEl>
                                      </p:cBhvr>
                                    </p:animEffect>
                                  </p:childTnLst>
                                </p:cTn>
                              </p:par>
                            </p:childTnLst>
                          </p:cTn>
                        </p:par>
                        <p:par>
                          <p:cTn id="86" fill="hold" nodeType="afterGroup">
                            <p:stCondLst>
                              <p:cond delay="1000"/>
                            </p:stCondLst>
                            <p:childTnLst>
                              <p:par>
                                <p:cTn id="87" presetID="18" presetClass="entr" presetSubtype="9" fill="hold" grpId="0" nodeType="afterEffect">
                                  <p:stCondLst>
                                    <p:cond delay="0"/>
                                  </p:stCondLst>
                                  <p:childTnLst>
                                    <p:set>
                                      <p:cBhvr>
                                        <p:cTn id="88" dur="1" fill="hold">
                                          <p:stCondLst>
                                            <p:cond delay="0"/>
                                          </p:stCondLst>
                                        </p:cTn>
                                        <p:tgtEl>
                                          <p:spTgt spid="117785"/>
                                        </p:tgtEl>
                                        <p:attrNameLst>
                                          <p:attrName>style.visibility</p:attrName>
                                        </p:attrNameLst>
                                      </p:cBhvr>
                                      <p:to>
                                        <p:strVal val="visible"/>
                                      </p:to>
                                    </p:set>
                                    <p:animEffect transition="in" filter="strips(upLeft)">
                                      <p:cBhvr>
                                        <p:cTn id="89" dur="500"/>
                                        <p:tgtEl>
                                          <p:spTgt spid="117785"/>
                                        </p:tgtEl>
                                      </p:cBhvr>
                                    </p:animEffect>
                                  </p:childTnLst>
                                </p:cTn>
                              </p:par>
                            </p:childTnLst>
                          </p:cTn>
                        </p:par>
                        <p:par>
                          <p:cTn id="90" fill="hold" nodeType="afterGroup">
                            <p:stCondLst>
                              <p:cond delay="1500"/>
                            </p:stCondLst>
                            <p:childTnLst>
                              <p:par>
                                <p:cTn id="91" presetID="18" presetClass="entr" presetSubtype="3" fill="hold" grpId="0" nodeType="afterEffect">
                                  <p:stCondLst>
                                    <p:cond delay="0"/>
                                  </p:stCondLst>
                                  <p:childTnLst>
                                    <p:set>
                                      <p:cBhvr>
                                        <p:cTn id="92" dur="1" fill="hold">
                                          <p:stCondLst>
                                            <p:cond delay="0"/>
                                          </p:stCondLst>
                                        </p:cTn>
                                        <p:tgtEl>
                                          <p:spTgt spid="117786"/>
                                        </p:tgtEl>
                                        <p:attrNameLst>
                                          <p:attrName>style.visibility</p:attrName>
                                        </p:attrNameLst>
                                      </p:cBhvr>
                                      <p:to>
                                        <p:strVal val="visible"/>
                                      </p:to>
                                    </p:set>
                                    <p:animEffect transition="in" filter="strips(upRight)">
                                      <p:cBhvr>
                                        <p:cTn id="93" dur="500"/>
                                        <p:tgtEl>
                                          <p:spTgt spid="117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71" grpId="0" animBg="1"/>
      <p:bldP spid="117775" grpId="0" animBg="1"/>
      <p:bldP spid="117785" grpId="0" animBg="1"/>
      <p:bldP spid="117786" grpId="0" animBg="1"/>
      <p:bldP spid="117794" grpId="0" autoUpdateAnimBg="0"/>
      <p:bldP spid="117804" grpId="0" animBg="1"/>
      <p:bldP spid="11780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52950" y="4518025"/>
            <a:ext cx="1085850" cy="519113"/>
            <a:chOff x="2868" y="2846"/>
            <a:chExt cx="684" cy="327"/>
          </a:xfrm>
        </p:grpSpPr>
        <p:sp>
          <p:nvSpPr>
            <p:cNvPr id="40040" name="Freeform 3"/>
            <p:cNvSpPr>
              <a:spLocks/>
            </p:cNvSpPr>
            <p:nvPr/>
          </p:nvSpPr>
          <p:spPr bwMode="auto">
            <a:xfrm>
              <a:off x="2868" y="3150"/>
              <a:ext cx="684" cy="1"/>
            </a:xfrm>
            <a:custGeom>
              <a:avLst/>
              <a:gdLst>
                <a:gd name="T0" fmla="*/ 0 w 684"/>
                <a:gd name="T1" fmla="*/ 0 h 1"/>
                <a:gd name="T2" fmla="*/ 684 w 684"/>
                <a:gd name="T3" fmla="*/ 0 h 1"/>
                <a:gd name="T4" fmla="*/ 0 60000 65536"/>
                <a:gd name="T5" fmla="*/ 0 60000 65536"/>
                <a:gd name="T6" fmla="*/ 0 w 684"/>
                <a:gd name="T7" fmla="*/ 0 h 1"/>
                <a:gd name="T8" fmla="*/ 684 w 684"/>
                <a:gd name="T9" fmla="*/ 1 h 1"/>
              </a:gdLst>
              <a:ahLst/>
              <a:cxnLst>
                <a:cxn ang="T4">
                  <a:pos x="T0" y="T1"/>
                </a:cxn>
                <a:cxn ang="T5">
                  <a:pos x="T2" y="T3"/>
                </a:cxn>
              </a:cxnLst>
              <a:rect l="T6" t="T7" r="T8" b="T9"/>
              <a:pathLst>
                <a:path w="684" h="1">
                  <a:moveTo>
                    <a:pt x="0" y="0"/>
                  </a:moveTo>
                  <a:lnTo>
                    <a:pt x="684" y="0"/>
                  </a:lnTo>
                </a:path>
              </a:pathLst>
            </a:custGeom>
            <a:noFill/>
            <a:ln w="28575">
              <a:solidFill>
                <a:schemeClr val="folHlink"/>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041" name="Text Box 4"/>
            <p:cNvSpPr txBox="1">
              <a:spLocks noChangeArrowheads="1"/>
            </p:cNvSpPr>
            <p:nvPr/>
          </p:nvSpPr>
          <p:spPr bwMode="auto">
            <a:xfrm>
              <a:off x="3168" y="284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algn="ctr" eaLnBrk="1" hangingPunct="1">
                <a:spcBef>
                  <a:spcPct val="20000"/>
                </a:spcBef>
              </a:pPr>
              <a:r>
                <a:rPr lang="zh-CN" altLang="en-US" sz="2800">
                  <a:solidFill>
                    <a:schemeClr val="folHlink"/>
                  </a:solidFill>
                  <a:latin typeface="Times New Roman" pitchFamily="18" charset="0"/>
                </a:rPr>
                <a:t>1</a:t>
              </a:r>
            </a:p>
          </p:txBody>
        </p:sp>
      </p:grpSp>
      <p:grpSp>
        <p:nvGrpSpPr>
          <p:cNvPr id="3" name="Group 5"/>
          <p:cNvGrpSpPr>
            <a:grpSpLocks/>
          </p:cNvGrpSpPr>
          <p:nvPr/>
        </p:nvGrpSpPr>
        <p:grpSpPr bwMode="auto">
          <a:xfrm>
            <a:off x="5810250" y="3581400"/>
            <a:ext cx="361950" cy="914400"/>
            <a:chOff x="3660" y="2256"/>
            <a:chExt cx="228" cy="576"/>
          </a:xfrm>
        </p:grpSpPr>
        <p:sp>
          <p:nvSpPr>
            <p:cNvPr id="40038" name="Line 6"/>
            <p:cNvSpPr>
              <a:spLocks noChangeShapeType="1"/>
            </p:cNvSpPr>
            <p:nvPr/>
          </p:nvSpPr>
          <p:spPr bwMode="auto">
            <a:xfrm flipV="1">
              <a:off x="3840" y="2256"/>
              <a:ext cx="0" cy="576"/>
            </a:xfrm>
            <a:prstGeom prst="line">
              <a:avLst/>
            </a:prstGeom>
            <a:noFill/>
            <a:ln w="28575">
              <a:solidFill>
                <a:schemeClr val="folHlink"/>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39" name="Text Box 7"/>
            <p:cNvSpPr txBox="1">
              <a:spLocks noChangeArrowheads="1"/>
            </p:cNvSpPr>
            <p:nvPr/>
          </p:nvSpPr>
          <p:spPr bwMode="auto">
            <a:xfrm>
              <a:off x="3660" y="237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algn="ctr" eaLnBrk="1" hangingPunct="1">
                <a:spcBef>
                  <a:spcPct val="20000"/>
                </a:spcBef>
              </a:pPr>
              <a:r>
                <a:rPr lang="zh-CN" altLang="en-US" sz="2800">
                  <a:solidFill>
                    <a:schemeClr val="folHlink"/>
                  </a:solidFill>
                  <a:latin typeface="Times New Roman" pitchFamily="18" charset="0"/>
                </a:rPr>
                <a:t>2</a:t>
              </a:r>
            </a:p>
          </p:txBody>
        </p:sp>
      </p:grpSp>
      <p:grpSp>
        <p:nvGrpSpPr>
          <p:cNvPr id="4" name="Group 8"/>
          <p:cNvGrpSpPr>
            <a:grpSpLocks/>
          </p:cNvGrpSpPr>
          <p:nvPr/>
        </p:nvGrpSpPr>
        <p:grpSpPr bwMode="auto">
          <a:xfrm>
            <a:off x="6800850" y="3581400"/>
            <a:ext cx="361950" cy="914400"/>
            <a:chOff x="4284" y="2256"/>
            <a:chExt cx="228" cy="576"/>
          </a:xfrm>
        </p:grpSpPr>
        <p:sp>
          <p:nvSpPr>
            <p:cNvPr id="40036" name="Line 9"/>
            <p:cNvSpPr>
              <a:spLocks noChangeShapeType="1"/>
            </p:cNvSpPr>
            <p:nvPr/>
          </p:nvSpPr>
          <p:spPr bwMode="auto">
            <a:xfrm>
              <a:off x="4464" y="2256"/>
              <a:ext cx="0" cy="576"/>
            </a:xfrm>
            <a:prstGeom prst="line">
              <a:avLst/>
            </a:prstGeom>
            <a:noFill/>
            <a:ln w="28575">
              <a:solidFill>
                <a:schemeClr val="folHlink"/>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37" name="Text Box 10"/>
            <p:cNvSpPr txBox="1">
              <a:spLocks noChangeArrowheads="1"/>
            </p:cNvSpPr>
            <p:nvPr/>
          </p:nvSpPr>
          <p:spPr bwMode="auto">
            <a:xfrm>
              <a:off x="4284" y="237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algn="ctr" eaLnBrk="1" hangingPunct="1">
                <a:spcBef>
                  <a:spcPct val="20000"/>
                </a:spcBef>
              </a:pPr>
              <a:r>
                <a:rPr lang="zh-CN" altLang="en-US" sz="2800">
                  <a:solidFill>
                    <a:schemeClr val="folHlink"/>
                  </a:solidFill>
                  <a:latin typeface="Times New Roman" pitchFamily="18" charset="0"/>
                </a:rPr>
                <a:t>3</a:t>
              </a:r>
            </a:p>
          </p:txBody>
        </p:sp>
      </p:grpSp>
      <p:sp>
        <p:nvSpPr>
          <p:cNvPr id="118795" name="Line 11"/>
          <p:cNvSpPr>
            <a:spLocks noChangeShapeType="1"/>
          </p:cNvSpPr>
          <p:nvPr/>
        </p:nvSpPr>
        <p:spPr bwMode="auto">
          <a:xfrm flipV="1">
            <a:off x="4038600" y="3124200"/>
            <a:ext cx="0" cy="76200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 name="Group 12"/>
          <p:cNvGrpSpPr>
            <a:grpSpLocks/>
          </p:cNvGrpSpPr>
          <p:nvPr/>
        </p:nvGrpSpPr>
        <p:grpSpPr bwMode="auto">
          <a:xfrm>
            <a:off x="3429000" y="2627313"/>
            <a:ext cx="609600" cy="519112"/>
            <a:chOff x="2160" y="1655"/>
            <a:chExt cx="384" cy="327"/>
          </a:xfrm>
        </p:grpSpPr>
        <p:sp>
          <p:nvSpPr>
            <p:cNvPr id="40034" name="Line 13"/>
            <p:cNvSpPr>
              <a:spLocks noChangeShapeType="1"/>
            </p:cNvSpPr>
            <p:nvPr/>
          </p:nvSpPr>
          <p:spPr bwMode="auto">
            <a:xfrm flipH="1">
              <a:off x="2160" y="1968"/>
              <a:ext cx="384"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35" name="Text Box 14"/>
            <p:cNvSpPr txBox="1">
              <a:spLocks noChangeArrowheads="1"/>
            </p:cNvSpPr>
            <p:nvPr/>
          </p:nvSpPr>
          <p:spPr bwMode="auto">
            <a:xfrm>
              <a:off x="2238" y="165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algn="ctr" eaLnBrk="1" hangingPunct="1">
                <a:spcBef>
                  <a:spcPct val="20000"/>
                </a:spcBef>
              </a:pPr>
              <a:r>
                <a:rPr lang="zh-CN" altLang="en-US" sz="2800">
                  <a:solidFill>
                    <a:schemeClr val="folHlink"/>
                  </a:solidFill>
                  <a:latin typeface="Times New Roman" pitchFamily="18" charset="0"/>
                </a:rPr>
                <a:t>5</a:t>
              </a:r>
            </a:p>
          </p:txBody>
        </p:sp>
      </p:grpSp>
      <p:sp>
        <p:nvSpPr>
          <p:cNvPr id="118799" name="Line 15"/>
          <p:cNvSpPr>
            <a:spLocks noChangeShapeType="1"/>
          </p:cNvSpPr>
          <p:nvPr/>
        </p:nvSpPr>
        <p:spPr bwMode="auto">
          <a:xfrm>
            <a:off x="5791200" y="3733800"/>
            <a:ext cx="0" cy="762000"/>
          </a:xfrm>
          <a:prstGeom prst="line">
            <a:avLst/>
          </a:prstGeom>
          <a:noFill/>
          <a:ln w="28575">
            <a:solidFill>
              <a:schemeClr val="folHlink"/>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 name="Group 16"/>
          <p:cNvGrpSpPr>
            <a:grpSpLocks/>
          </p:cNvGrpSpPr>
          <p:nvPr/>
        </p:nvGrpSpPr>
        <p:grpSpPr bwMode="auto">
          <a:xfrm>
            <a:off x="4267200" y="3236913"/>
            <a:ext cx="1524000" cy="519112"/>
            <a:chOff x="2688" y="2039"/>
            <a:chExt cx="960" cy="327"/>
          </a:xfrm>
        </p:grpSpPr>
        <p:sp>
          <p:nvSpPr>
            <p:cNvPr id="40032" name="Line 17"/>
            <p:cNvSpPr>
              <a:spLocks noChangeShapeType="1"/>
            </p:cNvSpPr>
            <p:nvPr/>
          </p:nvSpPr>
          <p:spPr bwMode="auto">
            <a:xfrm>
              <a:off x="2688" y="2352"/>
              <a:ext cx="960"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33" name="Text Box 18"/>
            <p:cNvSpPr txBox="1">
              <a:spLocks noChangeArrowheads="1"/>
            </p:cNvSpPr>
            <p:nvPr/>
          </p:nvSpPr>
          <p:spPr bwMode="auto">
            <a:xfrm>
              <a:off x="3180" y="203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algn="ctr" eaLnBrk="1" hangingPunct="1">
                <a:spcBef>
                  <a:spcPct val="20000"/>
                </a:spcBef>
              </a:pPr>
              <a:r>
                <a:rPr lang="zh-CN" altLang="en-US" sz="2800">
                  <a:solidFill>
                    <a:schemeClr val="folHlink"/>
                  </a:solidFill>
                  <a:latin typeface="Times New Roman" pitchFamily="18" charset="0"/>
                </a:rPr>
                <a:t>6</a:t>
              </a:r>
            </a:p>
          </p:txBody>
        </p:sp>
      </p:grpSp>
      <p:grpSp>
        <p:nvGrpSpPr>
          <p:cNvPr id="7" name="Group 19"/>
          <p:cNvGrpSpPr>
            <a:grpSpLocks/>
          </p:cNvGrpSpPr>
          <p:nvPr/>
        </p:nvGrpSpPr>
        <p:grpSpPr bwMode="auto">
          <a:xfrm>
            <a:off x="6115050" y="3581400"/>
            <a:ext cx="361950" cy="914400"/>
            <a:chOff x="3852" y="2256"/>
            <a:chExt cx="228" cy="576"/>
          </a:xfrm>
        </p:grpSpPr>
        <p:sp>
          <p:nvSpPr>
            <p:cNvPr id="40030" name="Line 20"/>
            <p:cNvSpPr>
              <a:spLocks noChangeShapeType="1"/>
            </p:cNvSpPr>
            <p:nvPr/>
          </p:nvSpPr>
          <p:spPr bwMode="auto">
            <a:xfrm flipV="1">
              <a:off x="4032" y="2256"/>
              <a:ext cx="0" cy="576"/>
            </a:xfrm>
            <a:prstGeom prst="line">
              <a:avLst/>
            </a:prstGeom>
            <a:noFill/>
            <a:ln w="28575">
              <a:solidFill>
                <a:schemeClr val="folHlink"/>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31" name="Text Box 21"/>
            <p:cNvSpPr txBox="1">
              <a:spLocks noChangeArrowheads="1"/>
            </p:cNvSpPr>
            <p:nvPr/>
          </p:nvSpPr>
          <p:spPr bwMode="auto">
            <a:xfrm>
              <a:off x="3852" y="237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algn="ctr" eaLnBrk="1" hangingPunct="1">
                <a:spcBef>
                  <a:spcPct val="20000"/>
                </a:spcBef>
              </a:pPr>
              <a:r>
                <a:rPr lang="zh-CN" altLang="en-US" sz="2800">
                  <a:solidFill>
                    <a:schemeClr val="folHlink"/>
                  </a:solidFill>
                  <a:latin typeface="Times New Roman" pitchFamily="18" charset="0"/>
                </a:rPr>
                <a:t>7</a:t>
              </a:r>
            </a:p>
          </p:txBody>
        </p:sp>
      </p:grpSp>
      <p:grpSp>
        <p:nvGrpSpPr>
          <p:cNvPr id="8" name="Group 22"/>
          <p:cNvGrpSpPr>
            <a:grpSpLocks/>
          </p:cNvGrpSpPr>
          <p:nvPr/>
        </p:nvGrpSpPr>
        <p:grpSpPr bwMode="auto">
          <a:xfrm>
            <a:off x="7239000" y="3581400"/>
            <a:ext cx="361950" cy="914400"/>
            <a:chOff x="4560" y="2256"/>
            <a:chExt cx="228" cy="576"/>
          </a:xfrm>
        </p:grpSpPr>
        <p:sp>
          <p:nvSpPr>
            <p:cNvPr id="40028" name="Line 23"/>
            <p:cNvSpPr>
              <a:spLocks noChangeShapeType="1"/>
            </p:cNvSpPr>
            <p:nvPr/>
          </p:nvSpPr>
          <p:spPr bwMode="auto">
            <a:xfrm>
              <a:off x="4752" y="2256"/>
              <a:ext cx="0" cy="576"/>
            </a:xfrm>
            <a:prstGeom prst="line">
              <a:avLst/>
            </a:prstGeom>
            <a:noFill/>
            <a:ln w="28575">
              <a:solidFill>
                <a:schemeClr val="folHlink"/>
              </a:solidFill>
              <a:round/>
              <a:headEnd type="stealth"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29" name="Text Box 24"/>
            <p:cNvSpPr txBox="1">
              <a:spLocks noChangeArrowheads="1"/>
            </p:cNvSpPr>
            <p:nvPr/>
          </p:nvSpPr>
          <p:spPr bwMode="auto">
            <a:xfrm>
              <a:off x="4560" y="237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algn="ctr" eaLnBrk="1" hangingPunct="1">
                <a:spcBef>
                  <a:spcPct val="20000"/>
                </a:spcBef>
              </a:pPr>
              <a:r>
                <a:rPr lang="zh-CN" altLang="en-US" sz="2800">
                  <a:solidFill>
                    <a:schemeClr val="folHlink"/>
                  </a:solidFill>
                  <a:latin typeface="Times New Roman" pitchFamily="18" charset="0"/>
                </a:rPr>
                <a:t>9</a:t>
              </a:r>
            </a:p>
          </p:txBody>
        </p:sp>
      </p:grpSp>
      <p:sp>
        <p:nvSpPr>
          <p:cNvPr id="118809" name="Line 25"/>
          <p:cNvSpPr>
            <a:spLocks noChangeShapeType="1"/>
          </p:cNvSpPr>
          <p:nvPr/>
        </p:nvSpPr>
        <p:spPr bwMode="auto">
          <a:xfrm flipV="1">
            <a:off x="228600" y="3429000"/>
            <a:ext cx="0" cy="320040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10" name="Line 26"/>
          <p:cNvSpPr>
            <a:spLocks noChangeShapeType="1"/>
          </p:cNvSpPr>
          <p:nvPr/>
        </p:nvSpPr>
        <p:spPr bwMode="auto">
          <a:xfrm>
            <a:off x="228600" y="3429000"/>
            <a:ext cx="609600"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 name="Group 27"/>
          <p:cNvGrpSpPr>
            <a:grpSpLocks/>
          </p:cNvGrpSpPr>
          <p:nvPr/>
        </p:nvGrpSpPr>
        <p:grpSpPr bwMode="auto">
          <a:xfrm>
            <a:off x="7772400" y="4724400"/>
            <a:ext cx="304800" cy="1905000"/>
            <a:chOff x="4896" y="2976"/>
            <a:chExt cx="192" cy="1200"/>
          </a:xfrm>
        </p:grpSpPr>
        <p:sp>
          <p:nvSpPr>
            <p:cNvPr id="40026" name="Line 28"/>
            <p:cNvSpPr>
              <a:spLocks noChangeShapeType="1"/>
            </p:cNvSpPr>
            <p:nvPr/>
          </p:nvSpPr>
          <p:spPr bwMode="auto">
            <a:xfrm>
              <a:off x="5088" y="2976"/>
              <a:ext cx="0" cy="120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27" name="Line 29"/>
            <p:cNvSpPr>
              <a:spLocks noChangeShapeType="1"/>
            </p:cNvSpPr>
            <p:nvPr/>
          </p:nvSpPr>
          <p:spPr bwMode="auto">
            <a:xfrm flipH="1">
              <a:off x="4896" y="2976"/>
              <a:ext cx="192" cy="0"/>
            </a:xfrm>
            <a:prstGeom prst="line">
              <a:avLst/>
            </a:prstGeom>
            <a:noFill/>
            <a:ln w="28575">
              <a:solidFill>
                <a:schemeClr val="folHlink"/>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 name="Group 30"/>
          <p:cNvGrpSpPr>
            <a:grpSpLocks/>
          </p:cNvGrpSpPr>
          <p:nvPr/>
        </p:nvGrpSpPr>
        <p:grpSpPr bwMode="auto">
          <a:xfrm>
            <a:off x="228600" y="6118225"/>
            <a:ext cx="7848600" cy="519113"/>
            <a:chOff x="144" y="3854"/>
            <a:chExt cx="4944" cy="327"/>
          </a:xfrm>
        </p:grpSpPr>
        <p:sp>
          <p:nvSpPr>
            <p:cNvPr id="40023" name="Line 31"/>
            <p:cNvSpPr>
              <a:spLocks noChangeShapeType="1"/>
            </p:cNvSpPr>
            <p:nvPr/>
          </p:nvSpPr>
          <p:spPr bwMode="auto">
            <a:xfrm flipH="1">
              <a:off x="2496" y="4176"/>
              <a:ext cx="2592"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24" name="Line 32"/>
            <p:cNvSpPr>
              <a:spLocks noChangeShapeType="1"/>
            </p:cNvSpPr>
            <p:nvPr/>
          </p:nvSpPr>
          <p:spPr bwMode="auto">
            <a:xfrm flipH="1">
              <a:off x="144" y="4176"/>
              <a:ext cx="2400"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25" name="Text Box 33"/>
            <p:cNvSpPr txBox="1">
              <a:spLocks noChangeArrowheads="1"/>
            </p:cNvSpPr>
            <p:nvPr/>
          </p:nvSpPr>
          <p:spPr bwMode="auto">
            <a:xfrm>
              <a:off x="3180" y="385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algn="ctr" eaLnBrk="1" hangingPunct="1">
                <a:spcBef>
                  <a:spcPct val="20000"/>
                </a:spcBef>
              </a:pPr>
              <a:r>
                <a:rPr lang="zh-CN" altLang="en-US" sz="2800">
                  <a:solidFill>
                    <a:schemeClr val="folHlink"/>
                  </a:solidFill>
                  <a:latin typeface="Times New Roman" pitchFamily="18" charset="0"/>
                </a:rPr>
                <a:t>8</a:t>
              </a:r>
            </a:p>
          </p:txBody>
        </p:sp>
      </p:grpSp>
      <p:sp>
        <p:nvSpPr>
          <p:cNvPr id="118818" name="Text Box 34"/>
          <p:cNvSpPr txBox="1">
            <a:spLocks noChangeArrowheads="1"/>
          </p:cNvSpPr>
          <p:nvPr/>
        </p:nvSpPr>
        <p:spPr bwMode="auto">
          <a:xfrm>
            <a:off x="985838" y="1066800"/>
            <a:ext cx="48053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3200"/>
              <a:t>以存数指令为例</a:t>
            </a:r>
          </a:p>
        </p:txBody>
      </p:sp>
      <p:grpSp>
        <p:nvGrpSpPr>
          <p:cNvPr id="11" name="Group 35"/>
          <p:cNvGrpSpPr>
            <a:grpSpLocks/>
          </p:cNvGrpSpPr>
          <p:nvPr/>
        </p:nvGrpSpPr>
        <p:grpSpPr bwMode="auto">
          <a:xfrm>
            <a:off x="7772400" y="5029200"/>
            <a:ext cx="76200" cy="685800"/>
            <a:chOff x="4944" y="4944"/>
            <a:chExt cx="48" cy="432"/>
          </a:xfrm>
        </p:grpSpPr>
        <p:sp>
          <p:nvSpPr>
            <p:cNvPr id="40021" name="Line 36"/>
            <p:cNvSpPr>
              <a:spLocks noChangeShapeType="1"/>
            </p:cNvSpPr>
            <p:nvPr/>
          </p:nvSpPr>
          <p:spPr bwMode="auto">
            <a:xfrm>
              <a:off x="4992" y="4944"/>
              <a:ext cx="0" cy="43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022" name="Line 37"/>
            <p:cNvSpPr>
              <a:spLocks noChangeShapeType="1"/>
            </p:cNvSpPr>
            <p:nvPr/>
          </p:nvSpPr>
          <p:spPr bwMode="auto">
            <a:xfrm>
              <a:off x="4944" y="4944"/>
              <a:ext cx="48"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12" name="Group 38"/>
          <p:cNvGrpSpPr>
            <a:grpSpLocks/>
          </p:cNvGrpSpPr>
          <p:nvPr/>
        </p:nvGrpSpPr>
        <p:grpSpPr bwMode="auto">
          <a:xfrm>
            <a:off x="3690938" y="5218113"/>
            <a:ext cx="4157662" cy="519112"/>
            <a:chOff x="2325" y="3287"/>
            <a:chExt cx="2619" cy="327"/>
          </a:xfrm>
        </p:grpSpPr>
        <p:sp>
          <p:nvSpPr>
            <p:cNvPr id="40019" name="Text Box 39"/>
            <p:cNvSpPr txBox="1">
              <a:spLocks noChangeArrowheads="1"/>
            </p:cNvSpPr>
            <p:nvPr/>
          </p:nvSpPr>
          <p:spPr bwMode="auto">
            <a:xfrm>
              <a:off x="3168" y="328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algn="ctr" eaLnBrk="1" hangingPunct="1">
                <a:spcBef>
                  <a:spcPct val="20000"/>
                </a:spcBef>
              </a:pPr>
              <a:r>
                <a:rPr lang="zh-CN" altLang="en-US" sz="2800">
                  <a:solidFill>
                    <a:schemeClr val="folHlink"/>
                  </a:solidFill>
                  <a:latin typeface="Times New Roman" pitchFamily="18" charset="0"/>
                </a:rPr>
                <a:t>4</a:t>
              </a:r>
            </a:p>
          </p:txBody>
        </p:sp>
        <p:sp>
          <p:nvSpPr>
            <p:cNvPr id="40020" name="Freeform 40"/>
            <p:cNvSpPr>
              <a:spLocks/>
            </p:cNvSpPr>
            <p:nvPr/>
          </p:nvSpPr>
          <p:spPr bwMode="auto">
            <a:xfrm>
              <a:off x="2325" y="3597"/>
              <a:ext cx="2619" cy="3"/>
            </a:xfrm>
            <a:custGeom>
              <a:avLst/>
              <a:gdLst>
                <a:gd name="T0" fmla="*/ 2619 w 2619"/>
                <a:gd name="T1" fmla="*/ 3 h 3"/>
                <a:gd name="T2" fmla="*/ 0 w 2619"/>
                <a:gd name="T3" fmla="*/ 0 h 3"/>
                <a:gd name="T4" fmla="*/ 0 60000 65536"/>
                <a:gd name="T5" fmla="*/ 0 60000 65536"/>
                <a:gd name="T6" fmla="*/ 0 w 2619"/>
                <a:gd name="T7" fmla="*/ 0 h 3"/>
                <a:gd name="T8" fmla="*/ 2619 w 2619"/>
                <a:gd name="T9" fmla="*/ 3 h 3"/>
              </a:gdLst>
              <a:ahLst/>
              <a:cxnLst>
                <a:cxn ang="T4">
                  <a:pos x="T0" y="T1"/>
                </a:cxn>
                <a:cxn ang="T5">
                  <a:pos x="T2" y="T3"/>
                </a:cxn>
              </a:cxnLst>
              <a:rect l="T6" t="T7" r="T8" b="T9"/>
              <a:pathLst>
                <a:path w="2619" h="3">
                  <a:moveTo>
                    <a:pt x="2619" y="3"/>
                  </a:moveTo>
                  <a:lnTo>
                    <a:pt x="0" y="0"/>
                  </a:ln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sp>
        <p:nvSpPr>
          <p:cNvPr id="118825" name="Rectangle 41"/>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charset="0"/>
              </a:rPr>
              <a:t>1.2</a:t>
            </a:r>
          </a:p>
        </p:txBody>
      </p:sp>
      <p:sp>
        <p:nvSpPr>
          <p:cNvPr id="39955" name="Rectangle 42"/>
          <p:cNvSpPr>
            <a:spLocks noChangeArrowheads="1"/>
          </p:cNvSpPr>
          <p:nvPr/>
        </p:nvSpPr>
        <p:spPr bwMode="auto">
          <a:xfrm>
            <a:off x="3205163" y="5410200"/>
            <a:ext cx="909637"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0701">
                <a:solidFill>
                  <a:srgbClr val="000000"/>
                </a:solidFill>
                <a:miter lim="800000"/>
                <a:headEnd/>
                <a:tailEnd/>
              </a14:hiddenLine>
            </a:ext>
          </a:extLst>
        </p:spPr>
        <p:txBody>
          <a:bodyPr/>
          <a:lstStyle/>
          <a:p>
            <a:pPr>
              <a:spcBef>
                <a:spcPct val="20000"/>
              </a:spcBef>
            </a:pPr>
            <a:endParaRPr lang="zh-CN" altLang="en-US"/>
          </a:p>
        </p:txBody>
      </p:sp>
      <p:sp>
        <p:nvSpPr>
          <p:cNvPr id="118827" name="Line 43"/>
          <p:cNvSpPr>
            <a:spLocks noChangeShapeType="1"/>
          </p:cNvSpPr>
          <p:nvPr/>
        </p:nvSpPr>
        <p:spPr bwMode="auto">
          <a:xfrm>
            <a:off x="3429000" y="3124200"/>
            <a:ext cx="0" cy="304800"/>
          </a:xfrm>
          <a:prstGeom prst="line">
            <a:avLst/>
          </a:prstGeom>
          <a:noFill/>
          <a:ln w="28575">
            <a:solidFill>
              <a:schemeClr val="folHlink"/>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28" name="Line 44"/>
          <p:cNvSpPr>
            <a:spLocks noChangeShapeType="1"/>
          </p:cNvSpPr>
          <p:nvPr/>
        </p:nvSpPr>
        <p:spPr bwMode="auto">
          <a:xfrm flipV="1">
            <a:off x="4267200" y="3733800"/>
            <a:ext cx="0" cy="15240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 name="Group 45"/>
          <p:cNvGrpSpPr>
            <a:grpSpLocks/>
          </p:cNvGrpSpPr>
          <p:nvPr/>
        </p:nvGrpSpPr>
        <p:grpSpPr bwMode="auto">
          <a:xfrm>
            <a:off x="3706813" y="4114800"/>
            <a:ext cx="152400" cy="1600200"/>
            <a:chOff x="2352" y="2592"/>
            <a:chExt cx="96" cy="1008"/>
          </a:xfrm>
        </p:grpSpPr>
        <p:sp>
          <p:nvSpPr>
            <p:cNvPr id="40017" name="Line 46"/>
            <p:cNvSpPr>
              <a:spLocks noChangeShapeType="1"/>
            </p:cNvSpPr>
            <p:nvPr/>
          </p:nvSpPr>
          <p:spPr bwMode="auto">
            <a:xfrm>
              <a:off x="2352" y="2592"/>
              <a:ext cx="96" cy="0"/>
            </a:xfrm>
            <a:prstGeom prst="line">
              <a:avLst/>
            </a:prstGeom>
            <a:noFill/>
            <a:ln w="28575">
              <a:solidFill>
                <a:schemeClr val="folHlink"/>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18" name="Line 47"/>
            <p:cNvSpPr>
              <a:spLocks noChangeShapeType="1"/>
            </p:cNvSpPr>
            <p:nvPr/>
          </p:nvSpPr>
          <p:spPr bwMode="auto">
            <a:xfrm flipV="1">
              <a:off x="2352" y="2592"/>
              <a:ext cx="0" cy="1008"/>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39959" name="Text Box 104"/>
          <p:cNvSpPr txBox="1">
            <a:spLocks noChangeArrowheads="1"/>
          </p:cNvSpPr>
          <p:nvPr/>
        </p:nvSpPr>
        <p:spPr bwMode="auto">
          <a:xfrm>
            <a:off x="381000" y="409575"/>
            <a:ext cx="6629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3600"/>
              <a:t>(</a:t>
            </a:r>
            <a:r>
              <a:rPr lang="zh-CN" altLang="en-US" sz="3600">
                <a:latin typeface="Times New Roman" pitchFamily="18" charset="0"/>
              </a:rPr>
              <a:t>4</a:t>
            </a:r>
            <a:r>
              <a:rPr lang="zh-CN" altLang="en-US" sz="3600"/>
              <a:t>)主机完成一条指令的过程</a:t>
            </a:r>
          </a:p>
        </p:txBody>
      </p:sp>
      <p:sp>
        <p:nvSpPr>
          <p:cNvPr id="39960" name="AutoShape 107">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spcBef>
                <a:spcPct val="20000"/>
              </a:spcBef>
            </a:pPr>
            <a:endParaRPr lang="zh-CN" altLang="en-US"/>
          </a:p>
        </p:txBody>
      </p:sp>
      <p:grpSp>
        <p:nvGrpSpPr>
          <p:cNvPr id="14" name="Group 108"/>
          <p:cNvGrpSpPr>
            <a:grpSpLocks/>
          </p:cNvGrpSpPr>
          <p:nvPr/>
        </p:nvGrpSpPr>
        <p:grpSpPr bwMode="auto">
          <a:xfrm>
            <a:off x="463550" y="1905000"/>
            <a:ext cx="8459788" cy="4495800"/>
            <a:chOff x="292" y="1200"/>
            <a:chExt cx="5329" cy="2832"/>
          </a:xfrm>
        </p:grpSpPr>
        <p:sp>
          <p:nvSpPr>
            <p:cNvPr id="39962" name="Rectangle 109"/>
            <p:cNvSpPr>
              <a:spLocks noChangeArrowheads="1"/>
            </p:cNvSpPr>
            <p:nvPr/>
          </p:nvSpPr>
          <p:spPr bwMode="auto">
            <a:xfrm>
              <a:off x="1876" y="2246"/>
              <a:ext cx="57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en-US" altLang="zh-CN" sz="2400">
                  <a:latin typeface="Times New Roman" pitchFamily="18" charset="0"/>
                </a:rPr>
                <a:t>CU</a:t>
              </a:r>
              <a:endParaRPr lang="en-US" altLang="zh-CN" sz="2400"/>
            </a:p>
          </p:txBody>
        </p:sp>
        <p:sp>
          <p:nvSpPr>
            <p:cNvPr id="39963" name="Rectangle 110"/>
            <p:cNvSpPr>
              <a:spLocks noChangeArrowheads="1"/>
            </p:cNvSpPr>
            <p:nvPr/>
          </p:nvSpPr>
          <p:spPr bwMode="auto">
            <a:xfrm>
              <a:off x="1818" y="2636"/>
              <a:ext cx="5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zh-CN" altLang="en-US" sz="2400"/>
                <a:t>控制</a:t>
              </a:r>
            </a:p>
          </p:txBody>
        </p:sp>
        <p:sp>
          <p:nvSpPr>
            <p:cNvPr id="39964" name="Rectangle 111"/>
            <p:cNvSpPr>
              <a:spLocks noChangeArrowheads="1"/>
            </p:cNvSpPr>
            <p:nvPr/>
          </p:nvSpPr>
          <p:spPr bwMode="auto">
            <a:xfrm>
              <a:off x="1818" y="3045"/>
              <a:ext cx="52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zh-CN" altLang="en-US" sz="2400"/>
                <a:t>单元</a:t>
              </a:r>
            </a:p>
          </p:txBody>
        </p:sp>
        <p:grpSp>
          <p:nvGrpSpPr>
            <p:cNvPr id="39965" name="Group 112"/>
            <p:cNvGrpSpPr>
              <a:grpSpLocks/>
            </p:cNvGrpSpPr>
            <p:nvPr/>
          </p:nvGrpSpPr>
          <p:grpSpPr bwMode="auto">
            <a:xfrm>
              <a:off x="292" y="1200"/>
              <a:ext cx="5329" cy="2832"/>
              <a:chOff x="292" y="1200"/>
              <a:chExt cx="5329" cy="2832"/>
            </a:xfrm>
          </p:grpSpPr>
          <p:grpSp>
            <p:nvGrpSpPr>
              <p:cNvPr id="39966" name="Group 113"/>
              <p:cNvGrpSpPr>
                <a:grpSpLocks/>
              </p:cNvGrpSpPr>
              <p:nvPr/>
            </p:nvGrpSpPr>
            <p:grpSpPr bwMode="auto">
              <a:xfrm>
                <a:off x="3456" y="1200"/>
                <a:ext cx="1584" cy="2832"/>
                <a:chOff x="3456" y="1200"/>
                <a:chExt cx="1584" cy="2832"/>
              </a:xfrm>
            </p:grpSpPr>
            <p:sp>
              <p:nvSpPr>
                <p:cNvPr id="40005" name="Rectangle 114"/>
                <p:cNvSpPr>
                  <a:spLocks noChangeArrowheads="1"/>
                </p:cNvSpPr>
                <p:nvPr/>
              </p:nvSpPr>
              <p:spPr bwMode="auto">
                <a:xfrm>
                  <a:off x="3456" y="1200"/>
                  <a:ext cx="1584" cy="2832"/>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grpSp>
              <p:nvGrpSpPr>
                <p:cNvPr id="40006" name="Group 115"/>
                <p:cNvGrpSpPr>
                  <a:grpSpLocks/>
                </p:cNvGrpSpPr>
                <p:nvPr/>
              </p:nvGrpSpPr>
              <p:grpSpPr bwMode="auto">
                <a:xfrm>
                  <a:off x="3648" y="3667"/>
                  <a:ext cx="1216" cy="365"/>
                  <a:chOff x="3648" y="3667"/>
                  <a:chExt cx="1216" cy="365"/>
                </a:xfrm>
              </p:grpSpPr>
              <p:sp>
                <p:nvSpPr>
                  <p:cNvPr id="40015" name="Rectangle 116"/>
                  <p:cNvSpPr>
                    <a:spLocks noChangeArrowheads="1"/>
                  </p:cNvSpPr>
                  <p:nvPr/>
                </p:nvSpPr>
                <p:spPr bwMode="auto">
                  <a:xfrm>
                    <a:off x="3648" y="3667"/>
                    <a:ext cx="12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lstStyle/>
                  <a:p>
                    <a:pPr>
                      <a:spcBef>
                        <a:spcPct val="20000"/>
                      </a:spcBef>
                    </a:pPr>
                    <a:endParaRPr lang="zh-CN" altLang="en-US"/>
                  </a:p>
                </p:txBody>
              </p:sp>
              <p:sp>
                <p:nvSpPr>
                  <p:cNvPr id="40016" name="Rectangle 117"/>
                  <p:cNvSpPr>
                    <a:spLocks noChangeArrowheads="1"/>
                  </p:cNvSpPr>
                  <p:nvPr/>
                </p:nvSpPr>
                <p:spPr bwMode="auto">
                  <a:xfrm>
                    <a:off x="3797" y="3686"/>
                    <a:ext cx="10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zh-CN" altLang="en-US" sz="2800"/>
                      <a:t>主存储器</a:t>
                    </a:r>
                  </a:p>
                </p:txBody>
              </p:sp>
            </p:grpSp>
            <p:grpSp>
              <p:nvGrpSpPr>
                <p:cNvPr id="40007" name="Group 118"/>
                <p:cNvGrpSpPr>
                  <a:grpSpLocks/>
                </p:cNvGrpSpPr>
                <p:nvPr/>
              </p:nvGrpSpPr>
              <p:grpSpPr bwMode="auto">
                <a:xfrm>
                  <a:off x="3552" y="2832"/>
                  <a:ext cx="1376" cy="576"/>
                  <a:chOff x="3552" y="2832"/>
                  <a:chExt cx="1376" cy="576"/>
                </a:xfrm>
              </p:grpSpPr>
              <p:sp>
                <p:nvSpPr>
                  <p:cNvPr id="40011" name="Rectangle 119"/>
                  <p:cNvSpPr>
                    <a:spLocks noChangeArrowheads="1"/>
                  </p:cNvSpPr>
                  <p:nvPr/>
                </p:nvSpPr>
                <p:spPr bwMode="auto">
                  <a:xfrm>
                    <a:off x="4266" y="2832"/>
                    <a:ext cx="630" cy="576"/>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40012" name="Rectangle 120"/>
                  <p:cNvSpPr>
                    <a:spLocks noChangeArrowheads="1"/>
                  </p:cNvSpPr>
                  <p:nvPr/>
                </p:nvSpPr>
                <p:spPr bwMode="auto">
                  <a:xfrm>
                    <a:off x="4354" y="2985"/>
                    <a:ext cx="5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p>
                    <a:pPr>
                      <a:spcBef>
                        <a:spcPct val="20000"/>
                      </a:spcBef>
                    </a:pPr>
                    <a:r>
                      <a:rPr lang="en-US" altLang="zh-CN" sz="2400">
                        <a:latin typeface="Times New Roman" pitchFamily="18" charset="0"/>
                      </a:rPr>
                      <a:t>MDR</a:t>
                    </a:r>
                    <a:endParaRPr lang="en-US" altLang="zh-CN" sz="2400"/>
                  </a:p>
                </p:txBody>
              </p:sp>
              <p:sp>
                <p:nvSpPr>
                  <p:cNvPr id="40013" name="Rectangle 121"/>
                  <p:cNvSpPr>
                    <a:spLocks noChangeArrowheads="1"/>
                  </p:cNvSpPr>
                  <p:nvPr/>
                </p:nvSpPr>
                <p:spPr bwMode="auto">
                  <a:xfrm>
                    <a:off x="3552" y="2832"/>
                    <a:ext cx="624" cy="576"/>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40014" name="Rectangle 122"/>
                  <p:cNvSpPr>
                    <a:spLocks noChangeArrowheads="1"/>
                  </p:cNvSpPr>
                  <p:nvPr/>
                </p:nvSpPr>
                <p:spPr bwMode="auto">
                  <a:xfrm>
                    <a:off x="3631" y="2985"/>
                    <a:ext cx="62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p>
                    <a:pPr>
                      <a:spcBef>
                        <a:spcPct val="20000"/>
                      </a:spcBef>
                    </a:pPr>
                    <a:r>
                      <a:rPr lang="en-US" altLang="zh-CN" sz="2400">
                        <a:latin typeface="Times New Roman" pitchFamily="18" charset="0"/>
                      </a:rPr>
                      <a:t>MAR</a:t>
                    </a:r>
                    <a:endParaRPr lang="en-US" altLang="zh-CN" sz="2400"/>
                  </a:p>
                </p:txBody>
              </p:sp>
            </p:grpSp>
            <p:grpSp>
              <p:nvGrpSpPr>
                <p:cNvPr id="40008" name="Group 123"/>
                <p:cNvGrpSpPr>
                  <a:grpSpLocks/>
                </p:cNvGrpSpPr>
                <p:nvPr/>
              </p:nvGrpSpPr>
              <p:grpSpPr bwMode="auto">
                <a:xfrm>
                  <a:off x="3552" y="1344"/>
                  <a:ext cx="1392" cy="912"/>
                  <a:chOff x="3552" y="1344"/>
                  <a:chExt cx="1392" cy="912"/>
                </a:xfrm>
              </p:grpSpPr>
              <p:sp>
                <p:nvSpPr>
                  <p:cNvPr id="40009" name="Rectangle 124"/>
                  <p:cNvSpPr>
                    <a:spLocks noChangeArrowheads="1"/>
                  </p:cNvSpPr>
                  <p:nvPr/>
                </p:nvSpPr>
                <p:spPr bwMode="auto">
                  <a:xfrm>
                    <a:off x="3552" y="1344"/>
                    <a:ext cx="1392" cy="912"/>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40010" name="Text Box 125"/>
                  <p:cNvSpPr txBox="1">
                    <a:spLocks noChangeArrowheads="1"/>
                  </p:cNvSpPr>
                  <p:nvPr/>
                </p:nvSpPr>
                <p:spPr bwMode="auto">
                  <a:xfrm>
                    <a:off x="3820" y="1602"/>
                    <a:ext cx="8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algn="ctr" eaLnBrk="1" hangingPunct="1">
                      <a:spcBef>
                        <a:spcPct val="20000"/>
                      </a:spcBef>
                    </a:pPr>
                    <a:r>
                      <a:rPr lang="zh-CN" altLang="en-US" sz="3200"/>
                      <a:t>存储体</a:t>
                    </a:r>
                  </a:p>
                </p:txBody>
              </p:sp>
            </p:grpSp>
          </p:grpSp>
          <p:grpSp>
            <p:nvGrpSpPr>
              <p:cNvPr id="39967" name="Group 126"/>
              <p:cNvGrpSpPr>
                <a:grpSpLocks/>
              </p:cNvGrpSpPr>
              <p:nvPr/>
            </p:nvGrpSpPr>
            <p:grpSpPr bwMode="auto">
              <a:xfrm>
                <a:off x="292" y="1200"/>
                <a:ext cx="2876" cy="2830"/>
                <a:chOff x="292" y="1200"/>
                <a:chExt cx="2876" cy="2830"/>
              </a:xfrm>
            </p:grpSpPr>
            <p:sp>
              <p:nvSpPr>
                <p:cNvPr id="39973" name="Rectangle 127"/>
                <p:cNvSpPr>
                  <a:spLocks noChangeArrowheads="1"/>
                </p:cNvSpPr>
                <p:nvPr/>
              </p:nvSpPr>
              <p:spPr bwMode="auto">
                <a:xfrm>
                  <a:off x="292" y="1200"/>
                  <a:ext cx="2828" cy="283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39974" name="Rectangle 128"/>
                <p:cNvSpPr>
                  <a:spLocks noChangeArrowheads="1"/>
                </p:cNvSpPr>
                <p:nvPr/>
              </p:nvSpPr>
              <p:spPr bwMode="auto">
                <a:xfrm>
                  <a:off x="1360" y="1248"/>
                  <a:ext cx="52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20000"/>
                    </a:spcBef>
                  </a:pPr>
                  <a:r>
                    <a:rPr lang="en-US" altLang="zh-CN" sz="3200">
                      <a:latin typeface="Times New Roman" pitchFamily="18" charset="0"/>
                    </a:rPr>
                    <a:t>CPU</a:t>
                  </a:r>
                  <a:endParaRPr lang="en-US" altLang="zh-CN" sz="3200"/>
                </a:p>
              </p:txBody>
            </p:sp>
            <p:grpSp>
              <p:nvGrpSpPr>
                <p:cNvPr id="39975" name="Group 129"/>
                <p:cNvGrpSpPr>
                  <a:grpSpLocks/>
                </p:cNvGrpSpPr>
                <p:nvPr/>
              </p:nvGrpSpPr>
              <p:grpSpPr bwMode="auto">
                <a:xfrm>
                  <a:off x="1680" y="1584"/>
                  <a:ext cx="1488" cy="2352"/>
                  <a:chOff x="1680" y="1584"/>
                  <a:chExt cx="1488" cy="2352"/>
                </a:xfrm>
              </p:grpSpPr>
              <p:grpSp>
                <p:nvGrpSpPr>
                  <p:cNvPr id="39993" name="Group 130"/>
                  <p:cNvGrpSpPr>
                    <a:grpSpLocks/>
                  </p:cNvGrpSpPr>
                  <p:nvPr/>
                </p:nvGrpSpPr>
                <p:grpSpPr bwMode="auto">
                  <a:xfrm>
                    <a:off x="2427" y="2980"/>
                    <a:ext cx="741" cy="284"/>
                    <a:chOff x="2427" y="2980"/>
                    <a:chExt cx="741" cy="284"/>
                  </a:xfrm>
                </p:grpSpPr>
                <p:sp>
                  <p:nvSpPr>
                    <p:cNvPr id="40003" name="Rectangle 131"/>
                    <p:cNvSpPr>
                      <a:spLocks noChangeArrowheads="1"/>
                    </p:cNvSpPr>
                    <p:nvPr/>
                  </p:nvSpPr>
                  <p:spPr bwMode="auto">
                    <a:xfrm>
                      <a:off x="2427" y="2980"/>
                      <a:ext cx="438" cy="284"/>
                    </a:xfrm>
                    <a:prstGeom prst="rect">
                      <a:avLst/>
                    </a:prstGeom>
                    <a:noFill/>
                    <a:ln w="20701">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40004" name="Rectangle 132"/>
                    <p:cNvSpPr>
                      <a:spLocks noChangeArrowheads="1"/>
                    </p:cNvSpPr>
                    <p:nvPr/>
                  </p:nvSpPr>
                  <p:spPr bwMode="auto">
                    <a:xfrm>
                      <a:off x="2511" y="2980"/>
                      <a:ext cx="65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en-US" altLang="zh-CN" sz="2800">
                          <a:latin typeface="Times New Roman" pitchFamily="18" charset="0"/>
                        </a:rPr>
                        <a:t>PC</a:t>
                      </a:r>
                      <a:endParaRPr lang="en-US" altLang="zh-CN" sz="2800"/>
                    </a:p>
                  </p:txBody>
                </p:sp>
              </p:grpSp>
              <p:sp>
                <p:nvSpPr>
                  <p:cNvPr id="39994" name="Rectangle 133"/>
                  <p:cNvSpPr>
                    <a:spLocks noChangeArrowheads="1"/>
                  </p:cNvSpPr>
                  <p:nvPr/>
                </p:nvSpPr>
                <p:spPr bwMode="auto">
                  <a:xfrm>
                    <a:off x="2064" y="3610"/>
                    <a:ext cx="81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zh-CN" altLang="en-US" sz="2400"/>
                      <a:t>控制器</a:t>
                    </a:r>
                  </a:p>
                </p:txBody>
              </p:sp>
              <p:sp>
                <p:nvSpPr>
                  <p:cNvPr id="39995" name="Rectangle 134"/>
                  <p:cNvSpPr>
                    <a:spLocks noChangeArrowheads="1"/>
                  </p:cNvSpPr>
                  <p:nvPr/>
                </p:nvSpPr>
                <p:spPr bwMode="auto">
                  <a:xfrm>
                    <a:off x="1778" y="2160"/>
                    <a:ext cx="478" cy="1300"/>
                  </a:xfrm>
                  <a:prstGeom prst="rect">
                    <a:avLst/>
                  </a:prstGeom>
                  <a:noFill/>
                  <a:ln w="20701">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grpSp>
                <p:nvGrpSpPr>
                  <p:cNvPr id="39996" name="Group 135"/>
                  <p:cNvGrpSpPr>
                    <a:grpSpLocks/>
                  </p:cNvGrpSpPr>
                  <p:nvPr/>
                </p:nvGrpSpPr>
                <p:grpSpPr bwMode="auto">
                  <a:xfrm>
                    <a:off x="2427" y="2453"/>
                    <a:ext cx="693" cy="283"/>
                    <a:chOff x="2427" y="2453"/>
                    <a:chExt cx="693" cy="283"/>
                  </a:xfrm>
                </p:grpSpPr>
                <p:sp>
                  <p:nvSpPr>
                    <p:cNvPr id="40001" name="Rectangle 136"/>
                    <p:cNvSpPr>
                      <a:spLocks noChangeArrowheads="1"/>
                    </p:cNvSpPr>
                    <p:nvPr/>
                  </p:nvSpPr>
                  <p:spPr bwMode="auto">
                    <a:xfrm>
                      <a:off x="2427" y="2453"/>
                      <a:ext cx="438" cy="283"/>
                    </a:xfrm>
                    <a:prstGeom prst="rect">
                      <a:avLst/>
                    </a:prstGeom>
                    <a:noFill/>
                    <a:ln w="20701">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40002" name="Rectangle 137"/>
                    <p:cNvSpPr>
                      <a:spLocks noChangeArrowheads="1"/>
                    </p:cNvSpPr>
                    <p:nvPr/>
                  </p:nvSpPr>
                  <p:spPr bwMode="auto">
                    <a:xfrm>
                      <a:off x="2520" y="2453"/>
                      <a:ext cx="6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en-US" altLang="zh-CN" sz="2800">
                          <a:latin typeface="Times New Roman" pitchFamily="18" charset="0"/>
                        </a:rPr>
                        <a:t>IR</a:t>
                      </a:r>
                      <a:endParaRPr lang="en-US" altLang="zh-CN" sz="2800"/>
                    </a:p>
                  </p:txBody>
                </p:sp>
              </p:grpSp>
              <p:sp>
                <p:nvSpPr>
                  <p:cNvPr id="39997" name="Rectangle 138"/>
                  <p:cNvSpPr>
                    <a:spLocks noChangeArrowheads="1"/>
                  </p:cNvSpPr>
                  <p:nvPr/>
                </p:nvSpPr>
                <p:spPr bwMode="auto">
                  <a:xfrm>
                    <a:off x="1680" y="1584"/>
                    <a:ext cx="1296" cy="2352"/>
                  </a:xfrm>
                  <a:prstGeom prst="rect">
                    <a:avLst/>
                  </a:prstGeom>
                  <a:noFill/>
                  <a:ln w="28575">
                    <a:solidFill>
                      <a:schemeClr val="folHlink"/>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spcBef>
                        <a:spcPct val="20000"/>
                      </a:spcBef>
                    </a:pPr>
                    <a:endParaRPr lang="zh-CN" altLang="en-US"/>
                  </a:p>
                </p:txBody>
              </p:sp>
              <p:sp>
                <p:nvSpPr>
                  <p:cNvPr id="39998" name="Line 139"/>
                  <p:cNvSpPr>
                    <a:spLocks noChangeShapeType="1"/>
                  </p:cNvSpPr>
                  <p:nvPr/>
                </p:nvSpPr>
                <p:spPr bwMode="auto">
                  <a:xfrm flipV="1">
                    <a:off x="1848" y="1584"/>
                    <a:ext cx="0" cy="576"/>
                  </a:xfrm>
                  <a:prstGeom prst="line">
                    <a:avLst/>
                  </a:prstGeom>
                  <a:noFill/>
                  <a:ln w="28575">
                    <a:solidFill>
                      <a:schemeClr val="folHlink"/>
                    </a:solidFill>
                    <a:round/>
                    <a:headEnd/>
                    <a:tailEnd type="stealth"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999" name="Line 140"/>
                  <p:cNvSpPr>
                    <a:spLocks noChangeShapeType="1"/>
                  </p:cNvSpPr>
                  <p:nvPr/>
                </p:nvSpPr>
                <p:spPr bwMode="auto">
                  <a:xfrm flipV="1">
                    <a:off x="2064" y="1584"/>
                    <a:ext cx="0" cy="576"/>
                  </a:xfrm>
                  <a:prstGeom prst="line">
                    <a:avLst/>
                  </a:prstGeom>
                  <a:noFill/>
                  <a:ln w="28575">
                    <a:solidFill>
                      <a:schemeClr val="folHlink"/>
                    </a:solidFill>
                    <a:round/>
                    <a:headEnd/>
                    <a:tailEnd type="stealth"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40000" name="Text Box 141"/>
                  <p:cNvSpPr txBox="1">
                    <a:spLocks noChangeArrowheads="1"/>
                  </p:cNvSpPr>
                  <p:nvPr/>
                </p:nvSpPr>
                <p:spPr bwMode="auto">
                  <a:xfrm>
                    <a:off x="1814" y="175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400">
                        <a:solidFill>
                          <a:schemeClr val="folHlink"/>
                        </a:solidFill>
                        <a:latin typeface="Times New Roman" pitchFamily="18" charset="0"/>
                      </a:rPr>
                      <a:t>…</a:t>
                    </a:r>
                    <a:endParaRPr lang="zh-CN" altLang="en-US" sz="2400">
                      <a:solidFill>
                        <a:schemeClr val="folHlink"/>
                      </a:solidFill>
                    </a:endParaRPr>
                  </a:p>
                </p:txBody>
              </p:sp>
            </p:grpSp>
            <p:grpSp>
              <p:nvGrpSpPr>
                <p:cNvPr id="39976" name="Group 142"/>
                <p:cNvGrpSpPr>
                  <a:grpSpLocks/>
                </p:cNvGrpSpPr>
                <p:nvPr/>
              </p:nvGrpSpPr>
              <p:grpSpPr bwMode="auto">
                <a:xfrm>
                  <a:off x="384" y="1584"/>
                  <a:ext cx="1209" cy="2352"/>
                  <a:chOff x="384" y="1584"/>
                  <a:chExt cx="1209" cy="2352"/>
                </a:xfrm>
              </p:grpSpPr>
              <p:sp>
                <p:nvSpPr>
                  <p:cNvPr id="39977" name="Rectangle 143"/>
                  <p:cNvSpPr>
                    <a:spLocks noChangeArrowheads="1"/>
                  </p:cNvSpPr>
                  <p:nvPr/>
                </p:nvSpPr>
                <p:spPr bwMode="auto">
                  <a:xfrm>
                    <a:off x="779" y="3486"/>
                    <a:ext cx="49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lstStyle/>
                  <a:p>
                    <a:pPr>
                      <a:spcBef>
                        <a:spcPct val="20000"/>
                      </a:spcBef>
                    </a:pPr>
                    <a:endParaRPr lang="zh-CN" altLang="en-US"/>
                  </a:p>
                </p:txBody>
              </p:sp>
              <p:sp>
                <p:nvSpPr>
                  <p:cNvPr id="39978" name="Rectangle 144"/>
                  <p:cNvSpPr>
                    <a:spLocks noChangeArrowheads="1"/>
                  </p:cNvSpPr>
                  <p:nvPr/>
                </p:nvSpPr>
                <p:spPr bwMode="auto">
                  <a:xfrm>
                    <a:off x="698" y="3601"/>
                    <a:ext cx="7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zh-CN" altLang="en-US" sz="2400"/>
                      <a:t>运算器</a:t>
                    </a:r>
                  </a:p>
                </p:txBody>
              </p:sp>
              <p:sp>
                <p:nvSpPr>
                  <p:cNvPr id="39979" name="Rectangle 145"/>
                  <p:cNvSpPr>
                    <a:spLocks noChangeArrowheads="1"/>
                  </p:cNvSpPr>
                  <p:nvPr/>
                </p:nvSpPr>
                <p:spPr bwMode="auto">
                  <a:xfrm>
                    <a:off x="1117" y="1988"/>
                    <a:ext cx="374" cy="282"/>
                  </a:xfrm>
                  <a:prstGeom prst="rect">
                    <a:avLst/>
                  </a:prstGeom>
                  <a:noFill/>
                  <a:ln w="20701">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39980" name="Rectangle 146"/>
                  <p:cNvSpPr>
                    <a:spLocks noChangeArrowheads="1"/>
                  </p:cNvSpPr>
                  <p:nvPr/>
                </p:nvSpPr>
                <p:spPr bwMode="auto">
                  <a:xfrm>
                    <a:off x="1178" y="2038"/>
                    <a:ext cx="41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en-US" altLang="zh-CN" sz="1800">
                        <a:latin typeface="Times New Roman" pitchFamily="18" charset="0"/>
                      </a:rPr>
                      <a:t>MQ</a:t>
                    </a:r>
                    <a:endParaRPr lang="en-US" altLang="zh-CN" sz="4000"/>
                  </a:p>
                </p:txBody>
              </p:sp>
              <p:sp>
                <p:nvSpPr>
                  <p:cNvPr id="39981" name="Freeform 147"/>
                  <p:cNvSpPr>
                    <a:spLocks/>
                  </p:cNvSpPr>
                  <p:nvPr/>
                </p:nvSpPr>
                <p:spPr bwMode="auto">
                  <a:xfrm>
                    <a:off x="772" y="2272"/>
                    <a:ext cx="94" cy="317"/>
                  </a:xfrm>
                  <a:custGeom>
                    <a:avLst/>
                    <a:gdLst>
                      <a:gd name="T0" fmla="*/ 0 w 120"/>
                      <a:gd name="T1" fmla="*/ 102 h 315"/>
                      <a:gd name="T2" fmla="*/ 2 w 120"/>
                      <a:gd name="T3" fmla="*/ 102 h 315"/>
                      <a:gd name="T4" fmla="*/ 2 w 120"/>
                      <a:gd name="T5" fmla="*/ 359 h 315"/>
                      <a:gd name="T6" fmla="*/ 2 w 120"/>
                      <a:gd name="T7" fmla="*/ 359 h 315"/>
                      <a:gd name="T8" fmla="*/ 2 w 120"/>
                      <a:gd name="T9" fmla="*/ 102 h 315"/>
                      <a:gd name="T10" fmla="*/ 2 w 120"/>
                      <a:gd name="T11" fmla="*/ 102 h 315"/>
                      <a:gd name="T12" fmla="*/ 2 w 120"/>
                      <a:gd name="T13" fmla="*/ 0 h 315"/>
                      <a:gd name="T14" fmla="*/ 0 w 120"/>
                      <a:gd name="T15" fmla="*/ 102 h 315"/>
                      <a:gd name="T16" fmla="*/ 0 60000 65536"/>
                      <a:gd name="T17" fmla="*/ 0 60000 65536"/>
                      <a:gd name="T18" fmla="*/ 0 60000 65536"/>
                      <a:gd name="T19" fmla="*/ 0 60000 65536"/>
                      <a:gd name="T20" fmla="*/ 0 60000 65536"/>
                      <a:gd name="T21" fmla="*/ 0 60000 65536"/>
                      <a:gd name="T22" fmla="*/ 0 60000 65536"/>
                      <a:gd name="T23" fmla="*/ 0 60000 65536"/>
                      <a:gd name="T24" fmla="*/ 0 w 120"/>
                      <a:gd name="T25" fmla="*/ 0 h 315"/>
                      <a:gd name="T26" fmla="*/ 120 w 120"/>
                      <a:gd name="T27" fmla="*/ 315 h 31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0" h="315">
                        <a:moveTo>
                          <a:pt x="0" y="80"/>
                        </a:moveTo>
                        <a:lnTo>
                          <a:pt x="30" y="80"/>
                        </a:lnTo>
                        <a:lnTo>
                          <a:pt x="30" y="315"/>
                        </a:lnTo>
                        <a:lnTo>
                          <a:pt x="89" y="315"/>
                        </a:lnTo>
                        <a:lnTo>
                          <a:pt x="89" y="80"/>
                        </a:lnTo>
                        <a:lnTo>
                          <a:pt x="120" y="80"/>
                        </a:lnTo>
                        <a:lnTo>
                          <a:pt x="59" y="0"/>
                        </a:lnTo>
                        <a:lnTo>
                          <a:pt x="0" y="80"/>
                        </a:lnTo>
                        <a:close/>
                      </a:path>
                    </a:pathLst>
                  </a:custGeom>
                  <a:noFill/>
                  <a:ln w="158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82" name="Rectangle 148"/>
                  <p:cNvSpPr>
                    <a:spLocks noChangeArrowheads="1"/>
                  </p:cNvSpPr>
                  <p:nvPr/>
                </p:nvSpPr>
                <p:spPr bwMode="auto">
                  <a:xfrm>
                    <a:off x="542" y="1988"/>
                    <a:ext cx="373" cy="282"/>
                  </a:xfrm>
                  <a:prstGeom prst="rect">
                    <a:avLst/>
                  </a:prstGeom>
                  <a:noFill/>
                  <a:ln w="20701">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39983" name="Rectangle 149"/>
                  <p:cNvSpPr>
                    <a:spLocks noChangeArrowheads="1"/>
                  </p:cNvSpPr>
                  <p:nvPr/>
                </p:nvSpPr>
                <p:spPr bwMode="auto">
                  <a:xfrm>
                    <a:off x="578" y="2039"/>
                    <a:ext cx="5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en-US" altLang="zh-CN" sz="1800">
                        <a:latin typeface="Times New Roman" pitchFamily="18" charset="0"/>
                      </a:rPr>
                      <a:t>ACC</a:t>
                    </a:r>
                    <a:endParaRPr lang="en-US" altLang="zh-CN" sz="4000"/>
                  </a:p>
                </p:txBody>
              </p:sp>
              <p:sp>
                <p:nvSpPr>
                  <p:cNvPr id="39984" name="Rectangle 150"/>
                  <p:cNvSpPr>
                    <a:spLocks noChangeArrowheads="1"/>
                  </p:cNvSpPr>
                  <p:nvPr/>
                </p:nvSpPr>
                <p:spPr bwMode="auto">
                  <a:xfrm>
                    <a:off x="542" y="2591"/>
                    <a:ext cx="373" cy="281"/>
                  </a:xfrm>
                  <a:prstGeom prst="rect">
                    <a:avLst/>
                  </a:prstGeom>
                  <a:noFill/>
                  <a:ln w="20701">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39985" name="Rectangle 151"/>
                  <p:cNvSpPr>
                    <a:spLocks noChangeArrowheads="1"/>
                  </p:cNvSpPr>
                  <p:nvPr/>
                </p:nvSpPr>
                <p:spPr bwMode="auto">
                  <a:xfrm>
                    <a:off x="575" y="2641"/>
                    <a:ext cx="3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20000"/>
                      </a:spcBef>
                    </a:pPr>
                    <a:r>
                      <a:rPr lang="en-US" altLang="zh-CN" sz="1800">
                        <a:latin typeface="Times New Roman" pitchFamily="18" charset="0"/>
                      </a:rPr>
                      <a:t>ALU</a:t>
                    </a:r>
                    <a:endParaRPr lang="en-US" altLang="zh-CN" sz="4000"/>
                  </a:p>
                </p:txBody>
              </p:sp>
              <p:sp>
                <p:nvSpPr>
                  <p:cNvPr id="39986" name="Rectangle 152"/>
                  <p:cNvSpPr>
                    <a:spLocks noChangeArrowheads="1"/>
                  </p:cNvSpPr>
                  <p:nvPr/>
                </p:nvSpPr>
                <p:spPr bwMode="auto">
                  <a:xfrm>
                    <a:off x="539" y="3198"/>
                    <a:ext cx="373" cy="281"/>
                  </a:xfrm>
                  <a:prstGeom prst="rect">
                    <a:avLst/>
                  </a:prstGeom>
                  <a:noFill/>
                  <a:ln w="20701">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39987" name="Rectangle 153"/>
                  <p:cNvSpPr>
                    <a:spLocks noChangeArrowheads="1"/>
                  </p:cNvSpPr>
                  <p:nvPr/>
                </p:nvSpPr>
                <p:spPr bwMode="auto">
                  <a:xfrm>
                    <a:off x="680" y="3246"/>
                    <a:ext cx="26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en-US" altLang="zh-CN" sz="1800">
                        <a:latin typeface="Times New Roman" pitchFamily="18" charset="0"/>
                      </a:rPr>
                      <a:t>X</a:t>
                    </a:r>
                    <a:endParaRPr lang="en-US" altLang="zh-CN" sz="4000"/>
                  </a:p>
                </p:txBody>
              </p:sp>
              <p:sp>
                <p:nvSpPr>
                  <p:cNvPr id="39988" name="Freeform 154"/>
                  <p:cNvSpPr>
                    <a:spLocks/>
                  </p:cNvSpPr>
                  <p:nvPr/>
                </p:nvSpPr>
                <p:spPr bwMode="auto">
                  <a:xfrm>
                    <a:off x="682" y="2880"/>
                    <a:ext cx="92" cy="316"/>
                  </a:xfrm>
                  <a:custGeom>
                    <a:avLst/>
                    <a:gdLst>
                      <a:gd name="T0" fmla="*/ 0 w 119"/>
                      <a:gd name="T1" fmla="*/ 99 h 313"/>
                      <a:gd name="T2" fmla="*/ 2 w 119"/>
                      <a:gd name="T3" fmla="*/ 99 h 313"/>
                      <a:gd name="T4" fmla="*/ 2 w 119"/>
                      <a:gd name="T5" fmla="*/ 383 h 313"/>
                      <a:gd name="T6" fmla="*/ 2 w 119"/>
                      <a:gd name="T7" fmla="*/ 383 h 313"/>
                      <a:gd name="T8" fmla="*/ 2 w 119"/>
                      <a:gd name="T9" fmla="*/ 99 h 313"/>
                      <a:gd name="T10" fmla="*/ 2 w 119"/>
                      <a:gd name="T11" fmla="*/ 99 h 313"/>
                      <a:gd name="T12" fmla="*/ 2 w 119"/>
                      <a:gd name="T13" fmla="*/ 0 h 313"/>
                      <a:gd name="T14" fmla="*/ 0 w 119"/>
                      <a:gd name="T15" fmla="*/ 99 h 313"/>
                      <a:gd name="T16" fmla="*/ 0 60000 65536"/>
                      <a:gd name="T17" fmla="*/ 0 60000 65536"/>
                      <a:gd name="T18" fmla="*/ 0 60000 65536"/>
                      <a:gd name="T19" fmla="*/ 0 60000 65536"/>
                      <a:gd name="T20" fmla="*/ 0 60000 65536"/>
                      <a:gd name="T21" fmla="*/ 0 60000 65536"/>
                      <a:gd name="T22" fmla="*/ 0 60000 65536"/>
                      <a:gd name="T23" fmla="*/ 0 60000 65536"/>
                      <a:gd name="T24" fmla="*/ 0 w 119"/>
                      <a:gd name="T25" fmla="*/ 0 h 313"/>
                      <a:gd name="T26" fmla="*/ 119 w 119"/>
                      <a:gd name="T27" fmla="*/ 313 h 3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9" h="313">
                        <a:moveTo>
                          <a:pt x="0" y="77"/>
                        </a:moveTo>
                        <a:lnTo>
                          <a:pt x="30" y="77"/>
                        </a:lnTo>
                        <a:lnTo>
                          <a:pt x="30" y="313"/>
                        </a:lnTo>
                        <a:lnTo>
                          <a:pt x="89" y="313"/>
                        </a:lnTo>
                        <a:lnTo>
                          <a:pt x="89" y="77"/>
                        </a:lnTo>
                        <a:lnTo>
                          <a:pt x="119" y="77"/>
                        </a:lnTo>
                        <a:lnTo>
                          <a:pt x="60" y="0"/>
                        </a:lnTo>
                        <a:lnTo>
                          <a:pt x="0" y="77"/>
                        </a:lnTo>
                        <a:close/>
                      </a:path>
                    </a:pathLst>
                  </a:custGeom>
                  <a:noFill/>
                  <a:ln w="158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89" name="Rectangle 155"/>
                  <p:cNvSpPr>
                    <a:spLocks noChangeArrowheads="1"/>
                  </p:cNvSpPr>
                  <p:nvPr/>
                </p:nvSpPr>
                <p:spPr bwMode="auto">
                  <a:xfrm>
                    <a:off x="384" y="1584"/>
                    <a:ext cx="1200" cy="2352"/>
                  </a:xfrm>
                  <a:prstGeom prst="rect">
                    <a:avLst/>
                  </a:prstGeom>
                  <a:noFill/>
                  <a:ln w="28575">
                    <a:solidFill>
                      <a:schemeClr val="folHlink"/>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spcBef>
                        <a:spcPct val="20000"/>
                      </a:spcBef>
                    </a:pPr>
                    <a:endParaRPr lang="zh-CN" altLang="en-US"/>
                  </a:p>
                </p:txBody>
              </p:sp>
              <p:sp>
                <p:nvSpPr>
                  <p:cNvPr id="39990" name="Freeform 156"/>
                  <p:cNvSpPr>
                    <a:spLocks/>
                  </p:cNvSpPr>
                  <p:nvPr/>
                </p:nvSpPr>
                <p:spPr bwMode="auto">
                  <a:xfrm rot="10800000">
                    <a:off x="576" y="2275"/>
                    <a:ext cx="94" cy="317"/>
                  </a:xfrm>
                  <a:custGeom>
                    <a:avLst/>
                    <a:gdLst>
                      <a:gd name="T0" fmla="*/ 0 w 120"/>
                      <a:gd name="T1" fmla="*/ 102 h 315"/>
                      <a:gd name="T2" fmla="*/ 2 w 120"/>
                      <a:gd name="T3" fmla="*/ 102 h 315"/>
                      <a:gd name="T4" fmla="*/ 2 w 120"/>
                      <a:gd name="T5" fmla="*/ 359 h 315"/>
                      <a:gd name="T6" fmla="*/ 2 w 120"/>
                      <a:gd name="T7" fmla="*/ 359 h 315"/>
                      <a:gd name="T8" fmla="*/ 2 w 120"/>
                      <a:gd name="T9" fmla="*/ 102 h 315"/>
                      <a:gd name="T10" fmla="*/ 2 w 120"/>
                      <a:gd name="T11" fmla="*/ 102 h 315"/>
                      <a:gd name="T12" fmla="*/ 2 w 120"/>
                      <a:gd name="T13" fmla="*/ 0 h 315"/>
                      <a:gd name="T14" fmla="*/ 0 w 120"/>
                      <a:gd name="T15" fmla="*/ 102 h 315"/>
                      <a:gd name="T16" fmla="*/ 0 60000 65536"/>
                      <a:gd name="T17" fmla="*/ 0 60000 65536"/>
                      <a:gd name="T18" fmla="*/ 0 60000 65536"/>
                      <a:gd name="T19" fmla="*/ 0 60000 65536"/>
                      <a:gd name="T20" fmla="*/ 0 60000 65536"/>
                      <a:gd name="T21" fmla="*/ 0 60000 65536"/>
                      <a:gd name="T22" fmla="*/ 0 60000 65536"/>
                      <a:gd name="T23" fmla="*/ 0 60000 65536"/>
                      <a:gd name="T24" fmla="*/ 0 w 120"/>
                      <a:gd name="T25" fmla="*/ 0 h 315"/>
                      <a:gd name="T26" fmla="*/ 120 w 120"/>
                      <a:gd name="T27" fmla="*/ 315 h 31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0" h="315">
                        <a:moveTo>
                          <a:pt x="0" y="80"/>
                        </a:moveTo>
                        <a:lnTo>
                          <a:pt x="30" y="80"/>
                        </a:lnTo>
                        <a:lnTo>
                          <a:pt x="30" y="315"/>
                        </a:lnTo>
                        <a:lnTo>
                          <a:pt x="89" y="315"/>
                        </a:lnTo>
                        <a:lnTo>
                          <a:pt x="89" y="80"/>
                        </a:lnTo>
                        <a:lnTo>
                          <a:pt x="120" y="80"/>
                        </a:lnTo>
                        <a:lnTo>
                          <a:pt x="59" y="0"/>
                        </a:lnTo>
                        <a:lnTo>
                          <a:pt x="0" y="80"/>
                        </a:lnTo>
                        <a:close/>
                      </a:path>
                    </a:pathLst>
                  </a:custGeom>
                  <a:noFill/>
                  <a:ln w="158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91" name="Freeform 157"/>
                  <p:cNvSpPr>
                    <a:spLocks/>
                  </p:cNvSpPr>
                  <p:nvPr/>
                </p:nvSpPr>
                <p:spPr bwMode="auto">
                  <a:xfrm>
                    <a:off x="915" y="2064"/>
                    <a:ext cx="200" cy="1"/>
                  </a:xfrm>
                  <a:custGeom>
                    <a:avLst/>
                    <a:gdLst>
                      <a:gd name="T0" fmla="*/ 0 w 200"/>
                      <a:gd name="T1" fmla="*/ 0 h 1"/>
                      <a:gd name="T2" fmla="*/ 200 w 200"/>
                      <a:gd name="T3" fmla="*/ 0 h 1"/>
                      <a:gd name="T4" fmla="*/ 0 60000 65536"/>
                      <a:gd name="T5" fmla="*/ 0 60000 65536"/>
                      <a:gd name="T6" fmla="*/ 0 w 200"/>
                      <a:gd name="T7" fmla="*/ 0 h 1"/>
                      <a:gd name="T8" fmla="*/ 200 w 200"/>
                      <a:gd name="T9" fmla="*/ 1 h 1"/>
                    </a:gdLst>
                    <a:ahLst/>
                    <a:cxnLst>
                      <a:cxn ang="T4">
                        <a:pos x="T0" y="T1"/>
                      </a:cxn>
                      <a:cxn ang="T5">
                        <a:pos x="T2" y="T3"/>
                      </a:cxn>
                    </a:cxnLst>
                    <a:rect l="T6" t="T7" r="T8" b="T9"/>
                    <a:pathLst>
                      <a:path w="200" h="1">
                        <a:moveTo>
                          <a:pt x="0" y="0"/>
                        </a:moveTo>
                        <a:lnTo>
                          <a:pt x="200" y="0"/>
                        </a:lnTo>
                      </a:path>
                    </a:pathLst>
                  </a:custGeom>
                  <a:noFill/>
                  <a:ln w="28575">
                    <a:solidFill>
                      <a:schemeClr val="folHlink"/>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39992" name="Freeform 158"/>
                  <p:cNvSpPr>
                    <a:spLocks/>
                  </p:cNvSpPr>
                  <p:nvPr/>
                </p:nvSpPr>
                <p:spPr bwMode="auto">
                  <a:xfrm>
                    <a:off x="915" y="2184"/>
                    <a:ext cx="203" cy="1"/>
                  </a:xfrm>
                  <a:custGeom>
                    <a:avLst/>
                    <a:gdLst>
                      <a:gd name="T0" fmla="*/ 203 w 203"/>
                      <a:gd name="T1" fmla="*/ 0 h 1"/>
                      <a:gd name="T2" fmla="*/ 0 w 203"/>
                      <a:gd name="T3" fmla="*/ 0 h 1"/>
                      <a:gd name="T4" fmla="*/ 0 60000 65536"/>
                      <a:gd name="T5" fmla="*/ 0 60000 65536"/>
                      <a:gd name="T6" fmla="*/ 0 w 203"/>
                      <a:gd name="T7" fmla="*/ 0 h 1"/>
                      <a:gd name="T8" fmla="*/ 203 w 203"/>
                      <a:gd name="T9" fmla="*/ 1 h 1"/>
                    </a:gdLst>
                    <a:ahLst/>
                    <a:cxnLst>
                      <a:cxn ang="T4">
                        <a:pos x="T0" y="T1"/>
                      </a:cxn>
                      <a:cxn ang="T5">
                        <a:pos x="T2" y="T3"/>
                      </a:cxn>
                    </a:cxnLst>
                    <a:rect l="T6" t="T7" r="T8" b="T9"/>
                    <a:pathLst>
                      <a:path w="203" h="1">
                        <a:moveTo>
                          <a:pt x="203" y="0"/>
                        </a:moveTo>
                        <a:lnTo>
                          <a:pt x="0" y="0"/>
                        </a:lnTo>
                      </a:path>
                    </a:pathLst>
                  </a:custGeom>
                  <a:noFill/>
                  <a:ln w="28575">
                    <a:solidFill>
                      <a:schemeClr val="folHlink"/>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grpSp>
          </p:grpSp>
          <p:grpSp>
            <p:nvGrpSpPr>
              <p:cNvPr id="39968" name="Group 159"/>
              <p:cNvGrpSpPr>
                <a:grpSpLocks/>
              </p:cNvGrpSpPr>
              <p:nvPr/>
            </p:nvGrpSpPr>
            <p:grpSpPr bwMode="auto">
              <a:xfrm>
                <a:off x="5232" y="1200"/>
                <a:ext cx="389" cy="2832"/>
                <a:chOff x="5232" y="1200"/>
                <a:chExt cx="389" cy="2832"/>
              </a:xfrm>
            </p:grpSpPr>
            <p:grpSp>
              <p:nvGrpSpPr>
                <p:cNvPr id="39969" name="Group 160"/>
                <p:cNvGrpSpPr>
                  <a:grpSpLocks/>
                </p:cNvGrpSpPr>
                <p:nvPr/>
              </p:nvGrpSpPr>
              <p:grpSpPr bwMode="auto">
                <a:xfrm>
                  <a:off x="5232" y="1200"/>
                  <a:ext cx="389" cy="2832"/>
                  <a:chOff x="5232" y="1200"/>
                  <a:chExt cx="389" cy="2832"/>
                </a:xfrm>
              </p:grpSpPr>
              <p:sp>
                <p:nvSpPr>
                  <p:cNvPr id="39971" name="Rectangle 161"/>
                  <p:cNvSpPr>
                    <a:spLocks noChangeArrowheads="1"/>
                  </p:cNvSpPr>
                  <p:nvPr/>
                </p:nvSpPr>
                <p:spPr bwMode="auto">
                  <a:xfrm>
                    <a:off x="5232" y="1200"/>
                    <a:ext cx="389" cy="2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spcBef>
                        <a:spcPct val="20000"/>
                      </a:spcBef>
                    </a:pPr>
                    <a:endParaRPr lang="zh-CN" altLang="en-US"/>
                  </a:p>
                </p:txBody>
              </p:sp>
              <p:sp>
                <p:nvSpPr>
                  <p:cNvPr id="39972" name="Rectangle 162"/>
                  <p:cNvSpPr>
                    <a:spLocks noChangeArrowheads="1"/>
                  </p:cNvSpPr>
                  <p:nvPr/>
                </p:nvSpPr>
                <p:spPr bwMode="auto">
                  <a:xfrm>
                    <a:off x="5324" y="2341"/>
                    <a:ext cx="243"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p>
                    <a:pPr algn="ctr">
                      <a:spcBef>
                        <a:spcPct val="20000"/>
                      </a:spcBef>
                    </a:pPr>
                    <a:r>
                      <a:rPr lang="en-US" altLang="zh-CN" sz="2100">
                        <a:latin typeface="Times New Roman" pitchFamily="18" charset="0"/>
                      </a:rPr>
                      <a:t>I/O</a:t>
                    </a:r>
                  </a:p>
                  <a:p>
                    <a:pPr algn="ctr">
                      <a:spcBef>
                        <a:spcPct val="20000"/>
                      </a:spcBef>
                    </a:pPr>
                    <a:r>
                      <a:rPr lang="zh-CN" altLang="en-US" sz="2100">
                        <a:latin typeface="Times New Roman" pitchFamily="18" charset="0"/>
                      </a:rPr>
                      <a:t>设</a:t>
                    </a:r>
                  </a:p>
                  <a:p>
                    <a:pPr algn="ctr">
                      <a:spcBef>
                        <a:spcPct val="20000"/>
                      </a:spcBef>
                    </a:pPr>
                    <a:r>
                      <a:rPr lang="zh-CN" altLang="en-US" sz="2100">
                        <a:latin typeface="Times New Roman" pitchFamily="18" charset="0"/>
                      </a:rPr>
                      <a:t>备</a:t>
                    </a:r>
                    <a:endParaRPr lang="zh-CN" altLang="en-US" sz="4000"/>
                  </a:p>
                </p:txBody>
              </p:sp>
            </p:grpSp>
            <p:sp>
              <p:nvSpPr>
                <p:cNvPr id="39970" name="Rectangle 163"/>
                <p:cNvSpPr>
                  <a:spLocks noChangeArrowheads="1"/>
                </p:cNvSpPr>
                <p:nvPr/>
              </p:nvSpPr>
              <p:spPr bwMode="auto">
                <a:xfrm>
                  <a:off x="5232" y="1200"/>
                  <a:ext cx="384" cy="2832"/>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spcBef>
                      <a:spcPct val="20000"/>
                    </a:spcBef>
                  </a:pPr>
                  <a:endParaRPr lang="zh-CN" altLang="en-US"/>
                </a:p>
              </p:txBody>
            </p:sp>
          </p:gr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8818"/>
                                        </p:tgtEl>
                                        <p:attrNameLst>
                                          <p:attrName>style.visibility</p:attrName>
                                        </p:attrNameLst>
                                      </p:cBhvr>
                                      <p:to>
                                        <p:strVal val="visible"/>
                                      </p:to>
                                    </p:set>
                                    <p:animEffect transition="in" filter="blinds(horizontal)">
                                      <p:cBhvr>
                                        <p:cTn id="7" dur="500"/>
                                        <p:tgtEl>
                                          <p:spTgt spid="118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outVertical)">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lide(from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lide(fromBottom)">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slide(fromTop)">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strips(downRight)">
                                      <p:cBhvr>
                                        <p:cTn id="32" dur="500"/>
                                        <p:tgtEl>
                                          <p:spTgt spid="11"/>
                                        </p:tgtEl>
                                      </p:cBhvr>
                                    </p:animEffect>
                                  </p:childTnLst>
                                </p:cTn>
                              </p:par>
                            </p:childTnLst>
                          </p:cTn>
                        </p:par>
                        <p:par>
                          <p:cTn id="33" fill="hold" nodeType="afterGroup">
                            <p:stCondLst>
                              <p:cond delay="500"/>
                            </p:stCondLst>
                            <p:childTnLst>
                              <p:par>
                                <p:cTn id="34" presetID="18" presetClass="entr" presetSubtype="9" fill="hold"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strips(upLeft)">
                                      <p:cBhvr>
                                        <p:cTn id="36" dur="500"/>
                                        <p:tgtEl>
                                          <p:spTgt spid="12"/>
                                        </p:tgtEl>
                                      </p:cBhvr>
                                    </p:animEffect>
                                  </p:childTnLst>
                                </p:cTn>
                              </p:par>
                            </p:childTnLst>
                          </p:cTn>
                        </p:par>
                        <p:par>
                          <p:cTn id="37" fill="hold" nodeType="afterGroup">
                            <p:stCondLst>
                              <p:cond delay="1000"/>
                            </p:stCondLst>
                            <p:childTnLst>
                              <p:par>
                                <p:cTn id="38" presetID="18" presetClass="entr" presetSubtype="9" fill="hold"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strips(upLeft)">
                                      <p:cBhvr>
                                        <p:cTn id="40" dur="500"/>
                                        <p:tgtEl>
                                          <p:spTgt spid="1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118795"/>
                                        </p:tgtEl>
                                        <p:attrNameLst>
                                          <p:attrName>style.visibility</p:attrName>
                                        </p:attrNameLst>
                                      </p:cBhvr>
                                      <p:to>
                                        <p:strVal val="visible"/>
                                      </p:to>
                                    </p:set>
                                    <p:animEffect transition="in" filter="slide(fromBottom)">
                                      <p:cBhvr>
                                        <p:cTn id="45" dur="500"/>
                                        <p:tgtEl>
                                          <p:spTgt spid="118795"/>
                                        </p:tgtEl>
                                      </p:cBhvr>
                                    </p:animEffect>
                                  </p:childTnLst>
                                </p:cTn>
                              </p:par>
                            </p:childTnLst>
                          </p:cTn>
                        </p:par>
                        <p:par>
                          <p:cTn id="46" fill="hold" nodeType="afterGroup">
                            <p:stCondLst>
                              <p:cond delay="500"/>
                            </p:stCondLst>
                            <p:childTnLst>
                              <p:par>
                                <p:cTn id="47" presetID="18" presetClass="entr" presetSubtype="12" fill="hold" nodeType="after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strips(downLeft)">
                                      <p:cBhvr>
                                        <p:cTn id="49" dur="500"/>
                                        <p:tgtEl>
                                          <p:spTgt spid="5"/>
                                        </p:tgtEl>
                                      </p:cBhvr>
                                    </p:animEffect>
                                  </p:childTnLst>
                                </p:cTn>
                              </p:par>
                            </p:childTnLst>
                          </p:cTn>
                        </p:par>
                        <p:par>
                          <p:cTn id="50" fill="hold" nodeType="afterGroup">
                            <p:stCondLst>
                              <p:cond delay="1000"/>
                            </p:stCondLst>
                            <p:childTnLst>
                              <p:par>
                                <p:cTn id="51" presetID="18" presetClass="entr" presetSubtype="12" fill="hold" grpId="0" nodeType="afterEffect">
                                  <p:stCondLst>
                                    <p:cond delay="0"/>
                                  </p:stCondLst>
                                  <p:childTnLst>
                                    <p:set>
                                      <p:cBhvr>
                                        <p:cTn id="52" dur="1" fill="hold">
                                          <p:stCondLst>
                                            <p:cond delay="0"/>
                                          </p:stCondLst>
                                        </p:cTn>
                                        <p:tgtEl>
                                          <p:spTgt spid="118827"/>
                                        </p:tgtEl>
                                        <p:attrNameLst>
                                          <p:attrName>style.visibility</p:attrName>
                                        </p:attrNameLst>
                                      </p:cBhvr>
                                      <p:to>
                                        <p:strVal val="visible"/>
                                      </p:to>
                                    </p:set>
                                    <p:animEffect transition="in" filter="strips(downLeft)">
                                      <p:cBhvr>
                                        <p:cTn id="53" dur="500"/>
                                        <p:tgtEl>
                                          <p:spTgt spid="11882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2" presetClass="entr" presetSubtype="4" fill="hold" grpId="0" nodeType="clickEffect">
                                  <p:stCondLst>
                                    <p:cond delay="0"/>
                                  </p:stCondLst>
                                  <p:childTnLst>
                                    <p:set>
                                      <p:cBhvr>
                                        <p:cTn id="57" dur="1" fill="hold">
                                          <p:stCondLst>
                                            <p:cond delay="0"/>
                                          </p:stCondLst>
                                        </p:cTn>
                                        <p:tgtEl>
                                          <p:spTgt spid="118828"/>
                                        </p:tgtEl>
                                        <p:attrNameLst>
                                          <p:attrName>style.visibility</p:attrName>
                                        </p:attrNameLst>
                                      </p:cBhvr>
                                      <p:to>
                                        <p:strVal val="visible"/>
                                      </p:to>
                                    </p:set>
                                    <p:animEffect transition="in" filter="slide(fromBottom)">
                                      <p:cBhvr>
                                        <p:cTn id="58" dur="500"/>
                                        <p:tgtEl>
                                          <p:spTgt spid="118828"/>
                                        </p:tgtEl>
                                      </p:cBhvr>
                                    </p:animEffect>
                                  </p:childTnLst>
                                </p:cTn>
                              </p:par>
                            </p:childTnLst>
                          </p:cTn>
                        </p:par>
                        <p:par>
                          <p:cTn id="59" fill="hold" nodeType="afterGroup">
                            <p:stCondLst>
                              <p:cond delay="500"/>
                            </p:stCondLst>
                            <p:childTnLst>
                              <p:par>
                                <p:cTn id="60" presetID="18" presetClass="entr" presetSubtype="6" fill="hold" nodeType="after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strips(downRight)">
                                      <p:cBhvr>
                                        <p:cTn id="62" dur="500"/>
                                        <p:tgtEl>
                                          <p:spTgt spid="6"/>
                                        </p:tgtEl>
                                      </p:cBhvr>
                                    </p:animEffect>
                                  </p:childTnLst>
                                </p:cTn>
                              </p:par>
                            </p:childTnLst>
                          </p:cTn>
                        </p:par>
                        <p:par>
                          <p:cTn id="63" fill="hold" nodeType="afterGroup">
                            <p:stCondLst>
                              <p:cond delay="1000"/>
                            </p:stCondLst>
                            <p:childTnLst>
                              <p:par>
                                <p:cTn id="64" presetID="18" presetClass="entr" presetSubtype="6" fill="hold" grpId="0" nodeType="afterEffect">
                                  <p:stCondLst>
                                    <p:cond delay="0"/>
                                  </p:stCondLst>
                                  <p:childTnLst>
                                    <p:set>
                                      <p:cBhvr>
                                        <p:cTn id="65" dur="1" fill="hold">
                                          <p:stCondLst>
                                            <p:cond delay="0"/>
                                          </p:stCondLst>
                                        </p:cTn>
                                        <p:tgtEl>
                                          <p:spTgt spid="118799"/>
                                        </p:tgtEl>
                                        <p:attrNameLst>
                                          <p:attrName>style.visibility</p:attrName>
                                        </p:attrNameLst>
                                      </p:cBhvr>
                                      <p:to>
                                        <p:strVal val="visible"/>
                                      </p:to>
                                    </p:set>
                                    <p:animEffect transition="in" filter="strips(downRight)">
                                      <p:cBhvr>
                                        <p:cTn id="66" dur="500"/>
                                        <p:tgtEl>
                                          <p:spTgt spid="118799"/>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2" presetClass="entr" presetSubtype="4" fill="hold" nodeType="click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slide(fromBottom)">
                                      <p:cBhvr>
                                        <p:cTn id="71" dur="500"/>
                                        <p:tgtEl>
                                          <p:spTgt spid="7"/>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2" presetClass="entr" presetSubtype="2" fill="hold" grpId="0" nodeType="clickEffect">
                                  <p:stCondLst>
                                    <p:cond delay="0"/>
                                  </p:stCondLst>
                                  <p:childTnLst>
                                    <p:set>
                                      <p:cBhvr>
                                        <p:cTn id="75" dur="1" fill="hold">
                                          <p:stCondLst>
                                            <p:cond delay="0"/>
                                          </p:stCondLst>
                                        </p:cTn>
                                        <p:tgtEl>
                                          <p:spTgt spid="118810"/>
                                        </p:tgtEl>
                                        <p:attrNameLst>
                                          <p:attrName>style.visibility</p:attrName>
                                        </p:attrNameLst>
                                      </p:cBhvr>
                                      <p:to>
                                        <p:strVal val="visible"/>
                                      </p:to>
                                    </p:set>
                                    <p:animEffect transition="in" filter="slide(fromRight)">
                                      <p:cBhvr>
                                        <p:cTn id="76" dur="500"/>
                                        <p:tgtEl>
                                          <p:spTgt spid="118810"/>
                                        </p:tgtEl>
                                      </p:cBhvr>
                                    </p:animEffect>
                                  </p:childTnLst>
                                </p:cTn>
                              </p:par>
                            </p:childTnLst>
                          </p:cTn>
                        </p:par>
                        <p:par>
                          <p:cTn id="77" fill="hold" nodeType="afterGroup">
                            <p:stCondLst>
                              <p:cond delay="500"/>
                            </p:stCondLst>
                            <p:childTnLst>
                              <p:par>
                                <p:cTn id="78" presetID="18" presetClass="entr" presetSubtype="6" fill="hold" grpId="0" nodeType="afterEffect">
                                  <p:stCondLst>
                                    <p:cond delay="0"/>
                                  </p:stCondLst>
                                  <p:childTnLst>
                                    <p:set>
                                      <p:cBhvr>
                                        <p:cTn id="79" dur="1" fill="hold">
                                          <p:stCondLst>
                                            <p:cond delay="0"/>
                                          </p:stCondLst>
                                        </p:cTn>
                                        <p:tgtEl>
                                          <p:spTgt spid="118809"/>
                                        </p:tgtEl>
                                        <p:attrNameLst>
                                          <p:attrName>style.visibility</p:attrName>
                                        </p:attrNameLst>
                                      </p:cBhvr>
                                      <p:to>
                                        <p:strVal val="visible"/>
                                      </p:to>
                                    </p:set>
                                    <p:animEffect transition="in" filter="strips(downRight)">
                                      <p:cBhvr>
                                        <p:cTn id="80" dur="500"/>
                                        <p:tgtEl>
                                          <p:spTgt spid="118809"/>
                                        </p:tgtEl>
                                      </p:cBhvr>
                                    </p:animEffect>
                                  </p:childTnLst>
                                </p:cTn>
                              </p:par>
                            </p:childTnLst>
                          </p:cTn>
                        </p:par>
                        <p:par>
                          <p:cTn id="81" fill="hold" nodeType="afterGroup">
                            <p:stCondLst>
                              <p:cond delay="1000"/>
                            </p:stCondLst>
                            <p:childTnLst>
                              <p:par>
                                <p:cTn id="82" presetID="18" presetClass="entr" presetSubtype="3" fill="hold" nodeType="afterEffect">
                                  <p:stCondLst>
                                    <p:cond delay="0"/>
                                  </p:stCondLst>
                                  <p:childTnLst>
                                    <p:set>
                                      <p:cBhvr>
                                        <p:cTn id="83" dur="1" fill="hold">
                                          <p:stCondLst>
                                            <p:cond delay="0"/>
                                          </p:stCondLst>
                                        </p:cTn>
                                        <p:tgtEl>
                                          <p:spTgt spid="10"/>
                                        </p:tgtEl>
                                        <p:attrNameLst>
                                          <p:attrName>style.visibility</p:attrName>
                                        </p:attrNameLst>
                                      </p:cBhvr>
                                      <p:to>
                                        <p:strVal val="visible"/>
                                      </p:to>
                                    </p:set>
                                    <p:animEffect transition="in" filter="strips(upRight)">
                                      <p:cBhvr>
                                        <p:cTn id="84" dur="500"/>
                                        <p:tgtEl>
                                          <p:spTgt spid="10"/>
                                        </p:tgtEl>
                                      </p:cBhvr>
                                    </p:animEffect>
                                  </p:childTnLst>
                                </p:cTn>
                              </p:par>
                            </p:childTnLst>
                          </p:cTn>
                        </p:par>
                        <p:par>
                          <p:cTn id="85" fill="hold" nodeType="afterGroup">
                            <p:stCondLst>
                              <p:cond delay="1500"/>
                            </p:stCondLst>
                            <p:childTnLst>
                              <p:par>
                                <p:cTn id="86" presetID="18" presetClass="entr" presetSubtype="9" fill="hold" nodeType="afterEffect">
                                  <p:stCondLst>
                                    <p:cond delay="0"/>
                                  </p:stCondLst>
                                  <p:childTnLst>
                                    <p:set>
                                      <p:cBhvr>
                                        <p:cTn id="87" dur="1" fill="hold">
                                          <p:stCondLst>
                                            <p:cond delay="0"/>
                                          </p:stCondLst>
                                        </p:cTn>
                                        <p:tgtEl>
                                          <p:spTgt spid="9"/>
                                        </p:tgtEl>
                                        <p:attrNameLst>
                                          <p:attrName>style.visibility</p:attrName>
                                        </p:attrNameLst>
                                      </p:cBhvr>
                                      <p:to>
                                        <p:strVal val="visible"/>
                                      </p:to>
                                    </p:set>
                                    <p:animEffect transition="in" filter="strips(upLeft)">
                                      <p:cBhvr>
                                        <p:cTn id="88" dur="500"/>
                                        <p:tgtEl>
                                          <p:spTgt spid="9"/>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2" presetClass="entr" presetSubtype="4" fill="hold" nodeType="clickEffect">
                                  <p:stCondLst>
                                    <p:cond delay="0"/>
                                  </p:stCondLst>
                                  <p:childTnLst>
                                    <p:set>
                                      <p:cBhvr>
                                        <p:cTn id="92" dur="1" fill="hold">
                                          <p:stCondLst>
                                            <p:cond delay="0"/>
                                          </p:stCondLst>
                                        </p:cTn>
                                        <p:tgtEl>
                                          <p:spTgt spid="8"/>
                                        </p:tgtEl>
                                        <p:attrNameLst>
                                          <p:attrName>style.visibility</p:attrName>
                                        </p:attrNameLst>
                                      </p:cBhvr>
                                      <p:to>
                                        <p:strVal val="visible"/>
                                      </p:to>
                                    </p:set>
                                    <p:animEffect transition="in" filter="slide(fromBottom)">
                                      <p:cBhvr>
                                        <p:cTn id="9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5" grpId="0" animBg="1"/>
      <p:bldP spid="118799" grpId="0" animBg="1"/>
      <p:bldP spid="118809" grpId="0" animBg="1"/>
      <p:bldP spid="118810" grpId="0" animBg="1"/>
      <p:bldP spid="118818" grpId="0" autoUpdateAnimBg="0"/>
      <p:bldP spid="118827" grpId="0" animBg="1"/>
      <p:bldP spid="11882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76200" y="409575"/>
            <a:ext cx="731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3600"/>
              <a:t>(</a:t>
            </a:r>
            <a:r>
              <a:rPr lang="zh-CN" altLang="en-US" sz="3600">
                <a:latin typeface="Times New Roman" pitchFamily="18" charset="0"/>
              </a:rPr>
              <a:t>5</a:t>
            </a:r>
            <a:r>
              <a:rPr lang="zh-CN" altLang="en-US" sz="3600"/>
              <a:t>) </a:t>
            </a:r>
            <a:r>
              <a:rPr lang="en-US" altLang="zh-CN" sz="3600" i="1">
                <a:latin typeface="Times New Roman" pitchFamily="18" charset="0"/>
              </a:rPr>
              <a:t>ax</a:t>
            </a:r>
            <a:r>
              <a:rPr lang="en-US" altLang="zh-CN" sz="3600" baseline="30000">
                <a:latin typeface="Times New Roman" pitchFamily="18" charset="0"/>
              </a:rPr>
              <a:t>2</a:t>
            </a:r>
            <a:r>
              <a:rPr lang="en-US" altLang="zh-CN" sz="3600">
                <a:latin typeface="Times New Roman" pitchFamily="18" charset="0"/>
                <a:cs typeface="Times New Roman" pitchFamily="18" charset="0"/>
              </a:rPr>
              <a:t> + </a:t>
            </a:r>
            <a:r>
              <a:rPr lang="en-US" altLang="zh-CN" sz="3600" i="1">
                <a:latin typeface="Times New Roman" pitchFamily="18" charset="0"/>
              </a:rPr>
              <a:t>bx</a:t>
            </a:r>
            <a:r>
              <a:rPr lang="en-US" altLang="zh-CN" sz="3600">
                <a:latin typeface="Times New Roman" pitchFamily="18" charset="0"/>
                <a:cs typeface="Times New Roman" pitchFamily="18" charset="0"/>
              </a:rPr>
              <a:t> + </a:t>
            </a:r>
            <a:r>
              <a:rPr lang="en-US" altLang="zh-CN" sz="3600" i="1">
                <a:latin typeface="Times New Roman" pitchFamily="18" charset="0"/>
              </a:rPr>
              <a:t>c</a:t>
            </a:r>
            <a:r>
              <a:rPr lang="en-US" altLang="zh-CN" sz="3600">
                <a:latin typeface="Times New Roman" pitchFamily="18" charset="0"/>
              </a:rPr>
              <a:t> </a:t>
            </a:r>
            <a:r>
              <a:rPr lang="zh-CN" altLang="en-US" sz="3600">
                <a:latin typeface="Times New Roman" pitchFamily="18" charset="0"/>
              </a:rPr>
              <a:t>程序的运行</a:t>
            </a:r>
            <a:r>
              <a:rPr lang="zh-CN" altLang="en-US" sz="3600"/>
              <a:t>过程</a:t>
            </a:r>
          </a:p>
        </p:txBody>
      </p:sp>
      <p:sp>
        <p:nvSpPr>
          <p:cNvPr id="119811" name="Text Box 3"/>
          <p:cNvSpPr txBox="1">
            <a:spLocks noChangeArrowheads="1"/>
          </p:cNvSpPr>
          <p:nvPr/>
        </p:nvSpPr>
        <p:spPr bwMode="auto">
          <a:xfrm>
            <a:off x="457200" y="1295400"/>
            <a:ext cx="609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buFontTx/>
              <a:buChar char="•"/>
            </a:pPr>
            <a:r>
              <a:rPr lang="zh-CN" altLang="en-US" sz="2800"/>
              <a:t> 将程序通过输入设备送至计算机</a:t>
            </a:r>
          </a:p>
        </p:txBody>
      </p:sp>
      <p:sp>
        <p:nvSpPr>
          <p:cNvPr id="119812" name="Text Box 4"/>
          <p:cNvSpPr txBox="1">
            <a:spLocks noChangeArrowheads="1"/>
          </p:cNvSpPr>
          <p:nvPr/>
        </p:nvSpPr>
        <p:spPr bwMode="auto">
          <a:xfrm>
            <a:off x="457200" y="1905000"/>
            <a:ext cx="297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buFontTx/>
              <a:buChar char="•"/>
            </a:pPr>
            <a:r>
              <a:rPr lang="zh-CN" altLang="en-US" sz="2800"/>
              <a:t> 程序首地址</a:t>
            </a:r>
            <a:endParaRPr lang="en-US" altLang="zh-CN" sz="2800"/>
          </a:p>
        </p:txBody>
      </p:sp>
      <p:sp>
        <p:nvSpPr>
          <p:cNvPr id="119813" name="Freeform 5"/>
          <p:cNvSpPr>
            <a:spLocks/>
          </p:cNvSpPr>
          <p:nvPr/>
        </p:nvSpPr>
        <p:spPr bwMode="auto">
          <a:xfrm>
            <a:off x="2843213" y="2209800"/>
            <a:ext cx="585787" cy="1588"/>
          </a:xfrm>
          <a:custGeom>
            <a:avLst/>
            <a:gdLst>
              <a:gd name="T0" fmla="*/ 0 w 369"/>
              <a:gd name="T1" fmla="*/ 0 h 1"/>
              <a:gd name="T2" fmla="*/ 2147483647 w 369"/>
              <a:gd name="T3" fmla="*/ 2147483647 h 1"/>
              <a:gd name="T4" fmla="*/ 0 60000 65536"/>
              <a:gd name="T5" fmla="*/ 0 60000 65536"/>
              <a:gd name="T6" fmla="*/ 0 w 369"/>
              <a:gd name="T7" fmla="*/ 0 h 1"/>
              <a:gd name="T8" fmla="*/ 369 w 369"/>
              <a:gd name="T9" fmla="*/ 1 h 1"/>
            </a:gdLst>
            <a:ahLst/>
            <a:cxnLst>
              <a:cxn ang="T4">
                <a:pos x="T0" y="T1"/>
              </a:cxn>
              <a:cxn ang="T5">
                <a:pos x="T2" y="T3"/>
              </a:cxn>
            </a:cxnLst>
            <a:rect l="T6" t="T7" r="T8" b="T9"/>
            <a:pathLst>
              <a:path w="369" h="1">
                <a:moveTo>
                  <a:pt x="0" y="0"/>
                </a:moveTo>
                <a:lnTo>
                  <a:pt x="369" y="1"/>
                </a:ln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19814" name="Text Box 6"/>
          <p:cNvSpPr txBox="1">
            <a:spLocks noChangeArrowheads="1"/>
          </p:cNvSpPr>
          <p:nvPr/>
        </p:nvSpPr>
        <p:spPr bwMode="auto">
          <a:xfrm>
            <a:off x="457200" y="5562600"/>
            <a:ext cx="609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buFontTx/>
              <a:buChar char="•"/>
            </a:pPr>
            <a:r>
              <a:rPr lang="zh-CN" altLang="en-US" sz="2800"/>
              <a:t> 打印结果</a:t>
            </a:r>
          </a:p>
        </p:txBody>
      </p:sp>
      <p:sp>
        <p:nvSpPr>
          <p:cNvPr id="119815" name="Text Box 7"/>
          <p:cNvSpPr txBox="1">
            <a:spLocks noChangeArrowheads="1"/>
          </p:cNvSpPr>
          <p:nvPr/>
        </p:nvSpPr>
        <p:spPr bwMode="auto">
          <a:xfrm>
            <a:off x="457200" y="3733800"/>
            <a:ext cx="243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buFontTx/>
              <a:buChar char="•"/>
            </a:pPr>
            <a:r>
              <a:rPr lang="zh-CN" altLang="en-US" sz="2800"/>
              <a:t> 分析指令</a:t>
            </a:r>
            <a:endParaRPr lang="en-US" altLang="zh-CN" sz="2800"/>
          </a:p>
        </p:txBody>
      </p:sp>
      <p:sp>
        <p:nvSpPr>
          <p:cNvPr id="119816" name="Text Box 8"/>
          <p:cNvSpPr txBox="1">
            <a:spLocks noChangeArrowheads="1"/>
          </p:cNvSpPr>
          <p:nvPr/>
        </p:nvSpPr>
        <p:spPr bwMode="auto">
          <a:xfrm>
            <a:off x="457200" y="3124200"/>
            <a:ext cx="3352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buFontTx/>
              <a:buChar char="•"/>
            </a:pPr>
            <a:r>
              <a:rPr lang="zh-CN" altLang="en-US" sz="2800"/>
              <a:t> 取指令</a:t>
            </a:r>
            <a:endParaRPr lang="en-US" altLang="zh-CN" sz="2800"/>
          </a:p>
        </p:txBody>
      </p:sp>
      <p:sp>
        <p:nvSpPr>
          <p:cNvPr id="119817" name="Text Box 9"/>
          <p:cNvSpPr txBox="1">
            <a:spLocks noChangeArrowheads="1"/>
          </p:cNvSpPr>
          <p:nvPr/>
        </p:nvSpPr>
        <p:spPr bwMode="auto">
          <a:xfrm>
            <a:off x="1127125" y="5029200"/>
            <a:ext cx="61118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pPr>
            <a:r>
              <a:rPr lang="zh-CN" altLang="en-US" sz="2800">
                <a:latin typeface="Times New Roman" pitchFamily="18" charset="0"/>
              </a:rPr>
              <a:t>…</a:t>
            </a:r>
            <a:endParaRPr lang="zh-CN" altLang="en-US" sz="2800"/>
          </a:p>
        </p:txBody>
      </p:sp>
      <p:sp>
        <p:nvSpPr>
          <p:cNvPr id="119818" name="Text Box 10"/>
          <p:cNvSpPr txBox="1">
            <a:spLocks noChangeArrowheads="1"/>
          </p:cNvSpPr>
          <p:nvPr/>
        </p:nvSpPr>
        <p:spPr bwMode="auto">
          <a:xfrm>
            <a:off x="457200" y="6096000"/>
            <a:ext cx="609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buFontTx/>
              <a:buChar char="•"/>
            </a:pPr>
            <a:r>
              <a:rPr lang="zh-CN" altLang="en-US" sz="2800"/>
              <a:t> 停机 </a:t>
            </a:r>
            <a:endParaRPr lang="en-US" altLang="zh-CN" sz="2800"/>
          </a:p>
        </p:txBody>
      </p:sp>
      <p:sp>
        <p:nvSpPr>
          <p:cNvPr id="119819" name="Text Box 11"/>
          <p:cNvSpPr txBox="1">
            <a:spLocks noChangeArrowheads="1"/>
          </p:cNvSpPr>
          <p:nvPr/>
        </p:nvSpPr>
        <p:spPr bwMode="auto">
          <a:xfrm>
            <a:off x="457200" y="2514600"/>
            <a:ext cx="609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buFontTx/>
              <a:buChar char="•"/>
            </a:pPr>
            <a:r>
              <a:rPr lang="zh-CN" altLang="en-US" sz="2800"/>
              <a:t> 启动程序运行</a:t>
            </a:r>
          </a:p>
        </p:txBody>
      </p:sp>
      <p:grpSp>
        <p:nvGrpSpPr>
          <p:cNvPr id="2" name="Group 12"/>
          <p:cNvGrpSpPr>
            <a:grpSpLocks/>
          </p:cNvGrpSpPr>
          <p:nvPr/>
        </p:nvGrpSpPr>
        <p:grpSpPr bwMode="auto">
          <a:xfrm>
            <a:off x="6400800" y="3124200"/>
            <a:ext cx="2971800" cy="519113"/>
            <a:chOff x="4032" y="1968"/>
            <a:chExt cx="1872" cy="327"/>
          </a:xfrm>
        </p:grpSpPr>
        <p:sp>
          <p:nvSpPr>
            <p:cNvPr id="40998" name="Text Box 13"/>
            <p:cNvSpPr txBox="1">
              <a:spLocks noChangeArrowheads="1"/>
            </p:cNvSpPr>
            <p:nvPr/>
          </p:nvSpPr>
          <p:spPr bwMode="auto">
            <a:xfrm>
              <a:off x="4032" y="1968"/>
              <a:ext cx="18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pPr>
              <a:r>
                <a:rPr lang="en-US" altLang="zh-CN" sz="2800"/>
                <a:t>,(PC</a:t>
              </a:r>
              <a:r>
                <a:rPr lang="en-US" altLang="zh-CN" sz="1200"/>
                <a:t> </a:t>
              </a:r>
              <a:r>
                <a:rPr lang="en-US" altLang="zh-CN" sz="2800"/>
                <a:t>)+</a:t>
              </a:r>
              <a:r>
                <a:rPr lang="en-US" altLang="zh-CN" sz="1000"/>
                <a:t> </a:t>
              </a:r>
              <a:r>
                <a:rPr lang="en-US" altLang="zh-CN" sz="2800"/>
                <a:t>1   PC</a:t>
              </a:r>
            </a:p>
          </p:txBody>
        </p:sp>
        <p:sp>
          <p:nvSpPr>
            <p:cNvPr id="40999" name="Line 14"/>
            <p:cNvSpPr>
              <a:spLocks noChangeShapeType="1"/>
            </p:cNvSpPr>
            <p:nvPr/>
          </p:nvSpPr>
          <p:spPr bwMode="auto">
            <a:xfrm>
              <a:off x="5040" y="2160"/>
              <a:ext cx="192"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119823" name="Text Box 15"/>
          <p:cNvSpPr txBox="1">
            <a:spLocks noChangeArrowheads="1"/>
          </p:cNvSpPr>
          <p:nvPr/>
        </p:nvSpPr>
        <p:spPr bwMode="auto">
          <a:xfrm>
            <a:off x="457200" y="4343400"/>
            <a:ext cx="228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buFontTx/>
              <a:buChar char="•"/>
            </a:pPr>
            <a:r>
              <a:rPr lang="zh-CN" altLang="en-US" sz="2800"/>
              <a:t> 执行指令             </a:t>
            </a:r>
            <a:r>
              <a:rPr lang="en-US" altLang="zh-CN" sz="2800"/>
              <a:t>             </a:t>
            </a:r>
          </a:p>
        </p:txBody>
      </p:sp>
      <p:sp>
        <p:nvSpPr>
          <p:cNvPr id="119824" name="Rectangle 16"/>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charset="0"/>
              </a:rPr>
              <a:t>1.2</a:t>
            </a:r>
          </a:p>
        </p:txBody>
      </p:sp>
      <p:sp>
        <p:nvSpPr>
          <p:cNvPr id="119825" name="Line 17"/>
          <p:cNvSpPr>
            <a:spLocks noChangeShapeType="1"/>
          </p:cNvSpPr>
          <p:nvPr/>
        </p:nvSpPr>
        <p:spPr bwMode="auto">
          <a:xfrm>
            <a:off x="2533650" y="3429000"/>
            <a:ext cx="304800"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19826" name="Text Box 18"/>
          <p:cNvSpPr txBox="1">
            <a:spLocks noChangeArrowheads="1"/>
          </p:cNvSpPr>
          <p:nvPr/>
        </p:nvSpPr>
        <p:spPr bwMode="auto">
          <a:xfrm>
            <a:off x="2819400" y="3124200"/>
            <a:ext cx="1247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pPr>
            <a:r>
              <a:rPr lang="en-US" altLang="zh-CN" sz="2800"/>
              <a:t>MAR</a:t>
            </a:r>
            <a:endParaRPr lang="zh-CN" altLang="en-US" sz="2800"/>
          </a:p>
        </p:txBody>
      </p:sp>
      <p:sp>
        <p:nvSpPr>
          <p:cNvPr id="119827" name="Line 19"/>
          <p:cNvSpPr>
            <a:spLocks noChangeShapeType="1"/>
          </p:cNvSpPr>
          <p:nvPr/>
        </p:nvSpPr>
        <p:spPr bwMode="auto">
          <a:xfrm>
            <a:off x="3581400" y="3429000"/>
            <a:ext cx="304800"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19828" name="Text Box 20"/>
          <p:cNvSpPr txBox="1">
            <a:spLocks noChangeArrowheads="1"/>
          </p:cNvSpPr>
          <p:nvPr/>
        </p:nvSpPr>
        <p:spPr bwMode="auto">
          <a:xfrm>
            <a:off x="3914775" y="3124200"/>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pPr>
            <a:r>
              <a:rPr lang="en-US" altLang="zh-CN" sz="2800"/>
              <a:t>M</a:t>
            </a:r>
            <a:endParaRPr lang="zh-CN" altLang="en-US" sz="2800"/>
          </a:p>
        </p:txBody>
      </p:sp>
      <p:sp>
        <p:nvSpPr>
          <p:cNvPr id="119829" name="Line 21"/>
          <p:cNvSpPr>
            <a:spLocks noChangeShapeType="1"/>
          </p:cNvSpPr>
          <p:nvPr/>
        </p:nvSpPr>
        <p:spPr bwMode="auto">
          <a:xfrm>
            <a:off x="4343400" y="3429000"/>
            <a:ext cx="304800"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19830" name="Text Box 22"/>
          <p:cNvSpPr txBox="1">
            <a:spLocks noChangeArrowheads="1"/>
          </p:cNvSpPr>
          <p:nvPr/>
        </p:nvSpPr>
        <p:spPr bwMode="auto">
          <a:xfrm>
            <a:off x="4648200" y="3124200"/>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pPr>
            <a:r>
              <a:rPr lang="en-US" altLang="zh-CN" sz="2800"/>
              <a:t>MDR</a:t>
            </a:r>
            <a:endParaRPr lang="zh-CN" altLang="en-US" sz="2800"/>
          </a:p>
        </p:txBody>
      </p:sp>
      <p:sp>
        <p:nvSpPr>
          <p:cNvPr id="119831" name="Line 23"/>
          <p:cNvSpPr>
            <a:spLocks noChangeShapeType="1"/>
          </p:cNvSpPr>
          <p:nvPr/>
        </p:nvSpPr>
        <p:spPr bwMode="auto">
          <a:xfrm>
            <a:off x="5410200" y="3429000"/>
            <a:ext cx="304800"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19832" name="Text Box 24"/>
          <p:cNvSpPr txBox="1">
            <a:spLocks noChangeArrowheads="1"/>
          </p:cNvSpPr>
          <p:nvPr/>
        </p:nvSpPr>
        <p:spPr bwMode="auto">
          <a:xfrm>
            <a:off x="5715000" y="3124200"/>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pPr>
            <a:r>
              <a:rPr lang="en-US" altLang="zh-CN" sz="2800"/>
              <a:t>IR</a:t>
            </a:r>
            <a:endParaRPr lang="zh-CN" altLang="en-US" sz="2800"/>
          </a:p>
        </p:txBody>
      </p:sp>
      <p:sp>
        <p:nvSpPr>
          <p:cNvPr id="119833" name="Text Box 25"/>
          <p:cNvSpPr txBox="1">
            <a:spLocks noChangeArrowheads="1"/>
          </p:cNvSpPr>
          <p:nvPr/>
        </p:nvSpPr>
        <p:spPr bwMode="auto">
          <a:xfrm>
            <a:off x="1981200" y="3124200"/>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pPr>
            <a:r>
              <a:rPr lang="en-US" altLang="zh-CN" sz="2800"/>
              <a:t>PC</a:t>
            </a:r>
            <a:endParaRPr lang="zh-CN" altLang="en-US" sz="2800"/>
          </a:p>
        </p:txBody>
      </p:sp>
      <p:sp>
        <p:nvSpPr>
          <p:cNvPr id="119834" name="Line 26"/>
          <p:cNvSpPr>
            <a:spLocks noChangeShapeType="1"/>
          </p:cNvSpPr>
          <p:nvPr/>
        </p:nvSpPr>
        <p:spPr bwMode="auto">
          <a:xfrm>
            <a:off x="3581400" y="4038600"/>
            <a:ext cx="304800"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19835" name="Text Box 27"/>
          <p:cNvSpPr txBox="1">
            <a:spLocks noChangeArrowheads="1"/>
          </p:cNvSpPr>
          <p:nvPr/>
        </p:nvSpPr>
        <p:spPr bwMode="auto">
          <a:xfrm>
            <a:off x="3886200" y="3733800"/>
            <a:ext cx="1447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pPr>
            <a:r>
              <a:rPr lang="en-US" altLang="zh-CN" sz="2800"/>
              <a:t>CU</a:t>
            </a:r>
            <a:endParaRPr lang="zh-CN" altLang="en-US" sz="3200"/>
          </a:p>
        </p:txBody>
      </p:sp>
      <p:sp>
        <p:nvSpPr>
          <p:cNvPr id="119836" name="Text Box 28"/>
          <p:cNvSpPr txBox="1">
            <a:spLocks noChangeArrowheads="1"/>
          </p:cNvSpPr>
          <p:nvPr/>
        </p:nvSpPr>
        <p:spPr bwMode="auto">
          <a:xfrm>
            <a:off x="2362200" y="3733800"/>
            <a:ext cx="1676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pPr>
            <a:r>
              <a:rPr lang="en-US" altLang="zh-CN" sz="2800"/>
              <a:t>OP(IR)</a:t>
            </a:r>
            <a:endParaRPr lang="zh-CN" altLang="en-US" sz="2800"/>
          </a:p>
        </p:txBody>
      </p:sp>
      <p:sp>
        <p:nvSpPr>
          <p:cNvPr id="119837" name="Text Box 29"/>
          <p:cNvSpPr txBox="1">
            <a:spLocks noChangeArrowheads="1"/>
          </p:cNvSpPr>
          <p:nvPr/>
        </p:nvSpPr>
        <p:spPr bwMode="auto">
          <a:xfrm>
            <a:off x="2362200" y="4343400"/>
            <a:ext cx="137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pPr>
            <a:r>
              <a:rPr lang="en-US" altLang="zh-CN" sz="2800"/>
              <a:t>Ad(IR)</a:t>
            </a:r>
            <a:endParaRPr lang="zh-CN" altLang="en-US" sz="2800"/>
          </a:p>
        </p:txBody>
      </p:sp>
      <p:sp>
        <p:nvSpPr>
          <p:cNvPr id="119838" name="Line 30"/>
          <p:cNvSpPr>
            <a:spLocks noChangeShapeType="1"/>
          </p:cNvSpPr>
          <p:nvPr/>
        </p:nvSpPr>
        <p:spPr bwMode="auto">
          <a:xfrm>
            <a:off x="3581400" y="4648200"/>
            <a:ext cx="304800"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19839" name="Text Box 31"/>
          <p:cNvSpPr txBox="1">
            <a:spLocks noChangeArrowheads="1"/>
          </p:cNvSpPr>
          <p:nvPr/>
        </p:nvSpPr>
        <p:spPr bwMode="auto">
          <a:xfrm>
            <a:off x="3886200" y="4343400"/>
            <a:ext cx="129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pPr>
            <a:r>
              <a:rPr lang="en-US" altLang="zh-CN" sz="2800"/>
              <a:t>MAR</a:t>
            </a:r>
            <a:endParaRPr lang="zh-CN" altLang="en-US" sz="2800"/>
          </a:p>
        </p:txBody>
      </p:sp>
      <p:sp>
        <p:nvSpPr>
          <p:cNvPr id="119840" name="Line 32"/>
          <p:cNvSpPr>
            <a:spLocks noChangeShapeType="1"/>
          </p:cNvSpPr>
          <p:nvPr/>
        </p:nvSpPr>
        <p:spPr bwMode="auto">
          <a:xfrm>
            <a:off x="4648200" y="4648200"/>
            <a:ext cx="304800"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19841" name="Text Box 33"/>
          <p:cNvSpPr txBox="1">
            <a:spLocks noChangeArrowheads="1"/>
          </p:cNvSpPr>
          <p:nvPr/>
        </p:nvSpPr>
        <p:spPr bwMode="auto">
          <a:xfrm>
            <a:off x="5029200" y="4343400"/>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pPr>
            <a:r>
              <a:rPr lang="en-US" altLang="zh-CN" sz="2800"/>
              <a:t>M</a:t>
            </a:r>
            <a:endParaRPr lang="zh-CN" altLang="en-US" sz="2800"/>
          </a:p>
        </p:txBody>
      </p:sp>
      <p:sp>
        <p:nvSpPr>
          <p:cNvPr id="119842" name="Line 34"/>
          <p:cNvSpPr>
            <a:spLocks noChangeShapeType="1"/>
          </p:cNvSpPr>
          <p:nvPr/>
        </p:nvSpPr>
        <p:spPr bwMode="auto">
          <a:xfrm>
            <a:off x="5410200" y="4648200"/>
            <a:ext cx="304800"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19843" name="Text Box 35"/>
          <p:cNvSpPr txBox="1">
            <a:spLocks noChangeArrowheads="1"/>
          </p:cNvSpPr>
          <p:nvPr/>
        </p:nvSpPr>
        <p:spPr bwMode="auto">
          <a:xfrm>
            <a:off x="5715000" y="4343400"/>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pPr>
            <a:r>
              <a:rPr lang="en-US" altLang="zh-CN" sz="2800"/>
              <a:t>MDR</a:t>
            </a:r>
            <a:endParaRPr lang="zh-CN" altLang="en-US" sz="2800"/>
          </a:p>
        </p:txBody>
      </p:sp>
      <p:sp>
        <p:nvSpPr>
          <p:cNvPr id="119844" name="Line 36"/>
          <p:cNvSpPr>
            <a:spLocks noChangeShapeType="1"/>
          </p:cNvSpPr>
          <p:nvPr/>
        </p:nvSpPr>
        <p:spPr bwMode="auto">
          <a:xfrm>
            <a:off x="6477000" y="4648200"/>
            <a:ext cx="304800"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19845" name="Text Box 37"/>
          <p:cNvSpPr txBox="1">
            <a:spLocks noChangeArrowheads="1"/>
          </p:cNvSpPr>
          <p:nvPr/>
        </p:nvSpPr>
        <p:spPr bwMode="auto">
          <a:xfrm>
            <a:off x="6781800" y="4343400"/>
            <a:ext cx="114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pPr>
            <a:r>
              <a:rPr lang="en-US" altLang="zh-CN" sz="2800"/>
              <a:t>ACC</a:t>
            </a:r>
            <a:endParaRPr lang="zh-CN" altLang="en-US" sz="2800"/>
          </a:p>
        </p:txBody>
      </p:sp>
      <p:sp>
        <p:nvSpPr>
          <p:cNvPr id="119846" name="Text Box 38"/>
          <p:cNvSpPr txBox="1">
            <a:spLocks noChangeArrowheads="1"/>
          </p:cNvSpPr>
          <p:nvPr/>
        </p:nvSpPr>
        <p:spPr bwMode="auto">
          <a:xfrm>
            <a:off x="3505200" y="1905000"/>
            <a:ext cx="2819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pPr>
            <a:r>
              <a:rPr lang="en-US" altLang="zh-CN" sz="2800"/>
              <a:t>PC</a:t>
            </a:r>
            <a:endParaRPr lang="zh-CN" altLang="en-US" sz="2800"/>
          </a:p>
        </p:txBody>
      </p:sp>
      <p:sp>
        <p:nvSpPr>
          <p:cNvPr id="40997" name="AutoShape 41">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spcBef>
                <a:spcPct val="20000"/>
              </a:spcBef>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9811"/>
                                        </p:tgtEl>
                                        <p:attrNameLst>
                                          <p:attrName>style.visibility</p:attrName>
                                        </p:attrNameLst>
                                      </p:cBhvr>
                                      <p:to>
                                        <p:strVal val="visible"/>
                                      </p:to>
                                    </p:set>
                                    <p:animEffect transition="in" filter="blinds(horizontal)">
                                      <p:cBhvr>
                                        <p:cTn id="7" dur="500"/>
                                        <p:tgtEl>
                                          <p:spTgt spid="1198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9812"/>
                                        </p:tgtEl>
                                        <p:attrNameLst>
                                          <p:attrName>style.visibility</p:attrName>
                                        </p:attrNameLst>
                                      </p:cBhvr>
                                      <p:to>
                                        <p:strVal val="visible"/>
                                      </p:to>
                                    </p:set>
                                    <p:animEffect transition="in" filter="blinds(horizontal)">
                                      <p:cBhvr>
                                        <p:cTn id="12" dur="500"/>
                                        <p:tgtEl>
                                          <p:spTgt spid="119812"/>
                                        </p:tgtEl>
                                      </p:cBhvr>
                                    </p:animEffect>
                                  </p:childTnLst>
                                </p:cTn>
                              </p:par>
                            </p:childTnLst>
                          </p:cTn>
                        </p:par>
                        <p:par>
                          <p:cTn id="13" fill="hold" nodeType="afterGroup">
                            <p:stCondLst>
                              <p:cond delay="500"/>
                            </p:stCondLst>
                            <p:childTnLst>
                              <p:par>
                                <p:cTn id="14" presetID="12" presetClass="entr" presetSubtype="8" fill="hold" grpId="0" nodeType="afterEffect">
                                  <p:stCondLst>
                                    <p:cond delay="0"/>
                                  </p:stCondLst>
                                  <p:childTnLst>
                                    <p:set>
                                      <p:cBhvr>
                                        <p:cTn id="15" dur="1" fill="hold">
                                          <p:stCondLst>
                                            <p:cond delay="0"/>
                                          </p:stCondLst>
                                        </p:cTn>
                                        <p:tgtEl>
                                          <p:spTgt spid="119813"/>
                                        </p:tgtEl>
                                        <p:attrNameLst>
                                          <p:attrName>style.visibility</p:attrName>
                                        </p:attrNameLst>
                                      </p:cBhvr>
                                      <p:to>
                                        <p:strVal val="visible"/>
                                      </p:to>
                                    </p:set>
                                    <p:animEffect transition="in" filter="slide(fromLeft)">
                                      <p:cBhvr>
                                        <p:cTn id="16" dur="500"/>
                                        <p:tgtEl>
                                          <p:spTgt spid="11981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9846"/>
                                        </p:tgtEl>
                                        <p:attrNameLst>
                                          <p:attrName>style.visibility</p:attrName>
                                        </p:attrNameLst>
                                      </p:cBhvr>
                                      <p:to>
                                        <p:strVal val="visible"/>
                                      </p:to>
                                    </p:set>
                                    <p:animEffect transition="in" filter="blinds(horizontal)">
                                      <p:cBhvr>
                                        <p:cTn id="21" dur="500"/>
                                        <p:tgtEl>
                                          <p:spTgt spid="11984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19819"/>
                                        </p:tgtEl>
                                        <p:attrNameLst>
                                          <p:attrName>style.visibility</p:attrName>
                                        </p:attrNameLst>
                                      </p:cBhvr>
                                      <p:to>
                                        <p:strVal val="visible"/>
                                      </p:to>
                                    </p:set>
                                    <p:animEffect transition="in" filter="blinds(horizontal)">
                                      <p:cBhvr>
                                        <p:cTn id="26" dur="500"/>
                                        <p:tgtEl>
                                          <p:spTgt spid="11981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19816"/>
                                        </p:tgtEl>
                                        <p:attrNameLst>
                                          <p:attrName>style.visibility</p:attrName>
                                        </p:attrNameLst>
                                      </p:cBhvr>
                                      <p:to>
                                        <p:strVal val="visible"/>
                                      </p:to>
                                    </p:set>
                                    <p:animEffect transition="in" filter="blinds(horizontal)">
                                      <p:cBhvr>
                                        <p:cTn id="31" dur="500"/>
                                        <p:tgtEl>
                                          <p:spTgt spid="11981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19833"/>
                                        </p:tgtEl>
                                        <p:attrNameLst>
                                          <p:attrName>style.visibility</p:attrName>
                                        </p:attrNameLst>
                                      </p:cBhvr>
                                      <p:to>
                                        <p:strVal val="visible"/>
                                      </p:to>
                                    </p:set>
                                    <p:animEffect transition="in" filter="blinds(horizontal)">
                                      <p:cBhvr>
                                        <p:cTn id="36" dur="500"/>
                                        <p:tgtEl>
                                          <p:spTgt spid="119833"/>
                                        </p:tgtEl>
                                      </p:cBhvr>
                                    </p:animEffect>
                                  </p:childTnLst>
                                </p:cTn>
                              </p:par>
                            </p:childTnLst>
                          </p:cTn>
                        </p:par>
                        <p:par>
                          <p:cTn id="37" fill="hold" nodeType="afterGroup">
                            <p:stCondLst>
                              <p:cond delay="500"/>
                            </p:stCondLst>
                            <p:childTnLst>
                              <p:par>
                                <p:cTn id="38" presetID="12" presetClass="entr" presetSubtype="8" fill="hold" grpId="0" nodeType="afterEffect">
                                  <p:stCondLst>
                                    <p:cond delay="0"/>
                                  </p:stCondLst>
                                  <p:childTnLst>
                                    <p:set>
                                      <p:cBhvr>
                                        <p:cTn id="39" dur="1" fill="hold">
                                          <p:stCondLst>
                                            <p:cond delay="0"/>
                                          </p:stCondLst>
                                        </p:cTn>
                                        <p:tgtEl>
                                          <p:spTgt spid="119825"/>
                                        </p:tgtEl>
                                        <p:attrNameLst>
                                          <p:attrName>style.visibility</p:attrName>
                                        </p:attrNameLst>
                                      </p:cBhvr>
                                      <p:to>
                                        <p:strVal val="visible"/>
                                      </p:to>
                                    </p:set>
                                    <p:animEffect transition="in" filter="slide(fromLeft)">
                                      <p:cBhvr>
                                        <p:cTn id="40" dur="500"/>
                                        <p:tgtEl>
                                          <p:spTgt spid="11982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19826"/>
                                        </p:tgtEl>
                                        <p:attrNameLst>
                                          <p:attrName>style.visibility</p:attrName>
                                        </p:attrNameLst>
                                      </p:cBhvr>
                                      <p:to>
                                        <p:strVal val="visible"/>
                                      </p:to>
                                    </p:set>
                                    <p:animEffect transition="in" filter="blinds(horizontal)">
                                      <p:cBhvr>
                                        <p:cTn id="45" dur="500"/>
                                        <p:tgtEl>
                                          <p:spTgt spid="119826"/>
                                        </p:tgtEl>
                                      </p:cBhvr>
                                    </p:animEffect>
                                  </p:childTnLst>
                                </p:cTn>
                              </p:par>
                            </p:childTnLst>
                          </p:cTn>
                        </p:par>
                        <p:par>
                          <p:cTn id="46" fill="hold" nodeType="afterGroup">
                            <p:stCondLst>
                              <p:cond delay="500"/>
                            </p:stCondLst>
                            <p:childTnLst>
                              <p:par>
                                <p:cTn id="47" presetID="12" presetClass="entr" presetSubtype="8" fill="hold" grpId="0" nodeType="afterEffect">
                                  <p:stCondLst>
                                    <p:cond delay="0"/>
                                  </p:stCondLst>
                                  <p:childTnLst>
                                    <p:set>
                                      <p:cBhvr>
                                        <p:cTn id="48" dur="1" fill="hold">
                                          <p:stCondLst>
                                            <p:cond delay="0"/>
                                          </p:stCondLst>
                                        </p:cTn>
                                        <p:tgtEl>
                                          <p:spTgt spid="119827"/>
                                        </p:tgtEl>
                                        <p:attrNameLst>
                                          <p:attrName>style.visibility</p:attrName>
                                        </p:attrNameLst>
                                      </p:cBhvr>
                                      <p:to>
                                        <p:strVal val="visible"/>
                                      </p:to>
                                    </p:set>
                                    <p:animEffect transition="in" filter="slide(fromLeft)">
                                      <p:cBhvr>
                                        <p:cTn id="49" dur="500"/>
                                        <p:tgtEl>
                                          <p:spTgt spid="11982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119828"/>
                                        </p:tgtEl>
                                        <p:attrNameLst>
                                          <p:attrName>style.visibility</p:attrName>
                                        </p:attrNameLst>
                                      </p:cBhvr>
                                      <p:to>
                                        <p:strVal val="visible"/>
                                      </p:to>
                                    </p:set>
                                    <p:animEffect transition="in" filter="blinds(horizontal)">
                                      <p:cBhvr>
                                        <p:cTn id="54" dur="500"/>
                                        <p:tgtEl>
                                          <p:spTgt spid="119828"/>
                                        </p:tgtEl>
                                      </p:cBhvr>
                                    </p:animEffect>
                                  </p:childTnLst>
                                </p:cTn>
                              </p:par>
                            </p:childTnLst>
                          </p:cTn>
                        </p:par>
                        <p:par>
                          <p:cTn id="55" fill="hold" nodeType="afterGroup">
                            <p:stCondLst>
                              <p:cond delay="500"/>
                            </p:stCondLst>
                            <p:childTnLst>
                              <p:par>
                                <p:cTn id="56" presetID="12" presetClass="entr" presetSubtype="8" fill="hold" grpId="0" nodeType="afterEffect">
                                  <p:stCondLst>
                                    <p:cond delay="0"/>
                                  </p:stCondLst>
                                  <p:childTnLst>
                                    <p:set>
                                      <p:cBhvr>
                                        <p:cTn id="57" dur="1" fill="hold">
                                          <p:stCondLst>
                                            <p:cond delay="0"/>
                                          </p:stCondLst>
                                        </p:cTn>
                                        <p:tgtEl>
                                          <p:spTgt spid="119829"/>
                                        </p:tgtEl>
                                        <p:attrNameLst>
                                          <p:attrName>style.visibility</p:attrName>
                                        </p:attrNameLst>
                                      </p:cBhvr>
                                      <p:to>
                                        <p:strVal val="visible"/>
                                      </p:to>
                                    </p:set>
                                    <p:animEffect transition="in" filter="slide(fromLeft)">
                                      <p:cBhvr>
                                        <p:cTn id="58" dur="500"/>
                                        <p:tgtEl>
                                          <p:spTgt spid="11982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19830"/>
                                        </p:tgtEl>
                                        <p:attrNameLst>
                                          <p:attrName>style.visibility</p:attrName>
                                        </p:attrNameLst>
                                      </p:cBhvr>
                                      <p:to>
                                        <p:strVal val="visible"/>
                                      </p:to>
                                    </p:set>
                                    <p:animEffect transition="in" filter="blinds(horizontal)">
                                      <p:cBhvr>
                                        <p:cTn id="63" dur="500"/>
                                        <p:tgtEl>
                                          <p:spTgt spid="119830"/>
                                        </p:tgtEl>
                                      </p:cBhvr>
                                    </p:animEffect>
                                  </p:childTnLst>
                                </p:cTn>
                              </p:par>
                            </p:childTnLst>
                          </p:cTn>
                        </p:par>
                        <p:par>
                          <p:cTn id="64" fill="hold" nodeType="afterGroup">
                            <p:stCondLst>
                              <p:cond delay="500"/>
                            </p:stCondLst>
                            <p:childTnLst>
                              <p:par>
                                <p:cTn id="65" presetID="12" presetClass="entr" presetSubtype="8" fill="hold" grpId="0" nodeType="afterEffect">
                                  <p:stCondLst>
                                    <p:cond delay="0"/>
                                  </p:stCondLst>
                                  <p:childTnLst>
                                    <p:set>
                                      <p:cBhvr>
                                        <p:cTn id="66" dur="1" fill="hold">
                                          <p:stCondLst>
                                            <p:cond delay="0"/>
                                          </p:stCondLst>
                                        </p:cTn>
                                        <p:tgtEl>
                                          <p:spTgt spid="119831"/>
                                        </p:tgtEl>
                                        <p:attrNameLst>
                                          <p:attrName>style.visibility</p:attrName>
                                        </p:attrNameLst>
                                      </p:cBhvr>
                                      <p:to>
                                        <p:strVal val="visible"/>
                                      </p:to>
                                    </p:set>
                                    <p:animEffect transition="in" filter="slide(fromLeft)">
                                      <p:cBhvr>
                                        <p:cTn id="67" dur="500"/>
                                        <p:tgtEl>
                                          <p:spTgt spid="11983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19832"/>
                                        </p:tgtEl>
                                        <p:attrNameLst>
                                          <p:attrName>style.visibility</p:attrName>
                                        </p:attrNameLst>
                                      </p:cBhvr>
                                      <p:to>
                                        <p:strVal val="visible"/>
                                      </p:to>
                                    </p:set>
                                    <p:animEffect transition="in" filter="blinds(horizontal)">
                                      <p:cBhvr>
                                        <p:cTn id="72" dur="500"/>
                                        <p:tgtEl>
                                          <p:spTgt spid="11983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19815"/>
                                        </p:tgtEl>
                                        <p:attrNameLst>
                                          <p:attrName>style.visibility</p:attrName>
                                        </p:attrNameLst>
                                      </p:cBhvr>
                                      <p:to>
                                        <p:strVal val="visible"/>
                                      </p:to>
                                    </p:set>
                                    <p:animEffect transition="in" filter="blinds(horizontal)">
                                      <p:cBhvr>
                                        <p:cTn id="77" dur="500"/>
                                        <p:tgtEl>
                                          <p:spTgt spid="11981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19836"/>
                                        </p:tgtEl>
                                        <p:attrNameLst>
                                          <p:attrName>style.visibility</p:attrName>
                                        </p:attrNameLst>
                                      </p:cBhvr>
                                      <p:to>
                                        <p:strVal val="visible"/>
                                      </p:to>
                                    </p:set>
                                    <p:animEffect transition="in" filter="blinds(horizontal)">
                                      <p:cBhvr>
                                        <p:cTn id="82" dur="500"/>
                                        <p:tgtEl>
                                          <p:spTgt spid="119836"/>
                                        </p:tgtEl>
                                      </p:cBhvr>
                                    </p:animEffect>
                                  </p:childTnLst>
                                </p:cTn>
                              </p:par>
                            </p:childTnLst>
                          </p:cTn>
                        </p:par>
                        <p:par>
                          <p:cTn id="83" fill="hold" nodeType="afterGroup">
                            <p:stCondLst>
                              <p:cond delay="500"/>
                            </p:stCondLst>
                            <p:childTnLst>
                              <p:par>
                                <p:cTn id="84" presetID="12" presetClass="entr" presetSubtype="8" fill="hold" grpId="0" nodeType="afterEffect">
                                  <p:stCondLst>
                                    <p:cond delay="0"/>
                                  </p:stCondLst>
                                  <p:childTnLst>
                                    <p:set>
                                      <p:cBhvr>
                                        <p:cTn id="85" dur="1" fill="hold">
                                          <p:stCondLst>
                                            <p:cond delay="0"/>
                                          </p:stCondLst>
                                        </p:cTn>
                                        <p:tgtEl>
                                          <p:spTgt spid="119834"/>
                                        </p:tgtEl>
                                        <p:attrNameLst>
                                          <p:attrName>style.visibility</p:attrName>
                                        </p:attrNameLst>
                                      </p:cBhvr>
                                      <p:to>
                                        <p:strVal val="visible"/>
                                      </p:to>
                                    </p:set>
                                    <p:animEffect transition="in" filter="slide(fromLeft)">
                                      <p:cBhvr>
                                        <p:cTn id="86" dur="500"/>
                                        <p:tgtEl>
                                          <p:spTgt spid="119834"/>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119835"/>
                                        </p:tgtEl>
                                        <p:attrNameLst>
                                          <p:attrName>style.visibility</p:attrName>
                                        </p:attrNameLst>
                                      </p:cBhvr>
                                      <p:to>
                                        <p:strVal val="visible"/>
                                      </p:to>
                                    </p:set>
                                    <p:animEffect transition="in" filter="blinds(horizontal)">
                                      <p:cBhvr>
                                        <p:cTn id="91" dur="500"/>
                                        <p:tgtEl>
                                          <p:spTgt spid="119835"/>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119823"/>
                                        </p:tgtEl>
                                        <p:attrNameLst>
                                          <p:attrName>style.visibility</p:attrName>
                                        </p:attrNameLst>
                                      </p:cBhvr>
                                      <p:to>
                                        <p:strVal val="visible"/>
                                      </p:to>
                                    </p:set>
                                    <p:animEffect transition="in" filter="blinds(horizontal)">
                                      <p:cBhvr>
                                        <p:cTn id="96" dur="500"/>
                                        <p:tgtEl>
                                          <p:spTgt spid="119823"/>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119837"/>
                                        </p:tgtEl>
                                        <p:attrNameLst>
                                          <p:attrName>style.visibility</p:attrName>
                                        </p:attrNameLst>
                                      </p:cBhvr>
                                      <p:to>
                                        <p:strVal val="visible"/>
                                      </p:to>
                                    </p:set>
                                    <p:animEffect transition="in" filter="blinds(horizontal)">
                                      <p:cBhvr>
                                        <p:cTn id="101" dur="500"/>
                                        <p:tgtEl>
                                          <p:spTgt spid="119837"/>
                                        </p:tgtEl>
                                      </p:cBhvr>
                                    </p:animEffect>
                                  </p:childTnLst>
                                </p:cTn>
                              </p:par>
                            </p:childTnLst>
                          </p:cTn>
                        </p:par>
                        <p:par>
                          <p:cTn id="102" fill="hold" nodeType="afterGroup">
                            <p:stCondLst>
                              <p:cond delay="500"/>
                            </p:stCondLst>
                            <p:childTnLst>
                              <p:par>
                                <p:cTn id="103" presetID="12" presetClass="entr" presetSubtype="8" fill="hold" grpId="0" nodeType="afterEffect">
                                  <p:stCondLst>
                                    <p:cond delay="0"/>
                                  </p:stCondLst>
                                  <p:childTnLst>
                                    <p:set>
                                      <p:cBhvr>
                                        <p:cTn id="104" dur="1" fill="hold">
                                          <p:stCondLst>
                                            <p:cond delay="0"/>
                                          </p:stCondLst>
                                        </p:cTn>
                                        <p:tgtEl>
                                          <p:spTgt spid="119838"/>
                                        </p:tgtEl>
                                        <p:attrNameLst>
                                          <p:attrName>style.visibility</p:attrName>
                                        </p:attrNameLst>
                                      </p:cBhvr>
                                      <p:to>
                                        <p:strVal val="visible"/>
                                      </p:to>
                                    </p:set>
                                    <p:animEffect transition="in" filter="slide(fromLeft)">
                                      <p:cBhvr>
                                        <p:cTn id="105" dur="500"/>
                                        <p:tgtEl>
                                          <p:spTgt spid="119838"/>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119839"/>
                                        </p:tgtEl>
                                        <p:attrNameLst>
                                          <p:attrName>style.visibility</p:attrName>
                                        </p:attrNameLst>
                                      </p:cBhvr>
                                      <p:to>
                                        <p:strVal val="visible"/>
                                      </p:to>
                                    </p:set>
                                    <p:animEffect transition="in" filter="blinds(horizontal)">
                                      <p:cBhvr>
                                        <p:cTn id="110" dur="500"/>
                                        <p:tgtEl>
                                          <p:spTgt spid="119839"/>
                                        </p:tgtEl>
                                      </p:cBhvr>
                                    </p:animEffect>
                                  </p:childTnLst>
                                </p:cTn>
                              </p:par>
                            </p:childTnLst>
                          </p:cTn>
                        </p:par>
                        <p:par>
                          <p:cTn id="111" fill="hold" nodeType="afterGroup">
                            <p:stCondLst>
                              <p:cond delay="500"/>
                            </p:stCondLst>
                            <p:childTnLst>
                              <p:par>
                                <p:cTn id="112" presetID="12" presetClass="entr" presetSubtype="8" fill="hold" grpId="0" nodeType="afterEffect">
                                  <p:stCondLst>
                                    <p:cond delay="0"/>
                                  </p:stCondLst>
                                  <p:childTnLst>
                                    <p:set>
                                      <p:cBhvr>
                                        <p:cTn id="113" dur="1" fill="hold">
                                          <p:stCondLst>
                                            <p:cond delay="0"/>
                                          </p:stCondLst>
                                        </p:cTn>
                                        <p:tgtEl>
                                          <p:spTgt spid="119840"/>
                                        </p:tgtEl>
                                        <p:attrNameLst>
                                          <p:attrName>style.visibility</p:attrName>
                                        </p:attrNameLst>
                                      </p:cBhvr>
                                      <p:to>
                                        <p:strVal val="visible"/>
                                      </p:to>
                                    </p:set>
                                    <p:animEffect transition="in" filter="slide(fromLeft)">
                                      <p:cBhvr>
                                        <p:cTn id="114" dur="500"/>
                                        <p:tgtEl>
                                          <p:spTgt spid="119840"/>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3" presetClass="entr" presetSubtype="10" fill="hold" grpId="0" nodeType="clickEffect">
                                  <p:stCondLst>
                                    <p:cond delay="0"/>
                                  </p:stCondLst>
                                  <p:childTnLst>
                                    <p:set>
                                      <p:cBhvr>
                                        <p:cTn id="118" dur="1" fill="hold">
                                          <p:stCondLst>
                                            <p:cond delay="0"/>
                                          </p:stCondLst>
                                        </p:cTn>
                                        <p:tgtEl>
                                          <p:spTgt spid="119841"/>
                                        </p:tgtEl>
                                        <p:attrNameLst>
                                          <p:attrName>style.visibility</p:attrName>
                                        </p:attrNameLst>
                                      </p:cBhvr>
                                      <p:to>
                                        <p:strVal val="visible"/>
                                      </p:to>
                                    </p:set>
                                    <p:animEffect transition="in" filter="blinds(horizontal)">
                                      <p:cBhvr>
                                        <p:cTn id="119" dur="500"/>
                                        <p:tgtEl>
                                          <p:spTgt spid="119841"/>
                                        </p:tgtEl>
                                      </p:cBhvr>
                                    </p:animEffect>
                                  </p:childTnLst>
                                </p:cTn>
                              </p:par>
                            </p:childTnLst>
                          </p:cTn>
                        </p:par>
                        <p:par>
                          <p:cTn id="120" fill="hold" nodeType="afterGroup">
                            <p:stCondLst>
                              <p:cond delay="500"/>
                            </p:stCondLst>
                            <p:childTnLst>
                              <p:par>
                                <p:cTn id="121" presetID="12" presetClass="entr" presetSubtype="8" fill="hold" grpId="0" nodeType="afterEffect">
                                  <p:stCondLst>
                                    <p:cond delay="0"/>
                                  </p:stCondLst>
                                  <p:childTnLst>
                                    <p:set>
                                      <p:cBhvr>
                                        <p:cTn id="122" dur="1" fill="hold">
                                          <p:stCondLst>
                                            <p:cond delay="0"/>
                                          </p:stCondLst>
                                        </p:cTn>
                                        <p:tgtEl>
                                          <p:spTgt spid="119842"/>
                                        </p:tgtEl>
                                        <p:attrNameLst>
                                          <p:attrName>style.visibility</p:attrName>
                                        </p:attrNameLst>
                                      </p:cBhvr>
                                      <p:to>
                                        <p:strVal val="visible"/>
                                      </p:to>
                                    </p:set>
                                    <p:animEffect transition="in" filter="slide(fromLeft)">
                                      <p:cBhvr>
                                        <p:cTn id="123" dur="500"/>
                                        <p:tgtEl>
                                          <p:spTgt spid="119842"/>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3" presetClass="entr" presetSubtype="10" fill="hold" grpId="0" nodeType="clickEffect">
                                  <p:stCondLst>
                                    <p:cond delay="0"/>
                                  </p:stCondLst>
                                  <p:childTnLst>
                                    <p:set>
                                      <p:cBhvr>
                                        <p:cTn id="127" dur="1" fill="hold">
                                          <p:stCondLst>
                                            <p:cond delay="0"/>
                                          </p:stCondLst>
                                        </p:cTn>
                                        <p:tgtEl>
                                          <p:spTgt spid="119843"/>
                                        </p:tgtEl>
                                        <p:attrNameLst>
                                          <p:attrName>style.visibility</p:attrName>
                                        </p:attrNameLst>
                                      </p:cBhvr>
                                      <p:to>
                                        <p:strVal val="visible"/>
                                      </p:to>
                                    </p:set>
                                    <p:animEffect transition="in" filter="blinds(horizontal)">
                                      <p:cBhvr>
                                        <p:cTn id="128" dur="500"/>
                                        <p:tgtEl>
                                          <p:spTgt spid="119843"/>
                                        </p:tgtEl>
                                      </p:cBhvr>
                                    </p:animEffect>
                                  </p:childTnLst>
                                </p:cTn>
                              </p:par>
                            </p:childTnLst>
                          </p:cTn>
                        </p:par>
                        <p:par>
                          <p:cTn id="129" fill="hold" nodeType="afterGroup">
                            <p:stCondLst>
                              <p:cond delay="500"/>
                            </p:stCondLst>
                            <p:childTnLst>
                              <p:par>
                                <p:cTn id="130" presetID="12" presetClass="entr" presetSubtype="8" fill="hold" grpId="0" nodeType="afterEffect">
                                  <p:stCondLst>
                                    <p:cond delay="0"/>
                                  </p:stCondLst>
                                  <p:childTnLst>
                                    <p:set>
                                      <p:cBhvr>
                                        <p:cTn id="131" dur="1" fill="hold">
                                          <p:stCondLst>
                                            <p:cond delay="0"/>
                                          </p:stCondLst>
                                        </p:cTn>
                                        <p:tgtEl>
                                          <p:spTgt spid="119844"/>
                                        </p:tgtEl>
                                        <p:attrNameLst>
                                          <p:attrName>style.visibility</p:attrName>
                                        </p:attrNameLst>
                                      </p:cBhvr>
                                      <p:to>
                                        <p:strVal val="visible"/>
                                      </p:to>
                                    </p:set>
                                    <p:animEffect transition="in" filter="slide(fromLeft)">
                                      <p:cBhvr>
                                        <p:cTn id="132" dur="500"/>
                                        <p:tgtEl>
                                          <p:spTgt spid="119844"/>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119845"/>
                                        </p:tgtEl>
                                        <p:attrNameLst>
                                          <p:attrName>style.visibility</p:attrName>
                                        </p:attrNameLst>
                                      </p:cBhvr>
                                      <p:to>
                                        <p:strVal val="visible"/>
                                      </p:to>
                                    </p:set>
                                    <p:animEffect transition="in" filter="blinds(horizontal)">
                                      <p:cBhvr>
                                        <p:cTn id="137" dur="500"/>
                                        <p:tgtEl>
                                          <p:spTgt spid="119845"/>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2" presetClass="entr" presetSubtype="2" fill="hold" nodeType="clickEffect">
                                  <p:stCondLst>
                                    <p:cond delay="0"/>
                                  </p:stCondLst>
                                  <p:childTnLst>
                                    <p:set>
                                      <p:cBhvr>
                                        <p:cTn id="141" dur="1" fill="hold">
                                          <p:stCondLst>
                                            <p:cond delay="0"/>
                                          </p:stCondLst>
                                        </p:cTn>
                                        <p:tgtEl>
                                          <p:spTgt spid="2"/>
                                        </p:tgtEl>
                                        <p:attrNameLst>
                                          <p:attrName>style.visibility</p:attrName>
                                        </p:attrNameLst>
                                      </p:cBhvr>
                                      <p:to>
                                        <p:strVal val="visible"/>
                                      </p:to>
                                    </p:set>
                                    <p:animEffect transition="in" filter="slide(fromRight)">
                                      <p:cBhvr>
                                        <p:cTn id="142" dur="500"/>
                                        <p:tgtEl>
                                          <p:spTgt spid="2"/>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119817"/>
                                        </p:tgtEl>
                                        <p:attrNameLst>
                                          <p:attrName>style.visibility</p:attrName>
                                        </p:attrNameLst>
                                      </p:cBhvr>
                                      <p:to>
                                        <p:strVal val="visible"/>
                                      </p:to>
                                    </p:set>
                                    <p:animEffect transition="in" filter="blinds(horizontal)">
                                      <p:cBhvr>
                                        <p:cTn id="147" dur="500"/>
                                        <p:tgtEl>
                                          <p:spTgt spid="119817"/>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3" presetClass="entr" presetSubtype="10" fill="hold" grpId="0" nodeType="clickEffect">
                                  <p:stCondLst>
                                    <p:cond delay="0"/>
                                  </p:stCondLst>
                                  <p:childTnLst>
                                    <p:set>
                                      <p:cBhvr>
                                        <p:cTn id="151" dur="1" fill="hold">
                                          <p:stCondLst>
                                            <p:cond delay="0"/>
                                          </p:stCondLst>
                                        </p:cTn>
                                        <p:tgtEl>
                                          <p:spTgt spid="119814"/>
                                        </p:tgtEl>
                                        <p:attrNameLst>
                                          <p:attrName>style.visibility</p:attrName>
                                        </p:attrNameLst>
                                      </p:cBhvr>
                                      <p:to>
                                        <p:strVal val="visible"/>
                                      </p:to>
                                    </p:set>
                                    <p:animEffect transition="in" filter="blinds(horizontal)">
                                      <p:cBhvr>
                                        <p:cTn id="152" dur="500"/>
                                        <p:tgtEl>
                                          <p:spTgt spid="119814"/>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3" presetClass="entr" presetSubtype="10" fill="hold" grpId="0" nodeType="clickEffect">
                                  <p:stCondLst>
                                    <p:cond delay="0"/>
                                  </p:stCondLst>
                                  <p:childTnLst>
                                    <p:set>
                                      <p:cBhvr>
                                        <p:cTn id="156" dur="1" fill="hold">
                                          <p:stCondLst>
                                            <p:cond delay="0"/>
                                          </p:stCondLst>
                                        </p:cTn>
                                        <p:tgtEl>
                                          <p:spTgt spid="119818"/>
                                        </p:tgtEl>
                                        <p:attrNameLst>
                                          <p:attrName>style.visibility</p:attrName>
                                        </p:attrNameLst>
                                      </p:cBhvr>
                                      <p:to>
                                        <p:strVal val="visible"/>
                                      </p:to>
                                    </p:set>
                                    <p:animEffect transition="in" filter="blinds(horizontal)">
                                      <p:cBhvr>
                                        <p:cTn id="157" dur="500"/>
                                        <p:tgtEl>
                                          <p:spTgt spid="119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autoUpdateAnimBg="0"/>
      <p:bldP spid="119812" grpId="0" autoUpdateAnimBg="0"/>
      <p:bldP spid="119813" grpId="0" animBg="1"/>
      <p:bldP spid="119814" grpId="0" autoUpdateAnimBg="0"/>
      <p:bldP spid="119815" grpId="0" autoUpdateAnimBg="0"/>
      <p:bldP spid="119816" grpId="0" autoUpdateAnimBg="0"/>
      <p:bldP spid="119817" grpId="0" autoUpdateAnimBg="0"/>
      <p:bldP spid="119818" grpId="0" autoUpdateAnimBg="0"/>
      <p:bldP spid="119819" grpId="0" autoUpdateAnimBg="0"/>
      <p:bldP spid="119823" grpId="0" autoUpdateAnimBg="0"/>
      <p:bldP spid="119825" grpId="0" animBg="1"/>
      <p:bldP spid="119826" grpId="0" autoUpdateAnimBg="0"/>
      <p:bldP spid="119827" grpId="0" animBg="1"/>
      <p:bldP spid="119828" grpId="0" autoUpdateAnimBg="0"/>
      <p:bldP spid="119829" grpId="0" animBg="1"/>
      <p:bldP spid="119830" grpId="0" autoUpdateAnimBg="0"/>
      <p:bldP spid="119831" grpId="0" animBg="1"/>
      <p:bldP spid="119832" grpId="0" autoUpdateAnimBg="0"/>
      <p:bldP spid="119833" grpId="0" autoUpdateAnimBg="0"/>
      <p:bldP spid="119834" grpId="0" animBg="1"/>
      <p:bldP spid="119835" grpId="0" autoUpdateAnimBg="0"/>
      <p:bldP spid="119836" grpId="0" autoUpdateAnimBg="0"/>
      <p:bldP spid="119837" grpId="0" autoUpdateAnimBg="0"/>
      <p:bldP spid="119838" grpId="0" animBg="1"/>
      <p:bldP spid="119839" grpId="0" autoUpdateAnimBg="0"/>
      <p:bldP spid="119840" grpId="0" animBg="1"/>
      <p:bldP spid="119841" grpId="0" autoUpdateAnimBg="0"/>
      <p:bldP spid="119842" grpId="0" animBg="1"/>
      <p:bldP spid="119843" grpId="0" autoUpdateAnimBg="0"/>
      <p:bldP spid="119844" grpId="0" animBg="1"/>
      <p:bldP spid="119845" grpId="0" autoUpdateAnimBg="0"/>
      <p:bldP spid="11984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152400"/>
            <a:ext cx="8229600" cy="1143000"/>
          </a:xfrm>
        </p:spPr>
        <p:txBody>
          <a:bodyPr/>
          <a:lstStyle/>
          <a:p>
            <a:pPr eaLnBrk="1" hangingPunct="1"/>
            <a:r>
              <a:rPr lang="zh-CN" altLang="en-US" b="1" dirty="0" smtClean="0"/>
              <a:t>1.3 计算机硬件的主要技术指标</a:t>
            </a:r>
            <a:endParaRPr lang="en-US" altLang="zh-CN" b="1" dirty="0" smtClean="0"/>
          </a:p>
        </p:txBody>
      </p:sp>
      <p:sp>
        <p:nvSpPr>
          <p:cNvPr id="120835" name="Text Box 3"/>
          <p:cNvSpPr txBox="1">
            <a:spLocks noChangeArrowheads="1"/>
          </p:cNvSpPr>
          <p:nvPr/>
        </p:nvSpPr>
        <p:spPr bwMode="auto">
          <a:xfrm>
            <a:off x="236538" y="1450975"/>
            <a:ext cx="27352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3200">
                <a:latin typeface="Times New Roman" pitchFamily="18" charset="0"/>
              </a:rPr>
              <a:t>1</a:t>
            </a:r>
            <a:r>
              <a:rPr lang="zh-CN" altLang="en-US" sz="3200"/>
              <a:t>.机器字长</a:t>
            </a:r>
          </a:p>
        </p:txBody>
      </p:sp>
      <p:sp>
        <p:nvSpPr>
          <p:cNvPr id="120836" name="Text Box 4"/>
          <p:cNvSpPr txBox="1">
            <a:spLocks noChangeArrowheads="1"/>
          </p:cNvSpPr>
          <p:nvPr/>
        </p:nvSpPr>
        <p:spPr bwMode="auto">
          <a:xfrm>
            <a:off x="201613" y="4057650"/>
            <a:ext cx="29225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3200">
                <a:latin typeface="Times New Roman" pitchFamily="18" charset="0"/>
              </a:rPr>
              <a:t>2</a:t>
            </a:r>
            <a:r>
              <a:rPr lang="zh-CN" altLang="en-US" sz="3200"/>
              <a:t>.运算速度</a:t>
            </a:r>
          </a:p>
        </p:txBody>
      </p:sp>
      <p:sp>
        <p:nvSpPr>
          <p:cNvPr id="120837" name="AutoShape 5"/>
          <p:cNvSpPr>
            <a:spLocks/>
          </p:cNvSpPr>
          <p:nvPr/>
        </p:nvSpPr>
        <p:spPr bwMode="auto">
          <a:xfrm>
            <a:off x="2438400" y="2971800"/>
            <a:ext cx="228600" cy="3124200"/>
          </a:xfrm>
          <a:prstGeom prst="leftBrace">
            <a:avLst>
              <a:gd name="adj1" fmla="val 113889"/>
              <a:gd name="adj2" fmla="val 45477"/>
            </a:avLst>
          </a:pr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a:spcBef>
                <a:spcPct val="20000"/>
              </a:spcBef>
            </a:pPr>
            <a:endParaRPr lang="zh-CN" altLang="en-US"/>
          </a:p>
        </p:txBody>
      </p:sp>
      <p:sp>
        <p:nvSpPr>
          <p:cNvPr id="120838" name="Text Box 6"/>
          <p:cNvSpPr txBox="1">
            <a:spLocks noChangeArrowheads="1"/>
          </p:cNvSpPr>
          <p:nvPr/>
        </p:nvSpPr>
        <p:spPr bwMode="auto">
          <a:xfrm>
            <a:off x="2667000" y="1347788"/>
            <a:ext cx="5757863"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en-US" altLang="zh-CN" sz="2800">
                <a:latin typeface="Times New Roman" pitchFamily="18" charset="0"/>
              </a:rPr>
              <a:t>CPU</a:t>
            </a:r>
            <a:r>
              <a:rPr lang="en-US" altLang="zh-CN" sz="1400"/>
              <a:t> </a:t>
            </a:r>
            <a:r>
              <a:rPr lang="zh-CN" altLang="en-US" sz="2800"/>
              <a:t>一次能处理数据的位数</a:t>
            </a:r>
          </a:p>
          <a:p>
            <a:pPr eaLnBrk="1" hangingPunct="1">
              <a:spcBef>
                <a:spcPct val="20000"/>
              </a:spcBef>
            </a:pPr>
            <a:r>
              <a:rPr lang="zh-CN" altLang="en-US" sz="2800"/>
              <a:t>与</a:t>
            </a:r>
            <a:r>
              <a:rPr lang="zh-CN" altLang="en-US" sz="1400"/>
              <a:t> </a:t>
            </a:r>
            <a:r>
              <a:rPr lang="en-US" altLang="zh-CN" sz="2800">
                <a:latin typeface="Times New Roman" pitchFamily="18" charset="0"/>
              </a:rPr>
              <a:t>CPU</a:t>
            </a:r>
            <a:r>
              <a:rPr lang="en-US" altLang="zh-CN" sz="1400"/>
              <a:t> </a:t>
            </a:r>
            <a:r>
              <a:rPr lang="zh-CN" altLang="en-US" sz="2800"/>
              <a:t>中的</a:t>
            </a:r>
            <a:r>
              <a:rPr lang="zh-CN" altLang="en-US" sz="1400"/>
              <a:t> </a:t>
            </a:r>
            <a:r>
              <a:rPr lang="zh-CN" altLang="en-US" sz="2800">
                <a:solidFill>
                  <a:schemeClr val="folHlink"/>
                </a:solidFill>
              </a:rPr>
              <a:t>寄存器位数</a:t>
            </a:r>
            <a:r>
              <a:rPr lang="zh-CN" altLang="en-US" sz="1400">
                <a:solidFill>
                  <a:schemeClr val="folHlink"/>
                </a:solidFill>
              </a:rPr>
              <a:t> </a:t>
            </a:r>
            <a:r>
              <a:rPr lang="zh-CN" altLang="en-US" sz="2800"/>
              <a:t>有关</a:t>
            </a:r>
          </a:p>
        </p:txBody>
      </p:sp>
      <p:sp>
        <p:nvSpPr>
          <p:cNvPr id="41991" name="Rectangle 10"/>
          <p:cNvSpPr>
            <a:spLocks noChangeArrowheads="1"/>
          </p:cNvSpPr>
          <p:nvPr/>
        </p:nvSpPr>
        <p:spPr bwMode="auto">
          <a:xfrm>
            <a:off x="5040313" y="3378200"/>
            <a:ext cx="6096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endParaRPr lang="zh-CN" altLang="en-US" sz="3200"/>
          </a:p>
        </p:txBody>
      </p:sp>
      <p:sp>
        <p:nvSpPr>
          <p:cNvPr id="120849" name="Text Box 17"/>
          <p:cNvSpPr txBox="1">
            <a:spLocks noChangeArrowheads="1"/>
          </p:cNvSpPr>
          <p:nvPr/>
        </p:nvSpPr>
        <p:spPr bwMode="auto">
          <a:xfrm>
            <a:off x="2667000" y="2667000"/>
            <a:ext cx="2266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800"/>
              <a:t>主频</a:t>
            </a:r>
          </a:p>
        </p:txBody>
      </p:sp>
      <p:grpSp>
        <p:nvGrpSpPr>
          <p:cNvPr id="2" name="Group 18"/>
          <p:cNvGrpSpPr>
            <a:grpSpLocks/>
          </p:cNvGrpSpPr>
          <p:nvPr/>
        </p:nvGrpSpPr>
        <p:grpSpPr bwMode="auto">
          <a:xfrm>
            <a:off x="2686050" y="4130675"/>
            <a:ext cx="5924550" cy="579438"/>
            <a:chOff x="1692" y="2602"/>
            <a:chExt cx="3732" cy="365"/>
          </a:xfrm>
        </p:grpSpPr>
        <p:sp>
          <p:nvSpPr>
            <p:cNvPr id="42002" name="Text Box 19"/>
            <p:cNvSpPr txBox="1">
              <a:spLocks noChangeArrowheads="1"/>
            </p:cNvSpPr>
            <p:nvPr/>
          </p:nvSpPr>
          <p:spPr bwMode="auto">
            <a:xfrm>
              <a:off x="2618" y="2617"/>
              <a:ext cx="280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800"/>
                <a:t>每秒执行百万条指令</a:t>
              </a:r>
            </a:p>
          </p:txBody>
        </p:sp>
        <p:sp>
          <p:nvSpPr>
            <p:cNvPr id="42003" name="Text Box 20"/>
            <p:cNvSpPr txBox="1">
              <a:spLocks noChangeArrowheads="1"/>
            </p:cNvSpPr>
            <p:nvPr/>
          </p:nvSpPr>
          <p:spPr bwMode="auto">
            <a:xfrm>
              <a:off x="1692" y="2602"/>
              <a:ext cx="8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en-US" altLang="zh-CN" sz="3200">
                  <a:latin typeface="Times New Roman" pitchFamily="18" charset="0"/>
                </a:rPr>
                <a:t>MIPS</a:t>
              </a:r>
              <a:endParaRPr lang="zh-CN" altLang="en-US" sz="3200">
                <a:latin typeface="Times New Roman" pitchFamily="18" charset="0"/>
              </a:endParaRPr>
            </a:p>
          </p:txBody>
        </p:sp>
      </p:grpSp>
      <p:grpSp>
        <p:nvGrpSpPr>
          <p:cNvPr id="3" name="Group 21"/>
          <p:cNvGrpSpPr>
            <a:grpSpLocks/>
          </p:cNvGrpSpPr>
          <p:nvPr/>
        </p:nvGrpSpPr>
        <p:grpSpPr bwMode="auto">
          <a:xfrm>
            <a:off x="2641600" y="4922838"/>
            <a:ext cx="6361113" cy="625475"/>
            <a:chOff x="1771" y="3129"/>
            <a:chExt cx="4007" cy="394"/>
          </a:xfrm>
        </p:grpSpPr>
        <p:sp>
          <p:nvSpPr>
            <p:cNvPr id="42000" name="Text Box 22"/>
            <p:cNvSpPr txBox="1">
              <a:spLocks noChangeArrowheads="1"/>
            </p:cNvSpPr>
            <p:nvPr/>
          </p:nvSpPr>
          <p:spPr bwMode="auto">
            <a:xfrm>
              <a:off x="2724" y="3129"/>
              <a:ext cx="30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algn="ctr" eaLnBrk="1" hangingPunct="1">
                <a:spcBef>
                  <a:spcPct val="20000"/>
                </a:spcBef>
              </a:pPr>
              <a:r>
                <a:rPr lang="zh-CN" altLang="en-US" sz="2800"/>
                <a:t>执行一条指令所需时钟周期数</a:t>
              </a:r>
            </a:p>
          </p:txBody>
        </p:sp>
        <p:sp>
          <p:nvSpPr>
            <p:cNvPr id="42001" name="Text Box 23"/>
            <p:cNvSpPr txBox="1">
              <a:spLocks noChangeArrowheads="1"/>
            </p:cNvSpPr>
            <p:nvPr/>
          </p:nvSpPr>
          <p:spPr bwMode="auto">
            <a:xfrm>
              <a:off x="1771" y="3158"/>
              <a:ext cx="55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algn="ctr" eaLnBrk="1" hangingPunct="1">
                <a:spcBef>
                  <a:spcPct val="20000"/>
                </a:spcBef>
              </a:pPr>
              <a:r>
                <a:rPr lang="en-US" altLang="zh-CN" sz="3200">
                  <a:latin typeface="Times New Roman" pitchFamily="18" charset="0"/>
                </a:rPr>
                <a:t>CPI</a:t>
              </a:r>
              <a:endParaRPr lang="zh-CN" altLang="en-US" sz="3200">
                <a:latin typeface="Times New Roman" pitchFamily="18" charset="0"/>
              </a:endParaRPr>
            </a:p>
          </p:txBody>
        </p:sp>
      </p:grpSp>
      <p:grpSp>
        <p:nvGrpSpPr>
          <p:cNvPr id="4" name="Group 24"/>
          <p:cNvGrpSpPr>
            <a:grpSpLocks/>
          </p:cNvGrpSpPr>
          <p:nvPr/>
        </p:nvGrpSpPr>
        <p:grpSpPr bwMode="auto">
          <a:xfrm>
            <a:off x="2686050" y="5718175"/>
            <a:ext cx="5695950" cy="596900"/>
            <a:chOff x="1692" y="3602"/>
            <a:chExt cx="3588" cy="376"/>
          </a:xfrm>
        </p:grpSpPr>
        <p:sp>
          <p:nvSpPr>
            <p:cNvPr id="41998" name="Text Box 25"/>
            <p:cNvSpPr txBox="1">
              <a:spLocks noChangeArrowheads="1"/>
            </p:cNvSpPr>
            <p:nvPr/>
          </p:nvSpPr>
          <p:spPr bwMode="auto">
            <a:xfrm>
              <a:off x="2610" y="3602"/>
              <a:ext cx="267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800"/>
                <a:t>每秒浮点运算次数</a:t>
              </a:r>
            </a:p>
          </p:txBody>
        </p:sp>
        <p:sp>
          <p:nvSpPr>
            <p:cNvPr id="41999" name="Text Box 26"/>
            <p:cNvSpPr txBox="1">
              <a:spLocks noChangeArrowheads="1"/>
            </p:cNvSpPr>
            <p:nvPr/>
          </p:nvSpPr>
          <p:spPr bwMode="auto">
            <a:xfrm>
              <a:off x="1692" y="3613"/>
              <a:ext cx="106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en-US" altLang="zh-CN" sz="3200">
                  <a:latin typeface="Times New Roman" pitchFamily="18" charset="0"/>
                </a:rPr>
                <a:t>FLOPS</a:t>
              </a:r>
              <a:endParaRPr lang="zh-CN" altLang="en-US" sz="3200">
                <a:latin typeface="Times New Roman" pitchFamily="18" charset="0"/>
              </a:endParaRPr>
            </a:p>
          </p:txBody>
        </p:sp>
      </p:grpSp>
      <p:sp>
        <p:nvSpPr>
          <p:cNvPr id="41996" name="AutoShape 29">
            <a:hlinkClick r:id="rId3"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spcBef>
                <a:spcPct val="20000"/>
              </a:spcBef>
            </a:pPr>
            <a:endParaRPr lang="zh-CN" altLang="en-US"/>
          </a:p>
        </p:txBody>
      </p:sp>
      <p:sp>
        <p:nvSpPr>
          <p:cNvPr id="31" name="Text Box 6"/>
          <p:cNvSpPr txBox="1">
            <a:spLocks noRot="1" noChangeAspect="1" noMove="1" noResize="1" noEditPoints="1" noAdjustHandles="1" noChangeArrowheads="1" noChangeShapeType="1" noTextEdit="1"/>
          </p:cNvSpPr>
          <p:nvPr/>
        </p:nvSpPr>
        <p:spPr bwMode="auto">
          <a:xfrm>
            <a:off x="2708746" y="3378200"/>
            <a:ext cx="5757863" cy="1087092"/>
          </a:xfrm>
          <a:prstGeom prst="rect">
            <a:avLst/>
          </a:prstGeom>
          <a:blipFill rotWithShape="1">
            <a:blip r:embed="rId4"/>
            <a:stretch>
              <a:fillRect l="-2116" t="-7865"/>
            </a:stretch>
          </a:blipFill>
          <a:ln w="9525">
            <a:noFill/>
            <a:miter lim="800000"/>
            <a:headEnd/>
            <a:tailEnd/>
          </a:ln>
        </p:spPr>
        <p:txBody>
          <a:bodyPr/>
          <a:lstStyle/>
          <a:p>
            <a:pPr>
              <a:defRPr/>
            </a:pPr>
            <a:r>
              <a:rPr lang="zh-CN" altLang="en-US">
                <a:noFill/>
                <a:latin typeface="宋体" charset="-122"/>
                <a:ea typeface="宋体"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835"/>
                                        </p:tgtEl>
                                        <p:attrNameLst>
                                          <p:attrName>style.visibility</p:attrName>
                                        </p:attrNameLst>
                                      </p:cBhvr>
                                      <p:to>
                                        <p:strVal val="visible"/>
                                      </p:to>
                                    </p:set>
                                    <p:animEffect transition="in" filter="blinds(horizontal)">
                                      <p:cBhvr>
                                        <p:cTn id="7" dur="500"/>
                                        <p:tgtEl>
                                          <p:spTgt spid="1208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0838"/>
                                        </p:tgtEl>
                                        <p:attrNameLst>
                                          <p:attrName>style.visibility</p:attrName>
                                        </p:attrNameLst>
                                      </p:cBhvr>
                                      <p:to>
                                        <p:strVal val="visible"/>
                                      </p:to>
                                    </p:set>
                                    <p:animEffect transition="in" filter="blinds(horizontal)">
                                      <p:cBhvr>
                                        <p:cTn id="12" dur="500"/>
                                        <p:tgtEl>
                                          <p:spTgt spid="1208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0836"/>
                                        </p:tgtEl>
                                        <p:attrNameLst>
                                          <p:attrName>style.visibility</p:attrName>
                                        </p:attrNameLst>
                                      </p:cBhvr>
                                      <p:to>
                                        <p:strVal val="visible"/>
                                      </p:to>
                                    </p:set>
                                    <p:animEffect transition="in" filter="blinds(horizontal)">
                                      <p:cBhvr>
                                        <p:cTn id="17" dur="500"/>
                                        <p:tgtEl>
                                          <p:spTgt spid="120836"/>
                                        </p:tgtEl>
                                      </p:cBhvr>
                                    </p:animEffect>
                                  </p:childTnLst>
                                </p:cTn>
                              </p:par>
                            </p:childTnLst>
                          </p:cTn>
                        </p:par>
                        <p:par>
                          <p:cTn id="18" fill="hold" nodeType="afterGroup">
                            <p:stCondLst>
                              <p:cond delay="500"/>
                            </p:stCondLst>
                            <p:childTnLst>
                              <p:par>
                                <p:cTn id="19" presetID="16" presetClass="entr" presetSubtype="42" fill="hold" grpId="0" nodeType="afterEffect">
                                  <p:stCondLst>
                                    <p:cond delay="0"/>
                                  </p:stCondLst>
                                  <p:childTnLst>
                                    <p:set>
                                      <p:cBhvr>
                                        <p:cTn id="20" dur="1" fill="hold">
                                          <p:stCondLst>
                                            <p:cond delay="0"/>
                                          </p:stCondLst>
                                        </p:cTn>
                                        <p:tgtEl>
                                          <p:spTgt spid="120837"/>
                                        </p:tgtEl>
                                        <p:attrNameLst>
                                          <p:attrName>style.visibility</p:attrName>
                                        </p:attrNameLst>
                                      </p:cBhvr>
                                      <p:to>
                                        <p:strVal val="visible"/>
                                      </p:to>
                                    </p:set>
                                    <p:animEffect transition="in" filter="barn(outHorizontal)">
                                      <p:cBhvr>
                                        <p:cTn id="21" dur="500"/>
                                        <p:tgtEl>
                                          <p:spTgt spid="12083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20849"/>
                                        </p:tgtEl>
                                        <p:attrNameLst>
                                          <p:attrName>style.visibility</p:attrName>
                                        </p:attrNameLst>
                                      </p:cBhvr>
                                      <p:to>
                                        <p:strVal val="visible"/>
                                      </p:to>
                                    </p:set>
                                    <p:animEffect transition="in" filter="blinds(horizontal)">
                                      <p:cBhvr>
                                        <p:cTn id="26" dur="500"/>
                                        <p:tgtEl>
                                          <p:spTgt spid="12084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blinds(horizontal)">
                                      <p:cBhvr>
                                        <p:cTn id="31" dur="500"/>
                                        <p:tgtEl>
                                          <p:spTgt spid="3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blinds(horizontal)">
                                      <p:cBhvr>
                                        <p:cTn id="36" dur="500"/>
                                        <p:tgtEl>
                                          <p:spTgt spid="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blinds(horizontal)">
                                      <p:cBhvr>
                                        <p:cTn id="41" dur="500"/>
                                        <p:tgtEl>
                                          <p:spTgt spid="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blinds(horizontal)">
                                      <p:cBhvr>
                                        <p:cTn id="4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autoUpdateAnimBg="0"/>
      <p:bldP spid="120836" grpId="0" autoUpdateAnimBg="0"/>
      <p:bldP spid="120837" grpId="0" animBg="1"/>
      <p:bldP spid="120838" grpId="0" autoUpdateAnimBg="0"/>
      <p:bldP spid="12084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p:cNvSpPr txBox="1">
            <a:spLocks noChangeArrowheads="1"/>
          </p:cNvSpPr>
          <p:nvPr/>
        </p:nvSpPr>
        <p:spPr bwMode="auto">
          <a:xfrm>
            <a:off x="4594225" y="4821238"/>
            <a:ext cx="2597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800">
                <a:latin typeface="Times New Roman" pitchFamily="18" charset="0"/>
              </a:rPr>
              <a:t>2</a:t>
            </a:r>
            <a:r>
              <a:rPr lang="en-US" altLang="zh-CN" sz="2800" baseline="45000">
                <a:latin typeface="Times New Roman" pitchFamily="18" charset="0"/>
              </a:rPr>
              <a:t>21</a:t>
            </a:r>
            <a:r>
              <a:rPr lang="en-US" altLang="zh-CN" sz="2800" baseline="30000">
                <a:latin typeface="Times New Roman" pitchFamily="18" charset="0"/>
              </a:rPr>
              <a:t>  </a:t>
            </a:r>
            <a:r>
              <a:rPr lang="zh-CN" altLang="en-US" sz="2800"/>
              <a:t>=</a:t>
            </a:r>
            <a:r>
              <a:rPr lang="zh-CN" altLang="en-US" sz="1000"/>
              <a:t> </a:t>
            </a:r>
            <a:r>
              <a:rPr lang="zh-CN" altLang="en-US" sz="2800">
                <a:latin typeface="Times New Roman" pitchFamily="18" charset="0"/>
              </a:rPr>
              <a:t>256</a:t>
            </a:r>
            <a:r>
              <a:rPr lang="zh-CN" altLang="en-US">
                <a:latin typeface="Times New Roman" pitchFamily="18" charset="0"/>
              </a:rPr>
              <a:t>    </a:t>
            </a:r>
            <a:r>
              <a:rPr lang="en-US" altLang="zh-CN" sz="2800">
                <a:latin typeface="Times New Roman" pitchFamily="18" charset="0"/>
              </a:rPr>
              <a:t>KB</a:t>
            </a:r>
          </a:p>
        </p:txBody>
      </p:sp>
      <p:grpSp>
        <p:nvGrpSpPr>
          <p:cNvPr id="2" name="Group 3"/>
          <p:cNvGrpSpPr>
            <a:grpSpLocks/>
          </p:cNvGrpSpPr>
          <p:nvPr/>
        </p:nvGrpSpPr>
        <p:grpSpPr bwMode="auto">
          <a:xfrm>
            <a:off x="3657600" y="4267200"/>
            <a:ext cx="3505200" cy="585788"/>
            <a:chOff x="2304" y="2688"/>
            <a:chExt cx="2208" cy="369"/>
          </a:xfrm>
        </p:grpSpPr>
        <p:sp>
          <p:nvSpPr>
            <p:cNvPr id="43037" name="Text Box 4"/>
            <p:cNvSpPr txBox="1">
              <a:spLocks noChangeArrowheads="1"/>
            </p:cNvSpPr>
            <p:nvPr/>
          </p:nvSpPr>
          <p:spPr bwMode="auto">
            <a:xfrm>
              <a:off x="2894" y="2730"/>
              <a:ext cx="161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800">
                  <a:latin typeface="Times New Roman" pitchFamily="18" charset="0"/>
                </a:rPr>
                <a:t>2</a:t>
              </a:r>
              <a:r>
                <a:rPr lang="en-US" altLang="zh-CN" sz="2800" baseline="45000">
                  <a:latin typeface="Times New Roman" pitchFamily="18" charset="0"/>
                </a:rPr>
                <a:t>13</a:t>
              </a:r>
              <a:r>
                <a:rPr lang="en-US" altLang="zh-CN" sz="2800" baseline="40000">
                  <a:latin typeface="Times New Roman" pitchFamily="18" charset="0"/>
                </a:rPr>
                <a:t>  </a:t>
              </a:r>
              <a:r>
                <a:rPr lang="zh-CN" altLang="en-US" sz="2800"/>
                <a:t>=</a:t>
              </a:r>
              <a:r>
                <a:rPr lang="zh-CN" altLang="en-US" sz="1000"/>
                <a:t> </a:t>
              </a:r>
              <a:r>
                <a:rPr lang="zh-CN" altLang="en-US" sz="2800">
                  <a:latin typeface="Times New Roman" pitchFamily="18" charset="0"/>
                </a:rPr>
                <a:t>1</a:t>
              </a:r>
              <a:r>
                <a:rPr lang="zh-CN" altLang="en-US">
                  <a:latin typeface="Times New Roman" pitchFamily="18" charset="0"/>
                </a:rPr>
                <a:t>    </a:t>
              </a:r>
              <a:r>
                <a:rPr lang="en-US" altLang="zh-CN" sz="2800">
                  <a:latin typeface="Times New Roman" pitchFamily="18" charset="0"/>
                </a:rPr>
                <a:t>KB</a:t>
              </a:r>
              <a:endParaRPr lang="zh-CN" altLang="en-US" sz="2800">
                <a:latin typeface="Times New Roman" pitchFamily="18" charset="0"/>
              </a:endParaRPr>
            </a:p>
          </p:txBody>
        </p:sp>
        <p:sp>
          <p:nvSpPr>
            <p:cNvPr id="43038" name="Text Box 5"/>
            <p:cNvSpPr txBox="1">
              <a:spLocks noChangeArrowheads="1"/>
            </p:cNvSpPr>
            <p:nvPr/>
          </p:nvSpPr>
          <p:spPr bwMode="auto">
            <a:xfrm>
              <a:off x="2304" y="2688"/>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pPr>
              <a:r>
                <a:rPr lang="zh-CN" altLang="en-US" sz="2800"/>
                <a:t>如</a:t>
              </a:r>
              <a:endParaRPr lang="zh-CN" altLang="en-US" sz="3200"/>
            </a:p>
          </p:txBody>
        </p:sp>
      </p:grpSp>
      <p:sp>
        <p:nvSpPr>
          <p:cNvPr id="43012" name="Text Box 6"/>
          <p:cNvSpPr txBox="1">
            <a:spLocks noChangeArrowheads="1"/>
          </p:cNvSpPr>
          <p:nvPr/>
        </p:nvSpPr>
        <p:spPr bwMode="auto">
          <a:xfrm>
            <a:off x="474663" y="609600"/>
            <a:ext cx="31829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3200">
                <a:latin typeface="Times New Roman" pitchFamily="18" charset="0"/>
              </a:rPr>
              <a:t>3</a:t>
            </a:r>
            <a:r>
              <a:rPr lang="zh-CN" altLang="en-US" sz="3200"/>
              <a:t>.存储容量</a:t>
            </a:r>
          </a:p>
        </p:txBody>
      </p:sp>
      <p:sp>
        <p:nvSpPr>
          <p:cNvPr id="121863" name="AutoShape 7"/>
          <p:cNvSpPr>
            <a:spLocks/>
          </p:cNvSpPr>
          <p:nvPr/>
        </p:nvSpPr>
        <p:spPr bwMode="auto">
          <a:xfrm>
            <a:off x="457200" y="3048000"/>
            <a:ext cx="304800" cy="2667000"/>
          </a:xfrm>
          <a:prstGeom prst="leftBrace">
            <a:avLst>
              <a:gd name="adj1" fmla="val 72917"/>
              <a:gd name="adj2" fmla="val 50000"/>
            </a:avLst>
          </a:pr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20000"/>
              </a:spcBef>
            </a:pPr>
            <a:endParaRPr lang="zh-CN" altLang="en-US"/>
          </a:p>
        </p:txBody>
      </p:sp>
      <p:sp>
        <p:nvSpPr>
          <p:cNvPr id="121864" name="Text Box 8"/>
          <p:cNvSpPr txBox="1">
            <a:spLocks noChangeArrowheads="1"/>
          </p:cNvSpPr>
          <p:nvPr/>
        </p:nvSpPr>
        <p:spPr bwMode="auto">
          <a:xfrm>
            <a:off x="762000" y="2719388"/>
            <a:ext cx="2441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3200"/>
              <a:t>主存容量</a:t>
            </a:r>
          </a:p>
        </p:txBody>
      </p:sp>
      <p:sp>
        <p:nvSpPr>
          <p:cNvPr id="121865" name="Text Box 9"/>
          <p:cNvSpPr txBox="1">
            <a:spLocks noChangeArrowheads="1"/>
          </p:cNvSpPr>
          <p:nvPr/>
        </p:nvSpPr>
        <p:spPr bwMode="auto">
          <a:xfrm>
            <a:off x="762000" y="5507038"/>
            <a:ext cx="22971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3200"/>
              <a:t>辅存容量</a:t>
            </a:r>
          </a:p>
        </p:txBody>
      </p:sp>
      <p:sp>
        <p:nvSpPr>
          <p:cNvPr id="121866" name="AutoShape 10"/>
          <p:cNvSpPr>
            <a:spLocks/>
          </p:cNvSpPr>
          <p:nvPr/>
        </p:nvSpPr>
        <p:spPr bwMode="auto">
          <a:xfrm>
            <a:off x="2667000" y="1847850"/>
            <a:ext cx="304800" cy="2286000"/>
          </a:xfrm>
          <a:prstGeom prst="leftBrace">
            <a:avLst>
              <a:gd name="adj1" fmla="val 62500"/>
              <a:gd name="adj2" fmla="val 50000"/>
            </a:avLst>
          </a:pr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spcBef>
                <a:spcPct val="20000"/>
              </a:spcBef>
            </a:pPr>
            <a:endParaRPr lang="zh-CN" altLang="en-US"/>
          </a:p>
        </p:txBody>
      </p:sp>
      <p:sp>
        <p:nvSpPr>
          <p:cNvPr id="121867" name="Text Box 11"/>
          <p:cNvSpPr txBox="1">
            <a:spLocks noChangeArrowheads="1"/>
          </p:cNvSpPr>
          <p:nvPr/>
        </p:nvSpPr>
        <p:spPr bwMode="auto">
          <a:xfrm>
            <a:off x="3048000" y="1576388"/>
            <a:ext cx="5105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800"/>
              <a:t>存储单元个数</a:t>
            </a:r>
            <a:r>
              <a:rPr lang="zh-CN" altLang="en-US" sz="900"/>
              <a:t> </a:t>
            </a:r>
            <a:r>
              <a:rPr lang="en-US" altLang="zh-CN" sz="2800">
                <a:latin typeface="Times New Roman" pitchFamily="18" charset="0"/>
                <a:cs typeface="Times New Roman" pitchFamily="18" charset="0"/>
              </a:rPr>
              <a:t>×</a:t>
            </a:r>
            <a:r>
              <a:rPr lang="en-US" altLang="zh-CN" sz="900">
                <a:latin typeface="Times New Roman" pitchFamily="18" charset="0"/>
                <a:cs typeface="Times New Roman" pitchFamily="18" charset="0"/>
              </a:rPr>
              <a:t> </a:t>
            </a:r>
            <a:r>
              <a:rPr lang="zh-CN" altLang="en-US" sz="2800"/>
              <a:t>存储字长</a:t>
            </a:r>
          </a:p>
        </p:txBody>
      </p:sp>
      <p:sp>
        <p:nvSpPr>
          <p:cNvPr id="121868" name="Text Box 12"/>
          <p:cNvSpPr txBox="1">
            <a:spLocks noChangeArrowheads="1"/>
          </p:cNvSpPr>
          <p:nvPr/>
        </p:nvSpPr>
        <p:spPr bwMode="auto">
          <a:xfrm>
            <a:off x="3048000" y="3840163"/>
            <a:ext cx="21002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800"/>
              <a:t>字节数</a:t>
            </a:r>
          </a:p>
        </p:txBody>
      </p:sp>
      <p:sp>
        <p:nvSpPr>
          <p:cNvPr id="121869" name="Text Box 13"/>
          <p:cNvSpPr txBox="1">
            <a:spLocks noChangeArrowheads="1"/>
          </p:cNvSpPr>
          <p:nvPr/>
        </p:nvSpPr>
        <p:spPr bwMode="auto">
          <a:xfrm>
            <a:off x="3048000" y="5508625"/>
            <a:ext cx="3429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800"/>
              <a:t>字节数    </a:t>
            </a:r>
            <a:r>
              <a:rPr lang="zh-CN" altLang="en-US" sz="2800">
                <a:latin typeface="Times New Roman" pitchFamily="18" charset="0"/>
              </a:rPr>
              <a:t>80 </a:t>
            </a:r>
            <a:r>
              <a:rPr lang="en-US" altLang="zh-CN" sz="2800">
                <a:latin typeface="Times New Roman" pitchFamily="18" charset="0"/>
              </a:rPr>
              <a:t>GB</a:t>
            </a:r>
          </a:p>
        </p:txBody>
      </p:sp>
      <p:sp>
        <p:nvSpPr>
          <p:cNvPr id="121870" name="Text Box 14"/>
          <p:cNvSpPr txBox="1">
            <a:spLocks noChangeArrowheads="1"/>
          </p:cNvSpPr>
          <p:nvPr/>
        </p:nvSpPr>
        <p:spPr bwMode="auto">
          <a:xfrm>
            <a:off x="3589338" y="2133600"/>
            <a:ext cx="52498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800"/>
              <a:t>如  </a:t>
            </a:r>
            <a:r>
              <a:rPr lang="en-US" altLang="zh-CN" sz="2800">
                <a:latin typeface="Times New Roman" pitchFamily="18" charset="0"/>
              </a:rPr>
              <a:t>MAR   MDR</a:t>
            </a:r>
            <a:r>
              <a:rPr lang="en-US" altLang="zh-CN" sz="2800"/>
              <a:t>   </a:t>
            </a:r>
            <a:r>
              <a:rPr lang="zh-CN" altLang="en-US" sz="2800"/>
              <a:t>容量</a:t>
            </a:r>
            <a:endParaRPr lang="en-US" altLang="zh-CN" sz="2800"/>
          </a:p>
        </p:txBody>
      </p:sp>
      <p:sp>
        <p:nvSpPr>
          <p:cNvPr id="121871" name="Text Box 15"/>
          <p:cNvSpPr txBox="1">
            <a:spLocks noChangeArrowheads="1"/>
          </p:cNvSpPr>
          <p:nvPr/>
        </p:nvSpPr>
        <p:spPr bwMode="auto">
          <a:xfrm>
            <a:off x="4267200" y="2590800"/>
            <a:ext cx="228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800">
                <a:latin typeface="Times New Roman" pitchFamily="18" charset="0"/>
              </a:rPr>
              <a:t>   10</a:t>
            </a:r>
            <a:r>
              <a:rPr lang="zh-CN" altLang="en-US" sz="2800"/>
              <a:t>     </a:t>
            </a:r>
            <a:r>
              <a:rPr lang="zh-CN" altLang="en-US" sz="2800">
                <a:latin typeface="Times New Roman" pitchFamily="18" charset="0"/>
              </a:rPr>
              <a:t>8</a:t>
            </a:r>
          </a:p>
        </p:txBody>
      </p:sp>
      <p:sp>
        <p:nvSpPr>
          <p:cNvPr id="121872" name="Text Box 16"/>
          <p:cNvSpPr txBox="1">
            <a:spLocks noChangeArrowheads="1"/>
          </p:cNvSpPr>
          <p:nvPr/>
        </p:nvSpPr>
        <p:spPr bwMode="auto">
          <a:xfrm>
            <a:off x="4267200" y="3070225"/>
            <a:ext cx="228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800">
                <a:latin typeface="Times New Roman" pitchFamily="18" charset="0"/>
              </a:rPr>
              <a:t>   16</a:t>
            </a:r>
            <a:r>
              <a:rPr lang="zh-CN" altLang="en-US" sz="2800"/>
              <a:t>    </a:t>
            </a:r>
            <a:r>
              <a:rPr lang="zh-CN" altLang="en-US"/>
              <a:t>  </a:t>
            </a:r>
            <a:r>
              <a:rPr lang="zh-CN" altLang="en-US" sz="2800">
                <a:latin typeface="Times New Roman" pitchFamily="18" charset="0"/>
              </a:rPr>
              <a:t>32</a:t>
            </a:r>
          </a:p>
        </p:txBody>
      </p:sp>
      <p:sp>
        <p:nvSpPr>
          <p:cNvPr id="121873" name="Text Box 17"/>
          <p:cNvSpPr txBox="1">
            <a:spLocks noChangeArrowheads="1"/>
          </p:cNvSpPr>
          <p:nvPr/>
        </p:nvSpPr>
        <p:spPr bwMode="auto">
          <a:xfrm>
            <a:off x="3048000" y="609600"/>
            <a:ext cx="510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800"/>
              <a:t>存放二进制信息的总位数</a:t>
            </a:r>
          </a:p>
        </p:txBody>
      </p:sp>
      <p:sp>
        <p:nvSpPr>
          <p:cNvPr id="121874" name="Rectangle 18"/>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charset="0"/>
              </a:rPr>
              <a:t>1.3</a:t>
            </a:r>
          </a:p>
        </p:txBody>
      </p:sp>
      <p:grpSp>
        <p:nvGrpSpPr>
          <p:cNvPr id="3" name="Group 19"/>
          <p:cNvGrpSpPr>
            <a:grpSpLocks/>
          </p:cNvGrpSpPr>
          <p:nvPr/>
        </p:nvGrpSpPr>
        <p:grpSpPr bwMode="auto">
          <a:xfrm>
            <a:off x="6781800" y="3733800"/>
            <a:ext cx="1893888" cy="457200"/>
            <a:chOff x="4272" y="2352"/>
            <a:chExt cx="1248" cy="288"/>
          </a:xfrm>
        </p:grpSpPr>
        <p:sp>
          <p:nvSpPr>
            <p:cNvPr id="43035" name="AutoShape 20"/>
            <p:cNvSpPr>
              <a:spLocks noChangeArrowheads="1"/>
            </p:cNvSpPr>
            <p:nvPr/>
          </p:nvSpPr>
          <p:spPr bwMode="auto">
            <a:xfrm>
              <a:off x="4272" y="2352"/>
              <a:ext cx="912" cy="288"/>
            </a:xfrm>
            <a:prstGeom prst="wedgeRoundRectCallout">
              <a:avLst>
                <a:gd name="adj1" fmla="val -32894"/>
                <a:gd name="adj2" fmla="val -96528"/>
                <a:gd name="adj3" fmla="val 16667"/>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spcBef>
                  <a:spcPct val="20000"/>
                </a:spcBef>
              </a:pPr>
              <a:endParaRPr lang="zh-CN" altLang="en-US" sz="3200"/>
            </a:p>
          </p:txBody>
        </p:sp>
        <p:sp>
          <p:nvSpPr>
            <p:cNvPr id="43036" name="Text Box 21"/>
            <p:cNvSpPr txBox="1">
              <a:spLocks noChangeArrowheads="1"/>
            </p:cNvSpPr>
            <p:nvPr/>
          </p:nvSpPr>
          <p:spPr bwMode="auto">
            <a:xfrm>
              <a:off x="4320" y="2352"/>
              <a:ext cx="1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pPr>
              <a:r>
                <a:rPr lang="zh-CN" altLang="en-US" sz="2400">
                  <a:latin typeface="Times New Roman" pitchFamily="18" charset="0"/>
                </a:rPr>
                <a:t>1</a:t>
              </a:r>
              <a:r>
                <a:rPr lang="en-US" altLang="zh-CN" sz="2400">
                  <a:latin typeface="Times New Roman" pitchFamily="18" charset="0"/>
                </a:rPr>
                <a:t>K = 2</a:t>
              </a:r>
              <a:r>
                <a:rPr lang="en-US" altLang="zh-CN" sz="2000" baseline="45000">
                  <a:latin typeface="Times New Roman" pitchFamily="18" charset="0"/>
                </a:rPr>
                <a:t>10</a:t>
              </a:r>
              <a:endParaRPr lang="zh-CN" altLang="en-US" sz="2000" baseline="45000">
                <a:latin typeface="Times New Roman" pitchFamily="18" charset="0"/>
              </a:endParaRPr>
            </a:p>
          </p:txBody>
        </p:sp>
      </p:grpSp>
      <p:grpSp>
        <p:nvGrpSpPr>
          <p:cNvPr id="4" name="Group 22"/>
          <p:cNvGrpSpPr>
            <a:grpSpLocks/>
          </p:cNvGrpSpPr>
          <p:nvPr/>
        </p:nvGrpSpPr>
        <p:grpSpPr bwMode="auto">
          <a:xfrm>
            <a:off x="6886575" y="4419600"/>
            <a:ext cx="2438400" cy="457200"/>
            <a:chOff x="4224" y="2880"/>
            <a:chExt cx="1536" cy="288"/>
          </a:xfrm>
        </p:grpSpPr>
        <p:sp>
          <p:nvSpPr>
            <p:cNvPr id="43033" name="Text Box 23"/>
            <p:cNvSpPr txBox="1">
              <a:spLocks noChangeArrowheads="1"/>
            </p:cNvSpPr>
            <p:nvPr/>
          </p:nvSpPr>
          <p:spPr bwMode="auto">
            <a:xfrm>
              <a:off x="4272" y="2880"/>
              <a:ext cx="14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pPr>
              <a:r>
                <a:rPr lang="zh-CN" altLang="en-US">
                  <a:latin typeface="Times New Roman" pitchFamily="18" charset="0"/>
                </a:rPr>
                <a:t>    </a:t>
              </a:r>
              <a:r>
                <a:rPr lang="zh-CN" altLang="en-US" sz="2400">
                  <a:latin typeface="Times New Roman" pitchFamily="18" charset="0"/>
                </a:rPr>
                <a:t>1</a:t>
              </a:r>
              <a:r>
                <a:rPr lang="en-US" altLang="zh-CN" sz="2400">
                  <a:latin typeface="Times New Roman" pitchFamily="18" charset="0"/>
                </a:rPr>
                <a:t>B = 2</a:t>
              </a:r>
              <a:r>
                <a:rPr lang="en-US" altLang="zh-CN" sz="2000" baseline="45000">
                  <a:latin typeface="Times New Roman" pitchFamily="18" charset="0"/>
                </a:rPr>
                <a:t>3</a:t>
              </a:r>
              <a:r>
                <a:rPr lang="en-US" altLang="zh-CN" sz="2000">
                  <a:latin typeface="Times New Roman" pitchFamily="18" charset="0"/>
                </a:rPr>
                <a:t>b</a:t>
              </a:r>
              <a:endParaRPr lang="zh-CN" altLang="en-US" sz="2000">
                <a:latin typeface="Times New Roman" pitchFamily="18" charset="0"/>
              </a:endParaRPr>
            </a:p>
          </p:txBody>
        </p:sp>
        <p:sp>
          <p:nvSpPr>
            <p:cNvPr id="43034" name="AutoShape 24"/>
            <p:cNvSpPr>
              <a:spLocks noChangeArrowheads="1"/>
            </p:cNvSpPr>
            <p:nvPr/>
          </p:nvSpPr>
          <p:spPr bwMode="auto">
            <a:xfrm>
              <a:off x="4224" y="2880"/>
              <a:ext cx="1008" cy="288"/>
            </a:xfrm>
            <a:prstGeom prst="wedgeRoundRectCallout">
              <a:avLst>
                <a:gd name="adj1" fmla="val -79764"/>
                <a:gd name="adj2" fmla="val 3472"/>
                <a:gd name="adj3" fmla="val 16667"/>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spcBef>
                  <a:spcPct val="20000"/>
                </a:spcBef>
              </a:pPr>
              <a:endParaRPr lang="zh-CN" altLang="en-US" sz="3200"/>
            </a:p>
          </p:txBody>
        </p:sp>
      </p:grpSp>
      <p:grpSp>
        <p:nvGrpSpPr>
          <p:cNvPr id="5" name="Group 25"/>
          <p:cNvGrpSpPr>
            <a:grpSpLocks/>
          </p:cNvGrpSpPr>
          <p:nvPr/>
        </p:nvGrpSpPr>
        <p:grpSpPr bwMode="auto">
          <a:xfrm>
            <a:off x="5867400" y="6096000"/>
            <a:ext cx="2376488" cy="457200"/>
            <a:chOff x="3552" y="3888"/>
            <a:chExt cx="1296" cy="288"/>
          </a:xfrm>
        </p:grpSpPr>
        <p:sp>
          <p:nvSpPr>
            <p:cNvPr id="43031" name="AutoShape 26"/>
            <p:cNvSpPr>
              <a:spLocks noChangeArrowheads="1"/>
            </p:cNvSpPr>
            <p:nvPr/>
          </p:nvSpPr>
          <p:spPr bwMode="auto">
            <a:xfrm>
              <a:off x="3552" y="3888"/>
              <a:ext cx="912" cy="288"/>
            </a:xfrm>
            <a:prstGeom prst="wedgeRoundRectCallout">
              <a:avLst>
                <a:gd name="adj1" fmla="val -72370"/>
                <a:gd name="adj2" fmla="val -71528"/>
                <a:gd name="adj3" fmla="val 16667"/>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spcBef>
                  <a:spcPct val="20000"/>
                </a:spcBef>
              </a:pPr>
              <a:endParaRPr lang="zh-CN" altLang="en-US" sz="3200"/>
            </a:p>
          </p:txBody>
        </p:sp>
        <p:sp>
          <p:nvSpPr>
            <p:cNvPr id="43032" name="Text Box 27"/>
            <p:cNvSpPr txBox="1">
              <a:spLocks noChangeArrowheads="1"/>
            </p:cNvSpPr>
            <p:nvPr/>
          </p:nvSpPr>
          <p:spPr bwMode="auto">
            <a:xfrm>
              <a:off x="3648" y="3888"/>
              <a:ext cx="1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pPr>
              <a:r>
                <a:rPr lang="zh-CN" altLang="en-US" sz="2400">
                  <a:latin typeface="Times New Roman" pitchFamily="18" charset="0"/>
                </a:rPr>
                <a:t>1</a:t>
              </a:r>
              <a:r>
                <a:rPr lang="en-US" altLang="zh-CN" sz="2400">
                  <a:latin typeface="Times New Roman" pitchFamily="18" charset="0"/>
                </a:rPr>
                <a:t>GB = 2</a:t>
              </a:r>
              <a:r>
                <a:rPr lang="en-US" altLang="zh-CN" sz="2000" baseline="45000">
                  <a:latin typeface="Times New Roman" pitchFamily="18" charset="0"/>
                </a:rPr>
                <a:t>30</a:t>
              </a:r>
              <a:r>
                <a:rPr lang="en-US" altLang="zh-CN" sz="2000">
                  <a:latin typeface="Times New Roman" pitchFamily="18" charset="0"/>
                </a:rPr>
                <a:t>B</a:t>
              </a:r>
              <a:endParaRPr lang="zh-CN" altLang="en-US" sz="2000">
                <a:latin typeface="Times New Roman" pitchFamily="18" charset="0"/>
              </a:endParaRPr>
            </a:p>
          </p:txBody>
        </p:sp>
      </p:grpSp>
      <p:sp>
        <p:nvSpPr>
          <p:cNvPr id="121884" name="Text Box 28"/>
          <p:cNvSpPr txBox="1">
            <a:spLocks noChangeArrowheads="1"/>
          </p:cNvSpPr>
          <p:nvPr/>
        </p:nvSpPr>
        <p:spPr bwMode="auto">
          <a:xfrm>
            <a:off x="6580188" y="2590800"/>
            <a:ext cx="205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pPr>
            <a:r>
              <a:rPr lang="zh-CN" altLang="en-US" sz="2800">
                <a:latin typeface="Times New Roman" pitchFamily="18" charset="0"/>
              </a:rPr>
              <a:t>1</a:t>
            </a:r>
            <a:r>
              <a:rPr lang="zh-CN" altLang="en-US">
                <a:latin typeface="Times New Roman" pitchFamily="18" charset="0"/>
              </a:rPr>
              <a:t>   </a:t>
            </a:r>
            <a:r>
              <a:rPr lang="en-US" altLang="zh-CN" sz="2800">
                <a:latin typeface="Times New Roman" pitchFamily="18" charset="0"/>
              </a:rPr>
              <a:t>K</a:t>
            </a:r>
            <a:r>
              <a:rPr lang="en-US" altLang="zh-CN" sz="900">
                <a:latin typeface="Times New Roman" pitchFamily="18" charset="0"/>
              </a:rPr>
              <a:t> </a:t>
            </a:r>
            <a:r>
              <a:rPr lang="en-US" altLang="zh-CN" sz="2600">
                <a:latin typeface="Times New Roman" pitchFamily="18" charset="0"/>
                <a:cs typeface="Times New Roman" pitchFamily="18" charset="0"/>
              </a:rPr>
              <a:t>×</a:t>
            </a:r>
            <a:r>
              <a:rPr lang="en-US" altLang="zh-CN" sz="900">
                <a:latin typeface="Times New Roman" pitchFamily="18" charset="0"/>
                <a:cs typeface="Times New Roman" pitchFamily="18" charset="0"/>
              </a:rPr>
              <a:t> </a:t>
            </a:r>
            <a:r>
              <a:rPr lang="en-US" altLang="zh-CN" sz="2800">
                <a:latin typeface="Times New Roman" pitchFamily="18" charset="0"/>
              </a:rPr>
              <a:t>8</a:t>
            </a:r>
            <a:r>
              <a:rPr lang="zh-CN" altLang="en-US" sz="2800">
                <a:latin typeface="Times New Roman" pitchFamily="18" charset="0"/>
              </a:rPr>
              <a:t>位</a:t>
            </a:r>
          </a:p>
        </p:txBody>
      </p:sp>
      <p:sp>
        <p:nvSpPr>
          <p:cNvPr id="121885" name="Text Box 29"/>
          <p:cNvSpPr txBox="1">
            <a:spLocks noChangeArrowheads="1"/>
          </p:cNvSpPr>
          <p:nvPr/>
        </p:nvSpPr>
        <p:spPr bwMode="auto">
          <a:xfrm>
            <a:off x="6400800" y="3070225"/>
            <a:ext cx="213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pPr>
            <a:r>
              <a:rPr lang="zh-CN" altLang="en-US" sz="2800">
                <a:latin typeface="Times New Roman" pitchFamily="18" charset="0"/>
              </a:rPr>
              <a:t>64</a:t>
            </a:r>
            <a:r>
              <a:rPr lang="zh-CN" altLang="en-US">
                <a:latin typeface="Times New Roman" pitchFamily="18" charset="0"/>
              </a:rPr>
              <a:t>   </a:t>
            </a:r>
            <a:r>
              <a:rPr lang="en-US" altLang="zh-CN" sz="2800">
                <a:latin typeface="Times New Roman" pitchFamily="18" charset="0"/>
              </a:rPr>
              <a:t>K</a:t>
            </a:r>
            <a:r>
              <a:rPr lang="en-US" altLang="zh-CN" sz="900">
                <a:latin typeface="Times New Roman" pitchFamily="18" charset="0"/>
              </a:rPr>
              <a:t> </a:t>
            </a:r>
            <a:r>
              <a:rPr lang="en-US" altLang="zh-CN" sz="2600">
                <a:latin typeface="Times New Roman" pitchFamily="18" charset="0"/>
                <a:cs typeface="Times New Roman" pitchFamily="18" charset="0"/>
              </a:rPr>
              <a:t>×</a:t>
            </a:r>
            <a:r>
              <a:rPr lang="en-US" altLang="zh-CN" sz="900">
                <a:latin typeface="Times New Roman" pitchFamily="18" charset="0"/>
                <a:cs typeface="Times New Roman" pitchFamily="18" charset="0"/>
              </a:rPr>
              <a:t> </a:t>
            </a:r>
            <a:r>
              <a:rPr lang="en-US" altLang="zh-CN" sz="2800">
                <a:latin typeface="Times New Roman" pitchFamily="18" charset="0"/>
              </a:rPr>
              <a:t>32</a:t>
            </a:r>
            <a:r>
              <a:rPr lang="zh-CN" altLang="en-US" sz="2800">
                <a:latin typeface="Times New Roman" pitchFamily="18" charset="0"/>
              </a:rPr>
              <a:t>位</a:t>
            </a:r>
          </a:p>
        </p:txBody>
      </p:sp>
      <p:sp>
        <p:nvSpPr>
          <p:cNvPr id="43030" name="AutoShape 32">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spcBef>
                <a:spcPct val="20000"/>
              </a:spcBef>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1873"/>
                                        </p:tgtEl>
                                        <p:attrNameLst>
                                          <p:attrName>style.visibility</p:attrName>
                                        </p:attrNameLst>
                                      </p:cBhvr>
                                      <p:to>
                                        <p:strVal val="visible"/>
                                      </p:to>
                                    </p:set>
                                    <p:animEffect transition="in" filter="blinds(horizontal)">
                                      <p:cBhvr>
                                        <p:cTn id="7" dur="500"/>
                                        <p:tgtEl>
                                          <p:spTgt spid="1218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21863"/>
                                        </p:tgtEl>
                                        <p:attrNameLst>
                                          <p:attrName>style.visibility</p:attrName>
                                        </p:attrNameLst>
                                      </p:cBhvr>
                                      <p:to>
                                        <p:strVal val="visible"/>
                                      </p:to>
                                    </p:set>
                                    <p:animEffect transition="in" filter="barn(outHorizontal)">
                                      <p:cBhvr>
                                        <p:cTn id="12" dur="500"/>
                                        <p:tgtEl>
                                          <p:spTgt spid="121863"/>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21864"/>
                                        </p:tgtEl>
                                        <p:attrNameLst>
                                          <p:attrName>style.visibility</p:attrName>
                                        </p:attrNameLst>
                                      </p:cBhvr>
                                      <p:to>
                                        <p:strVal val="visible"/>
                                      </p:to>
                                    </p:set>
                                    <p:animEffect transition="in" filter="blinds(horizontal)">
                                      <p:cBhvr>
                                        <p:cTn id="16" dur="500"/>
                                        <p:tgtEl>
                                          <p:spTgt spid="121864"/>
                                        </p:tgtEl>
                                      </p:cBhvr>
                                    </p:animEffect>
                                  </p:childTnLst>
                                </p:cTn>
                              </p:par>
                            </p:childTnLst>
                          </p:cTn>
                        </p:par>
                        <p:par>
                          <p:cTn id="17" fill="hold" nodeType="afterGroup">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121865"/>
                                        </p:tgtEl>
                                        <p:attrNameLst>
                                          <p:attrName>style.visibility</p:attrName>
                                        </p:attrNameLst>
                                      </p:cBhvr>
                                      <p:to>
                                        <p:strVal val="visible"/>
                                      </p:to>
                                    </p:set>
                                    <p:animEffect transition="in" filter="blinds(horizontal)">
                                      <p:cBhvr>
                                        <p:cTn id="20" dur="500"/>
                                        <p:tgtEl>
                                          <p:spTgt spid="12186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42" fill="hold" grpId="0" nodeType="clickEffect">
                                  <p:stCondLst>
                                    <p:cond delay="0"/>
                                  </p:stCondLst>
                                  <p:childTnLst>
                                    <p:set>
                                      <p:cBhvr>
                                        <p:cTn id="24" dur="1" fill="hold">
                                          <p:stCondLst>
                                            <p:cond delay="0"/>
                                          </p:stCondLst>
                                        </p:cTn>
                                        <p:tgtEl>
                                          <p:spTgt spid="121866"/>
                                        </p:tgtEl>
                                        <p:attrNameLst>
                                          <p:attrName>style.visibility</p:attrName>
                                        </p:attrNameLst>
                                      </p:cBhvr>
                                      <p:to>
                                        <p:strVal val="visible"/>
                                      </p:to>
                                    </p:set>
                                    <p:animEffect transition="in" filter="barn(outHorizontal)">
                                      <p:cBhvr>
                                        <p:cTn id="25" dur="500"/>
                                        <p:tgtEl>
                                          <p:spTgt spid="12186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21867"/>
                                        </p:tgtEl>
                                        <p:attrNameLst>
                                          <p:attrName>style.visibility</p:attrName>
                                        </p:attrNameLst>
                                      </p:cBhvr>
                                      <p:to>
                                        <p:strVal val="visible"/>
                                      </p:to>
                                    </p:set>
                                    <p:animEffect transition="in" filter="blinds(horizontal)">
                                      <p:cBhvr>
                                        <p:cTn id="30" dur="500"/>
                                        <p:tgtEl>
                                          <p:spTgt spid="12186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21870"/>
                                        </p:tgtEl>
                                        <p:attrNameLst>
                                          <p:attrName>style.visibility</p:attrName>
                                        </p:attrNameLst>
                                      </p:cBhvr>
                                      <p:to>
                                        <p:strVal val="visible"/>
                                      </p:to>
                                    </p:set>
                                    <p:animEffect transition="in" filter="blinds(horizontal)">
                                      <p:cBhvr>
                                        <p:cTn id="35" dur="500"/>
                                        <p:tgtEl>
                                          <p:spTgt spid="12187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21871"/>
                                        </p:tgtEl>
                                        <p:attrNameLst>
                                          <p:attrName>style.visibility</p:attrName>
                                        </p:attrNameLst>
                                      </p:cBhvr>
                                      <p:to>
                                        <p:strVal val="visible"/>
                                      </p:to>
                                    </p:set>
                                    <p:animEffect transition="in" filter="blinds(horizontal)">
                                      <p:cBhvr>
                                        <p:cTn id="40" dur="500"/>
                                        <p:tgtEl>
                                          <p:spTgt spid="12187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21884"/>
                                        </p:tgtEl>
                                        <p:attrNameLst>
                                          <p:attrName>style.visibility</p:attrName>
                                        </p:attrNameLst>
                                      </p:cBhvr>
                                      <p:to>
                                        <p:strVal val="visible"/>
                                      </p:to>
                                    </p:set>
                                    <p:animEffect transition="in" filter="blinds(horizontal)">
                                      <p:cBhvr>
                                        <p:cTn id="45" dur="500"/>
                                        <p:tgtEl>
                                          <p:spTgt spid="12188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21872"/>
                                        </p:tgtEl>
                                        <p:attrNameLst>
                                          <p:attrName>style.visibility</p:attrName>
                                        </p:attrNameLst>
                                      </p:cBhvr>
                                      <p:to>
                                        <p:strVal val="visible"/>
                                      </p:to>
                                    </p:set>
                                    <p:animEffect transition="in" filter="blinds(horizontal)">
                                      <p:cBhvr>
                                        <p:cTn id="50" dur="500"/>
                                        <p:tgtEl>
                                          <p:spTgt spid="12187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21885"/>
                                        </p:tgtEl>
                                        <p:attrNameLst>
                                          <p:attrName>style.visibility</p:attrName>
                                        </p:attrNameLst>
                                      </p:cBhvr>
                                      <p:to>
                                        <p:strVal val="visible"/>
                                      </p:to>
                                    </p:set>
                                    <p:animEffect transition="in" filter="blinds(horizontal)">
                                      <p:cBhvr>
                                        <p:cTn id="55" dur="500"/>
                                        <p:tgtEl>
                                          <p:spTgt spid="12188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blinds(horizontal)">
                                      <p:cBhvr>
                                        <p:cTn id="60" dur="500"/>
                                        <p:tgtEl>
                                          <p:spTgt spid="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121868"/>
                                        </p:tgtEl>
                                        <p:attrNameLst>
                                          <p:attrName>style.visibility</p:attrName>
                                        </p:attrNameLst>
                                      </p:cBhvr>
                                      <p:to>
                                        <p:strVal val="visible"/>
                                      </p:to>
                                    </p:set>
                                    <p:animEffect transition="in" filter="blinds(horizontal)">
                                      <p:cBhvr>
                                        <p:cTn id="65" dur="500"/>
                                        <p:tgtEl>
                                          <p:spTgt spid="121868"/>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nodeType="clickEffect">
                                  <p:stCondLst>
                                    <p:cond delay="0"/>
                                  </p:stCondLst>
                                  <p:childTnLst>
                                    <p:set>
                                      <p:cBhvr>
                                        <p:cTn id="69" dur="1" fill="hold">
                                          <p:stCondLst>
                                            <p:cond delay="0"/>
                                          </p:stCondLst>
                                        </p:cTn>
                                        <p:tgtEl>
                                          <p:spTgt spid="2"/>
                                        </p:tgtEl>
                                        <p:attrNameLst>
                                          <p:attrName>style.visibility</p:attrName>
                                        </p:attrNameLst>
                                      </p:cBhvr>
                                      <p:to>
                                        <p:strVal val="visible"/>
                                      </p:to>
                                    </p:set>
                                    <p:animEffect transition="in" filter="blinds(horizontal)">
                                      <p:cBhvr>
                                        <p:cTn id="70" dur="500"/>
                                        <p:tgtEl>
                                          <p:spTgt spid="2"/>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nodeType="click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blinds(horizontal)">
                                      <p:cBhvr>
                                        <p:cTn id="75" dur="500"/>
                                        <p:tgtEl>
                                          <p:spTgt spid="4"/>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121858"/>
                                        </p:tgtEl>
                                        <p:attrNameLst>
                                          <p:attrName>style.visibility</p:attrName>
                                        </p:attrNameLst>
                                      </p:cBhvr>
                                      <p:to>
                                        <p:strVal val="visible"/>
                                      </p:to>
                                    </p:set>
                                    <p:animEffect transition="in" filter="blinds(horizontal)">
                                      <p:cBhvr>
                                        <p:cTn id="80" dur="500"/>
                                        <p:tgtEl>
                                          <p:spTgt spid="121858"/>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121869"/>
                                        </p:tgtEl>
                                        <p:attrNameLst>
                                          <p:attrName>style.visibility</p:attrName>
                                        </p:attrNameLst>
                                      </p:cBhvr>
                                      <p:to>
                                        <p:strVal val="visible"/>
                                      </p:to>
                                    </p:set>
                                    <p:animEffect transition="in" filter="blinds(horizontal)">
                                      <p:cBhvr>
                                        <p:cTn id="85" dur="500"/>
                                        <p:tgtEl>
                                          <p:spTgt spid="121869"/>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3" presetClass="entr" presetSubtype="10" fill="hold" nodeType="clickEffect">
                                  <p:stCondLst>
                                    <p:cond delay="0"/>
                                  </p:stCondLst>
                                  <p:childTnLst>
                                    <p:set>
                                      <p:cBhvr>
                                        <p:cTn id="89" dur="1" fill="hold">
                                          <p:stCondLst>
                                            <p:cond delay="0"/>
                                          </p:stCondLst>
                                        </p:cTn>
                                        <p:tgtEl>
                                          <p:spTgt spid="5"/>
                                        </p:tgtEl>
                                        <p:attrNameLst>
                                          <p:attrName>style.visibility</p:attrName>
                                        </p:attrNameLst>
                                      </p:cBhvr>
                                      <p:to>
                                        <p:strVal val="visible"/>
                                      </p:to>
                                    </p:set>
                                    <p:animEffect transition="in" filter="blinds(horizontal)">
                                      <p:cBhvr>
                                        <p:cTn id="9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autoUpdateAnimBg="0"/>
      <p:bldP spid="121863" grpId="0" animBg="1"/>
      <p:bldP spid="121864" grpId="0" autoUpdateAnimBg="0"/>
      <p:bldP spid="121865" grpId="0" autoUpdateAnimBg="0"/>
      <p:bldP spid="121866" grpId="0" animBg="1"/>
      <p:bldP spid="121867" grpId="0" autoUpdateAnimBg="0"/>
      <p:bldP spid="121868" grpId="0" autoUpdateAnimBg="0"/>
      <p:bldP spid="121869" grpId="0" autoUpdateAnimBg="0"/>
      <p:bldP spid="121870" grpId="0" autoUpdateAnimBg="0"/>
      <p:bldP spid="121871" grpId="0" autoUpdateAnimBg="0"/>
      <p:bldP spid="121872" grpId="0" autoUpdateAnimBg="0"/>
      <p:bldP spid="121873" grpId="0" autoUpdateAnimBg="0"/>
      <p:bldP spid="121884" grpId="0" autoUpdateAnimBg="0"/>
      <p:bldP spid="12188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339975" y="315913"/>
            <a:ext cx="5256213" cy="592137"/>
          </a:xfrm>
        </p:spPr>
        <p:txBody>
          <a:bodyPr/>
          <a:lstStyle/>
          <a:p>
            <a:pPr algn="l">
              <a:defRPr/>
            </a:pPr>
            <a:r>
              <a:rPr kumimoji="1" lang="zh-CN" altLang="en-US" sz="2800" b="1" dirty="0">
                <a:solidFill>
                  <a:schemeClr val="tx2"/>
                </a:solidFill>
                <a:effectLst>
                  <a:outerShdw blurRad="38100" dist="38100" dir="2700000" algn="tl">
                    <a:srgbClr val="000000"/>
                  </a:outerShdw>
                </a:effectLst>
                <a:latin typeface="Arial" charset="0"/>
                <a:cs typeface="+mn-cs"/>
              </a:rPr>
              <a:t>第 </a:t>
            </a:r>
            <a:r>
              <a:rPr kumimoji="1" lang="en-US" altLang="zh-CN" sz="2800" b="1" dirty="0">
                <a:solidFill>
                  <a:schemeClr val="tx2"/>
                </a:solidFill>
                <a:effectLst>
                  <a:outerShdw blurRad="38100" dist="38100" dir="2700000" algn="tl">
                    <a:srgbClr val="000000"/>
                  </a:outerShdw>
                </a:effectLst>
                <a:latin typeface="Arial" charset="0"/>
                <a:cs typeface="+mn-cs"/>
              </a:rPr>
              <a:t>1 </a:t>
            </a:r>
            <a:r>
              <a:rPr kumimoji="1" lang="zh-CN" altLang="en-US" sz="2800" b="1" dirty="0">
                <a:solidFill>
                  <a:schemeClr val="tx2"/>
                </a:solidFill>
                <a:effectLst>
                  <a:outerShdw blurRad="38100" dist="38100" dir="2700000" algn="tl">
                    <a:srgbClr val="000000"/>
                  </a:outerShdw>
                </a:effectLst>
                <a:latin typeface="Arial" charset="0"/>
                <a:cs typeface="+mn-cs"/>
              </a:rPr>
              <a:t>章  计算机系统概论</a:t>
            </a:r>
          </a:p>
        </p:txBody>
      </p:sp>
      <p:sp>
        <p:nvSpPr>
          <p:cNvPr id="658439" name="Rectangle 7"/>
          <p:cNvSpPr>
            <a:spLocks noChangeArrowheads="1"/>
          </p:cNvSpPr>
          <p:nvPr/>
        </p:nvSpPr>
        <p:spPr bwMode="auto">
          <a:xfrm>
            <a:off x="2339975" y="955675"/>
            <a:ext cx="5616575" cy="592138"/>
          </a:xfrm>
          <a:prstGeom prst="rect">
            <a:avLst/>
          </a:prstGeom>
          <a:noFill/>
          <a:ln w="9525">
            <a:noFill/>
            <a:miter lim="800000"/>
            <a:headEnd/>
            <a:tailEnd/>
          </a:ln>
          <a:effectLst/>
        </p:spPr>
        <p:txBody>
          <a:bodyPr lIns="92075" tIns="46038" rIns="92075" bIns="46038" anchor="ctr"/>
          <a:lstStyle/>
          <a:p>
            <a:pPr>
              <a:defRPr/>
            </a:pPr>
            <a:r>
              <a:rPr lang="zh-CN" altLang="en-US" sz="2800" u="sng" dirty="0">
                <a:solidFill>
                  <a:srgbClr val="3366FF"/>
                </a:solidFill>
                <a:latin typeface="+mj-lt"/>
                <a:ea typeface="+mj-ea"/>
                <a:cs typeface="+mj-cs"/>
              </a:rPr>
              <a:t>第 </a:t>
            </a:r>
            <a:r>
              <a:rPr lang="en-US" altLang="zh-CN" sz="2800" u="sng" dirty="0">
                <a:solidFill>
                  <a:srgbClr val="3366FF"/>
                </a:solidFill>
                <a:latin typeface="+mj-lt"/>
                <a:ea typeface="+mj-ea"/>
                <a:cs typeface="+mj-cs"/>
              </a:rPr>
              <a:t>2 </a:t>
            </a:r>
            <a:r>
              <a:rPr lang="zh-CN" altLang="en-US" sz="2800" u="sng" dirty="0">
                <a:solidFill>
                  <a:srgbClr val="3366FF"/>
                </a:solidFill>
                <a:latin typeface="+mj-lt"/>
                <a:ea typeface="+mj-ea"/>
                <a:cs typeface="+mj-cs"/>
              </a:rPr>
              <a:t>章  计算机系统量化分析基础</a:t>
            </a:r>
          </a:p>
        </p:txBody>
      </p:sp>
      <p:sp>
        <p:nvSpPr>
          <p:cNvPr id="658440" name="Rectangle 8"/>
          <p:cNvSpPr>
            <a:spLocks noChangeArrowheads="1"/>
          </p:cNvSpPr>
          <p:nvPr/>
        </p:nvSpPr>
        <p:spPr bwMode="auto">
          <a:xfrm>
            <a:off x="2360613" y="2163763"/>
            <a:ext cx="5256212" cy="592137"/>
          </a:xfrm>
          <a:prstGeom prst="rect">
            <a:avLst/>
          </a:prstGeom>
          <a:noFill/>
          <a:ln w="9525">
            <a:noFill/>
            <a:miter lim="800000"/>
            <a:headEnd/>
            <a:tailEnd/>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charset="0"/>
              </a:rPr>
              <a:t>第 </a:t>
            </a:r>
            <a:r>
              <a:rPr lang="en-US" altLang="zh-CN" sz="2800" dirty="0">
                <a:solidFill>
                  <a:schemeClr val="tx2"/>
                </a:solidFill>
                <a:effectLst>
                  <a:outerShdw blurRad="38100" dist="38100" dir="2700000" algn="tl">
                    <a:srgbClr val="000000"/>
                  </a:outerShdw>
                </a:effectLst>
                <a:latin typeface="Arial" charset="0"/>
              </a:rPr>
              <a:t>4 </a:t>
            </a:r>
            <a:r>
              <a:rPr lang="zh-CN" altLang="en-US" sz="2800" dirty="0">
                <a:solidFill>
                  <a:schemeClr val="tx2"/>
                </a:solidFill>
                <a:effectLst>
                  <a:outerShdw blurRad="38100" dist="38100" dir="2700000" algn="tl">
                    <a:srgbClr val="000000"/>
                  </a:outerShdw>
                </a:effectLst>
                <a:latin typeface="Arial" charset="0"/>
              </a:rPr>
              <a:t>章  指令系统</a:t>
            </a:r>
          </a:p>
        </p:txBody>
      </p:sp>
      <p:sp>
        <p:nvSpPr>
          <p:cNvPr id="658441" name="Rectangle 9"/>
          <p:cNvSpPr>
            <a:spLocks noChangeArrowheads="1"/>
          </p:cNvSpPr>
          <p:nvPr/>
        </p:nvSpPr>
        <p:spPr bwMode="auto">
          <a:xfrm>
            <a:off x="2339975" y="2779713"/>
            <a:ext cx="5256213" cy="592137"/>
          </a:xfrm>
          <a:prstGeom prst="rect">
            <a:avLst/>
          </a:prstGeom>
          <a:noFill/>
          <a:ln w="9525">
            <a:noFill/>
            <a:miter lim="800000"/>
            <a:headEnd/>
            <a:tailEnd/>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charset="0"/>
              </a:rPr>
              <a:t>第</a:t>
            </a:r>
            <a:r>
              <a:rPr lang="zh-CN" altLang="en-US" sz="2800" dirty="0">
                <a:solidFill>
                  <a:schemeClr val="tx2"/>
                </a:solidFill>
                <a:effectLst>
                  <a:outerShdw blurRad="38100" dist="38100" dir="2700000" algn="tl">
                    <a:srgbClr val="000000"/>
                  </a:outerShdw>
                </a:effectLst>
                <a:latin typeface="Times New Roman" pitchFamily="18" charset="0"/>
              </a:rPr>
              <a:t>５</a:t>
            </a:r>
            <a:r>
              <a:rPr lang="zh-CN" altLang="en-US" sz="2800" dirty="0">
                <a:solidFill>
                  <a:schemeClr val="tx2"/>
                </a:solidFill>
                <a:effectLst>
                  <a:outerShdw blurRad="38100" dist="38100" dir="2700000" algn="tl">
                    <a:srgbClr val="000000"/>
                  </a:outerShdw>
                </a:effectLst>
                <a:latin typeface="Arial" charset="0"/>
              </a:rPr>
              <a:t>章  </a:t>
            </a:r>
            <a:r>
              <a:rPr lang="en-US" altLang="zh-CN" sz="2800" dirty="0">
                <a:solidFill>
                  <a:schemeClr val="tx2"/>
                </a:solidFill>
                <a:effectLst>
                  <a:outerShdw blurRad="38100" dist="38100" dir="2700000" algn="tl">
                    <a:srgbClr val="000000"/>
                  </a:outerShdw>
                </a:effectLst>
                <a:latin typeface="Arial" charset="0"/>
              </a:rPr>
              <a:t>CPU</a:t>
            </a:r>
            <a:r>
              <a:rPr lang="zh-CN" altLang="en-US" sz="2800" dirty="0">
                <a:solidFill>
                  <a:schemeClr val="tx2"/>
                </a:solidFill>
                <a:effectLst>
                  <a:outerShdw blurRad="38100" dist="38100" dir="2700000" algn="tl">
                    <a:srgbClr val="000000"/>
                  </a:outerShdw>
                </a:effectLst>
                <a:latin typeface="Arial" charset="0"/>
              </a:rPr>
              <a:t>设计</a:t>
            </a:r>
          </a:p>
        </p:txBody>
      </p:sp>
      <p:sp>
        <p:nvSpPr>
          <p:cNvPr id="658442" name="Rectangle 10"/>
          <p:cNvSpPr>
            <a:spLocks noChangeArrowheads="1"/>
          </p:cNvSpPr>
          <p:nvPr/>
        </p:nvSpPr>
        <p:spPr bwMode="auto">
          <a:xfrm>
            <a:off x="2339975" y="3395663"/>
            <a:ext cx="5256213" cy="592137"/>
          </a:xfrm>
          <a:prstGeom prst="rect">
            <a:avLst/>
          </a:prstGeom>
          <a:noFill/>
          <a:ln w="9525">
            <a:noFill/>
            <a:miter lim="800000"/>
            <a:headEnd/>
            <a:tailEnd/>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charset="0"/>
              </a:rPr>
              <a:t>第 </a:t>
            </a:r>
            <a:r>
              <a:rPr lang="en-US" altLang="zh-CN" sz="2800" dirty="0">
                <a:solidFill>
                  <a:schemeClr val="tx2"/>
                </a:solidFill>
                <a:effectLst>
                  <a:outerShdw blurRad="38100" dist="38100" dir="2700000" algn="tl">
                    <a:srgbClr val="000000"/>
                  </a:outerShdw>
                </a:effectLst>
                <a:latin typeface="Arial" charset="0"/>
              </a:rPr>
              <a:t>6 </a:t>
            </a:r>
            <a:r>
              <a:rPr lang="zh-CN" altLang="en-US" sz="2800" dirty="0">
                <a:solidFill>
                  <a:schemeClr val="tx2"/>
                </a:solidFill>
                <a:effectLst>
                  <a:outerShdw blurRad="38100" dist="38100" dir="2700000" algn="tl">
                    <a:srgbClr val="000000"/>
                  </a:outerShdw>
                </a:effectLst>
                <a:latin typeface="Arial" charset="0"/>
              </a:rPr>
              <a:t>章  基本流水线技术</a:t>
            </a:r>
          </a:p>
        </p:txBody>
      </p:sp>
      <p:sp>
        <p:nvSpPr>
          <p:cNvPr id="658443" name="Rectangle 11"/>
          <p:cNvSpPr>
            <a:spLocks noChangeArrowheads="1"/>
          </p:cNvSpPr>
          <p:nvPr/>
        </p:nvSpPr>
        <p:spPr bwMode="auto">
          <a:xfrm>
            <a:off x="2339975" y="4011613"/>
            <a:ext cx="5256213" cy="592137"/>
          </a:xfrm>
          <a:prstGeom prst="rect">
            <a:avLst/>
          </a:prstGeom>
          <a:noFill/>
          <a:ln w="9525">
            <a:noFill/>
            <a:miter lim="800000"/>
            <a:headEnd/>
            <a:tailEnd/>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charset="0"/>
              </a:rPr>
              <a:t>第</a:t>
            </a:r>
            <a:r>
              <a:rPr lang="zh-CN" altLang="en-US" sz="2800" dirty="0">
                <a:solidFill>
                  <a:schemeClr val="tx2"/>
                </a:solidFill>
                <a:effectLst>
                  <a:outerShdw blurRad="38100" dist="38100" dir="2700000" algn="tl">
                    <a:srgbClr val="000000"/>
                  </a:outerShdw>
                </a:effectLst>
                <a:latin typeface="Times New Roman" pitchFamily="18" charset="0"/>
              </a:rPr>
              <a:t>７</a:t>
            </a:r>
            <a:r>
              <a:rPr lang="zh-CN" altLang="en-US" sz="2800" dirty="0">
                <a:solidFill>
                  <a:schemeClr val="tx2"/>
                </a:solidFill>
                <a:effectLst>
                  <a:outerShdw blurRad="38100" dist="38100" dir="2700000" algn="tl">
                    <a:srgbClr val="000000"/>
                  </a:outerShdw>
                </a:effectLst>
                <a:latin typeface="Arial" charset="0"/>
              </a:rPr>
              <a:t>章  指令级并行</a:t>
            </a:r>
          </a:p>
        </p:txBody>
      </p:sp>
      <p:sp>
        <p:nvSpPr>
          <p:cNvPr id="658444" name="Rectangle 12"/>
          <p:cNvSpPr>
            <a:spLocks noChangeArrowheads="1"/>
          </p:cNvSpPr>
          <p:nvPr/>
        </p:nvSpPr>
        <p:spPr bwMode="auto">
          <a:xfrm>
            <a:off x="2339975" y="4627563"/>
            <a:ext cx="5256213" cy="592137"/>
          </a:xfrm>
          <a:prstGeom prst="rect">
            <a:avLst/>
          </a:prstGeom>
          <a:noFill/>
          <a:ln w="9525">
            <a:noFill/>
            <a:miter lim="800000"/>
            <a:headEnd/>
            <a:tailEnd/>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charset="0"/>
              </a:rPr>
              <a:t>第</a:t>
            </a:r>
            <a:r>
              <a:rPr lang="zh-CN" altLang="en-US" sz="2800" dirty="0">
                <a:solidFill>
                  <a:schemeClr val="tx2"/>
                </a:solidFill>
                <a:effectLst>
                  <a:outerShdw blurRad="38100" dist="38100" dir="2700000" algn="tl">
                    <a:srgbClr val="000000"/>
                  </a:outerShdw>
                </a:effectLst>
                <a:latin typeface="Times New Roman" pitchFamily="18" charset="0"/>
              </a:rPr>
              <a:t>８</a:t>
            </a:r>
            <a:r>
              <a:rPr lang="zh-CN" altLang="en-US" sz="2800" dirty="0">
                <a:solidFill>
                  <a:schemeClr val="tx2"/>
                </a:solidFill>
                <a:effectLst>
                  <a:outerShdw blurRad="38100" dist="38100" dir="2700000" algn="tl">
                    <a:srgbClr val="000000"/>
                  </a:outerShdw>
                </a:effectLst>
                <a:latin typeface="Arial" charset="0"/>
              </a:rPr>
              <a:t>章  存储系统的结构与优化</a:t>
            </a:r>
            <a:endParaRPr lang="zh-CN" altLang="en-US" sz="2800" dirty="0">
              <a:solidFill>
                <a:schemeClr val="tx2"/>
              </a:solidFill>
              <a:effectLst>
                <a:outerShdw blurRad="38100" dist="38100" dir="2700000" algn="tl">
                  <a:srgbClr val="000000"/>
                </a:outerShdw>
              </a:effectLst>
              <a:latin typeface="Times New Roman" pitchFamily="18" charset="0"/>
            </a:endParaRPr>
          </a:p>
        </p:txBody>
      </p:sp>
      <p:sp>
        <p:nvSpPr>
          <p:cNvPr id="658445" name="Rectangle 13"/>
          <p:cNvSpPr>
            <a:spLocks noChangeArrowheads="1"/>
          </p:cNvSpPr>
          <p:nvPr/>
        </p:nvSpPr>
        <p:spPr bwMode="auto">
          <a:xfrm>
            <a:off x="2339975" y="5243513"/>
            <a:ext cx="5256213" cy="592137"/>
          </a:xfrm>
          <a:prstGeom prst="rect">
            <a:avLst/>
          </a:prstGeom>
          <a:noFill/>
          <a:ln w="9525">
            <a:noFill/>
            <a:miter lim="800000"/>
            <a:headEnd/>
            <a:tailEnd/>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charset="0"/>
              </a:rPr>
              <a:t>第</a:t>
            </a:r>
            <a:r>
              <a:rPr lang="zh-CN" altLang="en-US" sz="2800" dirty="0">
                <a:solidFill>
                  <a:schemeClr val="tx2"/>
                </a:solidFill>
                <a:effectLst>
                  <a:outerShdw blurRad="38100" dist="38100" dir="2700000" algn="tl">
                    <a:srgbClr val="000000"/>
                  </a:outerShdw>
                </a:effectLst>
                <a:latin typeface="Times New Roman" pitchFamily="18" charset="0"/>
              </a:rPr>
              <a:t>９</a:t>
            </a:r>
            <a:r>
              <a:rPr lang="zh-CN" altLang="en-US" sz="2800" dirty="0">
                <a:solidFill>
                  <a:schemeClr val="tx2"/>
                </a:solidFill>
                <a:effectLst>
                  <a:outerShdw blurRad="38100" dist="38100" dir="2700000" algn="tl">
                    <a:srgbClr val="000000"/>
                  </a:outerShdw>
                </a:effectLst>
                <a:latin typeface="Arial" charset="0"/>
              </a:rPr>
              <a:t>章  </a:t>
            </a:r>
            <a:r>
              <a:rPr lang="en-US" altLang="zh-CN" sz="2800" dirty="0">
                <a:solidFill>
                  <a:schemeClr val="tx2"/>
                </a:solidFill>
                <a:effectLst>
                  <a:outerShdw blurRad="38100" dist="38100" dir="2700000" algn="tl">
                    <a:srgbClr val="000000"/>
                  </a:outerShdw>
                </a:effectLst>
                <a:latin typeface="Arial" charset="0"/>
              </a:rPr>
              <a:t>IO</a:t>
            </a:r>
            <a:r>
              <a:rPr lang="zh-CN" altLang="en-US" sz="2800" dirty="0">
                <a:solidFill>
                  <a:schemeClr val="tx2"/>
                </a:solidFill>
                <a:effectLst>
                  <a:outerShdw blurRad="38100" dist="38100" dir="2700000" algn="tl">
                    <a:srgbClr val="000000"/>
                  </a:outerShdw>
                </a:effectLst>
                <a:latin typeface="Arial" charset="0"/>
              </a:rPr>
              <a:t>系统</a:t>
            </a:r>
          </a:p>
        </p:txBody>
      </p:sp>
      <p:sp>
        <p:nvSpPr>
          <p:cNvPr id="13" name="Rectangle 8"/>
          <p:cNvSpPr>
            <a:spLocks noChangeArrowheads="1"/>
          </p:cNvSpPr>
          <p:nvPr/>
        </p:nvSpPr>
        <p:spPr bwMode="auto">
          <a:xfrm>
            <a:off x="2339975" y="1571625"/>
            <a:ext cx="5256213" cy="592138"/>
          </a:xfrm>
          <a:prstGeom prst="rect">
            <a:avLst/>
          </a:prstGeom>
          <a:noFill/>
          <a:ln w="9525">
            <a:noFill/>
            <a:miter lim="800000"/>
            <a:headEnd/>
            <a:tailEnd/>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charset="0"/>
              </a:rPr>
              <a:t>第 </a:t>
            </a:r>
            <a:r>
              <a:rPr lang="en-US" altLang="zh-CN" sz="2800" dirty="0">
                <a:solidFill>
                  <a:schemeClr val="tx2"/>
                </a:solidFill>
                <a:effectLst>
                  <a:outerShdw blurRad="38100" dist="38100" dir="2700000" algn="tl">
                    <a:srgbClr val="000000"/>
                  </a:outerShdw>
                </a:effectLst>
                <a:latin typeface="Arial" charset="0"/>
              </a:rPr>
              <a:t>3 </a:t>
            </a:r>
            <a:r>
              <a:rPr lang="zh-CN" altLang="en-US" sz="2800" dirty="0">
                <a:solidFill>
                  <a:schemeClr val="tx2"/>
                </a:solidFill>
                <a:effectLst>
                  <a:outerShdw blurRad="38100" dist="38100" dir="2700000" algn="tl">
                    <a:srgbClr val="000000"/>
                  </a:outerShdw>
                </a:effectLst>
                <a:latin typeface="Arial" charset="0"/>
              </a:rPr>
              <a:t>章  总线</a:t>
            </a:r>
          </a:p>
        </p:txBody>
      </p:sp>
    </p:spTree>
    <p:extLst>
      <p:ext uri="{BB962C8B-B14F-4D97-AF65-F5344CB8AC3E}">
        <p14:creationId xmlns:p14="http://schemas.microsoft.com/office/powerpoint/2010/main" val="6893141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11200" y="548680"/>
            <a:ext cx="8229600" cy="1143000"/>
          </a:xfrm>
        </p:spPr>
        <p:txBody>
          <a:bodyPr>
            <a:normAutofit fontScale="90000"/>
          </a:bodyPr>
          <a:lstStyle/>
          <a:p>
            <a:pPr eaLnBrk="1" hangingPunct="1"/>
            <a:r>
              <a:rPr lang="zh-CN" altLang="en-US" sz="4000" b="1" dirty="0" smtClean="0"/>
              <a:t>第２章</a:t>
            </a:r>
            <a:r>
              <a:rPr lang="zh-CN" altLang="en-US" sz="4000" b="1" dirty="0" smtClean="0">
                <a:solidFill>
                  <a:srgbClr val="3366FF"/>
                </a:solidFill>
              </a:rPr>
              <a:t>  </a:t>
            </a:r>
            <a:r>
              <a:rPr lang="zh-CN" altLang="en-US" sz="4000" b="1" dirty="0" smtClean="0"/>
              <a:t>计算机系统量化分析基础</a:t>
            </a:r>
            <a:r>
              <a:rPr lang="zh-CN" altLang="en-US" sz="4000" dirty="0" smtClean="0">
                <a:solidFill>
                  <a:srgbClr val="3366FF"/>
                </a:solidFill>
              </a:rPr>
              <a:t/>
            </a:r>
            <a:br>
              <a:rPr lang="zh-CN" altLang="en-US" sz="4000" dirty="0" smtClean="0">
                <a:solidFill>
                  <a:srgbClr val="3366FF"/>
                </a:solidFill>
              </a:rPr>
            </a:br>
            <a:endParaRPr lang="zh-CN" altLang="en-US" sz="4000" b="1" dirty="0" smtClean="0"/>
          </a:p>
        </p:txBody>
      </p:sp>
      <p:sp>
        <p:nvSpPr>
          <p:cNvPr id="7171" name="Text Box 3"/>
          <p:cNvSpPr txBox="1">
            <a:spLocks noChangeArrowheads="1"/>
          </p:cNvSpPr>
          <p:nvPr/>
        </p:nvSpPr>
        <p:spPr bwMode="auto">
          <a:xfrm>
            <a:off x="2127250" y="4800600"/>
            <a:ext cx="5397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r>
              <a:rPr lang="zh-CN" altLang="en-US" sz="3200">
                <a:latin typeface="Times New Roman" pitchFamily="18" charset="0"/>
              </a:rPr>
              <a:t>2.3 计算机系统设计和分析</a:t>
            </a:r>
          </a:p>
        </p:txBody>
      </p:sp>
      <p:sp>
        <p:nvSpPr>
          <p:cNvPr id="7172" name="Text Box 4"/>
          <p:cNvSpPr txBox="1">
            <a:spLocks noChangeArrowheads="1"/>
          </p:cNvSpPr>
          <p:nvPr/>
        </p:nvSpPr>
        <p:spPr bwMode="auto">
          <a:xfrm>
            <a:off x="2127250" y="3476625"/>
            <a:ext cx="5540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r>
              <a:rPr lang="zh-CN" altLang="en-US" sz="3200" dirty="0">
                <a:latin typeface="Times New Roman" pitchFamily="18" charset="0"/>
              </a:rPr>
              <a:t>2.2 </a:t>
            </a:r>
            <a:r>
              <a:rPr lang="zh-CN" altLang="en-US" sz="3200" dirty="0" smtClean="0">
                <a:latin typeface="Times New Roman" pitchFamily="18" charset="0"/>
              </a:rPr>
              <a:t>计算机体系结构的</a:t>
            </a:r>
            <a:r>
              <a:rPr lang="zh-CN" altLang="en-US" sz="3200" dirty="0">
                <a:latin typeface="Times New Roman" pitchFamily="18" charset="0"/>
              </a:rPr>
              <a:t>发展</a:t>
            </a:r>
          </a:p>
        </p:txBody>
      </p:sp>
      <p:sp>
        <p:nvSpPr>
          <p:cNvPr id="7173" name="Text Box 5"/>
          <p:cNvSpPr txBox="1">
            <a:spLocks noChangeArrowheads="1"/>
          </p:cNvSpPr>
          <p:nvPr/>
        </p:nvSpPr>
        <p:spPr bwMode="auto">
          <a:xfrm>
            <a:off x="1268532" y="2276872"/>
            <a:ext cx="640799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kumimoji="1" sz="800" b="1">
                <a:solidFill>
                  <a:schemeClr val="tx1"/>
                </a:solidFill>
                <a:latin typeface="宋体" pitchFamily="2" charset="-122"/>
                <a:ea typeface="宋体" pitchFamily="2" charset="-122"/>
              </a:defRPr>
            </a:lvl1pPr>
            <a:lvl2pPr marL="471488" indent="250825"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lvl="1">
              <a:buFont typeface="Wingdings" pitchFamily="2" charset="2"/>
              <a:buNone/>
            </a:pPr>
            <a:r>
              <a:rPr lang="en-US" altLang="zh-CN" sz="3000" dirty="0">
                <a:latin typeface="Verdana" pitchFamily="34" charset="0"/>
                <a:ea typeface="华文中宋" pitchFamily="2" charset="-122"/>
              </a:rPr>
              <a:t>2.1 </a:t>
            </a:r>
            <a:r>
              <a:rPr lang="zh-CN" altLang="en-US" sz="3000" dirty="0">
                <a:latin typeface="Verdana" pitchFamily="34" charset="0"/>
                <a:ea typeface="华文中宋" pitchFamily="2" charset="-122"/>
              </a:rPr>
              <a:t>计算机体系结构</a:t>
            </a:r>
            <a:r>
              <a:rPr lang="zh-CN" altLang="en-US" sz="3000" dirty="0" smtClean="0">
                <a:latin typeface="Verdana" pitchFamily="34" charset="0"/>
                <a:ea typeface="华文中宋" pitchFamily="2" charset="-122"/>
              </a:rPr>
              <a:t>的概念</a:t>
            </a:r>
            <a:endParaRPr lang="zh-CN" altLang="en-US" sz="3000" dirty="0">
              <a:latin typeface="Verdana" pitchFamily="34" charset="0"/>
              <a:ea typeface="华文中宋" pitchFamily="2" charset="-122"/>
            </a:endParaRPr>
          </a:p>
        </p:txBody>
      </p:sp>
      <p:sp>
        <p:nvSpPr>
          <p:cNvPr id="7174" name="AutoShape 9">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spcBef>
                <a:spcPct val="20000"/>
              </a:spcBef>
            </a:pPr>
            <a:endParaRPr lang="zh-CN" altLang="en-US"/>
          </a:p>
        </p:txBody>
      </p:sp>
    </p:spTree>
    <p:extLst>
      <p:ext uri="{BB962C8B-B14F-4D97-AF65-F5344CB8AC3E}">
        <p14:creationId xmlns:p14="http://schemas.microsoft.com/office/powerpoint/2010/main" val="14146539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idx="4294967295"/>
          </p:nvPr>
        </p:nvSpPr>
        <p:spPr/>
        <p:txBody>
          <a:bodyPr>
            <a:normAutofit/>
          </a:bodyPr>
          <a:lstStyle/>
          <a:p>
            <a:pPr>
              <a:defRPr/>
            </a:pPr>
            <a:r>
              <a:rPr kumimoji="1" lang="en-US" altLang="zh-CN" sz="3600" b="1" dirty="0" smtClean="0">
                <a:latin typeface="+mj-ea"/>
                <a:cs typeface="+mn-cs"/>
              </a:rPr>
              <a:t>2.1.1</a:t>
            </a:r>
            <a:r>
              <a:rPr kumimoji="1" lang="en-US" altLang="zh-CN" sz="4000" b="1" dirty="0" smtClean="0">
                <a:latin typeface="+mj-ea"/>
                <a:cs typeface="+mn-cs"/>
              </a:rPr>
              <a:t> </a:t>
            </a:r>
            <a:r>
              <a:rPr kumimoji="1" lang="zh-CN" altLang="en-US" sz="4000" b="1" dirty="0" smtClean="0">
                <a:latin typeface="+mj-ea"/>
                <a:cs typeface="+mn-cs"/>
              </a:rPr>
              <a:t>计算机体系结构的概念</a:t>
            </a:r>
            <a:endParaRPr kumimoji="1" lang="zh-CN" altLang="en-US" sz="4000" b="1" dirty="0">
              <a:latin typeface="+mj-ea"/>
              <a:cs typeface="+mn-cs"/>
            </a:endParaRPr>
          </a:p>
        </p:txBody>
      </p:sp>
      <p:sp>
        <p:nvSpPr>
          <p:cNvPr id="8195" name="Rectangle 5"/>
          <p:cNvSpPr>
            <a:spLocks noGrp="1" noChangeArrowheads="1"/>
          </p:cNvSpPr>
          <p:nvPr>
            <p:ph type="body" idx="4294967295"/>
          </p:nvPr>
        </p:nvSpPr>
        <p:spPr/>
        <p:txBody>
          <a:bodyPr>
            <a:normAutofit/>
          </a:bodyPr>
          <a:lstStyle/>
          <a:p>
            <a:pPr>
              <a:lnSpc>
                <a:spcPct val="130000"/>
              </a:lnSpc>
            </a:pPr>
            <a:r>
              <a:rPr lang="zh-CN" altLang="en-US" sz="2600" b="1" dirty="0" smtClean="0">
                <a:latin typeface="+mj-ea"/>
                <a:ea typeface="+mj-ea"/>
              </a:rPr>
              <a:t>阿姆道尔（</a:t>
            </a:r>
            <a:r>
              <a:rPr lang="en-US" altLang="zh-CN" sz="2600" b="1" dirty="0" smtClean="0">
                <a:latin typeface="+mj-ea"/>
                <a:ea typeface="+mj-ea"/>
              </a:rPr>
              <a:t>C. M. Amdahl</a:t>
            </a:r>
            <a:r>
              <a:rPr lang="zh-CN" altLang="en-US" sz="2600" b="1" dirty="0" smtClean="0">
                <a:latin typeface="+mj-ea"/>
                <a:ea typeface="+mj-ea"/>
              </a:rPr>
              <a:t>）首次明确</a:t>
            </a:r>
          </a:p>
          <a:p>
            <a:pPr>
              <a:lnSpc>
                <a:spcPct val="130000"/>
              </a:lnSpc>
            </a:pPr>
            <a:r>
              <a:rPr lang="zh-CN" altLang="en-US" sz="2600" b="1" dirty="0" smtClean="0">
                <a:latin typeface="+mj-ea"/>
                <a:ea typeface="+mj-ea"/>
              </a:rPr>
              <a:t>计算机体系结构是</a:t>
            </a:r>
            <a:r>
              <a:rPr lang="zh-CN" altLang="en-US" sz="2600" b="1" dirty="0" smtClean="0">
                <a:solidFill>
                  <a:schemeClr val="accent2"/>
                </a:solidFill>
                <a:latin typeface="+mj-ea"/>
                <a:ea typeface="+mj-ea"/>
              </a:rPr>
              <a:t>程序员</a:t>
            </a:r>
            <a:r>
              <a:rPr lang="zh-CN" altLang="en-US" sz="2600" b="1" dirty="0" smtClean="0">
                <a:latin typeface="+mj-ea"/>
                <a:ea typeface="+mj-ea"/>
              </a:rPr>
              <a:t>所看到的计算机的属性，即概念性结构与功能特性</a:t>
            </a:r>
          </a:p>
          <a:p>
            <a:pPr lvl="1">
              <a:lnSpc>
                <a:spcPct val="130000"/>
              </a:lnSpc>
            </a:pPr>
            <a:r>
              <a:rPr lang="en-US" altLang="zh-CN" sz="2600" b="1" dirty="0" smtClean="0">
                <a:latin typeface="+mj-ea"/>
                <a:ea typeface="+mj-ea"/>
              </a:rPr>
              <a:t>1964</a:t>
            </a:r>
            <a:r>
              <a:rPr lang="zh-CN" altLang="en-US" sz="2600" b="1" dirty="0" smtClean="0">
                <a:latin typeface="+mj-ea"/>
                <a:ea typeface="+mj-ea"/>
              </a:rPr>
              <a:t>年</a:t>
            </a:r>
            <a:r>
              <a:rPr lang="en-US" altLang="zh-CN" sz="2600" b="1" dirty="0" smtClean="0">
                <a:latin typeface="+mj-ea"/>
                <a:ea typeface="+mj-ea"/>
              </a:rPr>
              <a:t>4</a:t>
            </a:r>
            <a:r>
              <a:rPr lang="zh-CN" altLang="en-US" sz="2600" b="1" dirty="0" smtClean="0">
                <a:latin typeface="+mj-ea"/>
                <a:ea typeface="+mj-ea"/>
              </a:rPr>
              <a:t>月，</a:t>
            </a:r>
            <a:r>
              <a:rPr lang="en-US" altLang="zh-CN" sz="2600" b="1" dirty="0" smtClean="0">
                <a:latin typeface="+mj-ea"/>
                <a:ea typeface="+mj-ea"/>
              </a:rPr>
              <a:t>Architecture of the IBM System/360</a:t>
            </a:r>
            <a:r>
              <a:rPr lang="zh-CN" altLang="en-US" sz="2600" b="1" dirty="0" smtClean="0">
                <a:latin typeface="+mj-ea"/>
                <a:ea typeface="+mj-ea"/>
              </a:rPr>
              <a:t>，发表在</a:t>
            </a:r>
            <a:r>
              <a:rPr lang="en-US" altLang="zh-CN" sz="2600" b="1" dirty="0" smtClean="0">
                <a:latin typeface="+mj-ea"/>
                <a:ea typeface="+mj-ea"/>
              </a:rPr>
              <a:t>IBM Journal of Research and Development</a:t>
            </a:r>
            <a:r>
              <a:rPr lang="zh-CN" altLang="en-US" sz="2600" b="1" dirty="0" smtClean="0">
                <a:latin typeface="+mj-ea"/>
                <a:ea typeface="+mj-ea"/>
              </a:rPr>
              <a:t>上</a:t>
            </a:r>
          </a:p>
          <a:p>
            <a:pPr lvl="1">
              <a:lnSpc>
                <a:spcPct val="130000"/>
              </a:lnSpc>
            </a:pPr>
            <a:r>
              <a:rPr lang="zh-CN" altLang="en-US" sz="2600" b="1" dirty="0" smtClean="0">
                <a:latin typeface="+mj-ea"/>
                <a:ea typeface="+mj-ea"/>
              </a:rPr>
              <a:t>计算机体系结构概念的经典定义</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6216" y="4309454"/>
            <a:ext cx="1903337" cy="2520280"/>
          </a:xfrm>
          <a:prstGeom prst="rect">
            <a:avLst/>
          </a:prstGeom>
        </p:spPr>
      </p:pic>
    </p:spTree>
    <p:extLst>
      <p:ext uri="{BB962C8B-B14F-4D97-AF65-F5344CB8AC3E}">
        <p14:creationId xmlns:p14="http://schemas.microsoft.com/office/powerpoint/2010/main" val="1754311805"/>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a:xfrm>
            <a:off x="685800" y="142875"/>
            <a:ext cx="7772400" cy="785813"/>
          </a:xfrm>
        </p:spPr>
        <p:txBody>
          <a:bodyPr/>
          <a:lstStyle/>
          <a:p>
            <a:pPr eaLnBrk="1" hangingPunct="1"/>
            <a:r>
              <a:rPr lang="en-US" altLang="zh-CN" b="1" dirty="0" smtClean="0"/>
              <a:t>Recap</a:t>
            </a:r>
            <a:endParaRPr lang="zh-CN" altLang="en-US" b="1" dirty="0" smtClean="0"/>
          </a:p>
        </p:txBody>
      </p:sp>
      <p:sp>
        <p:nvSpPr>
          <p:cNvPr id="3" name="内容占位符 2"/>
          <p:cNvSpPr>
            <a:spLocks noGrp="1"/>
          </p:cNvSpPr>
          <p:nvPr>
            <p:ph idx="1"/>
          </p:nvPr>
        </p:nvSpPr>
        <p:spPr>
          <a:xfrm>
            <a:off x="500063" y="1143000"/>
            <a:ext cx="8143875" cy="5214938"/>
          </a:xfrm>
        </p:spPr>
        <p:txBody>
          <a:bodyPr rtlCol="0">
            <a:normAutofit/>
          </a:bodyPr>
          <a:lstStyle/>
          <a:p>
            <a:pPr lvl="1" eaLnBrk="1" hangingPunct="1">
              <a:buFont typeface="Arial" charset="0"/>
              <a:buChar char="–"/>
              <a:defRPr/>
            </a:pPr>
            <a:r>
              <a:rPr lang="zh-CN" altLang="en-US" b="1" dirty="0" smtClean="0">
                <a:latin typeface="+mj-lt"/>
              </a:rPr>
              <a:t>课程内容概述</a:t>
            </a:r>
            <a:endParaRPr lang="en-US" altLang="zh-CN" b="1" dirty="0" smtClean="0">
              <a:latin typeface="+mj-lt"/>
            </a:endParaRPr>
          </a:p>
          <a:p>
            <a:pPr lvl="1" eaLnBrk="1" hangingPunct="1">
              <a:buFont typeface="Arial" charset="0"/>
              <a:buChar char="–"/>
              <a:defRPr/>
            </a:pPr>
            <a:r>
              <a:rPr lang="zh-CN" altLang="en-US" b="1" dirty="0" smtClean="0">
                <a:latin typeface="+mj-lt"/>
              </a:rPr>
              <a:t>计算机系统</a:t>
            </a:r>
            <a:r>
              <a:rPr lang="zh-CN" altLang="en-US" b="1" dirty="0" smtClean="0">
                <a:latin typeface="+mj-lt"/>
              </a:rPr>
              <a:t>简介</a:t>
            </a:r>
            <a:endParaRPr lang="en-US" altLang="zh-CN" b="1" dirty="0" smtClean="0">
              <a:latin typeface="+mj-lt"/>
            </a:endParaRPr>
          </a:p>
          <a:p>
            <a:pPr marL="1101600" lvl="1" eaLnBrk="1" hangingPunct="1">
              <a:buFont typeface="Wingdings" pitchFamily="2" charset="2"/>
              <a:buChar char="ü"/>
              <a:defRPr/>
            </a:pPr>
            <a:r>
              <a:rPr lang="zh-CN" altLang="en-US" b="1" dirty="0" smtClean="0"/>
              <a:t>计算机解题过程</a:t>
            </a:r>
            <a:endParaRPr lang="en-US" altLang="zh-CN" b="1" dirty="0" smtClean="0"/>
          </a:p>
          <a:p>
            <a:pPr marL="1101600" lvl="1" eaLnBrk="1" hangingPunct="1">
              <a:buFont typeface="Wingdings" pitchFamily="2" charset="2"/>
              <a:buChar char="ü"/>
              <a:defRPr/>
            </a:pPr>
            <a:r>
              <a:rPr lang="zh-CN" altLang="en-US" b="1" dirty="0" smtClean="0"/>
              <a:t>抽象、计算机系统的层次结构</a:t>
            </a:r>
            <a:endParaRPr lang="en-US" altLang="zh-CN" b="1" dirty="0" smtClean="0"/>
          </a:p>
          <a:p>
            <a:pPr lvl="1" eaLnBrk="1" fontAlgn="auto" hangingPunct="1">
              <a:spcAft>
                <a:spcPts val="0"/>
              </a:spcAft>
              <a:defRPr/>
            </a:pPr>
            <a:r>
              <a:rPr lang="zh-CN" altLang="en-US" b="1" dirty="0" smtClean="0">
                <a:latin typeface="+mj-lt"/>
              </a:rPr>
              <a:t>计算机的基本组成</a:t>
            </a:r>
            <a:endParaRPr lang="en-US" altLang="zh-CN" b="1" dirty="0" smtClean="0">
              <a:latin typeface="+mj-lt"/>
            </a:endParaRPr>
          </a:p>
          <a:p>
            <a:pPr marL="918000" indent="0" eaLnBrk="1" fontAlgn="auto" hangingPunct="1">
              <a:spcAft>
                <a:spcPts val="0"/>
              </a:spcAft>
              <a:buFont typeface="Wingdings" panose="05000000000000000000" pitchFamily="2" charset="2"/>
              <a:buChar char="ü"/>
              <a:defRPr/>
            </a:pPr>
            <a:r>
              <a:rPr lang="zh-CN" altLang="en-US" sz="2800" b="1" dirty="0" smtClean="0">
                <a:latin typeface="+mj-lt"/>
              </a:rPr>
              <a:t>冯·诺依曼计算机</a:t>
            </a:r>
            <a:endParaRPr lang="en-US" altLang="zh-CN" sz="2800" b="1" dirty="0" smtClean="0">
              <a:latin typeface="+mj-lt"/>
            </a:endParaRPr>
          </a:p>
          <a:p>
            <a:pPr marL="918000" indent="0" eaLnBrk="1" fontAlgn="auto" hangingPunct="1">
              <a:spcAft>
                <a:spcPts val="0"/>
              </a:spcAft>
              <a:buFont typeface="Wingdings" panose="05000000000000000000" pitchFamily="2" charset="2"/>
              <a:buChar char="ü"/>
              <a:defRPr/>
            </a:pPr>
            <a:r>
              <a:rPr lang="zh-CN" altLang="en-US" sz="2800" b="1" dirty="0">
                <a:latin typeface="+mj-lt"/>
              </a:rPr>
              <a:t>现代</a:t>
            </a:r>
            <a:r>
              <a:rPr lang="zh-CN" altLang="en-US" sz="2800" b="1" dirty="0" smtClean="0">
                <a:latin typeface="+mj-lt"/>
              </a:rPr>
              <a:t>计算机硬件框图</a:t>
            </a:r>
            <a:endParaRPr lang="en-US" altLang="zh-CN" sz="2800" b="1" dirty="0" smtClean="0">
              <a:latin typeface="+mj-lt"/>
            </a:endParaRPr>
          </a:p>
          <a:p>
            <a:pPr marL="918000" indent="0" eaLnBrk="1" fontAlgn="auto" hangingPunct="1">
              <a:spcAft>
                <a:spcPts val="0"/>
              </a:spcAft>
              <a:buFont typeface="Wingdings" panose="05000000000000000000" pitchFamily="2" charset="2"/>
              <a:buChar char="ü"/>
              <a:defRPr/>
            </a:pPr>
            <a:r>
              <a:rPr lang="zh-CN" altLang="en-US" sz="2800" b="1" dirty="0">
                <a:latin typeface="+mj-lt"/>
              </a:rPr>
              <a:t>计算机的工作步骤</a:t>
            </a:r>
            <a:endParaRPr lang="en-US" altLang="zh-CN" sz="2800" b="1" dirty="0" smtClean="0">
              <a:latin typeface="+mj-lt"/>
            </a:endParaRPr>
          </a:p>
          <a:p>
            <a:pPr marL="918000" indent="0" eaLnBrk="1" fontAlgn="auto" hangingPunct="1">
              <a:spcAft>
                <a:spcPts val="0"/>
              </a:spcAft>
              <a:buFont typeface="Wingdings" panose="05000000000000000000" pitchFamily="2" charset="2"/>
              <a:buChar char="ü"/>
              <a:defRPr/>
            </a:pPr>
            <a:endParaRPr lang="zh-CN" altLang="en-US" sz="2800" b="1" dirty="0">
              <a:latin typeface="+mj-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467544" y="116632"/>
            <a:ext cx="8229600" cy="1143000"/>
          </a:xfrm>
        </p:spPr>
        <p:txBody>
          <a:bodyPr>
            <a:normAutofit/>
          </a:bodyPr>
          <a:lstStyle/>
          <a:p>
            <a:pPr algn="l">
              <a:defRPr/>
            </a:pPr>
            <a:r>
              <a:rPr kumimoji="1" lang="zh-CN" altLang="en-US" sz="3600" b="1" dirty="0">
                <a:latin typeface="+mj-ea"/>
                <a:cs typeface="+mn-cs"/>
              </a:rPr>
              <a:t>程序员所看到的计算机的属性</a:t>
            </a:r>
          </a:p>
        </p:txBody>
      </p:sp>
      <p:sp>
        <p:nvSpPr>
          <p:cNvPr id="9219" name="Rectangle 3"/>
          <p:cNvSpPr>
            <a:spLocks noGrp="1" noChangeArrowheads="1"/>
          </p:cNvSpPr>
          <p:nvPr>
            <p:ph type="body" idx="4294967295"/>
          </p:nvPr>
        </p:nvSpPr>
        <p:spPr>
          <a:xfrm>
            <a:off x="395536" y="1268760"/>
            <a:ext cx="8229600" cy="5112568"/>
          </a:xfrm>
        </p:spPr>
        <p:txBody>
          <a:bodyPr/>
          <a:lstStyle/>
          <a:p>
            <a:pPr algn="just"/>
            <a:r>
              <a:rPr lang="zh-CN" altLang="en-US" sz="2600" b="1" dirty="0">
                <a:latin typeface="+mn-ea"/>
              </a:rPr>
              <a:t>对于通用寄存器型机器，这些属性主要是指：</a:t>
            </a:r>
          </a:p>
          <a:p>
            <a:pPr marL="0" indent="0" algn="just">
              <a:buFont typeface="Wingdings" pitchFamily="2" charset="2"/>
              <a:buNone/>
            </a:pPr>
            <a:r>
              <a:rPr lang="zh-CN" altLang="en-US" sz="2400" b="1" dirty="0" smtClean="0">
                <a:latin typeface="+mn-ea"/>
              </a:rPr>
              <a:t>（</a:t>
            </a:r>
            <a:r>
              <a:rPr lang="en-US" altLang="zh-CN" sz="2400" b="1" dirty="0" smtClean="0">
                <a:latin typeface="+mn-ea"/>
              </a:rPr>
              <a:t>1</a:t>
            </a:r>
            <a:r>
              <a:rPr lang="zh-CN" altLang="en-US" sz="2400" b="1" dirty="0" smtClean="0">
                <a:latin typeface="+mn-ea"/>
              </a:rPr>
              <a:t>）数据表示：硬件能直接辨认和处理的数据类型</a:t>
            </a:r>
          </a:p>
          <a:p>
            <a:pPr marL="0" indent="0" algn="just">
              <a:buFont typeface="Wingdings" pitchFamily="2" charset="2"/>
              <a:buNone/>
            </a:pPr>
            <a:r>
              <a:rPr lang="zh-CN" altLang="en-US" sz="2400" b="1" dirty="0" smtClean="0">
                <a:latin typeface="+mn-ea"/>
              </a:rPr>
              <a:t>（</a:t>
            </a:r>
            <a:r>
              <a:rPr lang="en-US" altLang="zh-CN" sz="2400" b="1" dirty="0" smtClean="0">
                <a:latin typeface="+mn-ea"/>
              </a:rPr>
              <a:t>2</a:t>
            </a:r>
            <a:r>
              <a:rPr lang="zh-CN" altLang="en-US" sz="2400" b="1" dirty="0" smtClean="0">
                <a:latin typeface="+mn-ea"/>
              </a:rPr>
              <a:t>）寻址规则：最小寻址单元、寻址方式及其表示</a:t>
            </a:r>
          </a:p>
          <a:p>
            <a:pPr marL="0" indent="0" algn="just">
              <a:buFont typeface="Wingdings" pitchFamily="2" charset="2"/>
              <a:buNone/>
            </a:pPr>
            <a:r>
              <a:rPr lang="zh-CN" altLang="en-US" sz="2400" b="1" dirty="0" smtClean="0">
                <a:latin typeface="+mn-ea"/>
              </a:rPr>
              <a:t>（</a:t>
            </a:r>
            <a:r>
              <a:rPr lang="en-US" altLang="zh-CN" sz="2400" b="1" dirty="0" smtClean="0">
                <a:latin typeface="+mn-ea"/>
              </a:rPr>
              <a:t>3</a:t>
            </a:r>
            <a:r>
              <a:rPr lang="zh-CN" altLang="en-US" sz="2400" b="1" dirty="0" smtClean="0">
                <a:latin typeface="+mn-ea"/>
              </a:rPr>
              <a:t>）寄存器定义：寄存器的定义、数量和使用方式</a:t>
            </a:r>
          </a:p>
          <a:p>
            <a:pPr marL="0" indent="0" algn="just">
              <a:buFont typeface="Wingdings" pitchFamily="2" charset="2"/>
              <a:buNone/>
            </a:pPr>
            <a:r>
              <a:rPr lang="zh-CN" altLang="en-US" sz="2400" b="1" dirty="0" smtClean="0">
                <a:latin typeface="+mn-ea"/>
              </a:rPr>
              <a:t>（</a:t>
            </a:r>
            <a:r>
              <a:rPr lang="en-US" altLang="zh-CN" sz="2400" b="1" dirty="0" smtClean="0">
                <a:latin typeface="+mn-ea"/>
              </a:rPr>
              <a:t>4</a:t>
            </a:r>
            <a:r>
              <a:rPr lang="zh-CN" altLang="en-US" sz="2400" b="1" dirty="0" smtClean="0">
                <a:latin typeface="+mn-ea"/>
              </a:rPr>
              <a:t>）指令系统：机器指令的操作类型和格式、指令间的排序和控制机构等</a:t>
            </a:r>
          </a:p>
          <a:p>
            <a:pPr marL="0" indent="0" algn="just">
              <a:buFont typeface="Wingdings" pitchFamily="2" charset="2"/>
              <a:buNone/>
            </a:pPr>
            <a:r>
              <a:rPr lang="zh-CN" altLang="en-US" sz="2400" b="1" dirty="0" smtClean="0">
                <a:latin typeface="+mn-ea"/>
              </a:rPr>
              <a:t>（</a:t>
            </a:r>
            <a:r>
              <a:rPr lang="en-US" altLang="zh-CN" sz="2400" b="1" dirty="0" smtClean="0">
                <a:latin typeface="+mn-ea"/>
              </a:rPr>
              <a:t>5</a:t>
            </a:r>
            <a:r>
              <a:rPr lang="zh-CN" altLang="en-US" sz="2400" b="1" dirty="0" smtClean="0">
                <a:latin typeface="+mn-ea"/>
              </a:rPr>
              <a:t>）中断系统：中断的类型和中断响应硬件的功能等</a:t>
            </a:r>
          </a:p>
          <a:p>
            <a:pPr marL="0" indent="0" algn="just">
              <a:buFont typeface="Wingdings" pitchFamily="2" charset="2"/>
              <a:buNone/>
            </a:pPr>
            <a:r>
              <a:rPr lang="zh-CN" altLang="en-US" sz="2400" b="1" dirty="0" smtClean="0">
                <a:latin typeface="+mn-ea"/>
              </a:rPr>
              <a:t>（</a:t>
            </a:r>
            <a:r>
              <a:rPr lang="en-US" altLang="zh-CN" sz="2400" b="1" dirty="0" smtClean="0">
                <a:latin typeface="+mn-ea"/>
              </a:rPr>
              <a:t>6</a:t>
            </a:r>
            <a:r>
              <a:rPr lang="zh-CN" altLang="en-US" sz="2400" b="1" dirty="0" smtClean="0">
                <a:latin typeface="+mn-ea"/>
              </a:rPr>
              <a:t>）机器工作状态的定义和切换：如管态和目态等</a:t>
            </a:r>
          </a:p>
          <a:p>
            <a:pPr marL="0" indent="0" algn="just">
              <a:buFont typeface="Wingdings" pitchFamily="2" charset="2"/>
              <a:buNone/>
            </a:pPr>
            <a:r>
              <a:rPr lang="zh-CN" altLang="en-US" sz="2400" b="1" dirty="0" smtClean="0">
                <a:latin typeface="+mn-ea"/>
              </a:rPr>
              <a:t>（</a:t>
            </a:r>
            <a:r>
              <a:rPr lang="en-US" altLang="zh-CN" sz="2400" b="1" dirty="0" smtClean="0">
                <a:latin typeface="+mn-ea"/>
              </a:rPr>
              <a:t>7</a:t>
            </a:r>
            <a:r>
              <a:rPr lang="zh-CN" altLang="en-US" sz="2400" b="1" dirty="0" smtClean="0">
                <a:latin typeface="+mn-ea"/>
              </a:rPr>
              <a:t>）存储系统：程序员可用的最大存储容量</a:t>
            </a:r>
          </a:p>
          <a:p>
            <a:pPr marL="0" indent="0" algn="just">
              <a:buFont typeface="Wingdings" pitchFamily="2" charset="2"/>
              <a:buNone/>
            </a:pPr>
            <a:r>
              <a:rPr lang="zh-CN" altLang="en-US" sz="2400" b="1" dirty="0" smtClean="0">
                <a:latin typeface="+mn-ea"/>
              </a:rPr>
              <a:t>（</a:t>
            </a:r>
            <a:r>
              <a:rPr lang="en-US" altLang="zh-CN" sz="2400" b="1" dirty="0" smtClean="0">
                <a:latin typeface="+mn-ea"/>
              </a:rPr>
              <a:t>8</a:t>
            </a:r>
            <a:r>
              <a:rPr lang="zh-CN" altLang="en-US" sz="2400" b="1" dirty="0" smtClean="0">
                <a:latin typeface="+mn-ea"/>
              </a:rPr>
              <a:t>）信息保护：信息保护方式和硬件的支持</a:t>
            </a:r>
          </a:p>
          <a:p>
            <a:pPr marL="0" indent="0" algn="just">
              <a:buFont typeface="Wingdings" pitchFamily="2" charset="2"/>
              <a:buNone/>
            </a:pPr>
            <a:r>
              <a:rPr lang="zh-CN" altLang="en-US" sz="2400" b="1" dirty="0" smtClean="0">
                <a:latin typeface="+mn-ea"/>
              </a:rPr>
              <a:t>（</a:t>
            </a:r>
            <a:r>
              <a:rPr lang="en-US" altLang="zh-CN" sz="2400" b="1" dirty="0" smtClean="0">
                <a:latin typeface="+mn-ea"/>
              </a:rPr>
              <a:t>9</a:t>
            </a:r>
            <a:r>
              <a:rPr lang="zh-CN" altLang="en-US" sz="2400" b="1" dirty="0" smtClean="0">
                <a:latin typeface="+mn-ea"/>
              </a:rPr>
              <a:t>）</a:t>
            </a:r>
            <a:r>
              <a:rPr lang="en-US" altLang="zh-CN" sz="2400" b="1" dirty="0" smtClean="0">
                <a:latin typeface="+mn-ea"/>
              </a:rPr>
              <a:t>I/O</a:t>
            </a:r>
            <a:r>
              <a:rPr lang="zh-CN" altLang="en-US" sz="2400" b="1" dirty="0" smtClean="0">
                <a:latin typeface="+mn-ea"/>
              </a:rPr>
              <a:t>结构：</a:t>
            </a:r>
            <a:r>
              <a:rPr lang="en-US" altLang="zh-CN" sz="2400" b="1" dirty="0" smtClean="0">
                <a:latin typeface="+mn-ea"/>
              </a:rPr>
              <a:t>I/O</a:t>
            </a:r>
            <a:r>
              <a:rPr lang="zh-CN" altLang="en-US" sz="2400" b="1" dirty="0" smtClean="0">
                <a:latin typeface="+mn-ea"/>
              </a:rPr>
              <a:t>寻址方式、数据传送的方式等</a:t>
            </a:r>
          </a:p>
        </p:txBody>
      </p:sp>
    </p:spTree>
    <p:extLst>
      <p:ext uri="{BB962C8B-B14F-4D97-AF65-F5344CB8AC3E}">
        <p14:creationId xmlns:p14="http://schemas.microsoft.com/office/powerpoint/2010/main" val="2358486941"/>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a:xfrm>
            <a:off x="457200" y="-27384"/>
            <a:ext cx="8229600" cy="1143000"/>
          </a:xfrm>
        </p:spPr>
        <p:txBody>
          <a:bodyPr/>
          <a:lstStyle/>
          <a:p>
            <a:r>
              <a:rPr lang="en-US" altLang="zh-CN" dirty="0" smtClean="0">
                <a:ea typeface="ＭＳ Ｐゴシック" pitchFamily="34" charset="-128"/>
              </a:rPr>
              <a:t>What is Computer Architecture?</a:t>
            </a:r>
          </a:p>
        </p:txBody>
      </p:sp>
      <p:sp>
        <p:nvSpPr>
          <p:cNvPr id="54274" name="Content Placeholder 2"/>
          <p:cNvSpPr>
            <a:spLocks noGrp="1"/>
          </p:cNvSpPr>
          <p:nvPr>
            <p:ph idx="1"/>
          </p:nvPr>
        </p:nvSpPr>
        <p:spPr>
          <a:xfrm>
            <a:off x="251520" y="1052736"/>
            <a:ext cx="8610600" cy="5194300"/>
          </a:xfrm>
        </p:spPr>
        <p:txBody>
          <a:bodyPr>
            <a:normAutofit fontScale="85000" lnSpcReduction="10000"/>
          </a:bodyPr>
          <a:lstStyle/>
          <a:p>
            <a:r>
              <a:rPr lang="en-US" altLang="zh-CN" b="1" dirty="0" err="1" smtClean="0">
                <a:ea typeface="ＭＳ Ｐゴシック" pitchFamily="34" charset="-128"/>
              </a:rPr>
              <a:t>ISA+Implementation</a:t>
            </a:r>
            <a:r>
              <a:rPr lang="en-US" altLang="zh-CN" b="1" dirty="0" smtClean="0">
                <a:ea typeface="ＭＳ Ｐゴシック" pitchFamily="34" charset="-128"/>
              </a:rPr>
              <a:t> definition: </a:t>
            </a:r>
            <a:r>
              <a:rPr lang="en-US" altLang="zh-CN" dirty="0" smtClean="0">
                <a:ea typeface="ＭＳ Ｐゴシック" pitchFamily="34" charset="-128"/>
              </a:rPr>
              <a:t>The science and art of designing, selecting, and interconnecting hardware components and designing the hardware/software interface to create a computing system that meets functional, performance, energy consumption, cost, and other specific goals. </a:t>
            </a:r>
          </a:p>
          <a:p>
            <a:r>
              <a:rPr lang="en-US" altLang="zh-CN" b="1" dirty="0" smtClean="0">
                <a:ea typeface="ＭＳ Ｐゴシック" pitchFamily="34" charset="-128"/>
              </a:rPr>
              <a:t>Traditional (ISA-only) definition:</a:t>
            </a:r>
            <a:r>
              <a:rPr lang="en-US" altLang="zh-CN" dirty="0" smtClean="0">
                <a:ea typeface="ＭＳ Ｐゴシック" pitchFamily="34" charset="-128"/>
              </a:rPr>
              <a:t> </a:t>
            </a:r>
            <a:r>
              <a:rPr lang="ja-JP" altLang="en-US" dirty="0" smtClean="0">
                <a:ea typeface="ＭＳ Ｐゴシック" pitchFamily="34" charset="-128"/>
              </a:rPr>
              <a:t>“</a:t>
            </a:r>
            <a:r>
              <a:rPr lang="en-US" altLang="ja-JP" dirty="0" smtClean="0">
                <a:ea typeface="ＭＳ Ｐゴシック" pitchFamily="34" charset="-128"/>
              </a:rPr>
              <a:t>The term </a:t>
            </a:r>
            <a:r>
              <a:rPr lang="en-US" altLang="ja-JP" i="1" dirty="0" smtClean="0">
                <a:solidFill>
                  <a:srgbClr val="FF3300"/>
                </a:solidFill>
                <a:ea typeface="ＭＳ Ｐゴシック" pitchFamily="34" charset="-128"/>
              </a:rPr>
              <a:t>architecture</a:t>
            </a:r>
            <a:r>
              <a:rPr lang="en-US" altLang="ja-JP" dirty="0" smtClean="0">
                <a:ea typeface="ＭＳ Ｐゴシック" pitchFamily="34" charset="-128"/>
              </a:rPr>
              <a:t> is used here to describe the attributes of a system as seen by the programmer, i.e., the conceptual structure and functional behavior as distinct from the organization of the dataflow and controls, the logic design, and the physical implementation.</a:t>
            </a:r>
            <a:r>
              <a:rPr lang="ja-JP" altLang="en-US" dirty="0" smtClean="0">
                <a:ea typeface="ＭＳ Ｐゴシック" pitchFamily="34" charset="-128"/>
              </a:rPr>
              <a:t>”</a:t>
            </a:r>
            <a:r>
              <a:rPr lang="en-US" altLang="ja-JP" dirty="0" smtClean="0">
                <a:ea typeface="ＭＳ Ｐゴシック" pitchFamily="34" charset="-128"/>
              </a:rPr>
              <a:t> </a:t>
            </a:r>
            <a:r>
              <a:rPr lang="en-US" altLang="ja-JP" i="1" dirty="0" smtClean="0">
                <a:ea typeface="ＭＳ Ｐゴシック" pitchFamily="34" charset="-128"/>
              </a:rPr>
              <a:t>Gene Amdahl</a:t>
            </a:r>
            <a:r>
              <a:rPr lang="en-US" altLang="ja-JP" dirty="0" smtClean="0">
                <a:ea typeface="ＭＳ Ｐゴシック" pitchFamily="34" charset="-128"/>
              </a:rPr>
              <a:t>, IBM Journal of R&amp;D, April 1964</a:t>
            </a:r>
          </a:p>
          <a:p>
            <a:endParaRPr lang="en-US" altLang="zh-CN" dirty="0" smtClean="0">
              <a:ea typeface="ＭＳ Ｐゴシック" pitchFamily="34" charset="-128"/>
            </a:endParaRPr>
          </a:p>
        </p:txBody>
      </p:sp>
    </p:spTree>
    <p:extLst>
      <p:ext uri="{BB962C8B-B14F-4D97-AF65-F5344CB8AC3E}">
        <p14:creationId xmlns:p14="http://schemas.microsoft.com/office/powerpoint/2010/main" val="26494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art of architecture</a:t>
            </a:r>
            <a:endParaRPr lang="zh-CN" alt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1340768"/>
            <a:ext cx="902970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63586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r>
              <a:rPr lang="en-US" altLang="zh-CN" smtClean="0">
                <a:ea typeface="ＭＳ Ｐゴシック" pitchFamily="34" charset="-128"/>
              </a:rPr>
              <a:t>ISA vs. Microarchitecture</a:t>
            </a:r>
          </a:p>
        </p:txBody>
      </p:sp>
      <p:sp>
        <p:nvSpPr>
          <p:cNvPr id="55298" name="Content Placeholder 24"/>
          <p:cNvSpPr>
            <a:spLocks noGrp="1"/>
          </p:cNvSpPr>
          <p:nvPr>
            <p:ph sz="half" idx="1"/>
          </p:nvPr>
        </p:nvSpPr>
        <p:spPr>
          <a:xfrm>
            <a:off x="228600" y="1173163"/>
            <a:ext cx="6537325" cy="4876800"/>
          </a:xfrm>
        </p:spPr>
        <p:txBody>
          <a:bodyPr>
            <a:normAutofit lnSpcReduction="10000"/>
          </a:bodyPr>
          <a:lstStyle/>
          <a:p>
            <a:r>
              <a:rPr lang="en-US" altLang="zh-CN" dirty="0" smtClean="0">
                <a:ea typeface="ＭＳ Ｐゴシック" pitchFamily="34" charset="-128"/>
              </a:rPr>
              <a:t>ISA</a:t>
            </a:r>
          </a:p>
          <a:p>
            <a:pPr lvl="1"/>
            <a:r>
              <a:rPr lang="en-US" altLang="zh-CN" dirty="0" smtClean="0">
                <a:ea typeface="ＭＳ Ｐゴシック" pitchFamily="34" charset="-128"/>
              </a:rPr>
              <a:t>Agreed upon interface between software and hardware</a:t>
            </a:r>
          </a:p>
          <a:p>
            <a:pPr lvl="2"/>
            <a:r>
              <a:rPr lang="en-US" altLang="zh-CN" dirty="0" smtClean="0">
                <a:ea typeface="ＭＳ Ｐゴシック" pitchFamily="34" charset="-128"/>
              </a:rPr>
              <a:t>SW/compiler assumes, HW promises</a:t>
            </a:r>
          </a:p>
          <a:p>
            <a:pPr lvl="1"/>
            <a:r>
              <a:rPr lang="en-US" altLang="zh-CN" dirty="0" smtClean="0">
                <a:solidFill>
                  <a:srgbClr val="0000FF"/>
                </a:solidFill>
                <a:ea typeface="ＭＳ Ｐゴシック" pitchFamily="34" charset="-128"/>
              </a:rPr>
              <a:t>What the software writer needs to know to write and debug system/user programs </a:t>
            </a:r>
          </a:p>
          <a:p>
            <a:r>
              <a:rPr lang="en-US" altLang="zh-CN" dirty="0" smtClean="0">
                <a:ea typeface="ＭＳ Ｐゴシック" pitchFamily="34" charset="-128"/>
              </a:rPr>
              <a:t>Microarchitecture(</a:t>
            </a:r>
            <a:r>
              <a:rPr lang="en-US" altLang="zh-CN" b="1" dirty="0" err="1" smtClean="0">
                <a:ea typeface="ＭＳ Ｐゴシック" pitchFamily="34" charset="-128"/>
              </a:rPr>
              <a:t>uarch</a:t>
            </a:r>
            <a:r>
              <a:rPr lang="en-US" altLang="zh-CN" dirty="0" smtClean="0">
                <a:ea typeface="ＭＳ Ｐゴシック" pitchFamily="34" charset="-128"/>
              </a:rPr>
              <a:t>)/Organization</a:t>
            </a:r>
          </a:p>
          <a:p>
            <a:pPr lvl="1"/>
            <a:r>
              <a:rPr lang="en-US" altLang="zh-CN" dirty="0" smtClean="0">
                <a:ea typeface="ＭＳ Ｐゴシック" pitchFamily="34" charset="-128"/>
              </a:rPr>
              <a:t>Specific implementation of an ISA</a:t>
            </a:r>
          </a:p>
          <a:p>
            <a:pPr lvl="1"/>
            <a:r>
              <a:rPr lang="en-US" altLang="zh-CN" dirty="0" smtClean="0">
                <a:ea typeface="ＭＳ Ｐゴシック" pitchFamily="34" charset="-128"/>
              </a:rPr>
              <a:t>Not visible to the software</a:t>
            </a:r>
          </a:p>
          <a:p>
            <a:r>
              <a:rPr lang="en-US" altLang="zh-CN" dirty="0" smtClean="0">
                <a:ea typeface="ＭＳ Ｐゴシック" pitchFamily="34" charset="-128"/>
              </a:rPr>
              <a:t>Microprocessor</a:t>
            </a:r>
          </a:p>
          <a:p>
            <a:pPr lvl="1"/>
            <a:r>
              <a:rPr lang="en-US" altLang="zh-CN" b="1" dirty="0" smtClean="0">
                <a:ea typeface="ＭＳ Ｐゴシック" pitchFamily="34" charset="-128"/>
              </a:rPr>
              <a:t>ISA, </a:t>
            </a:r>
            <a:r>
              <a:rPr lang="en-US" altLang="zh-CN" b="1" dirty="0" err="1" smtClean="0">
                <a:ea typeface="ＭＳ Ｐゴシック" pitchFamily="34" charset="-128"/>
              </a:rPr>
              <a:t>uarch</a:t>
            </a:r>
            <a:r>
              <a:rPr lang="en-US" altLang="zh-CN" dirty="0" smtClean="0">
                <a:ea typeface="ＭＳ Ｐゴシック" pitchFamily="34" charset="-128"/>
              </a:rPr>
              <a:t>, circuits</a:t>
            </a:r>
          </a:p>
          <a:p>
            <a:pPr lvl="1"/>
            <a:r>
              <a:rPr lang="ja-JP" altLang="en-US" dirty="0" smtClean="0">
                <a:ea typeface="ＭＳ Ｐゴシック" pitchFamily="34" charset="-128"/>
              </a:rPr>
              <a:t>“</a:t>
            </a:r>
            <a:r>
              <a:rPr lang="en-US" altLang="ja-JP" dirty="0" smtClean="0">
                <a:ea typeface="ＭＳ Ｐゴシック" pitchFamily="34" charset="-128"/>
              </a:rPr>
              <a:t>Architecture</a:t>
            </a:r>
            <a:r>
              <a:rPr lang="ja-JP" altLang="en-US" dirty="0" smtClean="0">
                <a:ea typeface="ＭＳ Ｐゴシック" pitchFamily="34" charset="-128"/>
              </a:rPr>
              <a:t>”</a:t>
            </a:r>
            <a:r>
              <a:rPr lang="en-US" altLang="ja-JP" dirty="0" smtClean="0">
                <a:ea typeface="ＭＳ Ｐゴシック" pitchFamily="34" charset="-128"/>
              </a:rPr>
              <a:t> = ISA + microarchitecture</a:t>
            </a:r>
            <a:endParaRPr lang="en-US" altLang="zh-CN" dirty="0" smtClean="0">
              <a:ea typeface="ＭＳ Ｐゴシック" pitchFamily="34" charset="-128"/>
            </a:endParaRPr>
          </a:p>
        </p:txBody>
      </p:sp>
      <p:grpSp>
        <p:nvGrpSpPr>
          <p:cNvPr id="13" name="组合 12"/>
          <p:cNvGrpSpPr/>
          <p:nvPr/>
        </p:nvGrpSpPr>
        <p:grpSpPr>
          <a:xfrm>
            <a:off x="6765925" y="1884363"/>
            <a:ext cx="2126555" cy="2662237"/>
            <a:chOff x="6765925" y="1884363"/>
            <a:chExt cx="1946275" cy="2662237"/>
          </a:xfrm>
        </p:grpSpPr>
        <p:sp>
          <p:nvSpPr>
            <p:cNvPr id="14" name="Text Box 4"/>
            <p:cNvSpPr txBox="1">
              <a:spLocks noChangeArrowheads="1"/>
            </p:cNvSpPr>
            <p:nvPr/>
          </p:nvSpPr>
          <p:spPr bwMode="auto">
            <a:xfrm>
              <a:off x="6765925" y="3408363"/>
              <a:ext cx="1946275" cy="376237"/>
            </a:xfrm>
            <a:prstGeom prst="rect">
              <a:avLst/>
            </a:prstGeom>
            <a:solidFill>
              <a:srgbClr val="00FF00"/>
            </a:solidFill>
            <a:ln w="9525">
              <a:solidFill>
                <a:schemeClr val="tx1"/>
              </a:solidFill>
              <a:miter lim="800000"/>
              <a:headEnd/>
              <a:tailEnd/>
            </a:ln>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zh-CN" sz="1800" dirty="0">
                  <a:solidFill>
                    <a:srgbClr val="000000"/>
                  </a:solidFill>
                  <a:cs typeface="Arial" pitchFamily="34" charset="0"/>
                </a:rPr>
                <a:t>Microarchitecture</a:t>
              </a:r>
            </a:p>
          </p:txBody>
        </p:sp>
        <p:sp>
          <p:nvSpPr>
            <p:cNvPr id="15" name="Text Box 5"/>
            <p:cNvSpPr txBox="1">
              <a:spLocks noChangeAspect="1" noChangeArrowheads="1"/>
            </p:cNvSpPr>
            <p:nvPr/>
          </p:nvSpPr>
          <p:spPr bwMode="auto">
            <a:xfrm>
              <a:off x="6765925" y="3027363"/>
              <a:ext cx="1946275" cy="376237"/>
            </a:xfrm>
            <a:prstGeom prst="rect">
              <a:avLst/>
            </a:prstGeom>
            <a:solidFill>
              <a:srgbClr val="FFFF00"/>
            </a:solidFill>
            <a:ln w="9525">
              <a:solidFill>
                <a:schemeClr val="tx1"/>
              </a:solidFill>
              <a:miter lim="800000"/>
              <a:headEnd/>
              <a:tailEnd/>
            </a:ln>
          </p:spPr>
          <p:txBody>
            <a:bodyPr wrap="none"/>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zh-CN" sz="1800">
                  <a:solidFill>
                    <a:srgbClr val="000000"/>
                  </a:solidFill>
                  <a:cs typeface="Arial" pitchFamily="34" charset="0"/>
                </a:rPr>
                <a:t>ISA</a:t>
              </a:r>
            </a:p>
          </p:txBody>
        </p:sp>
        <p:sp>
          <p:nvSpPr>
            <p:cNvPr id="16" name="Text Box 6"/>
            <p:cNvSpPr txBox="1">
              <a:spLocks noChangeAspect="1" noChangeArrowheads="1"/>
            </p:cNvSpPr>
            <p:nvPr/>
          </p:nvSpPr>
          <p:spPr bwMode="auto">
            <a:xfrm>
              <a:off x="6765925" y="2646363"/>
              <a:ext cx="1946275" cy="376237"/>
            </a:xfrm>
            <a:prstGeom prst="rect">
              <a:avLst/>
            </a:prstGeom>
            <a:solidFill>
              <a:srgbClr val="00FFFF"/>
            </a:solidFill>
            <a:ln w="9525">
              <a:solidFill>
                <a:schemeClr val="tx1"/>
              </a:solidFill>
              <a:miter lim="800000"/>
              <a:headEnd/>
              <a:tailEnd/>
            </a:ln>
          </p:spPr>
          <p:txBody>
            <a:bodyPr wrap="none"/>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zh-CN" sz="1800" dirty="0">
                  <a:solidFill>
                    <a:srgbClr val="000000"/>
                  </a:solidFill>
                  <a:cs typeface="Arial" pitchFamily="34" charset="0"/>
                </a:rPr>
                <a:t>Program</a:t>
              </a:r>
            </a:p>
          </p:txBody>
        </p:sp>
        <p:sp>
          <p:nvSpPr>
            <p:cNvPr id="17" name="Text Box 7"/>
            <p:cNvSpPr txBox="1">
              <a:spLocks noChangeAspect="1" noChangeArrowheads="1"/>
            </p:cNvSpPr>
            <p:nvPr/>
          </p:nvSpPr>
          <p:spPr bwMode="auto">
            <a:xfrm>
              <a:off x="6765925" y="2265363"/>
              <a:ext cx="1946275" cy="376237"/>
            </a:xfrm>
            <a:prstGeom prst="rect">
              <a:avLst/>
            </a:prstGeom>
            <a:solidFill>
              <a:srgbClr val="00FFFF"/>
            </a:solidFill>
            <a:ln w="9525">
              <a:solidFill>
                <a:schemeClr val="tx1"/>
              </a:solidFill>
              <a:miter lim="800000"/>
              <a:headEnd/>
              <a:tailEnd/>
            </a:ln>
          </p:spPr>
          <p:txBody>
            <a:bodyPr wrap="none"/>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zh-CN" sz="1800">
                  <a:solidFill>
                    <a:srgbClr val="000000"/>
                  </a:solidFill>
                  <a:cs typeface="Arial" pitchFamily="34" charset="0"/>
                </a:rPr>
                <a:t>Algorithm</a:t>
              </a:r>
            </a:p>
          </p:txBody>
        </p:sp>
        <p:sp>
          <p:nvSpPr>
            <p:cNvPr id="18" name="Text Box 8"/>
            <p:cNvSpPr txBox="1">
              <a:spLocks noChangeAspect="1" noChangeArrowheads="1"/>
            </p:cNvSpPr>
            <p:nvPr/>
          </p:nvSpPr>
          <p:spPr bwMode="auto">
            <a:xfrm>
              <a:off x="6765925" y="1884363"/>
              <a:ext cx="1946275" cy="376237"/>
            </a:xfrm>
            <a:prstGeom prst="rect">
              <a:avLst/>
            </a:prstGeom>
            <a:solidFill>
              <a:srgbClr val="00FFFF"/>
            </a:solidFill>
            <a:ln w="9525">
              <a:solidFill>
                <a:schemeClr val="tx1"/>
              </a:solidFill>
              <a:miter lim="800000"/>
              <a:headEnd/>
              <a:tailEnd/>
            </a:ln>
          </p:spPr>
          <p:txBody>
            <a:bodyPr wrap="none"/>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zh-CN" sz="1800">
                  <a:solidFill>
                    <a:srgbClr val="000000"/>
                  </a:solidFill>
                  <a:cs typeface="Arial" pitchFamily="34" charset="0"/>
                </a:rPr>
                <a:t>Problem</a:t>
              </a:r>
            </a:p>
          </p:txBody>
        </p:sp>
        <p:sp>
          <p:nvSpPr>
            <p:cNvPr id="19" name="Text Box 9"/>
            <p:cNvSpPr txBox="1">
              <a:spLocks noChangeAspect="1" noChangeArrowheads="1"/>
            </p:cNvSpPr>
            <p:nvPr/>
          </p:nvSpPr>
          <p:spPr bwMode="auto">
            <a:xfrm>
              <a:off x="6765925" y="3789363"/>
              <a:ext cx="1946275" cy="376237"/>
            </a:xfrm>
            <a:prstGeom prst="rect">
              <a:avLst/>
            </a:prstGeom>
            <a:solidFill>
              <a:srgbClr val="00FF00"/>
            </a:solidFill>
            <a:ln w="9525">
              <a:solidFill>
                <a:schemeClr val="tx1"/>
              </a:solidFill>
              <a:miter lim="800000"/>
              <a:headEnd/>
              <a:tailEnd/>
            </a:ln>
          </p:spPr>
          <p:txBody>
            <a:bodyPr wrap="none"/>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zh-CN" sz="1800">
                  <a:solidFill>
                    <a:srgbClr val="000000"/>
                  </a:solidFill>
                  <a:cs typeface="Arial" pitchFamily="34" charset="0"/>
                </a:rPr>
                <a:t>Circuits</a:t>
              </a:r>
            </a:p>
          </p:txBody>
        </p:sp>
        <p:sp>
          <p:nvSpPr>
            <p:cNvPr id="20" name="Text Box 10"/>
            <p:cNvSpPr txBox="1">
              <a:spLocks noChangeAspect="1" noChangeArrowheads="1"/>
            </p:cNvSpPr>
            <p:nvPr/>
          </p:nvSpPr>
          <p:spPr bwMode="auto">
            <a:xfrm>
              <a:off x="6765925" y="4170363"/>
              <a:ext cx="1946275" cy="376237"/>
            </a:xfrm>
            <a:prstGeom prst="rect">
              <a:avLst/>
            </a:prstGeom>
            <a:solidFill>
              <a:srgbClr val="00FF00"/>
            </a:solidFill>
            <a:ln w="9525">
              <a:solidFill>
                <a:schemeClr val="tx1"/>
              </a:solidFill>
              <a:miter lim="800000"/>
              <a:headEnd/>
              <a:tailEnd/>
            </a:ln>
          </p:spPr>
          <p:txBody>
            <a:bodyPr wrap="none"/>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zh-CN" sz="1800">
                  <a:solidFill>
                    <a:srgbClr val="000000"/>
                  </a:solidFill>
                  <a:cs typeface="Arial" pitchFamily="34" charset="0"/>
                </a:rPr>
                <a:t>Electrons</a:t>
              </a:r>
            </a:p>
          </p:txBody>
        </p:sp>
      </p:grpSp>
      <p:sp>
        <p:nvSpPr>
          <p:cNvPr id="2" name="矩形 1"/>
          <p:cNvSpPr/>
          <p:nvPr/>
        </p:nvSpPr>
        <p:spPr>
          <a:xfrm>
            <a:off x="6209146" y="4725144"/>
            <a:ext cx="3059832" cy="1077218"/>
          </a:xfrm>
          <a:prstGeom prst="rect">
            <a:avLst/>
          </a:prstGeom>
        </p:spPr>
        <p:txBody>
          <a:bodyPr wrap="square">
            <a:spAutoFit/>
          </a:bodyPr>
          <a:lstStyle/>
          <a:p>
            <a:r>
              <a:rPr lang="en-US" altLang="zh-CN" sz="1600" dirty="0" smtClean="0"/>
              <a:t>“Requirements </a:t>
            </a:r>
            <a:r>
              <a:rPr lang="en-US" altLang="zh-CN" sz="1600" dirty="0"/>
              <a:t>Bottlenecks and Good Fortune Agents for Microprocessor </a:t>
            </a:r>
            <a:r>
              <a:rPr lang="en-US" altLang="zh-CN" sz="1600" dirty="0" smtClean="0"/>
              <a:t>Evolution”, Y</a:t>
            </a:r>
            <a:r>
              <a:rPr lang="en-US" altLang="zh-CN" sz="1600" dirty="0"/>
              <a:t>. </a:t>
            </a:r>
            <a:r>
              <a:rPr lang="en-US" altLang="zh-CN" sz="1600" dirty="0" err="1"/>
              <a:t>Patt</a:t>
            </a:r>
            <a:r>
              <a:rPr lang="en-US" altLang="zh-CN" sz="1600" dirty="0"/>
              <a:t>-IEEE 2001</a:t>
            </a:r>
            <a:endParaRPr lang="zh-CN" altLang="en-US" sz="1600" dirty="0"/>
          </a:p>
        </p:txBody>
      </p:sp>
    </p:spTree>
    <p:extLst>
      <p:ext uri="{BB962C8B-B14F-4D97-AF65-F5344CB8AC3E}">
        <p14:creationId xmlns:p14="http://schemas.microsoft.com/office/powerpoint/2010/main" val="1412916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4294967295"/>
          </p:nvPr>
        </p:nvSpPr>
        <p:spPr/>
        <p:txBody>
          <a:bodyPr>
            <a:noAutofit/>
          </a:bodyPr>
          <a:lstStyle/>
          <a:p>
            <a:r>
              <a:rPr lang="zh-CN" altLang="en-US" sz="2600" dirty="0" smtClean="0">
                <a:latin typeface="Verdana" pitchFamily="34" charset="0"/>
                <a:ea typeface="华文中宋" pitchFamily="2" charset="-122"/>
              </a:rPr>
              <a:t>体系结构的概念用于描述计算机系统设计的技术、方法和理论，包括以下三个方面：</a:t>
            </a:r>
          </a:p>
          <a:p>
            <a:pPr marL="0" indent="0">
              <a:buNone/>
            </a:pPr>
            <a:r>
              <a:rPr lang="zh-CN" altLang="en-US" sz="2600" dirty="0" smtClean="0">
                <a:latin typeface="Verdana" pitchFamily="34" charset="0"/>
                <a:ea typeface="华文中宋" pitchFamily="2" charset="-122"/>
              </a:rPr>
              <a:t>   （</a:t>
            </a:r>
            <a:r>
              <a:rPr lang="en-US" altLang="zh-CN" sz="2600" dirty="0" smtClean="0">
                <a:latin typeface="Verdana" pitchFamily="34" charset="0"/>
                <a:ea typeface="华文中宋" pitchFamily="2" charset="-122"/>
              </a:rPr>
              <a:t>1</a:t>
            </a:r>
            <a:r>
              <a:rPr lang="zh-CN" altLang="en-US" sz="2600" dirty="0" smtClean="0">
                <a:latin typeface="Verdana" pitchFamily="34" charset="0"/>
                <a:ea typeface="华文中宋" pitchFamily="2" charset="-122"/>
              </a:rPr>
              <a:t>）计算机指令系统</a:t>
            </a:r>
            <a:endParaRPr lang="en-US" altLang="zh-CN" sz="2600" dirty="0" smtClean="0">
              <a:latin typeface="Verdana" pitchFamily="34" charset="0"/>
              <a:ea typeface="华文中宋" pitchFamily="2" charset="-122"/>
            </a:endParaRPr>
          </a:p>
          <a:p>
            <a:pPr marL="0" indent="0">
              <a:buNone/>
            </a:pPr>
            <a:r>
              <a:rPr lang="en-US" altLang="zh-CN" sz="2600" dirty="0">
                <a:latin typeface="Verdana" pitchFamily="34" charset="0"/>
                <a:ea typeface="华文中宋" pitchFamily="2" charset="-122"/>
              </a:rPr>
              <a:t> </a:t>
            </a:r>
            <a:r>
              <a:rPr lang="en-US" altLang="zh-CN" sz="2600" dirty="0" smtClean="0">
                <a:latin typeface="Verdana" pitchFamily="34" charset="0"/>
                <a:ea typeface="华文中宋" pitchFamily="2" charset="-122"/>
              </a:rPr>
              <a:t>  </a:t>
            </a:r>
            <a:r>
              <a:rPr lang="zh-CN" altLang="en-US" sz="2600" dirty="0" smtClean="0">
                <a:latin typeface="Verdana" pitchFamily="34" charset="0"/>
                <a:ea typeface="华文中宋" pitchFamily="2" charset="-122"/>
              </a:rPr>
              <a:t>（</a:t>
            </a:r>
            <a:r>
              <a:rPr lang="en-US" altLang="zh-CN" sz="2600" dirty="0" smtClean="0">
                <a:latin typeface="Verdana" pitchFamily="34" charset="0"/>
                <a:ea typeface="华文中宋" pitchFamily="2" charset="-122"/>
              </a:rPr>
              <a:t>2</a:t>
            </a:r>
            <a:r>
              <a:rPr lang="zh-CN" altLang="en-US" sz="2600" dirty="0" smtClean="0">
                <a:latin typeface="Verdana" pitchFamily="34" charset="0"/>
                <a:ea typeface="华文中宋" pitchFamily="2" charset="-122"/>
              </a:rPr>
              <a:t>）计算机组成</a:t>
            </a:r>
            <a:endParaRPr lang="en-US" altLang="zh-CN" sz="2600" dirty="0" smtClean="0">
              <a:latin typeface="Verdana" pitchFamily="34" charset="0"/>
              <a:ea typeface="华文中宋" pitchFamily="2" charset="-122"/>
            </a:endParaRPr>
          </a:p>
          <a:p>
            <a:pPr marL="0" indent="0">
              <a:buNone/>
            </a:pPr>
            <a:r>
              <a:rPr lang="zh-CN" altLang="en-US" sz="2600" dirty="0" smtClean="0">
                <a:latin typeface="Verdana" pitchFamily="34" charset="0"/>
                <a:ea typeface="华文中宋" pitchFamily="2" charset="-122"/>
              </a:rPr>
              <a:t>   （</a:t>
            </a:r>
            <a:r>
              <a:rPr lang="en-US" altLang="zh-CN" sz="2600" dirty="0" smtClean="0">
                <a:latin typeface="Verdana" pitchFamily="34" charset="0"/>
                <a:ea typeface="华文中宋" pitchFamily="2" charset="-122"/>
              </a:rPr>
              <a:t>3</a:t>
            </a:r>
            <a:r>
              <a:rPr lang="zh-CN" altLang="en-US" sz="2600" dirty="0" smtClean="0">
                <a:latin typeface="Verdana" pitchFamily="34" charset="0"/>
                <a:ea typeface="华文中宋" pitchFamily="2" charset="-122"/>
              </a:rPr>
              <a:t>）计算机硬件实现</a:t>
            </a:r>
            <a:endParaRPr lang="en-US" altLang="zh-CN" sz="2600" dirty="0" smtClean="0">
              <a:latin typeface="Verdana" pitchFamily="34" charset="0"/>
              <a:ea typeface="华文中宋" pitchFamily="2" charset="-122"/>
            </a:endParaRPr>
          </a:p>
          <a:p>
            <a:r>
              <a:rPr lang="zh-CN" altLang="en-US" sz="2600" dirty="0" smtClean="0">
                <a:latin typeface="Verdana" pitchFamily="34" charset="0"/>
                <a:ea typeface="华文中宋" pitchFamily="2" charset="-122"/>
              </a:rPr>
              <a:t>涵盖处理器和多处理器、存储器、输入</a:t>
            </a:r>
            <a:r>
              <a:rPr lang="en-US" altLang="zh-CN" sz="2600" dirty="0" smtClean="0">
                <a:latin typeface="Verdana" pitchFamily="34" charset="0"/>
                <a:ea typeface="华文中宋" pitchFamily="2" charset="-122"/>
              </a:rPr>
              <a:t>/</a:t>
            </a:r>
            <a:r>
              <a:rPr lang="zh-CN" altLang="en-US" sz="2600" dirty="0" smtClean="0">
                <a:latin typeface="Verdana" pitchFamily="34" charset="0"/>
                <a:ea typeface="华文中宋" pitchFamily="2" charset="-122"/>
              </a:rPr>
              <a:t>输出系统、互联与通信等计算机系统设计的主要内容</a:t>
            </a:r>
          </a:p>
          <a:p>
            <a:r>
              <a:rPr lang="zh-CN" altLang="en-US" sz="2600" dirty="0" smtClean="0">
                <a:latin typeface="Verdana" pitchFamily="34" charset="0"/>
                <a:ea typeface="华文中宋" pitchFamily="2" charset="-122"/>
              </a:rPr>
              <a:t>还涉及到性能评价、编译和操作系统技术</a:t>
            </a:r>
          </a:p>
          <a:p>
            <a:r>
              <a:rPr lang="zh-CN" altLang="en-US" sz="2600" dirty="0" smtClean="0">
                <a:latin typeface="Verdana" pitchFamily="34" charset="0"/>
                <a:ea typeface="华文中宋" pitchFamily="2" charset="-122"/>
              </a:rPr>
              <a:t>通过定量分析的途径，学习掌握现代计算机体系结构研究的基本方法 </a:t>
            </a:r>
          </a:p>
        </p:txBody>
      </p:sp>
      <p:sp>
        <p:nvSpPr>
          <p:cNvPr id="5" name="Rectangle 4"/>
          <p:cNvSpPr>
            <a:spLocks noGrp="1" noChangeArrowheads="1"/>
          </p:cNvSpPr>
          <p:nvPr>
            <p:ph type="title" idx="4294967295"/>
          </p:nvPr>
        </p:nvSpPr>
        <p:spPr/>
        <p:txBody>
          <a:bodyPr>
            <a:normAutofit fontScale="90000"/>
          </a:bodyPr>
          <a:lstStyle/>
          <a:p>
            <a:pPr>
              <a:defRPr/>
            </a:pPr>
            <a:r>
              <a:rPr kumimoji="1" lang="en-US" altLang="zh-CN" sz="4000" b="1" dirty="0" smtClean="0">
                <a:latin typeface="Verdana" pitchFamily="34" charset="0"/>
                <a:ea typeface="华文中宋" pitchFamily="2" charset="-122"/>
                <a:cs typeface="+mn-cs"/>
              </a:rPr>
              <a:t>2.1.2 </a:t>
            </a:r>
            <a:r>
              <a:rPr kumimoji="1" lang="zh-CN" altLang="en-US" sz="4000" b="1" dirty="0" smtClean="0">
                <a:latin typeface="Verdana" pitchFamily="34" charset="0"/>
                <a:ea typeface="华文中宋" pitchFamily="2" charset="-122"/>
                <a:cs typeface="+mn-cs"/>
              </a:rPr>
              <a:t>计算机体系结构</a:t>
            </a:r>
            <a:r>
              <a:rPr kumimoji="1" lang="zh-CN" altLang="en-US" sz="4000" b="1" dirty="0">
                <a:latin typeface="Verdana" pitchFamily="34" charset="0"/>
                <a:ea typeface="华文中宋" pitchFamily="2" charset="-122"/>
                <a:cs typeface="+mn-cs"/>
              </a:rPr>
              <a:t>、</a:t>
            </a:r>
            <a:r>
              <a:rPr kumimoji="1" lang="zh-CN" altLang="en-US" sz="4000" b="1" dirty="0" smtClean="0">
                <a:latin typeface="Verdana" pitchFamily="34" charset="0"/>
                <a:ea typeface="华文中宋" pitchFamily="2" charset="-122"/>
                <a:cs typeface="+mn-cs"/>
              </a:rPr>
              <a:t>组成和实现</a:t>
            </a:r>
            <a:endParaRPr kumimoji="1" lang="zh-CN" altLang="en-US" sz="4000" b="1" dirty="0">
              <a:latin typeface="Verdana" pitchFamily="34" charset="0"/>
              <a:ea typeface="华文中宋" pitchFamily="2" charset="-122"/>
              <a:cs typeface="+mn-cs"/>
            </a:endParaRPr>
          </a:p>
        </p:txBody>
      </p:sp>
    </p:spTree>
    <p:extLst>
      <p:ext uri="{BB962C8B-B14F-4D97-AF65-F5344CB8AC3E}">
        <p14:creationId xmlns:p14="http://schemas.microsoft.com/office/powerpoint/2010/main" val="3717660072"/>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title" idx="4294967295"/>
          </p:nvPr>
        </p:nvSpPr>
        <p:spPr/>
        <p:txBody>
          <a:bodyPr>
            <a:normAutofit/>
          </a:bodyPr>
          <a:lstStyle/>
          <a:p>
            <a:r>
              <a:rPr lang="zh-CN" altLang="en-US" sz="3600" dirty="0">
                <a:latin typeface="华文中宋" panose="02010600040101010101" pitchFamily="2" charset="-122"/>
                <a:ea typeface="华文中宋" panose="02010600040101010101" pitchFamily="2" charset="-122"/>
              </a:rPr>
              <a:t>计算机组成</a:t>
            </a:r>
          </a:p>
        </p:txBody>
      </p:sp>
      <p:sp>
        <p:nvSpPr>
          <p:cNvPr id="23555" name="Rectangle 7"/>
          <p:cNvSpPr>
            <a:spLocks noGrp="1" noChangeArrowheads="1"/>
          </p:cNvSpPr>
          <p:nvPr>
            <p:ph type="body" idx="4294967295"/>
          </p:nvPr>
        </p:nvSpPr>
        <p:spPr>
          <a:xfrm>
            <a:off x="467544" y="1484784"/>
            <a:ext cx="8229600" cy="4896544"/>
          </a:xfrm>
        </p:spPr>
        <p:txBody>
          <a:bodyPr>
            <a:noAutofit/>
          </a:bodyPr>
          <a:lstStyle/>
          <a:p>
            <a:pPr>
              <a:lnSpc>
                <a:spcPct val="120000"/>
              </a:lnSpc>
            </a:pPr>
            <a:r>
              <a:rPr lang="zh-CN" altLang="en-US" sz="2800" b="1" dirty="0" smtClean="0">
                <a:latin typeface="+mj-ea"/>
                <a:ea typeface="+mj-ea"/>
              </a:rPr>
              <a:t>指令集结构的逻辑实现</a:t>
            </a:r>
          </a:p>
          <a:p>
            <a:pPr lvl="1">
              <a:lnSpc>
                <a:spcPct val="120000"/>
              </a:lnSpc>
            </a:pPr>
            <a:r>
              <a:rPr lang="zh-CN" altLang="en-US" b="1" dirty="0" smtClean="0">
                <a:latin typeface="+mj-ea"/>
                <a:ea typeface="+mj-ea"/>
              </a:rPr>
              <a:t>数据通路宽度</a:t>
            </a:r>
          </a:p>
          <a:p>
            <a:pPr lvl="1">
              <a:lnSpc>
                <a:spcPct val="120000"/>
              </a:lnSpc>
            </a:pPr>
            <a:r>
              <a:rPr lang="zh-CN" altLang="en-US" b="1" dirty="0" smtClean="0">
                <a:latin typeface="+mj-ea"/>
                <a:ea typeface="+mj-ea"/>
              </a:rPr>
              <a:t>专用功能部件的设置</a:t>
            </a:r>
          </a:p>
          <a:p>
            <a:pPr lvl="1">
              <a:lnSpc>
                <a:spcPct val="120000"/>
              </a:lnSpc>
            </a:pPr>
            <a:r>
              <a:rPr lang="zh-CN" altLang="en-US" b="1" dirty="0" smtClean="0">
                <a:latin typeface="+mj-ea"/>
                <a:ea typeface="+mj-ea"/>
              </a:rPr>
              <a:t>功能部件的并行性</a:t>
            </a:r>
          </a:p>
          <a:p>
            <a:pPr lvl="1">
              <a:lnSpc>
                <a:spcPct val="120000"/>
              </a:lnSpc>
            </a:pPr>
            <a:r>
              <a:rPr lang="zh-CN" altLang="en-US" b="1" dirty="0" smtClean="0">
                <a:latin typeface="+mj-ea"/>
                <a:ea typeface="+mj-ea"/>
              </a:rPr>
              <a:t>缓冲和排队技术</a:t>
            </a:r>
          </a:p>
          <a:p>
            <a:pPr lvl="1">
              <a:lnSpc>
                <a:spcPct val="120000"/>
              </a:lnSpc>
            </a:pPr>
            <a:r>
              <a:rPr lang="zh-CN" altLang="en-US" b="1" dirty="0" smtClean="0">
                <a:latin typeface="+mj-ea"/>
                <a:ea typeface="+mj-ea"/>
              </a:rPr>
              <a:t>预测技术</a:t>
            </a:r>
          </a:p>
          <a:p>
            <a:pPr lvl="1">
              <a:lnSpc>
                <a:spcPct val="120000"/>
              </a:lnSpc>
            </a:pPr>
            <a:r>
              <a:rPr lang="zh-CN" altLang="en-US" b="1" dirty="0" smtClean="0">
                <a:latin typeface="+mj-ea"/>
                <a:ea typeface="+mj-ea"/>
              </a:rPr>
              <a:t>可靠性技术</a:t>
            </a:r>
          </a:p>
          <a:p>
            <a:pPr lvl="1">
              <a:lnSpc>
                <a:spcPct val="120000"/>
              </a:lnSpc>
            </a:pPr>
            <a:r>
              <a:rPr lang="zh-CN" altLang="en-US" b="1" dirty="0" smtClean="0">
                <a:latin typeface="+mj-ea"/>
                <a:ea typeface="+mj-ea"/>
              </a:rPr>
              <a:t>控制机构的组成，等等</a:t>
            </a:r>
          </a:p>
        </p:txBody>
      </p:sp>
    </p:spTree>
    <p:extLst>
      <p:ext uri="{BB962C8B-B14F-4D97-AF65-F5344CB8AC3E}">
        <p14:creationId xmlns:p14="http://schemas.microsoft.com/office/powerpoint/2010/main" val="3687186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1"/>
          <p:cNvSpPr>
            <a:spLocks noGrp="1" noChangeArrowheads="1"/>
          </p:cNvSpPr>
          <p:nvPr>
            <p:ph type="title" idx="4294967295"/>
          </p:nvPr>
        </p:nvSpPr>
        <p:spPr/>
        <p:txBody>
          <a:bodyPr>
            <a:normAutofit/>
          </a:bodyPr>
          <a:lstStyle/>
          <a:p>
            <a:r>
              <a:rPr lang="zh-CN" altLang="en-US" sz="3600" dirty="0">
                <a:latin typeface="华文中宋" panose="02010600040101010101" pitchFamily="2" charset="-122"/>
                <a:ea typeface="华文中宋" panose="02010600040101010101" pitchFamily="2" charset="-122"/>
              </a:rPr>
              <a:t>计算机的实现</a:t>
            </a:r>
          </a:p>
        </p:txBody>
      </p:sp>
      <p:sp>
        <p:nvSpPr>
          <p:cNvPr id="24579" name="Rectangle 12"/>
          <p:cNvSpPr>
            <a:spLocks noGrp="1" noChangeArrowheads="1"/>
          </p:cNvSpPr>
          <p:nvPr>
            <p:ph type="body" idx="4294967295"/>
          </p:nvPr>
        </p:nvSpPr>
        <p:spPr/>
        <p:txBody>
          <a:bodyPr>
            <a:normAutofit/>
          </a:bodyPr>
          <a:lstStyle/>
          <a:p>
            <a:r>
              <a:rPr lang="zh-CN" altLang="en-US" sz="2600" dirty="0" smtClean="0">
                <a:latin typeface="Verdana" pitchFamily="34" charset="0"/>
                <a:ea typeface="华文中宋" pitchFamily="2" charset="-122"/>
              </a:rPr>
              <a:t>处理器、主存的物理结构</a:t>
            </a:r>
          </a:p>
          <a:p>
            <a:r>
              <a:rPr lang="zh-CN" altLang="en-US" sz="2600" dirty="0" smtClean="0">
                <a:latin typeface="Verdana" pitchFamily="34" charset="0"/>
                <a:ea typeface="华文中宋" pitchFamily="2" charset="-122"/>
              </a:rPr>
              <a:t>器件的集成度和速度</a:t>
            </a:r>
          </a:p>
          <a:p>
            <a:r>
              <a:rPr lang="zh-CN" altLang="en-US" sz="2600" dirty="0" smtClean="0">
                <a:latin typeface="Verdana" pitchFamily="34" charset="0"/>
                <a:ea typeface="华文中宋" pitchFamily="2" charset="-122"/>
              </a:rPr>
              <a:t>信号传输</a:t>
            </a:r>
          </a:p>
          <a:p>
            <a:r>
              <a:rPr lang="zh-CN" altLang="en-US" sz="2600" dirty="0" smtClean="0">
                <a:latin typeface="Verdana" pitchFamily="34" charset="0"/>
                <a:ea typeface="华文中宋" pitchFamily="2" charset="-122"/>
              </a:rPr>
              <a:t>器件、模块、插件、底板的划分与连接</a:t>
            </a:r>
          </a:p>
          <a:p>
            <a:r>
              <a:rPr lang="zh-CN" altLang="en-US" sz="2600" dirty="0" smtClean="0">
                <a:latin typeface="Verdana" pitchFamily="34" charset="0"/>
                <a:ea typeface="华文中宋" pitchFamily="2" charset="-122"/>
              </a:rPr>
              <a:t>涉及的专用器件</a:t>
            </a:r>
          </a:p>
          <a:p>
            <a:r>
              <a:rPr lang="zh-CN" altLang="en-US" sz="2600" dirty="0" smtClean="0">
                <a:latin typeface="Verdana" pitchFamily="34" charset="0"/>
                <a:ea typeface="华文中宋" pitchFamily="2" charset="-122"/>
              </a:rPr>
              <a:t>电源、冷却</a:t>
            </a:r>
          </a:p>
          <a:p>
            <a:r>
              <a:rPr lang="zh-CN" altLang="en-US" sz="2600" dirty="0" smtClean="0">
                <a:latin typeface="Verdana" pitchFamily="34" charset="0"/>
                <a:ea typeface="华文中宋" pitchFamily="2" charset="-122"/>
              </a:rPr>
              <a:t>微组装技术</a:t>
            </a:r>
          </a:p>
          <a:p>
            <a:r>
              <a:rPr lang="zh-CN" altLang="en-US" sz="2600" dirty="0" smtClean="0">
                <a:latin typeface="Verdana" pitchFamily="34" charset="0"/>
                <a:ea typeface="华文中宋" pitchFamily="2" charset="-122"/>
              </a:rPr>
              <a:t>整机装配技术，等等</a:t>
            </a:r>
          </a:p>
        </p:txBody>
      </p:sp>
      <p:pic>
        <p:nvPicPr>
          <p:cNvPr id="24580" name="Picture 8" descr="Intel FV815EP"/>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4932363" y="3716338"/>
            <a:ext cx="3814762" cy="2198687"/>
          </a:xfrm>
          <a:noFill/>
        </p:spPr>
      </p:pic>
    </p:spTree>
    <p:extLst>
      <p:ext uri="{BB962C8B-B14F-4D97-AF65-F5344CB8AC3E}">
        <p14:creationId xmlns:p14="http://schemas.microsoft.com/office/powerpoint/2010/main" val="618291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21"/>
          <p:cNvSpPr>
            <a:spLocks noGrp="1" noChangeArrowheads="1"/>
          </p:cNvSpPr>
          <p:nvPr>
            <p:ph type="title" idx="4294967295"/>
          </p:nvPr>
        </p:nvSpPr>
        <p:spPr>
          <a:xfrm>
            <a:off x="457200" y="44624"/>
            <a:ext cx="8229600" cy="1143000"/>
          </a:xfrm>
        </p:spPr>
        <p:txBody>
          <a:bodyPr>
            <a:normAutofit/>
          </a:bodyPr>
          <a:lstStyle/>
          <a:p>
            <a:r>
              <a:rPr lang="zh-CN" altLang="en-US" sz="3600" b="1" dirty="0">
                <a:latin typeface="+mj-ea"/>
              </a:rPr>
              <a:t>不同年代计算机体系结构研究的变化</a:t>
            </a:r>
          </a:p>
        </p:txBody>
      </p:sp>
      <p:graphicFrame>
        <p:nvGraphicFramePr>
          <p:cNvPr id="511301" name="Group 325"/>
          <p:cNvGraphicFramePr>
            <a:graphicFrameLocks noGrp="1"/>
          </p:cNvGraphicFramePr>
          <p:nvPr>
            <p:ph type="tbl" idx="4294967295"/>
            <p:extLst>
              <p:ext uri="{D42A27DB-BD31-4B8C-83A1-F6EECF244321}">
                <p14:modId xmlns:p14="http://schemas.microsoft.com/office/powerpoint/2010/main" val="706831603"/>
              </p:ext>
            </p:extLst>
          </p:nvPr>
        </p:nvGraphicFramePr>
        <p:xfrm>
          <a:off x="675456" y="1196552"/>
          <a:ext cx="8001000" cy="5184776"/>
        </p:xfrm>
        <a:graphic>
          <a:graphicData uri="http://schemas.openxmlformats.org/drawingml/2006/table">
            <a:tbl>
              <a:tblPr/>
              <a:tblGrid>
                <a:gridCol w="2087563"/>
                <a:gridCol w="3393157"/>
                <a:gridCol w="2520280"/>
              </a:tblGrid>
              <a:tr h="527082">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Verdana" pitchFamily="34" charset="0"/>
                          <a:ea typeface="宋体" pitchFamily="2" charset="-122"/>
                          <a:cs typeface="Times New Roman" pitchFamily="18" charset="0"/>
                        </a:rPr>
                        <a:t>年代</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6F28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一些重要研究内容</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6F28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典型计算机</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6F28B"/>
                    </a:solidFill>
                  </a:tcPr>
                </a:tc>
              </a:tr>
              <a:tr h="78903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1940</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年代</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程序控制计算机、存储程序计算机</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ENIAC</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EDVAC</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39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1960</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年代</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指令系统</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IBM 360</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系列机</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898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1960</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年代</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阵列机和并行处理</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ILLIAC IV</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8903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1970</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年代</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流水线、向量处理、微处理器</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Cray-1</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Intel 4004</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08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1980</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年代</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RISC</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cache</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、流水线</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MIPS R1000</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POWER</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08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1990</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年代</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rPr>
                        <a:t>SMP</a:t>
                      </a:r>
                      <a:r>
                        <a:rPr kumimoji="0" lang="zh-CN" altLang="en-US" sz="2000" b="1" i="0" u="none" strike="noStrike" cap="none" normalizeH="0" baseline="0" smtClean="0">
                          <a:ln>
                            <a:noFill/>
                          </a:ln>
                          <a:solidFill>
                            <a:schemeClr val="tx1"/>
                          </a:solidFill>
                          <a:effectLst/>
                          <a:latin typeface="Verdana" pitchFamily="34" charset="0"/>
                          <a:ea typeface="宋体" pitchFamily="2" charset="-122"/>
                        </a:rPr>
                        <a:t>、</a:t>
                      </a:r>
                      <a:r>
                        <a:rPr kumimoji="0" lang="en-US" altLang="zh-CN" sz="2000" b="1" i="0" u="none" strike="noStrike" cap="none" normalizeH="0" baseline="0" smtClean="0">
                          <a:ln>
                            <a:noFill/>
                          </a:ln>
                          <a:solidFill>
                            <a:schemeClr val="tx1"/>
                          </a:solidFill>
                          <a:effectLst/>
                          <a:latin typeface="Verdana" pitchFamily="34" charset="0"/>
                          <a:ea typeface="宋体" pitchFamily="2" charset="-122"/>
                        </a:rPr>
                        <a:t>CMP</a:t>
                      </a:r>
                      <a:r>
                        <a:rPr kumimoji="0" lang="zh-CN" altLang="en-US" sz="2000" b="1" i="0" u="none" strike="noStrike" cap="none" normalizeH="0" baseline="0" smtClean="0">
                          <a:ln>
                            <a:noFill/>
                          </a:ln>
                          <a:solidFill>
                            <a:schemeClr val="tx1"/>
                          </a:solidFill>
                          <a:effectLst/>
                          <a:latin typeface="Verdana" pitchFamily="34" charset="0"/>
                          <a:ea typeface="宋体" pitchFamily="2" charset="-122"/>
                        </a:rPr>
                        <a:t>、</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指令级并行</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MIPS R10000</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PowerPC 604</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08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Verdana" pitchFamily="34" charset="0"/>
                          <a:ea typeface="宋体" pitchFamily="2" charset="-122"/>
                          <a:cs typeface="Times New Roman" pitchFamily="18" charset="0"/>
                        </a:rPr>
                        <a:t>2000</a:t>
                      </a:r>
                      <a:r>
                        <a:rPr kumimoji="0" lang="zh-CN" altLang="en-US" sz="2000" b="1" i="0" u="none" strike="noStrike" cap="none" normalizeH="0" baseline="0" dirty="0" smtClean="0">
                          <a:ln>
                            <a:noFill/>
                          </a:ln>
                          <a:solidFill>
                            <a:schemeClr val="tx1"/>
                          </a:solidFill>
                          <a:effectLst/>
                          <a:latin typeface="Verdana" pitchFamily="34" charset="0"/>
                          <a:ea typeface="宋体" pitchFamily="2" charset="-122"/>
                          <a:cs typeface="Times New Roman" pitchFamily="18" charset="0"/>
                        </a:rPr>
                        <a:t>年以来</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SMT</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、功耗、</a:t>
                      </a: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Multi-core</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Stream</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Verdana" pitchFamily="34" charset="0"/>
                          <a:ea typeface="宋体" pitchFamily="2" charset="-122"/>
                          <a:cs typeface="Times New Roman" pitchFamily="18" charset="0"/>
                        </a:rPr>
                        <a:t>Intel i7</a:t>
                      </a:r>
                      <a:r>
                        <a:rPr kumimoji="0" lang="zh-CN" altLang="en-US" sz="2000" b="1" i="0" u="none" strike="noStrike" cap="none" normalizeH="0" baseline="0" dirty="0" smtClean="0">
                          <a:ln>
                            <a:noFill/>
                          </a:ln>
                          <a:solidFill>
                            <a:schemeClr val="tx1"/>
                          </a:solidFill>
                          <a:effectLst/>
                          <a:latin typeface="Verdana" pitchFamily="34" charset="0"/>
                          <a:ea typeface="宋体" pitchFamily="2" charset="-122"/>
                          <a:cs typeface="Times New Roman" pitchFamily="18" charset="0"/>
                        </a:rPr>
                        <a:t>、</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cs typeface="Times New Roman" pitchFamily="18" charset="0"/>
                        </a:rPr>
                        <a:t>Power 6</a:t>
                      </a:r>
                      <a:r>
                        <a:rPr kumimoji="0" lang="zh-CN" altLang="en-US" sz="2000" b="1" i="0" u="none" strike="noStrike" cap="none" normalizeH="0" baseline="0" dirty="0" smtClean="0">
                          <a:ln>
                            <a:noFill/>
                          </a:ln>
                          <a:solidFill>
                            <a:schemeClr val="tx1"/>
                          </a:solidFill>
                          <a:effectLst/>
                          <a:latin typeface="Verdana" pitchFamily="34" charset="0"/>
                          <a:ea typeface="宋体" pitchFamily="2" charset="-122"/>
                          <a:cs typeface="Times New Roman" pitchFamily="18" charset="0"/>
                        </a:rPr>
                        <a:t>、</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cs typeface="Times New Roman" pitchFamily="18" charset="0"/>
                        </a:rPr>
                        <a:t>ARM</a:t>
                      </a:r>
                      <a:r>
                        <a:rPr kumimoji="0" lang="zh-CN" altLang="en-US" sz="2000" b="1" i="0" u="none" strike="noStrike" cap="none" normalizeH="0" baseline="0" dirty="0" smtClean="0">
                          <a:ln>
                            <a:noFill/>
                          </a:ln>
                          <a:solidFill>
                            <a:schemeClr val="tx1"/>
                          </a:solidFill>
                          <a:effectLst/>
                          <a:latin typeface="Verdana" pitchFamily="34" charset="0"/>
                          <a:ea typeface="宋体" pitchFamily="2" charset="-122"/>
                          <a:cs typeface="Times New Roman" pitchFamily="18" charset="0"/>
                        </a:rPr>
                        <a:t>、</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cs typeface="Times New Roman" pitchFamily="18" charset="0"/>
                        </a:rPr>
                        <a:t>GPU</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5780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normAutofit/>
          </a:bodyPr>
          <a:lstStyle/>
          <a:p>
            <a:r>
              <a:rPr kumimoji="1" lang="en-US" altLang="zh-CN" sz="3600" b="1" dirty="0">
                <a:latin typeface="+mj-ea"/>
                <a:cs typeface="+mn-cs"/>
              </a:rPr>
              <a:t>2.1.3 </a:t>
            </a:r>
            <a:r>
              <a:rPr kumimoji="1" lang="zh-CN" altLang="en-US" sz="3600" b="1" dirty="0">
                <a:latin typeface="+mj-ea"/>
                <a:cs typeface="+mn-cs"/>
              </a:rPr>
              <a:t>系列机和兼容</a:t>
            </a:r>
          </a:p>
        </p:txBody>
      </p:sp>
      <p:sp>
        <p:nvSpPr>
          <p:cNvPr id="6147" name="Rectangle 3"/>
          <p:cNvSpPr>
            <a:spLocks noGrp="1" noChangeArrowheads="1"/>
          </p:cNvSpPr>
          <p:nvPr>
            <p:ph type="body" idx="4294967295"/>
          </p:nvPr>
        </p:nvSpPr>
        <p:spPr>
          <a:xfrm>
            <a:off x="457200" y="1600200"/>
            <a:ext cx="8435280" cy="4525963"/>
          </a:xfrm>
        </p:spPr>
        <p:txBody>
          <a:bodyPr>
            <a:normAutofit/>
          </a:bodyPr>
          <a:lstStyle/>
          <a:p>
            <a:pPr>
              <a:lnSpc>
                <a:spcPct val="110000"/>
              </a:lnSpc>
            </a:pPr>
            <a:r>
              <a:rPr lang="zh-CN" altLang="en-US" sz="2400" b="1" dirty="0">
                <a:latin typeface="+mj-ea"/>
                <a:ea typeface="+mj-ea"/>
              </a:rPr>
              <a:t>系列机（</a:t>
            </a:r>
            <a:r>
              <a:rPr lang="en-US" altLang="zh-CN" sz="2400" b="1" dirty="0">
                <a:latin typeface="+mj-ea"/>
                <a:ea typeface="+mj-ea"/>
              </a:rPr>
              <a:t>family machine</a:t>
            </a:r>
            <a:r>
              <a:rPr lang="zh-CN" altLang="en-US" sz="2400" b="1" dirty="0">
                <a:latin typeface="+mj-ea"/>
                <a:ea typeface="+mj-ea"/>
              </a:rPr>
              <a:t>）是具有相同体系结构，但组成和实现不同的一系列不同型号的计算机系统 </a:t>
            </a:r>
          </a:p>
          <a:p>
            <a:pPr lvl="1">
              <a:lnSpc>
                <a:spcPct val="110000"/>
              </a:lnSpc>
            </a:pPr>
            <a:r>
              <a:rPr lang="en-US" altLang="zh-CN" sz="2400" b="1" dirty="0">
                <a:latin typeface="+mj-ea"/>
                <a:ea typeface="+mj-ea"/>
              </a:rPr>
              <a:t>IBM</a:t>
            </a:r>
            <a:r>
              <a:rPr lang="zh-CN" altLang="en-US" sz="2400" b="1" dirty="0">
                <a:latin typeface="+mj-ea"/>
                <a:ea typeface="+mj-ea"/>
              </a:rPr>
              <a:t>公司在推出</a:t>
            </a:r>
            <a:r>
              <a:rPr lang="en-US" altLang="zh-CN" sz="2400" b="1" dirty="0">
                <a:latin typeface="+mj-ea"/>
                <a:ea typeface="+mj-ea"/>
              </a:rPr>
              <a:t>IBM S360</a:t>
            </a:r>
            <a:r>
              <a:rPr lang="zh-CN" altLang="en-US" sz="2400" b="1" dirty="0">
                <a:latin typeface="+mj-ea"/>
                <a:ea typeface="+mj-ea"/>
              </a:rPr>
              <a:t>时首次提出的系列机的概念，被认为是计算机发展史上一个重要里程碑</a:t>
            </a:r>
          </a:p>
          <a:p>
            <a:pPr lvl="1">
              <a:lnSpc>
                <a:spcPct val="110000"/>
              </a:lnSpc>
            </a:pPr>
            <a:r>
              <a:rPr lang="zh-CN" altLang="en-US" sz="2400" b="1" dirty="0">
                <a:latin typeface="+mj-ea"/>
                <a:ea typeface="+mj-ea"/>
              </a:rPr>
              <a:t>各计算机厂家仍按系列机研发</a:t>
            </a:r>
            <a:r>
              <a:rPr lang="zh-CN" altLang="en-US" sz="2400" b="1" dirty="0" smtClean="0">
                <a:latin typeface="+mj-ea"/>
                <a:ea typeface="+mj-ea"/>
              </a:rPr>
              <a:t>产品</a:t>
            </a:r>
            <a:endParaRPr lang="en-US" altLang="zh-CN" sz="2400" b="1" dirty="0" smtClean="0">
              <a:latin typeface="+mj-ea"/>
              <a:ea typeface="+mj-ea"/>
            </a:endParaRPr>
          </a:p>
          <a:p>
            <a:pPr lvl="1">
              <a:lnSpc>
                <a:spcPct val="110000"/>
              </a:lnSpc>
            </a:pPr>
            <a:endParaRPr lang="zh-CN" altLang="en-US" sz="2400" b="1" dirty="0">
              <a:latin typeface="+mj-ea"/>
              <a:ea typeface="+mj-ea"/>
            </a:endParaRPr>
          </a:p>
          <a:p>
            <a:pPr>
              <a:lnSpc>
                <a:spcPct val="110000"/>
              </a:lnSpc>
            </a:pPr>
            <a:r>
              <a:rPr lang="zh-CN" altLang="en-US" sz="2400" b="1" dirty="0">
                <a:latin typeface="+mj-ea"/>
                <a:ea typeface="+mj-ea"/>
              </a:rPr>
              <a:t>现代计算机不但系统系列化，其构成部件和软件也系列化</a:t>
            </a:r>
          </a:p>
          <a:p>
            <a:pPr lvl="1">
              <a:lnSpc>
                <a:spcPct val="110000"/>
              </a:lnSpc>
            </a:pPr>
            <a:r>
              <a:rPr lang="zh-CN" altLang="en-US" sz="2400" b="1" dirty="0" smtClean="0">
                <a:latin typeface="+mj-ea"/>
                <a:ea typeface="+mj-ea"/>
              </a:rPr>
              <a:t>如：微处理器</a:t>
            </a:r>
            <a:r>
              <a:rPr lang="zh-CN" altLang="en-US" sz="2400" b="1" dirty="0">
                <a:latin typeface="+mj-ea"/>
                <a:ea typeface="+mj-ea"/>
              </a:rPr>
              <a:t>（</a:t>
            </a:r>
            <a:r>
              <a:rPr lang="en-US" altLang="zh-CN" sz="2400" b="1" dirty="0">
                <a:latin typeface="+mj-ea"/>
                <a:ea typeface="+mj-ea"/>
              </a:rPr>
              <a:t>CPU</a:t>
            </a:r>
            <a:r>
              <a:rPr lang="zh-CN" altLang="en-US" sz="2400" b="1" dirty="0">
                <a:latin typeface="+mj-ea"/>
                <a:ea typeface="+mj-ea"/>
              </a:rPr>
              <a:t>）、硬盘、操作系统、高级语言等</a:t>
            </a:r>
          </a:p>
        </p:txBody>
      </p:sp>
    </p:spTree>
    <p:extLst>
      <p:ext uri="{BB962C8B-B14F-4D97-AF65-F5344CB8AC3E}">
        <p14:creationId xmlns:p14="http://schemas.microsoft.com/office/powerpoint/2010/main" val="3028045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820"/>
          <p:cNvSpPr>
            <a:spLocks noGrp="1" noChangeArrowheads="1"/>
          </p:cNvSpPr>
          <p:nvPr>
            <p:ph type="title" idx="4294967295"/>
          </p:nvPr>
        </p:nvSpPr>
        <p:spPr>
          <a:xfrm>
            <a:off x="457200" y="44624"/>
            <a:ext cx="8229600" cy="1143000"/>
          </a:xfrm>
        </p:spPr>
        <p:txBody>
          <a:bodyPr>
            <a:normAutofit/>
          </a:bodyPr>
          <a:lstStyle/>
          <a:p>
            <a:pPr eaLnBrk="1" hangingPunct="1"/>
            <a:r>
              <a:rPr kumimoji="1" lang="zh-CN" altLang="en-US" sz="3600" b="1" dirty="0">
                <a:latin typeface="+mj-ea"/>
                <a:cs typeface="+mn-cs"/>
              </a:rPr>
              <a:t>系列机</a:t>
            </a:r>
            <a:r>
              <a:rPr kumimoji="1" lang="en-US" altLang="zh-CN" sz="3600" b="1" dirty="0">
                <a:latin typeface="+mj-ea"/>
                <a:cs typeface="+mn-cs"/>
              </a:rPr>
              <a:t>(Family machine)</a:t>
            </a:r>
          </a:p>
        </p:txBody>
      </p:sp>
      <p:sp>
        <p:nvSpPr>
          <p:cNvPr id="7171" name="Rectangle 821"/>
          <p:cNvSpPr>
            <a:spLocks noGrp="1" noChangeArrowheads="1"/>
          </p:cNvSpPr>
          <p:nvPr>
            <p:ph type="body" sz="half" idx="4294967295"/>
          </p:nvPr>
        </p:nvSpPr>
        <p:spPr>
          <a:xfrm>
            <a:off x="539750" y="1052513"/>
            <a:ext cx="8280722" cy="1936750"/>
          </a:xfrm>
        </p:spPr>
        <p:txBody>
          <a:bodyPr>
            <a:normAutofit/>
          </a:bodyPr>
          <a:lstStyle/>
          <a:p>
            <a:pPr marL="469900" indent="-469900" eaLnBrk="1" hangingPunct="1"/>
            <a:r>
              <a:rPr lang="zh-CN" altLang="en-US" sz="2400" b="1" dirty="0" smtClean="0">
                <a:latin typeface="+mj-ea"/>
                <a:ea typeface="+mj-ea"/>
              </a:rPr>
              <a:t>一种指令集结构可以有多种组成。同样，一种组成可以有多种物理实现。</a:t>
            </a:r>
            <a:r>
              <a:rPr lang="zh-CN" altLang="en-US" sz="2400" b="1" dirty="0" smtClean="0">
                <a:solidFill>
                  <a:srgbClr val="FF0000"/>
                </a:solidFill>
                <a:latin typeface="+mj-ea"/>
                <a:ea typeface="+mj-ea"/>
              </a:rPr>
              <a:t>系列机</a:t>
            </a:r>
            <a:r>
              <a:rPr lang="zh-CN" altLang="en-US" sz="2400" b="1" dirty="0" smtClean="0">
                <a:latin typeface="+mj-ea"/>
                <a:ea typeface="+mj-ea"/>
              </a:rPr>
              <a:t>就是指在</a:t>
            </a:r>
            <a:r>
              <a:rPr lang="zh-CN" altLang="en-US" sz="2400" b="1" dirty="0" smtClean="0">
                <a:solidFill>
                  <a:srgbClr val="FF0000"/>
                </a:solidFill>
                <a:latin typeface="+mj-ea"/>
                <a:ea typeface="+mj-ea"/>
              </a:rPr>
              <a:t>一个厂家</a:t>
            </a:r>
            <a:r>
              <a:rPr lang="zh-CN" altLang="en-US" sz="2400" b="1" dirty="0" smtClean="0">
                <a:latin typeface="+mj-ea"/>
                <a:ea typeface="+mj-ea"/>
              </a:rPr>
              <a:t>生产的具有相同的指令集结构，但具有不同组成和实现的一系列不同型号的机器。</a:t>
            </a:r>
          </a:p>
        </p:txBody>
      </p:sp>
      <p:graphicFrame>
        <p:nvGraphicFramePr>
          <p:cNvPr id="243518" name="Group 830"/>
          <p:cNvGraphicFramePr>
            <a:graphicFrameLocks noGrp="1"/>
          </p:cNvGraphicFramePr>
          <p:nvPr>
            <p:ph sz="half" idx="4294967295"/>
            <p:extLst>
              <p:ext uri="{D42A27DB-BD31-4B8C-83A1-F6EECF244321}">
                <p14:modId xmlns:p14="http://schemas.microsoft.com/office/powerpoint/2010/main" val="1252743200"/>
              </p:ext>
            </p:extLst>
          </p:nvPr>
        </p:nvGraphicFramePr>
        <p:xfrm>
          <a:off x="1164662" y="2850894"/>
          <a:ext cx="6802438" cy="3184529"/>
        </p:xfrm>
        <a:graphic>
          <a:graphicData uri="http://schemas.openxmlformats.org/drawingml/2006/table">
            <a:tbl>
              <a:tblPr/>
              <a:tblGrid>
                <a:gridCol w="1687513"/>
                <a:gridCol w="846137"/>
                <a:gridCol w="1389063"/>
                <a:gridCol w="938212"/>
                <a:gridCol w="1941513"/>
              </a:tblGrid>
              <a:tr h="354013">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zh-CN" altLang="en-US" sz="15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计算机</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zh-CN" altLang="en-US"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时间</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zh-CN" altLang="en-US"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处理器</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zh-CN" altLang="en-US" sz="15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字宽</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zh-CN" altLang="en-US"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主要</a:t>
                      </a:r>
                      <a:r>
                        <a:rPr kumimoji="1" lang="en-US" altLang="zh-CN"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I/O</a:t>
                      </a:r>
                      <a:r>
                        <a:rPr kumimoji="1" lang="zh-CN" altLang="en-US"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总线</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54013">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en-US" altLang="zh-CN"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PC</a:t>
                      </a:r>
                      <a:r>
                        <a:rPr kumimoji="1" lang="zh-CN" altLang="en-US"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和</a:t>
                      </a:r>
                      <a:r>
                        <a:rPr kumimoji="1" lang="en-US" altLang="zh-CN"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PC XT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en-US" altLang="zh-CN"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1981</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en-US" altLang="zh-CN"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8088</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en-US" altLang="zh-CN"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16</a:t>
                      </a:r>
                      <a:r>
                        <a:rPr kumimoji="1" lang="zh-CN" altLang="en-US"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位</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en-US" altLang="zh-CN"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PC</a:t>
                      </a:r>
                      <a:r>
                        <a:rPr kumimoji="1" lang="zh-CN" altLang="en-US"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总线</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54013">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en-US" altLang="zh-CN"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PC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en-US" altLang="zh-CN"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1982</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en-US" altLang="zh-CN"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80286</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en-US" altLang="zh-CN"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16</a:t>
                      </a:r>
                      <a:r>
                        <a:rPr kumimoji="1" lang="zh-CN" altLang="en-US"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位</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en-US" altLang="zh-CN"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a:t>
                      </a:r>
                      <a:r>
                        <a:rPr kumimoji="1" lang="zh-CN" altLang="en-US"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ISA</a:t>
                      </a:r>
                      <a:r>
                        <a:rPr kumimoji="1" lang="zh-CN" altLang="en-US"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54013">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en-US" altLang="zh-CN"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80386 PC</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en-US" altLang="zh-CN"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1985</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en-US" altLang="zh-CN" sz="15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80386</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en-US" altLang="zh-CN"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32</a:t>
                      </a:r>
                      <a:r>
                        <a:rPr kumimoji="1" lang="zh-CN" altLang="en-US"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位</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en-US" altLang="zh-CN"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ISA/EISA</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52425">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en-US" altLang="zh-CN"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80486 PC</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en-US" altLang="zh-CN"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1989</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en-US" altLang="zh-CN"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80486</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en-US" altLang="zh-CN"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32</a:t>
                      </a:r>
                      <a:r>
                        <a:rPr kumimoji="1" lang="zh-CN" altLang="en-US"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位</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en-US" altLang="zh-CN"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ISA+VL</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54013">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en-US" altLang="zh-CN"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Pentium PC</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en-US" altLang="zh-CN"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1993</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en-US" altLang="zh-CN"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Pentium</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en-US" altLang="zh-CN"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32</a:t>
                      </a:r>
                      <a:r>
                        <a:rPr kumimoji="1" lang="zh-CN" altLang="en-US"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位</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en-US" altLang="zh-CN"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ISA+PCI</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54013">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en-US" altLang="zh-CN"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Pentium II PC</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en-US" altLang="zh-CN"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1997</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en-US" altLang="zh-CN"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Pentium II</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en-US" altLang="zh-CN"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32</a:t>
                      </a:r>
                      <a:r>
                        <a:rPr kumimoji="1" lang="zh-CN" altLang="en-US"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位</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en-US" altLang="zh-CN"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ISA+PCI+AGP</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54013">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en-US" altLang="zh-CN"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Pentium III PC</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en-US" altLang="zh-CN"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1999</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en-US" altLang="zh-CN"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Pentium III</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en-US" altLang="zh-CN"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32</a:t>
                      </a:r>
                      <a:r>
                        <a:rPr kumimoji="1" lang="zh-CN" altLang="en-US"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位</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en-US" altLang="zh-CN"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PCI+AGP +USB</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54013">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en-US" altLang="zh-CN"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Pentium 4 PC</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en-US" altLang="zh-CN"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2000</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en-US" altLang="zh-CN"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Pentium 4</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en-US" altLang="zh-CN"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32</a:t>
                      </a:r>
                      <a:r>
                        <a:rPr kumimoji="1" lang="zh-CN" altLang="en-US" sz="15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位</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1" lang="en-US" altLang="zh-CN" sz="15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PCI-X+AGP +USB</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2645159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48" name="Rectangle 24"/>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charset="0"/>
              </a:rPr>
              <a:t>1.2</a:t>
            </a:r>
          </a:p>
        </p:txBody>
      </p:sp>
      <p:sp>
        <p:nvSpPr>
          <p:cNvPr id="23555" name="Text Box 25"/>
          <p:cNvSpPr txBox="1">
            <a:spLocks noChangeArrowheads="1"/>
          </p:cNvSpPr>
          <p:nvPr/>
        </p:nvSpPr>
        <p:spPr bwMode="auto">
          <a:xfrm>
            <a:off x="996950" y="349250"/>
            <a:ext cx="59515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3600"/>
              <a:t>冯</a:t>
            </a:r>
            <a:r>
              <a:rPr lang="zh-CN" altLang="en-US" sz="3600">
                <a:latin typeface="Times New Roman" pitchFamily="18" charset="0"/>
              </a:rPr>
              <a:t>·</a:t>
            </a:r>
            <a:r>
              <a:rPr lang="zh-CN" altLang="en-US" sz="3600"/>
              <a:t>诺依曼计算机硬件框图</a:t>
            </a:r>
          </a:p>
        </p:txBody>
      </p:sp>
      <p:grpSp>
        <p:nvGrpSpPr>
          <p:cNvPr id="23556" name="Group 26"/>
          <p:cNvGrpSpPr>
            <a:grpSpLocks/>
          </p:cNvGrpSpPr>
          <p:nvPr/>
        </p:nvGrpSpPr>
        <p:grpSpPr bwMode="auto">
          <a:xfrm>
            <a:off x="457200" y="1989138"/>
            <a:ext cx="7805738" cy="3509962"/>
            <a:chOff x="288" y="1253"/>
            <a:chExt cx="4917" cy="2211"/>
          </a:xfrm>
        </p:grpSpPr>
        <p:sp>
          <p:nvSpPr>
            <p:cNvPr id="23558" name="Rectangle 27"/>
            <p:cNvSpPr>
              <a:spLocks noChangeArrowheads="1"/>
            </p:cNvSpPr>
            <p:nvPr/>
          </p:nvSpPr>
          <p:spPr bwMode="auto">
            <a:xfrm>
              <a:off x="2438" y="1253"/>
              <a:ext cx="794" cy="426"/>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23559" name="Rectangle 28"/>
            <p:cNvSpPr>
              <a:spLocks noChangeArrowheads="1"/>
            </p:cNvSpPr>
            <p:nvPr/>
          </p:nvSpPr>
          <p:spPr bwMode="auto">
            <a:xfrm>
              <a:off x="2494" y="1314"/>
              <a:ext cx="67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20000"/>
                </a:spcBef>
              </a:pPr>
              <a:r>
                <a:rPr lang="zh-CN" altLang="en-US" sz="2800"/>
                <a:t>存储器</a:t>
              </a:r>
            </a:p>
          </p:txBody>
        </p:sp>
        <p:sp>
          <p:nvSpPr>
            <p:cNvPr id="23560" name="Rectangle 29"/>
            <p:cNvSpPr>
              <a:spLocks noChangeArrowheads="1"/>
            </p:cNvSpPr>
            <p:nvPr/>
          </p:nvSpPr>
          <p:spPr bwMode="auto">
            <a:xfrm>
              <a:off x="828" y="2115"/>
              <a:ext cx="953" cy="424"/>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23561" name="Rectangle 30"/>
            <p:cNvSpPr>
              <a:spLocks noChangeArrowheads="1"/>
            </p:cNvSpPr>
            <p:nvPr/>
          </p:nvSpPr>
          <p:spPr bwMode="auto">
            <a:xfrm>
              <a:off x="860" y="2179"/>
              <a:ext cx="90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20000"/>
                </a:spcBef>
              </a:pPr>
              <a:r>
                <a:rPr lang="zh-CN" altLang="en-US" sz="2800"/>
                <a:t>输入设备</a:t>
              </a:r>
            </a:p>
          </p:txBody>
        </p:sp>
        <p:sp>
          <p:nvSpPr>
            <p:cNvPr id="23562" name="Rectangle 31"/>
            <p:cNvSpPr>
              <a:spLocks noChangeArrowheads="1"/>
            </p:cNvSpPr>
            <p:nvPr/>
          </p:nvSpPr>
          <p:spPr bwMode="auto">
            <a:xfrm>
              <a:off x="2425" y="2115"/>
              <a:ext cx="795" cy="424"/>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23563" name="Rectangle 32"/>
            <p:cNvSpPr>
              <a:spLocks noChangeArrowheads="1"/>
            </p:cNvSpPr>
            <p:nvPr/>
          </p:nvSpPr>
          <p:spPr bwMode="auto">
            <a:xfrm>
              <a:off x="2494" y="2179"/>
              <a:ext cx="67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20000"/>
                </a:spcBef>
              </a:pPr>
              <a:r>
                <a:rPr lang="zh-CN" altLang="en-US" sz="2800"/>
                <a:t>运算器</a:t>
              </a:r>
            </a:p>
          </p:txBody>
        </p:sp>
        <p:sp>
          <p:nvSpPr>
            <p:cNvPr id="23564" name="Rectangle 33"/>
            <p:cNvSpPr>
              <a:spLocks noChangeArrowheads="1"/>
            </p:cNvSpPr>
            <p:nvPr/>
          </p:nvSpPr>
          <p:spPr bwMode="auto">
            <a:xfrm>
              <a:off x="2413" y="3038"/>
              <a:ext cx="794" cy="426"/>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23565" name="Rectangle 34"/>
            <p:cNvSpPr>
              <a:spLocks noChangeArrowheads="1"/>
            </p:cNvSpPr>
            <p:nvPr/>
          </p:nvSpPr>
          <p:spPr bwMode="auto">
            <a:xfrm>
              <a:off x="2459" y="3094"/>
              <a:ext cx="67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20000"/>
                </a:spcBef>
              </a:pPr>
              <a:r>
                <a:rPr lang="zh-CN" altLang="en-US" sz="2800"/>
                <a:t>控制器</a:t>
              </a:r>
            </a:p>
          </p:txBody>
        </p:sp>
        <p:sp>
          <p:nvSpPr>
            <p:cNvPr id="23566" name="Rectangle 35"/>
            <p:cNvSpPr>
              <a:spLocks noChangeArrowheads="1"/>
            </p:cNvSpPr>
            <p:nvPr/>
          </p:nvSpPr>
          <p:spPr bwMode="auto">
            <a:xfrm>
              <a:off x="3879" y="2115"/>
              <a:ext cx="953" cy="424"/>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23567" name="Rectangle 36"/>
            <p:cNvSpPr>
              <a:spLocks noChangeArrowheads="1"/>
            </p:cNvSpPr>
            <p:nvPr/>
          </p:nvSpPr>
          <p:spPr bwMode="auto">
            <a:xfrm>
              <a:off x="3900" y="2179"/>
              <a:ext cx="90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20000"/>
                </a:spcBef>
              </a:pPr>
              <a:r>
                <a:rPr lang="zh-CN" altLang="en-US" sz="2800"/>
                <a:t>输出设备</a:t>
              </a:r>
            </a:p>
          </p:txBody>
        </p:sp>
        <p:sp>
          <p:nvSpPr>
            <p:cNvPr id="23568" name="Freeform 37"/>
            <p:cNvSpPr>
              <a:spLocks/>
            </p:cNvSpPr>
            <p:nvPr/>
          </p:nvSpPr>
          <p:spPr bwMode="auto">
            <a:xfrm>
              <a:off x="1296" y="2543"/>
              <a:ext cx="1104" cy="721"/>
            </a:xfrm>
            <a:custGeom>
              <a:avLst/>
              <a:gdLst>
                <a:gd name="T0" fmla="*/ 0 w 1104"/>
                <a:gd name="T1" fmla="*/ 0 h 721"/>
                <a:gd name="T2" fmla="*/ 0 w 1104"/>
                <a:gd name="T3" fmla="*/ 721 h 721"/>
                <a:gd name="T4" fmla="*/ 1104 w 1104"/>
                <a:gd name="T5" fmla="*/ 721 h 721"/>
                <a:gd name="T6" fmla="*/ 0 60000 65536"/>
                <a:gd name="T7" fmla="*/ 0 60000 65536"/>
                <a:gd name="T8" fmla="*/ 0 60000 65536"/>
                <a:gd name="T9" fmla="*/ 0 w 1104"/>
                <a:gd name="T10" fmla="*/ 0 h 721"/>
                <a:gd name="T11" fmla="*/ 1104 w 1104"/>
                <a:gd name="T12" fmla="*/ 721 h 721"/>
              </a:gdLst>
              <a:ahLst/>
              <a:cxnLst>
                <a:cxn ang="T6">
                  <a:pos x="T0" y="T1"/>
                </a:cxn>
                <a:cxn ang="T7">
                  <a:pos x="T2" y="T3"/>
                </a:cxn>
                <a:cxn ang="T8">
                  <a:pos x="T4" y="T5"/>
                </a:cxn>
              </a:cxnLst>
              <a:rect l="T9" t="T10" r="T11" b="T12"/>
              <a:pathLst>
                <a:path w="1104" h="721">
                  <a:moveTo>
                    <a:pt x="0" y="0"/>
                  </a:moveTo>
                  <a:lnTo>
                    <a:pt x="0" y="721"/>
                  </a:lnTo>
                  <a:lnTo>
                    <a:pt x="1104" y="721"/>
                  </a:lnTo>
                </a:path>
              </a:pathLst>
            </a:custGeom>
            <a:noFill/>
            <a:ln w="38100">
              <a:solidFill>
                <a:schemeClr val="folHlink"/>
              </a:solidFill>
              <a:prstDash val="dash"/>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3569" name="Freeform 38"/>
            <p:cNvSpPr>
              <a:spLocks/>
            </p:cNvSpPr>
            <p:nvPr/>
          </p:nvSpPr>
          <p:spPr bwMode="auto">
            <a:xfrm>
              <a:off x="2194" y="1439"/>
              <a:ext cx="478" cy="1597"/>
            </a:xfrm>
            <a:custGeom>
              <a:avLst/>
              <a:gdLst>
                <a:gd name="T0" fmla="*/ 254 w 478"/>
                <a:gd name="T1" fmla="*/ 1 h 1597"/>
                <a:gd name="T2" fmla="*/ 4 w 478"/>
                <a:gd name="T3" fmla="*/ 0 h 1597"/>
                <a:gd name="T4" fmla="*/ 0 w 478"/>
                <a:gd name="T5" fmla="*/ 1355 h 1597"/>
                <a:gd name="T6" fmla="*/ 478 w 478"/>
                <a:gd name="T7" fmla="*/ 1355 h 1597"/>
                <a:gd name="T8" fmla="*/ 476 w 478"/>
                <a:gd name="T9" fmla="*/ 1597 h 1597"/>
                <a:gd name="T10" fmla="*/ 0 60000 65536"/>
                <a:gd name="T11" fmla="*/ 0 60000 65536"/>
                <a:gd name="T12" fmla="*/ 0 60000 65536"/>
                <a:gd name="T13" fmla="*/ 0 60000 65536"/>
                <a:gd name="T14" fmla="*/ 0 60000 65536"/>
                <a:gd name="T15" fmla="*/ 0 w 478"/>
                <a:gd name="T16" fmla="*/ 0 h 1597"/>
                <a:gd name="T17" fmla="*/ 478 w 478"/>
                <a:gd name="T18" fmla="*/ 1597 h 1597"/>
              </a:gdLst>
              <a:ahLst/>
              <a:cxnLst>
                <a:cxn ang="T10">
                  <a:pos x="T0" y="T1"/>
                </a:cxn>
                <a:cxn ang="T11">
                  <a:pos x="T2" y="T3"/>
                </a:cxn>
                <a:cxn ang="T12">
                  <a:pos x="T4" y="T5"/>
                </a:cxn>
                <a:cxn ang="T13">
                  <a:pos x="T6" y="T7"/>
                </a:cxn>
                <a:cxn ang="T14">
                  <a:pos x="T8" y="T9"/>
                </a:cxn>
              </a:cxnLst>
              <a:rect l="T15" t="T16" r="T17" b="T18"/>
              <a:pathLst>
                <a:path w="478" h="1597">
                  <a:moveTo>
                    <a:pt x="254" y="1"/>
                  </a:moveTo>
                  <a:lnTo>
                    <a:pt x="4" y="0"/>
                  </a:lnTo>
                  <a:lnTo>
                    <a:pt x="0" y="1355"/>
                  </a:lnTo>
                  <a:lnTo>
                    <a:pt x="478" y="1355"/>
                  </a:lnTo>
                  <a:lnTo>
                    <a:pt x="476" y="1597"/>
                  </a:lnTo>
                </a:path>
              </a:pathLst>
            </a:custGeom>
            <a:noFill/>
            <a:ln w="38100">
              <a:solidFill>
                <a:schemeClr val="folHlink"/>
              </a:solidFill>
              <a:prstDash val="dash"/>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23570" name="Freeform 39"/>
            <p:cNvSpPr>
              <a:spLocks/>
            </p:cNvSpPr>
            <p:nvPr/>
          </p:nvSpPr>
          <p:spPr bwMode="auto">
            <a:xfrm>
              <a:off x="2928" y="2544"/>
              <a:ext cx="1" cy="494"/>
            </a:xfrm>
            <a:custGeom>
              <a:avLst/>
              <a:gdLst>
                <a:gd name="T0" fmla="*/ 0 w 1"/>
                <a:gd name="T1" fmla="*/ 0 h 494"/>
                <a:gd name="T2" fmla="*/ 0 w 1"/>
                <a:gd name="T3" fmla="*/ 494 h 494"/>
                <a:gd name="T4" fmla="*/ 0 60000 65536"/>
                <a:gd name="T5" fmla="*/ 0 60000 65536"/>
                <a:gd name="T6" fmla="*/ 0 w 1"/>
                <a:gd name="T7" fmla="*/ 0 h 494"/>
                <a:gd name="T8" fmla="*/ 1 w 1"/>
                <a:gd name="T9" fmla="*/ 494 h 494"/>
              </a:gdLst>
              <a:ahLst/>
              <a:cxnLst>
                <a:cxn ang="T4">
                  <a:pos x="T0" y="T1"/>
                </a:cxn>
                <a:cxn ang="T5">
                  <a:pos x="T2" y="T3"/>
                </a:cxn>
              </a:cxnLst>
              <a:rect l="T6" t="T7" r="T8" b="T9"/>
              <a:pathLst>
                <a:path w="1" h="494">
                  <a:moveTo>
                    <a:pt x="0" y="0"/>
                  </a:moveTo>
                  <a:lnTo>
                    <a:pt x="0" y="494"/>
                  </a:lnTo>
                </a:path>
              </a:pathLst>
            </a:custGeom>
            <a:noFill/>
            <a:ln w="38100">
              <a:solidFill>
                <a:schemeClr val="folHlink"/>
              </a:solidFill>
              <a:prstDash val="dash"/>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23571" name="Freeform 40"/>
            <p:cNvSpPr>
              <a:spLocks/>
            </p:cNvSpPr>
            <p:nvPr/>
          </p:nvSpPr>
          <p:spPr bwMode="auto">
            <a:xfrm>
              <a:off x="3210" y="2544"/>
              <a:ext cx="1110" cy="816"/>
            </a:xfrm>
            <a:custGeom>
              <a:avLst/>
              <a:gdLst>
                <a:gd name="T0" fmla="*/ 1110 w 1110"/>
                <a:gd name="T1" fmla="*/ 0 h 816"/>
                <a:gd name="T2" fmla="*/ 1110 w 1110"/>
                <a:gd name="T3" fmla="*/ 816 h 816"/>
                <a:gd name="T4" fmla="*/ 0 w 1110"/>
                <a:gd name="T5" fmla="*/ 816 h 816"/>
                <a:gd name="T6" fmla="*/ 0 60000 65536"/>
                <a:gd name="T7" fmla="*/ 0 60000 65536"/>
                <a:gd name="T8" fmla="*/ 0 60000 65536"/>
                <a:gd name="T9" fmla="*/ 0 w 1110"/>
                <a:gd name="T10" fmla="*/ 0 h 816"/>
                <a:gd name="T11" fmla="*/ 1110 w 1110"/>
                <a:gd name="T12" fmla="*/ 816 h 816"/>
              </a:gdLst>
              <a:ahLst/>
              <a:cxnLst>
                <a:cxn ang="T6">
                  <a:pos x="T0" y="T1"/>
                </a:cxn>
                <a:cxn ang="T7">
                  <a:pos x="T2" y="T3"/>
                </a:cxn>
                <a:cxn ang="T8">
                  <a:pos x="T4" y="T5"/>
                </a:cxn>
              </a:cxnLst>
              <a:rect l="T9" t="T10" r="T11" b="T12"/>
              <a:pathLst>
                <a:path w="1110" h="816">
                  <a:moveTo>
                    <a:pt x="1110" y="0"/>
                  </a:moveTo>
                  <a:lnTo>
                    <a:pt x="1110" y="816"/>
                  </a:lnTo>
                  <a:lnTo>
                    <a:pt x="0" y="816"/>
                  </a:lnTo>
                </a:path>
              </a:pathLst>
            </a:custGeom>
            <a:noFill/>
            <a:ln w="38100">
              <a:solidFill>
                <a:schemeClr val="folHlink"/>
              </a:solidFill>
              <a:prstDash val="dash"/>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3572" name="Freeform 41"/>
            <p:cNvSpPr>
              <a:spLocks/>
            </p:cNvSpPr>
            <p:nvPr/>
          </p:nvSpPr>
          <p:spPr bwMode="auto">
            <a:xfrm>
              <a:off x="2682" y="1677"/>
              <a:ext cx="1" cy="435"/>
            </a:xfrm>
            <a:custGeom>
              <a:avLst/>
              <a:gdLst>
                <a:gd name="T0" fmla="*/ 0 w 1"/>
                <a:gd name="T1" fmla="*/ 435 h 435"/>
                <a:gd name="T2" fmla="*/ 0 w 1"/>
                <a:gd name="T3" fmla="*/ 0 h 435"/>
                <a:gd name="T4" fmla="*/ 0 60000 65536"/>
                <a:gd name="T5" fmla="*/ 0 60000 65536"/>
                <a:gd name="T6" fmla="*/ 0 w 1"/>
                <a:gd name="T7" fmla="*/ 0 h 435"/>
                <a:gd name="T8" fmla="*/ 1 w 1"/>
                <a:gd name="T9" fmla="*/ 435 h 435"/>
              </a:gdLst>
              <a:ahLst/>
              <a:cxnLst>
                <a:cxn ang="T4">
                  <a:pos x="T0" y="T1"/>
                </a:cxn>
                <a:cxn ang="T5">
                  <a:pos x="T2" y="T3"/>
                </a:cxn>
              </a:cxnLst>
              <a:rect l="T6" t="T7" r="T8" b="T9"/>
              <a:pathLst>
                <a:path w="1" h="435">
                  <a:moveTo>
                    <a:pt x="0" y="435"/>
                  </a:moveTo>
                  <a:lnTo>
                    <a:pt x="0" y="0"/>
                  </a:lnTo>
                </a:path>
              </a:pathLst>
            </a:custGeom>
            <a:noFill/>
            <a:ln w="38100">
              <a:solidFill>
                <a:schemeClr val="folHlink"/>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23573" name="Freeform 42"/>
            <p:cNvSpPr>
              <a:spLocks/>
            </p:cNvSpPr>
            <p:nvPr/>
          </p:nvSpPr>
          <p:spPr bwMode="auto">
            <a:xfrm>
              <a:off x="2923" y="1680"/>
              <a:ext cx="1" cy="429"/>
            </a:xfrm>
            <a:custGeom>
              <a:avLst/>
              <a:gdLst>
                <a:gd name="T0" fmla="*/ 0 w 1"/>
                <a:gd name="T1" fmla="*/ 0 h 429"/>
                <a:gd name="T2" fmla="*/ 1 w 1"/>
                <a:gd name="T3" fmla="*/ 429 h 429"/>
                <a:gd name="T4" fmla="*/ 0 60000 65536"/>
                <a:gd name="T5" fmla="*/ 0 60000 65536"/>
                <a:gd name="T6" fmla="*/ 0 w 1"/>
                <a:gd name="T7" fmla="*/ 0 h 429"/>
                <a:gd name="T8" fmla="*/ 1 w 1"/>
                <a:gd name="T9" fmla="*/ 429 h 429"/>
              </a:gdLst>
              <a:ahLst/>
              <a:cxnLst>
                <a:cxn ang="T4">
                  <a:pos x="T0" y="T1"/>
                </a:cxn>
                <a:cxn ang="T5">
                  <a:pos x="T2" y="T3"/>
                </a:cxn>
              </a:cxnLst>
              <a:rect l="T6" t="T7" r="T8" b="T9"/>
              <a:pathLst>
                <a:path w="1" h="429">
                  <a:moveTo>
                    <a:pt x="0" y="0"/>
                  </a:moveTo>
                  <a:lnTo>
                    <a:pt x="1" y="429"/>
                  </a:lnTo>
                </a:path>
              </a:pathLst>
            </a:custGeom>
            <a:noFill/>
            <a:ln w="38100">
              <a:solidFill>
                <a:schemeClr val="folHlink"/>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23574" name="Freeform 43"/>
            <p:cNvSpPr>
              <a:spLocks/>
            </p:cNvSpPr>
            <p:nvPr/>
          </p:nvSpPr>
          <p:spPr bwMode="auto">
            <a:xfrm>
              <a:off x="2921" y="1872"/>
              <a:ext cx="583" cy="1299"/>
            </a:xfrm>
            <a:custGeom>
              <a:avLst/>
              <a:gdLst>
                <a:gd name="T0" fmla="*/ 0 w 583"/>
                <a:gd name="T1" fmla="*/ 0 h 1299"/>
                <a:gd name="T2" fmla="*/ 583 w 583"/>
                <a:gd name="T3" fmla="*/ 0 h 1299"/>
                <a:gd name="T4" fmla="*/ 583 w 583"/>
                <a:gd name="T5" fmla="*/ 1296 h 1299"/>
                <a:gd name="T6" fmla="*/ 286 w 583"/>
                <a:gd name="T7" fmla="*/ 1299 h 1299"/>
                <a:gd name="T8" fmla="*/ 0 60000 65536"/>
                <a:gd name="T9" fmla="*/ 0 60000 65536"/>
                <a:gd name="T10" fmla="*/ 0 60000 65536"/>
                <a:gd name="T11" fmla="*/ 0 60000 65536"/>
                <a:gd name="T12" fmla="*/ 0 w 583"/>
                <a:gd name="T13" fmla="*/ 0 h 1299"/>
                <a:gd name="T14" fmla="*/ 583 w 583"/>
                <a:gd name="T15" fmla="*/ 1299 h 1299"/>
              </a:gdLst>
              <a:ahLst/>
              <a:cxnLst>
                <a:cxn ang="T8">
                  <a:pos x="T0" y="T1"/>
                </a:cxn>
                <a:cxn ang="T9">
                  <a:pos x="T2" y="T3"/>
                </a:cxn>
                <a:cxn ang="T10">
                  <a:pos x="T4" y="T5"/>
                </a:cxn>
                <a:cxn ang="T11">
                  <a:pos x="T6" y="T7"/>
                </a:cxn>
              </a:cxnLst>
              <a:rect l="T12" t="T13" r="T14" b="T15"/>
              <a:pathLst>
                <a:path w="583" h="1299">
                  <a:moveTo>
                    <a:pt x="0" y="0"/>
                  </a:moveTo>
                  <a:lnTo>
                    <a:pt x="583" y="0"/>
                  </a:lnTo>
                  <a:lnTo>
                    <a:pt x="583" y="1296"/>
                  </a:lnTo>
                  <a:lnTo>
                    <a:pt x="286" y="1299"/>
                  </a:lnTo>
                </a:path>
              </a:pathLst>
            </a:custGeom>
            <a:noFill/>
            <a:ln w="38100">
              <a:solidFill>
                <a:schemeClr val="folHlink"/>
              </a:solidFill>
              <a:round/>
              <a:headEnd type="oval" w="sm" len="sm"/>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3575" name="Freeform 44"/>
            <p:cNvSpPr>
              <a:spLocks/>
            </p:cNvSpPr>
            <p:nvPr/>
          </p:nvSpPr>
          <p:spPr bwMode="auto">
            <a:xfrm>
              <a:off x="288" y="2303"/>
              <a:ext cx="536" cy="1"/>
            </a:xfrm>
            <a:custGeom>
              <a:avLst/>
              <a:gdLst>
                <a:gd name="T0" fmla="*/ 0 w 536"/>
                <a:gd name="T1" fmla="*/ 1 h 1"/>
                <a:gd name="T2" fmla="*/ 536 w 536"/>
                <a:gd name="T3" fmla="*/ 0 h 1"/>
                <a:gd name="T4" fmla="*/ 0 60000 65536"/>
                <a:gd name="T5" fmla="*/ 0 60000 65536"/>
                <a:gd name="T6" fmla="*/ 0 w 536"/>
                <a:gd name="T7" fmla="*/ 0 h 1"/>
                <a:gd name="T8" fmla="*/ 536 w 536"/>
                <a:gd name="T9" fmla="*/ 1 h 1"/>
              </a:gdLst>
              <a:ahLst/>
              <a:cxnLst>
                <a:cxn ang="T4">
                  <a:pos x="T0" y="T1"/>
                </a:cxn>
                <a:cxn ang="T5">
                  <a:pos x="T2" y="T3"/>
                </a:cxn>
              </a:cxnLst>
              <a:rect l="T6" t="T7" r="T8" b="T9"/>
              <a:pathLst>
                <a:path w="536" h="1">
                  <a:moveTo>
                    <a:pt x="0" y="1"/>
                  </a:moveTo>
                  <a:lnTo>
                    <a:pt x="536" y="0"/>
                  </a:lnTo>
                </a:path>
              </a:pathLst>
            </a:custGeom>
            <a:noFill/>
            <a:ln w="38100">
              <a:solidFill>
                <a:schemeClr val="folHlink"/>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23576" name="Freeform 45"/>
            <p:cNvSpPr>
              <a:spLocks/>
            </p:cNvSpPr>
            <p:nvPr/>
          </p:nvSpPr>
          <p:spPr bwMode="auto">
            <a:xfrm>
              <a:off x="1776" y="2304"/>
              <a:ext cx="650" cy="1"/>
            </a:xfrm>
            <a:custGeom>
              <a:avLst/>
              <a:gdLst>
                <a:gd name="T0" fmla="*/ 0 w 650"/>
                <a:gd name="T1" fmla="*/ 0 h 1"/>
                <a:gd name="T2" fmla="*/ 650 w 650"/>
                <a:gd name="T3" fmla="*/ 0 h 1"/>
                <a:gd name="T4" fmla="*/ 0 60000 65536"/>
                <a:gd name="T5" fmla="*/ 0 60000 65536"/>
                <a:gd name="T6" fmla="*/ 0 w 650"/>
                <a:gd name="T7" fmla="*/ 0 h 1"/>
                <a:gd name="T8" fmla="*/ 650 w 650"/>
                <a:gd name="T9" fmla="*/ 1 h 1"/>
              </a:gdLst>
              <a:ahLst/>
              <a:cxnLst>
                <a:cxn ang="T4">
                  <a:pos x="T0" y="T1"/>
                </a:cxn>
                <a:cxn ang="T5">
                  <a:pos x="T2" y="T3"/>
                </a:cxn>
              </a:cxnLst>
              <a:rect l="T6" t="T7" r="T8" b="T9"/>
              <a:pathLst>
                <a:path w="650" h="1">
                  <a:moveTo>
                    <a:pt x="0" y="0"/>
                  </a:moveTo>
                  <a:lnTo>
                    <a:pt x="650" y="0"/>
                  </a:lnTo>
                </a:path>
              </a:pathLst>
            </a:custGeom>
            <a:noFill/>
            <a:ln w="38100">
              <a:solidFill>
                <a:schemeClr val="folHlink"/>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23577" name="Freeform 46"/>
            <p:cNvSpPr>
              <a:spLocks/>
            </p:cNvSpPr>
            <p:nvPr/>
          </p:nvSpPr>
          <p:spPr bwMode="auto">
            <a:xfrm>
              <a:off x="3216" y="2304"/>
              <a:ext cx="660" cy="1"/>
            </a:xfrm>
            <a:custGeom>
              <a:avLst/>
              <a:gdLst>
                <a:gd name="T0" fmla="*/ 0 w 660"/>
                <a:gd name="T1" fmla="*/ 0 h 1"/>
                <a:gd name="T2" fmla="*/ 660 w 660"/>
                <a:gd name="T3" fmla="*/ 0 h 1"/>
                <a:gd name="T4" fmla="*/ 0 60000 65536"/>
                <a:gd name="T5" fmla="*/ 0 60000 65536"/>
                <a:gd name="T6" fmla="*/ 0 w 660"/>
                <a:gd name="T7" fmla="*/ 0 h 1"/>
                <a:gd name="T8" fmla="*/ 660 w 660"/>
                <a:gd name="T9" fmla="*/ 1 h 1"/>
              </a:gdLst>
              <a:ahLst/>
              <a:cxnLst>
                <a:cxn ang="T4">
                  <a:pos x="T0" y="T1"/>
                </a:cxn>
                <a:cxn ang="T5">
                  <a:pos x="T2" y="T3"/>
                </a:cxn>
              </a:cxnLst>
              <a:rect l="T6" t="T7" r="T8" b="T9"/>
              <a:pathLst>
                <a:path w="660" h="1">
                  <a:moveTo>
                    <a:pt x="0" y="0"/>
                  </a:moveTo>
                  <a:lnTo>
                    <a:pt x="660" y="0"/>
                  </a:lnTo>
                </a:path>
              </a:pathLst>
            </a:custGeom>
            <a:noFill/>
            <a:ln w="38100">
              <a:solidFill>
                <a:schemeClr val="folHlink"/>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23578" name="Freeform 47"/>
            <p:cNvSpPr>
              <a:spLocks/>
            </p:cNvSpPr>
            <p:nvPr/>
          </p:nvSpPr>
          <p:spPr bwMode="auto">
            <a:xfrm>
              <a:off x="4837" y="2304"/>
              <a:ext cx="368" cy="1"/>
            </a:xfrm>
            <a:custGeom>
              <a:avLst/>
              <a:gdLst>
                <a:gd name="T0" fmla="*/ 0 w 368"/>
                <a:gd name="T1" fmla="*/ 0 h 1"/>
                <a:gd name="T2" fmla="*/ 368 w 368"/>
                <a:gd name="T3" fmla="*/ 0 h 1"/>
                <a:gd name="T4" fmla="*/ 0 60000 65536"/>
                <a:gd name="T5" fmla="*/ 0 60000 65536"/>
                <a:gd name="T6" fmla="*/ 0 w 368"/>
                <a:gd name="T7" fmla="*/ 0 h 1"/>
                <a:gd name="T8" fmla="*/ 368 w 368"/>
                <a:gd name="T9" fmla="*/ 1 h 1"/>
              </a:gdLst>
              <a:ahLst/>
              <a:cxnLst>
                <a:cxn ang="T4">
                  <a:pos x="T0" y="T1"/>
                </a:cxn>
                <a:cxn ang="T5">
                  <a:pos x="T2" y="T3"/>
                </a:cxn>
              </a:cxnLst>
              <a:rect l="T6" t="T7" r="T8" b="T9"/>
              <a:pathLst>
                <a:path w="368" h="1">
                  <a:moveTo>
                    <a:pt x="0" y="0"/>
                  </a:moveTo>
                  <a:lnTo>
                    <a:pt x="368" y="0"/>
                  </a:lnTo>
                </a:path>
              </a:pathLst>
            </a:custGeom>
            <a:noFill/>
            <a:ln w="38100">
              <a:solidFill>
                <a:schemeClr val="folHlink"/>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grpSp>
      <p:sp>
        <p:nvSpPr>
          <p:cNvPr id="23557" name="AutoShape 50">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spcBef>
                <a:spcPct val="20000"/>
              </a:spcBef>
            </a:pPr>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normAutofit/>
          </a:bodyPr>
          <a:lstStyle/>
          <a:p>
            <a:r>
              <a:rPr kumimoji="1" lang="zh-CN" altLang="en-US" sz="3600" b="1" dirty="0">
                <a:latin typeface="+mj-ea"/>
                <a:cs typeface="+mn-cs"/>
              </a:rPr>
              <a:t>软件兼容</a:t>
            </a:r>
          </a:p>
        </p:txBody>
      </p:sp>
      <p:sp>
        <p:nvSpPr>
          <p:cNvPr id="8195" name="Rectangle 3"/>
          <p:cNvSpPr>
            <a:spLocks noGrp="1" noChangeArrowheads="1"/>
          </p:cNvSpPr>
          <p:nvPr>
            <p:ph type="body" idx="4294967295"/>
          </p:nvPr>
        </p:nvSpPr>
        <p:spPr>
          <a:xfrm>
            <a:off x="457200" y="1412776"/>
            <a:ext cx="8075240" cy="4525963"/>
          </a:xfrm>
        </p:spPr>
        <p:txBody>
          <a:bodyPr>
            <a:noAutofit/>
          </a:bodyPr>
          <a:lstStyle/>
          <a:p>
            <a:r>
              <a:rPr lang="zh-CN" altLang="en-US" sz="2400" b="1" dirty="0" smtClean="0">
                <a:latin typeface="+mj-ea"/>
                <a:ea typeface="+mj-ea"/>
              </a:rPr>
              <a:t>长期以来，程序员希望有一个稳定的软件环境，使他们编制出来的程序能够在更加广泛计算机类型中得到长期的应用</a:t>
            </a:r>
            <a:r>
              <a:rPr lang="zh-CN" altLang="en-US" sz="2400" b="1" dirty="0">
                <a:latin typeface="+mj-ea"/>
                <a:ea typeface="+mj-ea"/>
              </a:rPr>
              <a:t>。</a:t>
            </a:r>
            <a:endParaRPr lang="zh-CN" altLang="en-US" sz="2400" b="1" dirty="0" smtClean="0">
              <a:latin typeface="+mj-ea"/>
              <a:ea typeface="+mj-ea"/>
            </a:endParaRPr>
          </a:p>
          <a:p>
            <a:r>
              <a:rPr lang="zh-CN" altLang="en-US" sz="2400" b="1" dirty="0" smtClean="0">
                <a:latin typeface="+mj-ea"/>
                <a:ea typeface="+mj-ea"/>
              </a:rPr>
              <a:t>软件兼容（</a:t>
            </a:r>
            <a:r>
              <a:rPr lang="en-US" altLang="zh-CN" sz="2400" b="1" dirty="0" smtClean="0">
                <a:latin typeface="+mj-ea"/>
                <a:ea typeface="+mj-ea"/>
              </a:rPr>
              <a:t>software compatibility</a:t>
            </a:r>
            <a:r>
              <a:rPr lang="zh-CN" altLang="en-US" sz="2400" b="1" dirty="0" smtClean="0">
                <a:latin typeface="+mj-ea"/>
                <a:ea typeface="+mj-ea"/>
              </a:rPr>
              <a:t>）</a:t>
            </a:r>
          </a:p>
          <a:p>
            <a:pPr lvl="1"/>
            <a:r>
              <a:rPr lang="zh-CN" altLang="en-US" sz="2400" b="1" dirty="0" smtClean="0">
                <a:latin typeface="+mj-ea"/>
                <a:ea typeface="+mj-ea"/>
              </a:rPr>
              <a:t>系列机具有相同的体系结构，软件可以在系列计算机的各档机器上运行。</a:t>
            </a:r>
          </a:p>
          <a:p>
            <a:pPr lvl="1"/>
            <a:r>
              <a:rPr lang="zh-CN" altLang="en-US" sz="2400" b="1" dirty="0" smtClean="0">
                <a:latin typeface="+mj-ea"/>
                <a:ea typeface="+mj-ea"/>
              </a:rPr>
              <a:t>同一个软件可以不加修改地运行于体系结构相同的各档机器，而且它们所获得的结果一样，差别只在于有不同的运行时间。</a:t>
            </a:r>
          </a:p>
          <a:p>
            <a:pPr lvl="1"/>
            <a:r>
              <a:rPr lang="zh-CN" altLang="en-US" sz="2400" b="1" dirty="0" smtClean="0">
                <a:latin typeface="+mj-ea"/>
                <a:ea typeface="+mj-ea"/>
              </a:rPr>
              <a:t>兼容分为二进制级兼容、汇编级兼容、高级语言兼容、数据级兼容等等。</a:t>
            </a:r>
          </a:p>
        </p:txBody>
      </p:sp>
    </p:spTree>
    <p:extLst>
      <p:ext uri="{BB962C8B-B14F-4D97-AF65-F5344CB8AC3E}">
        <p14:creationId xmlns:p14="http://schemas.microsoft.com/office/powerpoint/2010/main" val="2712959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1"/>
          <p:cNvSpPr>
            <a:spLocks noGrp="1" noChangeArrowheads="1"/>
          </p:cNvSpPr>
          <p:nvPr>
            <p:ph type="title" idx="4294967295"/>
          </p:nvPr>
        </p:nvSpPr>
        <p:spPr>
          <a:xfrm>
            <a:off x="457200" y="44624"/>
            <a:ext cx="8229600" cy="1143000"/>
          </a:xfrm>
        </p:spPr>
        <p:txBody>
          <a:bodyPr>
            <a:normAutofit/>
          </a:bodyPr>
          <a:lstStyle/>
          <a:p>
            <a:r>
              <a:rPr kumimoji="1" lang="zh-CN" altLang="en-US" sz="3600" b="1" dirty="0">
                <a:latin typeface="+mj-ea"/>
                <a:cs typeface="+mn-cs"/>
              </a:rPr>
              <a:t>兼容性</a:t>
            </a:r>
          </a:p>
        </p:txBody>
      </p:sp>
      <p:sp>
        <p:nvSpPr>
          <p:cNvPr id="1028" name="Rectangle 22"/>
          <p:cNvSpPr>
            <a:spLocks noGrp="1" noChangeArrowheads="1"/>
          </p:cNvSpPr>
          <p:nvPr>
            <p:ph type="body" sz="half" idx="4294967295"/>
          </p:nvPr>
        </p:nvSpPr>
        <p:spPr>
          <a:xfrm>
            <a:off x="539750" y="1052513"/>
            <a:ext cx="8001000" cy="2479675"/>
          </a:xfrm>
        </p:spPr>
        <p:txBody>
          <a:bodyPr>
            <a:normAutofit/>
          </a:bodyPr>
          <a:lstStyle/>
          <a:p>
            <a:r>
              <a:rPr lang="zh-CN" altLang="en-US" sz="2400" b="1" dirty="0" smtClean="0">
                <a:latin typeface="+mj-ea"/>
                <a:ea typeface="+mj-ea"/>
              </a:rPr>
              <a:t>向上</a:t>
            </a:r>
            <a:r>
              <a:rPr lang="en-US" altLang="zh-CN" sz="2400" b="1" dirty="0" smtClean="0">
                <a:latin typeface="+mj-ea"/>
                <a:ea typeface="+mj-ea"/>
              </a:rPr>
              <a:t>(</a:t>
            </a:r>
            <a:r>
              <a:rPr lang="zh-CN" altLang="en-US" sz="2400" b="1" dirty="0" smtClean="0">
                <a:latin typeface="+mj-ea"/>
                <a:ea typeface="+mj-ea"/>
              </a:rPr>
              <a:t>下</a:t>
            </a:r>
            <a:r>
              <a:rPr lang="en-US" altLang="zh-CN" sz="2400" b="1" dirty="0" smtClean="0">
                <a:latin typeface="+mj-ea"/>
                <a:ea typeface="+mj-ea"/>
              </a:rPr>
              <a:t>)</a:t>
            </a:r>
            <a:r>
              <a:rPr lang="zh-CN" altLang="en-US" sz="2400" b="1" dirty="0" smtClean="0">
                <a:latin typeface="+mj-ea"/>
                <a:ea typeface="+mj-ea"/>
              </a:rPr>
              <a:t>兼容指的是按某档机器编制的程序，不加修改的就能运行于比它高</a:t>
            </a:r>
            <a:r>
              <a:rPr lang="en-US" altLang="zh-CN" sz="2400" b="1" dirty="0" smtClean="0">
                <a:latin typeface="+mj-ea"/>
                <a:ea typeface="+mj-ea"/>
              </a:rPr>
              <a:t>(</a:t>
            </a:r>
            <a:r>
              <a:rPr lang="zh-CN" altLang="en-US" sz="2400" b="1" dirty="0" smtClean="0">
                <a:latin typeface="+mj-ea"/>
                <a:ea typeface="+mj-ea"/>
              </a:rPr>
              <a:t>低</a:t>
            </a:r>
            <a:r>
              <a:rPr lang="en-US" altLang="zh-CN" sz="2400" b="1" dirty="0" smtClean="0">
                <a:latin typeface="+mj-ea"/>
                <a:ea typeface="+mj-ea"/>
              </a:rPr>
              <a:t>)</a:t>
            </a:r>
            <a:r>
              <a:rPr lang="zh-CN" altLang="en-US" sz="2400" b="1" dirty="0" smtClean="0">
                <a:latin typeface="+mj-ea"/>
                <a:ea typeface="+mj-ea"/>
              </a:rPr>
              <a:t>档的机器</a:t>
            </a:r>
          </a:p>
          <a:p>
            <a:r>
              <a:rPr lang="zh-CN" altLang="en-US" sz="2400" b="1" dirty="0" smtClean="0">
                <a:latin typeface="+mj-ea"/>
                <a:ea typeface="+mj-ea"/>
              </a:rPr>
              <a:t>向前</a:t>
            </a:r>
            <a:r>
              <a:rPr lang="en-US" altLang="zh-CN" sz="2400" b="1" dirty="0" smtClean="0">
                <a:latin typeface="+mj-ea"/>
                <a:ea typeface="+mj-ea"/>
              </a:rPr>
              <a:t>(</a:t>
            </a:r>
            <a:r>
              <a:rPr lang="zh-CN" altLang="en-US" sz="2400" b="1" dirty="0" smtClean="0">
                <a:latin typeface="+mj-ea"/>
                <a:ea typeface="+mj-ea"/>
              </a:rPr>
              <a:t>后</a:t>
            </a:r>
            <a:r>
              <a:rPr lang="en-US" altLang="zh-CN" sz="2400" b="1" dirty="0" smtClean="0">
                <a:latin typeface="+mj-ea"/>
                <a:ea typeface="+mj-ea"/>
              </a:rPr>
              <a:t>)</a:t>
            </a:r>
            <a:r>
              <a:rPr lang="zh-CN" altLang="en-US" sz="2400" b="1" dirty="0" smtClean="0">
                <a:latin typeface="+mj-ea"/>
                <a:ea typeface="+mj-ea"/>
              </a:rPr>
              <a:t>兼容指的是按某个时期投入市场的某种型号机器编制的程序，不加修改地就能运行于在它之前</a:t>
            </a:r>
            <a:r>
              <a:rPr lang="en-US" altLang="zh-CN" sz="2400" b="1" dirty="0" smtClean="0">
                <a:latin typeface="+mj-ea"/>
                <a:ea typeface="+mj-ea"/>
              </a:rPr>
              <a:t>(</a:t>
            </a:r>
            <a:r>
              <a:rPr lang="zh-CN" altLang="en-US" sz="2400" b="1" dirty="0" smtClean="0">
                <a:latin typeface="+mj-ea"/>
                <a:ea typeface="+mj-ea"/>
              </a:rPr>
              <a:t>后</a:t>
            </a:r>
            <a:r>
              <a:rPr lang="en-US" altLang="zh-CN" sz="2400" b="1" dirty="0" smtClean="0">
                <a:latin typeface="+mj-ea"/>
                <a:ea typeface="+mj-ea"/>
              </a:rPr>
              <a:t>)</a:t>
            </a:r>
            <a:r>
              <a:rPr lang="zh-CN" altLang="en-US" sz="2400" b="1" dirty="0" smtClean="0">
                <a:latin typeface="+mj-ea"/>
                <a:ea typeface="+mj-ea"/>
              </a:rPr>
              <a:t>投入市场的机器</a:t>
            </a:r>
          </a:p>
        </p:txBody>
      </p:sp>
      <p:graphicFrame>
        <p:nvGraphicFramePr>
          <p:cNvPr id="1026" name="Object 23"/>
          <p:cNvGraphicFramePr>
            <a:graphicFrameLocks noGrp="1" noChangeAspect="1"/>
          </p:cNvGraphicFramePr>
          <p:nvPr>
            <p:ph sz="half" idx="4294967295"/>
            <p:extLst>
              <p:ext uri="{D42A27DB-BD31-4B8C-83A1-F6EECF244321}">
                <p14:modId xmlns:p14="http://schemas.microsoft.com/office/powerpoint/2010/main" val="1843554918"/>
              </p:ext>
            </p:extLst>
          </p:nvPr>
        </p:nvGraphicFramePr>
        <p:xfrm>
          <a:off x="1763713" y="3212976"/>
          <a:ext cx="5549900" cy="3200400"/>
        </p:xfrm>
        <a:graphic>
          <a:graphicData uri="http://schemas.openxmlformats.org/presentationml/2006/ole">
            <mc:AlternateContent xmlns:mc="http://schemas.openxmlformats.org/markup-compatibility/2006">
              <mc:Choice xmlns:v="urn:schemas-microsoft-com:vml" Requires="v">
                <p:oleObj spid="_x0000_s1046" name="图片" r:id="rId4" imgW="3087624" imgH="1783080" progId="Word.Picture.8">
                  <p:embed/>
                </p:oleObj>
              </mc:Choice>
              <mc:Fallback>
                <p:oleObj name="图片" r:id="rId4" imgW="3087624" imgH="178308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713" y="3212976"/>
                        <a:ext cx="55499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06632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normAutofit/>
          </a:bodyPr>
          <a:lstStyle/>
          <a:p>
            <a:r>
              <a:rPr kumimoji="1" lang="zh-CN" altLang="en-US" sz="3600" b="1" dirty="0">
                <a:latin typeface="+mj-ea"/>
                <a:cs typeface="+mn-cs"/>
              </a:rPr>
              <a:t>兼容机</a:t>
            </a:r>
          </a:p>
        </p:txBody>
      </p:sp>
      <p:sp>
        <p:nvSpPr>
          <p:cNvPr id="9219" name="Rectangle 3"/>
          <p:cNvSpPr>
            <a:spLocks noGrp="1" noChangeArrowheads="1"/>
          </p:cNvSpPr>
          <p:nvPr>
            <p:ph type="body" idx="4294967295"/>
          </p:nvPr>
        </p:nvSpPr>
        <p:spPr>
          <a:xfrm>
            <a:off x="457200" y="1412776"/>
            <a:ext cx="8229600" cy="4525963"/>
          </a:xfrm>
        </p:spPr>
        <p:txBody>
          <a:bodyPr>
            <a:noAutofit/>
          </a:bodyPr>
          <a:lstStyle/>
          <a:p>
            <a:pPr>
              <a:lnSpc>
                <a:spcPct val="120000"/>
              </a:lnSpc>
            </a:pPr>
            <a:r>
              <a:rPr lang="zh-CN" altLang="en-US" sz="2400" b="1" dirty="0" smtClean="0">
                <a:latin typeface="+mj-ea"/>
                <a:ea typeface="+mj-ea"/>
              </a:rPr>
              <a:t>虽然程序员希望有一个稳定的软件环境，但是机器设计人员则希望根据硬件技术和器件技术的进展不断地推出新的机器。</a:t>
            </a:r>
          </a:p>
          <a:p>
            <a:pPr>
              <a:lnSpc>
                <a:spcPct val="120000"/>
              </a:lnSpc>
            </a:pPr>
            <a:r>
              <a:rPr lang="zh-CN" altLang="en-US" sz="2400" b="1" dirty="0" smtClean="0">
                <a:latin typeface="+mj-ea"/>
                <a:ea typeface="+mj-ea"/>
              </a:rPr>
              <a:t>兼容机（</a:t>
            </a:r>
            <a:r>
              <a:rPr lang="en-US" altLang="zh-CN" sz="2400" b="1" dirty="0" smtClean="0">
                <a:latin typeface="+mj-ea"/>
                <a:ea typeface="+mj-ea"/>
              </a:rPr>
              <a:t>compatible machine</a:t>
            </a:r>
            <a:r>
              <a:rPr lang="zh-CN" altLang="en-US" sz="2400" b="1" dirty="0" smtClean="0">
                <a:latin typeface="+mj-ea"/>
                <a:ea typeface="+mj-ea"/>
              </a:rPr>
              <a:t>）</a:t>
            </a:r>
          </a:p>
          <a:p>
            <a:pPr lvl="1">
              <a:lnSpc>
                <a:spcPct val="120000"/>
              </a:lnSpc>
            </a:pPr>
            <a:r>
              <a:rPr lang="zh-CN" altLang="en-US" sz="2400" b="1" dirty="0" smtClean="0">
                <a:latin typeface="+mj-ea"/>
                <a:ea typeface="+mj-ea"/>
              </a:rPr>
              <a:t>不同厂家生产的具有相同体系结构的计算机</a:t>
            </a:r>
          </a:p>
          <a:p>
            <a:pPr lvl="1">
              <a:lnSpc>
                <a:spcPct val="120000"/>
              </a:lnSpc>
            </a:pPr>
            <a:r>
              <a:rPr lang="zh-CN" altLang="en-US" sz="2400" b="1" dirty="0" smtClean="0">
                <a:latin typeface="+mj-ea"/>
                <a:ea typeface="+mj-ea"/>
              </a:rPr>
              <a:t>推动了部件标准的规范化，推进了计算机产品标准化的进程，降低生产和制造成本。</a:t>
            </a:r>
          </a:p>
          <a:p>
            <a:pPr lvl="1">
              <a:lnSpc>
                <a:spcPct val="120000"/>
              </a:lnSpc>
            </a:pPr>
            <a:r>
              <a:rPr lang="zh-CN" altLang="en-US" sz="2400" b="1" dirty="0" smtClean="0">
                <a:latin typeface="+mj-ea"/>
                <a:ea typeface="+mj-ea"/>
              </a:rPr>
              <a:t>在市场上有较强的竞争能力</a:t>
            </a:r>
          </a:p>
        </p:txBody>
      </p:sp>
    </p:spTree>
    <p:extLst>
      <p:ext uri="{BB962C8B-B14F-4D97-AF65-F5344CB8AC3E}">
        <p14:creationId xmlns:p14="http://schemas.microsoft.com/office/powerpoint/2010/main" val="1754753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normAutofit/>
          </a:bodyPr>
          <a:lstStyle/>
          <a:p>
            <a:r>
              <a:rPr kumimoji="1" lang="en-US" altLang="zh-CN" sz="3600" b="1" dirty="0">
                <a:latin typeface="+mj-ea"/>
                <a:cs typeface="+mn-cs"/>
              </a:rPr>
              <a:t>Intel</a:t>
            </a:r>
            <a:r>
              <a:rPr kumimoji="1" lang="zh-CN" altLang="en-US" sz="3600" b="1" dirty="0">
                <a:latin typeface="+mj-ea"/>
                <a:cs typeface="+mn-cs"/>
              </a:rPr>
              <a:t>公司的</a:t>
            </a:r>
            <a:r>
              <a:rPr kumimoji="1" lang="en-US" altLang="zh-CN" sz="3600" b="1" dirty="0">
                <a:latin typeface="+mj-ea"/>
                <a:cs typeface="+mn-cs"/>
              </a:rPr>
              <a:t>x86</a:t>
            </a:r>
            <a:r>
              <a:rPr kumimoji="1" lang="zh-CN" altLang="en-US" sz="3600" b="1" dirty="0">
                <a:latin typeface="+mj-ea"/>
                <a:cs typeface="+mn-cs"/>
              </a:rPr>
              <a:t>系列</a:t>
            </a:r>
          </a:p>
        </p:txBody>
      </p:sp>
      <p:sp>
        <p:nvSpPr>
          <p:cNvPr id="11267" name="Rectangle 3"/>
          <p:cNvSpPr>
            <a:spLocks noGrp="1" noChangeArrowheads="1"/>
          </p:cNvSpPr>
          <p:nvPr>
            <p:ph type="body" idx="4294967295"/>
          </p:nvPr>
        </p:nvSpPr>
        <p:spPr/>
        <p:txBody>
          <a:bodyPr>
            <a:normAutofit/>
          </a:bodyPr>
          <a:lstStyle/>
          <a:p>
            <a:r>
              <a:rPr lang="en-US" altLang="zh-CN" sz="2400" b="1" dirty="0" smtClean="0">
                <a:latin typeface="+mj-ea"/>
                <a:ea typeface="+mj-ea"/>
              </a:rPr>
              <a:t>Intel</a:t>
            </a:r>
            <a:r>
              <a:rPr lang="zh-CN" altLang="en-US" sz="2400" b="1" dirty="0" smtClean="0">
                <a:latin typeface="+mj-ea"/>
                <a:ea typeface="+mj-ea"/>
              </a:rPr>
              <a:t>公司的</a:t>
            </a:r>
            <a:r>
              <a:rPr lang="en-US" altLang="zh-CN" sz="2400" b="1" dirty="0" smtClean="0">
                <a:latin typeface="+mj-ea"/>
                <a:ea typeface="+mj-ea"/>
              </a:rPr>
              <a:t>x86</a:t>
            </a:r>
            <a:r>
              <a:rPr lang="zh-CN" altLang="en-US" sz="2400" b="1" dirty="0" smtClean="0">
                <a:latin typeface="+mj-ea"/>
                <a:ea typeface="+mj-ea"/>
              </a:rPr>
              <a:t>系列微处理器在向后兼容方面是非常具有代表性的</a:t>
            </a:r>
          </a:p>
          <a:p>
            <a:r>
              <a:rPr lang="en-US" altLang="zh-CN" sz="2400" b="1" dirty="0" smtClean="0">
                <a:latin typeface="+mj-ea"/>
                <a:ea typeface="+mj-ea"/>
              </a:rPr>
              <a:t>1979</a:t>
            </a:r>
            <a:r>
              <a:rPr lang="zh-CN" altLang="en-US" sz="2400" b="1" dirty="0" smtClean="0">
                <a:latin typeface="+mj-ea"/>
                <a:ea typeface="+mj-ea"/>
              </a:rPr>
              <a:t>年的</a:t>
            </a:r>
            <a:r>
              <a:rPr lang="en-US" altLang="zh-CN" sz="2400" b="1" dirty="0" smtClean="0">
                <a:latin typeface="+mj-ea"/>
                <a:ea typeface="+mj-ea"/>
              </a:rPr>
              <a:t>8086</a:t>
            </a:r>
            <a:r>
              <a:rPr lang="zh-CN" altLang="en-US" sz="2400" b="1" dirty="0" smtClean="0">
                <a:latin typeface="+mj-ea"/>
                <a:ea typeface="+mj-ea"/>
              </a:rPr>
              <a:t>到</a:t>
            </a:r>
            <a:r>
              <a:rPr lang="en-US" altLang="zh-CN" sz="2400" b="1" dirty="0" smtClean="0">
                <a:latin typeface="+mj-ea"/>
                <a:ea typeface="+mj-ea"/>
              </a:rPr>
              <a:t>2009</a:t>
            </a:r>
            <a:r>
              <a:rPr lang="zh-CN" altLang="en-US" sz="2400" b="1" dirty="0" smtClean="0">
                <a:latin typeface="+mj-ea"/>
                <a:ea typeface="+mj-ea"/>
              </a:rPr>
              <a:t>年的</a:t>
            </a:r>
            <a:r>
              <a:rPr lang="en-US" altLang="zh-CN" sz="2400" b="1" dirty="0" smtClean="0">
                <a:latin typeface="+mj-ea"/>
                <a:ea typeface="+mj-ea"/>
              </a:rPr>
              <a:t>Nehalem</a:t>
            </a:r>
          </a:p>
          <a:p>
            <a:r>
              <a:rPr lang="zh-CN" altLang="en-US" sz="2400" b="1" dirty="0" smtClean="0">
                <a:latin typeface="+mj-ea"/>
                <a:ea typeface="+mj-ea"/>
              </a:rPr>
              <a:t>由</a:t>
            </a:r>
            <a:r>
              <a:rPr lang="en-US" altLang="zh-CN" sz="2400" b="1" dirty="0" smtClean="0">
                <a:latin typeface="+mj-ea"/>
                <a:ea typeface="+mj-ea"/>
              </a:rPr>
              <a:t>16</a:t>
            </a:r>
            <a:r>
              <a:rPr lang="zh-CN" altLang="en-US" sz="2400" b="1" dirty="0" smtClean="0">
                <a:latin typeface="+mj-ea"/>
                <a:ea typeface="+mj-ea"/>
              </a:rPr>
              <a:t>位系统发展到</a:t>
            </a:r>
            <a:r>
              <a:rPr lang="en-US" altLang="zh-CN" sz="2400" b="1" dirty="0" smtClean="0">
                <a:latin typeface="+mj-ea"/>
                <a:ea typeface="+mj-ea"/>
              </a:rPr>
              <a:t>32</a:t>
            </a:r>
            <a:r>
              <a:rPr lang="zh-CN" altLang="en-US" sz="2400" b="1" dirty="0" smtClean="0">
                <a:latin typeface="+mj-ea"/>
                <a:ea typeface="+mj-ea"/>
              </a:rPr>
              <a:t>位系统</a:t>
            </a:r>
          </a:p>
          <a:p>
            <a:r>
              <a:rPr lang="zh-CN" altLang="en-US" sz="2400" b="1" dirty="0" smtClean="0">
                <a:latin typeface="+mj-ea"/>
                <a:ea typeface="+mj-ea"/>
              </a:rPr>
              <a:t>增加了保护方式指令集、</a:t>
            </a:r>
            <a:r>
              <a:rPr lang="en-US" altLang="zh-CN" sz="2400" b="1" dirty="0" smtClean="0">
                <a:latin typeface="+mj-ea"/>
                <a:ea typeface="+mj-ea"/>
              </a:rPr>
              <a:t>MMX</a:t>
            </a:r>
            <a:r>
              <a:rPr lang="zh-CN" altLang="en-US" sz="2400" b="1" dirty="0" smtClean="0">
                <a:latin typeface="+mj-ea"/>
                <a:ea typeface="+mj-ea"/>
              </a:rPr>
              <a:t>指令集和面向</a:t>
            </a:r>
            <a:r>
              <a:rPr lang="en-US" altLang="zh-CN" sz="2400" b="1" dirty="0" smtClean="0">
                <a:latin typeface="+mj-ea"/>
                <a:ea typeface="+mj-ea"/>
              </a:rPr>
              <a:t>64</a:t>
            </a:r>
            <a:r>
              <a:rPr lang="zh-CN" altLang="en-US" sz="2400" b="1" dirty="0" smtClean="0">
                <a:latin typeface="+mj-ea"/>
                <a:ea typeface="+mj-ea"/>
              </a:rPr>
              <a:t>位的扩展等</a:t>
            </a:r>
          </a:p>
          <a:p>
            <a:r>
              <a:rPr lang="zh-CN" altLang="en-US" sz="2400" b="1" dirty="0" smtClean="0">
                <a:latin typeface="+mj-ea"/>
                <a:ea typeface="+mj-ea"/>
              </a:rPr>
              <a:t>但它保持了极好的二进制代码级的向后兼容性</a:t>
            </a:r>
          </a:p>
        </p:txBody>
      </p:sp>
    </p:spTree>
    <p:extLst>
      <p:ext uri="{BB962C8B-B14F-4D97-AF65-F5344CB8AC3E}">
        <p14:creationId xmlns:p14="http://schemas.microsoft.com/office/powerpoint/2010/main" val="1322365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
          <p:cNvSpPr>
            <a:spLocks noGrp="1" noChangeArrowheads="1"/>
          </p:cNvSpPr>
          <p:nvPr>
            <p:ph type="title" idx="4294967295"/>
          </p:nvPr>
        </p:nvSpPr>
        <p:spPr/>
        <p:txBody>
          <a:bodyPr>
            <a:normAutofit/>
          </a:bodyPr>
          <a:lstStyle/>
          <a:p>
            <a:r>
              <a:rPr kumimoji="1" lang="zh-CN" altLang="en-US" sz="3600" b="1" dirty="0">
                <a:latin typeface="Verdana" pitchFamily="34" charset="0"/>
                <a:ea typeface="华文中宋" pitchFamily="2" charset="-122"/>
                <a:cs typeface="+mn-cs"/>
              </a:rPr>
              <a:t>兼容对体系结构的影响</a:t>
            </a:r>
          </a:p>
        </p:txBody>
      </p:sp>
      <p:sp>
        <p:nvSpPr>
          <p:cNvPr id="10243" name="Rectangle 11"/>
          <p:cNvSpPr>
            <a:spLocks noGrp="1" noChangeArrowheads="1"/>
          </p:cNvSpPr>
          <p:nvPr>
            <p:ph type="body" idx="4294967295"/>
          </p:nvPr>
        </p:nvSpPr>
        <p:spPr>
          <a:xfrm>
            <a:off x="457200" y="1412776"/>
            <a:ext cx="8003232" cy="4968552"/>
          </a:xfrm>
        </p:spPr>
        <p:txBody>
          <a:bodyPr>
            <a:noAutofit/>
          </a:bodyPr>
          <a:lstStyle/>
          <a:p>
            <a:r>
              <a:rPr lang="zh-CN" altLang="en-US" sz="2400" b="1" dirty="0" smtClean="0">
                <a:latin typeface="+mj-ea"/>
                <a:ea typeface="+mj-ea"/>
              </a:rPr>
              <a:t>计算机系统及软件设计者的“障碍”</a:t>
            </a:r>
          </a:p>
          <a:p>
            <a:pPr lvl="1">
              <a:lnSpc>
                <a:spcPct val="90000"/>
              </a:lnSpc>
            </a:pPr>
            <a:r>
              <a:rPr lang="zh-CN" altLang="en-US" sz="2400" b="1" dirty="0" smtClean="0">
                <a:latin typeface="+mj-ea"/>
                <a:ea typeface="+mj-ea"/>
              </a:rPr>
              <a:t>系统软件的开发难度大</a:t>
            </a:r>
          </a:p>
          <a:p>
            <a:pPr lvl="1">
              <a:lnSpc>
                <a:spcPct val="90000"/>
              </a:lnSpc>
            </a:pPr>
            <a:r>
              <a:rPr lang="zh-CN" altLang="en-US" sz="2400" b="1" dirty="0" smtClean="0">
                <a:latin typeface="+mj-ea"/>
                <a:ea typeface="+mj-ea"/>
              </a:rPr>
              <a:t>需要保护巨大的应用软件宝库</a:t>
            </a:r>
          </a:p>
          <a:p>
            <a:r>
              <a:rPr lang="zh-CN" altLang="en-US" sz="2400" b="1" dirty="0" smtClean="0">
                <a:latin typeface="+mj-ea"/>
                <a:ea typeface="+mj-ea"/>
              </a:rPr>
              <a:t>向后兼容是才是软件兼容的根本特征，也是系列机的根本特征</a:t>
            </a:r>
          </a:p>
          <a:p>
            <a:pPr lvl="1">
              <a:lnSpc>
                <a:spcPct val="90000"/>
              </a:lnSpc>
            </a:pPr>
            <a:r>
              <a:rPr lang="zh-CN" altLang="en-US" sz="2400" b="1" dirty="0" smtClean="0">
                <a:latin typeface="+mj-ea"/>
                <a:ea typeface="+mj-ea"/>
              </a:rPr>
              <a:t>为了保证软件的兼容，要求指令集不改变，这无疑又妨碍计算机体系结构的发展</a:t>
            </a:r>
          </a:p>
          <a:p>
            <a:pPr lvl="1">
              <a:lnSpc>
                <a:spcPct val="90000"/>
              </a:lnSpc>
            </a:pPr>
            <a:r>
              <a:rPr lang="zh-CN" altLang="en-US" sz="2400" b="1" dirty="0" smtClean="0">
                <a:latin typeface="+mj-ea"/>
                <a:ea typeface="+mj-ea"/>
              </a:rPr>
              <a:t>向后兼容虽然削弱了系列机对体系结构发展的约束，但仍然是体系结发展的沉重包袱</a:t>
            </a:r>
          </a:p>
          <a:p>
            <a:pPr lvl="1">
              <a:lnSpc>
                <a:spcPct val="90000"/>
              </a:lnSpc>
            </a:pPr>
            <a:r>
              <a:rPr lang="en-US" altLang="zh-CN" sz="2400" b="1" dirty="0" smtClean="0">
                <a:latin typeface="+mj-ea"/>
                <a:ea typeface="+mj-ea"/>
              </a:rPr>
              <a:t>20</a:t>
            </a:r>
            <a:r>
              <a:rPr lang="zh-CN" altLang="en-US" sz="2400" b="1" dirty="0" smtClean="0">
                <a:latin typeface="+mj-ea"/>
                <a:ea typeface="+mj-ea"/>
              </a:rPr>
              <a:t>世纪</a:t>
            </a:r>
            <a:r>
              <a:rPr lang="en-US" altLang="zh-CN" sz="2400" b="1" dirty="0" smtClean="0">
                <a:latin typeface="+mj-ea"/>
                <a:ea typeface="+mj-ea"/>
              </a:rPr>
              <a:t>80</a:t>
            </a:r>
            <a:r>
              <a:rPr lang="zh-CN" altLang="en-US" sz="2400" b="1" dirty="0" smtClean="0">
                <a:latin typeface="+mj-ea"/>
                <a:ea typeface="+mj-ea"/>
              </a:rPr>
              <a:t>年代具有</a:t>
            </a:r>
            <a:r>
              <a:rPr lang="en-US" altLang="zh-CN" sz="2400" b="1" dirty="0" smtClean="0">
                <a:latin typeface="+mj-ea"/>
                <a:ea typeface="+mj-ea"/>
              </a:rPr>
              <a:t>RISC</a:t>
            </a:r>
            <a:r>
              <a:rPr lang="zh-CN" altLang="en-US" sz="2400" b="1" dirty="0" smtClean="0">
                <a:latin typeface="+mj-ea"/>
                <a:ea typeface="+mj-ea"/>
              </a:rPr>
              <a:t>体系结构的微处理器在新结构、新技术应用等方面领先传统的</a:t>
            </a:r>
            <a:r>
              <a:rPr lang="en-US" altLang="zh-CN" sz="2400" b="1" dirty="0" smtClean="0">
                <a:latin typeface="+mj-ea"/>
                <a:ea typeface="+mj-ea"/>
              </a:rPr>
              <a:t>CISC</a:t>
            </a:r>
            <a:r>
              <a:rPr lang="zh-CN" altLang="en-US" sz="2400" b="1" dirty="0" smtClean="0">
                <a:latin typeface="+mj-ea"/>
                <a:ea typeface="+mj-ea"/>
              </a:rPr>
              <a:t>微处理器的主要原因之一</a:t>
            </a:r>
          </a:p>
        </p:txBody>
      </p:sp>
    </p:spTree>
    <p:extLst>
      <p:ext uri="{BB962C8B-B14F-4D97-AF65-F5344CB8AC3E}">
        <p14:creationId xmlns:p14="http://schemas.microsoft.com/office/powerpoint/2010/main" val="2546508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idx="4294967295"/>
          </p:nvPr>
        </p:nvSpPr>
        <p:spPr/>
        <p:txBody>
          <a:bodyPr>
            <a:normAutofit/>
          </a:bodyPr>
          <a:lstStyle/>
          <a:p>
            <a:pPr eaLnBrk="1" hangingPunct="1"/>
            <a:r>
              <a:rPr kumimoji="1" lang="en-US" altLang="zh-CN" sz="3600" b="1" dirty="0">
                <a:latin typeface="+mj-ea"/>
                <a:cs typeface="+mn-cs"/>
              </a:rPr>
              <a:t>2.2 </a:t>
            </a:r>
            <a:r>
              <a:rPr kumimoji="1" lang="zh-CN" altLang="en-US" sz="3600" b="1" dirty="0">
                <a:latin typeface="+mj-ea"/>
                <a:cs typeface="+mn-cs"/>
              </a:rPr>
              <a:t>计算机体系结构的发展</a:t>
            </a:r>
          </a:p>
        </p:txBody>
      </p:sp>
      <p:sp>
        <p:nvSpPr>
          <p:cNvPr id="12291" name="Rectangle 5"/>
          <p:cNvSpPr>
            <a:spLocks noGrp="1" noChangeArrowheads="1"/>
          </p:cNvSpPr>
          <p:nvPr>
            <p:ph type="body" idx="4294967295"/>
          </p:nvPr>
        </p:nvSpPr>
        <p:spPr>
          <a:xfrm>
            <a:off x="539552" y="1340768"/>
            <a:ext cx="8001000" cy="4910137"/>
          </a:xfrm>
        </p:spPr>
        <p:txBody>
          <a:bodyPr>
            <a:normAutofit/>
          </a:bodyPr>
          <a:lstStyle/>
          <a:p>
            <a:pPr marL="0" indent="0" eaLnBrk="1" hangingPunct="1">
              <a:lnSpc>
                <a:spcPct val="150000"/>
              </a:lnSpc>
              <a:buNone/>
            </a:pPr>
            <a:r>
              <a:rPr lang="en-US" altLang="zh-CN" sz="2600" b="1" dirty="0" smtClean="0">
                <a:latin typeface="+mj-ea"/>
                <a:ea typeface="+mj-ea"/>
              </a:rPr>
              <a:t>2.2.1 </a:t>
            </a:r>
            <a:r>
              <a:rPr lang="zh-CN" altLang="en-US" sz="2600" b="1" dirty="0" smtClean="0">
                <a:latin typeface="+mj-ea"/>
                <a:ea typeface="+mj-ea"/>
              </a:rPr>
              <a:t>计算机分代和分型</a:t>
            </a:r>
          </a:p>
          <a:p>
            <a:pPr marL="0" indent="0" eaLnBrk="1" hangingPunct="1">
              <a:lnSpc>
                <a:spcPct val="150000"/>
              </a:lnSpc>
              <a:buNone/>
            </a:pPr>
            <a:r>
              <a:rPr lang="en-US" altLang="zh-CN" sz="2600" b="1" dirty="0" smtClean="0">
                <a:latin typeface="+mj-ea"/>
                <a:ea typeface="+mj-ea"/>
              </a:rPr>
              <a:t>2.2.2 </a:t>
            </a:r>
            <a:r>
              <a:rPr lang="zh-CN" altLang="en-US" sz="2600" b="1" dirty="0" smtClean="0">
                <a:latin typeface="+mj-ea"/>
                <a:ea typeface="+mj-ea"/>
              </a:rPr>
              <a:t>软件的发展</a:t>
            </a:r>
          </a:p>
          <a:p>
            <a:pPr marL="0" indent="0" eaLnBrk="1" hangingPunct="1">
              <a:lnSpc>
                <a:spcPct val="150000"/>
              </a:lnSpc>
              <a:buNone/>
            </a:pPr>
            <a:r>
              <a:rPr lang="en-US" altLang="zh-CN" sz="2600" b="1" dirty="0" smtClean="0">
                <a:latin typeface="+mj-ea"/>
                <a:ea typeface="+mj-ea"/>
              </a:rPr>
              <a:t>2.2.3 </a:t>
            </a:r>
            <a:r>
              <a:rPr lang="zh-CN" altLang="en-US" sz="2600" b="1" dirty="0" smtClean="0">
                <a:latin typeface="+mj-ea"/>
                <a:ea typeface="+mj-ea"/>
              </a:rPr>
              <a:t>应用的发展</a:t>
            </a:r>
          </a:p>
          <a:p>
            <a:pPr marL="0" indent="0" eaLnBrk="1" hangingPunct="1">
              <a:lnSpc>
                <a:spcPct val="150000"/>
              </a:lnSpc>
              <a:buNone/>
            </a:pPr>
            <a:r>
              <a:rPr lang="en-US" altLang="zh-CN" sz="2600" b="1" dirty="0" smtClean="0">
                <a:latin typeface="+mj-ea"/>
                <a:ea typeface="+mj-ea"/>
              </a:rPr>
              <a:t>2.2.4 </a:t>
            </a:r>
            <a:r>
              <a:rPr lang="zh-CN" altLang="en-US" sz="2600" b="1" dirty="0" smtClean="0">
                <a:latin typeface="+mj-ea"/>
                <a:ea typeface="+mj-ea"/>
              </a:rPr>
              <a:t>相关核心技术的发展</a:t>
            </a:r>
          </a:p>
          <a:p>
            <a:pPr marL="0" indent="0" eaLnBrk="1" hangingPunct="1">
              <a:lnSpc>
                <a:spcPct val="150000"/>
              </a:lnSpc>
              <a:buNone/>
            </a:pPr>
            <a:r>
              <a:rPr lang="en-US" altLang="zh-CN" sz="2600" b="1" dirty="0" smtClean="0">
                <a:latin typeface="+mj-ea"/>
                <a:ea typeface="+mj-ea"/>
              </a:rPr>
              <a:t>2.2.5 </a:t>
            </a:r>
            <a:r>
              <a:rPr lang="zh-CN" altLang="en-US" sz="2600" b="1" dirty="0" smtClean="0">
                <a:latin typeface="+mj-ea"/>
                <a:ea typeface="+mj-ea"/>
              </a:rPr>
              <a:t>体系结构的发展</a:t>
            </a:r>
            <a:endParaRPr lang="en-US" altLang="zh-CN" sz="2600" b="1" dirty="0" smtClean="0">
              <a:latin typeface="+mj-ea"/>
              <a:ea typeface="+mj-ea"/>
            </a:endParaRPr>
          </a:p>
          <a:p>
            <a:pPr marL="0" indent="0" eaLnBrk="1" hangingPunct="1">
              <a:lnSpc>
                <a:spcPct val="150000"/>
              </a:lnSpc>
              <a:buNone/>
            </a:pPr>
            <a:r>
              <a:rPr lang="en-US" altLang="zh-CN" sz="2600" b="1" dirty="0" smtClean="0">
                <a:latin typeface="+mj-ea"/>
                <a:ea typeface="+mj-ea"/>
              </a:rPr>
              <a:t>2.2.6 </a:t>
            </a:r>
            <a:r>
              <a:rPr lang="zh-CN" altLang="en-US" sz="2600" b="1" dirty="0" smtClean="0">
                <a:latin typeface="+mj-ea"/>
                <a:ea typeface="+mj-ea"/>
              </a:rPr>
              <a:t>并行处理技术的发展</a:t>
            </a:r>
          </a:p>
        </p:txBody>
      </p:sp>
    </p:spTree>
    <p:extLst>
      <p:ext uri="{BB962C8B-B14F-4D97-AF65-F5344CB8AC3E}">
        <p14:creationId xmlns:p14="http://schemas.microsoft.com/office/powerpoint/2010/main" val="1241390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94"/>
          <p:cNvSpPr>
            <a:spLocks noGrp="1" noChangeArrowheads="1"/>
          </p:cNvSpPr>
          <p:nvPr>
            <p:ph type="title" idx="4294967295"/>
          </p:nvPr>
        </p:nvSpPr>
        <p:spPr>
          <a:xfrm>
            <a:off x="395536" y="116632"/>
            <a:ext cx="8229600" cy="1143000"/>
          </a:xfrm>
        </p:spPr>
        <p:txBody>
          <a:bodyPr>
            <a:normAutofit/>
          </a:bodyPr>
          <a:lstStyle/>
          <a:p>
            <a:pPr eaLnBrk="1" hangingPunct="1"/>
            <a:r>
              <a:rPr kumimoji="1" lang="en-US" altLang="zh-CN" sz="3600" b="1" dirty="0" smtClean="0">
                <a:latin typeface="+mj-ea"/>
                <a:cs typeface="+mn-cs"/>
              </a:rPr>
              <a:t>2.2.1 </a:t>
            </a:r>
            <a:r>
              <a:rPr kumimoji="1" lang="zh-CN" altLang="en-US" sz="3600" b="1" dirty="0" smtClean="0">
                <a:latin typeface="+mj-ea"/>
                <a:cs typeface="+mn-cs"/>
              </a:rPr>
              <a:t>计算机</a:t>
            </a:r>
            <a:r>
              <a:rPr kumimoji="1" lang="zh-CN" altLang="en-US" sz="3600" b="1" dirty="0">
                <a:latin typeface="+mj-ea"/>
                <a:cs typeface="+mn-cs"/>
              </a:rPr>
              <a:t>的分代</a:t>
            </a:r>
          </a:p>
        </p:txBody>
      </p:sp>
      <p:graphicFrame>
        <p:nvGraphicFramePr>
          <p:cNvPr id="261235" name="Group 115"/>
          <p:cNvGraphicFramePr>
            <a:graphicFrameLocks noGrp="1"/>
          </p:cNvGraphicFramePr>
          <p:nvPr>
            <p:ph idx="4294967295"/>
            <p:extLst>
              <p:ext uri="{D42A27DB-BD31-4B8C-83A1-F6EECF244321}">
                <p14:modId xmlns:p14="http://schemas.microsoft.com/office/powerpoint/2010/main" val="2166987785"/>
              </p:ext>
            </p:extLst>
          </p:nvPr>
        </p:nvGraphicFramePr>
        <p:xfrm>
          <a:off x="0" y="1268413"/>
          <a:ext cx="9144000" cy="4938712"/>
        </p:xfrm>
        <a:graphic>
          <a:graphicData uri="http://schemas.openxmlformats.org/drawingml/2006/table">
            <a:tbl>
              <a:tblPr/>
              <a:tblGrid>
                <a:gridCol w="1828800"/>
                <a:gridCol w="1828800"/>
                <a:gridCol w="1828800"/>
                <a:gridCol w="1533872"/>
                <a:gridCol w="2123728"/>
              </a:tblGrid>
              <a:tr h="579527">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1" lang="zh-CN" altLang="en-US" sz="1600" b="1" i="0" u="none" strike="noStrike" cap="none" normalizeH="0" baseline="0" dirty="0" smtClean="0">
                          <a:ln>
                            <a:noFill/>
                          </a:ln>
                          <a:solidFill>
                            <a:schemeClr val="tx1"/>
                          </a:solidFill>
                          <a:effectLst/>
                          <a:latin typeface="Verdana" pitchFamily="34" charset="0"/>
                          <a:ea typeface="华文中宋" pitchFamily="2" charset="-122"/>
                        </a:rPr>
                        <a:t>分代</a:t>
                      </a: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Verdana" pitchFamily="34" charset="0"/>
                          <a:ea typeface="华文中宋" pitchFamily="2" charset="-122"/>
                        </a:rPr>
                        <a:t>器件</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Verdana" pitchFamily="34" charset="0"/>
                          <a:ea typeface="华文中宋" pitchFamily="2" charset="-122"/>
                        </a:rPr>
                        <a:t>体系结构技术</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Verdana" pitchFamily="34" charset="0"/>
                          <a:ea typeface="华文中宋" pitchFamily="2" charset="-122"/>
                        </a:rPr>
                        <a:t>软件技术</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Verdana" pitchFamily="34" charset="0"/>
                          <a:ea typeface="华文中宋" pitchFamily="2" charset="-122"/>
                        </a:rPr>
                        <a:t>典型机器</a:t>
                      </a:r>
                    </a:p>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endParaRPr kumimoji="0" lang="en-US" altLang="zh-CN" sz="1600" b="1" i="0" u="none" strike="noStrike" cap="none" normalizeH="0" baseline="0" smtClean="0">
                        <a:ln>
                          <a:noFill/>
                        </a:ln>
                        <a:solidFill>
                          <a:schemeClr val="tx1"/>
                        </a:solidFill>
                        <a:effectLst/>
                        <a:latin typeface="Verdana" pitchFamily="34" charset="0"/>
                        <a:ea typeface="华文中宋" pitchFamily="2" charset="-122"/>
                      </a:endParaRP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23055">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Verdana" pitchFamily="34" charset="0"/>
                          <a:ea typeface="华文中宋" pitchFamily="2" charset="-122"/>
                        </a:rPr>
                        <a:t>第一代</a:t>
                      </a: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1" lang="en-US" altLang="zh-CN" sz="1600" b="1" i="0" u="none" strike="noStrike" cap="none" normalizeH="0" baseline="0" smtClean="0">
                          <a:ln>
                            <a:noFill/>
                          </a:ln>
                          <a:solidFill>
                            <a:schemeClr val="tx1"/>
                          </a:solidFill>
                          <a:effectLst/>
                          <a:latin typeface="Verdana" pitchFamily="34" charset="0"/>
                          <a:ea typeface="华文中宋" pitchFamily="2" charset="-122"/>
                        </a:rPr>
                        <a:t>(1945-1954)</a:t>
                      </a: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Verdana" pitchFamily="34" charset="0"/>
                          <a:ea typeface="华文中宋" pitchFamily="2" charset="-122"/>
                        </a:rPr>
                        <a:t>电子管和继电器</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600" b="1" i="0" u="none" strike="noStrike" cap="none" normalizeH="0" baseline="0" smtClean="0">
                          <a:ln>
                            <a:noFill/>
                          </a:ln>
                          <a:solidFill>
                            <a:schemeClr val="accent2"/>
                          </a:solidFill>
                          <a:effectLst/>
                          <a:latin typeface="Verdana" pitchFamily="34" charset="0"/>
                          <a:ea typeface="华文中宋" pitchFamily="2" charset="-122"/>
                        </a:rPr>
                        <a:t>存储程序计算机</a:t>
                      </a:r>
                      <a:r>
                        <a:rPr kumimoji="0" lang="zh-CN" altLang="en-US" sz="1600" b="1" i="0" u="none" strike="noStrike" cap="none" normalizeH="0" baseline="0" smtClean="0">
                          <a:ln>
                            <a:noFill/>
                          </a:ln>
                          <a:solidFill>
                            <a:schemeClr val="tx1"/>
                          </a:solidFill>
                          <a:effectLst/>
                          <a:latin typeface="Verdana" pitchFamily="34" charset="0"/>
                          <a:ea typeface="华文中宋" pitchFamily="2" charset="-122"/>
                        </a:rPr>
                        <a:t>、程序控制</a:t>
                      </a:r>
                      <a:r>
                        <a:rPr kumimoji="0" lang="en-US" altLang="zh-CN" sz="1600" b="1" i="0" u="none" strike="noStrike" cap="none" normalizeH="0" baseline="0" smtClean="0">
                          <a:ln>
                            <a:noFill/>
                          </a:ln>
                          <a:solidFill>
                            <a:schemeClr val="tx1"/>
                          </a:solidFill>
                          <a:effectLst/>
                          <a:latin typeface="Verdana" pitchFamily="34" charset="0"/>
                          <a:ea typeface="华文中宋" pitchFamily="2" charset="-122"/>
                        </a:rPr>
                        <a:t>I/O</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Verdana" pitchFamily="34" charset="0"/>
                          <a:ea typeface="华文中宋" pitchFamily="2" charset="-122"/>
                        </a:rPr>
                        <a:t>机器语言和汇编语言</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Verdana" pitchFamily="34" charset="0"/>
                          <a:ea typeface="华文中宋" pitchFamily="2" charset="-122"/>
                        </a:rPr>
                        <a:t>普林斯顿</a:t>
                      </a:r>
                      <a:r>
                        <a:rPr kumimoji="0" lang="en-US" altLang="zh-CN" sz="1600" b="1" i="0" u="none" strike="noStrike" cap="none" normalizeH="0" baseline="0" smtClean="0">
                          <a:ln>
                            <a:noFill/>
                          </a:ln>
                          <a:solidFill>
                            <a:schemeClr val="tx1"/>
                          </a:solidFill>
                          <a:effectLst/>
                          <a:latin typeface="Verdana" pitchFamily="34" charset="0"/>
                          <a:ea typeface="华文中宋" pitchFamily="2" charset="-122"/>
                        </a:rPr>
                        <a:t>ISA</a:t>
                      </a:r>
                      <a:r>
                        <a:rPr kumimoji="0" lang="zh-CN" altLang="en-US" sz="1600" b="1" i="0" u="none" strike="noStrike" cap="none" normalizeH="0" baseline="0" smtClean="0">
                          <a:ln>
                            <a:noFill/>
                          </a:ln>
                          <a:solidFill>
                            <a:schemeClr val="tx1"/>
                          </a:solidFill>
                          <a:effectLst/>
                          <a:latin typeface="Verdana" pitchFamily="34" charset="0"/>
                          <a:ea typeface="华文中宋" pitchFamily="2" charset="-122"/>
                        </a:rPr>
                        <a:t>、</a:t>
                      </a:r>
                      <a:r>
                        <a:rPr kumimoji="0" lang="en-US" altLang="zh-CN" sz="1600" b="1" i="0" u="none" strike="noStrike" cap="none" normalizeH="0" baseline="0" smtClean="0">
                          <a:ln>
                            <a:noFill/>
                          </a:ln>
                          <a:solidFill>
                            <a:schemeClr val="tx1"/>
                          </a:solidFill>
                          <a:effectLst/>
                          <a:latin typeface="Verdana" pitchFamily="34" charset="0"/>
                          <a:ea typeface="华文中宋" pitchFamily="2" charset="-122"/>
                        </a:rPr>
                        <a:t>ENIAC</a:t>
                      </a: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华文中宋" pitchFamily="2" charset="-122"/>
                        </a:rPr>
                        <a:t>IBM701</a:t>
                      </a: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23055">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Verdana" pitchFamily="34" charset="0"/>
                          <a:ea typeface="华文中宋" pitchFamily="2" charset="-122"/>
                        </a:rPr>
                        <a:t>第二代</a:t>
                      </a: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1" lang="en-US" altLang="zh-CN" sz="1600" b="1" i="0" u="none" strike="noStrike" cap="none" normalizeH="0" baseline="0" smtClean="0">
                          <a:ln>
                            <a:noFill/>
                          </a:ln>
                          <a:solidFill>
                            <a:schemeClr val="tx1"/>
                          </a:solidFill>
                          <a:effectLst/>
                          <a:latin typeface="Verdana" pitchFamily="34" charset="0"/>
                          <a:ea typeface="华文中宋" pitchFamily="2" charset="-122"/>
                        </a:rPr>
                        <a:t>(1955-1964)</a:t>
                      </a: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Verdana" pitchFamily="34" charset="0"/>
                          <a:ea typeface="华文中宋" pitchFamily="2" charset="-122"/>
                        </a:rPr>
                        <a:t>晶体管、磁芯、印刷电路</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Verdana" pitchFamily="34" charset="0"/>
                          <a:ea typeface="华文中宋" pitchFamily="2" charset="-122"/>
                        </a:rPr>
                        <a:t>浮点数据表示、寻址技术、中断、</a:t>
                      </a:r>
                      <a:r>
                        <a:rPr kumimoji="0" lang="en-US" altLang="zh-CN" sz="1600" b="1" i="0" u="none" strike="noStrike" cap="none" normalizeH="0" baseline="0" smtClean="0">
                          <a:ln>
                            <a:noFill/>
                          </a:ln>
                          <a:solidFill>
                            <a:schemeClr val="tx1"/>
                          </a:solidFill>
                          <a:effectLst/>
                          <a:latin typeface="Verdana" pitchFamily="34" charset="0"/>
                          <a:ea typeface="华文中宋" pitchFamily="2" charset="-122"/>
                        </a:rPr>
                        <a:t>I/O</a:t>
                      </a:r>
                      <a:r>
                        <a:rPr kumimoji="0" lang="zh-CN" altLang="en-US" sz="1600" b="1" i="0" u="none" strike="noStrike" cap="none" normalizeH="0" baseline="0" smtClean="0">
                          <a:ln>
                            <a:noFill/>
                          </a:ln>
                          <a:solidFill>
                            <a:schemeClr val="tx1"/>
                          </a:solidFill>
                          <a:effectLst/>
                          <a:latin typeface="Verdana" pitchFamily="34" charset="0"/>
                          <a:ea typeface="华文中宋" pitchFamily="2" charset="-122"/>
                        </a:rPr>
                        <a:t>处理机</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600" b="1" i="0" u="none" strike="noStrike" cap="none" normalizeH="0" baseline="0" smtClean="0">
                          <a:ln>
                            <a:noFill/>
                          </a:ln>
                          <a:solidFill>
                            <a:schemeClr val="accent2"/>
                          </a:solidFill>
                          <a:effectLst/>
                          <a:latin typeface="Verdana" pitchFamily="34" charset="0"/>
                          <a:ea typeface="华文中宋" pitchFamily="2" charset="-122"/>
                        </a:rPr>
                        <a:t>高级语言和编译</a:t>
                      </a:r>
                      <a:r>
                        <a:rPr kumimoji="0" lang="zh-CN" altLang="en-US" sz="1600" b="1" i="0" u="none" strike="noStrike" cap="none" normalizeH="0" baseline="0" smtClean="0">
                          <a:ln>
                            <a:noFill/>
                          </a:ln>
                          <a:solidFill>
                            <a:schemeClr val="tx1"/>
                          </a:solidFill>
                          <a:effectLst/>
                          <a:latin typeface="Verdana" pitchFamily="34" charset="0"/>
                          <a:ea typeface="华文中宋" pitchFamily="2" charset="-122"/>
                        </a:rPr>
                        <a:t>、批处理监控系统</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华文中宋" pitchFamily="2" charset="-122"/>
                        </a:rPr>
                        <a:t>Univac LARC</a:t>
                      </a: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华文中宋" pitchFamily="2" charset="-122"/>
                        </a:rPr>
                        <a:t>CDC1604</a:t>
                      </a: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华文中宋" pitchFamily="2" charset="-122"/>
                        </a:rPr>
                        <a:t>IBM7030</a:t>
                      </a: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23055">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Verdana" pitchFamily="34" charset="0"/>
                          <a:ea typeface="华文中宋" pitchFamily="2" charset="-122"/>
                        </a:rPr>
                        <a:t>第三代</a:t>
                      </a: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1" lang="en-US" altLang="zh-CN" sz="1600" b="1" i="0" u="none" strike="noStrike" cap="none" normalizeH="0" baseline="0" smtClean="0">
                          <a:ln>
                            <a:noFill/>
                          </a:ln>
                          <a:solidFill>
                            <a:schemeClr val="tx1"/>
                          </a:solidFill>
                          <a:effectLst/>
                          <a:latin typeface="Verdana" pitchFamily="34" charset="0"/>
                          <a:ea typeface="华文中宋" pitchFamily="2" charset="-122"/>
                        </a:rPr>
                        <a:t>(1965-1974)</a:t>
                      </a: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华文中宋" pitchFamily="2" charset="-122"/>
                        </a:rPr>
                        <a:t>SSI</a:t>
                      </a:r>
                      <a:r>
                        <a:rPr kumimoji="0" lang="zh-CN" altLang="en-US" sz="1600" b="1" i="0" u="none" strike="noStrike" cap="none" normalizeH="0" baseline="0" smtClean="0">
                          <a:ln>
                            <a:noFill/>
                          </a:ln>
                          <a:solidFill>
                            <a:schemeClr val="tx1"/>
                          </a:solidFill>
                          <a:effectLst/>
                          <a:latin typeface="Verdana" pitchFamily="34" charset="0"/>
                          <a:ea typeface="华文中宋" pitchFamily="2" charset="-122"/>
                        </a:rPr>
                        <a:t>和</a:t>
                      </a:r>
                      <a:r>
                        <a:rPr kumimoji="0" lang="en-US" altLang="zh-CN" sz="1600" b="1" i="0" u="none" strike="noStrike" cap="none" normalizeH="0" baseline="0" smtClean="0">
                          <a:ln>
                            <a:noFill/>
                          </a:ln>
                          <a:solidFill>
                            <a:schemeClr val="tx1"/>
                          </a:solidFill>
                          <a:effectLst/>
                          <a:latin typeface="Verdana" pitchFamily="34" charset="0"/>
                          <a:ea typeface="华文中宋" pitchFamily="2" charset="-122"/>
                        </a:rPr>
                        <a:t>MSI</a:t>
                      </a:r>
                      <a:r>
                        <a:rPr kumimoji="0" lang="zh-CN" altLang="en-US" sz="1600" b="1" i="0" u="none" strike="noStrike" cap="none" normalizeH="0" baseline="0" smtClean="0">
                          <a:ln>
                            <a:noFill/>
                          </a:ln>
                          <a:solidFill>
                            <a:schemeClr val="tx1"/>
                          </a:solidFill>
                          <a:effectLst/>
                          <a:latin typeface="Verdana" pitchFamily="34" charset="0"/>
                          <a:ea typeface="华文中宋" pitchFamily="2" charset="-122"/>
                        </a:rPr>
                        <a:t>、多层印刷电路、微程序</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600" b="1" i="0" u="none" strike="noStrike" cap="none" normalizeH="0" baseline="0" smtClean="0">
                          <a:ln>
                            <a:noFill/>
                          </a:ln>
                          <a:solidFill>
                            <a:schemeClr val="accent2"/>
                          </a:solidFill>
                          <a:effectLst/>
                          <a:latin typeface="Verdana" pitchFamily="34" charset="0"/>
                          <a:ea typeface="华文中宋" pitchFamily="2" charset="-122"/>
                        </a:rPr>
                        <a:t>流水线、</a:t>
                      </a:r>
                      <a:r>
                        <a:rPr kumimoji="0" lang="en-US" altLang="zh-CN" sz="1600" b="1" i="0" u="none" strike="noStrike" cap="none" normalizeH="0" baseline="0" smtClean="0">
                          <a:ln>
                            <a:noFill/>
                          </a:ln>
                          <a:solidFill>
                            <a:schemeClr val="accent2"/>
                          </a:solidFill>
                          <a:effectLst/>
                          <a:latin typeface="Verdana" pitchFamily="34" charset="0"/>
                          <a:ea typeface="华文中宋" pitchFamily="2" charset="-122"/>
                        </a:rPr>
                        <a:t>Cache</a:t>
                      </a:r>
                      <a:r>
                        <a:rPr kumimoji="0" lang="zh-CN" altLang="en-US" sz="1600" b="1" i="0" u="none" strike="noStrike" cap="none" normalizeH="0" baseline="0" smtClean="0">
                          <a:ln>
                            <a:noFill/>
                          </a:ln>
                          <a:solidFill>
                            <a:schemeClr val="accent2"/>
                          </a:solidFill>
                          <a:effectLst/>
                          <a:latin typeface="Verdana" pitchFamily="34" charset="0"/>
                          <a:ea typeface="华文中宋" pitchFamily="2" charset="-122"/>
                        </a:rPr>
                        <a:t>、先行处理、系列计算机</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Verdana" pitchFamily="34" charset="0"/>
                          <a:ea typeface="华文中宋" pitchFamily="2" charset="-122"/>
                        </a:rPr>
                        <a:t>多道程序和分时操作系统</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1600" b="1" i="0" u="none" strike="noStrike" cap="none" normalizeH="0" baseline="0" smtClean="0">
                          <a:ln>
                            <a:noFill/>
                          </a:ln>
                          <a:solidFill>
                            <a:schemeClr val="accent2"/>
                          </a:solidFill>
                          <a:effectLst/>
                          <a:latin typeface="Verdana" pitchFamily="34" charset="0"/>
                          <a:ea typeface="华文中宋" pitchFamily="2" charset="-122"/>
                        </a:rPr>
                        <a:t>IBM360</a:t>
                      </a:r>
                      <a:r>
                        <a:rPr kumimoji="0" lang="en-US" altLang="zh-CN" sz="1600" b="1" i="0" u="none" strike="noStrike" cap="none" normalizeH="0" baseline="0" smtClean="0">
                          <a:ln>
                            <a:noFill/>
                          </a:ln>
                          <a:solidFill>
                            <a:schemeClr val="tx1"/>
                          </a:solidFill>
                          <a:effectLst/>
                          <a:latin typeface="Verdana" pitchFamily="34" charset="0"/>
                          <a:ea typeface="华文中宋" pitchFamily="2" charset="-122"/>
                        </a:rPr>
                        <a:t>/370CDC6600/7600</a:t>
                      </a:r>
                      <a:r>
                        <a:rPr kumimoji="0" lang="zh-CN" altLang="en-US" sz="1600" b="1" i="0" u="none" strike="noStrike" cap="none" normalizeH="0" baseline="0" smtClean="0">
                          <a:ln>
                            <a:noFill/>
                          </a:ln>
                          <a:solidFill>
                            <a:schemeClr val="tx1"/>
                          </a:solidFill>
                          <a:effectLst/>
                          <a:latin typeface="Verdana" pitchFamily="34" charset="0"/>
                          <a:ea typeface="华文中宋" pitchFamily="2" charset="-122"/>
                        </a:rPr>
                        <a:t>、</a:t>
                      </a:r>
                      <a:r>
                        <a:rPr kumimoji="0" lang="en-US" altLang="zh-CN" sz="1600" b="1" i="0" u="none" strike="noStrike" cap="none" normalizeH="0" baseline="0" smtClean="0">
                          <a:ln>
                            <a:noFill/>
                          </a:ln>
                          <a:solidFill>
                            <a:schemeClr val="tx1"/>
                          </a:solidFill>
                          <a:effectLst/>
                          <a:latin typeface="Verdana" pitchFamily="34" charset="0"/>
                          <a:ea typeface="华文中宋" pitchFamily="2" charset="-122"/>
                        </a:rPr>
                        <a:t>DEC PDP-8</a:t>
                      </a: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066965">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Verdana" pitchFamily="34" charset="0"/>
                          <a:ea typeface="华文中宋" pitchFamily="2" charset="-122"/>
                        </a:rPr>
                        <a:t>第四代</a:t>
                      </a: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1" lang="en-US" altLang="zh-CN" sz="1600" b="1" i="0" u="none" strike="noStrike" cap="none" normalizeH="0" baseline="0" smtClean="0">
                          <a:ln>
                            <a:noFill/>
                          </a:ln>
                          <a:solidFill>
                            <a:schemeClr val="tx1"/>
                          </a:solidFill>
                          <a:effectLst/>
                          <a:latin typeface="Verdana" pitchFamily="34" charset="0"/>
                          <a:ea typeface="华文中宋" pitchFamily="2" charset="-122"/>
                        </a:rPr>
                        <a:t>(1974-1990)</a:t>
                      </a: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Verdana" pitchFamily="34" charset="0"/>
                          <a:ea typeface="华文中宋" pitchFamily="2" charset="-122"/>
                        </a:rPr>
                        <a:t>LSI</a:t>
                      </a:r>
                      <a:r>
                        <a:rPr kumimoji="0" lang="zh-CN" altLang="en-US" sz="1600" b="1" i="0" u="none" strike="noStrike" cap="none" normalizeH="0" baseline="0" dirty="0" smtClean="0">
                          <a:ln>
                            <a:noFill/>
                          </a:ln>
                          <a:solidFill>
                            <a:schemeClr val="tx1"/>
                          </a:solidFill>
                          <a:effectLst/>
                          <a:latin typeface="Verdana" pitchFamily="34" charset="0"/>
                          <a:ea typeface="华文中宋" pitchFamily="2" charset="-122"/>
                        </a:rPr>
                        <a:t>和</a:t>
                      </a:r>
                      <a:r>
                        <a:rPr kumimoji="0" lang="en-US" altLang="zh-CN" sz="1600" b="1" i="0" u="none" strike="noStrike" cap="none" normalizeH="0" baseline="0" dirty="0" smtClean="0">
                          <a:ln>
                            <a:noFill/>
                          </a:ln>
                          <a:solidFill>
                            <a:schemeClr val="accent2"/>
                          </a:solidFill>
                          <a:effectLst/>
                          <a:latin typeface="Verdana" pitchFamily="34" charset="0"/>
                          <a:ea typeface="华文中宋" pitchFamily="2" charset="-122"/>
                        </a:rPr>
                        <a:t>VLSI</a:t>
                      </a:r>
                      <a:r>
                        <a:rPr kumimoji="0" lang="zh-CN" altLang="en-US" sz="1600" b="1" i="0" u="none" strike="noStrike" cap="none" normalizeH="0" baseline="0" dirty="0" smtClean="0">
                          <a:ln>
                            <a:noFill/>
                          </a:ln>
                          <a:solidFill>
                            <a:schemeClr val="tx1"/>
                          </a:solidFill>
                          <a:effectLst/>
                          <a:latin typeface="Verdana" pitchFamily="34" charset="0"/>
                          <a:ea typeface="华文中宋" pitchFamily="2" charset="-122"/>
                        </a:rPr>
                        <a:t>、</a:t>
                      </a:r>
                      <a:r>
                        <a:rPr kumimoji="0" lang="zh-CN" altLang="en-US" sz="1600" b="1" i="0" u="none" strike="noStrike" cap="none" normalizeH="0" baseline="0" dirty="0" smtClean="0">
                          <a:ln>
                            <a:noFill/>
                          </a:ln>
                          <a:solidFill>
                            <a:schemeClr val="accent2"/>
                          </a:solidFill>
                          <a:effectLst/>
                          <a:latin typeface="Verdana" pitchFamily="34" charset="0"/>
                          <a:ea typeface="华文中宋" pitchFamily="2" charset="-122"/>
                        </a:rPr>
                        <a:t>半导体存储器</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Verdana" pitchFamily="34" charset="0"/>
                          <a:ea typeface="华文中宋" pitchFamily="2" charset="-122"/>
                        </a:rPr>
                        <a:t>向量处理、分布式存储器</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600" b="1" i="0" u="none" strike="noStrike" cap="none" normalizeH="0" baseline="0" smtClean="0">
                          <a:ln>
                            <a:noFill/>
                          </a:ln>
                          <a:solidFill>
                            <a:schemeClr val="accent2"/>
                          </a:solidFill>
                          <a:effectLst/>
                          <a:latin typeface="Verdana" pitchFamily="34" charset="0"/>
                          <a:ea typeface="华文中宋" pitchFamily="2" charset="-122"/>
                        </a:rPr>
                        <a:t>并行与分布处理</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华文中宋" pitchFamily="2" charset="-122"/>
                        </a:rPr>
                        <a:t>Cray-1</a:t>
                      </a:r>
                      <a:r>
                        <a:rPr kumimoji="0" lang="zh-CN" altLang="en-US" sz="1600" b="1" i="0" u="none" strike="noStrike" cap="none" normalizeH="0" baseline="0" smtClean="0">
                          <a:ln>
                            <a:noFill/>
                          </a:ln>
                          <a:solidFill>
                            <a:schemeClr val="tx1"/>
                          </a:solidFill>
                          <a:effectLst/>
                          <a:latin typeface="Verdana" pitchFamily="34" charset="0"/>
                          <a:ea typeface="华文中宋" pitchFamily="2" charset="-122"/>
                        </a:rPr>
                        <a:t>、</a:t>
                      </a:r>
                      <a:r>
                        <a:rPr kumimoji="0" lang="en-US" altLang="zh-CN" sz="1600" b="1" i="0" u="none" strike="noStrike" cap="none" normalizeH="0" baseline="0" smtClean="0">
                          <a:ln>
                            <a:noFill/>
                          </a:ln>
                          <a:solidFill>
                            <a:schemeClr val="tx1"/>
                          </a:solidFill>
                          <a:effectLst/>
                          <a:latin typeface="Verdana" pitchFamily="34" charset="0"/>
                          <a:ea typeface="华文中宋" pitchFamily="2" charset="-122"/>
                        </a:rPr>
                        <a:t>IBM 3090</a:t>
                      </a:r>
                      <a:r>
                        <a:rPr kumimoji="0" lang="zh-CN" altLang="en-US" sz="1600" b="1" i="0" u="none" strike="noStrike" cap="none" normalizeH="0" baseline="0" smtClean="0">
                          <a:ln>
                            <a:noFill/>
                          </a:ln>
                          <a:solidFill>
                            <a:schemeClr val="tx1"/>
                          </a:solidFill>
                          <a:effectLst/>
                          <a:latin typeface="Verdana" pitchFamily="34" charset="0"/>
                          <a:ea typeface="华文中宋" pitchFamily="2" charset="-122"/>
                        </a:rPr>
                        <a:t>、</a:t>
                      </a:r>
                      <a:r>
                        <a:rPr kumimoji="0" lang="en-US" altLang="zh-CN" sz="1600" b="1" i="0" u="none" strike="noStrike" cap="none" normalizeH="0" baseline="0" smtClean="0">
                          <a:ln>
                            <a:noFill/>
                          </a:ln>
                          <a:solidFill>
                            <a:schemeClr val="tx1"/>
                          </a:solidFill>
                          <a:effectLst/>
                          <a:latin typeface="Verdana" pitchFamily="34" charset="0"/>
                          <a:ea typeface="华文中宋" pitchFamily="2" charset="-122"/>
                        </a:rPr>
                        <a:t>DEC VAX9000</a:t>
                      </a:r>
                      <a:r>
                        <a:rPr kumimoji="0" lang="zh-CN" altLang="en-US" sz="1600" b="1" i="0" u="none" strike="noStrike" cap="none" normalizeH="0" baseline="0" smtClean="0">
                          <a:ln>
                            <a:noFill/>
                          </a:ln>
                          <a:solidFill>
                            <a:schemeClr val="tx1"/>
                          </a:solidFill>
                          <a:effectLst/>
                          <a:latin typeface="Verdana" pitchFamily="34" charset="0"/>
                          <a:ea typeface="华文中宋" pitchFamily="2" charset="-122"/>
                        </a:rPr>
                        <a:t>、</a:t>
                      </a:r>
                      <a:r>
                        <a:rPr kumimoji="0" lang="en-US" altLang="zh-CN" sz="1600" b="1" i="0" u="none" strike="noStrike" cap="none" normalizeH="0" baseline="0" smtClean="0">
                          <a:ln>
                            <a:noFill/>
                          </a:ln>
                          <a:solidFill>
                            <a:schemeClr val="tx1"/>
                          </a:solidFill>
                          <a:effectLst/>
                          <a:latin typeface="Verdana" pitchFamily="34" charset="0"/>
                          <a:ea typeface="华文中宋" pitchFamily="2" charset="-122"/>
                        </a:rPr>
                        <a:t>Convax-1</a:t>
                      </a: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23055">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Verdana" pitchFamily="34" charset="0"/>
                          <a:ea typeface="华文中宋" pitchFamily="2" charset="-122"/>
                        </a:rPr>
                        <a:t>第五代</a:t>
                      </a: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1" lang="en-US" altLang="zh-CN" sz="1600" b="1" i="0" u="none" strike="noStrike" cap="none" normalizeH="0" baseline="0" smtClean="0">
                          <a:ln>
                            <a:noFill/>
                          </a:ln>
                          <a:solidFill>
                            <a:schemeClr val="tx1"/>
                          </a:solidFill>
                          <a:effectLst/>
                          <a:latin typeface="Verdana" pitchFamily="34" charset="0"/>
                          <a:ea typeface="华文中宋" pitchFamily="2" charset="-122"/>
                        </a:rPr>
                        <a:t>(1991-)</a:t>
                      </a: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Verdana" pitchFamily="34" charset="0"/>
                          <a:ea typeface="华文中宋" pitchFamily="2" charset="-122"/>
                        </a:rPr>
                        <a:t>高性能微处理器、大规模高密度电路</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600" b="1" i="0" u="none" strike="noStrike" cap="none" normalizeH="0" baseline="0" dirty="0" smtClean="0">
                          <a:ln>
                            <a:noFill/>
                          </a:ln>
                          <a:solidFill>
                            <a:schemeClr val="tx1"/>
                          </a:solidFill>
                          <a:effectLst/>
                          <a:latin typeface="Verdana" pitchFamily="34" charset="0"/>
                          <a:ea typeface="华文中宋" pitchFamily="2" charset="-122"/>
                        </a:rPr>
                        <a:t>指令级并行、</a:t>
                      </a:r>
                      <a:r>
                        <a:rPr kumimoji="0" lang="en-US" altLang="zh-CN" sz="1600" b="1" i="0" u="none" strike="noStrike" cap="none" normalizeH="0" baseline="0" dirty="0" smtClean="0">
                          <a:ln>
                            <a:noFill/>
                          </a:ln>
                          <a:solidFill>
                            <a:schemeClr val="tx1"/>
                          </a:solidFill>
                          <a:effectLst/>
                          <a:latin typeface="Verdana" pitchFamily="34" charset="0"/>
                          <a:ea typeface="华文中宋" pitchFamily="2" charset="-122"/>
                        </a:rPr>
                        <a:t>SMP</a:t>
                      </a:r>
                      <a:r>
                        <a:rPr kumimoji="0" lang="zh-CN" altLang="en-US" sz="1600" b="1" i="0" u="none" strike="noStrike" cap="none" normalizeH="0" baseline="0" dirty="0" smtClean="0">
                          <a:ln>
                            <a:noFill/>
                          </a:ln>
                          <a:solidFill>
                            <a:schemeClr val="tx1"/>
                          </a:solidFill>
                          <a:effectLst/>
                          <a:latin typeface="Verdana" pitchFamily="34" charset="0"/>
                          <a:ea typeface="华文中宋" pitchFamily="2" charset="-122"/>
                        </a:rPr>
                        <a:t>、</a:t>
                      </a:r>
                      <a:r>
                        <a:rPr kumimoji="0" lang="en-US" altLang="zh-CN" sz="1600" b="1" i="0" u="none" strike="noStrike" cap="none" normalizeH="0" baseline="0" dirty="0" smtClean="0">
                          <a:ln>
                            <a:noFill/>
                          </a:ln>
                          <a:solidFill>
                            <a:schemeClr val="tx1"/>
                          </a:solidFill>
                          <a:effectLst/>
                          <a:latin typeface="Verdana" pitchFamily="34" charset="0"/>
                          <a:ea typeface="华文中宋" pitchFamily="2" charset="-122"/>
                        </a:rPr>
                        <a:t>MP</a:t>
                      </a:r>
                      <a:r>
                        <a:rPr kumimoji="0" lang="zh-CN" altLang="en-US" sz="1600" b="1" i="0" u="none" strike="noStrike" cap="none" normalizeH="0" baseline="0" dirty="0" smtClean="0">
                          <a:ln>
                            <a:noFill/>
                          </a:ln>
                          <a:solidFill>
                            <a:schemeClr val="tx1"/>
                          </a:solidFill>
                          <a:effectLst/>
                          <a:latin typeface="Verdana" pitchFamily="34" charset="0"/>
                          <a:ea typeface="华文中宋" pitchFamily="2" charset="-122"/>
                        </a:rPr>
                        <a:t>、</a:t>
                      </a:r>
                      <a:r>
                        <a:rPr kumimoji="0" lang="en-US" altLang="zh-CN" sz="1600" b="1" i="0" u="none" strike="noStrike" cap="none" normalizeH="0" baseline="0" dirty="0" smtClean="0">
                          <a:ln>
                            <a:noFill/>
                          </a:ln>
                          <a:solidFill>
                            <a:schemeClr val="tx1"/>
                          </a:solidFill>
                          <a:effectLst/>
                          <a:latin typeface="Verdana" pitchFamily="34" charset="0"/>
                          <a:ea typeface="华文中宋" pitchFamily="2" charset="-122"/>
                        </a:rPr>
                        <a:t>MPP</a:t>
                      </a:r>
                      <a:r>
                        <a:rPr kumimoji="0" lang="zh-CN" altLang="en-US" sz="1600" b="1" i="0" u="none" strike="noStrike" cap="none" normalizeH="0" baseline="0" dirty="0" smtClean="0">
                          <a:ln>
                            <a:noFill/>
                          </a:ln>
                          <a:solidFill>
                            <a:schemeClr val="tx1"/>
                          </a:solidFill>
                          <a:effectLst/>
                          <a:latin typeface="Verdana" pitchFamily="34" charset="0"/>
                          <a:ea typeface="华文中宋" pitchFamily="2" charset="-122"/>
                        </a:rPr>
                        <a:t>、网络</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Verdana" pitchFamily="34" charset="0"/>
                          <a:ea typeface="华文中宋" pitchFamily="2" charset="-122"/>
                        </a:rPr>
                        <a:t>可扩展并行与分布处理</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Verdana" pitchFamily="34" charset="0"/>
                          <a:ea typeface="华文中宋" pitchFamily="2" charset="-122"/>
                        </a:rPr>
                        <a:t>SGI Cray T3E</a:t>
                      </a: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Verdana" pitchFamily="34" charset="0"/>
                          <a:ea typeface="华文中宋" pitchFamily="2" charset="-122"/>
                        </a:rPr>
                        <a:t>IBM </a:t>
                      </a:r>
                      <a:r>
                        <a:rPr kumimoji="0" lang="en-US" altLang="zh-CN" sz="1600" b="1" i="0" u="none" strike="noStrike" cap="none" normalizeH="0" baseline="0" dirty="0" err="1" smtClean="0">
                          <a:ln>
                            <a:noFill/>
                          </a:ln>
                          <a:solidFill>
                            <a:schemeClr val="tx1"/>
                          </a:solidFill>
                          <a:effectLst/>
                          <a:latin typeface="Verdana" pitchFamily="34" charset="0"/>
                          <a:ea typeface="华文中宋" pitchFamily="2" charset="-122"/>
                        </a:rPr>
                        <a:t>xServer</a:t>
                      </a:r>
                      <a:endParaRPr kumimoji="0" lang="en-US" altLang="zh-CN" sz="1600" b="1" i="0" u="none" strike="noStrike" cap="none" normalizeH="0" baseline="0" dirty="0" smtClean="0">
                        <a:ln>
                          <a:noFill/>
                        </a:ln>
                        <a:solidFill>
                          <a:schemeClr val="tx1"/>
                        </a:solidFill>
                        <a:effectLst/>
                        <a:latin typeface="Verdana" pitchFamily="34" charset="0"/>
                        <a:ea typeface="华文中宋" pitchFamily="2" charset="-122"/>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Verdana" pitchFamily="34" charset="0"/>
                          <a:ea typeface="华文中宋" pitchFamily="2" charset="-122"/>
                        </a:rPr>
                        <a:t>Sun E10000</a:t>
                      </a: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577464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idx="4294967295"/>
          </p:nvPr>
        </p:nvSpPr>
        <p:spPr/>
        <p:txBody>
          <a:bodyPr>
            <a:normAutofit/>
          </a:bodyPr>
          <a:lstStyle/>
          <a:p>
            <a:r>
              <a:rPr kumimoji="1" lang="en-US" altLang="zh-CN" sz="3600" b="1" dirty="0" smtClean="0">
                <a:latin typeface="+mj-ea"/>
                <a:cs typeface="+mn-cs"/>
              </a:rPr>
              <a:t>2.2.1 </a:t>
            </a:r>
            <a:r>
              <a:rPr kumimoji="1" lang="zh-CN" altLang="en-US" sz="3600" b="1" dirty="0" smtClean="0">
                <a:latin typeface="+mj-ea"/>
                <a:cs typeface="+mn-cs"/>
              </a:rPr>
              <a:t>计算机</a:t>
            </a:r>
            <a:r>
              <a:rPr kumimoji="1" lang="zh-CN" altLang="en-US" sz="3600" b="1" dirty="0">
                <a:latin typeface="+mj-ea"/>
                <a:cs typeface="+mn-cs"/>
              </a:rPr>
              <a:t>的分代</a:t>
            </a:r>
          </a:p>
        </p:txBody>
      </p:sp>
      <p:graphicFrame>
        <p:nvGraphicFramePr>
          <p:cNvPr id="2050" name="Object 4"/>
          <p:cNvGraphicFramePr>
            <a:graphicFrameLocks noChangeAspect="1"/>
          </p:cNvGraphicFramePr>
          <p:nvPr/>
        </p:nvGraphicFramePr>
        <p:xfrm>
          <a:off x="684213" y="1196975"/>
          <a:ext cx="7848600" cy="3602038"/>
        </p:xfrm>
        <a:graphic>
          <a:graphicData uri="http://schemas.openxmlformats.org/presentationml/2006/ole">
            <mc:AlternateContent xmlns:mc="http://schemas.openxmlformats.org/markup-compatibility/2006">
              <mc:Choice xmlns:v="urn:schemas-microsoft-com:vml" Requires="v">
                <p:oleObj spid="_x0000_s2070" name="图片" r:id="rId3" imgW="3656076" imgH="1680972" progId="Word.Picture.8">
                  <p:embed/>
                </p:oleObj>
              </mc:Choice>
              <mc:Fallback>
                <p:oleObj name="图片" r:id="rId3" imgW="3656076" imgH="1680972"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196975"/>
                        <a:ext cx="7848600" cy="360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29" name="Text Box 5"/>
          <p:cNvSpPr txBox="1">
            <a:spLocks noChangeArrowheads="1"/>
          </p:cNvSpPr>
          <p:nvPr/>
        </p:nvSpPr>
        <p:spPr bwMode="auto">
          <a:xfrm>
            <a:off x="574675" y="4727575"/>
            <a:ext cx="7959725" cy="1384225"/>
          </a:xfrm>
          <a:prstGeom prst="rect">
            <a:avLst/>
          </a:prstGeom>
          <a:noFill/>
          <a:ln>
            <a:noFill/>
          </a:ln>
          <a:effectLst/>
          <a:extLst/>
        </p:spPr>
        <p:txBody>
          <a:bodyPr>
            <a:spAutoFit/>
          </a:bodyPr>
          <a:lstStyle/>
          <a:p>
            <a:pPr algn="just">
              <a:lnSpc>
                <a:spcPct val="120000"/>
              </a:lnSpc>
              <a:spcBef>
                <a:spcPct val="50000"/>
              </a:spcBef>
              <a:defRPr/>
            </a:pPr>
            <a:r>
              <a:rPr kumimoji="1" lang="en-US" altLang="zh-CN" sz="2400" b="1" dirty="0">
                <a:solidFill>
                  <a:srgbClr val="FF0000"/>
                </a:solidFill>
                <a:effectLst>
                  <a:outerShdw blurRad="38100" dist="38100" dir="2700000" algn="tl">
                    <a:srgbClr val="C0C0C0"/>
                  </a:outerShdw>
                </a:effectLst>
                <a:latin typeface="华文中宋" pitchFamily="2" charset="-122"/>
                <a:ea typeface="华文中宋" pitchFamily="2" charset="-122"/>
              </a:rPr>
              <a:t>      </a:t>
            </a:r>
            <a:r>
              <a:rPr kumimoji="1" lang="zh-CN" altLang="en-US" sz="2400" b="1" dirty="0">
                <a:solidFill>
                  <a:srgbClr val="FF0000"/>
                </a:solidFill>
                <a:effectLst>
                  <a:outerShdw blurRad="38100" dist="38100" dir="2700000" algn="tl">
                    <a:srgbClr val="C0C0C0"/>
                  </a:outerShdw>
                </a:effectLst>
                <a:latin typeface="华文中宋" pitchFamily="2" charset="-122"/>
                <a:ea typeface="华文中宋" pitchFamily="2" charset="-122"/>
              </a:rPr>
              <a:t>技术和性能的“下移”</a:t>
            </a:r>
            <a:r>
              <a:rPr kumimoji="1" lang="zh-CN" altLang="en-US" sz="2400" b="1" dirty="0" smtClean="0">
                <a:solidFill>
                  <a:srgbClr val="FF0000"/>
                </a:solidFill>
                <a:effectLst>
                  <a:outerShdw blurRad="38100" dist="38100" dir="2700000" algn="tl">
                    <a:srgbClr val="C0C0C0"/>
                  </a:outerShdw>
                </a:effectLst>
                <a:latin typeface="华文中宋" pitchFamily="2" charset="-122"/>
                <a:ea typeface="华文中宋" pitchFamily="2" charset="-122"/>
              </a:rPr>
              <a:t>。</a:t>
            </a:r>
            <a:r>
              <a:rPr kumimoji="1" lang="zh-CN" altLang="en-US" sz="2400" b="1" dirty="0" smtClean="0">
                <a:solidFill>
                  <a:srgbClr val="000066"/>
                </a:solidFill>
                <a:effectLst>
                  <a:outerShdw blurRad="38100" dist="38100" dir="2700000" algn="tl">
                    <a:srgbClr val="C0C0C0"/>
                  </a:outerShdw>
                </a:effectLst>
                <a:latin typeface="华文中宋" pitchFamily="2" charset="-122"/>
                <a:ea typeface="华文中宋" pitchFamily="2" charset="-122"/>
              </a:rPr>
              <a:t>新型</a:t>
            </a:r>
            <a:r>
              <a:rPr kumimoji="1" lang="zh-CN" altLang="en-US" sz="2400" b="1" dirty="0">
                <a:solidFill>
                  <a:srgbClr val="000066"/>
                </a:solidFill>
                <a:effectLst>
                  <a:outerShdw blurRad="38100" dist="38100" dir="2700000" algn="tl">
                    <a:srgbClr val="C0C0C0"/>
                  </a:outerShdw>
                </a:effectLst>
                <a:latin typeface="华文中宋" pitchFamily="2" charset="-122"/>
                <a:ea typeface="华文中宋" pitchFamily="2" charset="-122"/>
              </a:rPr>
              <a:t>体系结构的设计一方面是合理地增加计算机系统中硬件的功能比例。另一方面则是通过多种途径提高计算机体系结构中的并行性。</a:t>
            </a:r>
          </a:p>
        </p:txBody>
      </p:sp>
    </p:spTree>
    <p:extLst>
      <p:ext uri="{BB962C8B-B14F-4D97-AF65-F5344CB8AC3E}">
        <p14:creationId xmlns:p14="http://schemas.microsoft.com/office/powerpoint/2010/main" val="527017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normAutofit/>
          </a:bodyPr>
          <a:lstStyle/>
          <a:p>
            <a:pPr eaLnBrk="1" hangingPunct="1"/>
            <a:r>
              <a:rPr kumimoji="1" lang="en-US" altLang="zh-CN" sz="3600" b="1" dirty="0" smtClean="0">
                <a:latin typeface="+mj-ea"/>
                <a:cs typeface="+mn-cs"/>
              </a:rPr>
              <a:t>2.2.2 </a:t>
            </a:r>
            <a:r>
              <a:rPr kumimoji="1" lang="zh-CN" altLang="en-US" sz="3600" b="1" dirty="0">
                <a:latin typeface="+mj-ea"/>
                <a:cs typeface="+mn-cs"/>
              </a:rPr>
              <a:t>软件的发展</a:t>
            </a:r>
          </a:p>
        </p:txBody>
      </p:sp>
      <p:sp>
        <p:nvSpPr>
          <p:cNvPr id="14339" name="Rectangle 3"/>
          <p:cNvSpPr>
            <a:spLocks noGrp="1" noChangeArrowheads="1"/>
          </p:cNvSpPr>
          <p:nvPr>
            <p:ph type="body" idx="4294967295"/>
          </p:nvPr>
        </p:nvSpPr>
        <p:spPr>
          <a:xfrm>
            <a:off x="884796" y="1556792"/>
            <a:ext cx="8229600" cy="4525963"/>
          </a:xfrm>
        </p:spPr>
        <p:txBody>
          <a:bodyPr/>
          <a:lstStyle/>
          <a:p>
            <a:pPr marL="0" indent="0" eaLnBrk="1" hangingPunct="1">
              <a:lnSpc>
                <a:spcPct val="170000"/>
              </a:lnSpc>
              <a:buNone/>
            </a:pPr>
            <a:r>
              <a:rPr lang="zh-CN" altLang="en-US" sz="2600" dirty="0" smtClean="0">
                <a:latin typeface="Verdana" pitchFamily="34" charset="0"/>
                <a:ea typeface="华文中宋" pitchFamily="2" charset="-122"/>
              </a:rPr>
              <a:t>程序和数据使用的存储器容量不断增大。</a:t>
            </a:r>
            <a:endParaRPr lang="en-US" altLang="zh-CN" sz="2600" dirty="0" smtClean="0">
              <a:latin typeface="Verdana" pitchFamily="34" charset="0"/>
              <a:ea typeface="华文中宋" pitchFamily="2" charset="-122"/>
            </a:endParaRPr>
          </a:p>
          <a:p>
            <a:pPr marL="514350" indent="-514350" eaLnBrk="1" hangingPunct="1">
              <a:lnSpc>
                <a:spcPct val="170000"/>
              </a:lnSpc>
              <a:buAutoNum type="arabicPeriod"/>
            </a:pPr>
            <a:r>
              <a:rPr lang="zh-CN" altLang="en-US" sz="2600" dirty="0" smtClean="0">
                <a:latin typeface="Verdana" pitchFamily="34" charset="0"/>
                <a:ea typeface="华文中宋" pitchFamily="2" charset="-122"/>
              </a:rPr>
              <a:t>计算机语言与编译技术</a:t>
            </a:r>
          </a:p>
          <a:p>
            <a:pPr marL="0" indent="0" eaLnBrk="1" hangingPunct="1">
              <a:lnSpc>
                <a:spcPct val="170000"/>
              </a:lnSpc>
              <a:buNone/>
            </a:pPr>
            <a:r>
              <a:rPr lang="en-US" altLang="zh-CN" sz="2600" dirty="0" smtClean="0">
                <a:latin typeface="Verdana" pitchFamily="34" charset="0"/>
                <a:ea typeface="华文中宋" pitchFamily="2" charset="-122"/>
              </a:rPr>
              <a:t>2. </a:t>
            </a:r>
            <a:r>
              <a:rPr lang="zh-CN" altLang="en-US" sz="2600" dirty="0" smtClean="0">
                <a:latin typeface="Verdana" pitchFamily="34" charset="0"/>
                <a:ea typeface="华文中宋" pitchFamily="2" charset="-122"/>
              </a:rPr>
              <a:t>操作系统</a:t>
            </a:r>
          </a:p>
          <a:p>
            <a:pPr marL="0" indent="0" eaLnBrk="1" hangingPunct="1">
              <a:lnSpc>
                <a:spcPct val="170000"/>
              </a:lnSpc>
              <a:buNone/>
            </a:pPr>
            <a:r>
              <a:rPr lang="en-US" altLang="zh-CN" sz="2600" dirty="0" smtClean="0">
                <a:latin typeface="Verdana" pitchFamily="34" charset="0"/>
                <a:ea typeface="华文中宋" pitchFamily="2" charset="-122"/>
              </a:rPr>
              <a:t>3. </a:t>
            </a:r>
            <a:r>
              <a:rPr lang="zh-CN" altLang="en-US" sz="2600" dirty="0" smtClean="0">
                <a:latin typeface="Verdana" pitchFamily="34" charset="0"/>
                <a:ea typeface="华文中宋" pitchFamily="2" charset="-122"/>
              </a:rPr>
              <a:t>软件工具与中间件</a:t>
            </a:r>
          </a:p>
        </p:txBody>
      </p:sp>
    </p:spTree>
    <p:extLst>
      <p:ext uri="{BB962C8B-B14F-4D97-AF65-F5344CB8AC3E}">
        <p14:creationId xmlns:p14="http://schemas.microsoft.com/office/powerpoint/2010/main" val="2780517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normAutofit/>
          </a:bodyPr>
          <a:lstStyle/>
          <a:p>
            <a:pPr eaLnBrk="1" hangingPunct="1"/>
            <a:r>
              <a:rPr kumimoji="1" lang="en-US" altLang="zh-CN" sz="3600" b="1" dirty="0" smtClean="0">
                <a:latin typeface="+mj-ea"/>
                <a:cs typeface="+mn-cs"/>
              </a:rPr>
              <a:t>2.2.3 </a:t>
            </a:r>
            <a:r>
              <a:rPr kumimoji="1" lang="zh-CN" altLang="en-US" sz="3600" b="1" dirty="0">
                <a:latin typeface="+mj-ea"/>
                <a:cs typeface="+mn-cs"/>
              </a:rPr>
              <a:t>应用的发展</a:t>
            </a:r>
          </a:p>
        </p:txBody>
      </p:sp>
      <p:sp>
        <p:nvSpPr>
          <p:cNvPr id="15363" name="Rectangle 3"/>
          <p:cNvSpPr>
            <a:spLocks noGrp="1" noChangeArrowheads="1"/>
          </p:cNvSpPr>
          <p:nvPr>
            <p:ph type="body" idx="4294967295"/>
          </p:nvPr>
        </p:nvSpPr>
        <p:spPr>
          <a:xfrm>
            <a:off x="457200" y="1484784"/>
            <a:ext cx="8229600" cy="4997152"/>
          </a:xfrm>
        </p:spPr>
        <p:txBody>
          <a:bodyPr/>
          <a:lstStyle/>
          <a:p>
            <a:pPr marL="0" indent="0" eaLnBrk="1" hangingPunct="1">
              <a:spcBef>
                <a:spcPts val="0"/>
              </a:spcBef>
              <a:buNone/>
            </a:pPr>
            <a:r>
              <a:rPr lang="en-US" altLang="zh-CN" sz="2400" dirty="0" smtClean="0">
                <a:latin typeface="Verdana" pitchFamily="34" charset="0"/>
                <a:ea typeface="华文中宋" pitchFamily="2" charset="-122"/>
              </a:rPr>
              <a:t>1. </a:t>
            </a:r>
            <a:r>
              <a:rPr lang="zh-CN" altLang="en-US" sz="2400" dirty="0" smtClean="0">
                <a:latin typeface="Verdana" pitchFamily="34" charset="0"/>
                <a:ea typeface="华文中宋" pitchFamily="2" charset="-122"/>
              </a:rPr>
              <a:t>嵌入式计算机</a:t>
            </a:r>
            <a:endParaRPr lang="en-US" altLang="zh-CN" sz="2400" dirty="0" smtClean="0">
              <a:latin typeface="Verdana" pitchFamily="34" charset="0"/>
              <a:ea typeface="华文中宋" pitchFamily="2" charset="-122"/>
            </a:endParaRPr>
          </a:p>
          <a:p>
            <a:pPr marL="0" indent="0" eaLnBrk="1" hangingPunct="1">
              <a:buNone/>
            </a:pPr>
            <a:r>
              <a:rPr lang="en-US" altLang="zh-CN" sz="2400" dirty="0" smtClean="0">
                <a:latin typeface="Verdana" pitchFamily="34" charset="0"/>
                <a:ea typeface="华文中宋" pitchFamily="2" charset="-122"/>
              </a:rPr>
              <a:t>   </a:t>
            </a:r>
            <a:r>
              <a:rPr lang="zh-CN" altLang="en-US" sz="2400" dirty="0" smtClean="0">
                <a:latin typeface="Verdana" pitchFamily="34" charset="0"/>
                <a:ea typeface="华文中宋" pitchFamily="2" charset="-122"/>
              </a:rPr>
              <a:t>包括移动设备和掌上计算机（关注功耗、成本等）</a:t>
            </a:r>
          </a:p>
          <a:p>
            <a:pPr marL="0" indent="0" eaLnBrk="1" hangingPunct="1">
              <a:buNone/>
            </a:pPr>
            <a:r>
              <a:rPr lang="en-US" altLang="zh-CN" sz="2400" dirty="0" smtClean="0">
                <a:latin typeface="Verdana" pitchFamily="34" charset="0"/>
                <a:ea typeface="华文中宋" pitchFamily="2" charset="-122"/>
              </a:rPr>
              <a:t>2. </a:t>
            </a:r>
            <a:r>
              <a:rPr lang="zh-CN" altLang="en-US" sz="2400" dirty="0" smtClean="0">
                <a:latin typeface="Verdana" pitchFamily="34" charset="0"/>
                <a:ea typeface="华文中宋" pitchFamily="2" charset="-122"/>
              </a:rPr>
              <a:t>台式</a:t>
            </a:r>
            <a:r>
              <a:rPr lang="zh-CN" altLang="en-US" sz="2400" dirty="0" smtClean="0">
                <a:latin typeface="Verdana" pitchFamily="34" charset="0"/>
                <a:ea typeface="华文中宋" pitchFamily="2" charset="-122"/>
              </a:rPr>
              <a:t>计算机</a:t>
            </a:r>
            <a:endParaRPr lang="en-US" altLang="zh-CN" sz="2400" dirty="0" smtClean="0">
              <a:latin typeface="Verdana" pitchFamily="34" charset="0"/>
              <a:ea typeface="华文中宋" pitchFamily="2" charset="-122"/>
            </a:endParaRPr>
          </a:p>
          <a:p>
            <a:pPr marL="0" indent="0" eaLnBrk="1" hangingPunct="1">
              <a:buNone/>
            </a:pPr>
            <a:r>
              <a:rPr lang="en-US" altLang="zh-CN" sz="2400" dirty="0" smtClean="0">
                <a:latin typeface="Verdana" pitchFamily="34" charset="0"/>
                <a:ea typeface="华文中宋" pitchFamily="2" charset="-122"/>
              </a:rPr>
              <a:t>   </a:t>
            </a:r>
            <a:r>
              <a:rPr lang="zh-CN" altLang="en-US" sz="2400" dirty="0" smtClean="0">
                <a:latin typeface="Verdana" pitchFamily="34" charset="0"/>
                <a:ea typeface="华文中宋" pitchFamily="2" charset="-122"/>
              </a:rPr>
              <a:t>对性价比要求最高</a:t>
            </a:r>
          </a:p>
          <a:p>
            <a:pPr marL="0" indent="0" eaLnBrk="1" hangingPunct="1">
              <a:buNone/>
            </a:pPr>
            <a:r>
              <a:rPr lang="en-US" altLang="zh-CN" sz="2400" dirty="0" smtClean="0">
                <a:latin typeface="Verdana" pitchFamily="34" charset="0"/>
                <a:ea typeface="华文中宋" pitchFamily="2" charset="-122"/>
              </a:rPr>
              <a:t>3. </a:t>
            </a:r>
            <a:r>
              <a:rPr lang="zh-CN" altLang="en-US" sz="2400" dirty="0" smtClean="0">
                <a:latin typeface="Verdana" pitchFamily="34" charset="0"/>
                <a:ea typeface="华文中宋" pitchFamily="2" charset="-122"/>
              </a:rPr>
              <a:t>服务器</a:t>
            </a:r>
            <a:r>
              <a:rPr lang="zh-CN" altLang="en-US" sz="2400" dirty="0" smtClean="0">
                <a:latin typeface="Verdana" pitchFamily="34" charset="0"/>
                <a:ea typeface="华文中宋" pitchFamily="2" charset="-122"/>
              </a:rPr>
              <a:t>市场</a:t>
            </a:r>
            <a:endParaRPr lang="en-US" altLang="zh-CN" sz="2400" dirty="0" smtClean="0">
              <a:latin typeface="Verdana" pitchFamily="34" charset="0"/>
              <a:ea typeface="华文中宋" pitchFamily="2" charset="-122"/>
            </a:endParaRPr>
          </a:p>
          <a:p>
            <a:pPr marL="0" indent="0" eaLnBrk="1" hangingPunct="1">
              <a:buNone/>
            </a:pPr>
            <a:r>
              <a:rPr lang="zh-CN" altLang="en-US" sz="2400" dirty="0" smtClean="0">
                <a:latin typeface="Verdana" pitchFamily="34" charset="0"/>
                <a:ea typeface="华文中宋" pitchFamily="2" charset="-122"/>
              </a:rPr>
              <a:t>   可用性、高流量密度和可扩展性</a:t>
            </a:r>
            <a:endParaRPr lang="en-US" altLang="zh-CN" sz="2400" dirty="0" smtClean="0">
              <a:latin typeface="Verdana" pitchFamily="34" charset="0"/>
              <a:ea typeface="华文中宋" pitchFamily="2" charset="-122"/>
            </a:endParaRPr>
          </a:p>
          <a:p>
            <a:pPr marL="0" indent="0" eaLnBrk="1" hangingPunct="1">
              <a:buNone/>
            </a:pPr>
            <a:r>
              <a:rPr lang="en-US" altLang="zh-CN" sz="2400" dirty="0" smtClean="0">
                <a:latin typeface="Verdana" pitchFamily="34" charset="0"/>
                <a:ea typeface="华文中宋" pitchFamily="2" charset="-122"/>
              </a:rPr>
              <a:t>4. </a:t>
            </a:r>
            <a:r>
              <a:rPr lang="zh-CN" altLang="en-US" sz="2400" dirty="0" smtClean="0">
                <a:latin typeface="Verdana" pitchFamily="34" charset="0"/>
                <a:ea typeface="华文中宋" pitchFamily="2" charset="-122"/>
              </a:rPr>
              <a:t>数据</a:t>
            </a:r>
            <a:r>
              <a:rPr lang="zh-CN" altLang="en-US" sz="2400" dirty="0" smtClean="0">
                <a:latin typeface="Verdana" pitchFamily="34" charset="0"/>
                <a:ea typeface="华文中宋" pitchFamily="2" charset="-122"/>
              </a:rPr>
              <a:t>中心</a:t>
            </a:r>
            <a:endParaRPr lang="en-US" altLang="zh-CN" sz="2400" dirty="0" smtClean="0">
              <a:latin typeface="Verdana" pitchFamily="34" charset="0"/>
              <a:ea typeface="华文中宋" pitchFamily="2" charset="-122"/>
            </a:endParaRPr>
          </a:p>
          <a:p>
            <a:pPr marL="0" indent="0" eaLnBrk="1" hangingPunct="1">
              <a:buNone/>
            </a:pPr>
            <a:r>
              <a:rPr lang="en-US" altLang="zh-CN" sz="2400" dirty="0" smtClean="0">
                <a:latin typeface="Verdana" pitchFamily="34" charset="0"/>
                <a:ea typeface="华文中宋" pitchFamily="2" charset="-122"/>
              </a:rPr>
              <a:t>   </a:t>
            </a:r>
            <a:r>
              <a:rPr lang="zh-CN" altLang="en-US" sz="2400" dirty="0" smtClean="0">
                <a:latin typeface="Verdana" pitchFamily="34" charset="0"/>
                <a:ea typeface="华文中宋" pitchFamily="2" charset="-122"/>
              </a:rPr>
              <a:t>类似于服务器的要求，电能和散热系统很重要</a:t>
            </a:r>
            <a:endParaRPr lang="en-US" altLang="zh-CN" sz="2400" dirty="0" smtClean="0">
              <a:latin typeface="Verdana" pitchFamily="34" charset="0"/>
              <a:ea typeface="华文中宋" pitchFamily="2" charset="-122"/>
            </a:endParaRPr>
          </a:p>
          <a:p>
            <a:pPr marL="0" indent="0" eaLnBrk="1" hangingPunct="1">
              <a:buNone/>
            </a:pPr>
            <a:r>
              <a:rPr lang="en-US" altLang="zh-CN" sz="2400" dirty="0" smtClean="0">
                <a:latin typeface="Verdana" pitchFamily="34" charset="0"/>
                <a:ea typeface="华文中宋" pitchFamily="2" charset="-122"/>
              </a:rPr>
              <a:t>5. </a:t>
            </a:r>
            <a:r>
              <a:rPr lang="zh-CN" altLang="en-US" sz="2400" dirty="0" smtClean="0">
                <a:latin typeface="Verdana" pitchFamily="34" charset="0"/>
                <a:ea typeface="华文中宋" pitchFamily="2" charset="-122"/>
              </a:rPr>
              <a:t>巨型</a:t>
            </a:r>
            <a:r>
              <a:rPr lang="zh-CN" altLang="en-US" sz="2400" dirty="0" smtClean="0">
                <a:latin typeface="Verdana" pitchFamily="34" charset="0"/>
                <a:ea typeface="华文中宋" pitchFamily="2" charset="-122"/>
              </a:rPr>
              <a:t>机</a:t>
            </a:r>
            <a:endParaRPr lang="en-US" altLang="zh-CN" sz="2400" dirty="0" smtClean="0">
              <a:latin typeface="Verdana" pitchFamily="34" charset="0"/>
              <a:ea typeface="华文中宋" pitchFamily="2" charset="-122"/>
            </a:endParaRPr>
          </a:p>
          <a:p>
            <a:pPr marL="0" indent="-457200" eaLnBrk="1" hangingPunct="1">
              <a:buNone/>
            </a:pPr>
            <a:r>
              <a:rPr lang="en-US" altLang="zh-CN" sz="2400" dirty="0" smtClean="0">
                <a:latin typeface="Verdana" pitchFamily="34" charset="0"/>
                <a:ea typeface="华文中宋" pitchFamily="2" charset="-122"/>
              </a:rPr>
              <a:t>   </a:t>
            </a:r>
            <a:r>
              <a:rPr lang="zh-CN" altLang="en-US" sz="2400" dirty="0" smtClean="0">
                <a:latin typeface="Verdana" pitchFamily="34" charset="0"/>
                <a:ea typeface="华文中宋" pitchFamily="2" charset="-122"/>
              </a:rPr>
              <a:t>面向浮点运算的数据中心计算机，内部网络需要更高的带宽和更低的延迟</a:t>
            </a:r>
            <a:endParaRPr lang="en-US" altLang="zh-CN" sz="2400" dirty="0" smtClean="0">
              <a:latin typeface="Verdana" pitchFamily="34" charset="0"/>
              <a:ea typeface="华文中宋" pitchFamily="2" charset="-122"/>
            </a:endParaRPr>
          </a:p>
          <a:p>
            <a:pPr marL="0" indent="0" eaLnBrk="1" hangingPunct="1">
              <a:lnSpc>
                <a:spcPct val="170000"/>
              </a:lnSpc>
              <a:buNone/>
            </a:pPr>
            <a:r>
              <a:rPr lang="en-US" altLang="zh-CN" sz="2600" dirty="0">
                <a:latin typeface="Verdana" pitchFamily="34" charset="0"/>
                <a:ea typeface="华文中宋" pitchFamily="2" charset="-122"/>
              </a:rPr>
              <a:t> </a:t>
            </a:r>
            <a:r>
              <a:rPr lang="en-US" altLang="zh-CN" sz="2600" dirty="0" smtClean="0">
                <a:latin typeface="Verdana" pitchFamily="34" charset="0"/>
                <a:ea typeface="华文中宋" pitchFamily="2" charset="-122"/>
              </a:rPr>
              <a:t>  </a:t>
            </a:r>
            <a:endParaRPr lang="zh-CN" altLang="en-US" sz="2600" dirty="0" smtClean="0">
              <a:latin typeface="Verdana" pitchFamily="34" charset="0"/>
              <a:ea typeface="华文中宋" pitchFamily="2" charset="-122"/>
            </a:endParaRPr>
          </a:p>
        </p:txBody>
      </p:sp>
    </p:spTree>
    <p:extLst>
      <p:ext uri="{BB962C8B-B14F-4D97-AF65-F5344CB8AC3E}">
        <p14:creationId xmlns:p14="http://schemas.microsoft.com/office/powerpoint/2010/main" val="213368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487363" y="457200"/>
            <a:ext cx="64468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3600"/>
              <a:t>二、计算机硬件框图</a:t>
            </a:r>
          </a:p>
        </p:txBody>
      </p:sp>
      <p:sp>
        <p:nvSpPr>
          <p:cNvPr id="102403" name="Rectangle 3"/>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charset="0"/>
              </a:rPr>
              <a:t>1.2</a:t>
            </a:r>
          </a:p>
        </p:txBody>
      </p:sp>
      <p:sp>
        <p:nvSpPr>
          <p:cNvPr id="102404" name="Text Box 4"/>
          <p:cNvSpPr txBox="1">
            <a:spLocks noChangeArrowheads="1"/>
          </p:cNvSpPr>
          <p:nvPr/>
        </p:nvSpPr>
        <p:spPr bwMode="auto">
          <a:xfrm>
            <a:off x="898525" y="1390650"/>
            <a:ext cx="67103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3200">
                <a:latin typeface="Times New Roman" pitchFamily="18" charset="0"/>
              </a:rPr>
              <a:t>1. 以存储器为中心的计算机硬件框图</a:t>
            </a:r>
          </a:p>
        </p:txBody>
      </p:sp>
      <p:grpSp>
        <p:nvGrpSpPr>
          <p:cNvPr id="2" name="Group 5"/>
          <p:cNvGrpSpPr>
            <a:grpSpLocks/>
          </p:cNvGrpSpPr>
          <p:nvPr/>
        </p:nvGrpSpPr>
        <p:grpSpPr bwMode="auto">
          <a:xfrm>
            <a:off x="228600" y="2373313"/>
            <a:ext cx="8626475" cy="4114800"/>
            <a:chOff x="144" y="1495"/>
            <a:chExt cx="5434" cy="2592"/>
          </a:xfrm>
        </p:grpSpPr>
        <p:grpSp>
          <p:nvGrpSpPr>
            <p:cNvPr id="24583" name="Group 6"/>
            <p:cNvGrpSpPr>
              <a:grpSpLocks/>
            </p:cNvGrpSpPr>
            <p:nvPr/>
          </p:nvGrpSpPr>
          <p:grpSpPr bwMode="auto">
            <a:xfrm>
              <a:off x="144" y="1495"/>
              <a:ext cx="5434" cy="2592"/>
              <a:chOff x="144" y="1495"/>
              <a:chExt cx="5434" cy="2592"/>
            </a:xfrm>
          </p:grpSpPr>
          <p:sp>
            <p:nvSpPr>
              <p:cNvPr id="24585" name="Rectangle 7"/>
              <p:cNvSpPr>
                <a:spLocks noChangeArrowheads="1"/>
              </p:cNvSpPr>
              <p:nvPr/>
            </p:nvSpPr>
            <p:spPr bwMode="auto">
              <a:xfrm>
                <a:off x="2205" y="3979"/>
                <a:ext cx="20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endParaRPr lang="zh-CN" altLang="en-US"/>
              </a:p>
            </p:txBody>
          </p:sp>
          <p:sp>
            <p:nvSpPr>
              <p:cNvPr id="24586" name="Text Box 8"/>
              <p:cNvSpPr txBox="1">
                <a:spLocks noChangeArrowheads="1"/>
              </p:cNvSpPr>
              <p:nvPr/>
            </p:nvSpPr>
            <p:spPr bwMode="auto">
              <a:xfrm>
                <a:off x="144" y="2649"/>
                <a:ext cx="5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algn="ctr" eaLnBrk="1" hangingPunct="1">
                  <a:spcBef>
                    <a:spcPct val="20000"/>
                  </a:spcBef>
                </a:pPr>
                <a:r>
                  <a:rPr lang="zh-CN" altLang="en-US" sz="2800"/>
                  <a:t>程序</a:t>
                </a:r>
              </a:p>
            </p:txBody>
          </p:sp>
          <p:sp>
            <p:nvSpPr>
              <p:cNvPr id="24587" name="Rectangle 9"/>
              <p:cNvSpPr>
                <a:spLocks noChangeArrowheads="1"/>
              </p:cNvSpPr>
              <p:nvPr/>
            </p:nvSpPr>
            <p:spPr bwMode="auto">
              <a:xfrm>
                <a:off x="4721" y="2748"/>
                <a:ext cx="857"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a:spcBef>
                    <a:spcPct val="20000"/>
                  </a:spcBef>
                </a:pPr>
                <a:endParaRPr lang="zh-CN" altLang="en-US"/>
              </a:p>
            </p:txBody>
          </p:sp>
          <p:sp>
            <p:nvSpPr>
              <p:cNvPr id="24588" name="Rectangle 10"/>
              <p:cNvSpPr>
                <a:spLocks noChangeArrowheads="1"/>
              </p:cNvSpPr>
              <p:nvPr/>
            </p:nvSpPr>
            <p:spPr bwMode="auto">
              <a:xfrm>
                <a:off x="2448" y="2407"/>
                <a:ext cx="864" cy="377"/>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spcBef>
                    <a:spcPct val="20000"/>
                  </a:spcBef>
                </a:pPr>
                <a:r>
                  <a:rPr lang="zh-CN" altLang="en-US" sz="2800"/>
                  <a:t>存储器</a:t>
                </a:r>
              </a:p>
            </p:txBody>
          </p:sp>
          <p:sp>
            <p:nvSpPr>
              <p:cNvPr id="24589" name="Rectangle 11"/>
              <p:cNvSpPr>
                <a:spLocks noChangeArrowheads="1"/>
              </p:cNvSpPr>
              <p:nvPr/>
            </p:nvSpPr>
            <p:spPr bwMode="auto">
              <a:xfrm>
                <a:off x="3936" y="2400"/>
                <a:ext cx="1056" cy="384"/>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spcBef>
                    <a:spcPct val="20000"/>
                  </a:spcBef>
                </a:pPr>
                <a:r>
                  <a:rPr lang="zh-CN" altLang="en-US" sz="2800"/>
                  <a:t>输出设备</a:t>
                </a:r>
              </a:p>
            </p:txBody>
          </p:sp>
          <p:sp>
            <p:nvSpPr>
              <p:cNvPr id="24590" name="Rectangle 12"/>
              <p:cNvSpPr>
                <a:spLocks noChangeArrowheads="1"/>
              </p:cNvSpPr>
              <p:nvPr/>
            </p:nvSpPr>
            <p:spPr bwMode="auto">
              <a:xfrm>
                <a:off x="768" y="2400"/>
                <a:ext cx="1056" cy="384"/>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spcBef>
                    <a:spcPct val="20000"/>
                  </a:spcBef>
                </a:pPr>
                <a:r>
                  <a:rPr lang="zh-CN" altLang="en-US" sz="2800"/>
                  <a:t>输入设备</a:t>
                </a:r>
              </a:p>
            </p:txBody>
          </p:sp>
          <p:sp>
            <p:nvSpPr>
              <p:cNvPr id="24591" name="Rectangle 13"/>
              <p:cNvSpPr>
                <a:spLocks noChangeArrowheads="1"/>
              </p:cNvSpPr>
              <p:nvPr/>
            </p:nvSpPr>
            <p:spPr bwMode="auto">
              <a:xfrm>
                <a:off x="2448" y="3312"/>
                <a:ext cx="864" cy="377"/>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spcBef>
                    <a:spcPct val="20000"/>
                  </a:spcBef>
                </a:pPr>
                <a:r>
                  <a:rPr lang="zh-CN" altLang="en-US" sz="2800"/>
                  <a:t>运算器</a:t>
                </a:r>
              </a:p>
            </p:txBody>
          </p:sp>
          <p:sp>
            <p:nvSpPr>
              <p:cNvPr id="24592" name="Rectangle 14"/>
              <p:cNvSpPr>
                <a:spLocks noChangeArrowheads="1"/>
              </p:cNvSpPr>
              <p:nvPr/>
            </p:nvSpPr>
            <p:spPr bwMode="auto">
              <a:xfrm>
                <a:off x="2448" y="1495"/>
                <a:ext cx="864" cy="377"/>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spcBef>
                    <a:spcPct val="20000"/>
                  </a:spcBef>
                </a:pPr>
                <a:r>
                  <a:rPr lang="zh-CN" altLang="en-US" sz="2800"/>
                  <a:t>控制器</a:t>
                </a:r>
              </a:p>
            </p:txBody>
          </p:sp>
          <p:sp>
            <p:nvSpPr>
              <p:cNvPr id="24593" name="AutoShape 15"/>
              <p:cNvSpPr>
                <a:spLocks noChangeArrowheads="1"/>
              </p:cNvSpPr>
              <p:nvPr/>
            </p:nvSpPr>
            <p:spPr bwMode="auto">
              <a:xfrm>
                <a:off x="185" y="2491"/>
                <a:ext cx="576" cy="192"/>
              </a:xfrm>
              <a:prstGeom prst="rightArrow">
                <a:avLst>
                  <a:gd name="adj1" fmla="val 50000"/>
                  <a:gd name="adj2" fmla="val 75000"/>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spcBef>
                    <a:spcPct val="20000"/>
                  </a:spcBef>
                </a:pPr>
                <a:endParaRPr lang="zh-CN" altLang="en-US"/>
              </a:p>
            </p:txBody>
          </p:sp>
          <p:sp>
            <p:nvSpPr>
              <p:cNvPr id="24594" name="AutoShape 16"/>
              <p:cNvSpPr>
                <a:spLocks noChangeArrowheads="1"/>
              </p:cNvSpPr>
              <p:nvPr/>
            </p:nvSpPr>
            <p:spPr bwMode="auto">
              <a:xfrm>
                <a:off x="1824" y="2496"/>
                <a:ext cx="613" cy="192"/>
              </a:xfrm>
              <a:prstGeom prst="rightArrow">
                <a:avLst>
                  <a:gd name="adj1" fmla="val 50000"/>
                  <a:gd name="adj2" fmla="val 79818"/>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spcBef>
                    <a:spcPct val="20000"/>
                  </a:spcBef>
                </a:pPr>
                <a:endParaRPr lang="zh-CN" altLang="en-US"/>
              </a:p>
            </p:txBody>
          </p:sp>
          <p:sp>
            <p:nvSpPr>
              <p:cNvPr id="24595" name="AutoShape 17"/>
              <p:cNvSpPr>
                <a:spLocks noChangeArrowheads="1"/>
              </p:cNvSpPr>
              <p:nvPr/>
            </p:nvSpPr>
            <p:spPr bwMode="auto">
              <a:xfrm>
                <a:off x="3312" y="2496"/>
                <a:ext cx="615" cy="192"/>
              </a:xfrm>
              <a:prstGeom prst="rightArrow">
                <a:avLst>
                  <a:gd name="adj1" fmla="val 50000"/>
                  <a:gd name="adj2" fmla="val 80078"/>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spcBef>
                    <a:spcPct val="20000"/>
                  </a:spcBef>
                </a:pPr>
                <a:endParaRPr lang="zh-CN" altLang="en-US"/>
              </a:p>
            </p:txBody>
          </p:sp>
          <p:sp>
            <p:nvSpPr>
              <p:cNvPr id="24596" name="AutoShape 18"/>
              <p:cNvSpPr>
                <a:spLocks noChangeArrowheads="1"/>
              </p:cNvSpPr>
              <p:nvPr/>
            </p:nvSpPr>
            <p:spPr bwMode="auto">
              <a:xfrm>
                <a:off x="4992" y="2496"/>
                <a:ext cx="576" cy="192"/>
              </a:xfrm>
              <a:prstGeom prst="rightArrow">
                <a:avLst>
                  <a:gd name="adj1" fmla="val 50000"/>
                  <a:gd name="adj2" fmla="val 75000"/>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spcBef>
                    <a:spcPct val="20000"/>
                  </a:spcBef>
                </a:pPr>
                <a:endParaRPr lang="zh-CN" altLang="en-US"/>
              </a:p>
            </p:txBody>
          </p:sp>
          <p:sp>
            <p:nvSpPr>
              <p:cNvPr id="24597" name="Freeform 19"/>
              <p:cNvSpPr>
                <a:spLocks/>
              </p:cNvSpPr>
              <p:nvPr/>
            </p:nvSpPr>
            <p:spPr bwMode="auto">
              <a:xfrm>
                <a:off x="2016" y="1776"/>
                <a:ext cx="435" cy="768"/>
              </a:xfrm>
              <a:custGeom>
                <a:avLst/>
                <a:gdLst>
                  <a:gd name="T0" fmla="*/ 0 w 435"/>
                  <a:gd name="T1" fmla="*/ 1882 h 742"/>
                  <a:gd name="T2" fmla="*/ 0 w 435"/>
                  <a:gd name="T3" fmla="*/ 1 h 742"/>
                  <a:gd name="T4" fmla="*/ 435 w 435"/>
                  <a:gd name="T5" fmla="*/ 0 h 742"/>
                  <a:gd name="T6" fmla="*/ 0 60000 65536"/>
                  <a:gd name="T7" fmla="*/ 0 60000 65536"/>
                  <a:gd name="T8" fmla="*/ 0 60000 65536"/>
                  <a:gd name="T9" fmla="*/ 0 w 435"/>
                  <a:gd name="T10" fmla="*/ 0 h 742"/>
                  <a:gd name="T11" fmla="*/ 435 w 435"/>
                  <a:gd name="T12" fmla="*/ 742 h 742"/>
                </a:gdLst>
                <a:ahLst/>
                <a:cxnLst>
                  <a:cxn ang="T6">
                    <a:pos x="T0" y="T1"/>
                  </a:cxn>
                  <a:cxn ang="T7">
                    <a:pos x="T2" y="T3"/>
                  </a:cxn>
                  <a:cxn ang="T8">
                    <a:pos x="T4" y="T5"/>
                  </a:cxn>
                </a:cxnLst>
                <a:rect l="T9" t="T10" r="T11" b="T12"/>
                <a:pathLst>
                  <a:path w="435" h="742">
                    <a:moveTo>
                      <a:pt x="0" y="742"/>
                    </a:moveTo>
                    <a:lnTo>
                      <a:pt x="0" y="1"/>
                    </a:lnTo>
                    <a:lnTo>
                      <a:pt x="435" y="0"/>
                    </a:lnTo>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4598" name="Line 20"/>
              <p:cNvSpPr>
                <a:spLocks noChangeShapeType="1"/>
              </p:cNvSpPr>
              <p:nvPr/>
            </p:nvSpPr>
            <p:spPr bwMode="auto">
              <a:xfrm flipV="1">
                <a:off x="2640" y="1872"/>
                <a:ext cx="0" cy="528"/>
              </a:xfrm>
              <a:prstGeom prst="line">
                <a:avLst/>
              </a:prstGeom>
              <a:noFill/>
              <a:ln w="38100">
                <a:solidFill>
                  <a:schemeClr val="folHlink"/>
                </a:solidFill>
                <a:prstDash val="dash"/>
                <a:round/>
                <a:headEnd/>
                <a:tailEnd type="stealth"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4599" name="Line 21"/>
              <p:cNvSpPr>
                <a:spLocks noChangeShapeType="1"/>
              </p:cNvSpPr>
              <p:nvPr/>
            </p:nvSpPr>
            <p:spPr bwMode="auto">
              <a:xfrm rot="10800000" flipV="1">
                <a:off x="3072" y="1872"/>
                <a:ext cx="0" cy="528"/>
              </a:xfrm>
              <a:prstGeom prst="line">
                <a:avLst/>
              </a:prstGeom>
              <a:noFill/>
              <a:ln w="38100">
                <a:solidFill>
                  <a:schemeClr val="folHlink"/>
                </a:solidFill>
                <a:round/>
                <a:headEnd/>
                <a:tailEnd type="stealth"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4600" name="AutoShape 22"/>
              <p:cNvSpPr>
                <a:spLocks noChangeArrowheads="1"/>
              </p:cNvSpPr>
              <p:nvPr/>
            </p:nvSpPr>
            <p:spPr bwMode="auto">
              <a:xfrm>
                <a:off x="2784" y="1872"/>
                <a:ext cx="144" cy="528"/>
              </a:xfrm>
              <a:prstGeom prst="upArrow">
                <a:avLst>
                  <a:gd name="adj1" fmla="val 50000"/>
                  <a:gd name="adj2" fmla="val 91667"/>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spcBef>
                    <a:spcPct val="20000"/>
                  </a:spcBef>
                </a:pPr>
                <a:endParaRPr lang="zh-CN" altLang="en-US"/>
              </a:p>
            </p:txBody>
          </p:sp>
          <p:sp>
            <p:nvSpPr>
              <p:cNvPr id="24601" name="Freeform 23"/>
              <p:cNvSpPr>
                <a:spLocks/>
              </p:cNvSpPr>
              <p:nvPr/>
            </p:nvSpPr>
            <p:spPr bwMode="auto">
              <a:xfrm>
                <a:off x="2016" y="2640"/>
                <a:ext cx="432" cy="864"/>
              </a:xfrm>
              <a:custGeom>
                <a:avLst/>
                <a:gdLst>
                  <a:gd name="T0" fmla="*/ 0 w 432"/>
                  <a:gd name="T1" fmla="*/ 0 h 912"/>
                  <a:gd name="T2" fmla="*/ 0 w 432"/>
                  <a:gd name="T3" fmla="*/ 213 h 912"/>
                  <a:gd name="T4" fmla="*/ 432 w 432"/>
                  <a:gd name="T5" fmla="*/ 213 h 912"/>
                  <a:gd name="T6" fmla="*/ 0 60000 65536"/>
                  <a:gd name="T7" fmla="*/ 0 60000 65536"/>
                  <a:gd name="T8" fmla="*/ 0 60000 65536"/>
                  <a:gd name="T9" fmla="*/ 0 w 432"/>
                  <a:gd name="T10" fmla="*/ 0 h 912"/>
                  <a:gd name="T11" fmla="*/ 432 w 432"/>
                  <a:gd name="T12" fmla="*/ 912 h 912"/>
                </a:gdLst>
                <a:ahLst/>
                <a:cxnLst>
                  <a:cxn ang="T6">
                    <a:pos x="T0" y="T1"/>
                  </a:cxn>
                  <a:cxn ang="T7">
                    <a:pos x="T2" y="T3"/>
                  </a:cxn>
                  <a:cxn ang="T8">
                    <a:pos x="T4" y="T5"/>
                  </a:cxn>
                </a:cxnLst>
                <a:rect l="T9" t="T10" r="T11" b="T12"/>
                <a:pathLst>
                  <a:path w="432" h="912">
                    <a:moveTo>
                      <a:pt x="0" y="0"/>
                    </a:moveTo>
                    <a:lnTo>
                      <a:pt x="0" y="912"/>
                    </a:lnTo>
                    <a:lnTo>
                      <a:pt x="432" y="912"/>
                    </a:lnTo>
                  </a:path>
                </a:pathLst>
              </a:custGeom>
              <a:noFill/>
              <a:ln w="38100">
                <a:solidFill>
                  <a:schemeClr val="folHlink"/>
                </a:solidFill>
                <a:round/>
                <a:headEn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4602" name="AutoShape 24"/>
              <p:cNvSpPr>
                <a:spLocks noChangeArrowheads="1"/>
              </p:cNvSpPr>
              <p:nvPr/>
            </p:nvSpPr>
            <p:spPr bwMode="auto">
              <a:xfrm>
                <a:off x="2976" y="2784"/>
                <a:ext cx="144" cy="528"/>
              </a:xfrm>
              <a:prstGeom prst="upArrow">
                <a:avLst>
                  <a:gd name="adj1" fmla="val 50000"/>
                  <a:gd name="adj2" fmla="val 91667"/>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spcBef>
                    <a:spcPct val="20000"/>
                  </a:spcBef>
                </a:pPr>
                <a:endParaRPr lang="zh-CN" altLang="en-US"/>
              </a:p>
            </p:txBody>
          </p:sp>
          <p:sp>
            <p:nvSpPr>
              <p:cNvPr id="24603" name="AutoShape 25"/>
              <p:cNvSpPr>
                <a:spLocks noChangeArrowheads="1"/>
              </p:cNvSpPr>
              <p:nvPr/>
            </p:nvSpPr>
            <p:spPr bwMode="auto">
              <a:xfrm rot="10800000">
                <a:off x="2592" y="2784"/>
                <a:ext cx="144" cy="521"/>
              </a:xfrm>
              <a:prstGeom prst="upArrow">
                <a:avLst>
                  <a:gd name="adj1" fmla="val 50000"/>
                  <a:gd name="adj2" fmla="val 90451"/>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spcBef>
                    <a:spcPct val="20000"/>
                  </a:spcBef>
                </a:pPr>
                <a:endParaRPr lang="zh-CN" altLang="en-US"/>
              </a:p>
            </p:txBody>
          </p:sp>
          <p:sp>
            <p:nvSpPr>
              <p:cNvPr id="24604" name="Freeform 26"/>
              <p:cNvSpPr>
                <a:spLocks/>
              </p:cNvSpPr>
              <p:nvPr/>
            </p:nvSpPr>
            <p:spPr bwMode="auto">
              <a:xfrm>
                <a:off x="3312" y="2640"/>
                <a:ext cx="288" cy="864"/>
              </a:xfrm>
              <a:custGeom>
                <a:avLst/>
                <a:gdLst>
                  <a:gd name="T0" fmla="*/ 0 w 288"/>
                  <a:gd name="T1" fmla="*/ 864 h 864"/>
                  <a:gd name="T2" fmla="*/ 288 w 288"/>
                  <a:gd name="T3" fmla="*/ 864 h 864"/>
                  <a:gd name="T4" fmla="*/ 288 w 288"/>
                  <a:gd name="T5" fmla="*/ 0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864"/>
                    </a:moveTo>
                    <a:lnTo>
                      <a:pt x="288" y="864"/>
                    </a:lnTo>
                    <a:lnTo>
                      <a:pt x="288" y="0"/>
                    </a:lnTo>
                  </a:path>
                </a:pathLst>
              </a:custGeom>
              <a:noFill/>
              <a:ln w="38100">
                <a:solidFill>
                  <a:schemeClr val="folHlink"/>
                </a:solidFill>
                <a:prstDash val="dash"/>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4605" name="Freeform 27"/>
              <p:cNvSpPr>
                <a:spLocks/>
              </p:cNvSpPr>
              <p:nvPr/>
            </p:nvSpPr>
            <p:spPr bwMode="auto">
              <a:xfrm>
                <a:off x="3312" y="1776"/>
                <a:ext cx="288" cy="768"/>
              </a:xfrm>
              <a:custGeom>
                <a:avLst/>
                <a:gdLst>
                  <a:gd name="T0" fmla="*/ 288 w 288"/>
                  <a:gd name="T1" fmla="*/ 4109 h 720"/>
                  <a:gd name="T2" fmla="*/ 288 w 288"/>
                  <a:gd name="T3" fmla="*/ 0 h 720"/>
                  <a:gd name="T4" fmla="*/ 0 w 288"/>
                  <a:gd name="T5" fmla="*/ 0 h 720"/>
                  <a:gd name="T6" fmla="*/ 0 60000 65536"/>
                  <a:gd name="T7" fmla="*/ 0 60000 65536"/>
                  <a:gd name="T8" fmla="*/ 0 60000 65536"/>
                  <a:gd name="T9" fmla="*/ 0 w 288"/>
                  <a:gd name="T10" fmla="*/ 0 h 720"/>
                  <a:gd name="T11" fmla="*/ 288 w 288"/>
                  <a:gd name="T12" fmla="*/ 720 h 720"/>
                </a:gdLst>
                <a:ahLst/>
                <a:cxnLst>
                  <a:cxn ang="T6">
                    <a:pos x="T0" y="T1"/>
                  </a:cxn>
                  <a:cxn ang="T7">
                    <a:pos x="T2" y="T3"/>
                  </a:cxn>
                  <a:cxn ang="T8">
                    <a:pos x="T4" y="T5"/>
                  </a:cxn>
                </a:cxnLst>
                <a:rect l="T9" t="T10" r="T11" b="T12"/>
                <a:pathLst>
                  <a:path w="288" h="720">
                    <a:moveTo>
                      <a:pt x="288" y="720"/>
                    </a:moveTo>
                    <a:lnTo>
                      <a:pt x="288" y="0"/>
                    </a:lnTo>
                    <a:lnTo>
                      <a:pt x="0" y="0"/>
                    </a:lnTo>
                  </a:path>
                </a:pathLst>
              </a:custGeom>
              <a:noFill/>
              <a:ln w="38100">
                <a:solidFill>
                  <a:schemeClr val="folHlink"/>
                </a:solidFill>
                <a:prstDash val="dash"/>
                <a:round/>
                <a:headEn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4606" name="Freeform 28"/>
              <p:cNvSpPr>
                <a:spLocks/>
              </p:cNvSpPr>
              <p:nvPr/>
            </p:nvSpPr>
            <p:spPr bwMode="auto">
              <a:xfrm>
                <a:off x="1488" y="1680"/>
                <a:ext cx="960" cy="720"/>
              </a:xfrm>
              <a:custGeom>
                <a:avLst/>
                <a:gdLst>
                  <a:gd name="T0" fmla="*/ 0 w 960"/>
                  <a:gd name="T1" fmla="*/ 4329 h 672"/>
                  <a:gd name="T2" fmla="*/ 0 w 960"/>
                  <a:gd name="T3" fmla="*/ 0 h 672"/>
                  <a:gd name="T4" fmla="*/ 960 w 960"/>
                  <a:gd name="T5" fmla="*/ 0 h 672"/>
                  <a:gd name="T6" fmla="*/ 0 60000 65536"/>
                  <a:gd name="T7" fmla="*/ 0 60000 65536"/>
                  <a:gd name="T8" fmla="*/ 0 60000 65536"/>
                  <a:gd name="T9" fmla="*/ 0 w 960"/>
                  <a:gd name="T10" fmla="*/ 0 h 672"/>
                  <a:gd name="T11" fmla="*/ 960 w 960"/>
                  <a:gd name="T12" fmla="*/ 672 h 672"/>
                </a:gdLst>
                <a:ahLst/>
                <a:cxnLst>
                  <a:cxn ang="T6">
                    <a:pos x="T0" y="T1"/>
                  </a:cxn>
                  <a:cxn ang="T7">
                    <a:pos x="T2" y="T3"/>
                  </a:cxn>
                  <a:cxn ang="T8">
                    <a:pos x="T4" y="T5"/>
                  </a:cxn>
                </a:cxnLst>
                <a:rect l="T9" t="T10" r="T11" b="T12"/>
                <a:pathLst>
                  <a:path w="960" h="672">
                    <a:moveTo>
                      <a:pt x="0" y="672"/>
                    </a:moveTo>
                    <a:lnTo>
                      <a:pt x="0" y="0"/>
                    </a:lnTo>
                    <a:lnTo>
                      <a:pt x="960" y="0"/>
                    </a:lnTo>
                  </a:path>
                </a:pathLst>
              </a:custGeom>
              <a:noFill/>
              <a:ln w="38100">
                <a:solidFill>
                  <a:schemeClr val="folHlink"/>
                </a:solidFill>
                <a:prstDash val="dash"/>
                <a:round/>
                <a:headEn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4607" name="Freeform 29"/>
              <p:cNvSpPr>
                <a:spLocks/>
              </p:cNvSpPr>
              <p:nvPr/>
            </p:nvSpPr>
            <p:spPr bwMode="auto">
              <a:xfrm>
                <a:off x="1104" y="1584"/>
                <a:ext cx="1344" cy="816"/>
              </a:xfrm>
              <a:custGeom>
                <a:avLst/>
                <a:gdLst>
                  <a:gd name="T0" fmla="*/ 1344 w 1344"/>
                  <a:gd name="T1" fmla="*/ 0 h 864"/>
                  <a:gd name="T2" fmla="*/ 0 w 1344"/>
                  <a:gd name="T3" fmla="*/ 0 h 864"/>
                  <a:gd name="T4" fmla="*/ 0 w 1344"/>
                  <a:gd name="T5" fmla="*/ 185 h 864"/>
                  <a:gd name="T6" fmla="*/ 0 60000 65536"/>
                  <a:gd name="T7" fmla="*/ 0 60000 65536"/>
                  <a:gd name="T8" fmla="*/ 0 60000 65536"/>
                  <a:gd name="T9" fmla="*/ 0 w 1344"/>
                  <a:gd name="T10" fmla="*/ 0 h 864"/>
                  <a:gd name="T11" fmla="*/ 1344 w 1344"/>
                  <a:gd name="T12" fmla="*/ 864 h 864"/>
                </a:gdLst>
                <a:ahLst/>
                <a:cxnLst>
                  <a:cxn ang="T6">
                    <a:pos x="T0" y="T1"/>
                  </a:cxn>
                  <a:cxn ang="T7">
                    <a:pos x="T2" y="T3"/>
                  </a:cxn>
                  <a:cxn ang="T8">
                    <a:pos x="T4" y="T5"/>
                  </a:cxn>
                </a:cxnLst>
                <a:rect l="T9" t="T10" r="T11" b="T12"/>
                <a:pathLst>
                  <a:path w="1344" h="864">
                    <a:moveTo>
                      <a:pt x="1344" y="0"/>
                    </a:moveTo>
                    <a:lnTo>
                      <a:pt x="0" y="0"/>
                    </a:lnTo>
                    <a:lnTo>
                      <a:pt x="0" y="864"/>
                    </a:lnTo>
                  </a:path>
                </a:pathLst>
              </a:custGeom>
              <a:noFill/>
              <a:ln w="38100">
                <a:solidFill>
                  <a:schemeClr val="folHlink"/>
                </a:solidFill>
                <a:round/>
                <a:headEn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4608" name="Freeform 30"/>
              <p:cNvSpPr>
                <a:spLocks/>
              </p:cNvSpPr>
              <p:nvPr/>
            </p:nvSpPr>
            <p:spPr bwMode="auto">
              <a:xfrm>
                <a:off x="3312" y="1680"/>
                <a:ext cx="912" cy="720"/>
              </a:xfrm>
              <a:custGeom>
                <a:avLst/>
                <a:gdLst>
                  <a:gd name="T0" fmla="*/ 241 w 960"/>
                  <a:gd name="T1" fmla="*/ 720 h 720"/>
                  <a:gd name="T2" fmla="*/ 241 w 960"/>
                  <a:gd name="T3" fmla="*/ 0 h 720"/>
                  <a:gd name="T4" fmla="*/ 0 w 960"/>
                  <a:gd name="T5" fmla="*/ 0 h 720"/>
                  <a:gd name="T6" fmla="*/ 0 60000 65536"/>
                  <a:gd name="T7" fmla="*/ 0 60000 65536"/>
                  <a:gd name="T8" fmla="*/ 0 60000 65536"/>
                  <a:gd name="T9" fmla="*/ 0 w 960"/>
                  <a:gd name="T10" fmla="*/ 0 h 720"/>
                  <a:gd name="T11" fmla="*/ 960 w 960"/>
                  <a:gd name="T12" fmla="*/ 720 h 720"/>
                </a:gdLst>
                <a:ahLst/>
                <a:cxnLst>
                  <a:cxn ang="T6">
                    <a:pos x="T0" y="T1"/>
                  </a:cxn>
                  <a:cxn ang="T7">
                    <a:pos x="T2" y="T3"/>
                  </a:cxn>
                  <a:cxn ang="T8">
                    <a:pos x="T4" y="T5"/>
                  </a:cxn>
                </a:cxnLst>
                <a:rect l="T9" t="T10" r="T11" b="T12"/>
                <a:pathLst>
                  <a:path w="960" h="720">
                    <a:moveTo>
                      <a:pt x="960" y="720"/>
                    </a:moveTo>
                    <a:lnTo>
                      <a:pt x="960" y="0"/>
                    </a:lnTo>
                    <a:lnTo>
                      <a:pt x="0" y="0"/>
                    </a:lnTo>
                  </a:path>
                </a:pathLst>
              </a:custGeom>
              <a:noFill/>
              <a:ln w="38100">
                <a:solidFill>
                  <a:schemeClr val="folHlink"/>
                </a:solidFill>
                <a:prstDash val="dash"/>
                <a:round/>
                <a:headEn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4609" name="Freeform 31"/>
              <p:cNvSpPr>
                <a:spLocks/>
              </p:cNvSpPr>
              <p:nvPr/>
            </p:nvSpPr>
            <p:spPr bwMode="auto">
              <a:xfrm>
                <a:off x="3312" y="1584"/>
                <a:ext cx="1296" cy="816"/>
              </a:xfrm>
              <a:custGeom>
                <a:avLst/>
                <a:gdLst>
                  <a:gd name="T0" fmla="*/ 0 w 1296"/>
                  <a:gd name="T1" fmla="*/ 0 h 816"/>
                  <a:gd name="T2" fmla="*/ 1296 w 1296"/>
                  <a:gd name="T3" fmla="*/ 0 h 816"/>
                  <a:gd name="T4" fmla="*/ 1296 w 1296"/>
                  <a:gd name="T5" fmla="*/ 816 h 816"/>
                  <a:gd name="T6" fmla="*/ 0 60000 65536"/>
                  <a:gd name="T7" fmla="*/ 0 60000 65536"/>
                  <a:gd name="T8" fmla="*/ 0 60000 65536"/>
                  <a:gd name="T9" fmla="*/ 0 w 1296"/>
                  <a:gd name="T10" fmla="*/ 0 h 816"/>
                  <a:gd name="T11" fmla="*/ 1296 w 1296"/>
                  <a:gd name="T12" fmla="*/ 816 h 816"/>
                </a:gdLst>
                <a:ahLst/>
                <a:cxnLst>
                  <a:cxn ang="T6">
                    <a:pos x="T0" y="T1"/>
                  </a:cxn>
                  <a:cxn ang="T7">
                    <a:pos x="T2" y="T3"/>
                  </a:cxn>
                  <a:cxn ang="T8">
                    <a:pos x="T4" y="T5"/>
                  </a:cxn>
                </a:cxnLst>
                <a:rect l="T9" t="T10" r="T11" b="T12"/>
                <a:pathLst>
                  <a:path w="1296" h="816">
                    <a:moveTo>
                      <a:pt x="0" y="0"/>
                    </a:moveTo>
                    <a:lnTo>
                      <a:pt x="1296" y="0"/>
                    </a:lnTo>
                    <a:lnTo>
                      <a:pt x="1296" y="816"/>
                    </a:lnTo>
                  </a:path>
                </a:pathLst>
              </a:custGeom>
              <a:noFill/>
              <a:ln w="38100">
                <a:solidFill>
                  <a:schemeClr val="folHlink"/>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24610" name="Text Box 32"/>
              <p:cNvSpPr txBox="1">
                <a:spLocks noChangeArrowheads="1"/>
              </p:cNvSpPr>
              <p:nvPr/>
            </p:nvSpPr>
            <p:spPr bwMode="auto">
              <a:xfrm>
                <a:off x="144" y="2172"/>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800"/>
                  <a:t>数据</a:t>
                </a:r>
                <a:endParaRPr lang="zh-CN" altLang="en-US" sz="3200"/>
              </a:p>
            </p:txBody>
          </p:sp>
          <p:sp>
            <p:nvSpPr>
              <p:cNvPr id="24611" name="Text Box 33"/>
              <p:cNvSpPr txBox="1">
                <a:spLocks noChangeArrowheads="1"/>
              </p:cNvSpPr>
              <p:nvPr/>
            </p:nvSpPr>
            <p:spPr bwMode="auto">
              <a:xfrm>
                <a:off x="4944" y="2649"/>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800"/>
                  <a:t>结果</a:t>
                </a:r>
              </a:p>
            </p:txBody>
          </p:sp>
          <p:sp>
            <p:nvSpPr>
              <p:cNvPr id="24612" name="Text Box 34"/>
              <p:cNvSpPr txBox="1">
                <a:spLocks noChangeArrowheads="1"/>
              </p:cNvSpPr>
              <p:nvPr/>
            </p:nvSpPr>
            <p:spPr bwMode="auto">
              <a:xfrm>
                <a:off x="4944" y="2172"/>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800"/>
                  <a:t>计算</a:t>
                </a:r>
              </a:p>
            </p:txBody>
          </p:sp>
        </p:grpSp>
        <p:sp>
          <p:nvSpPr>
            <p:cNvPr id="24584" name="Freeform 35"/>
            <p:cNvSpPr>
              <a:spLocks/>
            </p:cNvSpPr>
            <p:nvPr/>
          </p:nvSpPr>
          <p:spPr bwMode="auto">
            <a:xfrm>
              <a:off x="183" y="2547"/>
              <a:ext cx="1" cy="78"/>
            </a:xfrm>
            <a:custGeom>
              <a:avLst/>
              <a:gdLst>
                <a:gd name="T0" fmla="*/ 0 w 1"/>
                <a:gd name="T1" fmla="*/ 0 h 78"/>
                <a:gd name="T2" fmla="*/ 0 w 1"/>
                <a:gd name="T3" fmla="*/ 78 h 78"/>
                <a:gd name="T4" fmla="*/ 0 60000 65536"/>
                <a:gd name="T5" fmla="*/ 0 60000 65536"/>
                <a:gd name="T6" fmla="*/ 0 w 1"/>
                <a:gd name="T7" fmla="*/ 0 h 78"/>
                <a:gd name="T8" fmla="*/ 1 w 1"/>
                <a:gd name="T9" fmla="*/ 78 h 78"/>
              </a:gdLst>
              <a:ahLst/>
              <a:cxnLst>
                <a:cxn ang="T4">
                  <a:pos x="T0" y="T1"/>
                </a:cxn>
                <a:cxn ang="T5">
                  <a:pos x="T2" y="T3"/>
                </a:cxn>
              </a:cxnLst>
              <a:rect l="T6" t="T7" r="T8" b="T9"/>
              <a:pathLst>
                <a:path w="1" h="78">
                  <a:moveTo>
                    <a:pt x="0" y="0"/>
                  </a:moveTo>
                  <a:lnTo>
                    <a:pt x="0" y="78"/>
                  </a:lnTo>
                </a:path>
              </a:pathLst>
            </a:custGeom>
            <a:noFill/>
            <a:ln w="38100">
              <a:solidFill>
                <a:srgbClr val="0033D8"/>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grpSp>
      <p:sp>
        <p:nvSpPr>
          <p:cNvPr id="24582" name="AutoShape 38">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spcBef>
                <a:spcPct val="20000"/>
              </a:spcBef>
            </a:pPr>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normAutofit/>
          </a:bodyPr>
          <a:lstStyle/>
          <a:p>
            <a:pPr eaLnBrk="1" hangingPunct="1"/>
            <a:r>
              <a:rPr kumimoji="1" lang="en-US" altLang="zh-CN" sz="3600" b="1" dirty="0" smtClean="0">
                <a:latin typeface="+mj-ea"/>
                <a:cs typeface="+mn-cs"/>
              </a:rPr>
              <a:t>2.2.4 </a:t>
            </a:r>
            <a:r>
              <a:rPr kumimoji="1" lang="zh-CN" altLang="en-US" sz="3600" b="1" dirty="0" smtClean="0">
                <a:latin typeface="+mj-ea"/>
                <a:cs typeface="+mn-cs"/>
              </a:rPr>
              <a:t>相关核心技术的</a:t>
            </a:r>
            <a:r>
              <a:rPr kumimoji="1" lang="zh-CN" altLang="en-US" sz="3600" b="1" dirty="0">
                <a:latin typeface="+mj-ea"/>
                <a:cs typeface="+mn-cs"/>
              </a:rPr>
              <a:t>发展</a:t>
            </a:r>
          </a:p>
        </p:txBody>
      </p:sp>
      <p:sp>
        <p:nvSpPr>
          <p:cNvPr id="2" name="矩形 1"/>
          <p:cNvSpPr/>
          <p:nvPr/>
        </p:nvSpPr>
        <p:spPr>
          <a:xfrm>
            <a:off x="395536" y="1412776"/>
            <a:ext cx="8208912" cy="1938992"/>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mj-ea"/>
                <a:ea typeface="+mj-ea"/>
              </a:rPr>
              <a:t>1965</a:t>
            </a:r>
            <a:r>
              <a:rPr lang="zh-CN" altLang="en-US" sz="2400" dirty="0">
                <a:latin typeface="+mj-ea"/>
                <a:ea typeface="+mj-ea"/>
              </a:rPr>
              <a:t>年，时任仙童公司研发实验室主任的摩尔（</a:t>
            </a:r>
            <a:r>
              <a:rPr lang="en-US" altLang="zh-CN" sz="2400" dirty="0">
                <a:latin typeface="+mj-ea"/>
                <a:ea typeface="+mj-ea"/>
              </a:rPr>
              <a:t>Gordon </a:t>
            </a:r>
            <a:r>
              <a:rPr lang="en-US" altLang="zh-CN" sz="2400" dirty="0" smtClean="0">
                <a:latin typeface="+mj-ea"/>
                <a:ea typeface="+mj-ea"/>
              </a:rPr>
              <a:t>Moore</a:t>
            </a:r>
            <a:r>
              <a:rPr lang="zh-CN" altLang="en-US" sz="2400" dirty="0" smtClean="0">
                <a:latin typeface="+mj-ea"/>
                <a:ea typeface="+mj-ea"/>
              </a:rPr>
              <a:t>）</a:t>
            </a:r>
            <a:r>
              <a:rPr lang="zh-CN" altLang="en-US" sz="2400" dirty="0">
                <a:latin typeface="+mj-ea"/>
                <a:ea typeface="+mj-ea"/>
              </a:rPr>
              <a:t>在</a:t>
            </a:r>
            <a:r>
              <a:rPr lang="en-US" altLang="zh-CN" sz="2400" dirty="0">
                <a:latin typeface="+mj-ea"/>
                <a:ea typeface="+mj-ea"/>
              </a:rPr>
              <a:t>《Electronics》</a:t>
            </a:r>
            <a:r>
              <a:rPr lang="zh-CN" altLang="en-US" sz="2400" dirty="0">
                <a:latin typeface="+mj-ea"/>
                <a:ea typeface="+mj-ea"/>
              </a:rPr>
              <a:t>上撰文，认为集成电路密度大约每两年翻一番</a:t>
            </a:r>
          </a:p>
          <a:p>
            <a:pPr marL="342900" indent="-342900">
              <a:buFont typeface="Arial" panose="020B0604020202020204" pitchFamily="34" charset="0"/>
              <a:buChar char="•"/>
            </a:pPr>
            <a:r>
              <a:rPr lang="en-US" altLang="zh-CN" sz="2400" dirty="0">
                <a:latin typeface="+mj-ea"/>
                <a:ea typeface="+mj-ea"/>
              </a:rPr>
              <a:t>40</a:t>
            </a:r>
            <a:r>
              <a:rPr lang="zh-CN" altLang="en-US" sz="2400" dirty="0">
                <a:latin typeface="+mj-ea"/>
                <a:ea typeface="+mj-ea"/>
              </a:rPr>
              <a:t>年来，摩尔定律不但印证了集成电路技术的发展，也印证了计算机技术的发展</a:t>
            </a:r>
          </a:p>
        </p:txBody>
      </p:sp>
      <p:pic>
        <p:nvPicPr>
          <p:cNvPr id="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3400003"/>
            <a:ext cx="7921625"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6533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descr="Rectangle: Click to edit Master text styles&#10;Second level&#10;Third level&#10;Fourth level&#10;Fifth level"/>
          <p:cNvSpPr>
            <a:spLocks noGrp="1" noChangeArrowheads="1"/>
          </p:cNvSpPr>
          <p:nvPr>
            <p:ph type="body" idx="1"/>
          </p:nvPr>
        </p:nvSpPr>
        <p:spPr>
          <a:xfrm>
            <a:off x="685800" y="1556792"/>
            <a:ext cx="7989888" cy="4327525"/>
          </a:xfrm>
        </p:spPr>
        <p:txBody>
          <a:bodyPr/>
          <a:lstStyle/>
          <a:p>
            <a:pPr marL="0" indent="0" eaLnBrk="1" hangingPunct="1">
              <a:lnSpc>
                <a:spcPct val="110000"/>
              </a:lnSpc>
              <a:buNone/>
            </a:pPr>
            <a:r>
              <a:rPr lang="en-US" altLang="zh-CN" sz="2600" b="1" dirty="0" smtClean="0"/>
              <a:t>1. </a:t>
            </a:r>
            <a:r>
              <a:rPr lang="zh-CN" altLang="en-US" sz="2600" b="1" dirty="0" smtClean="0"/>
              <a:t>集成电路逻辑技术 摩尔定律</a:t>
            </a:r>
            <a:endParaRPr lang="en-US" altLang="zh-CN" sz="2600" b="1" dirty="0" smtClean="0"/>
          </a:p>
          <a:p>
            <a:pPr marL="457200" indent="-457200" eaLnBrk="1" hangingPunct="1">
              <a:lnSpc>
                <a:spcPct val="110000"/>
              </a:lnSpc>
              <a:buFont typeface="Wingdings" pitchFamily="2" charset="2"/>
              <a:buNone/>
            </a:pPr>
            <a:r>
              <a:rPr lang="en-US" altLang="zh-CN" dirty="0" smtClean="0"/>
              <a:t>		</a:t>
            </a:r>
            <a:r>
              <a:rPr lang="zh-CN" altLang="en-US" sz="2000" dirty="0" smtClean="0"/>
              <a:t>晶体管密度每年大约增加</a:t>
            </a:r>
            <a:r>
              <a:rPr lang="en-US" altLang="zh-CN" sz="2000" dirty="0" smtClean="0"/>
              <a:t>35%</a:t>
            </a:r>
            <a:r>
              <a:rPr lang="zh-CN" altLang="en-US" sz="2000" dirty="0" smtClean="0"/>
              <a:t>，约四年翻两番。晶片尺寸增长每年约</a:t>
            </a:r>
            <a:r>
              <a:rPr lang="en-US" altLang="zh-CN" sz="2000" dirty="0" smtClean="0"/>
              <a:t>10-20%</a:t>
            </a:r>
            <a:r>
              <a:rPr lang="zh-CN" altLang="en-US" sz="2000" dirty="0" smtClean="0"/>
              <a:t>。总之，一个芯片的晶体管数量每年增长</a:t>
            </a:r>
            <a:r>
              <a:rPr lang="en-US" altLang="zh-CN" sz="2000" dirty="0" smtClean="0"/>
              <a:t>40-55%</a:t>
            </a:r>
            <a:r>
              <a:rPr lang="zh-CN" altLang="en-US" sz="2000" dirty="0" smtClean="0"/>
              <a:t>，</a:t>
            </a:r>
            <a:r>
              <a:rPr lang="en-US" altLang="zh-CN" sz="2000" dirty="0" smtClean="0"/>
              <a:t>18-24</a:t>
            </a:r>
            <a:r>
              <a:rPr lang="zh-CN" altLang="en-US" sz="2000" dirty="0" smtClean="0"/>
              <a:t>个月翻一番</a:t>
            </a:r>
            <a:endParaRPr lang="en-US" altLang="zh-CN" sz="2000" dirty="0" smtClean="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24808" y="3123092"/>
            <a:ext cx="3851648" cy="3460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p:cNvSpPr txBox="1">
            <a:spLocks/>
          </p:cNvSpPr>
          <p:nvPr/>
        </p:nvSpPr>
        <p:spPr bwMode="auto">
          <a:xfrm>
            <a:off x="792041" y="3912096"/>
            <a:ext cx="298119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algn="ctr" eaLnBrk="1" hangingPunct="1"/>
            <a:r>
              <a:rPr lang="zh-CN" altLang="en-US" sz="2400" dirty="0">
                <a:solidFill>
                  <a:srgbClr val="4F56AD"/>
                </a:solidFill>
                <a:latin typeface="Tahoma" pitchFamily="34" charset="0"/>
                <a:ea typeface="黑体" pitchFamily="49" charset="-122"/>
              </a:rPr>
              <a:t>缩放定律</a:t>
            </a:r>
          </a:p>
        </p:txBody>
      </p:sp>
      <p:sp>
        <p:nvSpPr>
          <p:cNvPr id="8" name="Rectangle 4"/>
          <p:cNvSpPr>
            <a:spLocks noGrp="1" noChangeArrowheads="1"/>
          </p:cNvSpPr>
          <p:nvPr>
            <p:ph type="title" idx="4294967295"/>
          </p:nvPr>
        </p:nvSpPr>
        <p:spPr>
          <a:xfrm>
            <a:off x="457200" y="188640"/>
            <a:ext cx="8229600" cy="1143000"/>
          </a:xfrm>
        </p:spPr>
        <p:txBody>
          <a:bodyPr>
            <a:normAutofit/>
          </a:bodyPr>
          <a:lstStyle/>
          <a:p>
            <a:r>
              <a:rPr kumimoji="1" lang="en-US" altLang="zh-CN" sz="3600" b="1" dirty="0">
                <a:latin typeface="+mj-ea"/>
              </a:rPr>
              <a:t>2.2.4 </a:t>
            </a:r>
            <a:r>
              <a:rPr kumimoji="1" lang="zh-CN" altLang="en-US" sz="3600" b="1" dirty="0">
                <a:latin typeface="+mj-ea"/>
              </a:rPr>
              <a:t>相关核心技术产品的发展</a:t>
            </a:r>
            <a:endParaRPr kumimoji="1" lang="en-US" altLang="zh-CN" sz="3600" b="1" dirty="0">
              <a:latin typeface="Verdana" pitchFamily="34" charset="0"/>
              <a:ea typeface="华文中宋" pitchFamily="2" charset="-122"/>
              <a:cs typeface="+mn-cs"/>
            </a:endParaRPr>
          </a:p>
        </p:txBody>
      </p:sp>
      <p:sp>
        <p:nvSpPr>
          <p:cNvPr id="2" name="矩形 1"/>
          <p:cNvSpPr/>
          <p:nvPr/>
        </p:nvSpPr>
        <p:spPr>
          <a:xfrm>
            <a:off x="539552" y="4293096"/>
            <a:ext cx="4356223" cy="1015663"/>
          </a:xfrm>
          <a:prstGeom prst="rect">
            <a:avLst/>
          </a:prstGeom>
        </p:spPr>
        <p:txBody>
          <a:bodyPr wrap="square">
            <a:spAutoFit/>
          </a:bodyPr>
          <a:lstStyle/>
          <a:p>
            <a:pPr algn="ctr"/>
            <a:r>
              <a:rPr lang="zh-CN" altLang="en-US" sz="2000" b="0" dirty="0"/>
              <a:t>如果将</a:t>
            </a:r>
            <a:r>
              <a:rPr lang="en-US" altLang="zh-CN" sz="2000" b="0" dirty="0"/>
              <a:t>MOS</a:t>
            </a:r>
            <a:r>
              <a:rPr lang="zh-CN" altLang="en-US" sz="2000" b="0" dirty="0"/>
              <a:t>管的尺寸和电压</a:t>
            </a:r>
            <a:r>
              <a:rPr lang="zh-CN" altLang="en-US" sz="2000" b="0" dirty="0" smtClean="0"/>
              <a:t>减半</a:t>
            </a:r>
            <a:r>
              <a:rPr lang="en-US" altLang="zh-CN" sz="2000" b="0" dirty="0" smtClean="0"/>
              <a:t>,MOS</a:t>
            </a:r>
            <a:r>
              <a:rPr lang="zh-CN" altLang="en-US" sz="2000" b="0" dirty="0"/>
              <a:t>管的切换速度将提高两倍</a:t>
            </a:r>
            <a:r>
              <a:rPr lang="zh-CN" altLang="en-US" sz="2000" b="0" dirty="0" smtClean="0"/>
              <a:t>，耗电量</a:t>
            </a:r>
            <a:r>
              <a:rPr lang="zh-CN" altLang="en-US" sz="2000" b="0" dirty="0"/>
              <a:t>降至</a:t>
            </a:r>
            <a:r>
              <a:rPr lang="en-US" altLang="zh-CN" sz="2000" b="0" dirty="0" smtClean="0"/>
              <a:t>1/4</a:t>
            </a:r>
            <a:r>
              <a:rPr lang="zh-CN" altLang="en-US" sz="2000" b="0" dirty="0" smtClean="0"/>
              <a:t>。</a:t>
            </a:r>
            <a:endParaRPr lang="zh-CN" altLang="en-US" sz="2000" b="0" dirty="0"/>
          </a:p>
        </p:txBody>
      </p:sp>
    </p:spTree>
    <p:extLst>
      <p:ext uri="{BB962C8B-B14F-4D97-AF65-F5344CB8AC3E}">
        <p14:creationId xmlns:p14="http://schemas.microsoft.com/office/powerpoint/2010/main" val="5451094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descr="Rectangle: Click to edit Master text styles&#10;Second level&#10;Third level&#10;Fourth level&#10;Fifth level"/>
          <p:cNvSpPr>
            <a:spLocks noGrp="1" noChangeArrowheads="1"/>
          </p:cNvSpPr>
          <p:nvPr>
            <p:ph type="body" idx="1"/>
          </p:nvPr>
        </p:nvSpPr>
        <p:spPr>
          <a:xfrm>
            <a:off x="611560" y="1524248"/>
            <a:ext cx="7989888" cy="4327525"/>
          </a:xfrm>
        </p:spPr>
        <p:txBody>
          <a:bodyPr/>
          <a:lstStyle/>
          <a:p>
            <a:pPr marL="0" indent="0" eaLnBrk="1" hangingPunct="1">
              <a:lnSpc>
                <a:spcPct val="110000"/>
              </a:lnSpc>
              <a:buNone/>
            </a:pPr>
            <a:r>
              <a:rPr lang="en-US" altLang="zh-CN" sz="2600" dirty="0" smtClean="0"/>
              <a:t>2. DRAM</a:t>
            </a:r>
            <a:r>
              <a:rPr lang="zh-CN" altLang="en-US" sz="2600" dirty="0" smtClean="0"/>
              <a:t> </a:t>
            </a:r>
            <a:r>
              <a:rPr lang="en-US" altLang="zh-CN" sz="2600" dirty="0" smtClean="0"/>
              <a:t>(</a:t>
            </a:r>
            <a:r>
              <a:rPr lang="zh-CN" altLang="en-US" sz="2600" dirty="0" smtClean="0"/>
              <a:t>动态随机访问存储器</a:t>
            </a:r>
            <a:r>
              <a:rPr lang="en-US" altLang="zh-CN" sz="2600" dirty="0" smtClean="0"/>
              <a:t>)</a:t>
            </a:r>
          </a:p>
          <a:p>
            <a:pPr marL="457200" indent="-457200" eaLnBrk="1" hangingPunct="1">
              <a:lnSpc>
                <a:spcPct val="110000"/>
              </a:lnSpc>
              <a:buFont typeface="Wingdings" pitchFamily="2" charset="2"/>
              <a:buNone/>
            </a:pPr>
            <a:r>
              <a:rPr lang="en-US" altLang="zh-CN" dirty="0" smtClean="0"/>
              <a:t>	</a:t>
            </a:r>
            <a:r>
              <a:rPr lang="zh-CN" altLang="en-US" sz="2400" dirty="0" smtClean="0"/>
              <a:t>单个</a:t>
            </a:r>
            <a:r>
              <a:rPr lang="en-US" altLang="zh-CN" sz="2400" dirty="0" smtClean="0"/>
              <a:t>DRAM</a:t>
            </a:r>
            <a:r>
              <a:rPr lang="zh-CN" altLang="en-US" sz="2400" dirty="0" smtClean="0"/>
              <a:t>模块的容量每年增加</a:t>
            </a:r>
            <a:r>
              <a:rPr lang="en-US" altLang="zh-CN" sz="2400" dirty="0" smtClean="0"/>
              <a:t>25-40%</a:t>
            </a:r>
            <a:r>
              <a:rPr lang="zh-CN" altLang="en-US" sz="2400" dirty="0" smtClean="0"/>
              <a:t>，增速逐年下降。</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153894"/>
            <a:ext cx="7185558" cy="2483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a:spLocks noGrp="1" noChangeArrowheads="1"/>
          </p:cNvSpPr>
          <p:nvPr>
            <p:ph type="title" idx="4294967295"/>
          </p:nvPr>
        </p:nvSpPr>
        <p:spPr>
          <a:xfrm>
            <a:off x="457200" y="188640"/>
            <a:ext cx="8229600" cy="1143000"/>
          </a:xfrm>
        </p:spPr>
        <p:txBody>
          <a:bodyPr>
            <a:normAutofit/>
          </a:bodyPr>
          <a:lstStyle/>
          <a:p>
            <a:r>
              <a:rPr kumimoji="1" lang="en-US" altLang="zh-CN" sz="3600" b="1" dirty="0">
                <a:latin typeface="+mj-ea"/>
              </a:rPr>
              <a:t>2.2.4 </a:t>
            </a:r>
            <a:r>
              <a:rPr kumimoji="1" lang="zh-CN" altLang="en-US" sz="3600" b="1" dirty="0">
                <a:latin typeface="+mj-ea"/>
              </a:rPr>
              <a:t>相关核心技术产品的发展</a:t>
            </a:r>
            <a:endParaRPr kumimoji="1" lang="en-US" altLang="zh-CN" sz="3600" b="1" dirty="0">
              <a:latin typeface="Verdana" pitchFamily="34" charset="0"/>
              <a:ea typeface="华文中宋" pitchFamily="2" charset="-122"/>
              <a:cs typeface="+mn-cs"/>
            </a:endParaRPr>
          </a:p>
        </p:txBody>
      </p:sp>
      <p:sp>
        <p:nvSpPr>
          <p:cNvPr id="2" name="矩形 1"/>
          <p:cNvSpPr/>
          <p:nvPr/>
        </p:nvSpPr>
        <p:spPr>
          <a:xfrm>
            <a:off x="1024627" y="2921341"/>
            <a:ext cx="3539752" cy="400110"/>
          </a:xfrm>
          <a:prstGeom prst="rect">
            <a:avLst/>
          </a:prstGeom>
        </p:spPr>
        <p:txBody>
          <a:bodyPr wrap="none">
            <a:spAutoFit/>
          </a:bodyPr>
          <a:lstStyle/>
          <a:p>
            <a:r>
              <a:rPr lang="zh-CN" altLang="en-US" sz="2000" dirty="0" smtClean="0"/>
              <a:t>源自：</a:t>
            </a:r>
            <a:r>
              <a:rPr lang="en-US" altLang="zh-CN" sz="2000" dirty="0" smtClean="0"/>
              <a:t>《</a:t>
            </a:r>
            <a:r>
              <a:rPr lang="zh-CN" altLang="en-US" sz="2000" dirty="0" smtClean="0"/>
              <a:t>支撑</a:t>
            </a:r>
            <a:r>
              <a:rPr lang="zh-CN" altLang="en-US" sz="2000" dirty="0"/>
              <a:t>处理器的</a:t>
            </a:r>
            <a:r>
              <a:rPr lang="zh-CN" altLang="en-US" sz="2000" dirty="0" smtClean="0"/>
              <a:t>技术</a:t>
            </a:r>
            <a:r>
              <a:rPr lang="en-US" altLang="zh-CN" sz="2000" dirty="0" smtClean="0"/>
              <a:t>》</a:t>
            </a:r>
            <a:endParaRPr lang="zh-CN" altLang="en-US" sz="2000" dirty="0"/>
          </a:p>
        </p:txBody>
      </p:sp>
    </p:spTree>
    <p:extLst>
      <p:ext uri="{BB962C8B-B14F-4D97-AF65-F5344CB8AC3E}">
        <p14:creationId xmlns:p14="http://schemas.microsoft.com/office/powerpoint/2010/main" val="7786051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descr="Rectangle: Click to edit Master text styles&#10;Second level&#10;Third level&#10;Fourth level&#10;Fifth level"/>
          <p:cNvSpPr>
            <a:spLocks noGrp="1" noChangeArrowheads="1"/>
          </p:cNvSpPr>
          <p:nvPr>
            <p:ph type="body" idx="1"/>
          </p:nvPr>
        </p:nvSpPr>
        <p:spPr>
          <a:xfrm>
            <a:off x="611560" y="1628800"/>
            <a:ext cx="7989888" cy="4327525"/>
          </a:xfrm>
        </p:spPr>
        <p:txBody>
          <a:bodyPr/>
          <a:lstStyle/>
          <a:p>
            <a:pPr marL="0" indent="0" eaLnBrk="1" hangingPunct="1">
              <a:lnSpc>
                <a:spcPct val="110000"/>
              </a:lnSpc>
              <a:buNone/>
            </a:pPr>
            <a:r>
              <a:rPr lang="en-US" altLang="zh-CN" sz="2600" dirty="0" smtClean="0"/>
              <a:t>3. </a:t>
            </a:r>
            <a:r>
              <a:rPr lang="zh-CN" altLang="en-US" sz="2600" dirty="0" smtClean="0"/>
              <a:t>闪</a:t>
            </a:r>
            <a:r>
              <a:rPr lang="zh-CN" altLang="en-US" sz="2600" dirty="0" smtClean="0"/>
              <a:t>存（</a:t>
            </a:r>
            <a:r>
              <a:rPr lang="zh-CN" altLang="en-US" sz="2600" dirty="0"/>
              <a:t>快擦型</a:t>
            </a:r>
            <a:r>
              <a:rPr lang="zh-CN" altLang="en-US" sz="2600" dirty="0"/>
              <a:t>存储器</a:t>
            </a:r>
            <a:r>
              <a:rPr lang="zh-CN" altLang="en-US" sz="2600" dirty="0" smtClean="0"/>
              <a:t>）</a:t>
            </a:r>
            <a:endParaRPr lang="en-US" altLang="zh-CN" sz="2600" dirty="0" smtClean="0"/>
          </a:p>
          <a:p>
            <a:pPr marL="457200" indent="-457200" eaLnBrk="1" hangingPunct="1">
              <a:lnSpc>
                <a:spcPct val="110000"/>
              </a:lnSpc>
              <a:buFont typeface="Wingdings" pitchFamily="2" charset="2"/>
              <a:buNone/>
            </a:pPr>
            <a:r>
              <a:rPr lang="en-US" altLang="zh-CN" dirty="0" smtClean="0"/>
              <a:t>		</a:t>
            </a:r>
            <a:r>
              <a:rPr lang="zh-CN" altLang="en-US" sz="2400" dirty="0" smtClean="0"/>
              <a:t>近几年</a:t>
            </a:r>
            <a:r>
              <a:rPr lang="zh-CN" altLang="en-US" sz="2400" dirty="0" smtClean="0"/>
              <a:t>，每年约</a:t>
            </a:r>
            <a:r>
              <a:rPr lang="en-US" altLang="zh-CN" sz="2400" dirty="0" smtClean="0"/>
              <a:t>50-60%</a:t>
            </a:r>
            <a:r>
              <a:rPr lang="zh-CN" altLang="en-US" sz="2400" dirty="0" smtClean="0"/>
              <a:t>的速度增长，大约每两年</a:t>
            </a:r>
            <a:r>
              <a:rPr lang="zh-CN" altLang="en-US" sz="2400" dirty="0" smtClean="0"/>
              <a:t>翻一番，大量用于便携式设备。</a:t>
            </a:r>
            <a:endParaRPr lang="en-US" altLang="zh-CN" sz="2400" dirty="0" smtClean="0"/>
          </a:p>
          <a:p>
            <a:pPr marL="457200" indent="-457200" eaLnBrk="1" hangingPunct="1">
              <a:lnSpc>
                <a:spcPct val="110000"/>
              </a:lnSpc>
              <a:buFont typeface="Wingdings" pitchFamily="2" charset="2"/>
              <a:buNone/>
            </a:pPr>
            <a:endParaRPr lang="en-US" altLang="zh-CN" sz="1800" dirty="0" smtClean="0"/>
          </a:p>
          <a:p>
            <a:pPr marL="0" indent="0" eaLnBrk="1" hangingPunct="1">
              <a:lnSpc>
                <a:spcPct val="110000"/>
              </a:lnSpc>
              <a:buNone/>
            </a:pPr>
            <a:r>
              <a:rPr lang="en-US" altLang="zh-CN" sz="2600" dirty="0" smtClean="0"/>
              <a:t>4. </a:t>
            </a:r>
            <a:r>
              <a:rPr lang="zh-CN" altLang="en-US" sz="2600" dirty="0" smtClean="0"/>
              <a:t>磁盘</a:t>
            </a:r>
            <a:endParaRPr lang="en-US" altLang="zh-CN" sz="2600" dirty="0" smtClean="0"/>
          </a:p>
          <a:p>
            <a:pPr marL="457200" indent="-457200" eaLnBrk="1" hangingPunct="1">
              <a:lnSpc>
                <a:spcPct val="110000"/>
              </a:lnSpc>
              <a:buFont typeface="Wingdings" pitchFamily="2" charset="2"/>
              <a:buNone/>
            </a:pPr>
            <a:r>
              <a:rPr lang="en-US" altLang="zh-CN" dirty="0" smtClean="0"/>
              <a:t>		</a:t>
            </a:r>
            <a:r>
              <a:rPr lang="zh-CN" altLang="en-US" sz="2400" dirty="0" smtClean="0"/>
              <a:t>从</a:t>
            </a:r>
            <a:r>
              <a:rPr lang="en-US" altLang="zh-CN" sz="2400" dirty="0" smtClean="0"/>
              <a:t>04</a:t>
            </a:r>
            <a:r>
              <a:rPr lang="zh-CN" altLang="en-US" sz="2400" dirty="0" smtClean="0"/>
              <a:t>年开始，大约每年增长</a:t>
            </a:r>
            <a:r>
              <a:rPr lang="en-US" altLang="zh-CN" sz="2400" dirty="0" smtClean="0"/>
              <a:t>40%</a:t>
            </a:r>
            <a:r>
              <a:rPr lang="zh-CN" altLang="en-US" sz="2400" dirty="0" smtClean="0"/>
              <a:t>，约每</a:t>
            </a:r>
            <a:r>
              <a:rPr lang="en-US" altLang="zh-CN" sz="2400" dirty="0" smtClean="0"/>
              <a:t>3</a:t>
            </a:r>
            <a:r>
              <a:rPr lang="zh-CN" altLang="en-US" sz="2400" dirty="0" smtClean="0"/>
              <a:t>年翻一番。</a:t>
            </a:r>
            <a:r>
              <a:rPr lang="en-US" altLang="zh-CN" sz="2400" dirty="0" smtClean="0"/>
              <a:t>SSD</a:t>
            </a:r>
            <a:r>
              <a:rPr lang="zh-CN" altLang="en-US" sz="2400" dirty="0" smtClean="0"/>
              <a:t>的成本的迅速下降。</a:t>
            </a:r>
            <a:endParaRPr lang="en-US" altLang="zh-CN" sz="2400" dirty="0" smtClean="0"/>
          </a:p>
          <a:p>
            <a:pPr marL="457200" indent="-457200" eaLnBrk="1" hangingPunct="1">
              <a:lnSpc>
                <a:spcPct val="110000"/>
              </a:lnSpc>
              <a:buFont typeface="Wingdings" pitchFamily="2" charset="2"/>
              <a:buNone/>
            </a:pPr>
            <a:endParaRPr lang="en-US" altLang="zh-CN" sz="2400" dirty="0"/>
          </a:p>
          <a:p>
            <a:pPr marL="457200" indent="-457200" eaLnBrk="1" hangingPunct="1">
              <a:lnSpc>
                <a:spcPct val="110000"/>
              </a:lnSpc>
              <a:buFont typeface="Wingdings" pitchFamily="2" charset="2"/>
              <a:buNone/>
            </a:pPr>
            <a:r>
              <a:rPr lang="en-US" altLang="zh-CN" sz="2400" dirty="0" smtClean="0"/>
              <a:t>5. </a:t>
            </a:r>
            <a:r>
              <a:rPr lang="zh-CN" altLang="en-US" sz="2400" dirty="0" smtClean="0"/>
              <a:t>网络</a:t>
            </a:r>
            <a:endParaRPr lang="en-US" altLang="zh-CN" sz="2400" dirty="0" smtClean="0"/>
          </a:p>
          <a:p>
            <a:pPr marL="457200" indent="-457200" eaLnBrk="1" hangingPunct="1">
              <a:lnSpc>
                <a:spcPct val="110000"/>
              </a:lnSpc>
              <a:buFont typeface="Wingdings" pitchFamily="2" charset="2"/>
              <a:buNone/>
            </a:pPr>
            <a:endParaRPr lang="zh-CN" altLang="en-US" sz="2000" dirty="0" smtClean="0">
              <a:solidFill>
                <a:srgbClr val="000090"/>
              </a:solidFill>
            </a:endParaRPr>
          </a:p>
        </p:txBody>
      </p:sp>
      <p:sp>
        <p:nvSpPr>
          <p:cNvPr id="4" name="Rectangle 4"/>
          <p:cNvSpPr>
            <a:spLocks noGrp="1" noChangeArrowheads="1"/>
          </p:cNvSpPr>
          <p:nvPr>
            <p:ph type="title" idx="4294967295"/>
          </p:nvPr>
        </p:nvSpPr>
        <p:spPr>
          <a:xfrm>
            <a:off x="457200" y="188640"/>
            <a:ext cx="8229600" cy="1143000"/>
          </a:xfrm>
        </p:spPr>
        <p:txBody>
          <a:bodyPr>
            <a:normAutofit/>
          </a:bodyPr>
          <a:lstStyle/>
          <a:p>
            <a:r>
              <a:rPr kumimoji="1" lang="en-US" altLang="zh-CN" sz="3600" b="1" dirty="0">
                <a:latin typeface="+mj-ea"/>
              </a:rPr>
              <a:t>2.2.4 </a:t>
            </a:r>
            <a:r>
              <a:rPr kumimoji="1" lang="zh-CN" altLang="en-US" sz="3600" b="1" dirty="0">
                <a:latin typeface="+mj-ea"/>
              </a:rPr>
              <a:t>相关核心技术产品的发展</a:t>
            </a:r>
            <a:endParaRPr kumimoji="1" lang="en-US" altLang="zh-CN" sz="3600" b="1" dirty="0">
              <a:latin typeface="Verdana" pitchFamily="34" charset="0"/>
              <a:ea typeface="华文中宋" pitchFamily="2" charset="-122"/>
              <a:cs typeface="+mn-cs"/>
            </a:endParaRPr>
          </a:p>
        </p:txBody>
      </p:sp>
    </p:spTree>
    <p:extLst>
      <p:ext uri="{BB962C8B-B14F-4D97-AF65-F5344CB8AC3E}">
        <p14:creationId xmlns:p14="http://schemas.microsoft.com/office/powerpoint/2010/main" val="196180152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normAutofit/>
          </a:bodyPr>
          <a:lstStyle/>
          <a:p>
            <a:pPr eaLnBrk="1" hangingPunct="1"/>
            <a:r>
              <a:rPr kumimoji="1" lang="en-US" altLang="zh-CN" sz="3600" b="1" dirty="0" smtClean="0">
                <a:latin typeface="+mj-ea"/>
                <a:cs typeface="+mn-cs"/>
              </a:rPr>
              <a:t>2.2.5 </a:t>
            </a:r>
            <a:r>
              <a:rPr kumimoji="1" lang="zh-CN" altLang="en-US" sz="3600" b="1" dirty="0">
                <a:latin typeface="+mj-ea"/>
                <a:cs typeface="+mn-cs"/>
              </a:rPr>
              <a:t>体系结构的发展</a:t>
            </a:r>
          </a:p>
        </p:txBody>
      </p:sp>
      <p:sp>
        <p:nvSpPr>
          <p:cNvPr id="17411" name="Rectangle 3"/>
          <p:cNvSpPr>
            <a:spLocks noGrp="1" noChangeArrowheads="1"/>
          </p:cNvSpPr>
          <p:nvPr>
            <p:ph type="body" idx="4294967295"/>
          </p:nvPr>
        </p:nvSpPr>
        <p:spPr/>
        <p:txBody>
          <a:bodyPr/>
          <a:lstStyle/>
          <a:p>
            <a:pPr marL="0" indent="0" eaLnBrk="1" hangingPunct="1">
              <a:lnSpc>
                <a:spcPct val="170000"/>
              </a:lnSpc>
              <a:buNone/>
            </a:pPr>
            <a:r>
              <a:rPr lang="en-US" altLang="zh-CN" sz="2400" b="1" dirty="0" smtClean="0">
                <a:latin typeface="+mj-ea"/>
                <a:ea typeface="+mj-ea"/>
              </a:rPr>
              <a:t>1.</a:t>
            </a:r>
            <a:r>
              <a:rPr lang="zh-CN" altLang="en-US" sz="2400" b="1" dirty="0" smtClean="0">
                <a:latin typeface="+mj-ea"/>
                <a:ea typeface="+mj-ea"/>
              </a:rPr>
              <a:t>分布的</a:t>
            </a:r>
            <a:r>
              <a:rPr lang="en-US" altLang="zh-CN" sz="2400" b="1" dirty="0" smtClean="0">
                <a:latin typeface="+mj-ea"/>
                <a:ea typeface="+mj-ea"/>
              </a:rPr>
              <a:t>IO</a:t>
            </a:r>
            <a:r>
              <a:rPr lang="zh-CN" altLang="en-US" sz="2400" b="1" dirty="0" smtClean="0">
                <a:latin typeface="+mj-ea"/>
                <a:ea typeface="+mj-ea"/>
              </a:rPr>
              <a:t>处理能力。</a:t>
            </a:r>
          </a:p>
          <a:p>
            <a:pPr marL="0" indent="0" eaLnBrk="1" hangingPunct="1">
              <a:lnSpc>
                <a:spcPct val="170000"/>
              </a:lnSpc>
              <a:buNone/>
            </a:pPr>
            <a:r>
              <a:rPr lang="en-US" altLang="zh-CN" sz="2400" b="1" dirty="0" smtClean="0">
                <a:latin typeface="+mj-ea"/>
                <a:ea typeface="+mj-ea"/>
              </a:rPr>
              <a:t>2.</a:t>
            </a:r>
            <a:r>
              <a:rPr lang="zh-CN" altLang="en-US" sz="2400" b="1" dirty="0" smtClean="0">
                <a:latin typeface="+mj-ea"/>
                <a:ea typeface="+mj-ea"/>
              </a:rPr>
              <a:t>保护的存储器空间。</a:t>
            </a:r>
          </a:p>
          <a:p>
            <a:pPr marL="0" indent="0" eaLnBrk="1" hangingPunct="1">
              <a:lnSpc>
                <a:spcPct val="170000"/>
              </a:lnSpc>
              <a:buNone/>
            </a:pPr>
            <a:r>
              <a:rPr lang="en-US" altLang="zh-CN" sz="2400" b="1" dirty="0" smtClean="0">
                <a:latin typeface="+mj-ea"/>
                <a:ea typeface="+mj-ea"/>
              </a:rPr>
              <a:t>3.</a:t>
            </a:r>
            <a:r>
              <a:rPr lang="zh-CN" altLang="en-US" sz="2400" b="1" dirty="0" smtClean="0">
                <a:latin typeface="+mj-ea"/>
                <a:ea typeface="+mj-ea"/>
              </a:rPr>
              <a:t>存储器组织结构的发展。</a:t>
            </a:r>
            <a:endParaRPr lang="en-US" altLang="zh-CN" sz="2400" b="1" dirty="0" smtClean="0">
              <a:latin typeface="+mj-ea"/>
              <a:ea typeface="+mj-ea"/>
            </a:endParaRPr>
          </a:p>
          <a:p>
            <a:pPr marL="0" indent="0" eaLnBrk="1" hangingPunct="1">
              <a:lnSpc>
                <a:spcPct val="170000"/>
              </a:lnSpc>
              <a:buNone/>
            </a:pPr>
            <a:r>
              <a:rPr lang="en-US" altLang="zh-CN" sz="2400" b="1" dirty="0" smtClean="0">
                <a:latin typeface="+mj-ea"/>
                <a:ea typeface="+mj-ea"/>
              </a:rPr>
              <a:t>4.</a:t>
            </a:r>
            <a:r>
              <a:rPr lang="zh-CN" altLang="en-US" sz="2400" b="1" dirty="0" smtClean="0">
                <a:latin typeface="+mj-ea"/>
                <a:ea typeface="+mj-ea"/>
              </a:rPr>
              <a:t>并行处理技术</a:t>
            </a:r>
            <a:endParaRPr lang="en-US" altLang="zh-CN" sz="2400" b="1" dirty="0" smtClean="0">
              <a:latin typeface="+mj-ea"/>
              <a:ea typeface="+mj-ea"/>
            </a:endParaRPr>
          </a:p>
          <a:p>
            <a:pPr marL="0" indent="0" eaLnBrk="1" hangingPunct="1">
              <a:lnSpc>
                <a:spcPct val="170000"/>
              </a:lnSpc>
              <a:buNone/>
            </a:pPr>
            <a:r>
              <a:rPr lang="en-US" altLang="zh-CN" sz="2400" b="1" dirty="0" smtClean="0">
                <a:latin typeface="+mj-ea"/>
                <a:ea typeface="+mj-ea"/>
              </a:rPr>
              <a:t>5.</a:t>
            </a:r>
            <a:r>
              <a:rPr lang="zh-CN" altLang="en-US" sz="2400" b="1" dirty="0" smtClean="0">
                <a:latin typeface="+mj-ea"/>
                <a:ea typeface="+mj-ea"/>
              </a:rPr>
              <a:t>指令集发展</a:t>
            </a:r>
          </a:p>
        </p:txBody>
      </p:sp>
    </p:spTree>
    <p:extLst>
      <p:ext uri="{BB962C8B-B14F-4D97-AF65-F5344CB8AC3E}">
        <p14:creationId xmlns:p14="http://schemas.microsoft.com/office/powerpoint/2010/main" val="535125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Text Box 7"/>
          <p:cNvSpPr txBox="1">
            <a:spLocks noChangeArrowheads="1"/>
          </p:cNvSpPr>
          <p:nvPr/>
        </p:nvSpPr>
        <p:spPr bwMode="auto">
          <a:xfrm>
            <a:off x="2909888" y="936625"/>
            <a:ext cx="9350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en-US" altLang="zh-CN" sz="2800">
                <a:latin typeface="Times New Roman" pitchFamily="18" charset="0"/>
              </a:rPr>
              <a:t>ALU</a:t>
            </a:r>
          </a:p>
        </p:txBody>
      </p:sp>
      <p:sp>
        <p:nvSpPr>
          <p:cNvPr id="24582" name="Text Box 6"/>
          <p:cNvSpPr txBox="1">
            <a:spLocks noChangeArrowheads="1"/>
          </p:cNvSpPr>
          <p:nvPr/>
        </p:nvSpPr>
        <p:spPr bwMode="auto">
          <a:xfrm>
            <a:off x="3232150" y="1981200"/>
            <a:ext cx="898525"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800"/>
              <a:t>主存</a:t>
            </a:r>
          </a:p>
          <a:p>
            <a:pPr eaLnBrk="1" hangingPunct="1">
              <a:spcBef>
                <a:spcPct val="20000"/>
              </a:spcBef>
            </a:pPr>
            <a:r>
              <a:rPr lang="zh-CN" altLang="en-US" sz="2800"/>
              <a:t>辅存</a:t>
            </a:r>
          </a:p>
        </p:txBody>
      </p:sp>
      <p:sp>
        <p:nvSpPr>
          <p:cNvPr id="24586" name="AutoShape 10"/>
          <p:cNvSpPr>
            <a:spLocks/>
          </p:cNvSpPr>
          <p:nvPr/>
        </p:nvSpPr>
        <p:spPr bwMode="auto">
          <a:xfrm>
            <a:off x="2987675" y="2149475"/>
            <a:ext cx="152400" cy="765175"/>
          </a:xfrm>
          <a:prstGeom prst="leftBrace">
            <a:avLst>
              <a:gd name="adj1" fmla="val 41840"/>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a:spcBef>
                <a:spcPct val="20000"/>
              </a:spcBef>
            </a:pPr>
            <a:endParaRPr lang="zh-CN" altLang="en-US"/>
          </a:p>
        </p:txBody>
      </p:sp>
      <p:sp>
        <p:nvSpPr>
          <p:cNvPr id="24587" name="AutoShape 11"/>
          <p:cNvSpPr>
            <a:spLocks/>
          </p:cNvSpPr>
          <p:nvPr/>
        </p:nvSpPr>
        <p:spPr bwMode="auto">
          <a:xfrm>
            <a:off x="3762375" y="1143000"/>
            <a:ext cx="152400" cy="762000"/>
          </a:xfrm>
          <a:prstGeom prst="rightBrace">
            <a:avLst>
              <a:gd name="adj1" fmla="val 41667"/>
              <a:gd name="adj2" fmla="val 47454"/>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a:spcBef>
                <a:spcPct val="20000"/>
              </a:spcBef>
            </a:pPr>
            <a:endParaRPr lang="zh-CN" altLang="en-US"/>
          </a:p>
        </p:txBody>
      </p:sp>
      <p:sp>
        <p:nvSpPr>
          <p:cNvPr id="24588" name="Text Box 12"/>
          <p:cNvSpPr txBox="1">
            <a:spLocks noChangeArrowheads="1"/>
          </p:cNvSpPr>
          <p:nvPr/>
        </p:nvSpPr>
        <p:spPr bwMode="auto">
          <a:xfrm>
            <a:off x="3879850" y="1241425"/>
            <a:ext cx="915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en-US" altLang="zh-CN" sz="2800">
                <a:solidFill>
                  <a:schemeClr val="folHlink"/>
                </a:solidFill>
                <a:latin typeface="Times New Roman" pitchFamily="18" charset="0"/>
              </a:rPr>
              <a:t>CPU</a:t>
            </a:r>
          </a:p>
        </p:txBody>
      </p:sp>
      <p:sp>
        <p:nvSpPr>
          <p:cNvPr id="24589" name="AutoShape 13"/>
          <p:cNvSpPr>
            <a:spLocks/>
          </p:cNvSpPr>
          <p:nvPr/>
        </p:nvSpPr>
        <p:spPr bwMode="auto">
          <a:xfrm>
            <a:off x="4953000" y="1447800"/>
            <a:ext cx="152400" cy="990600"/>
          </a:xfrm>
          <a:prstGeom prst="rightBrace">
            <a:avLst>
              <a:gd name="adj1" fmla="val 54167"/>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a:spcBef>
                <a:spcPct val="20000"/>
              </a:spcBef>
            </a:pPr>
            <a:endParaRPr lang="zh-CN" altLang="en-US"/>
          </a:p>
        </p:txBody>
      </p:sp>
      <p:sp>
        <p:nvSpPr>
          <p:cNvPr id="24590" name="Text Box 14"/>
          <p:cNvSpPr txBox="1">
            <a:spLocks noChangeArrowheads="1"/>
          </p:cNvSpPr>
          <p:nvPr/>
        </p:nvSpPr>
        <p:spPr bwMode="auto">
          <a:xfrm>
            <a:off x="5181600" y="1692275"/>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800">
                <a:solidFill>
                  <a:schemeClr val="folHlink"/>
                </a:solidFill>
              </a:rPr>
              <a:t>主机</a:t>
            </a:r>
          </a:p>
        </p:txBody>
      </p:sp>
      <p:sp>
        <p:nvSpPr>
          <p:cNvPr id="24592" name="Text Box 16"/>
          <p:cNvSpPr txBox="1">
            <a:spLocks noChangeArrowheads="1"/>
          </p:cNvSpPr>
          <p:nvPr/>
        </p:nvSpPr>
        <p:spPr bwMode="auto">
          <a:xfrm>
            <a:off x="5181600" y="3122613"/>
            <a:ext cx="17668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en-US" altLang="zh-CN" sz="2800">
                <a:solidFill>
                  <a:schemeClr val="folHlink"/>
                </a:solidFill>
                <a:latin typeface="Times New Roman" pitchFamily="18" charset="0"/>
              </a:rPr>
              <a:t>I/O</a:t>
            </a:r>
            <a:r>
              <a:rPr lang="zh-CN" altLang="en-US" sz="2800">
                <a:solidFill>
                  <a:schemeClr val="folHlink"/>
                </a:solidFill>
                <a:latin typeface="Times New Roman" pitchFamily="18" charset="0"/>
              </a:rPr>
              <a:t>设备</a:t>
            </a:r>
          </a:p>
        </p:txBody>
      </p:sp>
      <p:sp>
        <p:nvSpPr>
          <p:cNvPr id="24594" name="AutoShape 18"/>
          <p:cNvSpPr>
            <a:spLocks/>
          </p:cNvSpPr>
          <p:nvPr/>
        </p:nvSpPr>
        <p:spPr bwMode="auto">
          <a:xfrm>
            <a:off x="6580188" y="1981200"/>
            <a:ext cx="152400" cy="1447800"/>
          </a:xfrm>
          <a:prstGeom prst="rightBrace">
            <a:avLst>
              <a:gd name="adj1" fmla="val 79167"/>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a:spcBef>
                <a:spcPct val="20000"/>
              </a:spcBef>
            </a:pPr>
            <a:endParaRPr lang="zh-CN" altLang="en-US"/>
          </a:p>
        </p:txBody>
      </p:sp>
      <p:sp>
        <p:nvSpPr>
          <p:cNvPr id="24595" name="Text Box 19"/>
          <p:cNvSpPr txBox="1">
            <a:spLocks noChangeArrowheads="1"/>
          </p:cNvSpPr>
          <p:nvPr/>
        </p:nvSpPr>
        <p:spPr bwMode="auto">
          <a:xfrm>
            <a:off x="6769100" y="236220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800">
                <a:solidFill>
                  <a:schemeClr val="folHlink"/>
                </a:solidFill>
              </a:rPr>
              <a:t>硬件</a:t>
            </a:r>
          </a:p>
        </p:txBody>
      </p:sp>
      <p:sp>
        <p:nvSpPr>
          <p:cNvPr id="24644" name="Text Box 68"/>
          <p:cNvSpPr txBox="1">
            <a:spLocks noChangeArrowheads="1"/>
          </p:cNvSpPr>
          <p:nvPr/>
        </p:nvSpPr>
        <p:spPr bwMode="auto">
          <a:xfrm>
            <a:off x="3003550" y="1560513"/>
            <a:ext cx="698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en-US" altLang="zh-CN" sz="2800">
                <a:latin typeface="Times New Roman" pitchFamily="18" charset="0"/>
              </a:rPr>
              <a:t>CU</a:t>
            </a:r>
            <a:endParaRPr lang="zh-CN" altLang="en-US" sz="2800">
              <a:latin typeface="Times New Roman" pitchFamily="18" charset="0"/>
            </a:endParaRPr>
          </a:p>
        </p:txBody>
      </p:sp>
      <p:sp>
        <p:nvSpPr>
          <p:cNvPr id="25613" name="Text Box 75"/>
          <p:cNvSpPr txBox="1">
            <a:spLocks noChangeArrowheads="1"/>
          </p:cNvSpPr>
          <p:nvPr/>
        </p:nvSpPr>
        <p:spPr bwMode="auto">
          <a:xfrm>
            <a:off x="606425" y="301625"/>
            <a:ext cx="5794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3600">
                <a:latin typeface="Times New Roman" pitchFamily="18" charset="0"/>
              </a:rPr>
              <a:t>2</a:t>
            </a:r>
            <a:r>
              <a:rPr lang="zh-CN" altLang="en-US" sz="3600"/>
              <a:t>.现代计算机硬件框图</a:t>
            </a:r>
          </a:p>
        </p:txBody>
      </p:sp>
      <p:grpSp>
        <p:nvGrpSpPr>
          <p:cNvPr id="2" name="Group 105"/>
          <p:cNvGrpSpPr>
            <a:grpSpLocks/>
          </p:cNvGrpSpPr>
          <p:nvPr/>
        </p:nvGrpSpPr>
        <p:grpSpPr bwMode="auto">
          <a:xfrm>
            <a:off x="1323975" y="914400"/>
            <a:ext cx="2867025" cy="3140075"/>
            <a:chOff x="834" y="576"/>
            <a:chExt cx="1806" cy="1978"/>
          </a:xfrm>
        </p:grpSpPr>
        <p:sp>
          <p:nvSpPr>
            <p:cNvPr id="25634" name="Text Box 4"/>
            <p:cNvSpPr txBox="1">
              <a:spLocks noChangeArrowheads="1"/>
            </p:cNvSpPr>
            <p:nvPr/>
          </p:nvSpPr>
          <p:spPr bwMode="auto">
            <a:xfrm>
              <a:off x="834" y="1392"/>
              <a:ext cx="113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3000"/>
                <a:t>存储器</a:t>
              </a:r>
            </a:p>
          </p:txBody>
        </p:sp>
        <p:sp>
          <p:nvSpPr>
            <p:cNvPr id="25635" name="Text Box 5"/>
            <p:cNvSpPr txBox="1">
              <a:spLocks noChangeArrowheads="1"/>
            </p:cNvSpPr>
            <p:nvPr/>
          </p:nvSpPr>
          <p:spPr bwMode="auto">
            <a:xfrm>
              <a:off x="834" y="1824"/>
              <a:ext cx="175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3000"/>
                <a:t>输入设备</a:t>
              </a:r>
            </a:p>
          </p:txBody>
        </p:sp>
        <p:sp>
          <p:nvSpPr>
            <p:cNvPr id="25636" name="Text Box 8"/>
            <p:cNvSpPr txBox="1">
              <a:spLocks noChangeArrowheads="1"/>
            </p:cNvSpPr>
            <p:nvPr/>
          </p:nvSpPr>
          <p:spPr bwMode="auto">
            <a:xfrm>
              <a:off x="834" y="576"/>
              <a:ext cx="133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3000"/>
                <a:t>运算器</a:t>
              </a:r>
            </a:p>
          </p:txBody>
        </p:sp>
        <p:sp>
          <p:nvSpPr>
            <p:cNvPr id="25637" name="Text Box 76"/>
            <p:cNvSpPr txBox="1">
              <a:spLocks noChangeArrowheads="1"/>
            </p:cNvSpPr>
            <p:nvPr/>
          </p:nvSpPr>
          <p:spPr bwMode="auto">
            <a:xfrm>
              <a:off x="834" y="2208"/>
              <a:ext cx="180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3000"/>
                <a:t>输出设备</a:t>
              </a:r>
            </a:p>
          </p:txBody>
        </p:sp>
        <p:sp>
          <p:nvSpPr>
            <p:cNvPr id="25638" name="Text Box 77"/>
            <p:cNvSpPr txBox="1">
              <a:spLocks noChangeArrowheads="1"/>
            </p:cNvSpPr>
            <p:nvPr/>
          </p:nvSpPr>
          <p:spPr bwMode="auto">
            <a:xfrm>
              <a:off x="834" y="960"/>
              <a:ext cx="118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3000"/>
                <a:t>控制器</a:t>
              </a:r>
            </a:p>
          </p:txBody>
        </p:sp>
      </p:grpSp>
      <p:sp>
        <p:nvSpPr>
          <p:cNvPr id="24668" name="Rectangle 92"/>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charset="0"/>
              </a:rPr>
              <a:t>1.2</a:t>
            </a:r>
          </a:p>
        </p:txBody>
      </p:sp>
      <p:grpSp>
        <p:nvGrpSpPr>
          <p:cNvPr id="3" name="Group 110"/>
          <p:cNvGrpSpPr>
            <a:grpSpLocks/>
          </p:cNvGrpSpPr>
          <p:nvPr/>
        </p:nvGrpSpPr>
        <p:grpSpPr bwMode="auto">
          <a:xfrm>
            <a:off x="1400175" y="4200525"/>
            <a:ext cx="6448425" cy="2428875"/>
            <a:chOff x="882" y="2646"/>
            <a:chExt cx="4062" cy="1530"/>
          </a:xfrm>
        </p:grpSpPr>
        <p:sp>
          <p:nvSpPr>
            <p:cNvPr id="25619" name="Rectangle 23"/>
            <p:cNvSpPr>
              <a:spLocks noChangeArrowheads="1"/>
            </p:cNvSpPr>
            <p:nvPr/>
          </p:nvSpPr>
          <p:spPr bwMode="auto">
            <a:xfrm>
              <a:off x="2201" y="2838"/>
              <a:ext cx="1436" cy="1247"/>
            </a:xfrm>
            <a:prstGeom prst="rect">
              <a:avLst/>
            </a:prstGeom>
            <a:noFill/>
            <a:ln w="27051">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25620" name="Rectangle 32"/>
            <p:cNvSpPr>
              <a:spLocks noChangeArrowheads="1"/>
            </p:cNvSpPr>
            <p:nvPr/>
          </p:nvSpPr>
          <p:spPr bwMode="auto">
            <a:xfrm>
              <a:off x="2389" y="3078"/>
              <a:ext cx="1133" cy="384"/>
            </a:xfrm>
            <a:prstGeom prst="rect">
              <a:avLst/>
            </a:prstGeom>
            <a:noFill/>
            <a:ln w="27051">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tIns="54000"/>
            <a:lstStyle/>
            <a:p>
              <a:pPr algn="ctr">
                <a:spcBef>
                  <a:spcPct val="20000"/>
                </a:spcBef>
              </a:pPr>
              <a:r>
                <a:rPr lang="en-US" altLang="zh-CN" sz="2800">
                  <a:latin typeface="Times New Roman" pitchFamily="18" charset="0"/>
                </a:rPr>
                <a:t>ALU</a:t>
              </a:r>
            </a:p>
          </p:txBody>
        </p:sp>
        <p:sp>
          <p:nvSpPr>
            <p:cNvPr id="25621" name="Rectangle 54"/>
            <p:cNvSpPr>
              <a:spLocks noChangeArrowheads="1"/>
            </p:cNvSpPr>
            <p:nvPr/>
          </p:nvSpPr>
          <p:spPr bwMode="auto">
            <a:xfrm>
              <a:off x="2710" y="2848"/>
              <a:ext cx="39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400">
                  <a:latin typeface="Times New Roman" pitchFamily="18" charset="0"/>
                </a:rPr>
                <a:t>CPU</a:t>
              </a:r>
              <a:endParaRPr lang="en-US" altLang="zh-CN" sz="2400"/>
            </a:p>
          </p:txBody>
        </p:sp>
        <p:sp>
          <p:nvSpPr>
            <p:cNvPr id="25622" name="Rectangle 55"/>
            <p:cNvSpPr>
              <a:spLocks noChangeArrowheads="1"/>
            </p:cNvSpPr>
            <p:nvPr/>
          </p:nvSpPr>
          <p:spPr bwMode="auto">
            <a:xfrm>
              <a:off x="882" y="2646"/>
              <a:ext cx="2906" cy="1530"/>
            </a:xfrm>
            <a:prstGeom prst="rect">
              <a:avLst/>
            </a:prstGeom>
            <a:noFill/>
            <a:ln w="27051">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25623" name="Rectangle 57"/>
            <p:cNvSpPr>
              <a:spLocks noChangeArrowheads="1"/>
            </p:cNvSpPr>
            <p:nvPr/>
          </p:nvSpPr>
          <p:spPr bwMode="auto">
            <a:xfrm>
              <a:off x="1722" y="2694"/>
              <a:ext cx="38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20000"/>
                </a:spcBef>
              </a:pPr>
              <a:r>
                <a:rPr lang="zh-CN" altLang="en-US" sz="2400"/>
                <a:t>主机</a:t>
              </a:r>
            </a:p>
          </p:txBody>
        </p:sp>
        <p:sp>
          <p:nvSpPr>
            <p:cNvPr id="25624" name="Rectangle 38"/>
            <p:cNvSpPr>
              <a:spLocks noChangeArrowheads="1"/>
            </p:cNvSpPr>
            <p:nvPr/>
          </p:nvSpPr>
          <p:spPr bwMode="auto">
            <a:xfrm>
              <a:off x="4305" y="2646"/>
              <a:ext cx="639" cy="1530"/>
            </a:xfrm>
            <a:prstGeom prst="rect">
              <a:avLst/>
            </a:prstGeom>
            <a:noFill/>
            <a:ln w="27051">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25625" name="Text Box 62"/>
            <p:cNvSpPr txBox="1">
              <a:spLocks noChangeArrowheads="1"/>
            </p:cNvSpPr>
            <p:nvPr/>
          </p:nvSpPr>
          <p:spPr bwMode="auto">
            <a:xfrm>
              <a:off x="4290" y="3031"/>
              <a:ext cx="624" cy="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algn="ctr" eaLnBrk="1" hangingPunct="1">
                <a:spcBef>
                  <a:spcPct val="50000"/>
                </a:spcBef>
              </a:pPr>
              <a:r>
                <a:rPr lang="en-US" altLang="zh-CN" sz="3200">
                  <a:latin typeface="Times New Roman" pitchFamily="18" charset="0"/>
                </a:rPr>
                <a:t>I/O</a:t>
              </a:r>
            </a:p>
            <a:p>
              <a:pPr algn="ctr" eaLnBrk="1" hangingPunct="1">
                <a:spcBef>
                  <a:spcPct val="50000"/>
                </a:spcBef>
              </a:pPr>
              <a:r>
                <a:rPr lang="zh-CN" altLang="en-US" sz="2800">
                  <a:latin typeface="Times New Roman" pitchFamily="18" charset="0"/>
                </a:rPr>
                <a:t>设备</a:t>
              </a:r>
            </a:p>
          </p:txBody>
        </p:sp>
        <p:sp>
          <p:nvSpPr>
            <p:cNvPr id="25626" name="Rectangle 78"/>
            <p:cNvSpPr>
              <a:spLocks noChangeArrowheads="1"/>
            </p:cNvSpPr>
            <p:nvPr/>
          </p:nvSpPr>
          <p:spPr bwMode="auto">
            <a:xfrm>
              <a:off x="2389" y="3606"/>
              <a:ext cx="1133" cy="384"/>
            </a:xfrm>
            <a:prstGeom prst="rect">
              <a:avLst/>
            </a:prstGeom>
            <a:noFill/>
            <a:ln w="27051">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tIns="54000"/>
            <a:lstStyle/>
            <a:p>
              <a:pPr algn="ctr">
                <a:spcBef>
                  <a:spcPct val="20000"/>
                </a:spcBef>
              </a:pPr>
              <a:r>
                <a:rPr lang="en-US" altLang="zh-CN" sz="2800">
                  <a:latin typeface="Times New Roman" pitchFamily="18" charset="0"/>
                </a:rPr>
                <a:t>CU</a:t>
              </a:r>
            </a:p>
          </p:txBody>
        </p:sp>
        <p:sp>
          <p:nvSpPr>
            <p:cNvPr id="25627" name="Freeform 80"/>
            <p:cNvSpPr>
              <a:spLocks/>
            </p:cNvSpPr>
            <p:nvPr/>
          </p:nvSpPr>
          <p:spPr bwMode="auto">
            <a:xfrm>
              <a:off x="2944" y="3460"/>
              <a:ext cx="1" cy="146"/>
            </a:xfrm>
            <a:custGeom>
              <a:avLst/>
              <a:gdLst>
                <a:gd name="T0" fmla="*/ 0 w 1"/>
                <a:gd name="T1" fmla="*/ 146 h 146"/>
                <a:gd name="T2" fmla="*/ 0 w 1"/>
                <a:gd name="T3" fmla="*/ 0 h 146"/>
                <a:gd name="T4" fmla="*/ 0 60000 65536"/>
                <a:gd name="T5" fmla="*/ 0 60000 65536"/>
                <a:gd name="T6" fmla="*/ 0 w 1"/>
                <a:gd name="T7" fmla="*/ 0 h 146"/>
                <a:gd name="T8" fmla="*/ 1 w 1"/>
                <a:gd name="T9" fmla="*/ 146 h 146"/>
              </a:gdLst>
              <a:ahLst/>
              <a:cxnLst>
                <a:cxn ang="T4">
                  <a:pos x="T0" y="T1"/>
                </a:cxn>
                <a:cxn ang="T5">
                  <a:pos x="T2" y="T3"/>
                </a:cxn>
              </a:cxnLst>
              <a:rect l="T6" t="T7" r="T8" b="T9"/>
              <a:pathLst>
                <a:path w="1" h="146">
                  <a:moveTo>
                    <a:pt x="0" y="146"/>
                  </a:moveTo>
                  <a:lnTo>
                    <a:pt x="0" y="0"/>
                  </a:lnTo>
                </a:path>
              </a:pathLst>
            </a:custGeom>
            <a:noFill/>
            <a:ln w="28575">
              <a:solidFill>
                <a:schemeClr val="folHlink"/>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25628" name="Rectangle 24"/>
            <p:cNvSpPr>
              <a:spLocks noChangeArrowheads="1"/>
            </p:cNvSpPr>
            <p:nvPr/>
          </p:nvSpPr>
          <p:spPr bwMode="auto">
            <a:xfrm>
              <a:off x="1026" y="2838"/>
              <a:ext cx="640" cy="1247"/>
            </a:xfrm>
            <a:prstGeom prst="rect">
              <a:avLst/>
            </a:prstGeom>
            <a:noFill/>
            <a:ln w="27051">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spcBef>
                  <a:spcPct val="20000"/>
                </a:spcBef>
              </a:pPr>
              <a:endParaRPr lang="zh-CN" altLang="en-US" sz="3200"/>
            </a:p>
          </p:txBody>
        </p:sp>
        <p:sp>
          <p:nvSpPr>
            <p:cNvPr id="25629" name="Text Box 81"/>
            <p:cNvSpPr txBox="1">
              <a:spLocks noChangeArrowheads="1"/>
            </p:cNvSpPr>
            <p:nvPr/>
          </p:nvSpPr>
          <p:spPr bwMode="auto">
            <a:xfrm>
              <a:off x="1169" y="3081"/>
              <a:ext cx="341"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algn="ctr" eaLnBrk="1" hangingPunct="1">
                <a:spcBef>
                  <a:spcPct val="20000"/>
                </a:spcBef>
              </a:pPr>
              <a:r>
                <a:rPr lang="zh-CN" altLang="en-US" sz="2800"/>
                <a:t>主</a:t>
              </a:r>
            </a:p>
            <a:p>
              <a:pPr algn="ctr" eaLnBrk="1" hangingPunct="1">
                <a:spcBef>
                  <a:spcPct val="20000"/>
                </a:spcBef>
              </a:pPr>
              <a:r>
                <a:rPr lang="zh-CN" altLang="en-US" sz="2800"/>
                <a:t>存</a:t>
              </a:r>
            </a:p>
          </p:txBody>
        </p:sp>
        <p:sp>
          <p:nvSpPr>
            <p:cNvPr id="25630" name="Freeform 88"/>
            <p:cNvSpPr>
              <a:spLocks/>
            </p:cNvSpPr>
            <p:nvPr/>
          </p:nvSpPr>
          <p:spPr bwMode="auto">
            <a:xfrm>
              <a:off x="3790" y="3889"/>
              <a:ext cx="514" cy="1"/>
            </a:xfrm>
            <a:custGeom>
              <a:avLst/>
              <a:gdLst>
                <a:gd name="T0" fmla="*/ 0 w 514"/>
                <a:gd name="T1" fmla="*/ 0 h 1"/>
                <a:gd name="T2" fmla="*/ 514 w 514"/>
                <a:gd name="T3" fmla="*/ 0 h 1"/>
                <a:gd name="T4" fmla="*/ 0 60000 65536"/>
                <a:gd name="T5" fmla="*/ 0 60000 65536"/>
                <a:gd name="T6" fmla="*/ 0 w 514"/>
                <a:gd name="T7" fmla="*/ 0 h 1"/>
                <a:gd name="T8" fmla="*/ 514 w 514"/>
                <a:gd name="T9" fmla="*/ 1 h 1"/>
              </a:gdLst>
              <a:ahLst/>
              <a:cxnLst>
                <a:cxn ang="T4">
                  <a:pos x="T0" y="T1"/>
                </a:cxn>
                <a:cxn ang="T5">
                  <a:pos x="T2" y="T3"/>
                </a:cxn>
              </a:cxnLst>
              <a:rect l="T6" t="T7" r="T8" b="T9"/>
              <a:pathLst>
                <a:path w="514" h="1">
                  <a:moveTo>
                    <a:pt x="0" y="0"/>
                  </a:moveTo>
                  <a:lnTo>
                    <a:pt x="514" y="0"/>
                  </a:lnTo>
                </a:path>
              </a:pathLst>
            </a:custGeom>
            <a:noFill/>
            <a:ln w="38100">
              <a:solidFill>
                <a:schemeClr val="folHlink"/>
              </a:solidFill>
              <a:round/>
              <a:headEn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5631" name="Freeform 98"/>
            <p:cNvSpPr>
              <a:spLocks/>
            </p:cNvSpPr>
            <p:nvPr/>
          </p:nvSpPr>
          <p:spPr bwMode="auto">
            <a:xfrm>
              <a:off x="1669" y="3803"/>
              <a:ext cx="527" cy="1"/>
            </a:xfrm>
            <a:custGeom>
              <a:avLst/>
              <a:gdLst>
                <a:gd name="T0" fmla="*/ 527 w 527"/>
                <a:gd name="T1" fmla="*/ 0 h 1"/>
                <a:gd name="T2" fmla="*/ 0 w 527"/>
                <a:gd name="T3" fmla="*/ 0 h 1"/>
                <a:gd name="T4" fmla="*/ 0 60000 65536"/>
                <a:gd name="T5" fmla="*/ 0 60000 65536"/>
                <a:gd name="T6" fmla="*/ 0 w 527"/>
                <a:gd name="T7" fmla="*/ 0 h 1"/>
                <a:gd name="T8" fmla="*/ 527 w 527"/>
                <a:gd name="T9" fmla="*/ 1 h 1"/>
              </a:gdLst>
              <a:ahLst/>
              <a:cxnLst>
                <a:cxn ang="T4">
                  <a:pos x="T0" y="T1"/>
                </a:cxn>
                <a:cxn ang="T5">
                  <a:pos x="T2" y="T3"/>
                </a:cxn>
              </a:cxnLst>
              <a:rect l="T6" t="T7" r="T8" b="T9"/>
              <a:pathLst>
                <a:path w="527" h="1">
                  <a:moveTo>
                    <a:pt x="527" y="0"/>
                  </a:moveTo>
                  <a:lnTo>
                    <a:pt x="0" y="0"/>
                  </a:lnTo>
                </a:path>
              </a:pathLst>
            </a:custGeom>
            <a:noFill/>
            <a:ln w="38100">
              <a:solidFill>
                <a:schemeClr val="folHlink"/>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25632" name="AutoShape 99"/>
            <p:cNvSpPr>
              <a:spLocks noChangeArrowheads="1"/>
            </p:cNvSpPr>
            <p:nvPr/>
          </p:nvSpPr>
          <p:spPr bwMode="auto">
            <a:xfrm>
              <a:off x="1686" y="3222"/>
              <a:ext cx="492" cy="144"/>
            </a:xfrm>
            <a:prstGeom prst="leftRightArrow">
              <a:avLst>
                <a:gd name="adj1" fmla="val 50000"/>
                <a:gd name="adj2" fmla="val 68333"/>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spcBef>
                  <a:spcPct val="20000"/>
                </a:spcBef>
              </a:pPr>
              <a:endParaRPr lang="zh-CN" altLang="en-US"/>
            </a:p>
          </p:txBody>
        </p:sp>
        <p:sp>
          <p:nvSpPr>
            <p:cNvPr id="25633" name="AutoShape 100"/>
            <p:cNvSpPr>
              <a:spLocks noChangeArrowheads="1"/>
            </p:cNvSpPr>
            <p:nvPr/>
          </p:nvSpPr>
          <p:spPr bwMode="auto">
            <a:xfrm>
              <a:off x="3810" y="3222"/>
              <a:ext cx="480" cy="144"/>
            </a:xfrm>
            <a:prstGeom prst="leftRightArrow">
              <a:avLst>
                <a:gd name="adj1" fmla="val 50000"/>
                <a:gd name="adj2" fmla="val 66667"/>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spcBef>
                  <a:spcPct val="20000"/>
                </a:spcBef>
              </a:pPr>
              <a:endParaRPr lang="zh-CN" altLang="en-US"/>
            </a:p>
          </p:txBody>
        </p:sp>
      </p:grpSp>
      <p:sp>
        <p:nvSpPr>
          <p:cNvPr id="24682" name="AutoShape 106"/>
          <p:cNvSpPr>
            <a:spLocks/>
          </p:cNvSpPr>
          <p:nvPr/>
        </p:nvSpPr>
        <p:spPr bwMode="auto">
          <a:xfrm>
            <a:off x="4953000" y="2971800"/>
            <a:ext cx="152400" cy="990600"/>
          </a:xfrm>
          <a:prstGeom prst="rightBrace">
            <a:avLst>
              <a:gd name="adj1" fmla="val 54167"/>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a:spcBef>
                <a:spcPct val="20000"/>
              </a:spcBef>
            </a:pPr>
            <a:endParaRPr lang="zh-CN" altLang="en-US"/>
          </a:p>
        </p:txBody>
      </p:sp>
      <p:sp>
        <p:nvSpPr>
          <p:cNvPr id="25618" name="AutoShape 109">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spcBef>
                <a:spcPct val="20000"/>
              </a:spcBef>
            </a:pP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827088" y="2855913"/>
            <a:ext cx="4032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800">
                <a:latin typeface="Times New Roman" pitchFamily="18" charset="0"/>
              </a:rPr>
              <a:t>000001 </a:t>
            </a:r>
            <a:r>
              <a:rPr lang="zh-CN" altLang="en-US" sz="2800"/>
              <a:t>  </a:t>
            </a:r>
            <a:r>
              <a:rPr lang="zh-CN" altLang="en-US" sz="2800">
                <a:latin typeface="Times New Roman" pitchFamily="18" charset="0"/>
              </a:rPr>
              <a:t>0000001000</a:t>
            </a:r>
          </a:p>
        </p:txBody>
      </p:sp>
      <p:sp>
        <p:nvSpPr>
          <p:cNvPr id="104451" name="Text Box 3"/>
          <p:cNvSpPr txBox="1">
            <a:spLocks noChangeArrowheads="1"/>
          </p:cNvSpPr>
          <p:nvPr/>
        </p:nvSpPr>
        <p:spPr bwMode="auto">
          <a:xfrm>
            <a:off x="762000" y="5386388"/>
            <a:ext cx="2971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800"/>
              <a:t>打印     </a:t>
            </a:r>
            <a:r>
              <a:rPr lang="zh-CN" altLang="en-US" sz="900"/>
              <a:t> </a:t>
            </a:r>
            <a:r>
              <a:rPr lang="zh-CN" altLang="en-US" sz="2800">
                <a:latin typeface="Times New Roman" pitchFamily="18" charset="0"/>
                <a:sym typeface="Symbol" pitchFamily="18" charset="2"/>
              </a:rPr>
              <a:t></a:t>
            </a:r>
            <a:endParaRPr lang="zh-CN" altLang="en-US" sz="2800">
              <a:latin typeface="Times New Roman" pitchFamily="18" charset="0"/>
            </a:endParaRPr>
          </a:p>
        </p:txBody>
      </p:sp>
      <p:sp>
        <p:nvSpPr>
          <p:cNvPr id="104452" name="Text Box 4"/>
          <p:cNvSpPr txBox="1">
            <a:spLocks noChangeArrowheads="1"/>
          </p:cNvSpPr>
          <p:nvPr/>
        </p:nvSpPr>
        <p:spPr bwMode="auto">
          <a:xfrm>
            <a:off x="762000" y="6026150"/>
            <a:ext cx="1289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800"/>
              <a:t>停机</a:t>
            </a:r>
          </a:p>
        </p:txBody>
      </p:sp>
      <p:sp>
        <p:nvSpPr>
          <p:cNvPr id="104453" name="Text Box 5"/>
          <p:cNvSpPr txBox="1">
            <a:spLocks noChangeArrowheads="1"/>
          </p:cNvSpPr>
          <p:nvPr/>
        </p:nvSpPr>
        <p:spPr bwMode="auto">
          <a:xfrm>
            <a:off x="762000" y="2286000"/>
            <a:ext cx="388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800"/>
              <a:t>取数     </a:t>
            </a:r>
            <a:r>
              <a:rPr lang="en-US" altLang="zh-CN" sz="2800">
                <a:latin typeface="Times New Roman" pitchFamily="18" charset="0"/>
              </a:rPr>
              <a:t>α</a:t>
            </a:r>
          </a:p>
        </p:txBody>
      </p:sp>
      <p:grpSp>
        <p:nvGrpSpPr>
          <p:cNvPr id="2" name="Group 6"/>
          <p:cNvGrpSpPr>
            <a:grpSpLocks/>
          </p:cNvGrpSpPr>
          <p:nvPr/>
        </p:nvGrpSpPr>
        <p:grpSpPr bwMode="auto">
          <a:xfrm>
            <a:off x="5884863" y="2286000"/>
            <a:ext cx="2590800" cy="519113"/>
            <a:chOff x="3888" y="1488"/>
            <a:chExt cx="1632" cy="327"/>
          </a:xfrm>
        </p:grpSpPr>
        <p:sp>
          <p:nvSpPr>
            <p:cNvPr id="28702" name="Text Box 7"/>
            <p:cNvSpPr txBox="1">
              <a:spLocks noChangeArrowheads="1"/>
            </p:cNvSpPr>
            <p:nvPr/>
          </p:nvSpPr>
          <p:spPr bwMode="auto">
            <a:xfrm>
              <a:off x="3888" y="148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pPr>
              <a:r>
                <a:rPr lang="en-US" altLang="zh-CN" sz="2800"/>
                <a:t>[</a:t>
              </a:r>
              <a:r>
                <a:rPr lang="en-US" altLang="zh-CN" sz="2800">
                  <a:latin typeface="Times New Roman" pitchFamily="18" charset="0"/>
                </a:rPr>
                <a:t>α</a:t>
              </a:r>
              <a:r>
                <a:rPr lang="en-US" altLang="zh-CN" sz="2800"/>
                <a:t>]     </a:t>
              </a:r>
              <a:r>
                <a:rPr lang="en-US" altLang="zh-CN" sz="2800">
                  <a:latin typeface="Times New Roman" pitchFamily="18" charset="0"/>
                </a:rPr>
                <a:t>ACC</a:t>
              </a:r>
              <a:endParaRPr lang="zh-CN" altLang="en-US" sz="2800">
                <a:latin typeface="Times New Roman" pitchFamily="18" charset="0"/>
              </a:endParaRPr>
            </a:p>
          </p:txBody>
        </p:sp>
        <p:sp>
          <p:nvSpPr>
            <p:cNvPr id="28703" name="Line 8"/>
            <p:cNvSpPr>
              <a:spLocks noChangeShapeType="1"/>
            </p:cNvSpPr>
            <p:nvPr/>
          </p:nvSpPr>
          <p:spPr bwMode="auto">
            <a:xfrm>
              <a:off x="4560" y="1659"/>
              <a:ext cx="240" cy="0"/>
            </a:xfrm>
            <a:prstGeom prst="line">
              <a:avLst/>
            </a:prstGeom>
            <a:noFill/>
            <a:ln w="19050">
              <a:solidFill>
                <a:schemeClr val="tx1"/>
              </a:solidFill>
              <a:round/>
              <a:headEnd/>
              <a:tailEnd type="stealth"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104457" name="Text Box 9"/>
          <p:cNvSpPr txBox="1">
            <a:spLocks noChangeArrowheads="1"/>
          </p:cNvSpPr>
          <p:nvPr/>
        </p:nvSpPr>
        <p:spPr bwMode="auto">
          <a:xfrm>
            <a:off x="762000" y="3505200"/>
            <a:ext cx="3657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800"/>
              <a:t>存数     </a:t>
            </a:r>
            <a:r>
              <a:rPr lang="en-US" altLang="zh-CN" sz="2800">
                <a:latin typeface="Times New Roman" pitchFamily="18" charset="0"/>
              </a:rPr>
              <a:t>β</a:t>
            </a:r>
          </a:p>
        </p:txBody>
      </p:sp>
      <p:grpSp>
        <p:nvGrpSpPr>
          <p:cNvPr id="3" name="Group 10"/>
          <p:cNvGrpSpPr>
            <a:grpSpLocks/>
          </p:cNvGrpSpPr>
          <p:nvPr/>
        </p:nvGrpSpPr>
        <p:grpSpPr bwMode="auto">
          <a:xfrm>
            <a:off x="5700713" y="3505200"/>
            <a:ext cx="4343400" cy="519113"/>
            <a:chOff x="3772" y="2256"/>
            <a:chExt cx="2736" cy="327"/>
          </a:xfrm>
        </p:grpSpPr>
        <p:sp>
          <p:nvSpPr>
            <p:cNvPr id="28700" name="Text Box 11"/>
            <p:cNvSpPr txBox="1">
              <a:spLocks noChangeArrowheads="1"/>
            </p:cNvSpPr>
            <p:nvPr/>
          </p:nvSpPr>
          <p:spPr bwMode="auto">
            <a:xfrm>
              <a:off x="3772" y="2256"/>
              <a:ext cx="27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50000"/>
                </a:spcBef>
              </a:pPr>
              <a:r>
                <a:rPr lang="en-US" altLang="zh-CN" sz="2800"/>
                <a:t>[</a:t>
              </a:r>
              <a:r>
                <a:rPr lang="en-US" altLang="zh-CN" sz="2800">
                  <a:latin typeface="Times New Roman" pitchFamily="18" charset="0"/>
                </a:rPr>
                <a:t>ACC</a:t>
              </a:r>
              <a:r>
                <a:rPr lang="en-US" altLang="zh-CN" sz="2800"/>
                <a:t>]   </a:t>
              </a:r>
              <a:r>
                <a:rPr lang="en-US" altLang="zh-CN" sz="1600"/>
                <a:t> </a:t>
              </a:r>
              <a:r>
                <a:rPr lang="en-US" altLang="zh-CN" sz="2800">
                  <a:latin typeface="Times New Roman" pitchFamily="18" charset="0"/>
                </a:rPr>
                <a:t>β</a:t>
              </a:r>
              <a:endParaRPr lang="zh-CN" altLang="en-US" sz="2800">
                <a:latin typeface="Times New Roman" pitchFamily="18" charset="0"/>
              </a:endParaRPr>
            </a:p>
          </p:txBody>
        </p:sp>
        <p:sp>
          <p:nvSpPr>
            <p:cNvPr id="28701" name="Line 12"/>
            <p:cNvSpPr>
              <a:spLocks noChangeShapeType="1"/>
            </p:cNvSpPr>
            <p:nvPr/>
          </p:nvSpPr>
          <p:spPr bwMode="auto">
            <a:xfrm>
              <a:off x="4560" y="2439"/>
              <a:ext cx="240" cy="0"/>
            </a:xfrm>
            <a:prstGeom prst="line">
              <a:avLst/>
            </a:prstGeom>
            <a:noFill/>
            <a:ln w="19050">
              <a:solidFill>
                <a:schemeClr val="tx1"/>
              </a:solidFill>
              <a:round/>
              <a:headEnd/>
              <a:tailEnd type="stealth"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104461" name="Text Box 13"/>
          <p:cNvSpPr txBox="1">
            <a:spLocks noChangeArrowheads="1"/>
          </p:cNvSpPr>
          <p:nvPr/>
        </p:nvSpPr>
        <p:spPr bwMode="auto">
          <a:xfrm>
            <a:off x="762000" y="4090988"/>
            <a:ext cx="3962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800"/>
              <a:t>加       </a:t>
            </a:r>
            <a:r>
              <a:rPr lang="en-US" altLang="zh-CN" sz="2800">
                <a:latin typeface="Times New Roman" pitchFamily="18" charset="0"/>
              </a:rPr>
              <a:t>γ</a:t>
            </a:r>
            <a:endParaRPr lang="zh-CN" altLang="en-US" sz="2800">
              <a:latin typeface="Times New Roman" pitchFamily="18" charset="0"/>
            </a:endParaRPr>
          </a:p>
        </p:txBody>
      </p:sp>
      <p:grpSp>
        <p:nvGrpSpPr>
          <p:cNvPr id="4" name="Group 14"/>
          <p:cNvGrpSpPr>
            <a:grpSpLocks/>
          </p:cNvGrpSpPr>
          <p:nvPr/>
        </p:nvGrpSpPr>
        <p:grpSpPr bwMode="auto">
          <a:xfrm>
            <a:off x="4794250" y="4090988"/>
            <a:ext cx="4495800" cy="519112"/>
            <a:chOff x="3201" y="2625"/>
            <a:chExt cx="2832" cy="327"/>
          </a:xfrm>
        </p:grpSpPr>
        <p:sp>
          <p:nvSpPr>
            <p:cNvPr id="28698" name="Text Box 15"/>
            <p:cNvSpPr txBox="1">
              <a:spLocks noChangeArrowheads="1"/>
            </p:cNvSpPr>
            <p:nvPr/>
          </p:nvSpPr>
          <p:spPr bwMode="auto">
            <a:xfrm>
              <a:off x="3201" y="2625"/>
              <a:ext cx="28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en-US" altLang="zh-CN" sz="2800"/>
                <a:t>[</a:t>
              </a:r>
              <a:r>
                <a:rPr lang="en-US" altLang="zh-CN" sz="2800">
                  <a:latin typeface="Times New Roman" pitchFamily="18" charset="0"/>
                </a:rPr>
                <a:t>ACC</a:t>
              </a:r>
              <a:r>
                <a:rPr lang="en-US" altLang="zh-CN" sz="2800"/>
                <a:t>]+[</a:t>
              </a:r>
              <a:r>
                <a:rPr lang="en-US" altLang="zh-CN" sz="2800">
                  <a:latin typeface="Times New Roman" pitchFamily="18" charset="0"/>
                </a:rPr>
                <a:t>γ</a:t>
              </a:r>
              <a:r>
                <a:rPr lang="en-US" altLang="zh-CN" sz="2800"/>
                <a:t>]    </a:t>
              </a:r>
              <a:r>
                <a:rPr lang="en-US" altLang="zh-CN" sz="2800">
                  <a:latin typeface="Times New Roman" pitchFamily="18" charset="0"/>
                </a:rPr>
                <a:t>ACC</a:t>
              </a:r>
              <a:endParaRPr lang="zh-CN" altLang="en-US" sz="2800">
                <a:latin typeface="Times New Roman" pitchFamily="18" charset="0"/>
              </a:endParaRPr>
            </a:p>
          </p:txBody>
        </p:sp>
        <p:sp>
          <p:nvSpPr>
            <p:cNvPr id="28699" name="Line 16"/>
            <p:cNvSpPr>
              <a:spLocks noChangeShapeType="1"/>
            </p:cNvSpPr>
            <p:nvPr/>
          </p:nvSpPr>
          <p:spPr bwMode="auto">
            <a:xfrm>
              <a:off x="4560" y="2832"/>
              <a:ext cx="240" cy="0"/>
            </a:xfrm>
            <a:prstGeom prst="line">
              <a:avLst/>
            </a:prstGeom>
            <a:noFill/>
            <a:ln w="19050">
              <a:solidFill>
                <a:schemeClr val="tx1"/>
              </a:solidFill>
              <a:round/>
              <a:headEnd/>
              <a:tailEnd type="stealth"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104465" name="Text Box 17"/>
          <p:cNvSpPr txBox="1">
            <a:spLocks noChangeArrowheads="1"/>
          </p:cNvSpPr>
          <p:nvPr/>
        </p:nvSpPr>
        <p:spPr bwMode="auto">
          <a:xfrm>
            <a:off x="762000" y="4776788"/>
            <a:ext cx="3429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800"/>
              <a:t>乘       </a:t>
            </a:r>
            <a:r>
              <a:rPr lang="en-US" altLang="zh-CN" sz="2800">
                <a:latin typeface="Times New Roman" pitchFamily="18" charset="0"/>
              </a:rPr>
              <a:t>δ</a:t>
            </a:r>
          </a:p>
        </p:txBody>
      </p:sp>
      <p:grpSp>
        <p:nvGrpSpPr>
          <p:cNvPr id="5" name="Group 18"/>
          <p:cNvGrpSpPr>
            <a:grpSpLocks/>
          </p:cNvGrpSpPr>
          <p:nvPr/>
        </p:nvGrpSpPr>
        <p:grpSpPr bwMode="auto">
          <a:xfrm>
            <a:off x="4724400" y="4776788"/>
            <a:ext cx="4038600" cy="519112"/>
            <a:chOff x="3157" y="3057"/>
            <a:chExt cx="2544" cy="327"/>
          </a:xfrm>
        </p:grpSpPr>
        <p:sp>
          <p:nvSpPr>
            <p:cNvPr id="28696" name="Text Box 19"/>
            <p:cNvSpPr txBox="1">
              <a:spLocks noChangeArrowheads="1"/>
            </p:cNvSpPr>
            <p:nvPr/>
          </p:nvSpPr>
          <p:spPr bwMode="auto">
            <a:xfrm>
              <a:off x="3157" y="3057"/>
              <a:ext cx="2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en-US" altLang="zh-CN" sz="2800"/>
                <a:t>[</a:t>
              </a:r>
              <a:r>
                <a:rPr lang="en-US" altLang="zh-CN" sz="2800">
                  <a:latin typeface="Times New Roman" pitchFamily="18" charset="0"/>
                </a:rPr>
                <a:t>ACC</a:t>
              </a:r>
              <a:r>
                <a:rPr lang="en-US" altLang="zh-CN" sz="2800"/>
                <a:t>]</a:t>
              </a:r>
              <a:r>
                <a:rPr lang="en-US" altLang="zh-CN" sz="2000"/>
                <a:t>×</a:t>
              </a:r>
              <a:r>
                <a:rPr lang="en-US" altLang="zh-CN" sz="2800"/>
                <a:t>[</a:t>
              </a:r>
              <a:r>
                <a:rPr lang="en-US" altLang="zh-CN" sz="2800">
                  <a:latin typeface="Times New Roman" pitchFamily="18" charset="0"/>
                </a:rPr>
                <a:t>δ</a:t>
              </a:r>
              <a:r>
                <a:rPr lang="en-US" altLang="zh-CN" sz="2800"/>
                <a:t>]    </a:t>
              </a:r>
              <a:r>
                <a:rPr lang="en-US" altLang="zh-CN" sz="2800">
                  <a:latin typeface="Times New Roman" pitchFamily="18" charset="0"/>
                </a:rPr>
                <a:t>ACC</a:t>
              </a:r>
              <a:endParaRPr lang="zh-CN" altLang="en-US" sz="2800">
                <a:latin typeface="Times New Roman" pitchFamily="18" charset="0"/>
              </a:endParaRPr>
            </a:p>
          </p:txBody>
        </p:sp>
        <p:sp>
          <p:nvSpPr>
            <p:cNvPr id="28697" name="Line 20"/>
            <p:cNvSpPr>
              <a:spLocks noChangeShapeType="1"/>
            </p:cNvSpPr>
            <p:nvPr/>
          </p:nvSpPr>
          <p:spPr bwMode="auto">
            <a:xfrm>
              <a:off x="4560" y="3240"/>
              <a:ext cx="240" cy="0"/>
            </a:xfrm>
            <a:prstGeom prst="line">
              <a:avLst/>
            </a:prstGeom>
            <a:noFill/>
            <a:ln w="19050">
              <a:solidFill>
                <a:schemeClr val="tx1"/>
              </a:solidFill>
              <a:round/>
              <a:headEnd/>
              <a:tailEnd type="stealth"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28685" name="Text Box 21"/>
          <p:cNvSpPr txBox="1">
            <a:spLocks noChangeArrowheads="1"/>
          </p:cNvSpPr>
          <p:nvPr/>
        </p:nvSpPr>
        <p:spPr bwMode="auto">
          <a:xfrm>
            <a:off x="523875" y="473075"/>
            <a:ext cx="36877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3600"/>
              <a:t>指令格式举例</a:t>
            </a:r>
          </a:p>
        </p:txBody>
      </p:sp>
      <p:sp>
        <p:nvSpPr>
          <p:cNvPr id="104470" name="Rectangle 22"/>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charset="0"/>
              </a:rPr>
              <a:t>1.2</a:t>
            </a:r>
          </a:p>
        </p:txBody>
      </p:sp>
      <p:grpSp>
        <p:nvGrpSpPr>
          <p:cNvPr id="6" name="Group 23"/>
          <p:cNvGrpSpPr>
            <a:grpSpLocks/>
          </p:cNvGrpSpPr>
          <p:nvPr/>
        </p:nvGrpSpPr>
        <p:grpSpPr bwMode="auto">
          <a:xfrm>
            <a:off x="468313" y="1447800"/>
            <a:ext cx="4173537" cy="617538"/>
            <a:chOff x="480" y="960"/>
            <a:chExt cx="2736" cy="389"/>
          </a:xfrm>
        </p:grpSpPr>
        <p:sp>
          <p:nvSpPr>
            <p:cNvPr id="28692" name="Rectangle 24"/>
            <p:cNvSpPr>
              <a:spLocks noChangeArrowheads="1"/>
            </p:cNvSpPr>
            <p:nvPr/>
          </p:nvSpPr>
          <p:spPr bwMode="auto">
            <a:xfrm>
              <a:off x="480" y="965"/>
              <a:ext cx="2736" cy="384"/>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spcBef>
                  <a:spcPct val="20000"/>
                </a:spcBef>
              </a:pPr>
              <a:endParaRPr lang="zh-CN" altLang="en-US"/>
            </a:p>
          </p:txBody>
        </p:sp>
        <p:sp>
          <p:nvSpPr>
            <p:cNvPr id="28693" name="Text Box 25"/>
            <p:cNvSpPr txBox="1">
              <a:spLocks noChangeArrowheads="1"/>
            </p:cNvSpPr>
            <p:nvPr/>
          </p:nvSpPr>
          <p:spPr bwMode="auto">
            <a:xfrm>
              <a:off x="532" y="974"/>
              <a:ext cx="90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algn="ctr" eaLnBrk="1" hangingPunct="1">
                <a:spcBef>
                  <a:spcPct val="20000"/>
                </a:spcBef>
              </a:pPr>
              <a:r>
                <a:rPr lang="zh-CN" altLang="en-US" sz="2800"/>
                <a:t>操作码</a:t>
              </a:r>
            </a:p>
          </p:txBody>
        </p:sp>
        <p:sp>
          <p:nvSpPr>
            <p:cNvPr id="28694" name="Text Box 26"/>
            <p:cNvSpPr txBox="1">
              <a:spLocks noChangeArrowheads="1"/>
            </p:cNvSpPr>
            <p:nvPr/>
          </p:nvSpPr>
          <p:spPr bwMode="auto">
            <a:xfrm>
              <a:off x="1960" y="974"/>
              <a:ext cx="82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algn="ctr" eaLnBrk="1" hangingPunct="1">
                <a:spcBef>
                  <a:spcPct val="20000"/>
                </a:spcBef>
              </a:pPr>
              <a:r>
                <a:rPr lang="zh-CN" altLang="en-US" sz="2800"/>
                <a:t>地址码</a:t>
              </a:r>
            </a:p>
          </p:txBody>
        </p:sp>
        <p:sp>
          <p:nvSpPr>
            <p:cNvPr id="28695" name="Line 27"/>
            <p:cNvSpPr>
              <a:spLocks noChangeShapeType="1"/>
            </p:cNvSpPr>
            <p:nvPr/>
          </p:nvSpPr>
          <p:spPr bwMode="auto">
            <a:xfrm>
              <a:off x="1497" y="960"/>
              <a:ext cx="0" cy="38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7" name="Group 28"/>
          <p:cNvGrpSpPr>
            <a:grpSpLocks/>
          </p:cNvGrpSpPr>
          <p:nvPr/>
        </p:nvGrpSpPr>
        <p:grpSpPr bwMode="auto">
          <a:xfrm>
            <a:off x="4832350" y="5386388"/>
            <a:ext cx="4953000" cy="519112"/>
            <a:chOff x="3225" y="3441"/>
            <a:chExt cx="3120" cy="327"/>
          </a:xfrm>
        </p:grpSpPr>
        <p:sp>
          <p:nvSpPr>
            <p:cNvPr id="28690" name="Text Box 29"/>
            <p:cNvSpPr txBox="1">
              <a:spLocks noChangeArrowheads="1"/>
            </p:cNvSpPr>
            <p:nvPr/>
          </p:nvSpPr>
          <p:spPr bwMode="auto">
            <a:xfrm>
              <a:off x="3225" y="3441"/>
              <a:ext cx="31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en-US" altLang="zh-CN" sz="2800"/>
                <a:t>     </a:t>
              </a:r>
              <a:r>
                <a:rPr lang="en-US" altLang="zh-CN" sz="900"/>
                <a:t>  </a:t>
              </a:r>
              <a:r>
                <a:rPr lang="en-US" altLang="zh-CN" sz="2800"/>
                <a:t>[</a:t>
              </a:r>
              <a:r>
                <a:rPr lang="en-US" altLang="zh-CN" sz="900"/>
                <a:t> </a:t>
              </a:r>
              <a:r>
                <a:rPr lang="en-US" altLang="zh-CN" sz="2800">
                  <a:latin typeface="Times New Roman" pitchFamily="18" charset="0"/>
                  <a:sym typeface="Symbol" pitchFamily="18" charset="2"/>
                </a:rPr>
                <a:t></a:t>
              </a:r>
              <a:r>
                <a:rPr lang="en-US" altLang="zh-CN" sz="900">
                  <a:latin typeface="Times New Roman" pitchFamily="18" charset="0"/>
                  <a:sym typeface="Symbol" pitchFamily="18" charset="2"/>
                </a:rPr>
                <a:t> </a:t>
              </a:r>
              <a:r>
                <a:rPr lang="en-US" altLang="zh-CN" sz="900">
                  <a:sym typeface="Symbol" pitchFamily="18" charset="2"/>
                </a:rPr>
                <a:t> </a:t>
              </a:r>
              <a:r>
                <a:rPr lang="en-US" altLang="zh-CN" sz="2800"/>
                <a:t>]     </a:t>
              </a:r>
              <a:r>
                <a:rPr lang="zh-CN" altLang="en-US" sz="2800"/>
                <a:t>打印机</a:t>
              </a:r>
            </a:p>
          </p:txBody>
        </p:sp>
        <p:sp>
          <p:nvSpPr>
            <p:cNvPr id="28691" name="Line 30"/>
            <p:cNvSpPr>
              <a:spLocks noChangeShapeType="1"/>
            </p:cNvSpPr>
            <p:nvPr/>
          </p:nvSpPr>
          <p:spPr bwMode="auto">
            <a:xfrm>
              <a:off x="4560" y="3600"/>
              <a:ext cx="240" cy="0"/>
            </a:xfrm>
            <a:prstGeom prst="line">
              <a:avLst/>
            </a:prstGeom>
            <a:noFill/>
            <a:ln w="19050">
              <a:solidFill>
                <a:schemeClr val="tx1"/>
              </a:solidFill>
              <a:round/>
              <a:headEnd/>
              <a:tailEnd type="stealth"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28689" name="AutoShape 33">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spcBef>
                <a:spcPct val="20000"/>
              </a:spcBef>
            </a:pP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309" name="Group 181"/>
          <p:cNvGraphicFramePr>
            <a:graphicFrameLocks noGrp="1"/>
          </p:cNvGraphicFramePr>
          <p:nvPr/>
        </p:nvGraphicFramePr>
        <p:xfrm>
          <a:off x="611188" y="838200"/>
          <a:ext cx="7920037" cy="5943600"/>
        </p:xfrm>
        <a:graphic>
          <a:graphicData uri="http://schemas.openxmlformats.org/drawingml/2006/table">
            <a:tbl>
              <a:tblPr/>
              <a:tblGrid>
                <a:gridCol w="2051050"/>
                <a:gridCol w="1023937"/>
                <a:gridCol w="1538288"/>
                <a:gridCol w="3306762"/>
              </a:tblGrid>
              <a:tr h="271463">
                <a:tc rowSpan="2">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rPr>
                        <a:t>指令和数据存于主存单元的地址</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               指令</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rowSpan="2">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 注释</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操作码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    地址码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2714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000001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0000001000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取数</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x</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至</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ACC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000100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0000001001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乘</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得</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ax</a:t>
                      </a:r>
                      <a:r>
                        <a:rPr kumimoji="1" lang="en-US" altLang="zh-CN" sz="800" b="1" i="1"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存于</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ACC</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000011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0000001010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加</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b</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得</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ax</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b</a:t>
                      </a:r>
                      <a:r>
                        <a:rPr kumimoji="1" lang="en-US" altLang="zh-CN" sz="800" b="1" i="1"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存于</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ACC</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000100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0000001000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乘</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x</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得（</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ax</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x</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存于</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ACC</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000011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0000001011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加</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c</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得</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ax</a:t>
                      </a:r>
                      <a:r>
                        <a:rPr kumimoji="1" lang="en-US" altLang="zh-CN" sz="2000" b="1" i="0" u="none" strike="noStrike" cap="none" normalizeH="0" baseline="30000" smtClean="0">
                          <a:ln>
                            <a:noFill/>
                          </a:ln>
                          <a:solidFill>
                            <a:schemeClr val="tx1"/>
                          </a:solidFill>
                          <a:effectLst/>
                          <a:latin typeface="Times New Roman" pitchFamily="18" charset="0"/>
                          <a:ea typeface="宋体" pitchFamily="2" charset="-122"/>
                        </a:rPr>
                        <a:t>2</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 </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bx</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 </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c</a:t>
                      </a:r>
                      <a:r>
                        <a:rPr kumimoji="1" lang="en-US" altLang="zh-CN" sz="800" b="1" i="1"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存于</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ACC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000010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0000001100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将</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ax</a:t>
                      </a:r>
                      <a:r>
                        <a:rPr kumimoji="1" lang="en-US" altLang="zh-CN" sz="2000" b="1" i="0" u="none" strike="noStrike" cap="none" normalizeH="0" baseline="30000" smtClean="0">
                          <a:ln>
                            <a:noFill/>
                          </a:ln>
                          <a:solidFill>
                            <a:schemeClr val="tx1"/>
                          </a:solidFill>
                          <a:effectLst/>
                          <a:latin typeface="Times New Roman" pitchFamily="18" charset="0"/>
                          <a:ea typeface="宋体" pitchFamily="2" charset="-122"/>
                        </a:rPr>
                        <a:t>2</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 </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bx</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c</a:t>
                      </a:r>
                      <a:r>
                        <a:rPr kumimoji="1" lang="en-US" altLang="zh-CN" sz="800" b="1" i="1"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存于主存单元</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           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000101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0000001100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打印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           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000110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停机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           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原始数据</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           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rPr>
                        <a:t>                </a:t>
                      </a:r>
                      <a:r>
                        <a:rPr kumimoji="1" lang="en-US" altLang="zh-CN" sz="2000" b="1" i="1" u="none" strike="noStrike" cap="none" normalizeH="0" baseline="0" dirty="0" smtClean="0">
                          <a:ln>
                            <a:noFill/>
                          </a:ln>
                          <a:solidFill>
                            <a:schemeClr val="tx1"/>
                          </a:solidFill>
                          <a:effectLst/>
                          <a:latin typeface="Times New Roman" pitchFamily="18"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原始数据</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          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原始数据</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          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原始数据</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          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存放结果</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8286" name="Rectangle 158"/>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charset="0"/>
              </a:rPr>
              <a:t>1.2</a:t>
            </a:r>
          </a:p>
        </p:txBody>
      </p:sp>
      <p:sp>
        <p:nvSpPr>
          <p:cNvPr id="29773" name="Text Box 159"/>
          <p:cNvSpPr txBox="1">
            <a:spLocks noChangeArrowheads="1"/>
          </p:cNvSpPr>
          <p:nvPr/>
        </p:nvSpPr>
        <p:spPr bwMode="auto">
          <a:xfrm>
            <a:off x="288925" y="120650"/>
            <a:ext cx="55276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3600">
                <a:latin typeface="Times New Roman" pitchFamily="18" charset="0"/>
              </a:rPr>
              <a:t>计算 </a:t>
            </a:r>
            <a:r>
              <a:rPr lang="en-US" altLang="zh-CN" sz="3600" i="1">
                <a:latin typeface="Times New Roman" pitchFamily="18" charset="0"/>
              </a:rPr>
              <a:t>ax</a:t>
            </a:r>
            <a:r>
              <a:rPr lang="en-US" altLang="zh-CN" sz="3600" baseline="30000">
                <a:latin typeface="Times New Roman" pitchFamily="18" charset="0"/>
              </a:rPr>
              <a:t>2</a:t>
            </a:r>
            <a:r>
              <a:rPr lang="en-US" altLang="zh-CN" sz="3600">
                <a:latin typeface="Times New Roman" pitchFamily="18" charset="0"/>
                <a:cs typeface="Times New Roman" pitchFamily="18" charset="0"/>
              </a:rPr>
              <a:t> + </a:t>
            </a:r>
            <a:r>
              <a:rPr lang="en-US" altLang="zh-CN" sz="3600" i="1">
                <a:latin typeface="Times New Roman" pitchFamily="18" charset="0"/>
              </a:rPr>
              <a:t>bx</a:t>
            </a:r>
            <a:r>
              <a:rPr lang="en-US" altLang="zh-CN" sz="3600">
                <a:latin typeface="Times New Roman" pitchFamily="18" charset="0"/>
                <a:cs typeface="Times New Roman" pitchFamily="18" charset="0"/>
              </a:rPr>
              <a:t> + </a:t>
            </a:r>
            <a:r>
              <a:rPr lang="en-US" altLang="zh-CN" sz="3600" i="1">
                <a:latin typeface="Times New Roman" pitchFamily="18" charset="0"/>
              </a:rPr>
              <a:t>c</a:t>
            </a:r>
            <a:r>
              <a:rPr lang="en-US" altLang="zh-CN" sz="3600">
                <a:latin typeface="Times New Roman" pitchFamily="18" charset="0"/>
              </a:rPr>
              <a:t>  </a:t>
            </a:r>
            <a:r>
              <a:rPr lang="zh-CN" altLang="en-US" sz="3600">
                <a:latin typeface="Times New Roman" pitchFamily="18" charset="0"/>
              </a:rPr>
              <a:t>程序清单</a:t>
            </a:r>
          </a:p>
        </p:txBody>
      </p:sp>
      <p:sp>
        <p:nvSpPr>
          <p:cNvPr id="29774" name="AutoShape 184">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spcBef>
                <a:spcPct val="20000"/>
              </a:spcBef>
            </a:pP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Text Box 3"/>
          <p:cNvSpPr txBox="1">
            <a:spLocks noChangeArrowheads="1"/>
          </p:cNvSpPr>
          <p:nvPr/>
        </p:nvSpPr>
        <p:spPr bwMode="auto">
          <a:xfrm>
            <a:off x="3124200" y="2598738"/>
            <a:ext cx="11604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800"/>
              <a:t>大楼</a:t>
            </a:r>
          </a:p>
        </p:txBody>
      </p:sp>
      <p:sp>
        <p:nvSpPr>
          <p:cNvPr id="109572" name="Text Box 4"/>
          <p:cNvSpPr txBox="1">
            <a:spLocks noChangeArrowheads="1"/>
          </p:cNvSpPr>
          <p:nvPr/>
        </p:nvSpPr>
        <p:spPr bwMode="auto">
          <a:xfrm>
            <a:off x="2971800" y="3259138"/>
            <a:ext cx="57896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800">
                <a:solidFill>
                  <a:schemeClr val="folHlink"/>
                </a:solidFill>
              </a:rPr>
              <a:t>存储单元 </a:t>
            </a:r>
            <a:r>
              <a:rPr lang="zh-CN" altLang="en-US" sz="2400"/>
              <a:t>存放一串二进制代码</a:t>
            </a:r>
          </a:p>
        </p:txBody>
      </p:sp>
      <p:sp>
        <p:nvSpPr>
          <p:cNvPr id="109573" name="Text Box 5"/>
          <p:cNvSpPr txBox="1">
            <a:spLocks noChangeArrowheads="1"/>
          </p:cNvSpPr>
          <p:nvPr/>
        </p:nvSpPr>
        <p:spPr bwMode="auto">
          <a:xfrm>
            <a:off x="2971800" y="3963988"/>
            <a:ext cx="6975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800">
                <a:solidFill>
                  <a:schemeClr val="folHlink"/>
                </a:solidFill>
              </a:rPr>
              <a:t>存储字   </a:t>
            </a:r>
            <a:r>
              <a:rPr lang="zh-CN" altLang="en-US" sz="2400"/>
              <a:t>存储单元中二进制代码的组合</a:t>
            </a:r>
          </a:p>
        </p:txBody>
      </p:sp>
      <p:sp>
        <p:nvSpPr>
          <p:cNvPr id="109574" name="Text Box 6"/>
          <p:cNvSpPr txBox="1">
            <a:spLocks noChangeArrowheads="1"/>
          </p:cNvSpPr>
          <p:nvPr/>
        </p:nvSpPr>
        <p:spPr bwMode="auto">
          <a:xfrm>
            <a:off x="2971800" y="4668838"/>
            <a:ext cx="6629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800">
                <a:solidFill>
                  <a:schemeClr val="folHlink"/>
                </a:solidFill>
              </a:rPr>
              <a:t>存储字长 </a:t>
            </a:r>
            <a:r>
              <a:rPr lang="zh-CN" altLang="en-US" sz="2400"/>
              <a:t>存储单元中二进制代码的位数</a:t>
            </a:r>
          </a:p>
        </p:txBody>
      </p:sp>
      <p:sp>
        <p:nvSpPr>
          <p:cNvPr id="109575" name="Text Box 7"/>
          <p:cNvSpPr txBox="1">
            <a:spLocks noChangeArrowheads="1"/>
          </p:cNvSpPr>
          <p:nvPr/>
        </p:nvSpPr>
        <p:spPr bwMode="auto">
          <a:xfrm>
            <a:off x="4613275" y="5373688"/>
            <a:ext cx="4835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400"/>
              <a:t>每个存储单元赋予一个地址号</a:t>
            </a:r>
          </a:p>
        </p:txBody>
      </p:sp>
      <p:sp>
        <p:nvSpPr>
          <p:cNvPr id="109576" name="Text Box 8"/>
          <p:cNvSpPr txBox="1">
            <a:spLocks noChangeArrowheads="1"/>
          </p:cNvSpPr>
          <p:nvPr/>
        </p:nvSpPr>
        <p:spPr bwMode="auto">
          <a:xfrm>
            <a:off x="2968625" y="6016625"/>
            <a:ext cx="2682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800">
                <a:solidFill>
                  <a:schemeClr val="folHlink"/>
                </a:solidFill>
              </a:rPr>
              <a:t>按地址寻访</a:t>
            </a:r>
            <a:endParaRPr lang="zh-CN" altLang="en-US" sz="2800"/>
          </a:p>
        </p:txBody>
      </p:sp>
      <p:grpSp>
        <p:nvGrpSpPr>
          <p:cNvPr id="2" name="组合 28"/>
          <p:cNvGrpSpPr>
            <a:grpSpLocks/>
          </p:cNvGrpSpPr>
          <p:nvPr/>
        </p:nvGrpSpPr>
        <p:grpSpPr bwMode="auto">
          <a:xfrm>
            <a:off x="2879725" y="1989138"/>
            <a:ext cx="6264275" cy="541337"/>
            <a:chOff x="2879725" y="1989138"/>
            <a:chExt cx="6264275" cy="541337"/>
          </a:xfrm>
        </p:grpSpPr>
        <p:sp>
          <p:nvSpPr>
            <p:cNvPr id="30745" name="Text Box 10"/>
            <p:cNvSpPr txBox="1">
              <a:spLocks noChangeArrowheads="1"/>
            </p:cNvSpPr>
            <p:nvPr/>
          </p:nvSpPr>
          <p:spPr bwMode="auto">
            <a:xfrm>
              <a:off x="5995988" y="2011363"/>
              <a:ext cx="2247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800">
                  <a:latin typeface="Times New Roman" pitchFamily="18" charset="0"/>
                </a:rPr>
                <a:t>–</a:t>
              </a:r>
              <a:r>
                <a:rPr lang="zh-CN" altLang="en-US" sz="2800"/>
                <a:t> 存储元件</a:t>
              </a:r>
            </a:p>
          </p:txBody>
        </p:sp>
        <p:grpSp>
          <p:nvGrpSpPr>
            <p:cNvPr id="30746" name="组合 27"/>
            <p:cNvGrpSpPr>
              <a:grpSpLocks/>
            </p:cNvGrpSpPr>
            <p:nvPr/>
          </p:nvGrpSpPr>
          <p:grpSpPr bwMode="auto">
            <a:xfrm>
              <a:off x="2879725" y="1989138"/>
              <a:ext cx="6264275" cy="541337"/>
              <a:chOff x="2879725" y="1989138"/>
              <a:chExt cx="6264275" cy="541337"/>
            </a:xfrm>
          </p:grpSpPr>
          <p:sp>
            <p:nvSpPr>
              <p:cNvPr id="30747" name="Text Box 2"/>
              <p:cNvSpPr txBox="1">
                <a:spLocks noChangeArrowheads="1"/>
              </p:cNvSpPr>
              <p:nvPr/>
            </p:nvSpPr>
            <p:spPr bwMode="auto">
              <a:xfrm>
                <a:off x="2879725" y="1989138"/>
                <a:ext cx="14049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800"/>
                  <a:t>存储体</a:t>
                </a:r>
              </a:p>
            </p:txBody>
          </p:sp>
          <p:sp>
            <p:nvSpPr>
              <p:cNvPr id="30748" name="Text Box 9"/>
              <p:cNvSpPr txBox="1">
                <a:spLocks noChangeArrowheads="1"/>
              </p:cNvSpPr>
              <p:nvPr/>
            </p:nvSpPr>
            <p:spPr bwMode="auto">
              <a:xfrm>
                <a:off x="4103688" y="2011363"/>
                <a:ext cx="22685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800">
                    <a:latin typeface="Times New Roman" pitchFamily="18" charset="0"/>
                  </a:rPr>
                  <a:t>–</a:t>
                </a:r>
                <a:r>
                  <a:rPr lang="zh-CN" altLang="en-US" sz="2800"/>
                  <a:t> 存储单元</a:t>
                </a:r>
              </a:p>
            </p:txBody>
          </p:sp>
          <p:sp>
            <p:nvSpPr>
              <p:cNvPr id="30749" name="Text Box 11"/>
              <p:cNvSpPr txBox="1">
                <a:spLocks noChangeArrowheads="1"/>
              </p:cNvSpPr>
              <p:nvPr/>
            </p:nvSpPr>
            <p:spPr bwMode="auto">
              <a:xfrm>
                <a:off x="7880350" y="2032000"/>
                <a:ext cx="12636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200"/>
                  <a:t>（</a:t>
                </a:r>
                <a:r>
                  <a:rPr lang="zh-CN" altLang="en-US" sz="2200">
                    <a:latin typeface="Times New Roman" pitchFamily="18" charset="0"/>
                  </a:rPr>
                  <a:t>0/1</a:t>
                </a:r>
                <a:r>
                  <a:rPr lang="zh-CN" altLang="en-US" sz="2200"/>
                  <a:t>）</a:t>
                </a:r>
              </a:p>
            </p:txBody>
          </p:sp>
        </p:grpSp>
      </p:grpSp>
      <p:sp>
        <p:nvSpPr>
          <p:cNvPr id="109580" name="Text Box 12"/>
          <p:cNvSpPr txBox="1">
            <a:spLocks noChangeArrowheads="1"/>
          </p:cNvSpPr>
          <p:nvPr/>
        </p:nvSpPr>
        <p:spPr bwMode="auto">
          <a:xfrm>
            <a:off x="4103688" y="2598738"/>
            <a:ext cx="1692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800">
                <a:latin typeface="Times New Roman" pitchFamily="18" charset="0"/>
              </a:rPr>
              <a:t>–</a:t>
            </a:r>
            <a:r>
              <a:rPr lang="zh-CN" altLang="en-US" sz="2800"/>
              <a:t>  </a:t>
            </a:r>
            <a:r>
              <a:rPr lang="zh-CN" altLang="en-US" sz="900"/>
              <a:t> </a:t>
            </a:r>
            <a:r>
              <a:rPr lang="zh-CN" altLang="en-US" sz="2800"/>
              <a:t>房间</a:t>
            </a:r>
          </a:p>
        </p:txBody>
      </p:sp>
      <p:sp>
        <p:nvSpPr>
          <p:cNvPr id="109581" name="Text Box 13"/>
          <p:cNvSpPr txBox="1">
            <a:spLocks noChangeArrowheads="1"/>
          </p:cNvSpPr>
          <p:nvPr/>
        </p:nvSpPr>
        <p:spPr bwMode="auto">
          <a:xfrm>
            <a:off x="5995988" y="2598738"/>
            <a:ext cx="17002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800">
                <a:latin typeface="Times New Roman" pitchFamily="18" charset="0"/>
              </a:rPr>
              <a:t>–</a:t>
            </a:r>
            <a:r>
              <a:rPr lang="zh-CN" altLang="en-US" sz="2800"/>
              <a:t> </a:t>
            </a:r>
            <a:r>
              <a:rPr lang="zh-CN" altLang="en-US" sz="900"/>
              <a:t> </a:t>
            </a:r>
            <a:r>
              <a:rPr lang="zh-CN" altLang="en-US" sz="2800"/>
              <a:t>床位</a:t>
            </a:r>
          </a:p>
        </p:txBody>
      </p:sp>
      <p:sp>
        <p:nvSpPr>
          <p:cNvPr id="109582" name="Text Box 14"/>
          <p:cNvSpPr txBox="1">
            <a:spLocks noChangeArrowheads="1"/>
          </p:cNvSpPr>
          <p:nvPr/>
        </p:nvSpPr>
        <p:spPr bwMode="auto">
          <a:xfrm>
            <a:off x="7158038" y="2624138"/>
            <a:ext cx="25273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200"/>
              <a:t>（无人/</a:t>
            </a:r>
            <a:r>
              <a:rPr lang="zh-CN" altLang="en-US"/>
              <a:t> </a:t>
            </a:r>
            <a:r>
              <a:rPr lang="zh-CN" altLang="en-US" sz="2200"/>
              <a:t>有人）</a:t>
            </a:r>
          </a:p>
        </p:txBody>
      </p:sp>
      <p:sp>
        <p:nvSpPr>
          <p:cNvPr id="109583" name="Text Box 15"/>
          <p:cNvSpPr txBox="1">
            <a:spLocks noChangeArrowheads="1"/>
          </p:cNvSpPr>
          <p:nvPr/>
        </p:nvSpPr>
        <p:spPr bwMode="auto">
          <a:xfrm>
            <a:off x="793750" y="1058863"/>
            <a:ext cx="62261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3200"/>
              <a:t>(</a:t>
            </a:r>
            <a:r>
              <a:rPr lang="en-US" altLang="zh-CN" sz="3200">
                <a:latin typeface="Times New Roman" pitchFamily="18" charset="0"/>
              </a:rPr>
              <a:t>1</a:t>
            </a:r>
            <a:r>
              <a:rPr lang="en-US" altLang="zh-CN" sz="3200"/>
              <a:t>)</a:t>
            </a:r>
            <a:r>
              <a:rPr lang="zh-CN" altLang="en-US" sz="3200"/>
              <a:t>存储器的基本组成</a:t>
            </a:r>
          </a:p>
        </p:txBody>
      </p:sp>
      <p:sp>
        <p:nvSpPr>
          <p:cNvPr id="109584" name="Rectangle 16"/>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charset="0"/>
              </a:rPr>
              <a:t>1.2</a:t>
            </a:r>
          </a:p>
        </p:txBody>
      </p:sp>
      <p:grpSp>
        <p:nvGrpSpPr>
          <p:cNvPr id="4" name="Group 17"/>
          <p:cNvGrpSpPr>
            <a:grpSpLocks/>
          </p:cNvGrpSpPr>
          <p:nvPr/>
        </p:nvGrpSpPr>
        <p:grpSpPr bwMode="auto">
          <a:xfrm>
            <a:off x="457200" y="2420938"/>
            <a:ext cx="2359025" cy="3324225"/>
            <a:chOff x="288" y="1200"/>
            <a:chExt cx="1486" cy="2094"/>
          </a:xfrm>
        </p:grpSpPr>
        <p:sp>
          <p:nvSpPr>
            <p:cNvPr id="30737" name="Text Box 18"/>
            <p:cNvSpPr txBox="1">
              <a:spLocks noChangeArrowheads="1"/>
            </p:cNvSpPr>
            <p:nvPr/>
          </p:nvSpPr>
          <p:spPr bwMode="auto">
            <a:xfrm>
              <a:off x="1115" y="2327"/>
              <a:ext cx="65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rIns="0">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en-US" altLang="zh-CN" sz="2800">
                  <a:latin typeface="Times New Roman" pitchFamily="18" charset="0"/>
                </a:rPr>
                <a:t>MDR</a:t>
              </a:r>
            </a:p>
          </p:txBody>
        </p:sp>
        <p:sp>
          <p:nvSpPr>
            <p:cNvPr id="30738" name="Rectangle 19"/>
            <p:cNvSpPr>
              <a:spLocks noChangeArrowheads="1"/>
            </p:cNvSpPr>
            <p:nvPr/>
          </p:nvSpPr>
          <p:spPr bwMode="auto">
            <a:xfrm>
              <a:off x="288" y="1200"/>
              <a:ext cx="1458" cy="2094"/>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30739" name="Rectangle 20"/>
            <p:cNvSpPr>
              <a:spLocks noChangeArrowheads="1"/>
            </p:cNvSpPr>
            <p:nvPr/>
          </p:nvSpPr>
          <p:spPr bwMode="auto">
            <a:xfrm>
              <a:off x="639" y="2913"/>
              <a:ext cx="77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20000"/>
                </a:spcBef>
              </a:pPr>
              <a:r>
                <a:rPr lang="zh-CN" altLang="en-US" sz="2400"/>
                <a:t>主存储器</a:t>
              </a:r>
            </a:p>
          </p:txBody>
        </p:sp>
        <p:sp>
          <p:nvSpPr>
            <p:cNvPr id="30740" name="Text Box 21"/>
            <p:cNvSpPr txBox="1">
              <a:spLocks noChangeArrowheads="1"/>
            </p:cNvSpPr>
            <p:nvPr/>
          </p:nvSpPr>
          <p:spPr bwMode="auto">
            <a:xfrm>
              <a:off x="609" y="1533"/>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800"/>
                <a:t>存储体</a:t>
              </a:r>
            </a:p>
          </p:txBody>
        </p:sp>
        <p:sp>
          <p:nvSpPr>
            <p:cNvPr id="30741" name="Rectangle 22"/>
            <p:cNvSpPr>
              <a:spLocks noChangeArrowheads="1"/>
            </p:cNvSpPr>
            <p:nvPr/>
          </p:nvSpPr>
          <p:spPr bwMode="auto">
            <a:xfrm>
              <a:off x="451" y="1390"/>
              <a:ext cx="1106" cy="667"/>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30742" name="Text Box 23"/>
            <p:cNvSpPr txBox="1">
              <a:spLocks noChangeArrowheads="1"/>
            </p:cNvSpPr>
            <p:nvPr/>
          </p:nvSpPr>
          <p:spPr bwMode="auto">
            <a:xfrm>
              <a:off x="426" y="2327"/>
              <a:ext cx="59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en-US" altLang="zh-CN" sz="2800">
                  <a:latin typeface="Times New Roman" pitchFamily="18" charset="0"/>
                </a:rPr>
                <a:t>MAR</a:t>
              </a:r>
            </a:p>
          </p:txBody>
        </p:sp>
        <p:sp>
          <p:nvSpPr>
            <p:cNvPr id="30743" name="Rectangle 24"/>
            <p:cNvSpPr>
              <a:spLocks noChangeArrowheads="1"/>
            </p:cNvSpPr>
            <p:nvPr/>
          </p:nvSpPr>
          <p:spPr bwMode="auto">
            <a:xfrm>
              <a:off x="385" y="2332"/>
              <a:ext cx="631" cy="333"/>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spcBef>
                  <a:spcPct val="20000"/>
                </a:spcBef>
              </a:pPr>
              <a:endParaRPr lang="zh-CN" altLang="en-US"/>
            </a:p>
          </p:txBody>
        </p:sp>
        <p:sp>
          <p:nvSpPr>
            <p:cNvPr id="30744" name="Rectangle 25"/>
            <p:cNvSpPr>
              <a:spLocks noChangeArrowheads="1"/>
            </p:cNvSpPr>
            <p:nvPr/>
          </p:nvSpPr>
          <p:spPr bwMode="auto">
            <a:xfrm>
              <a:off x="1092" y="2332"/>
              <a:ext cx="590" cy="333"/>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spcBef>
                  <a:spcPct val="20000"/>
                </a:spcBef>
              </a:pPr>
              <a:endParaRPr lang="zh-CN" altLang="en-US"/>
            </a:p>
          </p:txBody>
        </p:sp>
      </p:grpSp>
      <p:sp>
        <p:nvSpPr>
          <p:cNvPr id="30735" name="Text Box 26"/>
          <p:cNvSpPr txBox="1">
            <a:spLocks noChangeArrowheads="1"/>
          </p:cNvSpPr>
          <p:nvPr/>
        </p:nvSpPr>
        <p:spPr bwMode="auto">
          <a:xfrm>
            <a:off x="34925" y="225425"/>
            <a:ext cx="51133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algn="ctr" eaLnBrk="1" hangingPunct="1">
              <a:spcBef>
                <a:spcPct val="20000"/>
              </a:spcBef>
            </a:pPr>
            <a:r>
              <a:rPr lang="zh-CN" altLang="en-US" sz="3600">
                <a:latin typeface="Times New Roman" pitchFamily="18" charset="0"/>
              </a:rPr>
              <a:t>2</a:t>
            </a:r>
            <a:r>
              <a:rPr lang="zh-CN" altLang="en-US" sz="3600"/>
              <a:t>.计算机的解题过程</a:t>
            </a:r>
          </a:p>
        </p:txBody>
      </p:sp>
      <p:sp>
        <p:nvSpPr>
          <p:cNvPr id="30736" name="AutoShape 29">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spcBef>
                <a:spcPct val="20000"/>
              </a:spcBef>
            </a:pP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3390900" y="5456238"/>
            <a:ext cx="838200" cy="914400"/>
          </a:xfrm>
          <a:prstGeom prst="rect">
            <a:avLst/>
          </a:prstGeom>
          <a:solidFill>
            <a:schemeClr val="folHlink"/>
          </a:solidFill>
          <a:ln w="9525">
            <a:miter lim="800000"/>
            <a:headEnd/>
            <a:tailEnd/>
          </a:ln>
          <a:scene3d>
            <a:camera prst="legacyObliqueTopRight"/>
            <a:lightRig rig="legacyFlat3" dir="b"/>
          </a:scene3d>
          <a:sp3d extrusionH="3630600" prstMaterial="legacyMatte">
            <a:bevelT w="13500" h="13500" prst="angle"/>
            <a:bevelB w="13500" h="13500" prst="angle"/>
            <a:extrusionClr>
              <a:schemeClr val="folHlink"/>
            </a:extrusionClr>
          </a:sp3d>
        </p:spPr>
        <p:txBody>
          <a:bodyPr anchor="ctr">
            <a:spAutoFit/>
            <a:flatTx/>
          </a:bodyPr>
          <a:lstStyle/>
          <a:p>
            <a:pPr>
              <a:spcBef>
                <a:spcPct val="20000"/>
              </a:spcBef>
            </a:pPr>
            <a:endParaRPr lang="zh-CN" altLang="en-US"/>
          </a:p>
        </p:txBody>
      </p:sp>
      <p:sp>
        <p:nvSpPr>
          <p:cNvPr id="107523" name="Text Box 3"/>
          <p:cNvSpPr txBox="1">
            <a:spLocks noChangeArrowheads="1"/>
          </p:cNvSpPr>
          <p:nvPr/>
        </p:nvSpPr>
        <p:spPr bwMode="auto">
          <a:xfrm>
            <a:off x="4114800" y="1273175"/>
            <a:ext cx="13938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en-US" altLang="zh-CN" sz="3200">
                <a:solidFill>
                  <a:schemeClr val="folHlink"/>
                </a:solidFill>
                <a:latin typeface="Times New Roman" pitchFamily="18" charset="0"/>
              </a:rPr>
              <a:t>MAR</a:t>
            </a:r>
            <a:endParaRPr lang="zh-CN" altLang="en-US" sz="3200">
              <a:latin typeface="Times New Roman" pitchFamily="18" charset="0"/>
            </a:endParaRPr>
          </a:p>
        </p:txBody>
      </p:sp>
      <p:sp>
        <p:nvSpPr>
          <p:cNvPr id="107524" name="Text Box 4"/>
          <p:cNvSpPr txBox="1">
            <a:spLocks noChangeArrowheads="1"/>
          </p:cNvSpPr>
          <p:nvPr/>
        </p:nvSpPr>
        <p:spPr bwMode="auto">
          <a:xfrm>
            <a:off x="4114800" y="2489200"/>
            <a:ext cx="12493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en-US" altLang="zh-CN" sz="3200">
                <a:solidFill>
                  <a:schemeClr val="folHlink"/>
                </a:solidFill>
                <a:latin typeface="Times New Roman" pitchFamily="18" charset="0"/>
              </a:rPr>
              <a:t>MDR</a:t>
            </a:r>
            <a:endParaRPr lang="en-US" altLang="zh-CN" sz="3200">
              <a:latin typeface="Times New Roman" pitchFamily="18" charset="0"/>
            </a:endParaRPr>
          </a:p>
        </p:txBody>
      </p:sp>
      <p:grpSp>
        <p:nvGrpSpPr>
          <p:cNvPr id="2" name="Group 5"/>
          <p:cNvGrpSpPr>
            <a:grpSpLocks/>
          </p:cNvGrpSpPr>
          <p:nvPr/>
        </p:nvGrpSpPr>
        <p:grpSpPr bwMode="auto">
          <a:xfrm>
            <a:off x="3348038" y="5084763"/>
            <a:ext cx="6477000" cy="1295400"/>
            <a:chOff x="2112" y="3211"/>
            <a:chExt cx="4080" cy="816"/>
          </a:xfrm>
        </p:grpSpPr>
        <p:grpSp>
          <p:nvGrpSpPr>
            <p:cNvPr id="31777" name="Group 6"/>
            <p:cNvGrpSpPr>
              <a:grpSpLocks/>
            </p:cNvGrpSpPr>
            <p:nvPr/>
          </p:nvGrpSpPr>
          <p:grpSpPr bwMode="auto">
            <a:xfrm>
              <a:off x="2112" y="3361"/>
              <a:ext cx="600" cy="666"/>
              <a:chOff x="2004" y="3277"/>
              <a:chExt cx="600" cy="666"/>
            </a:xfrm>
          </p:grpSpPr>
          <p:grpSp>
            <p:nvGrpSpPr>
              <p:cNvPr id="31779" name="Group 7"/>
              <p:cNvGrpSpPr>
                <a:grpSpLocks/>
              </p:cNvGrpSpPr>
              <p:nvPr/>
            </p:nvGrpSpPr>
            <p:grpSpPr bwMode="auto">
              <a:xfrm>
                <a:off x="2004" y="3277"/>
                <a:ext cx="600" cy="234"/>
                <a:chOff x="2052" y="3277"/>
                <a:chExt cx="600" cy="234"/>
              </a:xfrm>
            </p:grpSpPr>
            <p:sp>
              <p:nvSpPr>
                <p:cNvPr id="31795" name="AutoShape 8"/>
                <p:cNvSpPr>
                  <a:spLocks noChangeArrowheads="1"/>
                </p:cNvSpPr>
                <p:nvPr/>
              </p:nvSpPr>
              <p:spPr bwMode="auto">
                <a:xfrm>
                  <a:off x="2052" y="3277"/>
                  <a:ext cx="168" cy="234"/>
                </a:xfrm>
                <a:prstGeom prst="star4">
                  <a:avLst>
                    <a:gd name="adj" fmla="val 12500"/>
                  </a:avLst>
                </a:prstGeom>
                <a:solidFill>
                  <a:schemeClr val="bg1"/>
                </a:solidFill>
                <a:ln w="9525">
                  <a:solidFill>
                    <a:schemeClr val="bg1"/>
                  </a:solidFill>
                  <a:miter lim="800000"/>
                  <a:headEnd/>
                  <a:tailEnd/>
                </a:ln>
              </p:spPr>
              <p:txBody>
                <a:bodyPr anchor="ctr">
                  <a:spAutoFit/>
                </a:bodyPr>
                <a:lstStyle/>
                <a:p>
                  <a:pPr>
                    <a:spcBef>
                      <a:spcPct val="20000"/>
                    </a:spcBef>
                  </a:pPr>
                  <a:endParaRPr lang="zh-CN" altLang="en-US"/>
                </a:p>
              </p:txBody>
            </p:sp>
            <p:sp>
              <p:nvSpPr>
                <p:cNvPr id="31796" name="AutoShape 9"/>
                <p:cNvSpPr>
                  <a:spLocks noChangeArrowheads="1"/>
                </p:cNvSpPr>
                <p:nvPr/>
              </p:nvSpPr>
              <p:spPr bwMode="auto">
                <a:xfrm>
                  <a:off x="2196" y="3277"/>
                  <a:ext cx="168" cy="234"/>
                </a:xfrm>
                <a:prstGeom prst="star4">
                  <a:avLst>
                    <a:gd name="adj" fmla="val 12500"/>
                  </a:avLst>
                </a:prstGeom>
                <a:solidFill>
                  <a:schemeClr val="bg1"/>
                </a:solidFill>
                <a:ln w="9525">
                  <a:solidFill>
                    <a:schemeClr val="bg1"/>
                  </a:solidFill>
                  <a:miter lim="800000"/>
                  <a:headEnd/>
                  <a:tailEnd/>
                </a:ln>
              </p:spPr>
              <p:txBody>
                <a:bodyPr anchor="ctr">
                  <a:spAutoFit/>
                </a:bodyPr>
                <a:lstStyle/>
                <a:p>
                  <a:pPr>
                    <a:spcBef>
                      <a:spcPct val="20000"/>
                    </a:spcBef>
                  </a:pPr>
                  <a:endParaRPr lang="zh-CN" altLang="en-US"/>
                </a:p>
              </p:txBody>
            </p:sp>
            <p:sp>
              <p:nvSpPr>
                <p:cNvPr id="31797" name="AutoShape 10"/>
                <p:cNvSpPr>
                  <a:spLocks noChangeArrowheads="1"/>
                </p:cNvSpPr>
                <p:nvPr/>
              </p:nvSpPr>
              <p:spPr bwMode="auto">
                <a:xfrm>
                  <a:off x="2340" y="3277"/>
                  <a:ext cx="168" cy="234"/>
                </a:xfrm>
                <a:prstGeom prst="star4">
                  <a:avLst>
                    <a:gd name="adj" fmla="val 12500"/>
                  </a:avLst>
                </a:prstGeom>
                <a:solidFill>
                  <a:schemeClr val="bg1"/>
                </a:solidFill>
                <a:ln w="9525">
                  <a:solidFill>
                    <a:schemeClr val="bg1"/>
                  </a:solidFill>
                  <a:miter lim="800000"/>
                  <a:headEnd/>
                  <a:tailEnd/>
                </a:ln>
              </p:spPr>
              <p:txBody>
                <a:bodyPr anchor="ctr">
                  <a:spAutoFit/>
                </a:bodyPr>
                <a:lstStyle/>
                <a:p>
                  <a:pPr>
                    <a:spcBef>
                      <a:spcPct val="20000"/>
                    </a:spcBef>
                  </a:pPr>
                  <a:endParaRPr lang="zh-CN" altLang="en-US"/>
                </a:p>
              </p:txBody>
            </p:sp>
            <p:sp>
              <p:nvSpPr>
                <p:cNvPr id="31798" name="AutoShape 11"/>
                <p:cNvSpPr>
                  <a:spLocks noChangeArrowheads="1"/>
                </p:cNvSpPr>
                <p:nvPr/>
              </p:nvSpPr>
              <p:spPr bwMode="auto">
                <a:xfrm>
                  <a:off x="2484" y="3277"/>
                  <a:ext cx="168" cy="234"/>
                </a:xfrm>
                <a:prstGeom prst="star4">
                  <a:avLst>
                    <a:gd name="adj" fmla="val 12500"/>
                  </a:avLst>
                </a:prstGeom>
                <a:solidFill>
                  <a:schemeClr val="bg1"/>
                </a:solidFill>
                <a:ln w="9525">
                  <a:solidFill>
                    <a:schemeClr val="bg1"/>
                  </a:solidFill>
                  <a:miter lim="800000"/>
                  <a:headEnd/>
                  <a:tailEnd/>
                </a:ln>
              </p:spPr>
              <p:txBody>
                <a:bodyPr anchor="ctr">
                  <a:spAutoFit/>
                </a:bodyPr>
                <a:lstStyle/>
                <a:p>
                  <a:pPr>
                    <a:spcBef>
                      <a:spcPct val="20000"/>
                    </a:spcBef>
                  </a:pPr>
                  <a:endParaRPr lang="zh-CN" altLang="en-US"/>
                </a:p>
              </p:txBody>
            </p:sp>
          </p:grpSp>
          <p:grpSp>
            <p:nvGrpSpPr>
              <p:cNvPr id="31780" name="Group 12"/>
              <p:cNvGrpSpPr>
                <a:grpSpLocks/>
              </p:cNvGrpSpPr>
              <p:nvPr/>
            </p:nvGrpSpPr>
            <p:grpSpPr bwMode="auto">
              <a:xfrm>
                <a:off x="2004" y="3565"/>
                <a:ext cx="600" cy="234"/>
                <a:chOff x="2052" y="3277"/>
                <a:chExt cx="600" cy="234"/>
              </a:xfrm>
            </p:grpSpPr>
            <p:sp>
              <p:nvSpPr>
                <p:cNvPr id="31791" name="AutoShape 13"/>
                <p:cNvSpPr>
                  <a:spLocks noChangeArrowheads="1"/>
                </p:cNvSpPr>
                <p:nvPr/>
              </p:nvSpPr>
              <p:spPr bwMode="auto">
                <a:xfrm>
                  <a:off x="2052" y="3277"/>
                  <a:ext cx="168" cy="234"/>
                </a:xfrm>
                <a:prstGeom prst="star4">
                  <a:avLst>
                    <a:gd name="adj" fmla="val 12500"/>
                  </a:avLst>
                </a:prstGeom>
                <a:solidFill>
                  <a:schemeClr val="bg1"/>
                </a:solidFill>
                <a:ln w="9525">
                  <a:solidFill>
                    <a:schemeClr val="bg1"/>
                  </a:solidFill>
                  <a:miter lim="800000"/>
                  <a:headEnd/>
                  <a:tailEnd/>
                </a:ln>
              </p:spPr>
              <p:txBody>
                <a:bodyPr anchor="ctr">
                  <a:spAutoFit/>
                </a:bodyPr>
                <a:lstStyle/>
                <a:p>
                  <a:pPr>
                    <a:spcBef>
                      <a:spcPct val="20000"/>
                    </a:spcBef>
                  </a:pPr>
                  <a:endParaRPr lang="zh-CN" altLang="en-US"/>
                </a:p>
              </p:txBody>
            </p:sp>
            <p:sp>
              <p:nvSpPr>
                <p:cNvPr id="31792" name="AutoShape 14"/>
                <p:cNvSpPr>
                  <a:spLocks noChangeArrowheads="1"/>
                </p:cNvSpPr>
                <p:nvPr/>
              </p:nvSpPr>
              <p:spPr bwMode="auto">
                <a:xfrm>
                  <a:off x="2196" y="3277"/>
                  <a:ext cx="168" cy="234"/>
                </a:xfrm>
                <a:prstGeom prst="star4">
                  <a:avLst>
                    <a:gd name="adj" fmla="val 12500"/>
                  </a:avLst>
                </a:prstGeom>
                <a:solidFill>
                  <a:schemeClr val="bg1"/>
                </a:solidFill>
                <a:ln w="9525">
                  <a:solidFill>
                    <a:schemeClr val="bg1"/>
                  </a:solidFill>
                  <a:miter lim="800000"/>
                  <a:headEnd/>
                  <a:tailEnd/>
                </a:ln>
              </p:spPr>
              <p:txBody>
                <a:bodyPr anchor="ctr">
                  <a:spAutoFit/>
                </a:bodyPr>
                <a:lstStyle/>
                <a:p>
                  <a:pPr>
                    <a:spcBef>
                      <a:spcPct val="20000"/>
                    </a:spcBef>
                  </a:pPr>
                  <a:endParaRPr lang="zh-CN" altLang="en-US"/>
                </a:p>
              </p:txBody>
            </p:sp>
            <p:sp>
              <p:nvSpPr>
                <p:cNvPr id="31793" name="AutoShape 15"/>
                <p:cNvSpPr>
                  <a:spLocks noChangeArrowheads="1"/>
                </p:cNvSpPr>
                <p:nvPr/>
              </p:nvSpPr>
              <p:spPr bwMode="auto">
                <a:xfrm>
                  <a:off x="2340" y="3277"/>
                  <a:ext cx="168" cy="234"/>
                </a:xfrm>
                <a:prstGeom prst="star4">
                  <a:avLst>
                    <a:gd name="adj" fmla="val 12500"/>
                  </a:avLst>
                </a:prstGeom>
                <a:solidFill>
                  <a:schemeClr val="bg1"/>
                </a:solidFill>
                <a:ln w="9525">
                  <a:solidFill>
                    <a:schemeClr val="bg1"/>
                  </a:solidFill>
                  <a:miter lim="800000"/>
                  <a:headEnd/>
                  <a:tailEnd/>
                </a:ln>
              </p:spPr>
              <p:txBody>
                <a:bodyPr anchor="ctr">
                  <a:spAutoFit/>
                </a:bodyPr>
                <a:lstStyle/>
                <a:p>
                  <a:pPr>
                    <a:spcBef>
                      <a:spcPct val="20000"/>
                    </a:spcBef>
                  </a:pPr>
                  <a:endParaRPr lang="zh-CN" altLang="en-US"/>
                </a:p>
              </p:txBody>
            </p:sp>
            <p:sp>
              <p:nvSpPr>
                <p:cNvPr id="31794" name="AutoShape 16"/>
                <p:cNvSpPr>
                  <a:spLocks noChangeArrowheads="1"/>
                </p:cNvSpPr>
                <p:nvPr/>
              </p:nvSpPr>
              <p:spPr bwMode="auto">
                <a:xfrm>
                  <a:off x="2484" y="3277"/>
                  <a:ext cx="168" cy="234"/>
                </a:xfrm>
                <a:prstGeom prst="star4">
                  <a:avLst>
                    <a:gd name="adj" fmla="val 12500"/>
                  </a:avLst>
                </a:prstGeom>
                <a:solidFill>
                  <a:schemeClr val="bg1"/>
                </a:solidFill>
                <a:ln w="9525">
                  <a:solidFill>
                    <a:schemeClr val="bg1"/>
                  </a:solidFill>
                  <a:miter lim="800000"/>
                  <a:headEnd/>
                  <a:tailEnd/>
                </a:ln>
              </p:spPr>
              <p:txBody>
                <a:bodyPr anchor="ctr">
                  <a:spAutoFit/>
                </a:bodyPr>
                <a:lstStyle/>
                <a:p>
                  <a:pPr>
                    <a:spcBef>
                      <a:spcPct val="20000"/>
                    </a:spcBef>
                  </a:pPr>
                  <a:endParaRPr lang="zh-CN" altLang="en-US"/>
                </a:p>
              </p:txBody>
            </p:sp>
          </p:grpSp>
          <p:grpSp>
            <p:nvGrpSpPr>
              <p:cNvPr id="31781" name="Group 17"/>
              <p:cNvGrpSpPr>
                <a:grpSpLocks/>
              </p:cNvGrpSpPr>
              <p:nvPr/>
            </p:nvGrpSpPr>
            <p:grpSpPr bwMode="auto">
              <a:xfrm>
                <a:off x="2004" y="3421"/>
                <a:ext cx="600" cy="234"/>
                <a:chOff x="2052" y="3277"/>
                <a:chExt cx="600" cy="234"/>
              </a:xfrm>
            </p:grpSpPr>
            <p:sp>
              <p:nvSpPr>
                <p:cNvPr id="31787" name="AutoShape 18"/>
                <p:cNvSpPr>
                  <a:spLocks noChangeArrowheads="1"/>
                </p:cNvSpPr>
                <p:nvPr/>
              </p:nvSpPr>
              <p:spPr bwMode="auto">
                <a:xfrm>
                  <a:off x="2052" y="3277"/>
                  <a:ext cx="168" cy="234"/>
                </a:xfrm>
                <a:prstGeom prst="star4">
                  <a:avLst>
                    <a:gd name="adj" fmla="val 12500"/>
                  </a:avLst>
                </a:prstGeom>
                <a:solidFill>
                  <a:schemeClr val="bg1"/>
                </a:solidFill>
                <a:ln w="9525">
                  <a:solidFill>
                    <a:schemeClr val="bg1"/>
                  </a:solidFill>
                  <a:miter lim="800000"/>
                  <a:headEnd/>
                  <a:tailEnd/>
                </a:ln>
              </p:spPr>
              <p:txBody>
                <a:bodyPr anchor="ctr">
                  <a:spAutoFit/>
                </a:bodyPr>
                <a:lstStyle/>
                <a:p>
                  <a:pPr>
                    <a:spcBef>
                      <a:spcPct val="20000"/>
                    </a:spcBef>
                  </a:pPr>
                  <a:endParaRPr lang="zh-CN" altLang="en-US"/>
                </a:p>
              </p:txBody>
            </p:sp>
            <p:sp>
              <p:nvSpPr>
                <p:cNvPr id="31788" name="AutoShape 19"/>
                <p:cNvSpPr>
                  <a:spLocks noChangeArrowheads="1"/>
                </p:cNvSpPr>
                <p:nvPr/>
              </p:nvSpPr>
              <p:spPr bwMode="auto">
                <a:xfrm>
                  <a:off x="2196" y="3277"/>
                  <a:ext cx="168" cy="234"/>
                </a:xfrm>
                <a:prstGeom prst="star4">
                  <a:avLst>
                    <a:gd name="adj" fmla="val 12500"/>
                  </a:avLst>
                </a:prstGeom>
                <a:solidFill>
                  <a:schemeClr val="bg1"/>
                </a:solidFill>
                <a:ln w="9525">
                  <a:solidFill>
                    <a:schemeClr val="bg1"/>
                  </a:solidFill>
                  <a:miter lim="800000"/>
                  <a:headEnd/>
                  <a:tailEnd/>
                </a:ln>
              </p:spPr>
              <p:txBody>
                <a:bodyPr anchor="ctr">
                  <a:spAutoFit/>
                </a:bodyPr>
                <a:lstStyle/>
                <a:p>
                  <a:pPr>
                    <a:spcBef>
                      <a:spcPct val="20000"/>
                    </a:spcBef>
                  </a:pPr>
                  <a:endParaRPr lang="zh-CN" altLang="en-US"/>
                </a:p>
              </p:txBody>
            </p:sp>
            <p:sp>
              <p:nvSpPr>
                <p:cNvPr id="31789" name="AutoShape 20"/>
                <p:cNvSpPr>
                  <a:spLocks noChangeArrowheads="1"/>
                </p:cNvSpPr>
                <p:nvPr/>
              </p:nvSpPr>
              <p:spPr bwMode="auto">
                <a:xfrm>
                  <a:off x="2340" y="3277"/>
                  <a:ext cx="168" cy="234"/>
                </a:xfrm>
                <a:prstGeom prst="star4">
                  <a:avLst>
                    <a:gd name="adj" fmla="val 12500"/>
                  </a:avLst>
                </a:prstGeom>
                <a:solidFill>
                  <a:schemeClr val="bg1"/>
                </a:solidFill>
                <a:ln w="9525">
                  <a:solidFill>
                    <a:schemeClr val="bg1"/>
                  </a:solidFill>
                  <a:miter lim="800000"/>
                  <a:headEnd/>
                  <a:tailEnd/>
                </a:ln>
              </p:spPr>
              <p:txBody>
                <a:bodyPr anchor="ctr">
                  <a:spAutoFit/>
                </a:bodyPr>
                <a:lstStyle/>
                <a:p>
                  <a:pPr>
                    <a:spcBef>
                      <a:spcPct val="20000"/>
                    </a:spcBef>
                  </a:pPr>
                  <a:endParaRPr lang="zh-CN" altLang="en-US"/>
                </a:p>
              </p:txBody>
            </p:sp>
            <p:sp>
              <p:nvSpPr>
                <p:cNvPr id="31790" name="AutoShape 21"/>
                <p:cNvSpPr>
                  <a:spLocks noChangeArrowheads="1"/>
                </p:cNvSpPr>
                <p:nvPr/>
              </p:nvSpPr>
              <p:spPr bwMode="auto">
                <a:xfrm>
                  <a:off x="2484" y="3277"/>
                  <a:ext cx="168" cy="234"/>
                </a:xfrm>
                <a:prstGeom prst="star4">
                  <a:avLst>
                    <a:gd name="adj" fmla="val 12500"/>
                  </a:avLst>
                </a:prstGeom>
                <a:solidFill>
                  <a:schemeClr val="bg1"/>
                </a:solidFill>
                <a:ln w="9525">
                  <a:solidFill>
                    <a:schemeClr val="bg1"/>
                  </a:solidFill>
                  <a:miter lim="800000"/>
                  <a:headEnd/>
                  <a:tailEnd/>
                </a:ln>
              </p:spPr>
              <p:txBody>
                <a:bodyPr anchor="ctr">
                  <a:spAutoFit/>
                </a:bodyPr>
                <a:lstStyle/>
                <a:p>
                  <a:pPr>
                    <a:spcBef>
                      <a:spcPct val="20000"/>
                    </a:spcBef>
                  </a:pPr>
                  <a:endParaRPr lang="zh-CN" altLang="en-US"/>
                </a:p>
              </p:txBody>
            </p:sp>
          </p:grpSp>
          <p:grpSp>
            <p:nvGrpSpPr>
              <p:cNvPr id="31782" name="Group 22"/>
              <p:cNvGrpSpPr>
                <a:grpSpLocks/>
              </p:cNvGrpSpPr>
              <p:nvPr/>
            </p:nvGrpSpPr>
            <p:grpSpPr bwMode="auto">
              <a:xfrm>
                <a:off x="2004" y="3709"/>
                <a:ext cx="600" cy="234"/>
                <a:chOff x="2052" y="3277"/>
                <a:chExt cx="600" cy="234"/>
              </a:xfrm>
            </p:grpSpPr>
            <p:sp>
              <p:nvSpPr>
                <p:cNvPr id="31783" name="AutoShape 23"/>
                <p:cNvSpPr>
                  <a:spLocks noChangeArrowheads="1"/>
                </p:cNvSpPr>
                <p:nvPr/>
              </p:nvSpPr>
              <p:spPr bwMode="auto">
                <a:xfrm>
                  <a:off x="2052" y="3277"/>
                  <a:ext cx="168" cy="234"/>
                </a:xfrm>
                <a:prstGeom prst="star4">
                  <a:avLst>
                    <a:gd name="adj" fmla="val 12500"/>
                  </a:avLst>
                </a:prstGeom>
                <a:solidFill>
                  <a:schemeClr val="bg1"/>
                </a:solidFill>
                <a:ln w="9525">
                  <a:solidFill>
                    <a:schemeClr val="bg1"/>
                  </a:solidFill>
                  <a:miter lim="800000"/>
                  <a:headEnd/>
                  <a:tailEnd/>
                </a:ln>
              </p:spPr>
              <p:txBody>
                <a:bodyPr anchor="ctr">
                  <a:spAutoFit/>
                </a:bodyPr>
                <a:lstStyle/>
                <a:p>
                  <a:pPr>
                    <a:spcBef>
                      <a:spcPct val="20000"/>
                    </a:spcBef>
                  </a:pPr>
                  <a:endParaRPr lang="zh-CN" altLang="en-US"/>
                </a:p>
              </p:txBody>
            </p:sp>
            <p:sp>
              <p:nvSpPr>
                <p:cNvPr id="31784" name="AutoShape 24"/>
                <p:cNvSpPr>
                  <a:spLocks noChangeArrowheads="1"/>
                </p:cNvSpPr>
                <p:nvPr/>
              </p:nvSpPr>
              <p:spPr bwMode="auto">
                <a:xfrm>
                  <a:off x="2196" y="3277"/>
                  <a:ext cx="168" cy="234"/>
                </a:xfrm>
                <a:prstGeom prst="star4">
                  <a:avLst>
                    <a:gd name="adj" fmla="val 12500"/>
                  </a:avLst>
                </a:prstGeom>
                <a:solidFill>
                  <a:schemeClr val="bg1"/>
                </a:solidFill>
                <a:ln w="9525">
                  <a:solidFill>
                    <a:schemeClr val="bg1"/>
                  </a:solidFill>
                  <a:miter lim="800000"/>
                  <a:headEnd/>
                  <a:tailEnd/>
                </a:ln>
              </p:spPr>
              <p:txBody>
                <a:bodyPr anchor="ctr">
                  <a:spAutoFit/>
                </a:bodyPr>
                <a:lstStyle/>
                <a:p>
                  <a:pPr>
                    <a:spcBef>
                      <a:spcPct val="20000"/>
                    </a:spcBef>
                  </a:pPr>
                  <a:endParaRPr lang="zh-CN" altLang="en-US"/>
                </a:p>
              </p:txBody>
            </p:sp>
            <p:sp>
              <p:nvSpPr>
                <p:cNvPr id="31785" name="AutoShape 25"/>
                <p:cNvSpPr>
                  <a:spLocks noChangeArrowheads="1"/>
                </p:cNvSpPr>
                <p:nvPr/>
              </p:nvSpPr>
              <p:spPr bwMode="auto">
                <a:xfrm>
                  <a:off x="2340" y="3277"/>
                  <a:ext cx="168" cy="234"/>
                </a:xfrm>
                <a:prstGeom prst="star4">
                  <a:avLst>
                    <a:gd name="adj" fmla="val 12500"/>
                  </a:avLst>
                </a:prstGeom>
                <a:solidFill>
                  <a:schemeClr val="bg1"/>
                </a:solidFill>
                <a:ln w="9525">
                  <a:solidFill>
                    <a:schemeClr val="bg1"/>
                  </a:solidFill>
                  <a:miter lim="800000"/>
                  <a:headEnd/>
                  <a:tailEnd/>
                </a:ln>
              </p:spPr>
              <p:txBody>
                <a:bodyPr anchor="ctr">
                  <a:spAutoFit/>
                </a:bodyPr>
                <a:lstStyle/>
                <a:p>
                  <a:pPr>
                    <a:spcBef>
                      <a:spcPct val="20000"/>
                    </a:spcBef>
                  </a:pPr>
                  <a:endParaRPr lang="zh-CN" altLang="en-US"/>
                </a:p>
              </p:txBody>
            </p:sp>
            <p:sp>
              <p:nvSpPr>
                <p:cNvPr id="31786" name="AutoShape 26"/>
                <p:cNvSpPr>
                  <a:spLocks noChangeArrowheads="1"/>
                </p:cNvSpPr>
                <p:nvPr/>
              </p:nvSpPr>
              <p:spPr bwMode="auto">
                <a:xfrm>
                  <a:off x="2484" y="3277"/>
                  <a:ext cx="168" cy="234"/>
                </a:xfrm>
                <a:prstGeom prst="star4">
                  <a:avLst>
                    <a:gd name="adj" fmla="val 12500"/>
                  </a:avLst>
                </a:prstGeom>
                <a:solidFill>
                  <a:schemeClr val="bg1"/>
                </a:solidFill>
                <a:ln w="9525">
                  <a:solidFill>
                    <a:schemeClr val="bg1"/>
                  </a:solidFill>
                  <a:miter lim="800000"/>
                  <a:headEnd/>
                  <a:tailEnd/>
                </a:ln>
              </p:spPr>
              <p:txBody>
                <a:bodyPr anchor="ctr">
                  <a:spAutoFit/>
                </a:bodyPr>
                <a:lstStyle/>
                <a:p>
                  <a:pPr>
                    <a:spcBef>
                      <a:spcPct val="20000"/>
                    </a:spcBef>
                  </a:pPr>
                  <a:endParaRPr lang="zh-CN" altLang="en-US"/>
                </a:p>
              </p:txBody>
            </p:sp>
          </p:grpSp>
        </p:grpSp>
        <p:sp>
          <p:nvSpPr>
            <p:cNvPr id="31778" name="Text Box 27"/>
            <p:cNvSpPr txBox="1">
              <a:spLocks noChangeArrowheads="1"/>
            </p:cNvSpPr>
            <p:nvPr/>
          </p:nvSpPr>
          <p:spPr bwMode="auto">
            <a:xfrm>
              <a:off x="3652" y="3211"/>
              <a:ext cx="25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800"/>
                <a:t> 存储单元个数</a:t>
              </a:r>
              <a:r>
                <a:rPr lang="zh-CN" altLang="en-US" sz="1800"/>
                <a:t> </a:t>
              </a:r>
              <a:r>
                <a:rPr lang="zh-CN" altLang="en-US" sz="2800">
                  <a:latin typeface="Times New Roman" pitchFamily="18" charset="0"/>
                </a:rPr>
                <a:t>16</a:t>
              </a:r>
            </a:p>
          </p:txBody>
        </p:sp>
      </p:grpSp>
      <p:grpSp>
        <p:nvGrpSpPr>
          <p:cNvPr id="8" name="Group 28"/>
          <p:cNvGrpSpPr>
            <a:grpSpLocks/>
          </p:cNvGrpSpPr>
          <p:nvPr/>
        </p:nvGrpSpPr>
        <p:grpSpPr bwMode="auto">
          <a:xfrm>
            <a:off x="4191000" y="4076700"/>
            <a:ext cx="5181600" cy="2232025"/>
            <a:chOff x="2640" y="2568"/>
            <a:chExt cx="3264" cy="1406"/>
          </a:xfrm>
        </p:grpSpPr>
        <p:grpSp>
          <p:nvGrpSpPr>
            <p:cNvPr id="31768" name="Group 29"/>
            <p:cNvGrpSpPr>
              <a:grpSpLocks/>
            </p:cNvGrpSpPr>
            <p:nvPr/>
          </p:nvGrpSpPr>
          <p:grpSpPr bwMode="auto">
            <a:xfrm>
              <a:off x="2640" y="2568"/>
              <a:ext cx="864" cy="954"/>
              <a:chOff x="4056" y="2640"/>
              <a:chExt cx="864" cy="954"/>
            </a:xfrm>
          </p:grpSpPr>
          <p:sp>
            <p:nvSpPr>
              <p:cNvPr id="31770" name="AutoShape 30"/>
              <p:cNvSpPr>
                <a:spLocks noChangeArrowheads="1"/>
              </p:cNvSpPr>
              <p:nvPr/>
            </p:nvSpPr>
            <p:spPr bwMode="auto">
              <a:xfrm>
                <a:off x="4056" y="3360"/>
                <a:ext cx="168" cy="234"/>
              </a:xfrm>
              <a:prstGeom prst="star4">
                <a:avLst>
                  <a:gd name="adj" fmla="val 12500"/>
                </a:avLst>
              </a:prstGeom>
              <a:solidFill>
                <a:schemeClr val="bg1"/>
              </a:solidFill>
              <a:ln w="9525">
                <a:solidFill>
                  <a:schemeClr val="bg1"/>
                </a:solidFill>
                <a:miter lim="800000"/>
                <a:headEnd/>
                <a:tailEnd/>
              </a:ln>
            </p:spPr>
            <p:txBody>
              <a:bodyPr anchor="ctr">
                <a:spAutoFit/>
              </a:bodyPr>
              <a:lstStyle/>
              <a:p>
                <a:pPr>
                  <a:spcBef>
                    <a:spcPct val="20000"/>
                  </a:spcBef>
                </a:pPr>
                <a:endParaRPr lang="zh-CN" altLang="en-US"/>
              </a:p>
            </p:txBody>
          </p:sp>
          <p:sp>
            <p:nvSpPr>
              <p:cNvPr id="31771" name="AutoShape 31"/>
              <p:cNvSpPr>
                <a:spLocks noChangeArrowheads="1"/>
              </p:cNvSpPr>
              <p:nvPr/>
            </p:nvSpPr>
            <p:spPr bwMode="auto">
              <a:xfrm>
                <a:off x="4176" y="3222"/>
                <a:ext cx="168" cy="234"/>
              </a:xfrm>
              <a:prstGeom prst="star4">
                <a:avLst>
                  <a:gd name="adj" fmla="val 12500"/>
                </a:avLst>
              </a:prstGeom>
              <a:solidFill>
                <a:schemeClr val="bg1"/>
              </a:solidFill>
              <a:ln w="9525">
                <a:solidFill>
                  <a:schemeClr val="bg1"/>
                </a:solidFill>
                <a:miter lim="800000"/>
                <a:headEnd/>
                <a:tailEnd/>
              </a:ln>
            </p:spPr>
            <p:txBody>
              <a:bodyPr anchor="ctr">
                <a:spAutoFit/>
              </a:bodyPr>
              <a:lstStyle/>
              <a:p>
                <a:pPr>
                  <a:spcBef>
                    <a:spcPct val="20000"/>
                  </a:spcBef>
                </a:pPr>
                <a:endParaRPr lang="zh-CN" altLang="en-US"/>
              </a:p>
            </p:txBody>
          </p:sp>
          <p:sp>
            <p:nvSpPr>
              <p:cNvPr id="31772" name="AutoShape 32"/>
              <p:cNvSpPr>
                <a:spLocks noChangeArrowheads="1"/>
              </p:cNvSpPr>
              <p:nvPr/>
            </p:nvSpPr>
            <p:spPr bwMode="auto">
              <a:xfrm>
                <a:off x="4296" y="3120"/>
                <a:ext cx="168" cy="234"/>
              </a:xfrm>
              <a:prstGeom prst="star4">
                <a:avLst>
                  <a:gd name="adj" fmla="val 12500"/>
                </a:avLst>
              </a:prstGeom>
              <a:solidFill>
                <a:schemeClr val="bg1"/>
              </a:solidFill>
              <a:ln w="9525">
                <a:solidFill>
                  <a:schemeClr val="bg1"/>
                </a:solidFill>
                <a:miter lim="800000"/>
                <a:headEnd/>
                <a:tailEnd/>
              </a:ln>
            </p:spPr>
            <p:txBody>
              <a:bodyPr anchor="ctr">
                <a:spAutoFit/>
              </a:bodyPr>
              <a:lstStyle/>
              <a:p>
                <a:pPr>
                  <a:spcBef>
                    <a:spcPct val="20000"/>
                  </a:spcBef>
                </a:pPr>
                <a:endParaRPr lang="zh-CN" altLang="en-US"/>
              </a:p>
            </p:txBody>
          </p:sp>
          <p:sp>
            <p:nvSpPr>
              <p:cNvPr id="31773" name="AutoShape 33"/>
              <p:cNvSpPr>
                <a:spLocks noChangeArrowheads="1"/>
              </p:cNvSpPr>
              <p:nvPr/>
            </p:nvSpPr>
            <p:spPr bwMode="auto">
              <a:xfrm>
                <a:off x="4392" y="2982"/>
                <a:ext cx="168" cy="234"/>
              </a:xfrm>
              <a:prstGeom prst="star4">
                <a:avLst>
                  <a:gd name="adj" fmla="val 12500"/>
                </a:avLst>
              </a:prstGeom>
              <a:solidFill>
                <a:schemeClr val="bg1"/>
              </a:solidFill>
              <a:ln w="9525">
                <a:solidFill>
                  <a:schemeClr val="bg1"/>
                </a:solidFill>
                <a:miter lim="800000"/>
                <a:headEnd/>
                <a:tailEnd/>
              </a:ln>
            </p:spPr>
            <p:txBody>
              <a:bodyPr anchor="ctr">
                <a:spAutoFit/>
              </a:bodyPr>
              <a:lstStyle/>
              <a:p>
                <a:pPr>
                  <a:spcBef>
                    <a:spcPct val="20000"/>
                  </a:spcBef>
                </a:pPr>
                <a:endParaRPr lang="zh-CN" altLang="en-US"/>
              </a:p>
            </p:txBody>
          </p:sp>
          <p:sp>
            <p:nvSpPr>
              <p:cNvPr id="31774" name="AutoShape 34"/>
              <p:cNvSpPr>
                <a:spLocks noChangeArrowheads="1"/>
              </p:cNvSpPr>
              <p:nvPr/>
            </p:nvSpPr>
            <p:spPr bwMode="auto">
              <a:xfrm>
                <a:off x="4632" y="2784"/>
                <a:ext cx="168" cy="234"/>
              </a:xfrm>
              <a:prstGeom prst="star4">
                <a:avLst>
                  <a:gd name="adj" fmla="val 12500"/>
                </a:avLst>
              </a:prstGeom>
              <a:solidFill>
                <a:schemeClr val="bg1"/>
              </a:solidFill>
              <a:ln w="9525">
                <a:solidFill>
                  <a:schemeClr val="bg1"/>
                </a:solidFill>
                <a:miter lim="800000"/>
                <a:headEnd/>
                <a:tailEnd/>
              </a:ln>
            </p:spPr>
            <p:txBody>
              <a:bodyPr anchor="ctr">
                <a:spAutoFit/>
              </a:bodyPr>
              <a:lstStyle/>
              <a:p>
                <a:pPr>
                  <a:spcBef>
                    <a:spcPct val="20000"/>
                  </a:spcBef>
                </a:pPr>
                <a:endParaRPr lang="zh-CN" altLang="en-US"/>
              </a:p>
            </p:txBody>
          </p:sp>
          <p:sp>
            <p:nvSpPr>
              <p:cNvPr id="31775" name="AutoShape 35"/>
              <p:cNvSpPr>
                <a:spLocks noChangeArrowheads="1"/>
              </p:cNvSpPr>
              <p:nvPr/>
            </p:nvSpPr>
            <p:spPr bwMode="auto">
              <a:xfrm>
                <a:off x="4752" y="2640"/>
                <a:ext cx="168" cy="234"/>
              </a:xfrm>
              <a:prstGeom prst="star4">
                <a:avLst>
                  <a:gd name="adj" fmla="val 12500"/>
                </a:avLst>
              </a:prstGeom>
              <a:solidFill>
                <a:schemeClr val="bg1"/>
              </a:solidFill>
              <a:ln w="9525">
                <a:solidFill>
                  <a:schemeClr val="bg1"/>
                </a:solidFill>
                <a:miter lim="800000"/>
                <a:headEnd/>
                <a:tailEnd/>
              </a:ln>
            </p:spPr>
            <p:txBody>
              <a:bodyPr anchor="ctr">
                <a:spAutoFit/>
              </a:bodyPr>
              <a:lstStyle/>
              <a:p>
                <a:pPr>
                  <a:spcBef>
                    <a:spcPct val="20000"/>
                  </a:spcBef>
                </a:pPr>
                <a:endParaRPr lang="zh-CN" altLang="en-US"/>
              </a:p>
            </p:txBody>
          </p:sp>
          <p:sp>
            <p:nvSpPr>
              <p:cNvPr id="31776" name="AutoShape 36"/>
              <p:cNvSpPr>
                <a:spLocks noChangeArrowheads="1"/>
              </p:cNvSpPr>
              <p:nvPr/>
            </p:nvSpPr>
            <p:spPr bwMode="auto">
              <a:xfrm>
                <a:off x="4512" y="2886"/>
                <a:ext cx="168" cy="234"/>
              </a:xfrm>
              <a:prstGeom prst="star4">
                <a:avLst>
                  <a:gd name="adj" fmla="val 12500"/>
                </a:avLst>
              </a:prstGeom>
              <a:solidFill>
                <a:schemeClr val="bg1"/>
              </a:solidFill>
              <a:ln w="9525">
                <a:solidFill>
                  <a:schemeClr val="bg1"/>
                </a:solidFill>
                <a:miter lim="800000"/>
                <a:headEnd/>
                <a:tailEnd/>
              </a:ln>
            </p:spPr>
            <p:txBody>
              <a:bodyPr anchor="ctr">
                <a:spAutoFit/>
              </a:bodyPr>
              <a:lstStyle/>
              <a:p>
                <a:pPr>
                  <a:spcBef>
                    <a:spcPct val="20000"/>
                  </a:spcBef>
                </a:pPr>
                <a:endParaRPr lang="zh-CN" altLang="en-US"/>
              </a:p>
            </p:txBody>
          </p:sp>
        </p:grpSp>
        <p:sp>
          <p:nvSpPr>
            <p:cNvPr id="31769" name="Text Box 37"/>
            <p:cNvSpPr txBox="1">
              <a:spLocks noChangeArrowheads="1"/>
            </p:cNvSpPr>
            <p:nvPr/>
          </p:nvSpPr>
          <p:spPr bwMode="auto">
            <a:xfrm>
              <a:off x="3797" y="3647"/>
              <a:ext cx="210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800"/>
                <a:t>存储字长</a:t>
              </a:r>
              <a:r>
                <a:rPr lang="zh-CN" altLang="en-US" sz="1800"/>
                <a:t> </a:t>
              </a:r>
              <a:r>
                <a:rPr lang="zh-CN" altLang="en-US" sz="2800">
                  <a:latin typeface="Times New Roman" pitchFamily="18" charset="0"/>
                </a:rPr>
                <a:t>8</a:t>
              </a:r>
            </a:p>
          </p:txBody>
        </p:sp>
      </p:grpSp>
      <p:grpSp>
        <p:nvGrpSpPr>
          <p:cNvPr id="10" name="Group 38"/>
          <p:cNvGrpSpPr>
            <a:grpSpLocks/>
          </p:cNvGrpSpPr>
          <p:nvPr/>
        </p:nvGrpSpPr>
        <p:grpSpPr bwMode="auto">
          <a:xfrm>
            <a:off x="5638800" y="3905250"/>
            <a:ext cx="4191000" cy="1185863"/>
            <a:chOff x="3552" y="2460"/>
            <a:chExt cx="2640" cy="747"/>
          </a:xfrm>
        </p:grpSpPr>
        <p:sp>
          <p:nvSpPr>
            <p:cNvPr id="31766" name="Text Box 39"/>
            <p:cNvSpPr txBox="1">
              <a:spLocks noChangeArrowheads="1"/>
            </p:cNvSpPr>
            <p:nvPr/>
          </p:nvSpPr>
          <p:spPr bwMode="auto">
            <a:xfrm>
              <a:off x="3552" y="2880"/>
              <a:ext cx="26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en-US" altLang="zh-CN" sz="2800"/>
                <a:t> </a:t>
              </a:r>
              <a:endParaRPr lang="zh-CN" altLang="en-US" sz="2800"/>
            </a:p>
          </p:txBody>
        </p:sp>
        <p:sp>
          <p:nvSpPr>
            <p:cNvPr id="31767" name="Text Box 40"/>
            <p:cNvSpPr txBox="1">
              <a:spLocks noChangeArrowheads="1"/>
            </p:cNvSpPr>
            <p:nvPr/>
          </p:nvSpPr>
          <p:spPr bwMode="auto">
            <a:xfrm>
              <a:off x="3552" y="2460"/>
              <a:ext cx="2208" cy="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3200"/>
                <a:t> 设 </a:t>
              </a:r>
              <a:r>
                <a:rPr lang="en-US" altLang="zh-CN" sz="2800">
                  <a:latin typeface="Times New Roman" pitchFamily="18" charset="0"/>
                </a:rPr>
                <a:t>MAR</a:t>
              </a:r>
              <a:r>
                <a:rPr lang="en-US" altLang="zh-CN" sz="900"/>
                <a:t> </a:t>
              </a:r>
              <a:r>
                <a:rPr lang="en-US" altLang="zh-CN" sz="2800"/>
                <a:t>=</a:t>
              </a:r>
              <a:r>
                <a:rPr lang="en-US" altLang="zh-CN" sz="1200"/>
                <a:t> </a:t>
              </a:r>
              <a:r>
                <a:rPr lang="en-US" altLang="zh-CN" sz="2800">
                  <a:latin typeface="Times New Roman" pitchFamily="18" charset="0"/>
                </a:rPr>
                <a:t>4</a:t>
              </a:r>
              <a:r>
                <a:rPr lang="en-US" altLang="zh-CN" sz="1400">
                  <a:latin typeface="Times New Roman" pitchFamily="18" charset="0"/>
                </a:rPr>
                <a:t> </a:t>
              </a:r>
              <a:r>
                <a:rPr lang="zh-CN" altLang="en-US" sz="2800"/>
                <a:t>位 </a:t>
              </a:r>
            </a:p>
            <a:p>
              <a:pPr eaLnBrk="1" hangingPunct="1">
                <a:spcBef>
                  <a:spcPct val="20000"/>
                </a:spcBef>
              </a:pPr>
              <a:r>
                <a:rPr lang="en-US" altLang="zh-CN"/>
                <a:t> </a:t>
              </a:r>
              <a:r>
                <a:rPr lang="en-US" altLang="zh-CN" sz="3200"/>
                <a:t>   </a:t>
              </a:r>
              <a:r>
                <a:rPr lang="en-US" altLang="zh-CN" sz="1000"/>
                <a:t> </a:t>
              </a:r>
              <a:r>
                <a:rPr lang="en-US" altLang="zh-CN" sz="1400"/>
                <a:t> </a:t>
              </a:r>
              <a:r>
                <a:rPr lang="en-US" altLang="zh-CN" sz="2800">
                  <a:latin typeface="Times New Roman" pitchFamily="18" charset="0"/>
                </a:rPr>
                <a:t>MDR</a:t>
              </a:r>
              <a:r>
                <a:rPr lang="en-US" altLang="zh-CN" sz="900"/>
                <a:t> </a:t>
              </a:r>
              <a:r>
                <a:rPr lang="en-US" altLang="zh-CN" sz="2800"/>
                <a:t>=</a:t>
              </a:r>
              <a:r>
                <a:rPr lang="en-US" altLang="zh-CN" sz="1200"/>
                <a:t> </a:t>
              </a:r>
              <a:r>
                <a:rPr lang="en-US" altLang="zh-CN" sz="2800">
                  <a:latin typeface="Times New Roman" pitchFamily="18" charset="0"/>
                </a:rPr>
                <a:t>8</a:t>
              </a:r>
              <a:r>
                <a:rPr lang="en-US" altLang="zh-CN" sz="1400">
                  <a:latin typeface="Times New Roman" pitchFamily="18" charset="0"/>
                </a:rPr>
                <a:t> </a:t>
              </a:r>
              <a:r>
                <a:rPr lang="zh-CN" altLang="en-US" sz="2800"/>
                <a:t>位</a:t>
              </a:r>
            </a:p>
          </p:txBody>
        </p:sp>
      </p:grpSp>
      <p:sp>
        <p:nvSpPr>
          <p:cNvPr id="107561" name="Rectangle 41"/>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charset="0"/>
              </a:rPr>
              <a:t>1.2</a:t>
            </a:r>
          </a:p>
        </p:txBody>
      </p:sp>
      <p:sp>
        <p:nvSpPr>
          <p:cNvPr id="107562" name="Text Box 42"/>
          <p:cNvSpPr txBox="1">
            <a:spLocks noChangeArrowheads="1"/>
          </p:cNvSpPr>
          <p:nvPr/>
        </p:nvSpPr>
        <p:spPr bwMode="auto">
          <a:xfrm>
            <a:off x="5210175" y="1306513"/>
            <a:ext cx="3398838"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800"/>
              <a:t>存储器地址寄存器</a:t>
            </a:r>
          </a:p>
          <a:p>
            <a:pPr eaLnBrk="1" hangingPunct="1">
              <a:spcBef>
                <a:spcPct val="20000"/>
              </a:spcBef>
            </a:pPr>
            <a:r>
              <a:rPr lang="zh-CN" altLang="en-US" sz="2800"/>
              <a:t>反映存储单元的个数</a:t>
            </a:r>
          </a:p>
        </p:txBody>
      </p:sp>
      <p:sp>
        <p:nvSpPr>
          <p:cNvPr id="107563" name="Text Box 43"/>
          <p:cNvSpPr txBox="1">
            <a:spLocks noChangeArrowheads="1"/>
          </p:cNvSpPr>
          <p:nvPr/>
        </p:nvSpPr>
        <p:spPr bwMode="auto">
          <a:xfrm>
            <a:off x="5210175" y="2549525"/>
            <a:ext cx="304165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800"/>
              <a:t>存储器数据寄存器</a:t>
            </a:r>
          </a:p>
          <a:p>
            <a:pPr eaLnBrk="1" hangingPunct="1">
              <a:spcBef>
                <a:spcPct val="20000"/>
              </a:spcBef>
            </a:pPr>
            <a:r>
              <a:rPr lang="zh-CN" altLang="en-US" sz="2800"/>
              <a:t>反映存储字长</a:t>
            </a:r>
          </a:p>
        </p:txBody>
      </p:sp>
      <p:sp>
        <p:nvSpPr>
          <p:cNvPr id="31755" name="Text Box 44"/>
          <p:cNvSpPr txBox="1">
            <a:spLocks noChangeArrowheads="1"/>
          </p:cNvSpPr>
          <p:nvPr/>
        </p:nvSpPr>
        <p:spPr bwMode="auto">
          <a:xfrm>
            <a:off x="793750" y="409575"/>
            <a:ext cx="58658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3600"/>
              <a:t>(</a:t>
            </a:r>
            <a:r>
              <a:rPr lang="en-US" altLang="zh-CN" sz="3600">
                <a:latin typeface="Times New Roman" pitchFamily="18" charset="0"/>
              </a:rPr>
              <a:t>1</a:t>
            </a:r>
            <a:r>
              <a:rPr lang="en-US" altLang="zh-CN" sz="3600"/>
              <a:t>)</a:t>
            </a:r>
            <a:r>
              <a:rPr lang="zh-CN" altLang="en-US" sz="3600"/>
              <a:t>存储器的基本组成</a:t>
            </a:r>
          </a:p>
        </p:txBody>
      </p:sp>
      <p:grpSp>
        <p:nvGrpSpPr>
          <p:cNvPr id="11" name="Group 45"/>
          <p:cNvGrpSpPr>
            <a:grpSpLocks/>
          </p:cNvGrpSpPr>
          <p:nvPr/>
        </p:nvGrpSpPr>
        <p:grpSpPr bwMode="auto">
          <a:xfrm>
            <a:off x="1066800" y="1905000"/>
            <a:ext cx="2209800" cy="3352800"/>
            <a:chOff x="672" y="1200"/>
            <a:chExt cx="1392" cy="2112"/>
          </a:xfrm>
        </p:grpSpPr>
        <p:sp>
          <p:nvSpPr>
            <p:cNvPr id="31758" name="Text Box 46"/>
            <p:cNvSpPr txBox="1">
              <a:spLocks noChangeArrowheads="1"/>
            </p:cNvSpPr>
            <p:nvPr/>
          </p:nvSpPr>
          <p:spPr bwMode="auto">
            <a:xfrm>
              <a:off x="1450" y="2337"/>
              <a:ext cx="53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rIns="0">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algn="dist" eaLnBrk="1" hangingPunct="1">
                <a:spcBef>
                  <a:spcPct val="20000"/>
                </a:spcBef>
              </a:pPr>
              <a:r>
                <a:rPr lang="en-US" altLang="zh-CN" sz="2800">
                  <a:latin typeface="Times New Roman" pitchFamily="18" charset="0"/>
                </a:rPr>
                <a:t>MDR</a:t>
              </a:r>
            </a:p>
          </p:txBody>
        </p:sp>
        <p:sp>
          <p:nvSpPr>
            <p:cNvPr id="31759" name="Rectangle 47"/>
            <p:cNvSpPr>
              <a:spLocks noChangeArrowheads="1"/>
            </p:cNvSpPr>
            <p:nvPr/>
          </p:nvSpPr>
          <p:spPr bwMode="auto">
            <a:xfrm>
              <a:off x="672" y="1200"/>
              <a:ext cx="1392" cy="2112"/>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31760" name="Rectangle 48"/>
            <p:cNvSpPr>
              <a:spLocks noChangeArrowheads="1"/>
            </p:cNvSpPr>
            <p:nvPr/>
          </p:nvSpPr>
          <p:spPr bwMode="auto">
            <a:xfrm>
              <a:off x="990" y="2928"/>
              <a:ext cx="77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20000"/>
                </a:spcBef>
              </a:pPr>
              <a:r>
                <a:rPr lang="zh-CN" altLang="en-US" sz="2400"/>
                <a:t>主存储器</a:t>
              </a:r>
            </a:p>
          </p:txBody>
        </p:sp>
        <p:sp>
          <p:nvSpPr>
            <p:cNvPr id="31761" name="Text Box 49"/>
            <p:cNvSpPr txBox="1">
              <a:spLocks noChangeArrowheads="1"/>
            </p:cNvSpPr>
            <p:nvPr/>
          </p:nvSpPr>
          <p:spPr bwMode="auto">
            <a:xfrm>
              <a:off x="960" y="1536"/>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800"/>
                <a:t>存储体</a:t>
              </a:r>
            </a:p>
          </p:txBody>
        </p:sp>
        <p:sp>
          <p:nvSpPr>
            <p:cNvPr id="31762" name="Rectangle 50"/>
            <p:cNvSpPr>
              <a:spLocks noChangeArrowheads="1"/>
            </p:cNvSpPr>
            <p:nvPr/>
          </p:nvSpPr>
          <p:spPr bwMode="auto">
            <a:xfrm>
              <a:off x="828" y="1392"/>
              <a:ext cx="1056" cy="672"/>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31763" name="Text Box 51"/>
            <p:cNvSpPr txBox="1">
              <a:spLocks noChangeArrowheads="1"/>
            </p:cNvSpPr>
            <p:nvPr/>
          </p:nvSpPr>
          <p:spPr bwMode="auto">
            <a:xfrm>
              <a:off x="804" y="2337"/>
              <a:ext cx="53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rIns="0">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algn="dist" eaLnBrk="1" hangingPunct="1">
                <a:spcBef>
                  <a:spcPct val="20000"/>
                </a:spcBef>
              </a:pPr>
              <a:r>
                <a:rPr lang="en-US" altLang="zh-CN" sz="2800">
                  <a:latin typeface="Times New Roman" pitchFamily="18" charset="0"/>
                </a:rPr>
                <a:t>MAR</a:t>
              </a:r>
            </a:p>
          </p:txBody>
        </p:sp>
        <p:sp>
          <p:nvSpPr>
            <p:cNvPr id="31764" name="Rectangle 52"/>
            <p:cNvSpPr>
              <a:spLocks noChangeArrowheads="1"/>
            </p:cNvSpPr>
            <p:nvPr/>
          </p:nvSpPr>
          <p:spPr bwMode="auto">
            <a:xfrm>
              <a:off x="768" y="2342"/>
              <a:ext cx="568" cy="336"/>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spcBef>
                  <a:spcPct val="20000"/>
                </a:spcBef>
              </a:pPr>
              <a:endParaRPr lang="zh-CN" altLang="en-US"/>
            </a:p>
          </p:txBody>
        </p:sp>
        <p:sp>
          <p:nvSpPr>
            <p:cNvPr id="31765" name="Rectangle 53"/>
            <p:cNvSpPr>
              <a:spLocks noChangeArrowheads="1"/>
            </p:cNvSpPr>
            <p:nvPr/>
          </p:nvSpPr>
          <p:spPr bwMode="auto">
            <a:xfrm>
              <a:off x="1416" y="2342"/>
              <a:ext cx="593" cy="336"/>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spcBef>
                  <a:spcPct val="20000"/>
                </a:spcBef>
              </a:pPr>
              <a:endParaRPr lang="zh-CN" altLang="en-US"/>
            </a:p>
          </p:txBody>
        </p:sp>
      </p:grpSp>
      <p:sp>
        <p:nvSpPr>
          <p:cNvPr id="31757" name="AutoShape 56">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spcBef>
                <a:spcPct val="20000"/>
              </a:spcBef>
            </a:pP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10921</TotalTime>
  <Words>2732</Words>
  <Application>Microsoft Office PowerPoint</Application>
  <PresentationFormat>全屏显示(4:3)</PresentationFormat>
  <Paragraphs>629</Paragraphs>
  <Slides>44</Slides>
  <Notes>14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46" baseType="lpstr">
      <vt:lpstr>Office 主题​​</vt:lpstr>
      <vt:lpstr>图片</vt:lpstr>
      <vt:lpstr>计算机组织与体系结构</vt:lpstr>
      <vt:lpstr>Recap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1.3 计算机硬件的主要技术指标</vt:lpstr>
      <vt:lpstr>PowerPoint 演示文稿</vt:lpstr>
      <vt:lpstr>第 1 章  计算机系统概论</vt:lpstr>
      <vt:lpstr>第２章  计算机系统量化分析基础 </vt:lpstr>
      <vt:lpstr>2.1.1 计算机体系结构的概念</vt:lpstr>
      <vt:lpstr>程序员所看到的计算机的属性</vt:lpstr>
      <vt:lpstr>What is Computer Architecture?</vt:lpstr>
      <vt:lpstr>The art of architecture</vt:lpstr>
      <vt:lpstr>ISA vs. Microarchitecture</vt:lpstr>
      <vt:lpstr>2.1.2 计算机体系结构、组成和实现</vt:lpstr>
      <vt:lpstr>计算机组成</vt:lpstr>
      <vt:lpstr>计算机的实现</vt:lpstr>
      <vt:lpstr>不同年代计算机体系结构研究的变化</vt:lpstr>
      <vt:lpstr>2.1.3 系列机和兼容</vt:lpstr>
      <vt:lpstr>系列机(Family machine)</vt:lpstr>
      <vt:lpstr>软件兼容</vt:lpstr>
      <vt:lpstr>兼容性</vt:lpstr>
      <vt:lpstr>兼容机</vt:lpstr>
      <vt:lpstr>Intel公司的x86系列</vt:lpstr>
      <vt:lpstr>兼容对体系结构的影响</vt:lpstr>
      <vt:lpstr>2.2 计算机体系结构的发展</vt:lpstr>
      <vt:lpstr>2.2.1 计算机的分代</vt:lpstr>
      <vt:lpstr>2.2.1 计算机的分代</vt:lpstr>
      <vt:lpstr>2.2.2 软件的发展</vt:lpstr>
      <vt:lpstr>2.2.3 应用的发展</vt:lpstr>
      <vt:lpstr>2.2.4 相关核心技术的发展</vt:lpstr>
      <vt:lpstr>2.2.4 相关核心技术产品的发展</vt:lpstr>
      <vt:lpstr>2.2.4 相关核心技术产品的发展</vt:lpstr>
      <vt:lpstr>2.2.4 相关核心技术产品的发展</vt:lpstr>
      <vt:lpstr>2.2.5 体系结构的发展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suzi</dc:creator>
  <cp:lastModifiedBy>think</cp:lastModifiedBy>
  <cp:revision>1671</cp:revision>
  <cp:lastPrinted>2018-09-06T02:46:02Z</cp:lastPrinted>
  <dcterms:created xsi:type="dcterms:W3CDTF">1601-01-01T00:00:00Z</dcterms:created>
  <dcterms:modified xsi:type="dcterms:W3CDTF">2018-09-07T01:35:03Z</dcterms:modified>
</cp:coreProperties>
</file>