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1939" r:id="rId3"/>
    <p:sldId id="1940" r:id="rId4"/>
    <p:sldId id="1851" r:id="rId5"/>
    <p:sldId id="1937" r:id="rId6"/>
    <p:sldId id="1914" r:id="rId7"/>
    <p:sldId id="1915" r:id="rId8"/>
    <p:sldId id="1916" r:id="rId9"/>
    <p:sldId id="1917" r:id="rId10"/>
    <p:sldId id="1918" r:id="rId11"/>
    <p:sldId id="1919" r:id="rId12"/>
    <p:sldId id="1920" r:id="rId13"/>
    <p:sldId id="1921" r:id="rId14"/>
    <p:sldId id="1922" r:id="rId15"/>
    <p:sldId id="1923" r:id="rId16"/>
    <p:sldId id="1924" r:id="rId17"/>
    <p:sldId id="1925" r:id="rId18"/>
    <p:sldId id="1926" r:id="rId19"/>
    <p:sldId id="1927" r:id="rId20"/>
    <p:sldId id="1928" r:id="rId21"/>
    <p:sldId id="1929" r:id="rId22"/>
    <p:sldId id="1930" r:id="rId23"/>
    <p:sldId id="1931" r:id="rId24"/>
    <p:sldId id="1932" r:id="rId25"/>
    <p:sldId id="1933" r:id="rId26"/>
    <p:sldId id="1934" r:id="rId27"/>
    <p:sldId id="1935" r:id="rId28"/>
    <p:sldId id="1936" r:id="rId29"/>
    <p:sldId id="1938" r:id="rId30"/>
    <p:sldId id="1853" r:id="rId31"/>
    <p:sldId id="1854" r:id="rId32"/>
    <p:sldId id="1855" r:id="rId33"/>
    <p:sldId id="1856" r:id="rId34"/>
    <p:sldId id="1857" r:id="rId35"/>
    <p:sldId id="1858" r:id="rId36"/>
    <p:sldId id="1859" r:id="rId37"/>
    <p:sldId id="1860" r:id="rId38"/>
    <p:sldId id="1861" r:id="rId39"/>
    <p:sldId id="1862" r:id="rId40"/>
    <p:sldId id="1863" r:id="rId41"/>
    <p:sldId id="1864" r:id="rId42"/>
    <p:sldId id="1865" r:id="rId43"/>
    <p:sldId id="1866" r:id="rId44"/>
    <p:sldId id="1867" r:id="rId45"/>
    <p:sldId id="1868" r:id="rId46"/>
    <p:sldId id="1869" r:id="rId47"/>
    <p:sldId id="1870" r:id="rId48"/>
    <p:sldId id="1871" r:id="rId49"/>
    <p:sldId id="1872" r:id="rId50"/>
    <p:sldId id="1873" r:id="rId51"/>
    <p:sldId id="1874" r:id="rId52"/>
    <p:sldId id="1880" r:id="rId53"/>
    <p:sldId id="1881" r:id="rId54"/>
    <p:sldId id="1882" r:id="rId55"/>
    <p:sldId id="1883" r:id="rId56"/>
    <p:sldId id="1884" r:id="rId57"/>
    <p:sldId id="1885" r:id="rId58"/>
    <p:sldId id="1886" r:id="rId59"/>
    <p:sldId id="1887" r:id="rId60"/>
    <p:sldId id="1888" r:id="rId61"/>
    <p:sldId id="1889" r:id="rId62"/>
    <p:sldId id="1890" r:id="rId63"/>
    <p:sldId id="1891" r:id="rId64"/>
    <p:sldId id="1892" r:id="rId65"/>
    <p:sldId id="1893" r:id="rId66"/>
    <p:sldId id="1894" r:id="rId67"/>
    <p:sldId id="1895" r:id="rId68"/>
    <p:sldId id="1896" r:id="rId69"/>
    <p:sldId id="1897" r:id="rId70"/>
    <p:sldId id="1898" r:id="rId71"/>
    <p:sldId id="1899" r:id="rId72"/>
    <p:sldId id="1913" r:id="rId73"/>
  </p:sldIdLst>
  <p:sldSz cx="9144000" cy="6858000" type="screen4x3"/>
  <p:notesSz cx="6797675" cy="987425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735" autoAdjust="0"/>
  </p:normalViewPr>
  <p:slideViewPr>
    <p:cSldViewPr>
      <p:cViewPr varScale="1">
        <p:scale>
          <a:sx n="57" d="100"/>
          <a:sy n="57" d="100"/>
        </p:scale>
        <p:origin x="1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3" cy="44431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21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每块</a:t>
            </a:r>
            <a:r>
              <a:rPr lang="en-US" altLang="zh-CN" smtClean="0"/>
              <a:t>32</a:t>
            </a:r>
            <a:r>
              <a:rPr lang="zh-CN" altLang="en-US" smtClean="0"/>
              <a:t>字节，每个字</a:t>
            </a:r>
            <a:r>
              <a:rPr lang="en-US" altLang="zh-CN" smtClean="0"/>
              <a:t>8</a:t>
            </a:r>
            <a:r>
              <a:rPr lang="zh-CN" altLang="en-US" smtClean="0"/>
              <a:t>个字节，每块</a:t>
            </a:r>
            <a:r>
              <a:rPr lang="en-US" altLang="zh-CN" smtClean="0"/>
              <a:t>4</a:t>
            </a:r>
            <a:r>
              <a:rPr lang="zh-CN" altLang="en-US" smtClean="0"/>
              <a:t>个字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写缓冲器还有一个用处，就是在缺失掉块时，先要看写缓冲器中是否有该块，若有则直接从这里取</a:t>
            </a: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714" indent="-31044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76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84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11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982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847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11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576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BF1023-8EC3-4EB6-8A3B-12A499498F6B}" type="slidenum">
              <a:rPr lang="en-US" altLang="zh-CN" sz="1300"/>
              <a:pPr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286493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因为是写直达，所以替换时不需要写回</a:t>
            </a: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714" indent="-31044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76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84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11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982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847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11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576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7C59D3-818F-4B7D-943F-CE5DDCB4CA7D}" type="slidenum">
              <a:rPr lang="en-US" altLang="zh-CN" sz="130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87693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每千条指令缺失数  访存缺失率  两个概念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平均访存时间比不命中率更好，在描述存储器性能时。但是其仍不能代替</a:t>
            </a:r>
            <a:r>
              <a:rPr lang="en-US" altLang="zh-CN" smtClean="0"/>
              <a:t>CPU</a:t>
            </a:r>
            <a:r>
              <a:rPr lang="zh-CN" altLang="en-US" smtClean="0"/>
              <a:t>执行时间</a:t>
            </a: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714" indent="-31044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76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84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11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982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847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11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576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AD4228-31D5-45DB-8407-86A0BD526D4B}" type="slidenum">
              <a:rPr lang="en-US" altLang="zh-CN" sz="1300"/>
              <a:pPr>
                <a:spcBef>
                  <a:spcPct val="0"/>
                </a:spcBef>
              </a:pPr>
              <a:t>16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905933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448D70-C594-44D0-A2E7-E1638EBBABC1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另一个问题，关于</a:t>
            </a:r>
            <a:r>
              <a:rPr lang="en-US" altLang="zh-CN" smtClean="0"/>
              <a:t>cache</a:t>
            </a:r>
            <a:r>
              <a:rPr lang="zh-CN" altLang="en-US" smtClean="0"/>
              <a:t>结构。</a:t>
            </a:r>
          </a:p>
        </p:txBody>
      </p:sp>
    </p:spTree>
    <p:extLst>
      <p:ext uri="{BB962C8B-B14F-4D97-AF65-F5344CB8AC3E}">
        <p14:creationId xmlns:p14="http://schemas.microsoft.com/office/powerpoint/2010/main" val="2251989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此例说明缺失率对性能的误导，平均访存时间更好一些，但是还是不能代表</a:t>
            </a:r>
            <a:r>
              <a:rPr lang="en-US" altLang="zh-CN" smtClean="0"/>
              <a:t>CPU</a:t>
            </a:r>
            <a:r>
              <a:rPr lang="zh-CN" altLang="en-US" smtClean="0"/>
              <a:t>执行时间</a:t>
            </a: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714" indent="-31044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76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84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11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982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847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11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576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C05551-CD1B-4EBD-8FA6-BF8B5282FCCD}" type="slidenum">
              <a:rPr lang="en-US" altLang="zh-CN" sz="130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203003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转换成了每次存储操作的缺失率</a:t>
            </a: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714" indent="-31044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76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84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11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982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847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11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576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A945BA-0ABD-4B98-AED3-20CFB040583E}" type="slidenum">
              <a:rPr lang="en-US" altLang="zh-CN" sz="130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222239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1/1.36=0.735</a:t>
            </a:r>
          </a:p>
          <a:p>
            <a:endParaRPr lang="en-US" altLang="zh-CN" smtClean="0"/>
          </a:p>
          <a:p>
            <a:r>
              <a:rPr lang="zh-CN" altLang="en-US" smtClean="0"/>
              <a:t>每一个数据访问的命中时间要加一个周期，和</a:t>
            </a:r>
            <a:r>
              <a:rPr lang="en-US" altLang="zh-CN" smtClean="0"/>
              <a:t>IF</a:t>
            </a:r>
            <a:r>
              <a:rPr lang="zh-CN" altLang="en-US" smtClean="0"/>
              <a:t>有结构冲突</a:t>
            </a: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809714" indent="-310444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246576" indent="-24803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745847" indent="-24803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245117" indent="-24803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705982" indent="-24803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3166847" indent="-24803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627711" indent="-24803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4088576" indent="-24803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19A42D3D-EC1A-4908-892F-390E8418BC89}" type="slidenum">
              <a:rPr lang="en-US" altLang="zh-CN" sz="130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503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AD70A4-EFF1-4E86-8DD6-DE086FBB8BC4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性能分析：先着眼于</a:t>
            </a:r>
            <a:r>
              <a:rPr lang="en-US" altLang="zh-CN" smtClean="0"/>
              <a:t>cache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所以用平均访存时间这个指标（时间是衡量的标准）</a:t>
            </a:r>
          </a:p>
        </p:txBody>
      </p:sp>
    </p:spTree>
    <p:extLst>
      <p:ext uri="{BB962C8B-B14F-4D97-AF65-F5344CB8AC3E}">
        <p14:creationId xmlns:p14="http://schemas.microsoft.com/office/powerpoint/2010/main" val="125698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498D2C-03A4-4C24-96BF-04EB378BEE1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</a:t>
            </a:r>
            <a:r>
              <a:rPr lang="en-US" altLang="zh-CN" smtClean="0"/>
              <a:t>CPU</a:t>
            </a:r>
            <a:r>
              <a:rPr lang="zh-CN" altLang="en-US" smtClean="0"/>
              <a:t>时间公式和平均访存时间公式中参数的差异。</a:t>
            </a:r>
          </a:p>
        </p:txBody>
      </p:sp>
    </p:spTree>
    <p:extLst>
      <p:ext uri="{BB962C8B-B14F-4D97-AF65-F5344CB8AC3E}">
        <p14:creationId xmlns:p14="http://schemas.microsoft.com/office/powerpoint/2010/main" val="300487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6FE084-FD6D-41D5-88DF-1FD1F4FA67DE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 </a:t>
            </a:r>
            <a:r>
              <a:rPr lang="zh-CN" altLang="en-US" smtClean="0"/>
              <a:t>的好处显而易见。</a:t>
            </a:r>
          </a:p>
        </p:txBody>
      </p:sp>
    </p:spTree>
    <p:extLst>
      <p:ext uri="{BB962C8B-B14F-4D97-AF65-F5344CB8AC3E}">
        <p14:creationId xmlns:p14="http://schemas.microsoft.com/office/powerpoint/2010/main" val="2312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62BE5-AE06-45DB-AA8F-0AA7FC7ACAE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6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714" indent="-31044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76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84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11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982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847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11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576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7FF622-67F4-47AB-B147-7A37CBD03137}" type="slidenum">
              <a:rPr lang="en-US" altLang="zh-CN" sz="1300"/>
              <a:pPr>
                <a:spcBef>
                  <a:spcPct val="0"/>
                </a:spcBef>
              </a:pPr>
              <a:t>24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361554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59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809714" indent="-310444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246576" indent="-24803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745847" indent="-24803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245117" indent="-248035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705982" indent="-24803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3166847" indent="-24803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627711" indent="-24803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4088576" indent="-24803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83BA1D17-6C4D-4D51-9689-C5473AC37EE7}" type="slidenum">
              <a:rPr lang="en-US" altLang="zh-CN" sz="130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848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C33EDA-20FF-409B-B5D3-6E72FCABCA29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15</a:t>
            </a:r>
            <a:r>
              <a:rPr lang="zh-CN" altLang="en-US" smtClean="0"/>
              <a:t>种方法的分类。由平均访存时间来，而不是</a:t>
            </a:r>
            <a:r>
              <a:rPr lang="en-US" altLang="zh-CN" smtClean="0"/>
              <a:t>CPU </a:t>
            </a:r>
            <a:r>
              <a:rPr lang="zh-CN" altLang="en-US" smtClean="0"/>
              <a:t>时间。</a:t>
            </a:r>
          </a:p>
        </p:txBody>
      </p:sp>
    </p:spTree>
    <p:extLst>
      <p:ext uri="{BB962C8B-B14F-4D97-AF65-F5344CB8AC3E}">
        <p14:creationId xmlns:p14="http://schemas.microsoft.com/office/powerpoint/2010/main" val="796188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E54080-FF13-4B20-80D3-011F4CC57063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本章的重点是两部分：</a:t>
            </a:r>
            <a:r>
              <a:rPr lang="en-US" altLang="zh-CN" smtClean="0"/>
              <a:t>cache</a:t>
            </a:r>
            <a:r>
              <a:rPr lang="zh-CN" altLang="en-US" smtClean="0"/>
              <a:t>和主存</a:t>
            </a:r>
          </a:p>
          <a:p>
            <a:pPr eaLnBrk="1" hangingPunct="1"/>
            <a:r>
              <a:rPr lang="zh-CN" altLang="en-US" smtClean="0"/>
              <a:t>也是单机存储层次中最重要的两层。</a:t>
            </a:r>
          </a:p>
        </p:txBody>
      </p:sp>
    </p:spTree>
    <p:extLst>
      <p:ext uri="{BB962C8B-B14F-4D97-AF65-F5344CB8AC3E}">
        <p14:creationId xmlns:p14="http://schemas.microsoft.com/office/powerpoint/2010/main" val="1349690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979311-BC9C-4378-94E5-15FF096FE4DE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容量失效：注意是全相联条件下的。</a:t>
            </a:r>
          </a:p>
        </p:txBody>
      </p:sp>
    </p:spTree>
    <p:extLst>
      <p:ext uri="{BB962C8B-B14F-4D97-AF65-F5344CB8AC3E}">
        <p14:creationId xmlns:p14="http://schemas.microsoft.com/office/powerpoint/2010/main" val="355525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8D258D-7100-40B8-A93B-A4A12026F8E9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冲突失效：注意是</a:t>
            </a:r>
            <a:r>
              <a:rPr kumimoji="1" lang="zh-CN" altLang="en-US" smtClean="0">
                <a:solidFill>
                  <a:srgbClr val="003366"/>
                </a:solidFill>
              </a:rPr>
              <a:t>组相联或直接映象</a:t>
            </a:r>
            <a:r>
              <a:rPr kumimoji="1" lang="en-US" altLang="zh-CN" smtClean="0">
                <a:solidFill>
                  <a:srgbClr val="003366"/>
                </a:solidFill>
              </a:rPr>
              <a:t>cache</a:t>
            </a:r>
            <a:r>
              <a:rPr kumimoji="1" lang="zh-CN" altLang="en-US" smtClean="0">
                <a:solidFill>
                  <a:srgbClr val="003366"/>
                </a:solidFill>
              </a:rPr>
              <a:t>下的。</a:t>
            </a:r>
          </a:p>
          <a:p>
            <a:pPr eaLnBrk="1" hangingPunct="1"/>
            <a:r>
              <a:rPr kumimoji="1" lang="zh-CN" altLang="en-US" smtClean="0">
                <a:solidFill>
                  <a:srgbClr val="003366"/>
                </a:solidFill>
              </a:rPr>
              <a:t>实际怎么测？相同容量</a:t>
            </a:r>
            <a:r>
              <a:rPr kumimoji="1" lang="en-US" altLang="zh-CN" smtClean="0">
                <a:solidFill>
                  <a:srgbClr val="003366"/>
                </a:solidFill>
              </a:rPr>
              <a:t>cache</a:t>
            </a:r>
            <a:r>
              <a:rPr kumimoji="1" lang="zh-CN" altLang="en-US" smtClean="0">
                <a:solidFill>
                  <a:srgbClr val="003366"/>
                </a:solidFill>
              </a:rPr>
              <a:t>，相同应用，先全相联测失效次数，再组相联测失效次数，差？</a:t>
            </a:r>
          </a:p>
          <a:p>
            <a:pPr eaLnBrk="1" hangingPunct="1"/>
            <a:endParaRPr kumimoji="1" lang="en-US" altLang="zh-CN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22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6D9176-FA70-4A81-98BE-4C99ED1A08BF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规则。</a:t>
            </a:r>
          </a:p>
        </p:txBody>
      </p:sp>
    </p:spTree>
    <p:extLst>
      <p:ext uri="{BB962C8B-B14F-4D97-AF65-F5344CB8AC3E}">
        <p14:creationId xmlns:p14="http://schemas.microsoft.com/office/powerpoint/2010/main" val="2798592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D968AB-FD57-4EAB-B6EE-C285DCDE6F6D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这些方法和后面</a:t>
            </a:r>
            <a:r>
              <a:rPr lang="en-US" altLang="zh-CN" smtClean="0"/>
              <a:t>15</a:t>
            </a:r>
            <a:r>
              <a:rPr lang="zh-CN" altLang="en-US" smtClean="0"/>
              <a:t>种方法的关系。</a:t>
            </a:r>
          </a:p>
        </p:txBody>
      </p:sp>
    </p:spTree>
    <p:extLst>
      <p:ext uri="{BB962C8B-B14F-4D97-AF65-F5344CB8AC3E}">
        <p14:creationId xmlns:p14="http://schemas.microsoft.com/office/powerpoint/2010/main" val="1450879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BDF8F3-038A-4BBE-B255-2ACAB59276A4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给定容量</a:t>
            </a:r>
            <a:r>
              <a:rPr lang="en-US" altLang="zh-CN" smtClean="0"/>
              <a:t>cache</a:t>
            </a:r>
            <a:r>
              <a:rPr lang="zh-CN" altLang="en-US" smtClean="0"/>
              <a:t>，块大小太小一次调进</a:t>
            </a:r>
            <a:r>
              <a:rPr lang="en-US" altLang="zh-CN" smtClean="0"/>
              <a:t>cache</a:t>
            </a:r>
            <a:r>
              <a:rPr lang="zh-CN" altLang="en-US" smtClean="0"/>
              <a:t>的数据少，失效率增加；</a:t>
            </a:r>
          </a:p>
          <a:p>
            <a:pPr eaLnBrk="1" hangingPunct="1"/>
            <a:r>
              <a:rPr lang="zh-CN" altLang="en-US" smtClean="0"/>
              <a:t>                        块大小太大，块数太少，冲突失效增加。</a:t>
            </a:r>
          </a:p>
        </p:txBody>
      </p:sp>
    </p:spTree>
    <p:extLst>
      <p:ext uri="{BB962C8B-B14F-4D97-AF65-F5344CB8AC3E}">
        <p14:creationId xmlns:p14="http://schemas.microsoft.com/office/powerpoint/2010/main" val="3445361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D21E4F-BC41-4FE6-9DBD-94B0A4C58301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增加命中时间这一副作用会影响平均访存时间和</a:t>
            </a:r>
            <a:r>
              <a:rPr lang="en-US" altLang="zh-CN" smtClean="0"/>
              <a:t>CPU</a:t>
            </a:r>
            <a:r>
              <a:rPr lang="zh-CN" altLang="en-US" smtClean="0"/>
              <a:t>时间。</a:t>
            </a:r>
          </a:p>
        </p:txBody>
      </p:sp>
    </p:spTree>
    <p:extLst>
      <p:ext uri="{BB962C8B-B14F-4D97-AF65-F5344CB8AC3E}">
        <p14:creationId xmlns:p14="http://schemas.microsoft.com/office/powerpoint/2010/main" val="165159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E54080-FF13-4B20-80D3-011F4CC57063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本章的重点是两部分：</a:t>
            </a:r>
            <a:r>
              <a:rPr lang="en-US" altLang="zh-CN" smtClean="0"/>
              <a:t>cache</a:t>
            </a:r>
            <a:r>
              <a:rPr lang="zh-CN" altLang="en-US" smtClean="0"/>
              <a:t>和主存</a:t>
            </a:r>
          </a:p>
          <a:p>
            <a:pPr eaLnBrk="1" hangingPunct="1"/>
            <a:r>
              <a:rPr lang="zh-CN" altLang="en-US" smtClean="0"/>
              <a:t>也是单机存储层次中最重要的两层。</a:t>
            </a:r>
          </a:p>
        </p:txBody>
      </p:sp>
    </p:spTree>
    <p:extLst>
      <p:ext uri="{BB962C8B-B14F-4D97-AF65-F5344CB8AC3E}">
        <p14:creationId xmlns:p14="http://schemas.microsoft.com/office/powerpoint/2010/main" val="616106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52FCD9-1805-473E-8ADA-6C6CD8AC83DD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相同容量的</a:t>
            </a:r>
            <a:r>
              <a:rPr lang="en-US" altLang="zh-CN" smtClean="0"/>
              <a:t>cache</a:t>
            </a:r>
            <a:r>
              <a:rPr lang="zh-CN" altLang="en-US" smtClean="0"/>
              <a:t>，平均访存时间最小的相联度：有低谷。</a:t>
            </a:r>
          </a:p>
          <a:p>
            <a:pPr eaLnBrk="1" hangingPunct="1"/>
            <a:r>
              <a:rPr lang="en-US" altLang="zh-CN" smtClean="0"/>
              <a:t>CPU</a:t>
            </a:r>
            <a:r>
              <a:rPr lang="zh-CN" altLang="en-US" smtClean="0"/>
              <a:t>时间：同理。</a:t>
            </a:r>
          </a:p>
        </p:txBody>
      </p:sp>
    </p:spTree>
    <p:extLst>
      <p:ext uri="{BB962C8B-B14F-4D97-AF65-F5344CB8AC3E}">
        <p14:creationId xmlns:p14="http://schemas.microsoft.com/office/powerpoint/2010/main" val="695673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6B5F5F-73E2-4F61-914F-10C2DDE96E2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46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主</a:t>
            </a:r>
            <a:r>
              <a:rPr lang="en-US" altLang="zh-CN" smtClean="0"/>
              <a:t>Cache</a:t>
            </a:r>
            <a:r>
              <a:rPr lang="zh-CN" altLang="en-US" smtClean="0"/>
              <a:t>可以采用失效率较高但是速度快的直接映象算法，而</a:t>
            </a:r>
            <a:r>
              <a:rPr lang="en-US" altLang="zh-CN" smtClean="0"/>
              <a:t>Victim Cache</a:t>
            </a:r>
            <a:r>
              <a:rPr lang="zh-CN" altLang="en-US" smtClean="0"/>
              <a:t>则采用利用率高的全相连策略，因其容量较小，硬件开销增加并不明显。这样可以达到不影响时钟频率和失效开销的情况下降低</a:t>
            </a:r>
            <a:r>
              <a:rPr lang="en-US" altLang="zh-CN" smtClean="0"/>
              <a:t>Cache</a:t>
            </a:r>
            <a:r>
              <a:rPr lang="zh-CN" altLang="en-US" smtClean="0"/>
              <a:t>失效率。</a:t>
            </a:r>
          </a:p>
        </p:txBody>
      </p:sp>
    </p:spTree>
    <p:extLst>
      <p:ext uri="{BB962C8B-B14F-4D97-AF65-F5344CB8AC3E}">
        <p14:creationId xmlns:p14="http://schemas.microsoft.com/office/powerpoint/2010/main" val="789968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D72129-FC7F-429D-8A53-E83EB595FD17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伪相联和路预测思想一样。</a:t>
            </a:r>
          </a:p>
        </p:txBody>
      </p:sp>
    </p:spTree>
    <p:extLst>
      <p:ext uri="{BB962C8B-B14F-4D97-AF65-F5344CB8AC3E}">
        <p14:creationId xmlns:p14="http://schemas.microsoft.com/office/powerpoint/2010/main" val="3201336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050888-D40E-46C4-A6BF-E8F535A8229E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49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多种命中时间导致了复杂性。</a:t>
            </a:r>
          </a:p>
        </p:txBody>
      </p:sp>
    </p:spTree>
    <p:extLst>
      <p:ext uri="{BB962C8B-B14F-4D97-AF65-F5344CB8AC3E}">
        <p14:creationId xmlns:p14="http://schemas.microsoft.com/office/powerpoint/2010/main" val="1743064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39DCF0-FEA9-44DE-A384-A21A4E0EB55C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52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前提：在</a:t>
            </a:r>
            <a:r>
              <a:rPr lang="en-US" altLang="zh-CN" smtClean="0"/>
              <a:t>cache</a:t>
            </a:r>
            <a:r>
              <a:rPr lang="zh-CN" altLang="en-US" smtClean="0"/>
              <a:t>中失效而在预取缓冲里命中也算命中，所以这是一种讲师失效率的方法；</a:t>
            </a:r>
          </a:p>
          <a:p>
            <a:pPr eaLnBrk="1" hangingPunct="1"/>
            <a:r>
              <a:rPr lang="zh-CN" altLang="en-US" smtClean="0"/>
              <a:t>如果把在预取缓冲里命中而在</a:t>
            </a:r>
            <a:r>
              <a:rPr lang="en-US" altLang="zh-CN" smtClean="0"/>
              <a:t>cache</a:t>
            </a:r>
            <a:r>
              <a:rPr lang="zh-CN" altLang="en-US" smtClean="0"/>
              <a:t>中失效看成失效，则这是一种减小失效开销的方法。</a:t>
            </a:r>
          </a:p>
        </p:txBody>
      </p:sp>
    </p:spTree>
    <p:extLst>
      <p:ext uri="{BB962C8B-B14F-4D97-AF65-F5344CB8AC3E}">
        <p14:creationId xmlns:p14="http://schemas.microsoft.com/office/powerpoint/2010/main" val="2006595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068458-9EDA-4A65-8D62-70C1B21C7D2F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53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效果十分明显，硬件预取通常是下一个或几个相邻的块，</a:t>
            </a:r>
            <a:r>
              <a:rPr lang="en-US" altLang="zh-CN" smtClean="0"/>
              <a:t>trace</a:t>
            </a:r>
            <a:r>
              <a:rPr lang="zh-CN" altLang="en-US" smtClean="0"/>
              <a:t>比较简单。</a:t>
            </a:r>
          </a:p>
        </p:txBody>
      </p:sp>
    </p:spTree>
    <p:extLst>
      <p:ext uri="{BB962C8B-B14F-4D97-AF65-F5344CB8AC3E}">
        <p14:creationId xmlns:p14="http://schemas.microsoft.com/office/powerpoint/2010/main" val="3436736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FE0F19-4C55-40CE-A533-8913777204B0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编译预取更加智能，故障状态需要很多回退处理。</a:t>
            </a:r>
          </a:p>
        </p:txBody>
      </p:sp>
    </p:spTree>
    <p:extLst>
      <p:ext uri="{BB962C8B-B14F-4D97-AF65-F5344CB8AC3E}">
        <p14:creationId xmlns:p14="http://schemas.microsoft.com/office/powerpoint/2010/main" val="3416139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E42FA0-B24F-40A1-ACA6-A9E49D16A56F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56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编译优化所限，主要针对循环，得到的好处也最大，因为是数据密集计算。</a:t>
            </a:r>
          </a:p>
        </p:txBody>
      </p:sp>
    </p:spTree>
    <p:extLst>
      <p:ext uri="{BB962C8B-B14F-4D97-AF65-F5344CB8AC3E}">
        <p14:creationId xmlns:p14="http://schemas.microsoft.com/office/powerpoint/2010/main" val="42007674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588E5F-E1FA-4284-8345-0DFAF9EFE681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57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</a:t>
            </a:r>
            <a:r>
              <a:rPr lang="en-US" altLang="zh-CN" smtClean="0"/>
              <a:t>b</a:t>
            </a:r>
            <a:r>
              <a:rPr lang="zh-CN" altLang="en-US" smtClean="0"/>
              <a:t>数组的后面两行并未使用，但用于占据</a:t>
            </a:r>
            <a:r>
              <a:rPr lang="en-US" altLang="zh-CN" smtClean="0"/>
              <a:t>cache</a:t>
            </a:r>
            <a:r>
              <a:rPr lang="zh-CN" altLang="en-US" smtClean="0"/>
              <a:t>空间。</a:t>
            </a:r>
          </a:p>
        </p:txBody>
      </p:sp>
    </p:spTree>
    <p:extLst>
      <p:ext uri="{BB962C8B-B14F-4D97-AF65-F5344CB8AC3E}">
        <p14:creationId xmlns:p14="http://schemas.microsoft.com/office/powerpoint/2010/main" val="4025804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060EDF-0C9A-4F99-A3C8-0D1A04413081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58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失效次数和程序运行情况有关。</a:t>
            </a:r>
          </a:p>
        </p:txBody>
      </p:sp>
    </p:spTree>
    <p:extLst>
      <p:ext uri="{BB962C8B-B14F-4D97-AF65-F5344CB8AC3E}">
        <p14:creationId xmlns:p14="http://schemas.microsoft.com/office/powerpoint/2010/main" val="179691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609D0C-77A7-457B-B256-3F96A65DB19F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注意写的比例计算时的分母。</a:t>
            </a:r>
          </a:p>
          <a:p>
            <a:pPr eaLnBrk="1" hangingPunct="1"/>
            <a:r>
              <a:rPr lang="zh-CN" altLang="en-US" smtClean="0"/>
              <a:t>写是一种更新动作，从而引起不一致。</a:t>
            </a:r>
          </a:p>
        </p:txBody>
      </p:sp>
    </p:spTree>
    <p:extLst>
      <p:ext uri="{BB962C8B-B14F-4D97-AF65-F5344CB8AC3E}">
        <p14:creationId xmlns:p14="http://schemas.microsoft.com/office/powerpoint/2010/main" val="10344302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966919-511C-4B58-A8EE-3B7955B1778C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预取深度和硬件有关。</a:t>
            </a:r>
          </a:p>
        </p:txBody>
      </p:sp>
    </p:spTree>
    <p:extLst>
      <p:ext uri="{BB962C8B-B14F-4D97-AF65-F5344CB8AC3E}">
        <p14:creationId xmlns:p14="http://schemas.microsoft.com/office/powerpoint/2010/main" val="144236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982F84-09C5-4B84-9640-CEA0D99D55DA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70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注意题目的假设，预取可以被重叠才有意义。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24681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E9C866-7837-4C26-BEAD-7271C71800C3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这两种策略无论写失效还是写命中都可采用。</a:t>
            </a:r>
          </a:p>
          <a:p>
            <a:pPr eaLnBrk="1" hangingPunct="1"/>
            <a:r>
              <a:rPr lang="zh-CN" altLang="en-US" smtClean="0"/>
              <a:t>注意区分一下命中和不命中时动作有何不同？</a:t>
            </a:r>
          </a:p>
        </p:txBody>
      </p:sp>
    </p:spTree>
    <p:extLst>
      <p:ext uri="{BB962C8B-B14F-4D97-AF65-F5344CB8AC3E}">
        <p14:creationId xmlns:p14="http://schemas.microsoft.com/office/powerpoint/2010/main" val="3568104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29A2D5-06C7-4CF5-92B6-5B09F4C1F4CE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失效时又分成两种策略。</a:t>
            </a:r>
          </a:p>
          <a:p>
            <a:pPr eaLnBrk="1" hangingPunct="1"/>
            <a:r>
              <a:rPr lang="zh-CN" altLang="en-US" dirty="0" smtClean="0"/>
              <a:t>写回－按写分配：         命中，只写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；失效，调块，只写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；</a:t>
            </a:r>
          </a:p>
          <a:p>
            <a:pPr eaLnBrk="1" hangingPunct="1"/>
            <a:r>
              <a:rPr lang="zh-CN" altLang="en-US" dirty="0" smtClean="0"/>
              <a:t>写回－不按写分配         命中，只写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；失效，只写主存；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写直达－按写分配：     命中，写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写主存；失效，调块，写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写主存；</a:t>
            </a:r>
          </a:p>
          <a:p>
            <a:pPr eaLnBrk="1" hangingPunct="1"/>
            <a:r>
              <a:rPr lang="zh-CN" altLang="en-US" dirty="0" smtClean="0"/>
              <a:t>写直达－不按写分配：  命中，写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写主存；失效，只写主存；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00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906" indent="-288041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2162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3027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893" indent="-230432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75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62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487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52" indent="-2304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DD200D-379D-4780-9FBA-9F4B5DC2E51B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注意各个参数哪些是原始的，哪些是计算得到的。</a:t>
            </a:r>
          </a:p>
        </p:txBody>
      </p:sp>
    </p:spTree>
    <p:extLst>
      <p:ext uri="{BB962C8B-B14F-4D97-AF65-F5344CB8AC3E}">
        <p14:creationId xmlns:p14="http://schemas.microsoft.com/office/powerpoint/2010/main" val="247290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目录表  </a:t>
            </a:r>
            <a:r>
              <a:rPr lang="en-US" altLang="zh-CN" smtClean="0"/>
              <a:t>+   Cache</a:t>
            </a:r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714" indent="-31044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76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84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11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982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847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11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576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1D6AAD-CB49-4729-AF68-03CC03BDD10A}" type="slidenum">
              <a:rPr lang="en-US" altLang="zh-CN" sz="130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6005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主存地址</a:t>
            </a:r>
            <a:r>
              <a:rPr lang="en-US" altLang="zh-CN" smtClean="0"/>
              <a:t>34</a:t>
            </a:r>
            <a:r>
              <a:rPr lang="zh-CN" altLang="en-US" smtClean="0"/>
              <a:t>，块内地址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714" indent="-31044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76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84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117" indent="-24803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982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847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11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576" indent="-24803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B516D8-E88F-4DC4-AAAB-5B9929D2A95C}" type="slidenum">
              <a:rPr lang="en-US" altLang="zh-CN" sz="130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8578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layer/Play.exe%20nta/arch5135.nta%200%200%200%20800%20600%200%200%200%2031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layer/Play.exe%20nta/arch5137.nta%200%200%200%20800%20600%200%200%200%2031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player/Play.exe%20nta/arch5305.nta%200%200%200%20800%20600%200%200%200%20314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player/Play.exe%20nta/arch5306.nta%200%200%200%20800%20600%200%200%200%20314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hyperlink" Target="player/Play.exe%20nta/arch5307.nta%200%200%200%20800%20600%200%200%200%2031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8.xml"/><Relationship Id="rId5" Type="http://schemas.openxmlformats.org/officeDocument/2006/relationships/hyperlink" Target="player/Play.exe%20nta/arch5309.nta%200%200%200%20800%20600%200%200%200%20314" TargetMode="External"/><Relationship Id="rId4" Type="http://schemas.openxmlformats.org/officeDocument/2006/relationships/slide" Target="slide6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张展</a:t>
            </a:r>
            <a:endParaRPr lang="zh-CN" altLang="en-US" sz="280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第二十讲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31913" y="620713"/>
            <a:ext cx="3240087" cy="64770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mtClean="0">
                <a:solidFill>
                  <a:schemeClr val="bg1"/>
                </a:solidFill>
                <a:hlinkClick r:id="rId3" action="ppaction://program"/>
              </a:rPr>
              <a:t>结构图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pic>
        <p:nvPicPr>
          <p:cNvPr id="89091" name="Picture 3" descr="5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858000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0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692696"/>
            <a:ext cx="7848872" cy="4608513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AutoNum type="arabicPeriod" startAt="3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工作过程</a:t>
            </a: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ClrTx/>
              <a:buFont typeface="+mj-ea"/>
              <a:buAutoNum type="circleNumDbPlain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处理器传送给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物理地址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的容量与索引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index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、相联度、块大小之间的关系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solidFill>
                  <a:srgbClr val="D60093"/>
                </a:solidFill>
                <a:latin typeface="Times New Roman" panose="02020603050405020304" pitchFamily="18" charset="0"/>
              </a:rPr>
              <a:t>的容量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</a:rPr>
              <a:t>=2</a:t>
            </a:r>
            <a:r>
              <a:rPr lang="en-US" altLang="zh-CN" b="1" i="1" baseline="30000" dirty="0">
                <a:solidFill>
                  <a:srgbClr val="D60093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b="1" dirty="0">
                <a:solidFill>
                  <a:srgbClr val="D60093"/>
                </a:solidFill>
                <a:latin typeface="Times New Roman" panose="02020603050405020304" pitchFamily="18" charset="0"/>
              </a:rPr>
              <a:t>相联度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b="1" dirty="0">
                <a:solidFill>
                  <a:srgbClr val="D60093"/>
                </a:solidFill>
                <a:latin typeface="Times New Roman" panose="02020603050405020304" pitchFamily="18" charset="0"/>
              </a:rPr>
              <a:t>块</a:t>
            </a:r>
            <a:r>
              <a:rPr lang="zh-CN" altLang="en-US" b="1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大小</a:t>
            </a:r>
            <a:endParaRPr lang="en-US" altLang="zh-CN" b="1" dirty="0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把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容量为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8192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、相联度为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、块大小为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（字节）代入：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索引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index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       标识：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29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－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21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  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911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4438" y="1319213"/>
          <a:ext cx="6907212" cy="63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Picture" r:id="rId3" imgW="4457700" imgH="4064000" progId="Word.Picture.8">
                  <p:embed/>
                </p:oleObj>
              </mc:Choice>
              <mc:Fallback>
                <p:oleObj name="Picture" r:id="rId3" imgW="4457700" imgH="4064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319213"/>
                        <a:ext cx="6907212" cy="632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矩形 3"/>
          <p:cNvSpPr>
            <a:spLocks noChangeArrowheads="1"/>
          </p:cNvSpPr>
          <p:nvPr/>
        </p:nvSpPr>
        <p:spPr bwMode="auto">
          <a:xfrm>
            <a:off x="214313" y="642938"/>
            <a:ext cx="1878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AutoNum type="arabicPeriod" startAt="3"/>
            </a:pPr>
            <a:r>
              <a:rPr lang="zh-CN" altLang="en-US">
                <a:solidFill>
                  <a:srgbClr val="C00000"/>
                </a:solidFill>
              </a:rPr>
              <a:t>工作过程</a:t>
            </a:r>
          </a:p>
        </p:txBody>
      </p:sp>
      <p:sp>
        <p:nvSpPr>
          <p:cNvPr id="91141" name="矩形 4"/>
          <p:cNvSpPr>
            <a:spLocks noChangeArrowheads="1"/>
          </p:cNvSpPr>
          <p:nvPr/>
        </p:nvSpPr>
        <p:spPr bwMode="auto">
          <a:xfrm>
            <a:off x="214313" y="5143500"/>
            <a:ext cx="485775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（完成</a:t>
            </a:r>
            <a:r>
              <a:rPr lang="en-US" altLang="zh-CN" sz="2400" b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步需要</a:t>
            </a:r>
            <a:r>
              <a:rPr lang="en-US" altLang="zh-CN" sz="2400" b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个时钟周期 ）</a:t>
            </a:r>
          </a:p>
        </p:txBody>
      </p:sp>
    </p:spTree>
    <p:extLst>
      <p:ext uri="{BB962C8B-B14F-4D97-AF65-F5344CB8AC3E}">
        <p14:creationId xmlns:p14="http://schemas.microsoft.com/office/powerpoint/2010/main" val="15957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332656"/>
            <a:ext cx="7488238" cy="4608513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工作过程</a:t>
            </a: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处理器传送给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物理地址</a:t>
            </a: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kumimoji="1"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由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索引选择标识的过程</a:t>
            </a:r>
            <a:endParaRPr kumimoji="1"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根据索引从目录项中读出相应的标识和有效位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ClrTx/>
              <a:buFont typeface="+mj-ea"/>
              <a:buAutoNum type="circleNumDbPlain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从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中读出标识之后，用来同从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发来的块地址中标志域部分进行比较</a:t>
            </a:r>
            <a:endParaRPr kumimoji="1"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为了保证包含有效的信息，必须要设置有效位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如果有一个标识匹配，且标志位有效，则此次命中</a:t>
            </a:r>
            <a:endParaRPr kumimoji="1"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通知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取走数据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628650" lvl="1" indent="0" eaLnBrk="1" hangingPunct="1">
              <a:lnSpc>
                <a:spcPct val="130000"/>
              </a:lnSpc>
              <a:spcBef>
                <a:spcPct val="0"/>
              </a:spcBef>
              <a:buClrTx/>
              <a:buNone/>
            </a:pPr>
            <a:endParaRPr lang="en-US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7504" y="404664"/>
            <a:ext cx="8712968" cy="4525963"/>
          </a:xfrm>
        </p:spPr>
        <p:txBody>
          <a:bodyPr/>
          <a:lstStyle/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3" action="ppaction://program"/>
              </a:rPr>
              <a:t>“写”访问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</a:t>
            </a:r>
            <a:endParaRPr kumimoji="1"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前三步一样，只有在确认标识匹配后才把数据写入</a:t>
            </a:r>
          </a:p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设置了一个写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缓冲器</a:t>
            </a:r>
          </a:p>
          <a:p>
            <a:pPr marL="1670050" lvl="2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（提高“写”访问的速度）</a:t>
            </a: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按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字寻址的，它含有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个块，每块大小为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个字。</a:t>
            </a: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当要进行写入操作时，如果写缓冲器不满，那么就把数据和完整的地址写入缓冲器。对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而言，本次“写”访问已完成，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可以继续往下执行。由写缓冲器负责把该数据写入主存。</a:t>
            </a:r>
          </a:p>
          <a:p>
            <a:pPr marL="1898650" lvl="2" eaLnBrk="1" hangingPunct="1"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在写入缓冲器时，要进行写合并检查。即检查本次写入数据的地址是否与缓冲器内某个有效块的地址匹配。如果匹配，就把新数据与该块合并 。</a:t>
            </a:r>
          </a:p>
        </p:txBody>
      </p:sp>
    </p:spTree>
    <p:extLst>
      <p:ext uri="{BB962C8B-B14F-4D97-AF65-F5344CB8AC3E}">
        <p14:creationId xmlns:p14="http://schemas.microsoft.com/office/powerpoint/2010/main" val="41897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692696"/>
            <a:ext cx="8136904" cy="5162550"/>
          </a:xfrm>
        </p:spPr>
        <p:txBody>
          <a:bodyPr/>
          <a:lstStyle/>
          <a:p>
            <a:pPr marL="1085850" lvl="1" indent="-457200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发生读不命中与写不命中时的操作</a:t>
            </a:r>
          </a:p>
          <a:p>
            <a:pPr lvl="2" eaLnBrk="1" hangingPunct="1"/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读不命中：向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发出一个暂停信号，通知它等待，并从下一级存储器中新调入一个数据块（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字节）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3" eaLnBrk="1" hangingPunct="1"/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与下一级存储的数据通路宽度为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16B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，传送一次需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个周期，因此，一次传送需要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个周期</a:t>
            </a:r>
          </a:p>
          <a:p>
            <a:pPr lvl="2" eaLnBrk="1" hangingPunct="1"/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写不命中：将使数据“绕过”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，直接写入主存。</a:t>
            </a:r>
            <a:endParaRPr kumimoji="1" lang="en-US" altLang="zh-CN" b="1" dirty="0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3" eaLnBrk="1" hangingPunct="1"/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写直达 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–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不按写分配</a:t>
            </a:r>
          </a:p>
          <a:p>
            <a:pPr lvl="2" eaLnBrk="1" hangingPunct="1"/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因为是写直达，所以替换时不需要写回</a:t>
            </a:r>
          </a:p>
          <a:p>
            <a:pPr lvl="2" eaLnBrk="1" hangingPunct="1"/>
            <a:endParaRPr lang="zh-CN" altLang="en-US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65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99592" y="1196752"/>
            <a:ext cx="7772400" cy="4383088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命中率（缺失率）</a:t>
            </a:r>
            <a:endParaRPr kumimoji="1"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与硬件速度无关</a:t>
            </a: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容易产生一些</a:t>
            </a:r>
            <a:r>
              <a:rPr kumimoji="1" lang="zh-CN" altLang="en-US" sz="20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误导</a:t>
            </a:r>
            <a:endParaRPr kumimoji="1" lang="en-US" altLang="zh-CN" sz="2000" b="1" dirty="0" smtClean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平均访存时间比不命中率更好</a:t>
            </a:r>
            <a:endParaRPr kumimoji="1" lang="zh-CN" altLang="en-US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</a:p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　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 ＝ 命中时间＋不命中率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不命中开销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可以采用绝对时间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——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如一次命中需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0.25-1.0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纳秒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或是用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等待存储器的时钟周期数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——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如缺失代价用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75-100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个时钟周期表示</a:t>
            </a: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仍旧不能代替执行时间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8.2.6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性能分析</a:t>
            </a:r>
          </a:p>
        </p:txBody>
      </p:sp>
    </p:spTree>
    <p:extLst>
      <p:ext uri="{BB962C8B-B14F-4D97-AF65-F5344CB8AC3E}">
        <p14:creationId xmlns:p14="http://schemas.microsoft.com/office/powerpoint/2010/main" val="24136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67818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混合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与分离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</a:p>
          <a:p>
            <a:pPr eaLnBrk="1" hangingPunct="1">
              <a:lnSpc>
                <a:spcPct val="160000"/>
              </a:lnSpc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(1)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优缺点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分离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平均失效率的计算：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971550" y="3716338"/>
            <a:ext cx="7843838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访问指令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的百分比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访问数据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的百分比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数据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</a:t>
            </a:r>
          </a:p>
          <a:p>
            <a:pPr eaLnBrk="1" hangingPunct="1"/>
            <a:endParaRPr kumimoji="1" lang="en-US" altLang="zh-CN" sz="28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2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07504" y="620688"/>
            <a:ext cx="8640960" cy="5328592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ct val="50000"/>
              </a:spcBef>
              <a:buNone/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8.1 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体</a:t>
            </a:r>
            <a:r>
              <a:rPr kumimoji="1" lang="en-US" altLang="zh-CN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与一体</a:t>
            </a:r>
            <a:r>
              <a:rPr kumimoji="1" lang="en-US" altLang="zh-CN" sz="28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一个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16K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16K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数据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与一个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32K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的一体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相比较，哪一个具有更低的缺失率？</a:t>
            </a:r>
            <a:endParaRPr kumimoji="1" lang="en-US" altLang="zh-CN" sz="24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假设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36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％的指令是数据传输指令，缺失率如图所示。假定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命中需要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个时钟周期，缺失代价是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100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个时钟周期，在一体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 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Load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Store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命中额外需要一个时钟周期，因为只有一个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端口来满足这两个同时发生的请求。使用上一章提到流水线的术语，一体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导致结构冲突。每种情况下的平均存储器存取时间是多少呢？假定是带有写缓存的写直达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，而且写缓存的停顿时间可以忽略不记</a:t>
            </a:r>
          </a:p>
        </p:txBody>
      </p:sp>
    </p:spTree>
    <p:extLst>
      <p:ext uri="{BB962C8B-B14F-4D97-AF65-F5344CB8AC3E}">
        <p14:creationId xmlns:p14="http://schemas.microsoft.com/office/powerpoint/2010/main" val="75300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FIG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4996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1" t="20714" r="17911" b="47858"/>
          <a:stretch>
            <a:fillRect/>
          </a:stretch>
        </p:blipFill>
        <p:spPr bwMode="auto">
          <a:xfrm>
            <a:off x="395288" y="2276475"/>
            <a:ext cx="6072187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矩形 3"/>
          <p:cNvSpPr>
            <a:spLocks noChangeArrowheads="1"/>
          </p:cNvSpPr>
          <p:nvPr/>
        </p:nvSpPr>
        <p:spPr bwMode="auto">
          <a:xfrm>
            <a:off x="6300192" y="905381"/>
            <a:ext cx="25196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不同容量指令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、数据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以及一体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的每千条指令缺失率。数据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块大小是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字节，采用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2-</a:t>
            </a:r>
            <a:r>
              <a:rPr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路组相联映射方式。</a:t>
            </a:r>
            <a:endParaRPr lang="zh-CN" altLang="en-US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9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1" t="52142" r="17911" b="8571"/>
          <a:stretch>
            <a:fillRect/>
          </a:stretch>
        </p:blipFill>
        <p:spPr bwMode="auto">
          <a:xfrm>
            <a:off x="642938" y="285750"/>
            <a:ext cx="6072187" cy="547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5750" y="5517232"/>
            <a:ext cx="8858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因此，本例中分立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Cache——</a:t>
            </a:r>
            <a:r>
              <a:rPr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在每个时钟周期提供两个存储器端口，因此可以避免结构冲突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比只有一个端口的一体</a:t>
            </a:r>
            <a:r>
              <a:rPr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有更好的平均存储器存取时间，尽管它的有效缺失率更高一些。</a:t>
            </a:r>
          </a:p>
        </p:txBody>
      </p:sp>
    </p:spTree>
    <p:extLst>
      <p:ext uri="{BB962C8B-B14F-4D97-AF65-F5344CB8AC3E}">
        <p14:creationId xmlns:p14="http://schemas.microsoft.com/office/powerpoint/2010/main" val="12041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8.2.6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性能分析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90575" y="1229993"/>
            <a:ext cx="7526338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kumimoji="1" lang="en-US" altLang="zh-CN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CPU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时间</a:t>
            </a:r>
            <a:r>
              <a:rPr kumimoji="1" lang="zh-CN" altLang="en-US" sz="2400" u="sng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/>
            </a:r>
            <a:br>
              <a:rPr kumimoji="1" lang="zh-CN" altLang="en-US" sz="2400" u="sng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</a:br>
            <a:r>
              <a:rPr kumimoji="1" lang="zh-CN" altLang="en-US" sz="2400" b="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kumimoji="1" lang="en-US" altLang="zh-CN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CPU</a:t>
            </a:r>
            <a:r>
              <a:rPr kumimoji="1" lang="zh-CN" altLang="en-US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时间＝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(CPU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执行周期数＋存储器停顿周期数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)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                        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时钟周期时间</a:t>
            </a:r>
            <a:b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</a:b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    存储器停顿周期数＝访存次数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失效率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失效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开销</a:t>
            </a:r>
            <a:endParaRPr kumimoji="1" lang="en-US" altLang="zh-CN" sz="2400" dirty="0" smtClean="0">
              <a:solidFill>
                <a:srgbClr val="003366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400" dirty="0" smtClean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     存储器</a:t>
            </a:r>
            <a:r>
              <a:rPr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停顿时钟周期数＝“读”的次数</a:t>
            </a:r>
            <a:r>
              <a:rPr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×</a:t>
            </a:r>
            <a:r>
              <a:rPr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读不命中率</a:t>
            </a:r>
            <a:r>
              <a:rPr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×</a:t>
            </a:r>
            <a:r>
              <a:rPr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读不命中开销＋“写”的次数</a:t>
            </a:r>
            <a:r>
              <a:rPr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×</a:t>
            </a:r>
            <a:r>
              <a:rPr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写不命中率</a:t>
            </a:r>
            <a:r>
              <a:rPr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×</a:t>
            </a:r>
            <a:r>
              <a:rPr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写不命中开销</a:t>
            </a: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endParaRPr kumimoji="1" lang="en-US" altLang="zh-CN" sz="2400" dirty="0" smtClean="0">
              <a:solidFill>
                <a:srgbClr val="003366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defRPr/>
            </a:pPr>
            <a:endParaRPr kumimoji="1" lang="zh-CN" altLang="en-US" sz="2400" dirty="0">
              <a:solidFill>
                <a:srgbClr val="003366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5616" y="5690895"/>
            <a:ext cx="74977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kumimoji="1" lang="en-US" altLang="zh-CN" sz="2400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＋每条指令的平均存储器停顿 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周期数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]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00944" y="4734353"/>
            <a:ext cx="6705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kumimoji="1" lang="en-US" altLang="zh-CN" sz="2400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＋访存次数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]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</a:p>
        </p:txBody>
      </p:sp>
    </p:spTree>
    <p:extLst>
      <p:ext uri="{BB962C8B-B14F-4D97-AF65-F5344CB8AC3E}">
        <p14:creationId xmlns:p14="http://schemas.microsoft.com/office/powerpoint/2010/main" val="6695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12800" y="1268413"/>
            <a:ext cx="764698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8.2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我们用一个和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Alpha AXP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类似的机器作为第一个例子。当不考虑存储器停顿时，所有指令的执行时间都是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个时钟周期。假设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50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2%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，平均每条指令访存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1.33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次。试分析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对性能的影响。</a:t>
            </a:r>
          </a:p>
        </p:txBody>
      </p:sp>
    </p:spTree>
    <p:extLst>
      <p:ext uri="{BB962C8B-B14F-4D97-AF65-F5344CB8AC3E}">
        <p14:creationId xmlns:p14="http://schemas.microsoft.com/office/powerpoint/2010/main" val="11854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36650" y="2592388"/>
            <a:ext cx="609758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考虑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的失效后，性能为：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</a:t>
            </a:r>
            <a:r>
              <a:rPr kumimoji="1" lang="zh-CN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有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×(2.0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(1.33×2%×50))</a:t>
            </a:r>
            <a:b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×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  <a:b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＝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×3.33×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  <a:endParaRPr kumimoji="1"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4213" y="111125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解：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141413" y="4508500"/>
            <a:ext cx="6400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实际</a:t>
            </a:r>
            <a:r>
              <a:rPr kumimoji="1"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3.33   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 —— 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3.33/2.0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1.67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倍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187450" y="5157788"/>
            <a:ext cx="71294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时间也增加为原来的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1.67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倍。但若不采用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Cache,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则：</a:t>
            </a:r>
            <a:r>
              <a:rPr kumimoji="1" lang="en-US" altLang="zh-CN" sz="2400" i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2.0+50×1.33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68.5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00944" y="1523504"/>
            <a:ext cx="6705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时间＝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[</a:t>
            </a:r>
            <a:r>
              <a:rPr kumimoji="1" lang="en-US" altLang="zh-CN" sz="2400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＋访存次数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指令数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r>
              <a:rPr kumimoji="1" lang="en-US" altLang="zh-CN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]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</a:p>
        </p:txBody>
      </p:sp>
    </p:spTree>
    <p:extLst>
      <p:ext uri="{BB962C8B-B14F-4D97-AF65-F5344CB8AC3E}">
        <p14:creationId xmlns:p14="http://schemas.microsoft.com/office/powerpoint/2010/main" val="28970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704" y="404664"/>
            <a:ext cx="7772400" cy="5808663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8.3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考虑两种不同组织结构的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：直接映象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和两路组相联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，试问它们对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的性能有何影响？先求平均访存时间，然后再计算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性能。分析时请用以下假设：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理想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（命中率为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100%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）情况下的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，时钟周期为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2ns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，平均每条指令访存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1.3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次。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两种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容量均为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64KB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，块大小都是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字节。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在组相联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中，由于多路选择器的存在而使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的时钟周期增加到原来的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倍。这是因为对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的访问总是处于关键路径上，对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的时钟周期有直接的影响。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1860" name="Rectangle 102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71704" y="4221088"/>
            <a:ext cx="77724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(4) 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这两种结构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的不命中开销都是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70ns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。（在实际应用中，应取整为整数个时钟周期）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(5) 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命中时间为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64KB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直接映象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的不命中率为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1.4%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，相同容量的两路组相联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的不命中率为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1.0%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164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63663"/>
            <a:ext cx="7772400" cy="4729162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 平均访存时间为：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平均访存时间＝命中时间＋不命中率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不命中开销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因此，两种结构的平均访存时间分别是：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平均访存时间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＋（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0.014×70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2.98ns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2.0×1.10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＋（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0.010×70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2.90ns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两路组相联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的平均访存时间比较低。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000" b="1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CPIexecution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＋每条指令的平均访存次数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不命中率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不命中开销）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＝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000" b="1" dirty="0" err="1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CPIexecution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时钟周期时间＋每条指令的 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平均访存次数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不命中率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不命中开销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时钟周期时间）</a:t>
            </a:r>
          </a:p>
        </p:txBody>
      </p:sp>
    </p:spTree>
    <p:extLst>
      <p:ext uri="{BB962C8B-B14F-4D97-AF65-F5344CB8AC3E}">
        <p14:creationId xmlns:p14="http://schemas.microsoft.com/office/powerpoint/2010/main" val="4947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87450" y="1412875"/>
            <a:ext cx="6911975" cy="2447925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因此：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 ＝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IC×(2.0×2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(1.3×0.014×70))</a:t>
            </a:r>
            <a:b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5.27×IC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 ＝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IC×(2.0×2×1.10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(1.3×0.010×70))</a:t>
            </a:r>
            <a:b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 </a:t>
            </a:r>
            <a:r>
              <a:rPr kumimoji="1" lang="en-US" altLang="zh-CN" sz="20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5.31×IC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635375" y="3860800"/>
            <a:ext cx="1600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5.31×IC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047875" y="4318000"/>
            <a:ext cx="188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baseline="-25000">
                <a:latin typeface="楷体_GB2312" pitchFamily="49" charset="-122"/>
                <a:ea typeface="楷体_GB2312" pitchFamily="49" charset="-122"/>
              </a:rPr>
              <a:t>路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990725" y="4073525"/>
            <a:ext cx="5029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─────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 ───── 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1.01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3635375" y="433705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5.27×IC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047875" y="38608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baseline="-25000">
                <a:latin typeface="楷体_GB2312" pitchFamily="49" charset="-122"/>
                <a:ea typeface="楷体_GB2312" pitchFamily="49" charset="-122"/>
              </a:rPr>
              <a:t>路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43384" y="5016063"/>
            <a:ext cx="85006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与平均存储器存取时间的比较结果相反，直接映象</a:t>
            </a: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的平均性能好一些。</a:t>
            </a:r>
            <a:endParaRPr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indent="-457200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2-</a:t>
            </a:r>
            <a:r>
              <a:rPr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路组相联情况下，尽管它的缺失率低一些，但是所有指令时钟周期都延长了。</a:t>
            </a:r>
          </a:p>
        </p:txBody>
      </p:sp>
    </p:spTree>
    <p:extLst>
      <p:ext uri="{BB962C8B-B14F-4D97-AF65-F5344CB8AC3E}">
        <p14:creationId xmlns:p14="http://schemas.microsoft.com/office/powerpoint/2010/main" val="4136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28675" y="1412875"/>
            <a:ext cx="7343775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平均访存时间＝命中时间＋失效率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可以从三个方面改进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的性能：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降低失效率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减少失效开销</a:t>
            </a:r>
            <a:b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减少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15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种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优化技术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8.2.7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改进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Cache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320883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42100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88913"/>
            <a:ext cx="3679825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21163"/>
            <a:ext cx="4608512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6093296"/>
            <a:ext cx="2040943" cy="461665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减少命中时间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5013176"/>
            <a:ext cx="1943161" cy="461665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降低失效率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3501008"/>
            <a:ext cx="2088232" cy="461665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减少失效开销  </a:t>
            </a:r>
          </a:p>
        </p:txBody>
      </p:sp>
    </p:spTree>
    <p:extLst>
      <p:ext uri="{BB962C8B-B14F-4D97-AF65-F5344CB8AC3E}">
        <p14:creationId xmlns:p14="http://schemas.microsoft.com/office/powerpoint/2010/main" val="26723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49375" y="2012950"/>
            <a:ext cx="5029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8.2</a:t>
            </a:r>
            <a:r>
              <a:rPr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</a:t>
            </a:r>
            <a:r>
              <a:rPr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基本知识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49375" y="2546350"/>
            <a:ext cx="57435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8.3    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降低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失效率的方法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49375" y="30797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8.4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减少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失效开销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349375" y="1479550"/>
            <a:ext cx="48323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8.1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存储器的层次结构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  <a:hlinkClick r:id="rId3" action="ppaction://hlinksldjump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368425" y="36131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8.5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减少命中时间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368425" y="41465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8.6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主存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368425" y="46799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8.7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虚拟存储器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  <a:hlinkClick r:id="" action="ppaction://noaction"/>
            </a:endParaRPr>
          </a:p>
        </p:txBody>
      </p:sp>
      <p:sp>
        <p:nvSpPr>
          <p:cNvPr id="5129" name="Rectangle 23"/>
          <p:cNvSpPr>
            <a:spLocks noChangeArrowheads="1"/>
          </p:cNvSpPr>
          <p:nvPr/>
        </p:nvSpPr>
        <p:spPr bwMode="auto">
          <a:xfrm>
            <a:off x="574675" y="304800"/>
            <a:ext cx="59420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10229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4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950913" y="1841500"/>
            <a:ext cx="7437437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强制性失效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(Compulsory miss)</a:t>
            </a:r>
            <a:b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当第一次访问一个块时，该块不在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中，需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从下一级存储器中调入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，这就是强制性失效 </a:t>
            </a:r>
          </a:p>
          <a:p>
            <a:pPr lvl="2"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冷启动失效，首次访问失效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容量失效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(Capacity miss ) </a:t>
            </a:r>
            <a:b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如果程序执行时所需的块不能全部调入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则当某些块被替换后，若又重新被访问，就会发生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失效。这种失效称为容量失效。</a:t>
            </a:r>
          </a:p>
          <a:p>
            <a:pPr eaLnBrk="1" hangingPunct="1">
              <a:lnSpc>
                <a:spcPct val="120000"/>
              </a:lnSpc>
            </a:pPr>
            <a:endParaRPr kumimoji="1"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550863" y="125253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三种失效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(3C)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8.3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降低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Cache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失效率的方法</a:t>
            </a:r>
          </a:p>
        </p:txBody>
      </p:sp>
    </p:spTree>
    <p:extLst>
      <p:ext uri="{BB962C8B-B14F-4D97-AF65-F5344CB8AC3E}">
        <p14:creationId xmlns:p14="http://schemas.microsoft.com/office/powerpoint/2010/main" val="30303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81200" y="1222375"/>
            <a:ext cx="6934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</a:t>
            </a:r>
            <a:endParaRPr kumimoji="1" lang="en-US" altLang="zh-CN" sz="2400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00113" y="1489075"/>
            <a:ext cx="73437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(3)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华文中宋" pitchFamily="2" charset="-122"/>
              </a:rPr>
              <a:t>冲突失效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(Conflict miss)</a:t>
            </a:r>
            <a:b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</a:b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在</a:t>
            </a:r>
            <a:r>
              <a:rPr kumimoji="1" lang="zh-CN" altLang="en-US" sz="2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组相联或直接映象</a:t>
            </a:r>
            <a:r>
              <a:rPr kumimoji="1" lang="en-US" altLang="zh-CN" sz="2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中，若太多的块映象到同一组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块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中，则会出现该组中某个块被别的块替换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即使别的组或块有空闲位置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，然后又被重新访问的情况。这就是发生了冲突失效。</a:t>
            </a:r>
            <a:b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</a:br>
            <a:r>
              <a:rPr kumimoji="1" lang="zh-CN" altLang="en-US" sz="2400" dirty="0">
                <a:solidFill>
                  <a:srgbClr val="003366"/>
                </a:solidFill>
                <a:latin typeface="Times New Roman" pitchFamily="18" charset="0"/>
                <a:ea typeface="华文中宋" pitchFamily="2" charset="-122"/>
              </a:rPr>
              <a:t>            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华文中宋" pitchFamily="2" charset="-122"/>
              </a:rPr>
              <a:t>碰撞失效，干扰失效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itchFamily="18" charset="0"/>
                <a:ea typeface="华文中宋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04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4465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三种失效所占的比例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7416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(SPEC92)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3" action="ppaction://hlinksldjump"/>
              </a:rPr>
              <a:t>图示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3" action="ppaction://hlinksldjump"/>
              </a:rPr>
              <a:t>I(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3" action="ppaction://hlinksldjump"/>
              </a:rPr>
              <a:t>绝对值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3" action="ppaction://hlinksldjump"/>
              </a:rPr>
              <a:t>) 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可以看出：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相联度越高，冲突失效就越少；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强制性失效不受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容量的影响，但容量失效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却随着容量的增加而减少；强制性失效和容量失效         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不受相联度的影响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表中的数据符合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2:1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经验规则，即大小为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的直接映象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的失效率约等于大小为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N/2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的两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   </a:t>
            </a:r>
            <a:endParaRPr kumimoji="1" lang="en-US" altLang="zh-CN" sz="2400" dirty="0" smtClean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组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相联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的失效率。</a:t>
            </a:r>
          </a:p>
        </p:txBody>
      </p:sp>
    </p:spTree>
    <p:extLst>
      <p:ext uri="{BB962C8B-B14F-4D97-AF65-F5344CB8AC3E}">
        <p14:creationId xmlns:p14="http://schemas.microsoft.com/office/powerpoint/2010/main" val="11170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063625" y="1844675"/>
            <a:ext cx="6172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强制性失效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增加块大小，预取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本身很少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  <a:p>
            <a:pPr eaLnBrk="1" hangingPunct="1">
              <a:lnSpc>
                <a:spcPct val="115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容量失效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增加容量</a:t>
            </a:r>
            <a:b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防止出现抖动现象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  <a:p>
            <a:pPr eaLnBrk="1" hangingPunct="1">
              <a:lnSpc>
                <a:spcPct val="115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冲突失效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提高相联度</a:t>
            </a:r>
            <a:b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理想情况：全相联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84213" y="1268413"/>
            <a:ext cx="431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减少三种失效的方法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900113" y="4530725"/>
            <a:ext cx="727233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许多降低失效率的方法会增加命中时间或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失效开销</a:t>
            </a:r>
          </a:p>
        </p:txBody>
      </p:sp>
    </p:spTree>
    <p:extLst>
      <p:ext uri="{BB962C8B-B14F-4D97-AF65-F5344CB8AC3E}">
        <p14:creationId xmlns:p14="http://schemas.microsoft.com/office/powerpoint/2010/main" val="4866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47688" y="4381500"/>
            <a:ext cx="654526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增加块大小会增加失效开销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11188" y="1243013"/>
            <a:ext cx="7489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失效率与块大小的关系</a:t>
            </a:r>
            <a:endParaRPr kumimoji="1" lang="zh-CN" altLang="en-US" sz="28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对于给定的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容量，当块大小增加失效率开始时下降，后来反而上升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容量越大，失效率达到最低的块大小就越大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8.3.1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增加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Cache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块大小</a:t>
            </a:r>
          </a:p>
        </p:txBody>
      </p:sp>
    </p:spTree>
    <p:extLst>
      <p:ext uri="{BB962C8B-B14F-4D97-AF65-F5344CB8AC3E}">
        <p14:creationId xmlns:p14="http://schemas.microsoft.com/office/powerpoint/2010/main" val="11961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0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2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 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8.4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73100" y="1597025"/>
            <a:ext cx="76438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假定存储系统在延迟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40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个时钟周期后，每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个时钟周期能送出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个字节。即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经过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42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个时钟周期，它可提供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个字节；经过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44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个时钟周期，可提供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个字节；依此类推。试问：对于表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5-6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中列出的各种容量的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，在块大小分别为多少时，平均访存时间最小？假设命中时间为一个时钟周期</a:t>
            </a:r>
            <a:endParaRPr kumimoji="1"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4213" y="4278313"/>
            <a:ext cx="67818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r>
              <a:rPr kumimoji="1"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hlinkshowjump?jump=nextslide"/>
              </a:rPr>
              <a:t>解题过程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/>
            </a:r>
            <a:b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16KB Cache: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块大小＝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256KB Cache: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块大小＝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93181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02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第八章   </a:t>
            </a: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存储层次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0075"/>
            <a:ext cx="7010400" cy="2160588"/>
          </a:xfrm>
          <a:noFill/>
        </p:spPr>
        <p:txBody>
          <a:bodyPr/>
          <a:lstStyle/>
          <a:p>
            <a:pPr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7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84213" y="1323975"/>
            <a:ext cx="6850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采用相联度超过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的方法实际意义不大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84213" y="1876425"/>
            <a:ext cx="7488237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2:1 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经验规则</a:t>
            </a:r>
            <a:b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容量为</a:t>
            </a:r>
            <a:r>
              <a:rPr kumimoji="1"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的直接映象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≈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容量为</a:t>
            </a:r>
            <a:r>
              <a:rPr kumimoji="1"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/2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的两路组相联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700088" y="3370263"/>
            <a:ext cx="812038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提高相联度是以增加命中时间为代价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/>
            </a:r>
            <a:b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例如：</a:t>
            </a:r>
          </a:p>
          <a:p>
            <a:pPr lvl="2"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TTL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或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ECL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板级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，两路组相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联</a:t>
            </a:r>
            <a:r>
              <a:rPr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定制的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CMOS Cache,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两路组相联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增加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8.3.2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提高相联度</a:t>
            </a:r>
          </a:p>
        </p:txBody>
      </p:sp>
    </p:spTree>
    <p:extLst>
      <p:ext uri="{BB962C8B-B14F-4D97-AF65-F5344CB8AC3E}">
        <p14:creationId xmlns:p14="http://schemas.microsoft.com/office/powerpoint/2010/main" val="274751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630238" y="1700213"/>
            <a:ext cx="76136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假定提高相联度会按下列比例增大处理器时钟周期：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	时钟周期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＝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1.10×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b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	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＝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1.12×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	时钟周期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＝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1.14×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时钟周期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假定命中时间为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个时钟，直接映象情况下失效开销为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50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个时钟周期，而且假设不必将失效开销取整。使用表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5-5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中的失效率，试问当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为多大时，以下不等式成立？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611188" y="1249363"/>
            <a:ext cx="147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 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8.5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2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52625" y="1125538"/>
            <a:ext cx="50673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&lt;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&lt;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&lt;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endParaRPr kumimoji="1" lang="zh-CN" altLang="en-US" sz="2400" b="0" baseline="-250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2393950"/>
            <a:ext cx="10096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r>
              <a:rPr kumimoji="1"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4213" y="2997200"/>
            <a:ext cx="76327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在各种相联度的情况下，平均访存时间分别为：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b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　　　　　　　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1.14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×50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1.12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×50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1.10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×50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1.00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＋失效率</a:t>
            </a:r>
            <a:r>
              <a:rPr kumimoji="1"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×50</a:t>
            </a:r>
          </a:p>
        </p:txBody>
      </p:sp>
    </p:spTree>
    <p:extLst>
      <p:ext uri="{BB962C8B-B14F-4D97-AF65-F5344CB8AC3E}">
        <p14:creationId xmlns:p14="http://schemas.microsoft.com/office/powerpoint/2010/main" val="29769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27088" y="1268413"/>
            <a:ext cx="74168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8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在每种情况下的失效开销相同，都是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50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个时钟周期。把相应的失效率代入上式，即可得平均访存时间。</a:t>
            </a:r>
          </a:p>
          <a:p>
            <a:pPr eaLnBrk="1" hangingPunct="1">
              <a:lnSpc>
                <a:spcPct val="120000"/>
              </a:lnSpc>
              <a:spcBef>
                <a:spcPct val="8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例如，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的直接映象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的平均访存时间为：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＝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1.00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(0.133×50)</a:t>
            </a:r>
            <a:b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7.65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容量为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128KB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路组相联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的平均访存时间为：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	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平均访存时间</a:t>
            </a:r>
            <a:r>
              <a:rPr kumimoji="1" lang="en-US" altLang="zh-CN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</a:t>
            </a:r>
            <a:r>
              <a:rPr kumimoji="1" lang="zh-CN" altLang="en-US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1.14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(0.006×50)</a:t>
            </a:r>
            <a:b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1.44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3" y="5203825"/>
            <a:ext cx="104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表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5-8</a:t>
            </a:r>
          </a:p>
        </p:txBody>
      </p:sp>
    </p:spTree>
    <p:extLst>
      <p:ext uri="{BB962C8B-B14F-4D97-AF65-F5344CB8AC3E}">
        <p14:creationId xmlns:p14="http://schemas.microsoft.com/office/powerpoint/2010/main" val="47510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1185863" y="376238"/>
            <a:ext cx="6772275" cy="6105525"/>
            <a:chOff x="-3" y="-3"/>
            <a:chExt cx="4266" cy="3846"/>
          </a:xfrm>
        </p:grpSpPr>
        <p:grpSp>
          <p:nvGrpSpPr>
            <p:cNvPr id="21512" name="Group 3"/>
            <p:cNvGrpSpPr>
              <a:grpSpLocks/>
            </p:cNvGrpSpPr>
            <p:nvPr/>
          </p:nvGrpSpPr>
          <p:grpSpPr bwMode="auto">
            <a:xfrm>
              <a:off x="0" y="0"/>
              <a:ext cx="4260" cy="3840"/>
              <a:chOff x="0" y="0"/>
              <a:chExt cx="4260" cy="3840"/>
            </a:xfrm>
          </p:grpSpPr>
          <p:grpSp>
            <p:nvGrpSpPr>
              <p:cNvPr id="2151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852" cy="768"/>
                <a:chOff x="0" y="0"/>
                <a:chExt cx="852" cy="768"/>
              </a:xfrm>
            </p:grpSpPr>
            <p:sp>
              <p:nvSpPr>
                <p:cNvPr id="21650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66" cy="768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Cache</a:t>
                  </a:r>
                </a:p>
                <a:p>
                  <a:pPr algn="ctr" eaLnBrk="1" hangingPunct="1"/>
                  <a:r>
                    <a:rPr kumimoji="1" lang="zh-CN" altLang="en-US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容量</a:t>
                  </a:r>
                </a:p>
                <a:p>
                  <a:pPr algn="ctr"/>
                  <a:r>
                    <a:rPr kumimoji="1" lang="zh-CN" altLang="en-US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（</a:t>
                  </a:r>
                  <a:r>
                    <a:rPr kumimoji="1" lang="en-US" altLang="zh-CN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KB</a:t>
                  </a:r>
                  <a:r>
                    <a:rPr kumimoji="1" lang="zh-CN" altLang="en-US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）</a:t>
                  </a:r>
                </a:p>
                <a:p>
                  <a:pPr algn="ctr"/>
                  <a:endPara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51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2" cy="768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5" name="Group 7"/>
              <p:cNvGrpSpPr>
                <a:grpSpLocks/>
              </p:cNvGrpSpPr>
              <p:nvPr/>
            </p:nvGrpSpPr>
            <p:grpSpPr bwMode="auto">
              <a:xfrm>
                <a:off x="852" y="0"/>
                <a:ext cx="3408" cy="384"/>
                <a:chOff x="852" y="0"/>
                <a:chExt cx="3408" cy="384"/>
              </a:xfrm>
            </p:grpSpPr>
            <p:sp>
              <p:nvSpPr>
                <p:cNvPr id="21648" name="Rectangle 8"/>
                <p:cNvSpPr>
                  <a:spLocks noChangeArrowheads="1"/>
                </p:cNvSpPr>
                <p:nvPr/>
              </p:nvSpPr>
              <p:spPr bwMode="auto">
                <a:xfrm>
                  <a:off x="895" y="0"/>
                  <a:ext cx="3322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32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相联度（路）</a:t>
                  </a:r>
                </a:p>
                <a:p>
                  <a:pPr algn="ctr"/>
                  <a:endPara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9" name="Rectangle 9"/>
                <p:cNvSpPr>
                  <a:spLocks noChangeArrowheads="1"/>
                </p:cNvSpPr>
                <p:nvPr/>
              </p:nvSpPr>
              <p:spPr bwMode="auto">
                <a:xfrm>
                  <a:off x="852" y="0"/>
                  <a:ext cx="3408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6" name="Group 10"/>
              <p:cNvGrpSpPr>
                <a:grpSpLocks/>
              </p:cNvGrpSpPr>
              <p:nvPr/>
            </p:nvGrpSpPr>
            <p:grpSpPr bwMode="auto">
              <a:xfrm>
                <a:off x="852" y="384"/>
                <a:ext cx="852" cy="384"/>
                <a:chOff x="852" y="384"/>
                <a:chExt cx="852" cy="384"/>
              </a:xfrm>
            </p:grpSpPr>
            <p:sp>
              <p:nvSpPr>
                <p:cNvPr id="21646" name="Rectangle 11"/>
                <p:cNvSpPr>
                  <a:spLocks noChangeArrowheads="1"/>
                </p:cNvSpPr>
                <p:nvPr/>
              </p:nvSpPr>
              <p:spPr bwMode="auto">
                <a:xfrm>
                  <a:off x="895" y="38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7" name="Rectangle 12"/>
                <p:cNvSpPr>
                  <a:spLocks noChangeArrowheads="1"/>
                </p:cNvSpPr>
                <p:nvPr/>
              </p:nvSpPr>
              <p:spPr bwMode="auto">
                <a:xfrm>
                  <a:off x="852" y="384"/>
                  <a:ext cx="852" cy="384"/>
                </a:xfrm>
                <a:prstGeom prst="rect">
                  <a:avLst/>
                </a:prstGeom>
                <a:noFill/>
                <a:ln w="2857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7" name="Group 13"/>
              <p:cNvGrpSpPr>
                <a:grpSpLocks/>
              </p:cNvGrpSpPr>
              <p:nvPr/>
            </p:nvGrpSpPr>
            <p:grpSpPr bwMode="auto">
              <a:xfrm>
                <a:off x="1704" y="384"/>
                <a:ext cx="852" cy="384"/>
                <a:chOff x="1704" y="384"/>
                <a:chExt cx="852" cy="384"/>
              </a:xfrm>
            </p:grpSpPr>
            <p:sp>
              <p:nvSpPr>
                <p:cNvPr id="21644" name="Rectangle 14"/>
                <p:cNvSpPr>
                  <a:spLocks noChangeArrowheads="1"/>
                </p:cNvSpPr>
                <p:nvPr/>
              </p:nvSpPr>
              <p:spPr bwMode="auto">
                <a:xfrm>
                  <a:off x="1747" y="38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5" name="Rectangle 15"/>
                <p:cNvSpPr>
                  <a:spLocks noChangeArrowheads="1"/>
                </p:cNvSpPr>
                <p:nvPr/>
              </p:nvSpPr>
              <p:spPr bwMode="auto">
                <a:xfrm>
                  <a:off x="1704" y="38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8" name="Group 16"/>
              <p:cNvGrpSpPr>
                <a:grpSpLocks/>
              </p:cNvGrpSpPr>
              <p:nvPr/>
            </p:nvGrpSpPr>
            <p:grpSpPr bwMode="auto">
              <a:xfrm>
                <a:off x="2556" y="384"/>
                <a:ext cx="852" cy="384"/>
                <a:chOff x="2556" y="384"/>
                <a:chExt cx="852" cy="384"/>
              </a:xfrm>
            </p:grpSpPr>
            <p:sp>
              <p:nvSpPr>
                <p:cNvPr id="21642" name="Rectangle 17"/>
                <p:cNvSpPr>
                  <a:spLocks noChangeArrowheads="1"/>
                </p:cNvSpPr>
                <p:nvPr/>
              </p:nvSpPr>
              <p:spPr bwMode="auto">
                <a:xfrm>
                  <a:off x="2599" y="38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3" name="Rectangle 18"/>
                <p:cNvSpPr>
                  <a:spLocks noChangeArrowheads="1"/>
                </p:cNvSpPr>
                <p:nvPr/>
              </p:nvSpPr>
              <p:spPr bwMode="auto">
                <a:xfrm>
                  <a:off x="2556" y="38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19" name="Group 19"/>
              <p:cNvGrpSpPr>
                <a:grpSpLocks/>
              </p:cNvGrpSpPr>
              <p:nvPr/>
            </p:nvGrpSpPr>
            <p:grpSpPr bwMode="auto">
              <a:xfrm>
                <a:off x="3408" y="384"/>
                <a:ext cx="852" cy="384"/>
                <a:chOff x="3408" y="384"/>
                <a:chExt cx="852" cy="384"/>
              </a:xfrm>
            </p:grpSpPr>
            <p:sp>
              <p:nvSpPr>
                <p:cNvPr id="21640" name="Rectangle 20"/>
                <p:cNvSpPr>
                  <a:spLocks noChangeArrowheads="1"/>
                </p:cNvSpPr>
                <p:nvPr/>
              </p:nvSpPr>
              <p:spPr bwMode="auto">
                <a:xfrm>
                  <a:off x="3451" y="38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8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408" y="38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0" name="Group 22"/>
              <p:cNvGrpSpPr>
                <a:grpSpLocks/>
              </p:cNvGrpSpPr>
              <p:nvPr/>
            </p:nvGrpSpPr>
            <p:grpSpPr bwMode="auto">
              <a:xfrm>
                <a:off x="0" y="768"/>
                <a:ext cx="852" cy="384"/>
                <a:chOff x="0" y="768"/>
                <a:chExt cx="852" cy="384"/>
              </a:xfrm>
            </p:grpSpPr>
            <p:sp>
              <p:nvSpPr>
                <p:cNvPr id="21638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9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1" name="Group 25"/>
              <p:cNvGrpSpPr>
                <a:grpSpLocks/>
              </p:cNvGrpSpPr>
              <p:nvPr/>
            </p:nvGrpSpPr>
            <p:grpSpPr bwMode="auto">
              <a:xfrm>
                <a:off x="852" y="768"/>
                <a:ext cx="852" cy="384"/>
                <a:chOff x="852" y="768"/>
                <a:chExt cx="852" cy="384"/>
              </a:xfrm>
            </p:grpSpPr>
            <p:sp>
              <p:nvSpPr>
                <p:cNvPr id="21636" name="Rectangle 26"/>
                <p:cNvSpPr>
                  <a:spLocks noChangeArrowheads="1"/>
                </p:cNvSpPr>
                <p:nvPr/>
              </p:nvSpPr>
              <p:spPr bwMode="auto">
                <a:xfrm>
                  <a:off x="895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7.65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7" name="Rectangle 27"/>
                <p:cNvSpPr>
                  <a:spLocks noChangeArrowheads="1"/>
                </p:cNvSpPr>
                <p:nvPr/>
              </p:nvSpPr>
              <p:spPr bwMode="auto">
                <a:xfrm>
                  <a:off x="852" y="768"/>
                  <a:ext cx="852" cy="384"/>
                </a:xfrm>
                <a:prstGeom prst="rect">
                  <a:avLst/>
                </a:prstGeom>
                <a:noFill/>
                <a:ln w="2857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2" name="Group 28"/>
              <p:cNvGrpSpPr>
                <a:grpSpLocks/>
              </p:cNvGrpSpPr>
              <p:nvPr/>
            </p:nvGrpSpPr>
            <p:grpSpPr bwMode="auto">
              <a:xfrm>
                <a:off x="1704" y="768"/>
                <a:ext cx="852" cy="384"/>
                <a:chOff x="1704" y="768"/>
                <a:chExt cx="852" cy="384"/>
              </a:xfrm>
            </p:grpSpPr>
            <p:sp>
              <p:nvSpPr>
                <p:cNvPr id="21634" name="Rectangle 29"/>
                <p:cNvSpPr>
                  <a:spLocks noChangeArrowheads="1"/>
                </p:cNvSpPr>
                <p:nvPr/>
              </p:nvSpPr>
              <p:spPr bwMode="auto">
                <a:xfrm>
                  <a:off x="1747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6.60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5" name="Rectangle 30"/>
                <p:cNvSpPr>
                  <a:spLocks noChangeArrowheads="1"/>
                </p:cNvSpPr>
                <p:nvPr/>
              </p:nvSpPr>
              <p:spPr bwMode="auto">
                <a:xfrm>
                  <a:off x="1704" y="76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3" name="Group 31"/>
              <p:cNvGrpSpPr>
                <a:grpSpLocks/>
              </p:cNvGrpSpPr>
              <p:nvPr/>
            </p:nvGrpSpPr>
            <p:grpSpPr bwMode="auto">
              <a:xfrm>
                <a:off x="2556" y="768"/>
                <a:ext cx="852" cy="384"/>
                <a:chOff x="2556" y="768"/>
                <a:chExt cx="852" cy="384"/>
              </a:xfrm>
            </p:grpSpPr>
            <p:sp>
              <p:nvSpPr>
                <p:cNvPr id="21632" name="Rectangle 32"/>
                <p:cNvSpPr>
                  <a:spLocks noChangeArrowheads="1"/>
                </p:cNvSpPr>
                <p:nvPr/>
              </p:nvSpPr>
              <p:spPr bwMode="auto">
                <a:xfrm>
                  <a:off x="2599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6.22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2556" y="76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4" name="Group 34"/>
              <p:cNvGrpSpPr>
                <a:grpSpLocks/>
              </p:cNvGrpSpPr>
              <p:nvPr/>
            </p:nvGrpSpPr>
            <p:grpSpPr bwMode="auto">
              <a:xfrm>
                <a:off x="3408" y="768"/>
                <a:ext cx="852" cy="384"/>
                <a:chOff x="3408" y="768"/>
                <a:chExt cx="852" cy="384"/>
              </a:xfrm>
            </p:grpSpPr>
            <p:sp>
              <p:nvSpPr>
                <p:cNvPr id="21630" name="Rectangle 35"/>
                <p:cNvSpPr>
                  <a:spLocks noChangeArrowheads="1"/>
                </p:cNvSpPr>
                <p:nvPr/>
              </p:nvSpPr>
              <p:spPr bwMode="auto">
                <a:xfrm>
                  <a:off x="3451" y="76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5.44</a:t>
                  </a:r>
                </a:p>
                <a:p>
                  <a:pPr algn="ctr"/>
                  <a:endParaRPr kumimoji="1" lang="en-US" altLang="zh-CN" sz="2800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31" name="Rectangle 36"/>
                <p:cNvSpPr>
                  <a:spLocks noChangeArrowheads="1"/>
                </p:cNvSpPr>
                <p:nvPr/>
              </p:nvSpPr>
              <p:spPr bwMode="auto">
                <a:xfrm>
                  <a:off x="3408" y="76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5" name="Group 37"/>
              <p:cNvGrpSpPr>
                <a:grpSpLocks/>
              </p:cNvGrpSpPr>
              <p:nvPr/>
            </p:nvGrpSpPr>
            <p:grpSpPr bwMode="auto">
              <a:xfrm>
                <a:off x="0" y="1152"/>
                <a:ext cx="852" cy="384"/>
                <a:chOff x="0" y="1152"/>
                <a:chExt cx="852" cy="384"/>
              </a:xfrm>
            </p:grpSpPr>
            <p:sp>
              <p:nvSpPr>
                <p:cNvPr id="21628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9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6" name="Group 40"/>
              <p:cNvGrpSpPr>
                <a:grpSpLocks/>
              </p:cNvGrpSpPr>
              <p:nvPr/>
            </p:nvGrpSpPr>
            <p:grpSpPr bwMode="auto">
              <a:xfrm>
                <a:off x="852" y="1152"/>
                <a:ext cx="852" cy="384"/>
                <a:chOff x="852" y="1152"/>
                <a:chExt cx="852" cy="384"/>
              </a:xfrm>
            </p:grpSpPr>
            <p:sp>
              <p:nvSpPr>
                <p:cNvPr id="21626" name="Rectangle 41"/>
                <p:cNvSpPr>
                  <a:spLocks noChangeArrowheads="1"/>
                </p:cNvSpPr>
                <p:nvPr/>
              </p:nvSpPr>
              <p:spPr bwMode="auto">
                <a:xfrm>
                  <a:off x="895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5.90</a:t>
                  </a:r>
                </a:p>
                <a:p>
                  <a:pPr algn="ctr"/>
                  <a:endParaRPr kumimoji="1" lang="en-US" altLang="zh-CN" sz="2800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7" name="Rectangle 42"/>
                <p:cNvSpPr>
                  <a:spLocks noChangeArrowheads="1"/>
                </p:cNvSpPr>
                <p:nvPr/>
              </p:nvSpPr>
              <p:spPr bwMode="auto">
                <a:xfrm>
                  <a:off x="852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7" name="Group 43"/>
              <p:cNvGrpSpPr>
                <a:grpSpLocks/>
              </p:cNvGrpSpPr>
              <p:nvPr/>
            </p:nvGrpSpPr>
            <p:grpSpPr bwMode="auto">
              <a:xfrm>
                <a:off x="1704" y="1152"/>
                <a:ext cx="852" cy="384"/>
                <a:chOff x="1704" y="1152"/>
                <a:chExt cx="852" cy="384"/>
              </a:xfrm>
            </p:grpSpPr>
            <p:sp>
              <p:nvSpPr>
                <p:cNvPr id="21624" name="Rectangle 44"/>
                <p:cNvSpPr>
                  <a:spLocks noChangeArrowheads="1"/>
                </p:cNvSpPr>
                <p:nvPr/>
              </p:nvSpPr>
              <p:spPr bwMode="auto">
                <a:xfrm>
                  <a:off x="1747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4.90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5" name="Rectangle 45"/>
                <p:cNvSpPr>
                  <a:spLocks noChangeArrowheads="1"/>
                </p:cNvSpPr>
                <p:nvPr/>
              </p:nvSpPr>
              <p:spPr bwMode="auto">
                <a:xfrm>
                  <a:off x="1704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8" name="Group 46"/>
              <p:cNvGrpSpPr>
                <a:grpSpLocks/>
              </p:cNvGrpSpPr>
              <p:nvPr/>
            </p:nvGrpSpPr>
            <p:grpSpPr bwMode="auto">
              <a:xfrm>
                <a:off x="2556" y="1152"/>
                <a:ext cx="852" cy="384"/>
                <a:chOff x="2556" y="1152"/>
                <a:chExt cx="852" cy="384"/>
              </a:xfrm>
            </p:grpSpPr>
            <p:sp>
              <p:nvSpPr>
                <p:cNvPr id="21622" name="Rectangle 47"/>
                <p:cNvSpPr>
                  <a:spLocks noChangeArrowheads="1"/>
                </p:cNvSpPr>
                <p:nvPr/>
              </p:nvSpPr>
              <p:spPr bwMode="auto">
                <a:xfrm>
                  <a:off x="2599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4.62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3" name="Rectangle 48"/>
                <p:cNvSpPr>
                  <a:spLocks noChangeArrowheads="1"/>
                </p:cNvSpPr>
                <p:nvPr/>
              </p:nvSpPr>
              <p:spPr bwMode="auto">
                <a:xfrm>
                  <a:off x="2556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29" name="Group 49"/>
              <p:cNvGrpSpPr>
                <a:grpSpLocks/>
              </p:cNvGrpSpPr>
              <p:nvPr/>
            </p:nvGrpSpPr>
            <p:grpSpPr bwMode="auto">
              <a:xfrm>
                <a:off x="3408" y="1152"/>
                <a:ext cx="852" cy="384"/>
                <a:chOff x="3408" y="1152"/>
                <a:chExt cx="852" cy="384"/>
              </a:xfrm>
            </p:grpSpPr>
            <p:sp>
              <p:nvSpPr>
                <p:cNvPr id="21620" name="Rectangle 50"/>
                <p:cNvSpPr>
                  <a:spLocks noChangeArrowheads="1"/>
                </p:cNvSpPr>
                <p:nvPr/>
              </p:nvSpPr>
              <p:spPr bwMode="auto">
                <a:xfrm>
                  <a:off x="3451" y="115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4.09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21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8" y="115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0" name="Group 52"/>
              <p:cNvGrpSpPr>
                <a:grpSpLocks/>
              </p:cNvGrpSpPr>
              <p:nvPr/>
            </p:nvGrpSpPr>
            <p:grpSpPr bwMode="auto">
              <a:xfrm>
                <a:off x="0" y="1536"/>
                <a:ext cx="852" cy="384"/>
                <a:chOff x="0" y="1536"/>
                <a:chExt cx="852" cy="384"/>
              </a:xfrm>
            </p:grpSpPr>
            <p:sp>
              <p:nvSpPr>
                <p:cNvPr id="21618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9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1" name="Group 55"/>
              <p:cNvGrpSpPr>
                <a:grpSpLocks/>
              </p:cNvGrpSpPr>
              <p:nvPr/>
            </p:nvGrpSpPr>
            <p:grpSpPr bwMode="auto">
              <a:xfrm>
                <a:off x="852" y="1536"/>
                <a:ext cx="852" cy="384"/>
                <a:chOff x="852" y="1536"/>
                <a:chExt cx="852" cy="384"/>
              </a:xfrm>
            </p:grpSpPr>
            <p:sp>
              <p:nvSpPr>
                <p:cNvPr id="21616" name="Rectangle 56"/>
                <p:cNvSpPr>
                  <a:spLocks noChangeArrowheads="1"/>
                </p:cNvSpPr>
                <p:nvPr/>
              </p:nvSpPr>
              <p:spPr bwMode="auto">
                <a:xfrm>
                  <a:off x="895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4.60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7" name="Rectangle 57"/>
                <p:cNvSpPr>
                  <a:spLocks noChangeArrowheads="1"/>
                </p:cNvSpPr>
                <p:nvPr/>
              </p:nvSpPr>
              <p:spPr bwMode="auto">
                <a:xfrm>
                  <a:off x="852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2" name="Group 58"/>
              <p:cNvGrpSpPr>
                <a:grpSpLocks/>
              </p:cNvGrpSpPr>
              <p:nvPr/>
            </p:nvGrpSpPr>
            <p:grpSpPr bwMode="auto">
              <a:xfrm>
                <a:off x="1704" y="1536"/>
                <a:ext cx="852" cy="384"/>
                <a:chOff x="1704" y="1536"/>
                <a:chExt cx="852" cy="384"/>
              </a:xfrm>
            </p:grpSpPr>
            <p:sp>
              <p:nvSpPr>
                <p:cNvPr id="21614" name="Rectangle 59"/>
                <p:cNvSpPr>
                  <a:spLocks noChangeArrowheads="1"/>
                </p:cNvSpPr>
                <p:nvPr/>
              </p:nvSpPr>
              <p:spPr bwMode="auto">
                <a:xfrm>
                  <a:off x="1747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3.95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5" name="Rectangle 60"/>
                <p:cNvSpPr>
                  <a:spLocks noChangeArrowheads="1"/>
                </p:cNvSpPr>
                <p:nvPr/>
              </p:nvSpPr>
              <p:spPr bwMode="auto">
                <a:xfrm>
                  <a:off x="1704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3" name="Group 61"/>
              <p:cNvGrpSpPr>
                <a:grpSpLocks/>
              </p:cNvGrpSpPr>
              <p:nvPr/>
            </p:nvGrpSpPr>
            <p:grpSpPr bwMode="auto">
              <a:xfrm>
                <a:off x="2556" y="1536"/>
                <a:ext cx="852" cy="384"/>
                <a:chOff x="2556" y="1536"/>
                <a:chExt cx="852" cy="384"/>
              </a:xfrm>
            </p:grpSpPr>
            <p:sp>
              <p:nvSpPr>
                <p:cNvPr id="21612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9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3.57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3" name="Rectangle 63"/>
                <p:cNvSpPr>
                  <a:spLocks noChangeArrowheads="1"/>
                </p:cNvSpPr>
                <p:nvPr/>
              </p:nvSpPr>
              <p:spPr bwMode="auto">
                <a:xfrm>
                  <a:off x="2556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4" name="Group 64"/>
              <p:cNvGrpSpPr>
                <a:grpSpLocks/>
              </p:cNvGrpSpPr>
              <p:nvPr/>
            </p:nvGrpSpPr>
            <p:grpSpPr bwMode="auto">
              <a:xfrm>
                <a:off x="3408" y="1536"/>
                <a:ext cx="852" cy="384"/>
                <a:chOff x="3408" y="1536"/>
                <a:chExt cx="852" cy="384"/>
              </a:xfrm>
            </p:grpSpPr>
            <p:sp>
              <p:nvSpPr>
                <p:cNvPr id="21610" name="Rectangle 65"/>
                <p:cNvSpPr>
                  <a:spLocks noChangeArrowheads="1"/>
                </p:cNvSpPr>
                <p:nvPr/>
              </p:nvSpPr>
              <p:spPr bwMode="auto">
                <a:xfrm>
                  <a:off x="3451" y="153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3.19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11" name="Rectangle 66"/>
                <p:cNvSpPr>
                  <a:spLocks noChangeArrowheads="1"/>
                </p:cNvSpPr>
                <p:nvPr/>
              </p:nvSpPr>
              <p:spPr bwMode="auto">
                <a:xfrm>
                  <a:off x="3408" y="153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5" name="Group 67"/>
              <p:cNvGrpSpPr>
                <a:grpSpLocks/>
              </p:cNvGrpSpPr>
              <p:nvPr/>
            </p:nvGrpSpPr>
            <p:grpSpPr bwMode="auto">
              <a:xfrm>
                <a:off x="0" y="1920"/>
                <a:ext cx="852" cy="384"/>
                <a:chOff x="0" y="1920"/>
                <a:chExt cx="852" cy="384"/>
              </a:xfrm>
            </p:grpSpPr>
            <p:sp>
              <p:nvSpPr>
                <p:cNvPr id="21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8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6" name="Group 70"/>
              <p:cNvGrpSpPr>
                <a:grpSpLocks/>
              </p:cNvGrpSpPr>
              <p:nvPr/>
            </p:nvGrpSpPr>
            <p:grpSpPr bwMode="auto">
              <a:xfrm>
                <a:off x="852" y="1920"/>
                <a:ext cx="852" cy="384"/>
                <a:chOff x="852" y="1920"/>
                <a:chExt cx="852" cy="384"/>
              </a:xfrm>
            </p:grpSpPr>
            <p:sp>
              <p:nvSpPr>
                <p:cNvPr id="21606" name="Rectangle 71"/>
                <p:cNvSpPr>
                  <a:spLocks noChangeArrowheads="1"/>
                </p:cNvSpPr>
                <p:nvPr/>
              </p:nvSpPr>
              <p:spPr bwMode="auto">
                <a:xfrm>
                  <a:off x="895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3.30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7" name="Rectangle 72"/>
                <p:cNvSpPr>
                  <a:spLocks noChangeArrowheads="1"/>
                </p:cNvSpPr>
                <p:nvPr/>
              </p:nvSpPr>
              <p:spPr bwMode="auto">
                <a:xfrm>
                  <a:off x="852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7" name="Group 73"/>
              <p:cNvGrpSpPr>
                <a:grpSpLocks/>
              </p:cNvGrpSpPr>
              <p:nvPr/>
            </p:nvGrpSpPr>
            <p:grpSpPr bwMode="auto">
              <a:xfrm>
                <a:off x="1704" y="1920"/>
                <a:ext cx="852" cy="384"/>
                <a:chOff x="1704" y="1920"/>
                <a:chExt cx="852" cy="384"/>
              </a:xfrm>
            </p:grpSpPr>
            <p:sp>
              <p:nvSpPr>
                <p:cNvPr id="21604" name="Rectangle 74"/>
                <p:cNvSpPr>
                  <a:spLocks noChangeArrowheads="1"/>
                </p:cNvSpPr>
                <p:nvPr/>
              </p:nvSpPr>
              <p:spPr bwMode="auto">
                <a:xfrm>
                  <a:off x="1747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3.00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5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4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8" name="Group 76"/>
              <p:cNvGrpSpPr>
                <a:grpSpLocks/>
              </p:cNvGrpSpPr>
              <p:nvPr/>
            </p:nvGrpSpPr>
            <p:grpSpPr bwMode="auto">
              <a:xfrm>
                <a:off x="2556" y="1920"/>
                <a:ext cx="852" cy="384"/>
                <a:chOff x="2556" y="1920"/>
                <a:chExt cx="852" cy="384"/>
              </a:xfrm>
            </p:grpSpPr>
            <p:sp>
              <p:nvSpPr>
                <p:cNvPr id="21602" name="Rectangle 77"/>
                <p:cNvSpPr>
                  <a:spLocks noChangeArrowheads="1"/>
                </p:cNvSpPr>
                <p:nvPr/>
              </p:nvSpPr>
              <p:spPr bwMode="auto">
                <a:xfrm>
                  <a:off x="2599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2.87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3" name="Rectangle 78"/>
                <p:cNvSpPr>
                  <a:spLocks noChangeArrowheads="1"/>
                </p:cNvSpPr>
                <p:nvPr/>
              </p:nvSpPr>
              <p:spPr bwMode="auto">
                <a:xfrm>
                  <a:off x="2556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39" name="Group 79"/>
              <p:cNvGrpSpPr>
                <a:grpSpLocks/>
              </p:cNvGrpSpPr>
              <p:nvPr/>
            </p:nvGrpSpPr>
            <p:grpSpPr bwMode="auto">
              <a:xfrm>
                <a:off x="3408" y="1920"/>
                <a:ext cx="852" cy="384"/>
                <a:chOff x="3408" y="1920"/>
                <a:chExt cx="852" cy="384"/>
              </a:xfrm>
            </p:grpSpPr>
            <p:sp>
              <p:nvSpPr>
                <p:cNvPr id="21600" name="Rectangle 80"/>
                <p:cNvSpPr>
                  <a:spLocks noChangeArrowheads="1"/>
                </p:cNvSpPr>
                <p:nvPr/>
              </p:nvSpPr>
              <p:spPr bwMode="auto">
                <a:xfrm>
                  <a:off x="3451" y="1920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2.59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601" name="Rectangle 81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0" name="Group 82"/>
              <p:cNvGrpSpPr>
                <a:grpSpLocks/>
              </p:cNvGrpSpPr>
              <p:nvPr/>
            </p:nvGrpSpPr>
            <p:grpSpPr bwMode="auto">
              <a:xfrm>
                <a:off x="0" y="2304"/>
                <a:ext cx="852" cy="384"/>
                <a:chOff x="0" y="2304"/>
                <a:chExt cx="852" cy="384"/>
              </a:xfrm>
            </p:grpSpPr>
            <p:sp>
              <p:nvSpPr>
                <p:cNvPr id="21598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16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9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1" name="Group 85"/>
              <p:cNvGrpSpPr>
                <a:grpSpLocks/>
              </p:cNvGrpSpPr>
              <p:nvPr/>
            </p:nvGrpSpPr>
            <p:grpSpPr bwMode="auto">
              <a:xfrm>
                <a:off x="852" y="2304"/>
                <a:ext cx="852" cy="384"/>
                <a:chOff x="852" y="2304"/>
                <a:chExt cx="852" cy="384"/>
              </a:xfrm>
            </p:grpSpPr>
            <p:sp>
              <p:nvSpPr>
                <p:cNvPr id="21596" name="Rectangle 86"/>
                <p:cNvSpPr>
                  <a:spLocks noChangeArrowheads="1"/>
                </p:cNvSpPr>
                <p:nvPr/>
              </p:nvSpPr>
              <p:spPr bwMode="auto">
                <a:xfrm>
                  <a:off x="895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2.45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7" name="Rectangle 87"/>
                <p:cNvSpPr>
                  <a:spLocks noChangeArrowheads="1"/>
                </p:cNvSpPr>
                <p:nvPr/>
              </p:nvSpPr>
              <p:spPr bwMode="auto">
                <a:xfrm>
                  <a:off x="852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2" name="Group 88"/>
              <p:cNvGrpSpPr>
                <a:grpSpLocks/>
              </p:cNvGrpSpPr>
              <p:nvPr/>
            </p:nvGrpSpPr>
            <p:grpSpPr bwMode="auto">
              <a:xfrm>
                <a:off x="1704" y="2304"/>
                <a:ext cx="852" cy="384"/>
                <a:chOff x="1704" y="2304"/>
                <a:chExt cx="852" cy="384"/>
              </a:xfrm>
            </p:grpSpPr>
            <p:sp>
              <p:nvSpPr>
                <p:cNvPr id="21594" name="Rectangle 89"/>
                <p:cNvSpPr>
                  <a:spLocks noChangeArrowheads="1"/>
                </p:cNvSpPr>
                <p:nvPr/>
              </p:nvSpPr>
              <p:spPr bwMode="auto">
                <a:xfrm>
                  <a:off x="1747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2.20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5" name="Rectangle 90"/>
                <p:cNvSpPr>
                  <a:spLocks noChangeArrowheads="1"/>
                </p:cNvSpPr>
                <p:nvPr/>
              </p:nvSpPr>
              <p:spPr bwMode="auto">
                <a:xfrm>
                  <a:off x="1704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3" name="Group 91"/>
              <p:cNvGrpSpPr>
                <a:grpSpLocks/>
              </p:cNvGrpSpPr>
              <p:nvPr/>
            </p:nvGrpSpPr>
            <p:grpSpPr bwMode="auto">
              <a:xfrm>
                <a:off x="2556" y="2304"/>
                <a:ext cx="852" cy="384"/>
                <a:chOff x="2556" y="2304"/>
                <a:chExt cx="852" cy="384"/>
              </a:xfrm>
            </p:grpSpPr>
            <p:sp>
              <p:nvSpPr>
                <p:cNvPr id="21592" name="Rectangle 92"/>
                <p:cNvSpPr>
                  <a:spLocks noChangeArrowheads="1"/>
                </p:cNvSpPr>
                <p:nvPr/>
              </p:nvSpPr>
              <p:spPr bwMode="auto">
                <a:xfrm>
                  <a:off x="2599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2.12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3" name="Rectangle 93"/>
                <p:cNvSpPr>
                  <a:spLocks noChangeArrowheads="1"/>
                </p:cNvSpPr>
                <p:nvPr/>
              </p:nvSpPr>
              <p:spPr bwMode="auto">
                <a:xfrm>
                  <a:off x="2556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4" name="Group 94"/>
              <p:cNvGrpSpPr>
                <a:grpSpLocks/>
              </p:cNvGrpSpPr>
              <p:nvPr/>
            </p:nvGrpSpPr>
            <p:grpSpPr bwMode="auto">
              <a:xfrm>
                <a:off x="3408" y="2304"/>
                <a:ext cx="852" cy="384"/>
                <a:chOff x="3408" y="2304"/>
                <a:chExt cx="852" cy="384"/>
              </a:xfrm>
            </p:grpSpPr>
            <p:sp>
              <p:nvSpPr>
                <p:cNvPr id="21590" name="Rectangle 95"/>
                <p:cNvSpPr>
                  <a:spLocks noChangeArrowheads="1"/>
                </p:cNvSpPr>
                <p:nvPr/>
              </p:nvSpPr>
              <p:spPr bwMode="auto">
                <a:xfrm>
                  <a:off x="3451" y="2304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2.04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91" name="Rectangle 96"/>
                <p:cNvSpPr>
                  <a:spLocks noChangeArrowheads="1"/>
                </p:cNvSpPr>
                <p:nvPr/>
              </p:nvSpPr>
              <p:spPr bwMode="auto">
                <a:xfrm>
                  <a:off x="3408" y="2304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5" name="Group 97"/>
              <p:cNvGrpSpPr>
                <a:grpSpLocks/>
              </p:cNvGrpSpPr>
              <p:nvPr/>
            </p:nvGrpSpPr>
            <p:grpSpPr bwMode="auto">
              <a:xfrm>
                <a:off x="0" y="2688"/>
                <a:ext cx="852" cy="384"/>
                <a:chOff x="0" y="2688"/>
                <a:chExt cx="852" cy="384"/>
              </a:xfrm>
            </p:grpSpPr>
            <p:sp>
              <p:nvSpPr>
                <p:cNvPr id="21588" name="Rectangle 98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32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9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6" name="Group 100"/>
              <p:cNvGrpSpPr>
                <a:grpSpLocks/>
              </p:cNvGrpSpPr>
              <p:nvPr/>
            </p:nvGrpSpPr>
            <p:grpSpPr bwMode="auto">
              <a:xfrm>
                <a:off x="852" y="2688"/>
                <a:ext cx="852" cy="384"/>
                <a:chOff x="852" y="2688"/>
                <a:chExt cx="852" cy="384"/>
              </a:xfrm>
            </p:grpSpPr>
            <p:sp>
              <p:nvSpPr>
                <p:cNvPr id="21586" name="Rectangle 101"/>
                <p:cNvSpPr>
                  <a:spLocks noChangeArrowheads="1"/>
                </p:cNvSpPr>
                <p:nvPr/>
              </p:nvSpPr>
              <p:spPr bwMode="auto">
                <a:xfrm>
                  <a:off x="895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2.00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7" name="Rectangle 102"/>
                <p:cNvSpPr>
                  <a:spLocks noChangeArrowheads="1"/>
                </p:cNvSpPr>
                <p:nvPr/>
              </p:nvSpPr>
              <p:spPr bwMode="auto">
                <a:xfrm>
                  <a:off x="852" y="2688"/>
                  <a:ext cx="852" cy="384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7" name="Group 103"/>
              <p:cNvGrpSpPr>
                <a:grpSpLocks/>
              </p:cNvGrpSpPr>
              <p:nvPr/>
            </p:nvGrpSpPr>
            <p:grpSpPr bwMode="auto">
              <a:xfrm>
                <a:off x="1704" y="2688"/>
                <a:ext cx="852" cy="384"/>
                <a:chOff x="1704" y="2688"/>
                <a:chExt cx="852" cy="384"/>
              </a:xfrm>
            </p:grpSpPr>
            <p:sp>
              <p:nvSpPr>
                <p:cNvPr id="21584" name="Rectangle 104"/>
                <p:cNvSpPr>
                  <a:spLocks noChangeArrowheads="1"/>
                </p:cNvSpPr>
                <p:nvPr/>
              </p:nvSpPr>
              <p:spPr bwMode="auto">
                <a:xfrm>
                  <a:off x="1747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1.80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5" name="Rectangle 105"/>
                <p:cNvSpPr>
                  <a:spLocks noChangeArrowheads="1"/>
                </p:cNvSpPr>
                <p:nvPr/>
              </p:nvSpPr>
              <p:spPr bwMode="auto">
                <a:xfrm>
                  <a:off x="1704" y="268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8" name="Group 106"/>
              <p:cNvGrpSpPr>
                <a:grpSpLocks/>
              </p:cNvGrpSpPr>
              <p:nvPr/>
            </p:nvGrpSpPr>
            <p:grpSpPr bwMode="auto">
              <a:xfrm>
                <a:off x="2556" y="2688"/>
                <a:ext cx="852" cy="384"/>
                <a:chOff x="2556" y="2688"/>
                <a:chExt cx="852" cy="384"/>
              </a:xfrm>
            </p:grpSpPr>
            <p:sp>
              <p:nvSpPr>
                <p:cNvPr id="21582" name="Rectangle 107"/>
                <p:cNvSpPr>
                  <a:spLocks noChangeArrowheads="1"/>
                </p:cNvSpPr>
                <p:nvPr/>
              </p:nvSpPr>
              <p:spPr bwMode="auto">
                <a:xfrm>
                  <a:off x="2599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1.77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3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56" y="2688"/>
                  <a:ext cx="852" cy="384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49" name="Group 109"/>
              <p:cNvGrpSpPr>
                <a:grpSpLocks/>
              </p:cNvGrpSpPr>
              <p:nvPr/>
            </p:nvGrpSpPr>
            <p:grpSpPr bwMode="auto">
              <a:xfrm>
                <a:off x="3408" y="2688"/>
                <a:ext cx="852" cy="384"/>
                <a:chOff x="3408" y="2688"/>
                <a:chExt cx="852" cy="384"/>
              </a:xfrm>
            </p:grpSpPr>
            <p:sp>
              <p:nvSpPr>
                <p:cNvPr id="2158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51" y="2688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1.79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81" name="Rectangle 111"/>
                <p:cNvSpPr>
                  <a:spLocks noChangeArrowheads="1"/>
                </p:cNvSpPr>
                <p:nvPr/>
              </p:nvSpPr>
              <p:spPr bwMode="auto">
                <a:xfrm>
                  <a:off x="3408" y="2688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0" name="Group 112"/>
              <p:cNvGrpSpPr>
                <a:grpSpLocks/>
              </p:cNvGrpSpPr>
              <p:nvPr/>
            </p:nvGrpSpPr>
            <p:grpSpPr bwMode="auto">
              <a:xfrm>
                <a:off x="0" y="3072"/>
                <a:ext cx="852" cy="384"/>
                <a:chOff x="0" y="3072"/>
                <a:chExt cx="852" cy="384"/>
              </a:xfrm>
            </p:grpSpPr>
            <p:sp>
              <p:nvSpPr>
                <p:cNvPr id="21578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64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9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852" cy="384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1" name="Group 115"/>
              <p:cNvGrpSpPr>
                <a:grpSpLocks/>
              </p:cNvGrpSpPr>
              <p:nvPr/>
            </p:nvGrpSpPr>
            <p:grpSpPr bwMode="auto">
              <a:xfrm>
                <a:off x="852" y="3072"/>
                <a:ext cx="852" cy="384"/>
                <a:chOff x="852" y="3072"/>
                <a:chExt cx="852" cy="384"/>
              </a:xfrm>
            </p:grpSpPr>
            <p:sp>
              <p:nvSpPr>
                <p:cNvPr id="215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895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1.70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7" name="Rectangle 117"/>
                <p:cNvSpPr>
                  <a:spLocks noChangeArrowheads="1"/>
                </p:cNvSpPr>
                <p:nvPr/>
              </p:nvSpPr>
              <p:spPr bwMode="auto">
                <a:xfrm>
                  <a:off x="852" y="307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2" name="Group 118"/>
              <p:cNvGrpSpPr>
                <a:grpSpLocks/>
              </p:cNvGrpSpPr>
              <p:nvPr/>
            </p:nvGrpSpPr>
            <p:grpSpPr bwMode="auto">
              <a:xfrm>
                <a:off x="1704" y="3072"/>
                <a:ext cx="852" cy="384"/>
                <a:chOff x="1704" y="3072"/>
                <a:chExt cx="852" cy="384"/>
              </a:xfrm>
            </p:grpSpPr>
            <p:sp>
              <p:nvSpPr>
                <p:cNvPr id="21574" name="Rectangle 119"/>
                <p:cNvSpPr>
                  <a:spLocks noChangeArrowheads="1"/>
                </p:cNvSpPr>
                <p:nvPr/>
              </p:nvSpPr>
              <p:spPr bwMode="auto">
                <a:xfrm>
                  <a:off x="1747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1.60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5" name="Rectangle 120"/>
                <p:cNvSpPr>
                  <a:spLocks noChangeArrowheads="1"/>
                </p:cNvSpPr>
                <p:nvPr/>
              </p:nvSpPr>
              <p:spPr bwMode="auto">
                <a:xfrm>
                  <a:off x="1704" y="307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3" name="Group 121"/>
              <p:cNvGrpSpPr>
                <a:grpSpLocks/>
              </p:cNvGrpSpPr>
              <p:nvPr/>
            </p:nvGrpSpPr>
            <p:grpSpPr bwMode="auto">
              <a:xfrm>
                <a:off x="2556" y="3072"/>
                <a:ext cx="852" cy="384"/>
                <a:chOff x="2556" y="3072"/>
                <a:chExt cx="852" cy="384"/>
              </a:xfrm>
            </p:grpSpPr>
            <p:sp>
              <p:nvSpPr>
                <p:cNvPr id="21572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99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1.57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3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56" y="307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4" name="Group 124"/>
              <p:cNvGrpSpPr>
                <a:grpSpLocks/>
              </p:cNvGrpSpPr>
              <p:nvPr/>
            </p:nvGrpSpPr>
            <p:grpSpPr bwMode="auto">
              <a:xfrm>
                <a:off x="3408" y="3072"/>
                <a:ext cx="852" cy="384"/>
                <a:chOff x="3408" y="3072"/>
                <a:chExt cx="852" cy="384"/>
              </a:xfrm>
            </p:grpSpPr>
            <p:sp>
              <p:nvSpPr>
                <p:cNvPr id="21570" name="Rectangle 125"/>
                <p:cNvSpPr>
                  <a:spLocks noChangeArrowheads="1"/>
                </p:cNvSpPr>
                <p:nvPr/>
              </p:nvSpPr>
              <p:spPr bwMode="auto">
                <a:xfrm>
                  <a:off x="3451" y="3072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1.59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71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08" y="3072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5" name="Group 127"/>
              <p:cNvGrpSpPr>
                <a:grpSpLocks/>
              </p:cNvGrpSpPr>
              <p:nvPr/>
            </p:nvGrpSpPr>
            <p:grpSpPr bwMode="auto">
              <a:xfrm>
                <a:off x="0" y="3456"/>
                <a:ext cx="852" cy="384"/>
                <a:chOff x="0" y="3456"/>
                <a:chExt cx="852" cy="384"/>
              </a:xfrm>
            </p:grpSpPr>
            <p:sp>
              <p:nvSpPr>
                <p:cNvPr id="21568" name="Rectangle 128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128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9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6" name="Group 130"/>
              <p:cNvGrpSpPr>
                <a:grpSpLocks/>
              </p:cNvGrpSpPr>
              <p:nvPr/>
            </p:nvGrpSpPr>
            <p:grpSpPr bwMode="auto">
              <a:xfrm>
                <a:off x="852" y="3456"/>
                <a:ext cx="852" cy="384"/>
                <a:chOff x="852" y="3456"/>
                <a:chExt cx="852" cy="384"/>
              </a:xfrm>
            </p:grpSpPr>
            <p:sp>
              <p:nvSpPr>
                <p:cNvPr id="21566" name="Rectangle 131"/>
                <p:cNvSpPr>
                  <a:spLocks noChangeArrowheads="1"/>
                </p:cNvSpPr>
                <p:nvPr/>
              </p:nvSpPr>
              <p:spPr bwMode="auto">
                <a:xfrm>
                  <a:off x="895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1.50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7" name="Rectangle 132"/>
                <p:cNvSpPr>
                  <a:spLocks noChangeArrowheads="1"/>
                </p:cNvSpPr>
                <p:nvPr/>
              </p:nvSpPr>
              <p:spPr bwMode="auto">
                <a:xfrm>
                  <a:off x="852" y="345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7" name="Group 133"/>
              <p:cNvGrpSpPr>
                <a:grpSpLocks/>
              </p:cNvGrpSpPr>
              <p:nvPr/>
            </p:nvGrpSpPr>
            <p:grpSpPr bwMode="auto">
              <a:xfrm>
                <a:off x="1704" y="3456"/>
                <a:ext cx="852" cy="384"/>
                <a:chOff x="1704" y="3456"/>
                <a:chExt cx="852" cy="384"/>
              </a:xfrm>
            </p:grpSpPr>
            <p:sp>
              <p:nvSpPr>
                <p:cNvPr id="21564" name="Rectangle 134"/>
                <p:cNvSpPr>
                  <a:spLocks noChangeArrowheads="1"/>
                </p:cNvSpPr>
                <p:nvPr/>
              </p:nvSpPr>
              <p:spPr bwMode="auto">
                <a:xfrm>
                  <a:off x="1747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1.45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5" name="Rectangle 135"/>
                <p:cNvSpPr>
                  <a:spLocks noChangeArrowheads="1"/>
                </p:cNvSpPr>
                <p:nvPr/>
              </p:nvSpPr>
              <p:spPr bwMode="auto">
                <a:xfrm>
                  <a:off x="1704" y="345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8" name="Group 136"/>
              <p:cNvGrpSpPr>
                <a:grpSpLocks/>
              </p:cNvGrpSpPr>
              <p:nvPr/>
            </p:nvGrpSpPr>
            <p:grpSpPr bwMode="auto">
              <a:xfrm>
                <a:off x="2556" y="3456"/>
                <a:ext cx="852" cy="384"/>
                <a:chOff x="2556" y="3456"/>
                <a:chExt cx="852" cy="384"/>
              </a:xfrm>
            </p:grpSpPr>
            <p:sp>
              <p:nvSpPr>
                <p:cNvPr id="21562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99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1.42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3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56" y="3456"/>
                  <a:ext cx="852" cy="384"/>
                </a:xfrm>
                <a:prstGeom prst="rect">
                  <a:avLst/>
                </a:prstGeom>
                <a:noFill/>
                <a:ln w="7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559" name="Group 139"/>
              <p:cNvGrpSpPr>
                <a:grpSpLocks/>
              </p:cNvGrpSpPr>
              <p:nvPr/>
            </p:nvGrpSpPr>
            <p:grpSpPr bwMode="auto">
              <a:xfrm>
                <a:off x="3408" y="3456"/>
                <a:ext cx="852" cy="384"/>
                <a:chOff x="3408" y="3456"/>
                <a:chExt cx="852" cy="384"/>
              </a:xfrm>
            </p:grpSpPr>
            <p:sp>
              <p:nvSpPr>
                <p:cNvPr id="2156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451" y="3456"/>
                  <a:ext cx="766" cy="384"/>
                </a:xfrm>
                <a:prstGeom prst="rect">
                  <a:avLst/>
                </a:prstGeom>
                <a:noFill/>
                <a:ln w="952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800" baseline="-25000">
                      <a:latin typeface="Times New Roman" panose="02020603050405020304" pitchFamily="18" charset="0"/>
                      <a:ea typeface="楷体_GB2312" pitchFamily="49" charset="-122"/>
                    </a:rPr>
                    <a:t>1.44</a:t>
                  </a:r>
                </a:p>
                <a:p>
                  <a:pPr algn="ctr"/>
                  <a:endPara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56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408" y="3456"/>
                  <a:ext cx="852" cy="384"/>
                </a:xfrm>
                <a:prstGeom prst="rect">
                  <a:avLst/>
                </a:prstGeom>
                <a:noFill/>
                <a:ln w="28575" algn="ctr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21513" name="Rectangle 142"/>
            <p:cNvSpPr>
              <a:spLocks noChangeArrowheads="1"/>
            </p:cNvSpPr>
            <p:nvPr/>
          </p:nvSpPr>
          <p:spPr bwMode="auto">
            <a:xfrm>
              <a:off x="-3" y="-3"/>
              <a:ext cx="4266" cy="3846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07" name="Line 143"/>
          <p:cNvSpPr>
            <a:spLocks noChangeShapeType="1"/>
          </p:cNvSpPr>
          <p:nvPr/>
        </p:nvSpPr>
        <p:spPr bwMode="auto">
          <a:xfrm>
            <a:off x="1476375" y="4652963"/>
            <a:ext cx="640873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144"/>
          <p:cNvSpPr>
            <a:spLocks noChangeShapeType="1"/>
          </p:cNvSpPr>
          <p:nvPr/>
        </p:nvSpPr>
        <p:spPr bwMode="auto">
          <a:xfrm flipV="1">
            <a:off x="7812088" y="1700213"/>
            <a:ext cx="0" cy="26654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145"/>
          <p:cNvSpPr>
            <a:spLocks noChangeShapeType="1"/>
          </p:cNvSpPr>
          <p:nvPr/>
        </p:nvSpPr>
        <p:spPr bwMode="auto">
          <a:xfrm>
            <a:off x="5795963" y="5084763"/>
            <a:ext cx="172878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146"/>
          <p:cNvSpPr>
            <a:spLocks noChangeShapeType="1"/>
          </p:cNvSpPr>
          <p:nvPr/>
        </p:nvSpPr>
        <p:spPr bwMode="auto">
          <a:xfrm>
            <a:off x="5795963" y="5661025"/>
            <a:ext cx="172878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147"/>
          <p:cNvSpPr>
            <a:spLocks noChangeShapeType="1"/>
          </p:cNvSpPr>
          <p:nvPr/>
        </p:nvSpPr>
        <p:spPr bwMode="auto">
          <a:xfrm>
            <a:off x="5795963" y="6308725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9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04850" y="1095375"/>
            <a:ext cx="748982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基本思想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和它从下一级存储器调数据的通路之间设置一个全相联的小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，用于存放被替换出去的块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称为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Victim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，以备重用。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3" action="ppaction://program"/>
              </a:rPr>
              <a:t>工作过程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8.3.3 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Victim Cache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27088" y="4365625"/>
            <a:ext cx="74898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对于减小冲突失效很有效，特别是对于小容量的直接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映象数据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，作用尤其明显。例如，项数为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Victim Cache: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使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4KB 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的冲突失效减少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20%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～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90%</a:t>
            </a:r>
            <a:endParaRPr kumimoji="1" lang="en-US" altLang="zh-CN" sz="2400" b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684213" y="3716338"/>
            <a:ext cx="1676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作用</a:t>
            </a:r>
            <a:endParaRPr kumimoji="1" lang="zh-CN" altLang="en-US" sz="28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31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6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30"/>
          <p:cNvSpPr txBox="1">
            <a:spLocks noChangeArrowheads="1"/>
          </p:cNvSpPr>
          <p:nvPr/>
        </p:nvSpPr>
        <p:spPr bwMode="auto">
          <a:xfrm>
            <a:off x="646113" y="1412875"/>
            <a:ext cx="2971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伪相联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</a:p>
        </p:txBody>
      </p:sp>
      <p:sp>
        <p:nvSpPr>
          <p:cNvPr id="24579" name="Text Box 1042"/>
          <p:cNvSpPr txBox="1">
            <a:spLocks noChangeArrowheads="1"/>
          </p:cNvSpPr>
          <p:nvPr/>
        </p:nvSpPr>
        <p:spPr bwMode="auto">
          <a:xfrm>
            <a:off x="1042988" y="2205038"/>
            <a:ext cx="79215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取直接映象及组相联两者的优点：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时间小，失效率低</a:t>
            </a:r>
            <a:endParaRPr kumimoji="1"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缺点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多种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命中时间会使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流水线的设计复杂化</a:t>
            </a:r>
            <a:endParaRPr kumimoji="1"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6996" name="Rectangle 104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8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26"/>
          <p:cNvSpPr txBox="1">
            <a:spLocks noChangeArrowheads="1"/>
          </p:cNvSpPr>
          <p:nvPr/>
        </p:nvSpPr>
        <p:spPr bwMode="auto">
          <a:xfrm>
            <a:off x="684213" y="1195388"/>
            <a:ext cx="7632700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3" action="ppaction://program"/>
              </a:rPr>
              <a:t>基本思想及工作原理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在逻辑上把直接映象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的空间上下平分为两个区。对于任何一次访问，伪相联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先按直接映象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的方式去处理。若命中，则其访问过程与直接映象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的情况一样。若不命中，则再到另一区相应的位置去查找。若找到，则发生了伪命中，否则就只好访问下一级存储器。</a:t>
            </a:r>
          </a:p>
        </p:txBody>
      </p:sp>
      <p:sp>
        <p:nvSpPr>
          <p:cNvPr id="25603" name="Text Box 1027"/>
          <p:cNvSpPr txBox="1">
            <a:spLocks noChangeArrowheads="1"/>
          </p:cNvSpPr>
          <p:nvPr/>
        </p:nvSpPr>
        <p:spPr bwMode="auto">
          <a:xfrm>
            <a:off x="684213" y="4797425"/>
            <a:ext cx="66484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rId4" action="ppaction://program"/>
              </a:rPr>
              <a:t>快速命中与慢速命中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要保证绝大多数命中都是快速命中。</a:t>
            </a:r>
          </a:p>
        </p:txBody>
      </p:sp>
    </p:spTree>
    <p:extLst>
      <p:ext uri="{BB962C8B-B14F-4D97-AF65-F5344CB8AC3E}">
        <p14:creationId xmlns:p14="http://schemas.microsoft.com/office/powerpoint/2010/main" val="54967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49375" y="2012950"/>
            <a:ext cx="502920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8.2</a:t>
            </a: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</a:t>
            </a:r>
            <a:r>
              <a:rPr kumimoji="1"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基本知识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49375" y="2546350"/>
            <a:ext cx="57435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8.3    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降低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失效率的方法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49375" y="30797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8.4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减少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失效开销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349375" y="1479550"/>
            <a:ext cx="48323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8.1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存储器的层次结构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  <a:hlinkClick r:id="rId3" action="ppaction://hlinksldjump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368425" y="36131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8.5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减少命中时间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368425" y="41465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8.6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主存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368425" y="4679950"/>
            <a:ext cx="5226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8.7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　虚拟存储器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  <a:hlinkClick r:id="" action="ppaction://noaction"/>
            </a:endParaRPr>
          </a:p>
        </p:txBody>
      </p:sp>
      <p:sp>
        <p:nvSpPr>
          <p:cNvPr id="5129" name="Rectangle 23"/>
          <p:cNvSpPr>
            <a:spLocks noChangeArrowheads="1"/>
          </p:cNvSpPr>
          <p:nvPr/>
        </p:nvSpPr>
        <p:spPr bwMode="auto">
          <a:xfrm>
            <a:off x="574675" y="304800"/>
            <a:ext cx="59420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2325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51"/>
          <a:stretch>
            <a:fillRect/>
          </a:stretch>
        </p:blipFill>
        <p:spPr bwMode="auto">
          <a:xfrm>
            <a:off x="714375" y="1143000"/>
            <a:ext cx="76200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6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5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357438"/>
            <a:ext cx="723582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3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755650" y="1268413"/>
            <a:ext cx="592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指令和数据都可以预取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755650" y="1863725"/>
            <a:ext cx="73453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预取内容既可放入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，也可放在外缓冲器中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例如：指令流缓冲器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55650" y="2997200"/>
            <a:ext cx="78486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预取效果</a:t>
            </a:r>
            <a:b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Joppi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的研究结果</a:t>
            </a:r>
          </a:p>
          <a:p>
            <a:pPr lvl="1" eaLnBrk="1" hangingPunct="1">
              <a:lnSpc>
                <a:spcPct val="130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指令预取：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(4KB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，直接映象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Cache,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块大小＝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1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个块的指令流缓冲器：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捕获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15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％～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25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％的失效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个块的指令流缓冲器：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捕获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50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个块的指令流缓冲器：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捕获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72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8.3.4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硬件预取技术</a:t>
            </a:r>
          </a:p>
        </p:txBody>
      </p:sp>
    </p:spTree>
    <p:extLst>
      <p:ext uri="{BB962C8B-B14F-4D97-AF65-F5344CB8AC3E}">
        <p14:creationId xmlns:p14="http://schemas.microsoft.com/office/powerpoint/2010/main" val="26046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042988" y="1341438"/>
            <a:ext cx="71294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数据预取：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(4KB,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直接映象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Cache)1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个数据流缓冲器：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捕获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25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％的失效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还可以采用多个数据流缓冲器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755650" y="2801938"/>
            <a:ext cx="6934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Palacharla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Kessler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的研究结果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流缓冲器：既能预取指令又能预取数据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对于两个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64KB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四路组相联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来说：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个流缓冲器能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捕获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50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％～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70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％的失效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kumimoji="1"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2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18530"/>
            <a:ext cx="8001000" cy="1223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一组利用硬件预取后整体性能得到较大提高的</a:t>
            </a:r>
            <a:r>
              <a:rPr lang="en-US" altLang="zh-CN" dirty="0" smtClean="0"/>
              <a:t>SPEC2000</a:t>
            </a:r>
            <a:r>
              <a:rPr lang="zh-CN" altLang="en-US" dirty="0" smtClean="0"/>
              <a:t>程序的性能增益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（前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个为定点程序，其余为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个浮点程序）。 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43134"/>
              </p:ext>
            </p:extLst>
          </p:nvPr>
        </p:nvGraphicFramePr>
        <p:xfrm>
          <a:off x="0" y="2492896"/>
          <a:ext cx="9144000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图表" r:id="rId3" imgW="5533949" imgH="1828800" progId="MSGraph.Chart.8">
                  <p:embed/>
                </p:oleObj>
              </mc:Choice>
              <mc:Fallback>
                <p:oleObj name="图表" r:id="rId3" imgW="5533949" imgH="1828800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2896"/>
                        <a:ext cx="9144000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30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684213" y="1989138"/>
            <a:ext cx="7537450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AutoNum type="arabicPeriod"/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预取的类型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寄存器预取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：把数据取到寄存器中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预取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 只将数据取到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故障性预取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：预取时，若出现虚地址故障或违反访问权限，就会发生异常。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非故障性预取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：预取时，若出现虚地址故障或违反访问权限，并不会导致异常，只是转变为“不预取”。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11188" y="1268413"/>
            <a:ext cx="82089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由编译器加入预取指令，在数据被用到之前发出预取请求。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8.3.5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由编译器控制的预取</a:t>
            </a:r>
          </a:p>
        </p:txBody>
      </p:sp>
    </p:spTree>
    <p:extLst>
      <p:ext uri="{BB962C8B-B14F-4D97-AF65-F5344CB8AC3E}">
        <p14:creationId xmlns:p14="http://schemas.microsoft.com/office/powerpoint/2010/main" val="40858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734536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在预取数据的同时，处理器应能继续执行</a:t>
            </a:r>
            <a:endParaRPr kumimoji="1" lang="zh-CN" altLang="en-US" sz="28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只有这样，预取才有意义。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非阻塞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 (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非锁定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Cache)</a:t>
            </a:r>
            <a:endParaRPr kumimoji="1" lang="en-US" altLang="zh-CN" sz="2400" b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827088" y="3449638"/>
            <a:ext cx="6553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循环是预取优化的主要对象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失效开销小时：循环体展开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～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次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失效开销大时：循环体展开许多次</a:t>
            </a:r>
          </a:p>
        </p:txBody>
      </p:sp>
    </p:spTree>
    <p:extLst>
      <p:ext uri="{BB962C8B-B14F-4D97-AF65-F5344CB8AC3E}">
        <p14:creationId xmlns:p14="http://schemas.microsoft.com/office/powerpoint/2010/main" val="35508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559675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8.7</a:t>
            </a:r>
            <a:r>
              <a:rPr kumimoji="1" lang="en-US" altLang="zh-CN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对于下面的程序，判断哪些访问可能会导致数据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失效。然后，加入预取指令以减少失效。最后，计算所执行的预取指令的条数以及通过预取避免的失效次数。假定：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我们用的是一个容量为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8KB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、块大小为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16B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的直接  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映象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，它采用写回法并且按写分配。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a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分别为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3×100(3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行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100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列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101×3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的双精度浮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点数组，每个元素都是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个字节。当程序开始执行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时，这些数据都不在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内。</a:t>
            </a:r>
          </a:p>
        </p:txBody>
      </p:sp>
    </p:spTree>
    <p:extLst>
      <p:ext uri="{BB962C8B-B14F-4D97-AF65-F5344CB8AC3E}">
        <p14:creationId xmlns:p14="http://schemas.microsoft.com/office/powerpoint/2010/main" val="13763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58888" y="1268413"/>
            <a:ext cx="653415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for (i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0 ; i &lt; 3 ; 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1 )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for (j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0 ; j &lt; 100 ; 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1 )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a[i][j]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b[j][0]×b[j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1][0];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11188" y="2636838"/>
            <a:ext cx="6477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400" b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计算过程</a:t>
            </a:r>
            <a:endParaRPr kumimoji="1" lang="zh-CN" altLang="en-US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失效情况</a:t>
            </a:r>
            <a:endParaRPr kumimoji="1" lang="zh-CN" altLang="en-US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  <a:hlinkClick r:id="rId5" action="ppaction://program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   总的失效次数＝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251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次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改进后的程序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92275" y="4941888"/>
            <a:ext cx="4419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  <a:hlinkClick r:id="rId6" action="ppaction://hlinksldjump"/>
              </a:rPr>
              <a:t>失效情况</a:t>
            </a:r>
            <a:endParaRPr kumimoji="1" lang="zh-CN" altLang="en-US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b="0">
                <a:solidFill>
                  <a:srgbClr val="003366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总的失效次数＝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4325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66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8280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“</a:t>
            </a:r>
            <a:r>
              <a:rPr kumimoji="1" lang="zh-CN" altLang="en-US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写”操作所占的比例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Load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指令：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26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Store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指令：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“写”在所有访存操作中所占的比例：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/(100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％＋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26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％＋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)≈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/>
            </a:r>
            <a:b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“写”在访问数据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操作中所占的比例：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/(26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％＋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)≈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25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％</a:t>
            </a:r>
            <a:endParaRPr kumimoji="1" lang="zh-CN" altLang="en-US" sz="2800" b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22313" y="5283200"/>
            <a:ext cx="8170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“</a:t>
            </a:r>
            <a:r>
              <a:rPr kumimoji="1" lang="zh-CN" altLang="en-US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写”访问有可能导致</a:t>
            </a:r>
            <a:r>
              <a:rPr kumimoji="1" lang="en-US" altLang="zh-CN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和主存内容的不一致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22313" y="4711700"/>
            <a:ext cx="781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“</a:t>
            </a:r>
            <a:r>
              <a:rPr kumimoji="1" lang="zh-CN" altLang="en-US" sz="2800">
                <a:solidFill>
                  <a:srgbClr val="0033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写”操作必须在确认是否命中后才可进行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8.2.4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写策略</a:t>
            </a:r>
          </a:p>
        </p:txBody>
      </p:sp>
    </p:spTree>
    <p:extLst>
      <p:ext uri="{BB962C8B-B14F-4D97-AF65-F5344CB8AC3E}">
        <p14:creationId xmlns:p14="http://schemas.microsoft.com/office/powerpoint/2010/main" val="125484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85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6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5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6"/>
          <p:cNvGrpSpPr>
            <a:grpSpLocks/>
          </p:cNvGrpSpPr>
          <p:nvPr/>
        </p:nvGrpSpPr>
        <p:grpSpPr bwMode="auto">
          <a:xfrm>
            <a:off x="0" y="0"/>
            <a:ext cx="9144000" cy="5013325"/>
            <a:chOff x="0" y="527"/>
            <a:chExt cx="5760" cy="3039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7"/>
              <a:ext cx="5760" cy="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618"/>
              <a:ext cx="22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49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3325"/>
            <a:ext cx="9144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9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0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8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563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6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28688" y="1104900"/>
            <a:ext cx="73152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for (j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kumimoji="1" lang="en-US" altLang="zh-CN" sz="2400">
                <a:solidFill>
                  <a:srgbClr val="003366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prefetch (b[j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7][0]); </a:t>
            </a:r>
            <a:b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en-US" altLang="zh-CN" sz="2400">
                <a:solidFill>
                  <a:srgbClr val="3333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预取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次循环后所需的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b(j,0) </a:t>
            </a:r>
            <a:r>
              <a:rPr kumimoji="1" lang="en-US" altLang="zh-CN" sz="2400">
                <a:solidFill>
                  <a:srgbClr val="3333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prefetch (a[0][j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7]); </a:t>
            </a:r>
            <a:b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en-US" altLang="zh-CN" sz="2400">
                <a:solidFill>
                  <a:srgbClr val="3333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预取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次循环后所需的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a(0,j) </a:t>
            </a:r>
            <a:r>
              <a:rPr kumimoji="1" lang="en-US" altLang="zh-CN" sz="2400">
                <a:solidFill>
                  <a:srgbClr val="3333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a[0][j]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b[j ][0] </a:t>
            </a:r>
            <a:r>
              <a:rPr kumimoji="1" lang="en-US" altLang="zh-CN" sz="2400">
                <a:solidFill>
                  <a:srgbClr val="003366"/>
                </a:solidFill>
                <a:latin typeface="宋体" panose="02010600030101010101" pitchFamily="2" charset="-122"/>
              </a:rPr>
              <a:t>*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b [j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1][0]</a:t>
            </a:r>
            <a:endParaRPr kumimoji="1" lang="en-US" altLang="zh-CN" sz="2400" u="sng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400">
                <a:solidFill>
                  <a:srgbClr val="003366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for (i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1; i &lt; 3; 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kumimoji="1" lang="en-US" altLang="zh-CN" sz="2400">
                <a:solidFill>
                  <a:srgbClr val="003366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for (j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0; j &lt; 100; 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 prefetch(a[i][j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7]);</a:t>
            </a: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en-US" altLang="zh-CN" sz="2400">
                <a:solidFill>
                  <a:srgbClr val="3333FF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预取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次循环后所需的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a(i,j</a:t>
            </a:r>
            <a:r>
              <a:rPr kumimoji="1" lang="en-US" altLang="zh-CN" sz="2400">
                <a:solidFill>
                  <a:srgbClr val="3333FF"/>
                </a:solidFill>
                <a:latin typeface="宋体" panose="02010600030101010101" pitchFamily="2" charset="-122"/>
              </a:rPr>
              <a:t>) */</a:t>
            </a:r>
            <a:endParaRPr kumimoji="1" lang="en-US" altLang="zh-CN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 a[i][j]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b[j][0] </a:t>
            </a:r>
            <a:r>
              <a:rPr kumimoji="1" lang="en-US" altLang="zh-CN" sz="2400">
                <a:solidFill>
                  <a:srgbClr val="003366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b[j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1][0];</a:t>
            </a:r>
          </a:p>
          <a:p>
            <a:pPr eaLnBrk="1" hangingPunct="1">
              <a:lnSpc>
                <a:spcPct val="108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400">
                <a:solidFill>
                  <a:srgbClr val="003366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6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0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642938" y="1119188"/>
            <a:ext cx="80327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4. 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两种写策略</a:t>
            </a:r>
          </a:p>
          <a:p>
            <a:pPr lvl="1" eaLnBrk="1" hangingPunct="1">
              <a:lnSpc>
                <a:spcPct val="120000"/>
              </a:lnSpc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写直达法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：执行“写”操作时，不仅写入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，而且也写入下一级存储器。</a:t>
            </a:r>
          </a:p>
          <a:p>
            <a:pPr lvl="1" eaLnBrk="1" hangingPunct="1">
              <a:lnSpc>
                <a:spcPct val="12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写回法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：执行“写”操作时，只写入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。仅当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中相应的块被替换时，才写回主存。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设置“污染位”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638" y="4292600"/>
            <a:ext cx="8135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kumimoji="1" lang="en-US" altLang="zh-CN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两种写策略的比较</a:t>
            </a: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写回法的优点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：速度快，占用存储器频带低</a:t>
            </a:r>
          </a:p>
          <a:p>
            <a:pPr lvl="1" eaLnBrk="1" hangingPunct="1">
              <a:spcBef>
                <a:spcPct val="5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写直达法的优点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：易于实现，一致性好</a:t>
            </a:r>
          </a:p>
        </p:txBody>
      </p:sp>
    </p:spTree>
    <p:extLst>
      <p:ext uri="{BB962C8B-B14F-4D97-AF65-F5344CB8AC3E}">
        <p14:creationId xmlns:p14="http://schemas.microsoft.com/office/powerpoint/2010/main" val="105219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488238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8.8 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8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在以下条件下，计算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8.7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中所节约的时间：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假设预取可以被重叠或与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失效重叠执        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行，从而能以最大的存储带宽传送数据。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不考虑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失效时，修改前的循环每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期循环一次。修改后的程序中，第一个预取循环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每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9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个时钟周期循环一次，而第二个预取循环每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个时钟周期循环一次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包括外层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for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循环的开销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一次失效需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100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个时钟周期。</a:t>
            </a:r>
          </a:p>
        </p:txBody>
      </p:sp>
    </p:spTree>
    <p:extLst>
      <p:ext uri="{BB962C8B-B14F-4D97-AF65-F5344CB8AC3E}">
        <p14:creationId xmlns:p14="http://schemas.microsoft.com/office/powerpoint/2010/main" val="95403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416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400" b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修改前：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循环时间＝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300×7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2100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失效开销＝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251×100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25100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2100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25100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27200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684213" y="3522663"/>
            <a:ext cx="741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修改后：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循环时间＝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100×9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200×8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2500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失效时间＝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(4+7)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100+8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1900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2500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1900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4400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加速比＝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27200/4400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6.2</a:t>
            </a:r>
          </a:p>
        </p:txBody>
      </p:sp>
    </p:spTree>
    <p:extLst>
      <p:ext uri="{BB962C8B-B14F-4D97-AF65-F5344CB8AC3E}">
        <p14:creationId xmlns:p14="http://schemas.microsoft.com/office/powerpoint/2010/main" val="22927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850" y="1341438"/>
            <a:ext cx="8569325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7" name="标题 3"/>
          <p:cNvSpPr>
            <a:spLocks noGrp="1"/>
          </p:cNvSpPr>
          <p:nvPr>
            <p:ph type="ctrTitle"/>
          </p:nvPr>
        </p:nvSpPr>
        <p:spPr>
          <a:xfrm>
            <a:off x="831850" y="2390775"/>
            <a:ext cx="7772400" cy="1470025"/>
          </a:xfrm>
        </p:spPr>
        <p:txBody>
          <a:bodyPr/>
          <a:lstStyle/>
          <a:p>
            <a:pPr algn="ctr"/>
            <a:r>
              <a:rPr lang="zh-CN" altLang="en-US" sz="6000" smtClean="0">
                <a:solidFill>
                  <a:srgbClr val="FF0000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009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4213" y="1263650"/>
            <a:ext cx="760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6.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写缓冲器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4213" y="4437063"/>
            <a:ext cx="6953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写策略与调块</a:t>
            </a:r>
            <a:endParaRPr kumimoji="1"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写回法 ── 按写分配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写直达法 ── 不按写分配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4213" y="1774825"/>
            <a:ext cx="760095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7. “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写”操作时的调块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按写分配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写时取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：写失效时，先把所写单元所在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的块调入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，再行写入。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u"/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不按写分配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绕写法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：写失效时，直接写入下一级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存储器而不调块。</a:t>
            </a:r>
          </a:p>
        </p:txBody>
      </p:sp>
    </p:spTree>
    <p:extLst>
      <p:ext uri="{BB962C8B-B14F-4D97-AF65-F5344CB8AC3E}">
        <p14:creationId xmlns:p14="http://schemas.microsoft.com/office/powerpoint/2010/main" val="31762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539750" y="1314450"/>
            <a:ext cx="81359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例子：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DEC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Alpha AXP21064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中的内部数据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611188" y="2133600"/>
            <a:ext cx="7705228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简介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8KB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32B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块数：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256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映象方法：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直接映象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“写”策略：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写直达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—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不按写分配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写缓冲器大小：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</a:t>
            </a: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</a:t>
            </a:r>
            <a:endParaRPr kumimoji="1" lang="en-US" altLang="zh-CN" sz="2400" dirty="0" smtClean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内存地址：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34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位（块地址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29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位，块内地址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位）</a:t>
            </a:r>
            <a:endParaRPr kumimoji="1"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8.2.5 </a:t>
            </a:r>
            <a:r>
              <a:rPr lang="en-US" altLang="zh-CN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Cache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68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7907</TotalTime>
  <Words>4005</Words>
  <Application>Microsoft Office PowerPoint</Application>
  <PresentationFormat>全屏显示(4:3)</PresentationFormat>
  <Paragraphs>460</Paragraphs>
  <Slides>72</Slides>
  <Notes>41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黑体</vt:lpstr>
      <vt:lpstr>华文中宋</vt:lpstr>
      <vt:lpstr>楷体_GB2312</vt:lpstr>
      <vt:lpstr>宋体</vt:lpstr>
      <vt:lpstr>幼圆</vt:lpstr>
      <vt:lpstr>Arial</vt:lpstr>
      <vt:lpstr>Calibri</vt:lpstr>
      <vt:lpstr>Tahoma</vt:lpstr>
      <vt:lpstr>Times New Roman</vt:lpstr>
      <vt:lpstr>Verdana</vt:lpstr>
      <vt:lpstr>Wingdings</vt:lpstr>
      <vt:lpstr>Office 主题​​</vt:lpstr>
      <vt:lpstr>Picture</vt:lpstr>
      <vt:lpstr>图表</vt:lpstr>
      <vt:lpstr>计算机组织与体系结构</vt:lpstr>
      <vt:lpstr>PowerPoint 演示文稿</vt:lpstr>
      <vt:lpstr>PowerPoint 演示文稿</vt:lpstr>
      <vt:lpstr>第八章   存储层次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zznobody</cp:lastModifiedBy>
  <cp:revision>2013</cp:revision>
  <cp:lastPrinted>2018-11-15T13:18:30Z</cp:lastPrinted>
  <dcterms:created xsi:type="dcterms:W3CDTF">2113-01-01T00:00:00Z</dcterms:created>
  <dcterms:modified xsi:type="dcterms:W3CDTF">2018-11-15T13:56:43Z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