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1851" r:id="rId3"/>
    <p:sldId id="2004" r:id="rId4"/>
    <p:sldId id="2001" r:id="rId5"/>
    <p:sldId id="2002" r:id="rId6"/>
    <p:sldId id="2003" r:id="rId7"/>
    <p:sldId id="1965" r:id="rId8"/>
    <p:sldId id="1966" r:id="rId9"/>
    <p:sldId id="2019" r:id="rId10"/>
    <p:sldId id="2020" r:id="rId11"/>
    <p:sldId id="1967" r:id="rId12"/>
    <p:sldId id="2022" r:id="rId13"/>
    <p:sldId id="2023" r:id="rId14"/>
    <p:sldId id="1968" r:id="rId15"/>
    <p:sldId id="1969" r:id="rId16"/>
    <p:sldId id="1971" r:id="rId17"/>
    <p:sldId id="1972" r:id="rId18"/>
    <p:sldId id="2024" r:id="rId19"/>
    <p:sldId id="2025" r:id="rId20"/>
    <p:sldId id="2026" r:id="rId21"/>
    <p:sldId id="1976" r:id="rId22"/>
    <p:sldId id="1977" r:id="rId23"/>
    <p:sldId id="2035" r:id="rId24"/>
    <p:sldId id="2032" r:id="rId25"/>
    <p:sldId id="2034" r:id="rId26"/>
    <p:sldId id="2036" r:id="rId27"/>
    <p:sldId id="2027" r:id="rId28"/>
    <p:sldId id="2028" r:id="rId29"/>
    <p:sldId id="2029" r:id="rId30"/>
    <p:sldId id="2030" r:id="rId31"/>
    <p:sldId id="1978" r:id="rId32"/>
    <p:sldId id="1979" r:id="rId33"/>
    <p:sldId id="1980" r:id="rId34"/>
    <p:sldId id="1981" r:id="rId35"/>
    <p:sldId id="1982" r:id="rId36"/>
    <p:sldId id="1983" r:id="rId37"/>
    <p:sldId id="1984" r:id="rId38"/>
    <p:sldId id="1985" r:id="rId39"/>
    <p:sldId id="1986" r:id="rId40"/>
    <p:sldId id="1987" r:id="rId41"/>
    <p:sldId id="1988" r:id="rId42"/>
    <p:sldId id="1989" r:id="rId43"/>
    <p:sldId id="1990" r:id="rId44"/>
    <p:sldId id="1991" r:id="rId45"/>
    <p:sldId id="1992" r:id="rId46"/>
    <p:sldId id="1993" r:id="rId47"/>
    <p:sldId id="1994" r:id="rId48"/>
    <p:sldId id="1995" r:id="rId49"/>
    <p:sldId id="1913" r:id="rId50"/>
  </p:sldIdLst>
  <p:sldSz cx="9144000" cy="6858000" type="screen4x3"/>
  <p:notesSz cx="6797675" cy="987425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2886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  <a:t>2018/11/22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6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3" cy="44431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21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A7E488-A75B-4316-8368-680F4937331A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本章的重点是两部分：</a:t>
            </a:r>
            <a:r>
              <a:rPr lang="en-US" altLang="zh-CN" smtClean="0"/>
              <a:t>cache</a:t>
            </a:r>
            <a:r>
              <a:rPr lang="zh-CN" altLang="en-US" smtClean="0"/>
              <a:t>和主存</a:t>
            </a:r>
          </a:p>
          <a:p>
            <a:pPr eaLnBrk="1" hangingPunct="1"/>
            <a:r>
              <a:rPr lang="zh-CN" altLang="en-US" smtClean="0"/>
              <a:t>也是单机存储层次中最重要的两层。</a:t>
            </a:r>
          </a:p>
        </p:txBody>
      </p:sp>
    </p:spTree>
    <p:extLst>
      <p:ext uri="{BB962C8B-B14F-4D97-AF65-F5344CB8AC3E}">
        <p14:creationId xmlns:p14="http://schemas.microsoft.com/office/powerpoint/2010/main" val="355026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745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BDDEA3-264D-437F-989C-D0D1423E792F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性能参数决定一切。</a:t>
            </a:r>
          </a:p>
          <a:p>
            <a:pPr eaLnBrk="1" hangingPunct="1"/>
            <a:r>
              <a:rPr lang="zh-CN" altLang="en-US" smtClean="0"/>
              <a:t>容量和速度两方面</a:t>
            </a:r>
          </a:p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发展的一个变化是容量增长变慢，在曾经的</a:t>
            </a:r>
            <a:r>
              <a:rPr lang="en-US" altLang="zh-CN" smtClean="0"/>
              <a:t>20</a:t>
            </a:r>
            <a:r>
              <a:rPr lang="zh-CN" altLang="en-US" smtClean="0"/>
              <a:t>年间</a:t>
            </a:r>
            <a:r>
              <a:rPr lang="en-US" altLang="zh-CN" smtClean="0"/>
              <a:t>DRAM</a:t>
            </a:r>
            <a:r>
              <a:rPr lang="zh-CN" altLang="en-US" smtClean="0"/>
              <a:t>容量的增长规律为每三年增长</a:t>
            </a:r>
            <a:r>
              <a:rPr lang="en-US" altLang="zh-CN" smtClean="0"/>
              <a:t>4</a:t>
            </a:r>
            <a:r>
              <a:rPr lang="zh-CN" altLang="en-US" smtClean="0"/>
              <a:t>倍，随着对</a:t>
            </a:r>
            <a:r>
              <a:rPr lang="en-US" altLang="zh-CN" smtClean="0"/>
              <a:t>DRAM</a:t>
            </a:r>
            <a:r>
              <a:rPr lang="zh-CN" altLang="en-US" smtClean="0"/>
              <a:t>容量增长需求的降低，从</a:t>
            </a:r>
            <a:r>
              <a:rPr lang="en-US" altLang="zh-CN" smtClean="0"/>
              <a:t>1998</a:t>
            </a:r>
            <a:r>
              <a:rPr lang="zh-CN" altLang="en-US" smtClean="0"/>
              <a:t>开始，</a:t>
            </a:r>
            <a:r>
              <a:rPr lang="en-US" altLang="zh-CN" smtClean="0"/>
              <a:t>DRAM</a:t>
            </a:r>
            <a:r>
              <a:rPr lang="zh-CN" altLang="en-US" smtClean="0"/>
              <a:t>芯片的容量每两年才增长一倍，到</a:t>
            </a:r>
            <a:r>
              <a:rPr lang="en-US" altLang="zh-CN" smtClean="0"/>
              <a:t>2006</a:t>
            </a:r>
            <a:r>
              <a:rPr lang="zh-CN" altLang="en-US" smtClean="0"/>
              <a:t>年，容量增长以出现了更缓慢的趋势。 </a:t>
            </a:r>
          </a:p>
        </p:txBody>
      </p:sp>
    </p:spTree>
    <p:extLst>
      <p:ext uri="{BB962C8B-B14F-4D97-AF65-F5344CB8AC3E}">
        <p14:creationId xmlns:p14="http://schemas.microsoft.com/office/powerpoint/2010/main" val="198053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DE37C2-65EE-4556-A4EC-D189A270B84D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性能参数决定一切。</a:t>
            </a:r>
          </a:p>
          <a:p>
            <a:pPr eaLnBrk="1" hangingPunct="1"/>
            <a:r>
              <a:rPr lang="zh-CN" altLang="en-US" smtClean="0"/>
              <a:t>容量和速度两方面</a:t>
            </a:r>
          </a:p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发展的一个变化是容量增长变慢，在曾经的</a:t>
            </a:r>
            <a:r>
              <a:rPr lang="en-US" altLang="zh-CN" smtClean="0"/>
              <a:t>20</a:t>
            </a:r>
            <a:r>
              <a:rPr lang="zh-CN" altLang="en-US" smtClean="0"/>
              <a:t>年间</a:t>
            </a:r>
            <a:r>
              <a:rPr lang="en-US" altLang="zh-CN" smtClean="0"/>
              <a:t>DRAM</a:t>
            </a:r>
            <a:r>
              <a:rPr lang="zh-CN" altLang="en-US" smtClean="0"/>
              <a:t>容量的增长规律为每三年增长</a:t>
            </a:r>
            <a:r>
              <a:rPr lang="en-US" altLang="zh-CN" smtClean="0"/>
              <a:t>4</a:t>
            </a:r>
            <a:r>
              <a:rPr lang="zh-CN" altLang="en-US" smtClean="0"/>
              <a:t>倍，随着对</a:t>
            </a:r>
            <a:r>
              <a:rPr lang="en-US" altLang="zh-CN" smtClean="0"/>
              <a:t>DRAM</a:t>
            </a:r>
            <a:r>
              <a:rPr lang="zh-CN" altLang="en-US" smtClean="0"/>
              <a:t>容量增长需求的降低，从</a:t>
            </a:r>
            <a:r>
              <a:rPr lang="en-US" altLang="zh-CN" smtClean="0"/>
              <a:t>1998</a:t>
            </a:r>
            <a:r>
              <a:rPr lang="zh-CN" altLang="en-US" smtClean="0"/>
              <a:t>开始，</a:t>
            </a:r>
            <a:r>
              <a:rPr lang="en-US" altLang="zh-CN" smtClean="0"/>
              <a:t>DRAM</a:t>
            </a:r>
            <a:r>
              <a:rPr lang="zh-CN" altLang="en-US" smtClean="0"/>
              <a:t>芯片的容量每两年才增长一倍，到</a:t>
            </a:r>
            <a:r>
              <a:rPr lang="en-US" altLang="zh-CN" smtClean="0"/>
              <a:t>2006</a:t>
            </a:r>
            <a:r>
              <a:rPr lang="zh-CN" altLang="en-US" smtClean="0"/>
              <a:t>年，容量增长以出现了更缓慢的趋势。 </a:t>
            </a:r>
          </a:p>
        </p:txBody>
      </p:sp>
    </p:spTree>
    <p:extLst>
      <p:ext uri="{BB962C8B-B14F-4D97-AF65-F5344CB8AC3E}">
        <p14:creationId xmlns:p14="http://schemas.microsoft.com/office/powerpoint/2010/main" val="411664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9C107E-BBBC-4607-89BE-494D49DB4D4F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mtClean="0"/>
              <a:t>一个容量为</a:t>
            </a:r>
            <a:r>
              <a:rPr kumimoji="1" lang="en-US" altLang="zh-CN" smtClean="0"/>
              <a:t>2G</a:t>
            </a:r>
            <a:r>
              <a:rPr kumimoji="1" lang="zh-CN" altLang="en-US" smtClean="0"/>
              <a:t>的主存系统由</a:t>
            </a:r>
            <a:r>
              <a:rPr kumimoji="1" lang="en-US" altLang="zh-CN" smtClean="0"/>
              <a:t>256</a:t>
            </a:r>
            <a:r>
              <a:rPr kumimoji="1" lang="zh-CN" altLang="en-US" smtClean="0"/>
              <a:t>片</a:t>
            </a:r>
            <a:r>
              <a:rPr kumimoji="1" lang="en-US" altLang="zh-CN" smtClean="0"/>
              <a:t>64Mbit</a:t>
            </a:r>
            <a:r>
              <a:rPr kumimoji="1" lang="zh-CN" altLang="en-US" smtClean="0"/>
              <a:t>（</a:t>
            </a:r>
            <a:r>
              <a:rPr kumimoji="1" lang="en-US" altLang="zh-CN" smtClean="0"/>
              <a:t>16M×4bits</a:t>
            </a:r>
            <a:r>
              <a:rPr kumimoji="1" lang="zh-CN" altLang="en-US" smtClean="0"/>
              <a:t>）构成，则该系统可以很容易利用多个芯片构建成由</a:t>
            </a:r>
            <a:r>
              <a:rPr kumimoji="1" lang="en-US" altLang="zh-CN" smtClean="0"/>
              <a:t>16</a:t>
            </a:r>
            <a:r>
              <a:rPr kumimoji="1" lang="zh-CN" altLang="en-US" smtClean="0"/>
              <a:t>个</a:t>
            </a:r>
            <a:r>
              <a:rPr kumimoji="1" lang="en-US" altLang="zh-CN" smtClean="0"/>
              <a:t>64bit</a:t>
            </a:r>
            <a:r>
              <a:rPr kumimoji="1" lang="zh-CN" altLang="en-US" smtClean="0"/>
              <a:t>宽的体（</a:t>
            </a:r>
            <a:r>
              <a:rPr kumimoji="1" lang="en-US" altLang="zh-CN" smtClean="0"/>
              <a:t>16</a:t>
            </a:r>
            <a:r>
              <a:rPr kumimoji="1" lang="zh-CN" altLang="en-US" smtClean="0"/>
              <a:t>片）组成的系统，而如果该</a:t>
            </a:r>
            <a:r>
              <a:rPr kumimoji="1" lang="en-US" altLang="zh-CN" smtClean="0"/>
              <a:t>2G</a:t>
            </a:r>
            <a:r>
              <a:rPr kumimoji="1" lang="zh-CN" altLang="en-US" smtClean="0"/>
              <a:t>系统由由</a:t>
            </a:r>
            <a:r>
              <a:rPr kumimoji="1" lang="en-US" altLang="zh-CN" smtClean="0"/>
              <a:t>16</a:t>
            </a:r>
            <a:r>
              <a:rPr kumimoji="1" lang="zh-CN" altLang="en-US" smtClean="0"/>
              <a:t>片</a:t>
            </a:r>
            <a:r>
              <a:rPr kumimoji="1" lang="en-US" altLang="zh-CN" smtClean="0"/>
              <a:t>256M×4bits</a:t>
            </a:r>
            <a:r>
              <a:rPr kumimoji="1" lang="zh-CN" altLang="en-US" smtClean="0"/>
              <a:t>的芯片构成，则只能构建为一个</a:t>
            </a:r>
            <a:r>
              <a:rPr kumimoji="1" lang="en-US" altLang="zh-CN" smtClean="0"/>
              <a:t>64bit</a:t>
            </a:r>
            <a:r>
              <a:rPr kumimoji="1" lang="zh-CN" altLang="en-US" smtClean="0"/>
              <a:t>宽的体。</a:t>
            </a:r>
          </a:p>
          <a:p>
            <a:pPr eaLnBrk="1" hangingPunct="1"/>
            <a:endParaRPr kumimoji="1" lang="zh-CN" altLang="en-US" smtClean="0"/>
          </a:p>
          <a:p>
            <a:pPr eaLnBrk="1" hangingPunct="1"/>
            <a:r>
              <a:rPr kumimoji="1" lang="zh-CN" altLang="en-US" smtClean="0"/>
              <a:t>（如可保存</a:t>
            </a:r>
            <a:r>
              <a:rPr kumimoji="1" lang="en-US" altLang="zh-CN" smtClean="0"/>
              <a:t>1024~2048</a:t>
            </a:r>
            <a:r>
              <a:rPr kumimoji="1" lang="zh-CN" altLang="en-US" smtClean="0"/>
              <a:t>位数据）。不需行访问时间而允许对行缓冲的反复访问可以提高带宽。</a:t>
            </a:r>
          </a:p>
          <a:p>
            <a:pPr eaLnBrk="1" hangingPunct="1"/>
            <a:r>
              <a:rPr kumimoji="1" lang="zh-CN" altLang="en-US" smtClean="0"/>
              <a:t>传统的</a:t>
            </a:r>
            <a:r>
              <a:rPr kumimoji="1" lang="en-US" altLang="zh-CN" smtClean="0"/>
              <a:t>DRAM</a:t>
            </a:r>
            <a:r>
              <a:rPr kumimoji="1" lang="zh-CN" altLang="en-US" smtClean="0"/>
              <a:t>与存储器控制器的接口是异步的，这使得每次数据传输都需要控制信号的同步时间。</a:t>
            </a:r>
          </a:p>
        </p:txBody>
      </p:sp>
    </p:spTree>
    <p:extLst>
      <p:ext uri="{BB962C8B-B14F-4D97-AF65-F5344CB8AC3E}">
        <p14:creationId xmlns:p14="http://schemas.microsoft.com/office/powerpoint/2010/main" val="713086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1ABFB3-D0B2-4875-95E1-A646562E8A4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6408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B195EF-55C2-4FE2-AB6A-23BFCF6C60B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存储字长增加为原来的两倍，容量最少也要增加到原来的两倍。</a:t>
            </a:r>
          </a:p>
          <a:p>
            <a:pPr eaLnBrk="1" hangingPunct="1"/>
            <a:r>
              <a:rPr lang="zh-CN" altLang="en-US" smtClean="0"/>
              <a:t>写入复杂：多字纠错。</a:t>
            </a:r>
          </a:p>
        </p:txBody>
      </p:sp>
    </p:spTree>
    <p:extLst>
      <p:ext uri="{BB962C8B-B14F-4D97-AF65-F5344CB8AC3E}">
        <p14:creationId xmlns:p14="http://schemas.microsoft.com/office/powerpoint/2010/main" val="1245227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CA3B4C-A352-448F-A9B8-2B47EAD7FD37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存储字长增加为原来的两倍，容量最少也要增加到原来的两倍。</a:t>
            </a:r>
          </a:p>
          <a:p>
            <a:pPr eaLnBrk="1" hangingPunct="1"/>
            <a:r>
              <a:rPr lang="zh-CN" altLang="en-US" smtClean="0"/>
              <a:t>写入复杂：多字纠错。</a:t>
            </a:r>
          </a:p>
        </p:txBody>
      </p:sp>
    </p:spTree>
    <p:extLst>
      <p:ext uri="{BB962C8B-B14F-4D97-AF65-F5344CB8AC3E}">
        <p14:creationId xmlns:p14="http://schemas.microsoft.com/office/powerpoint/2010/main" val="56101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5F41CC-308C-4699-9BFE-8B7516924DA7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2781408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791C2B-73BC-4C1B-98DF-48380D8ED8E1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376764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B62BE5-AE06-45DB-AA8F-0AA7FC7ACAE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6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6F55D1-5132-4474-B848-3B65641CB369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4066421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0C37CF-292B-4F9A-B752-B838869BEC7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3608655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E1010F-0030-4F65-B293-9C658BD8D905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1541524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544D73-3754-4573-94DC-C25012A2BD49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2014935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73B88B-A9B8-44F2-A6CC-E4F1AE8F5639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3430540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3AC319-4C86-43D4-9412-AEE85F779D07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性能基本上随着总线宽度和交叉技术的应用程比例增长。</a:t>
            </a:r>
          </a:p>
          <a:p>
            <a:pPr eaLnBrk="1" hangingPunct="1"/>
            <a:r>
              <a:rPr lang="zh-CN" altLang="en-US" smtClean="0"/>
              <a:t>这是一个相对简单直观的例子。</a:t>
            </a:r>
          </a:p>
        </p:txBody>
      </p:sp>
    </p:spTree>
    <p:extLst>
      <p:ext uri="{BB962C8B-B14F-4D97-AF65-F5344CB8AC3E}">
        <p14:creationId xmlns:p14="http://schemas.microsoft.com/office/powerpoint/2010/main" val="2815209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DC6FDF-6668-4A49-A821-1F8DAD9D1C3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每个提都有独立的读写电路和控制通路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mtClean="0"/>
              <a:t>这是和多体技术的本质不同。</a:t>
            </a:r>
          </a:p>
        </p:txBody>
      </p:sp>
    </p:spTree>
    <p:extLst>
      <p:ext uri="{BB962C8B-B14F-4D97-AF65-F5344CB8AC3E}">
        <p14:creationId xmlns:p14="http://schemas.microsoft.com/office/powerpoint/2010/main" val="46738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9BBC3B-AAF0-4C83-B101-027CE3EF6AB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这种方法大大加大了硬件的开销，但广泛采用。</a:t>
            </a:r>
          </a:p>
        </p:txBody>
      </p:sp>
    </p:spTree>
    <p:extLst>
      <p:ext uri="{BB962C8B-B14F-4D97-AF65-F5344CB8AC3E}">
        <p14:creationId xmlns:p14="http://schemas.microsoft.com/office/powerpoint/2010/main" val="169867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2011</a:t>
            </a:r>
            <a:r>
              <a:rPr lang="zh-CN" altLang="en-US" dirty="0" smtClean="0"/>
              <a:t>年有最新的研究结果，由于缓存容量的增加和</a:t>
            </a:r>
            <a:r>
              <a:rPr lang="en-US" altLang="zh-CN" dirty="0" smtClean="0"/>
              <a:t>L3</a:t>
            </a:r>
            <a:r>
              <a:rPr lang="zh-CN" altLang="en-US" dirty="0" smtClean="0"/>
              <a:t>的使用，这种优势更加不明显，整型</a:t>
            </a:r>
            <a:r>
              <a:rPr lang="en-US" altLang="zh-CN" dirty="0" smtClean="0"/>
              <a:t>9%</a:t>
            </a:r>
            <a:r>
              <a:rPr lang="zh-CN" altLang="en-US" dirty="0" smtClean="0"/>
              <a:t>，浮点</a:t>
            </a:r>
            <a:r>
              <a:rPr lang="en-US" altLang="zh-CN" dirty="0" smtClean="0"/>
              <a:t>12.5%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对非阻塞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的性能评价很难，因为存在重叠停顿时间</a:t>
            </a:r>
          </a:p>
        </p:txBody>
      </p:sp>
      <p:sp>
        <p:nvSpPr>
          <p:cNvPr id="219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714" indent="-31044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76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84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11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982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847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11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576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2DCD7-EA92-4CE9-8644-F135985BFCD9}" type="slidenum">
              <a:rPr lang="en-US" altLang="zh-CN" sz="130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419951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22790F-8BAD-421D-B909-5801BC75D620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命中时间的影响太大。</a:t>
            </a:r>
          </a:p>
        </p:txBody>
      </p:sp>
    </p:spTree>
    <p:extLst>
      <p:ext uri="{BB962C8B-B14F-4D97-AF65-F5344CB8AC3E}">
        <p14:creationId xmlns:p14="http://schemas.microsoft.com/office/powerpoint/2010/main" val="194785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smtClean="0"/>
              <a:t>CMOS Cache</a:t>
            </a:r>
            <a:r>
              <a:rPr lang="zh-CN" altLang="zh-CN" b="1" smtClean="0"/>
              <a:t>中不同容量和组相联度下的存取时间比较</a:t>
            </a:r>
            <a:r>
              <a:rPr lang="zh-CN" altLang="zh-CN" smtClean="0"/>
              <a:t>。数据是在</a:t>
            </a:r>
            <a:r>
              <a:rPr lang="en-US" altLang="zh-CN" smtClean="0"/>
              <a:t>CACTI 6.5</a:t>
            </a:r>
            <a:r>
              <a:rPr lang="zh-CN" altLang="zh-CN" smtClean="0"/>
              <a:t>的模型上</a:t>
            </a:r>
            <a:endParaRPr lang="zh-CN" altLang="en-US" smtClean="0"/>
          </a:p>
        </p:txBody>
      </p:sp>
      <p:sp>
        <p:nvSpPr>
          <p:cNvPr id="225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6488" indent="-30920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1610" indent="-24704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8891" indent="-24704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36172" indent="-24704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95201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54230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3258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72287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4131B7-ADB6-44A8-BA89-23850B0ECC56}" type="slidenum">
              <a:rPr lang="en-US" altLang="zh-CN" sz="130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69063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The large penalty for eight-way set associative caches is due to</a:t>
            </a:r>
          </a:p>
          <a:p>
            <a:r>
              <a:rPr lang="en-US" altLang="zh-CN" smtClean="0"/>
              <a:t>the cost of reading out eight tags and the corresponding data in parallel.</a:t>
            </a:r>
            <a:endParaRPr lang="zh-CN" altLang="en-US" smtClean="0"/>
          </a:p>
        </p:txBody>
      </p:sp>
      <p:sp>
        <p:nvSpPr>
          <p:cNvPr id="227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6488" indent="-30920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1610" indent="-24704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8891" indent="-24704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36172" indent="-24704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95201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54230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3258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72287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5A8BDA-C733-4A6D-9048-72C7D87F9AF5}" type="slidenum">
              <a:rPr lang="en-US" altLang="zh-CN" sz="130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43408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A8430A-1FF8-497F-BCBE-A2933645AAF5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优化技术的成熟度和应用广泛度不同。</a:t>
            </a:r>
          </a:p>
        </p:txBody>
      </p:sp>
    </p:spTree>
    <p:extLst>
      <p:ext uri="{BB962C8B-B14F-4D97-AF65-F5344CB8AC3E}">
        <p14:creationId xmlns:p14="http://schemas.microsoft.com/office/powerpoint/2010/main" val="62075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+</a:t>
            </a:r>
            <a:r>
              <a:rPr lang="zh-CN" altLang="en-US" smtClean="0"/>
              <a:t>是有优势</a:t>
            </a:r>
          </a:p>
        </p:txBody>
      </p:sp>
      <p:sp>
        <p:nvSpPr>
          <p:cNvPr id="245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6488" indent="-30920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1610" indent="-24704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8891" indent="-24704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36172" indent="-247047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95201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54230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3258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72287" indent="-2470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2AFF89-050F-4AA1-82E0-73CF0656A85E}" type="slidenum">
              <a:rPr lang="en-US" altLang="zh-CN" sz="1300"/>
              <a:pPr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04891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341438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318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47650"/>
            <a:ext cx="51054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06374923"/>
      </p:ext>
    </p:extLst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47650"/>
            <a:ext cx="8305800" cy="5924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120934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player/Play.exe%20nta/arch5501.nta%200%200%200%20800%20600%200%200%200%20314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player/Play.exe%20nta/arch5601.nta%200%200%200%20800%20600%200%200%200%20314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player/Play.exe%20nta/arch5604.nta%200%200%200%20800%20600%200%200%200%2031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player/Play.exe%20nta/arch5604.nta%200%200%200%20800%20600%200%200%200%2031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player/Play.exe%20nta/arch5604.nta%200%200%200%20800%20600%200%200%200%2031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player/Play.exe%20nta/arch5605.nta%200%200%200%20800%20600%200%200%200%2031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4.bin"/><Relationship Id="rId4" Type="http://schemas.openxmlformats.org/officeDocument/2006/relationships/hyperlink" Target="player/Play.exe%20nta/arch5607.nta%200%200%200%20800%20600%200%200%200%20314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张展</a:t>
            </a:r>
            <a:endParaRPr lang="zh-CN" altLang="en-US" sz="280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第二十二讲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2" y="1268760"/>
            <a:ext cx="748347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07" name="矩形 3"/>
          <p:cNvSpPr>
            <a:spLocks noChangeArrowheads="1"/>
          </p:cNvSpPr>
          <p:nvPr/>
        </p:nvSpPr>
        <p:spPr bwMode="auto">
          <a:xfrm>
            <a:off x="0" y="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</a:rPr>
              <a:t>Energy consumption per read increases as cache size and associativity are increased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38200" y="333375"/>
            <a:ext cx="596582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8.5.2 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015365" y="1090505"/>
            <a:ext cx="770255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900113" indent="-271463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</a:rPr>
              <a:t>物理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</a:rPr>
              <a:t>Cache</a:t>
            </a:r>
          </a:p>
          <a:p>
            <a:pPr lvl="1">
              <a:spcBef>
                <a:spcPct val="0"/>
              </a:spcBef>
            </a:pPr>
            <a:r>
              <a:rPr lang="zh-CN" altLang="en-US" sz="28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使用物理地址进行访问的传统</a:t>
            </a:r>
            <a:r>
              <a:rPr lang="en-US" altLang="zh-CN" sz="28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8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1">
              <a:spcBef>
                <a:spcPct val="0"/>
              </a:spcBef>
            </a:pPr>
            <a:r>
              <a:rPr lang="zh-CN" altLang="en-US" sz="28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标识存储器中存放的是物理地址，进行地址检测也是用物理地址。</a:t>
            </a:r>
          </a:p>
          <a:p>
            <a:pPr lvl="1" eaLnBrk="1" hangingPunct="1"/>
            <a:endParaRPr lang="en-US" altLang="zh-CN" dirty="0">
              <a:solidFill>
                <a:srgbClr val="E24C05"/>
              </a:solidFill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85800" y="3284984"/>
            <a:ext cx="8062913" cy="1057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kumimoji="0" lang="zh-CN" altLang="en-US" b="0" dirty="0" smtClean="0">
                <a:solidFill>
                  <a:srgbClr val="D60093"/>
                </a:solidFill>
              </a:rPr>
              <a:t>缺点</a:t>
            </a:r>
            <a:r>
              <a:rPr kumimoji="0" lang="zh-CN" altLang="en-US" b="0" dirty="0" smtClean="0"/>
              <a:t>：</a:t>
            </a:r>
            <a:r>
              <a:rPr kumimoji="0" lang="zh-CN" altLang="en-US" b="0" dirty="0" smtClean="0">
                <a:latin typeface="Times New Roman" panose="02020603050405020304" pitchFamily="18" charset="0"/>
              </a:rPr>
              <a:t>地址转换和访问</a:t>
            </a:r>
            <a:r>
              <a:rPr kumimoji="0" lang="en-US" altLang="zh-CN" b="0" dirty="0" smtClean="0">
                <a:latin typeface="Times New Roman" panose="02020603050405020304" pitchFamily="18" charset="0"/>
              </a:rPr>
              <a:t>Cache</a:t>
            </a:r>
            <a:r>
              <a:rPr kumimoji="0" lang="zh-CN" altLang="en-US" b="0" dirty="0" smtClean="0">
                <a:latin typeface="Times New Roman" panose="02020603050405020304" pitchFamily="18" charset="0"/>
              </a:rPr>
              <a:t>串行进行，访问速度很慢。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58071"/>
              </p:ext>
            </p:extLst>
          </p:nvPr>
        </p:nvGraphicFramePr>
        <p:xfrm>
          <a:off x="1403350" y="4399682"/>
          <a:ext cx="6551613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图片" r:id="rId3" imgW="3557016" imgH="792480" progId="Word.Picture.8">
                  <p:embed/>
                </p:oleObj>
              </mc:Choice>
              <mc:Fallback>
                <p:oleObj name="图片" r:id="rId3" imgW="3557016" imgH="7924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99682"/>
                        <a:ext cx="6551613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563938" y="6128469"/>
            <a:ext cx="266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存储系统 </a:t>
            </a:r>
          </a:p>
        </p:txBody>
      </p:sp>
    </p:spTree>
    <p:extLst>
      <p:ext uri="{BB962C8B-B14F-4D97-AF65-F5344CB8AC3E}">
        <p14:creationId xmlns:p14="http://schemas.microsoft.com/office/powerpoint/2010/main" val="22406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404664"/>
            <a:ext cx="235513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83568" y="1020992"/>
            <a:ext cx="7847013" cy="4730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113" lvl="1" indent="-271463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可以直接用虚拟地址进行访问的</a:t>
            </a:r>
            <a:r>
              <a:rPr lang="en-US" altLang="zh-CN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。标识存储器中存放的是虚拟地址，进行地址检测用的也是虚拟地址。 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kumimoji="0" lang="zh-CN" altLang="en-US" b="0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优点：</a:t>
            </a:r>
          </a:p>
          <a:p>
            <a:pPr lvl="2" eaLnBrk="1" hangingPunct="1">
              <a:lnSpc>
                <a:spcPct val="110000"/>
              </a:lnSpc>
            </a:pPr>
            <a:r>
              <a:rPr kumimoji="0" lang="zh-CN" altLang="en-US" b="0" dirty="0" smtClean="0">
                <a:latin typeface="Times New Roman" panose="02020603050405020304" pitchFamily="18" charset="0"/>
              </a:rPr>
              <a:t>在命中时不需要地址转换，省去了地址转换的时间。即使不命中，地址转换和访问</a:t>
            </a:r>
            <a:r>
              <a:rPr kumimoji="0" lang="en-US" altLang="zh-CN" b="0" dirty="0" smtClean="0">
                <a:latin typeface="Times New Roman" panose="02020603050405020304" pitchFamily="18" charset="0"/>
              </a:rPr>
              <a:t>Cache</a:t>
            </a:r>
            <a:r>
              <a:rPr kumimoji="0" lang="zh-CN" altLang="en-US" b="0" dirty="0" smtClean="0">
                <a:latin typeface="Times New Roman" panose="02020603050405020304" pitchFamily="18" charset="0"/>
              </a:rPr>
              <a:t>也是并行进行的，其速度比物理</a:t>
            </a:r>
            <a:r>
              <a:rPr kumimoji="0" lang="en-US" altLang="zh-CN" b="0" dirty="0" smtClean="0">
                <a:latin typeface="Times New Roman" panose="02020603050405020304" pitchFamily="18" charset="0"/>
              </a:rPr>
              <a:t>Cache</a:t>
            </a:r>
            <a:r>
              <a:rPr kumimoji="0" lang="zh-CN" altLang="en-US" b="0" dirty="0" smtClean="0">
                <a:latin typeface="Times New Roman" panose="02020603050405020304" pitchFamily="18" charset="0"/>
              </a:rPr>
              <a:t>快很多。</a:t>
            </a:r>
            <a:r>
              <a:rPr kumimoji="0" lang="zh-CN" altLang="en-US" sz="1800" b="0" dirty="0" smtClean="0"/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275556"/>
              </p:ext>
            </p:extLst>
          </p:nvPr>
        </p:nvGraphicFramePr>
        <p:xfrm>
          <a:off x="2339752" y="4725144"/>
          <a:ext cx="475138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图片" r:id="rId3" imgW="2956560" imgH="947928" progId="Word.Picture.8">
                  <p:embed/>
                </p:oleObj>
              </mc:Choice>
              <mc:Fallback>
                <p:oleObj name="图片" r:id="rId3" imgW="2956560" imgH="94792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725144"/>
                        <a:ext cx="475138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332656"/>
            <a:ext cx="8136904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并非都采用虚拟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Cache(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?)</a:t>
            </a:r>
          </a:p>
          <a:p>
            <a:pPr marL="900113" lvl="1" indent="-271463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</a:t>
            </a:r>
            <a:r>
              <a:rPr lang="en-US" altLang="zh-CN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的清空问题（进程切换）</a:t>
            </a:r>
          </a:p>
          <a:p>
            <a:pPr lvl="2" eaLnBrk="1" hangingPunct="1"/>
            <a:r>
              <a:rPr kumimoji="0" lang="zh-CN" altLang="en-US" dirty="0" smtClean="0">
                <a:latin typeface="宋体" panose="02010600030101010101" pitchFamily="2" charset="-122"/>
              </a:rPr>
              <a:t>解决方法：在地址标识中增加</a:t>
            </a:r>
            <a:r>
              <a:rPr kumimoji="0" lang="en-US" altLang="zh-CN" dirty="0" smtClean="0">
                <a:latin typeface="宋体" panose="02010600030101010101" pitchFamily="2" charset="-122"/>
              </a:rPr>
              <a:t>PID</a:t>
            </a:r>
            <a:r>
              <a:rPr kumimoji="0" lang="zh-CN" altLang="en-US" dirty="0" smtClean="0">
                <a:latin typeface="宋体" panose="02010600030101010101" pitchFamily="2" charset="-122"/>
              </a:rPr>
              <a:t>字段</a:t>
            </a:r>
            <a:r>
              <a:rPr kumimoji="0" lang="en-US" altLang="zh-CN" dirty="0" smtClean="0">
                <a:latin typeface="宋体" panose="02010600030101010101" pitchFamily="2" charset="-122"/>
              </a:rPr>
              <a:t>(</a:t>
            </a:r>
            <a:r>
              <a:rPr kumimoji="0" lang="zh-CN" altLang="en-US" dirty="0" smtClean="0">
                <a:latin typeface="宋体" panose="02010600030101010101" pitchFamily="2" charset="-122"/>
              </a:rPr>
              <a:t>进程标识符</a:t>
            </a:r>
            <a:r>
              <a:rPr kumimoji="0" lang="en-US" altLang="zh-CN" dirty="0" smtClean="0">
                <a:latin typeface="宋体" panose="02010600030101010101" pitchFamily="2" charset="-122"/>
              </a:rPr>
              <a:t>)</a:t>
            </a:r>
          </a:p>
          <a:p>
            <a:pPr lvl="2" eaLnBrk="1" hangingPunct="1"/>
            <a:r>
              <a:rPr kumimoji="0" lang="zh-CN" altLang="en-US" b="0" dirty="0" smtClean="0">
                <a:solidFill>
                  <a:srgbClr val="FFFF66"/>
                </a:solidFill>
                <a:hlinkClick r:id="rId2" action="ppaction://program"/>
              </a:rPr>
              <a:t>三种情况下不命中率的比较</a:t>
            </a:r>
            <a:endParaRPr kumimoji="0" lang="zh-CN" altLang="en-US" b="0" dirty="0" smtClean="0">
              <a:latin typeface="宋体" panose="02010600030101010101" pitchFamily="2" charset="-122"/>
            </a:endParaRPr>
          </a:p>
          <a:p>
            <a:pPr lvl="3" eaLnBrk="1" hangingPunct="1"/>
            <a:r>
              <a:rPr kumimoji="0" lang="zh-CN" altLang="en-US" dirty="0" smtClean="0">
                <a:latin typeface="宋体" panose="02010600030101010101" pitchFamily="2" charset="-122"/>
              </a:rPr>
              <a:t>单进程，</a:t>
            </a:r>
            <a:r>
              <a:rPr kumimoji="0" lang="en-US" altLang="zh-CN" dirty="0" smtClean="0">
                <a:latin typeface="宋体" panose="02010600030101010101" pitchFamily="2" charset="-122"/>
              </a:rPr>
              <a:t>PIDs</a:t>
            </a:r>
            <a:r>
              <a:rPr kumimoji="0" lang="zh-CN" altLang="en-US" dirty="0" smtClean="0">
                <a:latin typeface="宋体" panose="02010600030101010101" pitchFamily="2" charset="-122"/>
              </a:rPr>
              <a:t>，清空</a:t>
            </a:r>
          </a:p>
          <a:p>
            <a:pPr lvl="3" eaLnBrk="1" hangingPunct="1"/>
            <a:r>
              <a:rPr kumimoji="0" lang="en-US" altLang="zh-CN" dirty="0" smtClean="0">
                <a:latin typeface="宋体" panose="02010600030101010101" pitchFamily="2" charset="-122"/>
              </a:rPr>
              <a:t>PIDs</a:t>
            </a:r>
            <a:r>
              <a:rPr kumimoji="0" lang="zh-CN" altLang="en-US" dirty="0" smtClean="0">
                <a:latin typeface="宋体" panose="02010600030101010101" pitchFamily="2" charset="-122"/>
              </a:rPr>
              <a:t>与单进程相比：</a:t>
            </a:r>
            <a:r>
              <a:rPr kumimoji="0"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＋</a:t>
            </a:r>
            <a:r>
              <a:rPr kumimoji="0"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0.3</a:t>
            </a:r>
            <a:r>
              <a:rPr kumimoji="0"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％～＋</a:t>
            </a:r>
            <a:r>
              <a:rPr kumimoji="0"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0.6</a:t>
            </a:r>
            <a:r>
              <a:rPr kumimoji="0"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％</a:t>
            </a:r>
          </a:p>
          <a:p>
            <a:pPr lvl="3" eaLnBrk="1" hangingPunct="1"/>
            <a:r>
              <a:rPr kumimoji="0" lang="en-US" altLang="zh-CN" dirty="0" smtClean="0">
                <a:latin typeface="宋体" panose="02010600030101010101" pitchFamily="2" charset="-122"/>
              </a:rPr>
              <a:t>PIDs</a:t>
            </a:r>
            <a:r>
              <a:rPr kumimoji="0" lang="zh-CN" altLang="en-US" dirty="0" smtClean="0">
                <a:latin typeface="宋体" panose="02010600030101010101" pitchFamily="2" charset="-122"/>
              </a:rPr>
              <a:t>与清空相比：  </a:t>
            </a:r>
            <a:r>
              <a:rPr kumimoji="0"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－</a:t>
            </a:r>
            <a:r>
              <a:rPr kumimoji="0"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0.6</a:t>
            </a:r>
            <a:r>
              <a:rPr kumimoji="0"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％～－</a:t>
            </a:r>
            <a:r>
              <a:rPr kumimoji="0"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4.3%</a:t>
            </a:r>
          </a:p>
          <a:p>
            <a:pPr marL="900113" lvl="1" indent="-271463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同义和</a:t>
            </a:r>
            <a:r>
              <a:rPr lang="zh-CN" altLang="en-US" dirty="0" smtClean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别名</a:t>
            </a:r>
            <a:endParaRPr lang="en-US" altLang="zh-CN" dirty="0" smtClean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buClr>
                <a:schemeClr val="tx1"/>
              </a:buClr>
              <a:buSzPct val="90000"/>
            </a:pPr>
            <a:r>
              <a:rPr kumimoji="0" lang="zh-CN" altLang="en-US" dirty="0">
                <a:latin typeface="宋体" panose="02010600030101010101" pitchFamily="2" charset="-122"/>
              </a:rPr>
              <a:t>操作系统和用户程序为了共享某些空间，对于同一个物理地址可能采用两种以上不同形式的虚拟地址来访问，这些地址称为同义（</a:t>
            </a:r>
            <a:r>
              <a:rPr kumimoji="0" lang="en-US" altLang="zh-CN" dirty="0">
                <a:latin typeface="宋体" panose="02010600030101010101" pitchFamily="2" charset="-122"/>
              </a:rPr>
              <a:t>synonym</a:t>
            </a:r>
            <a:r>
              <a:rPr kumimoji="0" lang="zh-CN" altLang="en-US" dirty="0">
                <a:latin typeface="宋体" panose="02010600030101010101" pitchFamily="2" charset="-122"/>
              </a:rPr>
              <a:t>）或别名</a:t>
            </a:r>
            <a:r>
              <a:rPr kumimoji="0" lang="en-US" altLang="zh-CN" dirty="0">
                <a:latin typeface="宋体" panose="02010600030101010101" pitchFamily="2" charset="-122"/>
              </a:rPr>
              <a:t>(alias)</a:t>
            </a:r>
            <a:endParaRPr kumimoji="0"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kumimoji="0" lang="zh-CN" altLang="en-US" dirty="0" smtClean="0">
                <a:solidFill>
                  <a:srgbClr val="D60093"/>
                </a:solidFill>
              </a:rPr>
              <a:t>解决方法：</a:t>
            </a:r>
            <a:endParaRPr kumimoji="0" lang="en-US" altLang="zh-CN" dirty="0" smtClean="0">
              <a:solidFill>
                <a:srgbClr val="D60093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kumimoji="0" lang="zh-CN" altLang="en-US" dirty="0" smtClean="0"/>
              <a:t>页着色</a:t>
            </a:r>
            <a:r>
              <a:rPr kumimoji="0" lang="en-US" altLang="zh-CN" dirty="0" smtClean="0"/>
              <a:t>:</a:t>
            </a:r>
            <a:r>
              <a:rPr kumimoji="0" lang="zh-CN" altLang="en-US" dirty="0" smtClean="0"/>
              <a:t>通过软件强制别名的某些位相同</a:t>
            </a:r>
          </a:p>
        </p:txBody>
      </p:sp>
    </p:spTree>
    <p:extLst>
      <p:ext uri="{BB962C8B-B14F-4D97-AF65-F5344CB8AC3E}">
        <p14:creationId xmlns:p14="http://schemas.microsoft.com/office/powerpoint/2010/main" val="28612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5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77813"/>
            <a:ext cx="7643812" cy="624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02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827584" y="188640"/>
            <a:ext cx="7429500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虚拟索引＋物理标识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利用虚拟地址找到索引读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，同时进行虚实地址转换：</a:t>
            </a:r>
            <a:r>
              <a:rPr lang="zh-CN" altLang="en-US" sz="2800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前提是虚拟索引</a:t>
            </a:r>
            <a:r>
              <a:rPr lang="en-US" altLang="zh-CN" sz="2800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物理索引</a:t>
            </a:r>
            <a:endParaRPr lang="en-US" altLang="zh-CN" sz="2800" u="sng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而：页内位移在虚实地址变换时不变</a:t>
            </a:r>
            <a:endParaRPr lang="en-US" altLang="zh-CN" sz="28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优点：兼得虚拟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和物理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的好处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局限性：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容量受限≤页大小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相联度</a:t>
            </a:r>
            <a:endParaRPr lang="en-US" altLang="zh-CN" sz="28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42900" y="3573016"/>
            <a:ext cx="742950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</a:rPr>
              <a:t>6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IBM3033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页大小＝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4KB      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相联度＝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81213" y="5290964"/>
            <a:ext cx="2667000" cy="762000"/>
          </a:xfrm>
          <a:prstGeom prst="rect">
            <a:avLst/>
          </a:prstGeom>
          <a:solidFill>
            <a:srgbClr val="FCFDC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48213" y="5290964"/>
            <a:ext cx="2667000" cy="762000"/>
          </a:xfrm>
          <a:prstGeom prst="rect">
            <a:avLst/>
          </a:prstGeom>
          <a:solidFill>
            <a:srgbClr val="FCFDC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254750" y="56719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08275" y="5354464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页地址</a:t>
            </a:r>
            <a:b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地址标识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416550" y="5359226"/>
            <a:ext cx="1628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页内位移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035550" y="5689426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  引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4750" y="5722764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块内位移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014538" y="5014739"/>
            <a:ext cx="685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225925" y="5003626"/>
            <a:ext cx="1295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12  11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107238" y="5003626"/>
            <a:ext cx="4667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     </a:t>
            </a:r>
          </a:p>
        </p:txBody>
      </p:sp>
      <p:sp>
        <p:nvSpPr>
          <p:cNvPr id="16" name="矩形 13"/>
          <p:cNvSpPr>
            <a:spLocks noChangeArrowheads="1"/>
          </p:cNvSpPr>
          <p:nvPr/>
        </p:nvSpPr>
        <p:spPr bwMode="auto">
          <a:xfrm>
            <a:off x="1805282" y="6177606"/>
            <a:ext cx="5158785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108585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容量＝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16×4KB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64KB</a:t>
            </a:r>
          </a:p>
        </p:txBody>
      </p:sp>
    </p:spTree>
    <p:extLst>
      <p:ext uri="{BB962C8B-B14F-4D97-AF65-F5344CB8AC3E}">
        <p14:creationId xmlns:p14="http://schemas.microsoft.com/office/powerpoint/2010/main" val="16346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43608" y="54868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8.5.3 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</a:rPr>
              <a:t>Cache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</a:rPr>
              <a:t>访问流水化</a:t>
            </a:r>
          </a:p>
        </p:txBody>
      </p:sp>
      <p:sp>
        <p:nvSpPr>
          <p:cNvPr id="5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95559" y="1404324"/>
            <a:ext cx="77724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108585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7145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对第一级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的访问按流水方式组织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访问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需要多个时钟周期才可以完成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例如</a:t>
            </a:r>
          </a:p>
          <a:p>
            <a:pPr lvl="2" eaLnBrk="1" hangingPunct="1"/>
            <a:r>
              <a:rPr lang="en-US" altLang="zh-CN" dirty="0">
                <a:latin typeface="宋体" panose="02010600030101010101" pitchFamily="2" charset="-122"/>
              </a:rPr>
              <a:t>Pentium</a:t>
            </a:r>
            <a:r>
              <a:rPr lang="zh-CN" altLang="en-US" dirty="0">
                <a:latin typeface="宋体" panose="02010600030101010101" pitchFamily="2" charset="-122"/>
              </a:rPr>
              <a:t>访问指令</a:t>
            </a:r>
            <a:r>
              <a:rPr lang="en-US" altLang="zh-CN" dirty="0">
                <a:latin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</a:rPr>
              <a:t>需要</a:t>
            </a:r>
            <a:r>
              <a:rPr lang="zh-CN" altLang="en-US" dirty="0">
                <a:solidFill>
                  <a:srgbClr val="9933FF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dirty="0">
                <a:latin typeface="宋体" panose="02010600030101010101" pitchFamily="2" charset="-122"/>
              </a:rPr>
              <a:t>时钟周期</a:t>
            </a:r>
          </a:p>
          <a:p>
            <a:pPr lvl="2" eaLnBrk="1" hangingPunct="1"/>
            <a:r>
              <a:rPr lang="en-US" altLang="zh-CN" dirty="0">
                <a:latin typeface="宋体" panose="02010600030101010101" pitchFamily="2" charset="-122"/>
              </a:rPr>
              <a:t>Pentium Pro</a:t>
            </a:r>
            <a:r>
              <a:rPr lang="zh-CN" altLang="en-US" dirty="0">
                <a:latin typeface="宋体" panose="02010600030101010101" pitchFamily="2" charset="-122"/>
              </a:rPr>
              <a:t>到</a:t>
            </a:r>
            <a:r>
              <a:rPr lang="en-US" altLang="zh-CN" dirty="0">
                <a:latin typeface="宋体" panose="02010600030101010101" pitchFamily="2" charset="-122"/>
              </a:rPr>
              <a:t>Pentium Ⅲ</a:t>
            </a:r>
            <a:r>
              <a:rPr lang="zh-CN" altLang="en-US" dirty="0">
                <a:latin typeface="宋体" panose="02010600030101010101" pitchFamily="2" charset="-122"/>
              </a:rPr>
              <a:t>需要</a:t>
            </a:r>
            <a:r>
              <a:rPr lang="zh-CN" altLang="en-US" dirty="0">
                <a:solidFill>
                  <a:srgbClr val="9933FF"/>
                </a:solidFill>
                <a:latin typeface="宋体" panose="02010600030101010101" pitchFamily="2" charset="-122"/>
              </a:rPr>
              <a:t>两个</a:t>
            </a:r>
            <a:r>
              <a:rPr lang="zh-CN" altLang="en-US" dirty="0">
                <a:latin typeface="宋体" panose="02010600030101010101" pitchFamily="2" charset="-122"/>
              </a:rPr>
              <a:t>时钟周期</a:t>
            </a:r>
          </a:p>
          <a:p>
            <a:pPr lvl="2" eaLnBrk="1" hangingPunct="1"/>
            <a:r>
              <a:rPr lang="en-US" altLang="zh-CN" dirty="0">
                <a:latin typeface="宋体" panose="02010600030101010101" pitchFamily="2" charset="-122"/>
              </a:rPr>
              <a:t>Pentium 4 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Core i7</a:t>
            </a:r>
            <a:r>
              <a:rPr lang="zh-CN" altLang="en-US" dirty="0">
                <a:latin typeface="宋体" panose="02010600030101010101" pitchFamily="2" charset="-122"/>
              </a:rPr>
              <a:t>则需要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9933FF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dirty="0">
                <a:latin typeface="宋体" panose="02010600030101010101" pitchFamily="2" charset="-122"/>
              </a:rPr>
              <a:t>时钟周期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559" y="4581128"/>
            <a:ext cx="7632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访问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周期数的增加使得流水线的站数也增加了，进一步增加了分支预测失败的代价，也增加了从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load</a:t>
            </a: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指令发射到使用该数据间的时间间隔</a:t>
            </a:r>
          </a:p>
        </p:txBody>
      </p:sp>
    </p:spTree>
    <p:extLst>
      <p:ext uri="{BB962C8B-B14F-4D97-AF65-F5344CB8AC3E}">
        <p14:creationId xmlns:p14="http://schemas.microsoft.com/office/powerpoint/2010/main" val="284030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4"/>
          <p:cNvSpPr txBox="1">
            <a:spLocks noChangeArrowheads="1"/>
          </p:cNvSpPr>
          <p:nvPr/>
        </p:nvSpPr>
        <p:spPr bwMode="auto">
          <a:xfrm>
            <a:off x="994569" y="980728"/>
            <a:ext cx="7437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8.5.4 </a:t>
            </a:r>
            <a:r>
              <a:rPr kumimoji="1"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kumimoji="1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优化技术总结</a:t>
            </a:r>
            <a:endParaRPr kumimoji="1"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27088" y="2290763"/>
            <a:ext cx="7772400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7145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en-US" altLang="zh-CN" dirty="0">
                <a:solidFill>
                  <a:srgbClr val="D60093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</a:rPr>
              <a:t>＋</a:t>
            </a:r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</a:rPr>
              <a:t>号：</a:t>
            </a:r>
            <a:r>
              <a:rPr lang="zh-CN" altLang="en-US" dirty="0">
                <a:latin typeface="黑体" panose="02010609060101010101" pitchFamily="49" charset="-122"/>
              </a:rPr>
              <a:t>表示改进了相应指标。</a:t>
            </a:r>
          </a:p>
          <a:p>
            <a:pPr lvl="2" eaLnBrk="1" hangingPunct="1"/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</a:rPr>
              <a:t>－</a:t>
            </a:r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</a:rPr>
              <a:t>号：</a:t>
            </a:r>
            <a:r>
              <a:rPr lang="zh-CN" altLang="en-US" dirty="0">
                <a:latin typeface="黑体" panose="02010609060101010101" pitchFamily="49" charset="-122"/>
              </a:rPr>
              <a:t>表示它使该指标变差。</a:t>
            </a:r>
          </a:p>
          <a:p>
            <a:pPr lvl="2" eaLnBrk="1" hangingPunct="1"/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</a:rPr>
              <a:t>空格栏：</a:t>
            </a:r>
            <a:r>
              <a:rPr lang="zh-CN" altLang="en-US" dirty="0">
                <a:latin typeface="黑体" panose="02010609060101010101" pitchFamily="49" charset="-122"/>
              </a:rPr>
              <a:t>表示它对该指标无影响。</a:t>
            </a:r>
          </a:p>
          <a:p>
            <a:pPr lvl="2" eaLnBrk="1" hangingPunct="1"/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</a:rPr>
              <a:t>复杂性：</a:t>
            </a:r>
            <a:r>
              <a:rPr lang="en-US" altLang="zh-CN" dirty="0">
                <a:latin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</a:rPr>
              <a:t>表示最容易，</a:t>
            </a:r>
            <a:r>
              <a:rPr lang="en-US" altLang="zh-CN" dirty="0">
                <a:latin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</a:rPr>
              <a:t>表示最复杂</a:t>
            </a:r>
            <a:r>
              <a:rPr lang="zh-CN" altLang="en-US" dirty="0"/>
              <a:t>。 </a:t>
            </a:r>
            <a:endParaRPr lang="zh-CN" altLang="sv-SE" dirty="0"/>
          </a:p>
          <a:p>
            <a:pPr eaLnBrk="1" hangingPunct="1">
              <a:buFont typeface="Wingdings" panose="05000000000000000000" pitchFamily="2" charset="2"/>
              <a:buAutoNum type="arabicPeriod" startAt="3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289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804" name="Group 124"/>
          <p:cNvGraphicFramePr>
            <a:graphicFrameLocks noGrp="1"/>
          </p:cNvGraphicFramePr>
          <p:nvPr>
            <p:ph idx="1"/>
          </p:nvPr>
        </p:nvGraphicFramePr>
        <p:xfrm>
          <a:off x="179388" y="685800"/>
          <a:ext cx="8713787" cy="5910295"/>
        </p:xfrm>
        <a:graphic>
          <a:graphicData uri="http://schemas.openxmlformats.org/drawingml/2006/table">
            <a:tbl>
              <a:tblPr/>
              <a:tblGrid>
                <a:gridCol w="2089150"/>
                <a:gridCol w="790575"/>
                <a:gridCol w="1008062"/>
                <a:gridCol w="720725"/>
                <a:gridCol w="1079500"/>
                <a:gridCol w="3025775"/>
              </a:tblGrid>
              <a:tr h="76197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优化技术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不命中率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开销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时间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硬件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复杂度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 明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94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增加块大小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实现容易；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Pentium 4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的第二级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采用了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字节的块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增加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容量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被广泛采用，特别是第二级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79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提高相联度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被广泛采用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牺牲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AMD Athlon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采用了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个项的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Victim Cache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伪相联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MIPS R10000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的第二级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17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硬件预取指令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和数据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～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许多机器预取指令，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UltraSPARC Ⅲ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预取数据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4796" name="Text Box 80"/>
          <p:cNvSpPr txBox="1">
            <a:spLocks noChangeArrowheads="1"/>
          </p:cNvSpPr>
          <p:nvPr/>
        </p:nvSpPr>
        <p:spPr bwMode="auto">
          <a:xfrm>
            <a:off x="3133725" y="152400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10000"/>
                </a:solidFill>
                <a:latin typeface="黑体" panose="02010609060101010101" pitchFamily="49" charset="-122"/>
              </a:rPr>
              <a:t>Cache</a:t>
            </a:r>
            <a:r>
              <a:rPr lang="zh-CN" altLang="en-US">
                <a:solidFill>
                  <a:srgbClr val="010000"/>
                </a:solidFill>
                <a:latin typeface="黑体" panose="02010609060101010101" pitchFamily="49" charset="-122"/>
              </a:rPr>
              <a:t>优化技术总结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1620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832" name="Group 12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525424893"/>
              </p:ext>
            </p:extLst>
          </p:nvPr>
        </p:nvGraphicFramePr>
        <p:xfrm>
          <a:off x="179388" y="603250"/>
          <a:ext cx="8713787" cy="5931003"/>
        </p:xfrm>
        <a:graphic>
          <a:graphicData uri="http://schemas.openxmlformats.org/drawingml/2006/table">
            <a:tbl>
              <a:tblPr/>
              <a:tblGrid>
                <a:gridCol w="2160587"/>
                <a:gridCol w="792163"/>
                <a:gridCol w="1008062"/>
                <a:gridCol w="719138"/>
                <a:gridCol w="1008062"/>
                <a:gridCol w="3025775"/>
              </a:tblGrid>
              <a:tr h="82287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优化技术 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不命中率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开销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时间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硬件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复杂度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 明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718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编译器控制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的预取 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 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需同时采用非阻塞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；有几种微处理器提供了对这种预取的支持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7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用编译技术减少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不命中次数 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向软件提出了新要求；有些机器提供了编译器选项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74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使读不命中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优先于写 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在单处理机上实现容易，被广泛采用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11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写缓冲写合并 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 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与写直达合用，广泛应用，例如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21164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UltraSPARC Ⅲ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04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尽早重启动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和请求字优先 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被广泛采用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7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非阻塞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 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在支持乱序执行的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中使用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79782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第八章   存储层次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0075"/>
            <a:ext cx="7010400" cy="2160588"/>
          </a:xfrm>
          <a:noFill/>
        </p:spPr>
        <p:txBody>
          <a:bodyPr/>
          <a:lstStyle/>
          <a:p>
            <a:pPr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1838" name="Group 11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513959461"/>
              </p:ext>
            </p:extLst>
          </p:nvPr>
        </p:nvGraphicFramePr>
        <p:xfrm>
          <a:off x="323528" y="1124744"/>
          <a:ext cx="8642350" cy="4681633"/>
        </p:xfrm>
        <a:graphic>
          <a:graphicData uri="http://schemas.openxmlformats.org/drawingml/2006/table">
            <a:tbl>
              <a:tblPr/>
              <a:tblGrid>
                <a:gridCol w="2089150"/>
                <a:gridCol w="792163"/>
                <a:gridCol w="1008062"/>
                <a:gridCol w="719138"/>
                <a:gridCol w="1008062"/>
                <a:gridCol w="3025775"/>
              </a:tblGrid>
              <a:tr h="86190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优化技术 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不命中率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开销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时间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硬件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复杂度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 明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952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两级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 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硬件代价大；两级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的块大小不同时实现困难；被广泛采用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1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容量小且结构简单的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 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实现容易，被广泛采用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88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进行索引时不必进行地址变换 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对于小容量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来说实现容易，已被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Alpha 21164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UltraSPARC Ⅲ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1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流水化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访问 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被广泛采用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8110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49375" y="2012950"/>
            <a:ext cx="5029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8.2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基本知识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349375" y="2546350"/>
            <a:ext cx="57435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8.3    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降低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失效率的方法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49375" y="3079750"/>
            <a:ext cx="52260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8.4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减少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失效开销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349375" y="1479550"/>
            <a:ext cx="48323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8.1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存储器的层次结构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  <a:hlinkClick r:id="rId3" action="ppaction://hlinksldjump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368425" y="3613150"/>
            <a:ext cx="52260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8.5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减少命中时间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368425" y="4146550"/>
            <a:ext cx="5226050" cy="181588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8.6</a:t>
            </a: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</a:t>
            </a:r>
            <a:r>
              <a:rPr kumimoji="1" lang="zh-CN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主存</a:t>
            </a:r>
            <a:endParaRPr kumimoji="1" lang="en-US" altLang="zh-CN" sz="28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8.6.1 </a:t>
            </a:r>
            <a:r>
              <a:rPr lang="zh-CN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存储器芯片技术</a:t>
            </a:r>
            <a:endParaRPr lang="en-US" altLang="zh-CN" sz="28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8.6.2 </a:t>
            </a:r>
            <a:r>
              <a:rPr kumimoji="1" lang="zh-CN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存储器组织技术</a:t>
            </a:r>
            <a:endParaRPr kumimoji="1"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8201" name="Rectangle 23"/>
          <p:cNvSpPr>
            <a:spLocks noChangeArrowheads="1"/>
          </p:cNvSpPr>
          <p:nvPr/>
        </p:nvSpPr>
        <p:spPr bwMode="auto">
          <a:xfrm>
            <a:off x="574675" y="304800"/>
            <a:ext cx="59420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394486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7993063" cy="2087562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存储层次的性价比特征</a:t>
            </a:r>
          </a:p>
          <a:p>
            <a:pPr lvl="1" eaLnBrk="1" hangingPunct="1"/>
            <a:r>
              <a:rPr lang="zh-CN" altLang="en-US" smtClean="0"/>
              <a:t>速度越快，每位价格就越高；</a:t>
            </a:r>
          </a:p>
          <a:p>
            <a:pPr lvl="1" eaLnBrk="1" hangingPunct="1"/>
            <a:r>
              <a:rPr lang="zh-CN" altLang="en-US" smtClean="0"/>
              <a:t>容量越大，每位价格就越低；</a:t>
            </a:r>
          </a:p>
          <a:p>
            <a:pPr lvl="1" eaLnBrk="1" hangingPunct="1"/>
            <a:r>
              <a:rPr lang="zh-CN" altLang="en-US" smtClean="0"/>
              <a:t>容量越大，速度越慢。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39750" y="3671888"/>
          <a:ext cx="8135938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5119726" imgH="1585570" progId="Visio.Drawing.11">
                  <p:embed/>
                </p:oleObj>
              </mc:Choice>
              <mc:Fallback>
                <p:oleObj name="Visio" r:id="rId3" imgW="5119726" imgH="15855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71888"/>
                        <a:ext cx="8135938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主存</a:t>
            </a:r>
          </a:p>
        </p:txBody>
      </p:sp>
      <p:graphicFrame>
        <p:nvGraphicFramePr>
          <p:cNvPr id="316491" name="Group 75"/>
          <p:cNvGraphicFramePr>
            <a:graphicFrameLocks noGrp="1"/>
          </p:cNvGraphicFramePr>
          <p:nvPr>
            <p:ph sz="half" idx="2"/>
          </p:nvPr>
        </p:nvGraphicFramePr>
        <p:xfrm>
          <a:off x="395288" y="1125538"/>
          <a:ext cx="8569325" cy="5053013"/>
        </p:xfrm>
        <a:graphic>
          <a:graphicData uri="http://schemas.openxmlformats.org/drawingml/2006/table">
            <a:tbl>
              <a:tblPr/>
              <a:tblGrid>
                <a:gridCol w="1684337"/>
                <a:gridCol w="1720850"/>
                <a:gridCol w="1722438"/>
                <a:gridCol w="1716087"/>
                <a:gridCol w="1725613"/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寄存器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Cache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主存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磁盘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典型大小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&lt;1KB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&lt;16MB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&lt;512G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&gt;1TB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实现技术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定制多端口存储器，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CMOS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片上或片外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CMOS SRAM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CMOS DRAM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磁介质盘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访问时间（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ns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0.25-0.5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0.5-25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50-250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5,000,000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带宽（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MB/s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50,000-500,000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5000-20,000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2500-10,000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50-500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管理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编译器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硬件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操作系统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操作系统和用户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后备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Cache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主存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磁盘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CD</a:t>
                      </a:r>
                      <a:r>
                        <a:rPr kumimoji="1" lang="zh-CN" alt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或磁带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75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6188075" y="4741640"/>
            <a:ext cx="234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芯片容量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574675" y="1196752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</a:rPr>
              <a:t>半导体</a:t>
            </a:r>
            <a:r>
              <a:rPr lang="zh-CN" altLang="en-US" sz="3200" dirty="0">
                <a:latin typeface="Times New Roman" pitchFamily="18" charset="0"/>
              </a:rPr>
              <a:t>存储芯片的基本结构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68538" y="1984152"/>
            <a:ext cx="4624387" cy="2471738"/>
            <a:chOff x="1429" y="1300"/>
            <a:chExt cx="2913" cy="1557"/>
          </a:xfrm>
        </p:grpSpPr>
        <p:sp>
          <p:nvSpPr>
            <p:cNvPr id="29742" name="Rectangle 6"/>
            <p:cNvSpPr>
              <a:spLocks noChangeArrowheads="1"/>
            </p:cNvSpPr>
            <p:nvPr/>
          </p:nvSpPr>
          <p:spPr bwMode="auto">
            <a:xfrm>
              <a:off x="1429" y="1300"/>
              <a:ext cx="2913" cy="155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43" name="Rectangle 7"/>
            <p:cNvSpPr>
              <a:spLocks noChangeArrowheads="1"/>
            </p:cNvSpPr>
            <p:nvPr/>
          </p:nvSpPr>
          <p:spPr bwMode="auto">
            <a:xfrm>
              <a:off x="1584" y="1513"/>
              <a:ext cx="461" cy="11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44" name="Rectangle 8"/>
            <p:cNvSpPr>
              <a:spLocks noChangeArrowheads="1"/>
            </p:cNvSpPr>
            <p:nvPr/>
          </p:nvSpPr>
          <p:spPr bwMode="auto">
            <a:xfrm>
              <a:off x="2196" y="1512"/>
              <a:ext cx="1379" cy="11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45" name="Rectangle 9"/>
            <p:cNvSpPr>
              <a:spLocks noChangeArrowheads="1"/>
            </p:cNvSpPr>
            <p:nvPr/>
          </p:nvSpPr>
          <p:spPr bwMode="auto">
            <a:xfrm>
              <a:off x="3726" y="1502"/>
              <a:ext cx="461" cy="112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46" name="Text Box 10"/>
            <p:cNvSpPr txBox="1">
              <a:spLocks noChangeArrowheads="1"/>
            </p:cNvSpPr>
            <p:nvPr/>
          </p:nvSpPr>
          <p:spPr bwMode="auto">
            <a:xfrm>
              <a:off x="1652" y="1549"/>
              <a:ext cx="325" cy="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600">
                  <a:latin typeface="Times New Roman" pitchFamily="18" charset="0"/>
                </a:rPr>
                <a:t>译</a:t>
              </a:r>
            </a:p>
            <a:p>
              <a:r>
                <a:rPr lang="zh-CN" altLang="en-US" sz="2600">
                  <a:latin typeface="Times New Roman" pitchFamily="18" charset="0"/>
                </a:rPr>
                <a:t>码</a:t>
              </a:r>
            </a:p>
            <a:p>
              <a:r>
                <a:rPr lang="zh-CN" altLang="en-US" sz="2600">
                  <a:latin typeface="Times New Roman" pitchFamily="18" charset="0"/>
                </a:rPr>
                <a:t>驱</a:t>
              </a:r>
            </a:p>
            <a:p>
              <a:r>
                <a:rPr lang="zh-CN" altLang="en-US" sz="2600">
                  <a:latin typeface="Times New Roman" pitchFamily="18" charset="0"/>
                </a:rPr>
                <a:t>动</a:t>
              </a:r>
            </a:p>
          </p:txBody>
        </p:sp>
        <p:sp>
          <p:nvSpPr>
            <p:cNvPr id="29747" name="Text Box 11"/>
            <p:cNvSpPr txBox="1">
              <a:spLocks noChangeArrowheads="1"/>
            </p:cNvSpPr>
            <p:nvPr/>
          </p:nvSpPr>
          <p:spPr bwMode="auto">
            <a:xfrm>
              <a:off x="2715" y="1548"/>
              <a:ext cx="341" cy="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00">
                  <a:latin typeface="Times New Roman" pitchFamily="18" charset="0"/>
                </a:rPr>
                <a:t>存</a:t>
              </a:r>
            </a:p>
            <a:p>
              <a:r>
                <a:rPr lang="zh-CN" altLang="en-US" sz="2600">
                  <a:latin typeface="Times New Roman" pitchFamily="18" charset="0"/>
                </a:rPr>
                <a:t>储</a:t>
              </a:r>
            </a:p>
            <a:p>
              <a:r>
                <a:rPr lang="zh-CN" altLang="en-US" sz="2600">
                  <a:latin typeface="Times New Roman" pitchFamily="18" charset="0"/>
                </a:rPr>
                <a:t>矩</a:t>
              </a:r>
            </a:p>
            <a:p>
              <a:r>
                <a:rPr lang="zh-CN" altLang="en-US" sz="2600">
                  <a:latin typeface="Times New Roman" pitchFamily="18" charset="0"/>
                </a:rPr>
                <a:t>阵</a:t>
              </a:r>
            </a:p>
          </p:txBody>
        </p:sp>
        <p:sp>
          <p:nvSpPr>
            <p:cNvPr id="29748" name="Text Box 12"/>
            <p:cNvSpPr txBox="1">
              <a:spLocks noChangeArrowheads="1"/>
            </p:cNvSpPr>
            <p:nvPr/>
          </p:nvSpPr>
          <p:spPr bwMode="auto">
            <a:xfrm>
              <a:off x="3794" y="1537"/>
              <a:ext cx="325" cy="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600">
                  <a:latin typeface="Times New Roman" pitchFamily="18" charset="0"/>
                </a:rPr>
                <a:t>读</a:t>
              </a:r>
            </a:p>
            <a:p>
              <a:r>
                <a:rPr lang="zh-CN" altLang="en-US" sz="2600">
                  <a:latin typeface="Times New Roman" pitchFamily="18" charset="0"/>
                </a:rPr>
                <a:t>写</a:t>
              </a:r>
            </a:p>
            <a:p>
              <a:r>
                <a:rPr lang="zh-CN" altLang="en-US" sz="2600">
                  <a:latin typeface="Times New Roman" pitchFamily="18" charset="0"/>
                </a:rPr>
                <a:t>电</a:t>
              </a:r>
            </a:p>
            <a:p>
              <a:r>
                <a:rPr lang="zh-CN" altLang="en-US" sz="2600">
                  <a:latin typeface="Times New Roman" pitchFamily="18" charset="0"/>
                </a:rPr>
                <a:t>路</a:t>
              </a:r>
            </a:p>
          </p:txBody>
        </p:sp>
      </p:grp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6248400" y="5219477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K×4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6096000" y="569096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16</a:t>
            </a:r>
            <a:r>
              <a:rPr lang="en-US" altLang="zh-CN" sz="2400">
                <a:latin typeface="Times New Roman" pitchFamily="18" charset="0"/>
              </a:rPr>
              <a:t>K×1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248400" y="6191027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8</a:t>
            </a:r>
            <a:r>
              <a:rPr lang="en-US" altLang="zh-CN" sz="2400">
                <a:latin typeface="Times New Roman" pitchFamily="18" charset="0"/>
              </a:rPr>
              <a:t>K×8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22275" y="3930427"/>
            <a:ext cx="1863725" cy="488950"/>
            <a:chOff x="266" y="2526"/>
            <a:chExt cx="1174" cy="308"/>
          </a:xfrm>
        </p:grpSpPr>
        <p:sp>
          <p:nvSpPr>
            <p:cNvPr id="29740" name="Text Box 17"/>
            <p:cNvSpPr txBox="1">
              <a:spLocks noChangeArrowheads="1"/>
            </p:cNvSpPr>
            <p:nvPr/>
          </p:nvSpPr>
          <p:spPr bwMode="auto">
            <a:xfrm>
              <a:off x="266" y="2526"/>
              <a:ext cx="74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600">
                  <a:latin typeface="Times New Roman" pitchFamily="18" charset="0"/>
                </a:rPr>
                <a:t>片选线</a:t>
              </a:r>
            </a:p>
          </p:txBody>
        </p:sp>
        <p:sp>
          <p:nvSpPr>
            <p:cNvPr id="29741" name="Line 18"/>
            <p:cNvSpPr>
              <a:spLocks noChangeShapeType="1"/>
            </p:cNvSpPr>
            <p:nvPr/>
          </p:nvSpPr>
          <p:spPr bwMode="auto">
            <a:xfrm>
              <a:off x="960" y="26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877050" y="4155852"/>
            <a:ext cx="2068513" cy="488950"/>
            <a:chOff x="4332" y="2668"/>
            <a:chExt cx="1303" cy="308"/>
          </a:xfrm>
        </p:grpSpPr>
        <p:sp>
          <p:nvSpPr>
            <p:cNvPr id="29738" name="Text Box 20"/>
            <p:cNvSpPr txBox="1">
              <a:spLocks noChangeArrowheads="1"/>
            </p:cNvSpPr>
            <p:nvPr/>
          </p:nvSpPr>
          <p:spPr bwMode="auto">
            <a:xfrm>
              <a:off x="4416" y="2668"/>
              <a:ext cx="121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600">
                  <a:latin typeface="Times New Roman" pitchFamily="18" charset="0"/>
                </a:rPr>
                <a:t>读/写控制线</a:t>
              </a:r>
            </a:p>
          </p:txBody>
        </p:sp>
        <p:sp>
          <p:nvSpPr>
            <p:cNvPr id="29739" name="Line 21"/>
            <p:cNvSpPr>
              <a:spLocks noChangeShapeType="1"/>
            </p:cNvSpPr>
            <p:nvPr/>
          </p:nvSpPr>
          <p:spPr bwMode="auto">
            <a:xfrm rot="10800000">
              <a:off x="4332" y="26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88975" y="2258790"/>
            <a:ext cx="1597025" cy="1547812"/>
            <a:chOff x="434" y="1473"/>
            <a:chExt cx="1006" cy="975"/>
          </a:xfrm>
        </p:grpSpPr>
        <p:sp>
          <p:nvSpPr>
            <p:cNvPr id="29731" name="Freeform 23"/>
            <p:cNvSpPr>
              <a:spLocks/>
            </p:cNvSpPr>
            <p:nvPr/>
          </p:nvSpPr>
          <p:spPr bwMode="auto">
            <a:xfrm>
              <a:off x="790" y="1473"/>
              <a:ext cx="133" cy="954"/>
            </a:xfrm>
            <a:custGeom>
              <a:avLst/>
              <a:gdLst>
                <a:gd name="T0" fmla="*/ 67889 w 61"/>
                <a:gd name="T1" fmla="*/ 0 h 930"/>
                <a:gd name="T2" fmla="*/ 54602 w 61"/>
                <a:gd name="T3" fmla="*/ 9 h 930"/>
                <a:gd name="T4" fmla="*/ 45418 w 61"/>
                <a:gd name="T5" fmla="*/ 34 h 930"/>
                <a:gd name="T6" fmla="*/ 36767 w 61"/>
                <a:gd name="T7" fmla="*/ 58 h 930"/>
                <a:gd name="T8" fmla="*/ 32131 w 61"/>
                <a:gd name="T9" fmla="*/ 96 h 930"/>
                <a:gd name="T10" fmla="*/ 32131 w 61"/>
                <a:gd name="T11" fmla="*/ 488 h 930"/>
                <a:gd name="T12" fmla="*/ 32131 w 61"/>
                <a:gd name="T13" fmla="*/ 525 h 930"/>
                <a:gd name="T14" fmla="*/ 23412 w 61"/>
                <a:gd name="T15" fmla="*/ 555 h 930"/>
                <a:gd name="T16" fmla="*/ 13311 w 61"/>
                <a:gd name="T17" fmla="*/ 574 h 930"/>
                <a:gd name="T18" fmla="*/ 0 w 61"/>
                <a:gd name="T19" fmla="*/ 585 h 930"/>
                <a:gd name="T20" fmla="*/ 13311 w 61"/>
                <a:gd name="T21" fmla="*/ 590 h 930"/>
                <a:gd name="T22" fmla="*/ 23412 w 61"/>
                <a:gd name="T23" fmla="*/ 612 h 930"/>
                <a:gd name="T24" fmla="*/ 32131 w 61"/>
                <a:gd name="T25" fmla="*/ 641 h 930"/>
                <a:gd name="T26" fmla="*/ 32131 w 61"/>
                <a:gd name="T27" fmla="*/ 683 h 930"/>
                <a:gd name="T28" fmla="*/ 32131 w 61"/>
                <a:gd name="T29" fmla="*/ 1073 h 930"/>
                <a:gd name="T30" fmla="*/ 36767 w 61"/>
                <a:gd name="T31" fmla="*/ 1109 h 930"/>
                <a:gd name="T32" fmla="*/ 45418 w 61"/>
                <a:gd name="T33" fmla="*/ 1140 h 930"/>
                <a:gd name="T34" fmla="*/ 54602 w 61"/>
                <a:gd name="T35" fmla="*/ 1159 h 930"/>
                <a:gd name="T36" fmla="*/ 67889 w 61"/>
                <a:gd name="T37" fmla="*/ 1170 h 9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1"/>
                <a:gd name="T58" fmla="*/ 0 h 930"/>
                <a:gd name="T59" fmla="*/ 61 w 61"/>
                <a:gd name="T60" fmla="*/ 930 h 9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1" h="930">
                  <a:moveTo>
                    <a:pt x="61" y="0"/>
                  </a:moveTo>
                  <a:lnTo>
                    <a:pt x="49" y="9"/>
                  </a:lnTo>
                  <a:lnTo>
                    <a:pt x="41" y="25"/>
                  </a:lnTo>
                  <a:lnTo>
                    <a:pt x="33" y="49"/>
                  </a:lnTo>
                  <a:lnTo>
                    <a:pt x="29" y="78"/>
                  </a:lnTo>
                  <a:lnTo>
                    <a:pt x="29" y="388"/>
                  </a:lnTo>
                  <a:lnTo>
                    <a:pt x="29" y="417"/>
                  </a:lnTo>
                  <a:lnTo>
                    <a:pt x="21" y="441"/>
                  </a:lnTo>
                  <a:lnTo>
                    <a:pt x="12" y="457"/>
                  </a:lnTo>
                  <a:lnTo>
                    <a:pt x="0" y="465"/>
                  </a:lnTo>
                  <a:lnTo>
                    <a:pt x="12" y="470"/>
                  </a:lnTo>
                  <a:lnTo>
                    <a:pt x="21" y="486"/>
                  </a:lnTo>
                  <a:lnTo>
                    <a:pt x="29" y="510"/>
                  </a:lnTo>
                  <a:lnTo>
                    <a:pt x="29" y="543"/>
                  </a:lnTo>
                  <a:lnTo>
                    <a:pt x="29" y="853"/>
                  </a:lnTo>
                  <a:lnTo>
                    <a:pt x="33" y="881"/>
                  </a:lnTo>
                  <a:lnTo>
                    <a:pt x="41" y="906"/>
                  </a:lnTo>
                  <a:lnTo>
                    <a:pt x="49" y="922"/>
                  </a:lnTo>
                  <a:lnTo>
                    <a:pt x="61" y="93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Text Box 24"/>
            <p:cNvSpPr txBox="1">
              <a:spLocks noChangeArrowheads="1"/>
            </p:cNvSpPr>
            <p:nvPr/>
          </p:nvSpPr>
          <p:spPr bwMode="auto">
            <a:xfrm>
              <a:off x="434" y="1544"/>
              <a:ext cx="309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00">
                  <a:latin typeface="Times New Roman" pitchFamily="18" charset="0"/>
                </a:rPr>
                <a:t>地</a:t>
              </a:r>
            </a:p>
            <a:p>
              <a:r>
                <a:rPr lang="zh-CN" altLang="en-US" sz="2600">
                  <a:latin typeface="Times New Roman" pitchFamily="18" charset="0"/>
                </a:rPr>
                <a:t>址</a:t>
              </a:r>
            </a:p>
            <a:p>
              <a:r>
                <a:rPr lang="zh-CN" altLang="en-US" sz="2600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29733" name="Line 25"/>
            <p:cNvSpPr>
              <a:spLocks noChangeShapeType="1"/>
            </p:cNvSpPr>
            <p:nvPr/>
          </p:nvSpPr>
          <p:spPr bwMode="auto">
            <a:xfrm>
              <a:off x="960" y="14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4" name="Line 26"/>
            <p:cNvSpPr>
              <a:spLocks noChangeShapeType="1"/>
            </p:cNvSpPr>
            <p:nvPr/>
          </p:nvSpPr>
          <p:spPr bwMode="auto">
            <a:xfrm>
              <a:off x="960" y="1632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5" name="Line 27"/>
            <p:cNvSpPr>
              <a:spLocks noChangeShapeType="1"/>
            </p:cNvSpPr>
            <p:nvPr/>
          </p:nvSpPr>
          <p:spPr bwMode="auto">
            <a:xfrm>
              <a:off x="960" y="230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6" name="Line 28"/>
            <p:cNvSpPr>
              <a:spLocks noChangeShapeType="1"/>
            </p:cNvSpPr>
            <p:nvPr/>
          </p:nvSpPr>
          <p:spPr bwMode="auto">
            <a:xfrm>
              <a:off x="960" y="244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7" name="Text Box 29"/>
            <p:cNvSpPr txBox="1">
              <a:spLocks noChangeArrowheads="1"/>
            </p:cNvSpPr>
            <p:nvPr/>
          </p:nvSpPr>
          <p:spPr bwMode="auto">
            <a:xfrm>
              <a:off x="1017" y="1791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877050" y="2282602"/>
            <a:ext cx="1547813" cy="1528763"/>
            <a:chOff x="4332" y="1488"/>
            <a:chExt cx="975" cy="963"/>
          </a:xfrm>
        </p:grpSpPr>
        <p:sp>
          <p:nvSpPr>
            <p:cNvPr id="29724" name="Freeform 31"/>
            <p:cNvSpPr>
              <a:spLocks/>
            </p:cNvSpPr>
            <p:nvPr/>
          </p:nvSpPr>
          <p:spPr bwMode="auto">
            <a:xfrm>
              <a:off x="4852" y="1525"/>
              <a:ext cx="101" cy="926"/>
            </a:xfrm>
            <a:custGeom>
              <a:avLst/>
              <a:gdLst>
                <a:gd name="T0" fmla="*/ 0 w 53"/>
                <a:gd name="T1" fmla="*/ 0 h 926"/>
                <a:gd name="T2" fmla="*/ 4021 w 53"/>
                <a:gd name="T3" fmla="*/ 4 h 926"/>
                <a:gd name="T4" fmla="*/ 6555 w 53"/>
                <a:gd name="T5" fmla="*/ 20 h 926"/>
                <a:gd name="T6" fmla="*/ 9576 w 53"/>
                <a:gd name="T7" fmla="*/ 45 h 926"/>
                <a:gd name="T8" fmla="*/ 9576 w 53"/>
                <a:gd name="T9" fmla="*/ 78 h 926"/>
                <a:gd name="T10" fmla="*/ 9576 w 53"/>
                <a:gd name="T11" fmla="*/ 388 h 926"/>
                <a:gd name="T12" fmla="*/ 9576 w 53"/>
                <a:gd name="T13" fmla="*/ 416 h 926"/>
                <a:gd name="T14" fmla="*/ 12318 w 53"/>
                <a:gd name="T15" fmla="*/ 441 h 926"/>
                <a:gd name="T16" fmla="*/ 13601 w 53"/>
                <a:gd name="T17" fmla="*/ 457 h 926"/>
                <a:gd name="T18" fmla="*/ 17515 w 53"/>
                <a:gd name="T19" fmla="*/ 465 h 926"/>
                <a:gd name="T20" fmla="*/ 13601 w 53"/>
                <a:gd name="T21" fmla="*/ 469 h 926"/>
                <a:gd name="T22" fmla="*/ 12318 w 53"/>
                <a:gd name="T23" fmla="*/ 485 h 926"/>
                <a:gd name="T24" fmla="*/ 9576 w 53"/>
                <a:gd name="T25" fmla="*/ 510 h 926"/>
                <a:gd name="T26" fmla="*/ 9576 w 53"/>
                <a:gd name="T27" fmla="*/ 543 h 926"/>
                <a:gd name="T28" fmla="*/ 9576 w 53"/>
                <a:gd name="T29" fmla="*/ 848 h 926"/>
                <a:gd name="T30" fmla="*/ 9576 w 53"/>
                <a:gd name="T31" fmla="*/ 881 h 926"/>
                <a:gd name="T32" fmla="*/ 6555 w 53"/>
                <a:gd name="T33" fmla="*/ 906 h 926"/>
                <a:gd name="T34" fmla="*/ 4021 w 53"/>
                <a:gd name="T35" fmla="*/ 922 h 926"/>
                <a:gd name="T36" fmla="*/ 0 w 53"/>
                <a:gd name="T37" fmla="*/ 926 h 9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3"/>
                <a:gd name="T58" fmla="*/ 0 h 926"/>
                <a:gd name="T59" fmla="*/ 53 w 53"/>
                <a:gd name="T60" fmla="*/ 926 h 9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3" h="926">
                  <a:moveTo>
                    <a:pt x="0" y="0"/>
                  </a:moveTo>
                  <a:lnTo>
                    <a:pt x="12" y="4"/>
                  </a:lnTo>
                  <a:lnTo>
                    <a:pt x="20" y="20"/>
                  </a:lnTo>
                  <a:lnTo>
                    <a:pt x="29" y="45"/>
                  </a:lnTo>
                  <a:lnTo>
                    <a:pt x="29" y="78"/>
                  </a:lnTo>
                  <a:lnTo>
                    <a:pt x="29" y="388"/>
                  </a:lnTo>
                  <a:lnTo>
                    <a:pt x="29" y="416"/>
                  </a:lnTo>
                  <a:lnTo>
                    <a:pt x="37" y="441"/>
                  </a:lnTo>
                  <a:lnTo>
                    <a:pt x="41" y="457"/>
                  </a:lnTo>
                  <a:lnTo>
                    <a:pt x="53" y="465"/>
                  </a:lnTo>
                  <a:lnTo>
                    <a:pt x="41" y="469"/>
                  </a:lnTo>
                  <a:lnTo>
                    <a:pt x="37" y="485"/>
                  </a:lnTo>
                  <a:lnTo>
                    <a:pt x="29" y="510"/>
                  </a:lnTo>
                  <a:lnTo>
                    <a:pt x="29" y="543"/>
                  </a:lnTo>
                  <a:lnTo>
                    <a:pt x="29" y="848"/>
                  </a:lnTo>
                  <a:lnTo>
                    <a:pt x="29" y="881"/>
                  </a:lnTo>
                  <a:lnTo>
                    <a:pt x="20" y="906"/>
                  </a:lnTo>
                  <a:lnTo>
                    <a:pt x="12" y="922"/>
                  </a:lnTo>
                  <a:lnTo>
                    <a:pt x="0" y="92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Text Box 32"/>
            <p:cNvSpPr txBox="1">
              <a:spLocks noChangeArrowheads="1"/>
            </p:cNvSpPr>
            <p:nvPr/>
          </p:nvSpPr>
          <p:spPr bwMode="auto">
            <a:xfrm>
              <a:off x="4982" y="1592"/>
              <a:ext cx="325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600">
                  <a:latin typeface="Times New Roman" pitchFamily="18" charset="0"/>
                </a:rPr>
                <a:t>数</a:t>
              </a:r>
            </a:p>
            <a:p>
              <a:r>
                <a:rPr lang="zh-CN" altLang="en-US" sz="2600">
                  <a:latin typeface="Times New Roman" pitchFamily="18" charset="0"/>
                </a:rPr>
                <a:t>据</a:t>
              </a:r>
            </a:p>
            <a:p>
              <a:r>
                <a:rPr lang="zh-CN" altLang="en-US" sz="2600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29726" name="Line 33"/>
            <p:cNvSpPr>
              <a:spLocks noChangeShapeType="1"/>
            </p:cNvSpPr>
            <p:nvPr/>
          </p:nvSpPr>
          <p:spPr bwMode="auto">
            <a:xfrm rot="10800000">
              <a:off x="4332" y="244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7" name="Line 34"/>
            <p:cNvSpPr>
              <a:spLocks noChangeShapeType="1"/>
            </p:cNvSpPr>
            <p:nvPr/>
          </p:nvSpPr>
          <p:spPr bwMode="auto">
            <a:xfrm rot="10800000">
              <a:off x="4332" y="230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8" name="Line 35"/>
            <p:cNvSpPr>
              <a:spLocks noChangeShapeType="1"/>
            </p:cNvSpPr>
            <p:nvPr/>
          </p:nvSpPr>
          <p:spPr bwMode="auto">
            <a:xfrm rot="10800000">
              <a:off x="4332" y="1632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Line 36"/>
            <p:cNvSpPr>
              <a:spLocks noChangeShapeType="1"/>
            </p:cNvSpPr>
            <p:nvPr/>
          </p:nvSpPr>
          <p:spPr bwMode="auto">
            <a:xfrm rot="10800000">
              <a:off x="4332" y="14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0" name="Text Box 37"/>
            <p:cNvSpPr txBox="1">
              <a:spLocks noChangeArrowheads="1"/>
            </p:cNvSpPr>
            <p:nvPr/>
          </p:nvSpPr>
          <p:spPr bwMode="auto">
            <a:xfrm>
              <a:off x="4425" y="1791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371600" y="4741640"/>
            <a:ext cx="2271713" cy="457200"/>
            <a:chOff x="864" y="3037"/>
            <a:chExt cx="1431" cy="288"/>
          </a:xfrm>
        </p:grpSpPr>
        <p:sp>
          <p:nvSpPr>
            <p:cNvPr id="29722" name="Text Box 39"/>
            <p:cNvSpPr txBox="1">
              <a:spLocks noChangeArrowheads="1"/>
            </p:cNvSpPr>
            <p:nvPr/>
          </p:nvSpPr>
          <p:spPr bwMode="auto">
            <a:xfrm>
              <a:off x="864" y="3037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29723" name="Text Box 40"/>
            <p:cNvSpPr txBox="1">
              <a:spLocks noChangeArrowheads="1"/>
            </p:cNvSpPr>
            <p:nvPr/>
          </p:nvSpPr>
          <p:spPr bwMode="auto">
            <a:xfrm>
              <a:off x="1411" y="3037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（单向）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746500" y="4741640"/>
            <a:ext cx="2654300" cy="457200"/>
            <a:chOff x="2360" y="3037"/>
            <a:chExt cx="1672" cy="288"/>
          </a:xfrm>
        </p:grpSpPr>
        <p:sp>
          <p:nvSpPr>
            <p:cNvPr id="29720" name="Text Box 42"/>
            <p:cNvSpPr txBox="1">
              <a:spLocks noChangeArrowheads="1"/>
            </p:cNvSpPr>
            <p:nvPr/>
          </p:nvSpPr>
          <p:spPr bwMode="auto">
            <a:xfrm>
              <a:off x="2360" y="3037"/>
              <a:ext cx="11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29721" name="Text Box 43"/>
            <p:cNvSpPr txBox="1">
              <a:spLocks noChangeArrowheads="1"/>
            </p:cNvSpPr>
            <p:nvPr/>
          </p:nvSpPr>
          <p:spPr bwMode="auto">
            <a:xfrm>
              <a:off x="2908" y="3037"/>
              <a:ext cx="11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（双向）</a:t>
              </a:r>
            </a:p>
          </p:txBody>
        </p:sp>
      </p:grpSp>
      <p:sp>
        <p:nvSpPr>
          <p:cNvPr id="203820" name="Text Box 44"/>
          <p:cNvSpPr txBox="1">
            <a:spLocks noChangeArrowheads="1"/>
          </p:cNvSpPr>
          <p:nvPr/>
        </p:nvSpPr>
        <p:spPr bwMode="auto">
          <a:xfrm>
            <a:off x="2041525" y="5219477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203821" name="Text Box 45"/>
          <p:cNvSpPr txBox="1">
            <a:spLocks noChangeArrowheads="1"/>
          </p:cNvSpPr>
          <p:nvPr/>
        </p:nvSpPr>
        <p:spPr bwMode="auto">
          <a:xfrm>
            <a:off x="4387850" y="521947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03822" name="Text Box 46"/>
          <p:cNvSpPr txBox="1">
            <a:spLocks noChangeArrowheads="1"/>
          </p:cNvSpPr>
          <p:nvPr/>
        </p:nvSpPr>
        <p:spPr bwMode="auto">
          <a:xfrm>
            <a:off x="2041525" y="569096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14</a:t>
            </a:r>
          </a:p>
        </p:txBody>
      </p:sp>
      <p:sp>
        <p:nvSpPr>
          <p:cNvPr id="203823" name="Text Box 47"/>
          <p:cNvSpPr txBox="1">
            <a:spLocks noChangeArrowheads="1"/>
          </p:cNvSpPr>
          <p:nvPr/>
        </p:nvSpPr>
        <p:spPr bwMode="auto">
          <a:xfrm>
            <a:off x="4387850" y="569096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03824" name="Text Box 48"/>
          <p:cNvSpPr txBox="1">
            <a:spLocks noChangeArrowheads="1"/>
          </p:cNvSpPr>
          <p:nvPr/>
        </p:nvSpPr>
        <p:spPr bwMode="auto">
          <a:xfrm>
            <a:off x="2041525" y="6191027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13</a:t>
            </a:r>
          </a:p>
        </p:txBody>
      </p:sp>
      <p:sp>
        <p:nvSpPr>
          <p:cNvPr id="203825" name="Text Box 49"/>
          <p:cNvSpPr txBox="1">
            <a:spLocks noChangeArrowheads="1"/>
          </p:cNvSpPr>
          <p:nvPr/>
        </p:nvSpPr>
        <p:spPr bwMode="auto">
          <a:xfrm>
            <a:off x="4387850" y="619102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79512" y="239667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8.6.1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存储器芯片技术</a:t>
            </a:r>
          </a:p>
        </p:txBody>
      </p:sp>
    </p:spTree>
    <p:extLst>
      <p:ext uri="{BB962C8B-B14F-4D97-AF65-F5344CB8AC3E}">
        <p14:creationId xmlns:p14="http://schemas.microsoft.com/office/powerpoint/2010/main" val="19660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755650" y="404664"/>
            <a:ext cx="457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</a:rPr>
              <a:t>静态 </a:t>
            </a:r>
            <a:r>
              <a:rPr lang="en-US" altLang="zh-CN" sz="3200" dirty="0">
                <a:latin typeface="Times New Roman" panose="02020603050405020304" pitchFamily="18" charset="0"/>
              </a:rPr>
              <a:t>RAM (SRAM) 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219200" y="1090464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 (1) 静态 </a:t>
            </a:r>
            <a:r>
              <a:rPr lang="en-US" altLang="zh-CN" sz="2800">
                <a:latin typeface="Times New Roman" panose="02020603050405020304" pitchFamily="18" charset="0"/>
              </a:rPr>
              <a:t>RAM </a:t>
            </a:r>
            <a:r>
              <a:rPr lang="zh-CN" altLang="en-US" sz="2800">
                <a:latin typeface="Times New Roman" panose="02020603050405020304" pitchFamily="18" charset="0"/>
              </a:rPr>
              <a:t>基本电路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6461125" y="5546577"/>
            <a:ext cx="216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´ </a:t>
            </a:r>
            <a:r>
              <a:rPr lang="zh-CN" altLang="en-US" sz="2400">
                <a:latin typeface="Times New Roman" panose="02020603050405020304" pitchFamily="18" charset="0"/>
              </a:rPr>
              <a:t>触发器非端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24600" y="1669902"/>
            <a:ext cx="2301875" cy="481012"/>
            <a:chOff x="4070" y="1034"/>
            <a:chExt cx="1450" cy="303"/>
          </a:xfrm>
        </p:grpSpPr>
        <p:grpSp>
          <p:nvGrpSpPr>
            <p:cNvPr id="34915" name="Group 7"/>
            <p:cNvGrpSpPr>
              <a:grpSpLocks/>
            </p:cNvGrpSpPr>
            <p:nvPr/>
          </p:nvGrpSpPr>
          <p:grpSpPr bwMode="auto">
            <a:xfrm>
              <a:off x="4070" y="1034"/>
              <a:ext cx="338" cy="297"/>
              <a:chOff x="4070" y="1034"/>
              <a:chExt cx="338" cy="297"/>
            </a:xfrm>
          </p:grpSpPr>
          <p:sp>
            <p:nvSpPr>
              <p:cNvPr id="34921" name="Rectangle 8"/>
              <p:cNvSpPr>
                <a:spLocks noChangeArrowheads="1"/>
              </p:cNvSpPr>
              <p:nvPr/>
            </p:nvSpPr>
            <p:spPr bwMode="auto">
              <a:xfrm>
                <a:off x="4228" y="111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4922" name="Text Box 9"/>
              <p:cNvSpPr txBox="1">
                <a:spLocks noChangeArrowheads="1"/>
              </p:cNvSpPr>
              <p:nvPr/>
            </p:nvSpPr>
            <p:spPr bwMode="auto">
              <a:xfrm>
                <a:off x="4070" y="103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916" name="Group 10"/>
            <p:cNvGrpSpPr>
              <a:grpSpLocks/>
            </p:cNvGrpSpPr>
            <p:nvPr/>
          </p:nvGrpSpPr>
          <p:grpSpPr bwMode="auto">
            <a:xfrm>
              <a:off x="4502" y="1040"/>
              <a:ext cx="338" cy="297"/>
              <a:chOff x="4070" y="1034"/>
              <a:chExt cx="338" cy="297"/>
            </a:xfrm>
          </p:grpSpPr>
          <p:sp>
            <p:nvSpPr>
              <p:cNvPr id="34919" name="Rectangle 11"/>
              <p:cNvSpPr>
                <a:spLocks noChangeArrowheads="1"/>
              </p:cNvSpPr>
              <p:nvPr/>
            </p:nvSpPr>
            <p:spPr bwMode="auto">
              <a:xfrm>
                <a:off x="4228" y="111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920" name="Text Box 12"/>
              <p:cNvSpPr txBox="1">
                <a:spLocks noChangeArrowheads="1"/>
              </p:cNvSpPr>
              <p:nvPr/>
            </p:nvSpPr>
            <p:spPr bwMode="auto">
              <a:xfrm>
                <a:off x="4070" y="103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917" name="Text Box 13"/>
            <p:cNvSpPr txBox="1">
              <a:spLocks noChangeArrowheads="1"/>
            </p:cNvSpPr>
            <p:nvPr/>
          </p:nvSpPr>
          <p:spPr bwMode="auto">
            <a:xfrm>
              <a:off x="4358" y="1034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latin typeface="Times New Roman" panose="02020603050405020304" pitchFamily="18" charset="0"/>
                </a:rPr>
                <a:t>~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4918" name="Text Box 14"/>
            <p:cNvSpPr txBox="1">
              <a:spLocks noChangeArrowheads="1"/>
            </p:cNvSpPr>
            <p:nvPr/>
          </p:nvSpPr>
          <p:spPr bwMode="auto">
            <a:xfrm>
              <a:off x="4825" y="1041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触发器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324600" y="2414439"/>
            <a:ext cx="2322513" cy="474663"/>
            <a:chOff x="5881" y="1761"/>
            <a:chExt cx="1463" cy="299"/>
          </a:xfrm>
        </p:grpSpPr>
        <p:grpSp>
          <p:nvGrpSpPr>
            <p:cNvPr id="34907" name="Group 16"/>
            <p:cNvGrpSpPr>
              <a:grpSpLocks/>
            </p:cNvGrpSpPr>
            <p:nvPr/>
          </p:nvGrpSpPr>
          <p:grpSpPr bwMode="auto">
            <a:xfrm>
              <a:off x="5881" y="1769"/>
              <a:ext cx="338" cy="288"/>
              <a:chOff x="4032" y="1337"/>
              <a:chExt cx="338" cy="288"/>
            </a:xfrm>
          </p:grpSpPr>
          <p:sp>
            <p:nvSpPr>
              <p:cNvPr id="34913" name="Rectangle 17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4914" name="Text Box 18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908" name="Group 19"/>
            <p:cNvGrpSpPr>
              <a:grpSpLocks/>
            </p:cNvGrpSpPr>
            <p:nvPr/>
          </p:nvGrpSpPr>
          <p:grpSpPr bwMode="auto">
            <a:xfrm>
              <a:off x="6323" y="1769"/>
              <a:ext cx="338" cy="291"/>
              <a:chOff x="4464" y="1337"/>
              <a:chExt cx="338" cy="291"/>
            </a:xfrm>
          </p:grpSpPr>
          <p:sp>
            <p:nvSpPr>
              <p:cNvPr id="34911" name="Text Box 20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2" name="Rectangle 21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34909" name="Text Box 22"/>
            <p:cNvSpPr txBox="1">
              <a:spLocks noChangeArrowheads="1"/>
            </p:cNvSpPr>
            <p:nvPr/>
          </p:nvSpPr>
          <p:spPr bwMode="auto">
            <a:xfrm>
              <a:off x="6169" y="177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latin typeface="Times New Roman" panose="02020603050405020304" pitchFamily="18" charset="0"/>
                </a:rPr>
                <a:t>、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4910" name="Text Box 23"/>
            <p:cNvSpPr txBox="1">
              <a:spLocks noChangeArrowheads="1"/>
            </p:cNvSpPr>
            <p:nvPr/>
          </p:nvSpPr>
          <p:spPr bwMode="auto">
            <a:xfrm>
              <a:off x="6649" y="1761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行开关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324600" y="3128814"/>
            <a:ext cx="2322513" cy="474663"/>
            <a:chOff x="4201" y="1857"/>
            <a:chExt cx="1463" cy="299"/>
          </a:xfrm>
        </p:grpSpPr>
        <p:grpSp>
          <p:nvGrpSpPr>
            <p:cNvPr id="34899" name="Group 25"/>
            <p:cNvGrpSpPr>
              <a:grpSpLocks/>
            </p:cNvGrpSpPr>
            <p:nvPr/>
          </p:nvGrpSpPr>
          <p:grpSpPr bwMode="auto">
            <a:xfrm>
              <a:off x="4201" y="1865"/>
              <a:ext cx="338" cy="288"/>
              <a:chOff x="4032" y="1337"/>
              <a:chExt cx="338" cy="288"/>
            </a:xfrm>
          </p:grpSpPr>
          <p:sp>
            <p:nvSpPr>
              <p:cNvPr id="34905" name="Rectangle 26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4906" name="Text Box 27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900" name="Group 28"/>
            <p:cNvGrpSpPr>
              <a:grpSpLocks/>
            </p:cNvGrpSpPr>
            <p:nvPr/>
          </p:nvGrpSpPr>
          <p:grpSpPr bwMode="auto">
            <a:xfrm>
              <a:off x="4643" y="1865"/>
              <a:ext cx="338" cy="291"/>
              <a:chOff x="4464" y="1337"/>
              <a:chExt cx="338" cy="291"/>
            </a:xfrm>
          </p:grpSpPr>
          <p:sp>
            <p:nvSpPr>
              <p:cNvPr id="34903" name="Text Box 29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04" name="Rectangle 30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sp>
          <p:nvSpPr>
            <p:cNvPr id="34901" name="Text Box 31"/>
            <p:cNvSpPr txBox="1">
              <a:spLocks noChangeArrowheads="1"/>
            </p:cNvSpPr>
            <p:nvPr/>
          </p:nvSpPr>
          <p:spPr bwMode="auto">
            <a:xfrm>
              <a:off x="4489" y="186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latin typeface="Times New Roman" panose="02020603050405020304" pitchFamily="18" charset="0"/>
                </a:rPr>
                <a:t>、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4902" name="Text Box 32"/>
            <p:cNvSpPr txBox="1">
              <a:spLocks noChangeArrowheads="1"/>
            </p:cNvSpPr>
            <p:nvPr/>
          </p:nvSpPr>
          <p:spPr bwMode="auto">
            <a:xfrm>
              <a:off x="4969" y="1857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列开关</a:t>
              </a: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6324600" y="3843189"/>
            <a:ext cx="2628900" cy="474663"/>
            <a:chOff x="4176" y="2193"/>
            <a:chExt cx="1656" cy="299"/>
          </a:xfrm>
        </p:grpSpPr>
        <p:grpSp>
          <p:nvGrpSpPr>
            <p:cNvPr id="34891" name="Group 34"/>
            <p:cNvGrpSpPr>
              <a:grpSpLocks/>
            </p:cNvGrpSpPr>
            <p:nvPr/>
          </p:nvGrpSpPr>
          <p:grpSpPr bwMode="auto">
            <a:xfrm>
              <a:off x="4176" y="2201"/>
              <a:ext cx="338" cy="288"/>
              <a:chOff x="4032" y="1337"/>
              <a:chExt cx="338" cy="288"/>
            </a:xfrm>
          </p:grpSpPr>
          <p:sp>
            <p:nvSpPr>
              <p:cNvPr id="34897" name="Rectangle 35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4898" name="Text Box 36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892" name="Group 37"/>
            <p:cNvGrpSpPr>
              <a:grpSpLocks/>
            </p:cNvGrpSpPr>
            <p:nvPr/>
          </p:nvGrpSpPr>
          <p:grpSpPr bwMode="auto">
            <a:xfrm>
              <a:off x="4618" y="2201"/>
              <a:ext cx="338" cy="291"/>
              <a:chOff x="4464" y="1337"/>
              <a:chExt cx="338" cy="291"/>
            </a:xfrm>
          </p:grpSpPr>
          <p:sp>
            <p:nvSpPr>
              <p:cNvPr id="34895" name="Text Box 38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96" name="Rectangle 39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sp>
          <p:nvSpPr>
            <p:cNvPr id="34893" name="Text Box 40"/>
            <p:cNvSpPr txBox="1">
              <a:spLocks noChangeArrowheads="1"/>
            </p:cNvSpPr>
            <p:nvPr/>
          </p:nvSpPr>
          <p:spPr bwMode="auto">
            <a:xfrm>
              <a:off x="4464" y="220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latin typeface="Times New Roman" panose="02020603050405020304" pitchFamily="18" charset="0"/>
                </a:rPr>
                <a:t>、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4894" name="Text Box 41"/>
            <p:cNvSpPr txBox="1">
              <a:spLocks noChangeArrowheads="1"/>
            </p:cNvSpPr>
            <p:nvPr/>
          </p:nvSpPr>
          <p:spPr bwMode="auto">
            <a:xfrm>
              <a:off x="4944" y="2193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一列共用</a:t>
              </a:r>
            </a:p>
          </p:txBody>
        </p:sp>
      </p:grpSp>
      <p:sp>
        <p:nvSpPr>
          <p:cNvPr id="208938" name="Text Box 42"/>
          <p:cNvSpPr txBox="1">
            <a:spLocks noChangeArrowheads="1"/>
          </p:cNvSpPr>
          <p:nvPr/>
        </p:nvSpPr>
        <p:spPr bwMode="auto">
          <a:xfrm>
            <a:off x="6461125" y="4798864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A </a:t>
            </a:r>
            <a:r>
              <a:rPr lang="en-US" altLang="zh-CN" sz="2400" b="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触发器原端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46038" y="1795314"/>
            <a:ext cx="6592887" cy="4278313"/>
            <a:chOff x="29" y="1548"/>
            <a:chExt cx="4153" cy="2695"/>
          </a:xfrm>
        </p:grpSpPr>
        <p:sp>
          <p:nvSpPr>
            <p:cNvPr id="34832" name="Rectangle 44"/>
            <p:cNvSpPr>
              <a:spLocks noChangeArrowheads="1"/>
            </p:cNvSpPr>
            <p:nvPr/>
          </p:nvSpPr>
          <p:spPr bwMode="auto">
            <a:xfrm>
              <a:off x="1431" y="1728"/>
              <a:ext cx="960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33" name="Text Box 45"/>
            <p:cNvSpPr txBox="1">
              <a:spLocks noChangeArrowheads="1"/>
            </p:cNvSpPr>
            <p:nvPr/>
          </p:nvSpPr>
          <p:spPr bwMode="auto">
            <a:xfrm>
              <a:off x="1526" y="1776"/>
              <a:ext cx="7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 ~  </a:t>
              </a: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4834" name="Freeform 46"/>
            <p:cNvSpPr>
              <a:spLocks/>
            </p:cNvSpPr>
            <p:nvPr/>
          </p:nvSpPr>
          <p:spPr bwMode="auto">
            <a:xfrm>
              <a:off x="2391" y="1920"/>
              <a:ext cx="318" cy="141"/>
            </a:xfrm>
            <a:custGeom>
              <a:avLst/>
              <a:gdLst>
                <a:gd name="T0" fmla="*/ 0 w 318"/>
                <a:gd name="T1" fmla="*/ 0 h 141"/>
                <a:gd name="T2" fmla="*/ 315 w 318"/>
                <a:gd name="T3" fmla="*/ 0 h 141"/>
                <a:gd name="T4" fmla="*/ 318 w 318"/>
                <a:gd name="T5" fmla="*/ 141 h 141"/>
                <a:gd name="T6" fmla="*/ 0 60000 65536"/>
                <a:gd name="T7" fmla="*/ 0 60000 65536"/>
                <a:gd name="T8" fmla="*/ 0 60000 65536"/>
                <a:gd name="T9" fmla="*/ 0 w 318"/>
                <a:gd name="T10" fmla="*/ 0 h 141"/>
                <a:gd name="T11" fmla="*/ 318 w 318"/>
                <a:gd name="T12" fmla="*/ 141 h 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141">
                  <a:moveTo>
                    <a:pt x="0" y="0"/>
                  </a:moveTo>
                  <a:lnTo>
                    <a:pt x="315" y="0"/>
                  </a:lnTo>
                  <a:lnTo>
                    <a:pt x="318" y="14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5" name="Freeform 47"/>
            <p:cNvSpPr>
              <a:spLocks/>
            </p:cNvSpPr>
            <p:nvPr/>
          </p:nvSpPr>
          <p:spPr bwMode="auto">
            <a:xfrm>
              <a:off x="1104" y="1920"/>
              <a:ext cx="327" cy="144"/>
            </a:xfrm>
            <a:custGeom>
              <a:avLst/>
              <a:gdLst>
                <a:gd name="T0" fmla="*/ 327 w 327"/>
                <a:gd name="T1" fmla="*/ 0 h 144"/>
                <a:gd name="T2" fmla="*/ 0 w 327"/>
                <a:gd name="T3" fmla="*/ 0 h 144"/>
                <a:gd name="T4" fmla="*/ 0 w 327"/>
                <a:gd name="T5" fmla="*/ 144 h 144"/>
                <a:gd name="T6" fmla="*/ 0 60000 65536"/>
                <a:gd name="T7" fmla="*/ 0 60000 65536"/>
                <a:gd name="T8" fmla="*/ 0 60000 65536"/>
                <a:gd name="T9" fmla="*/ 0 w 327"/>
                <a:gd name="T10" fmla="*/ 0 h 144"/>
                <a:gd name="T11" fmla="*/ 327 w 327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7" h="144">
                  <a:moveTo>
                    <a:pt x="327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4836" name="Group 48"/>
            <p:cNvGrpSpPr>
              <a:grpSpLocks/>
            </p:cNvGrpSpPr>
            <p:nvPr/>
          </p:nvGrpSpPr>
          <p:grpSpPr bwMode="auto">
            <a:xfrm>
              <a:off x="2634" y="2064"/>
              <a:ext cx="243" cy="48"/>
              <a:chOff x="3459" y="1296"/>
              <a:chExt cx="243" cy="48"/>
            </a:xfrm>
          </p:grpSpPr>
          <p:sp>
            <p:nvSpPr>
              <p:cNvPr id="34889" name="Line 49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90" name="Line 50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37" name="Group 51"/>
            <p:cNvGrpSpPr>
              <a:grpSpLocks/>
            </p:cNvGrpSpPr>
            <p:nvPr/>
          </p:nvGrpSpPr>
          <p:grpSpPr bwMode="auto">
            <a:xfrm>
              <a:off x="948" y="2064"/>
              <a:ext cx="243" cy="48"/>
              <a:chOff x="3459" y="1296"/>
              <a:chExt cx="243" cy="48"/>
            </a:xfrm>
          </p:grpSpPr>
          <p:sp>
            <p:nvSpPr>
              <p:cNvPr id="34887" name="Line 5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8" name="Line 5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38" name="Group 54"/>
            <p:cNvGrpSpPr>
              <a:grpSpLocks/>
            </p:cNvGrpSpPr>
            <p:nvPr/>
          </p:nvGrpSpPr>
          <p:grpSpPr bwMode="auto">
            <a:xfrm rot="5400000">
              <a:off x="2917" y="2772"/>
              <a:ext cx="243" cy="48"/>
              <a:chOff x="3459" y="1296"/>
              <a:chExt cx="243" cy="48"/>
            </a:xfrm>
          </p:grpSpPr>
          <p:sp>
            <p:nvSpPr>
              <p:cNvPr id="34885" name="Line 55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6" name="Line 56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39" name="Group 57"/>
            <p:cNvGrpSpPr>
              <a:grpSpLocks/>
            </p:cNvGrpSpPr>
            <p:nvPr/>
          </p:nvGrpSpPr>
          <p:grpSpPr bwMode="auto">
            <a:xfrm rot="-5400000">
              <a:off x="709" y="2772"/>
              <a:ext cx="243" cy="48"/>
              <a:chOff x="3459" y="1296"/>
              <a:chExt cx="243" cy="48"/>
            </a:xfrm>
          </p:grpSpPr>
          <p:sp>
            <p:nvSpPr>
              <p:cNvPr id="34883" name="Line 58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4" name="Line 59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40" name="Line 60"/>
            <p:cNvSpPr>
              <a:spLocks noChangeShapeType="1"/>
            </p:cNvSpPr>
            <p:nvPr/>
          </p:nvSpPr>
          <p:spPr bwMode="auto">
            <a:xfrm>
              <a:off x="855" y="2784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1" name="Freeform 61"/>
            <p:cNvSpPr>
              <a:spLocks/>
            </p:cNvSpPr>
            <p:nvPr/>
          </p:nvSpPr>
          <p:spPr bwMode="auto">
            <a:xfrm>
              <a:off x="3063" y="2832"/>
              <a:ext cx="192" cy="672"/>
            </a:xfrm>
            <a:custGeom>
              <a:avLst/>
              <a:gdLst>
                <a:gd name="T0" fmla="*/ 0 w 192"/>
                <a:gd name="T1" fmla="*/ 0 h 672"/>
                <a:gd name="T2" fmla="*/ 192 w 192"/>
                <a:gd name="T3" fmla="*/ 0 h 672"/>
                <a:gd name="T4" fmla="*/ 192 w 192"/>
                <a:gd name="T5" fmla="*/ 672 h 672"/>
                <a:gd name="T6" fmla="*/ 0 60000 65536"/>
                <a:gd name="T7" fmla="*/ 0 60000 65536"/>
                <a:gd name="T8" fmla="*/ 0 60000 65536"/>
                <a:gd name="T9" fmla="*/ 0 w 192"/>
                <a:gd name="T10" fmla="*/ 0 h 672"/>
                <a:gd name="T11" fmla="*/ 192 w 19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2" name="AutoShape 62"/>
            <p:cNvSpPr>
              <a:spLocks noChangeArrowheads="1"/>
            </p:cNvSpPr>
            <p:nvPr/>
          </p:nvSpPr>
          <p:spPr bwMode="auto">
            <a:xfrm rot="5400000">
              <a:off x="2055" y="3360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34843" name="Group 63"/>
            <p:cNvGrpSpPr>
              <a:grpSpLocks/>
            </p:cNvGrpSpPr>
            <p:nvPr/>
          </p:nvGrpSpPr>
          <p:grpSpPr bwMode="auto">
            <a:xfrm rot="10800000">
              <a:off x="1335" y="3360"/>
              <a:ext cx="384" cy="288"/>
              <a:chOff x="1248" y="3648"/>
              <a:chExt cx="384" cy="288"/>
            </a:xfrm>
          </p:grpSpPr>
          <p:sp>
            <p:nvSpPr>
              <p:cNvPr id="34881" name="AutoShape 64"/>
              <p:cNvSpPr>
                <a:spLocks noChangeArrowheads="1"/>
              </p:cNvSpPr>
              <p:nvPr/>
            </p:nvSpPr>
            <p:spPr bwMode="auto">
              <a:xfrm rot="5400000">
                <a:off x="1248" y="3648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4882" name="Oval 65"/>
              <p:cNvSpPr>
                <a:spLocks noChangeArrowheads="1"/>
              </p:cNvSpPr>
              <p:nvPr/>
            </p:nvSpPr>
            <p:spPr bwMode="auto">
              <a:xfrm>
                <a:off x="1536" y="374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34844" name="Line 66"/>
            <p:cNvSpPr>
              <a:spLocks noChangeShapeType="1"/>
            </p:cNvSpPr>
            <p:nvPr/>
          </p:nvSpPr>
          <p:spPr bwMode="auto">
            <a:xfrm>
              <a:off x="2343" y="350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5" name="AutoShape 67"/>
            <p:cNvSpPr>
              <a:spLocks noChangeArrowheads="1"/>
            </p:cNvSpPr>
            <p:nvPr/>
          </p:nvSpPr>
          <p:spPr bwMode="auto">
            <a:xfrm rot="5400000">
              <a:off x="3447" y="3360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46" name="Line 68"/>
            <p:cNvSpPr>
              <a:spLocks noChangeShapeType="1"/>
            </p:cNvSpPr>
            <p:nvPr/>
          </p:nvSpPr>
          <p:spPr bwMode="auto">
            <a:xfrm>
              <a:off x="3735" y="35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7" name="Line 69"/>
            <p:cNvSpPr>
              <a:spLocks noChangeShapeType="1"/>
            </p:cNvSpPr>
            <p:nvPr/>
          </p:nvSpPr>
          <p:spPr bwMode="auto">
            <a:xfrm>
              <a:off x="1719" y="35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8" name="Line 70"/>
            <p:cNvSpPr>
              <a:spLocks noChangeShapeType="1"/>
            </p:cNvSpPr>
            <p:nvPr/>
          </p:nvSpPr>
          <p:spPr bwMode="auto">
            <a:xfrm>
              <a:off x="1888" y="3504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9" name="Line 71"/>
            <p:cNvSpPr>
              <a:spLocks noChangeShapeType="1"/>
            </p:cNvSpPr>
            <p:nvPr/>
          </p:nvSpPr>
          <p:spPr bwMode="auto">
            <a:xfrm flipV="1">
              <a:off x="2199" y="357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0" name="Freeform 72"/>
            <p:cNvSpPr>
              <a:spLocks/>
            </p:cNvSpPr>
            <p:nvPr/>
          </p:nvSpPr>
          <p:spPr bwMode="auto">
            <a:xfrm>
              <a:off x="1575" y="3586"/>
              <a:ext cx="624" cy="314"/>
            </a:xfrm>
            <a:custGeom>
              <a:avLst/>
              <a:gdLst>
                <a:gd name="T0" fmla="*/ 2 w 576"/>
                <a:gd name="T1" fmla="*/ 0 h 314"/>
                <a:gd name="T2" fmla="*/ 0 w 576"/>
                <a:gd name="T3" fmla="*/ 314 h 314"/>
                <a:gd name="T4" fmla="*/ 1184 w 576"/>
                <a:gd name="T5" fmla="*/ 314 h 314"/>
                <a:gd name="T6" fmla="*/ 0 60000 65536"/>
                <a:gd name="T7" fmla="*/ 0 60000 65536"/>
                <a:gd name="T8" fmla="*/ 0 60000 65536"/>
                <a:gd name="T9" fmla="*/ 0 w 576"/>
                <a:gd name="T10" fmla="*/ 0 h 314"/>
                <a:gd name="T11" fmla="*/ 576 w 576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314">
                  <a:moveTo>
                    <a:pt x="2" y="0"/>
                  </a:moveTo>
                  <a:lnTo>
                    <a:pt x="0" y="314"/>
                  </a:lnTo>
                  <a:lnTo>
                    <a:pt x="576" y="31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1" name="Freeform 73"/>
            <p:cNvSpPr>
              <a:spLocks/>
            </p:cNvSpPr>
            <p:nvPr/>
          </p:nvSpPr>
          <p:spPr bwMode="auto">
            <a:xfrm>
              <a:off x="567" y="2832"/>
              <a:ext cx="768" cy="672"/>
            </a:xfrm>
            <a:custGeom>
              <a:avLst/>
              <a:gdLst>
                <a:gd name="T0" fmla="*/ 240 w 768"/>
                <a:gd name="T1" fmla="*/ 0 h 720"/>
                <a:gd name="T2" fmla="*/ 0 w 768"/>
                <a:gd name="T3" fmla="*/ 0 h 720"/>
                <a:gd name="T4" fmla="*/ 0 w 768"/>
                <a:gd name="T5" fmla="*/ 386 h 720"/>
                <a:gd name="T6" fmla="*/ 768 w 768"/>
                <a:gd name="T7" fmla="*/ 386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720"/>
                <a:gd name="T14" fmla="*/ 768 w 768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720">
                  <a:moveTo>
                    <a:pt x="240" y="0"/>
                  </a:moveTo>
                  <a:lnTo>
                    <a:pt x="0" y="0"/>
                  </a:lnTo>
                  <a:lnTo>
                    <a:pt x="0" y="720"/>
                  </a:lnTo>
                  <a:lnTo>
                    <a:pt x="768" y="7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Freeform 74"/>
            <p:cNvSpPr>
              <a:spLocks/>
            </p:cNvSpPr>
            <p:nvPr/>
          </p:nvSpPr>
          <p:spPr bwMode="auto">
            <a:xfrm>
              <a:off x="327" y="2112"/>
              <a:ext cx="2425" cy="384"/>
            </a:xfrm>
            <a:custGeom>
              <a:avLst/>
              <a:gdLst>
                <a:gd name="T0" fmla="*/ 923 w 2736"/>
                <a:gd name="T1" fmla="*/ 0 h 240"/>
                <a:gd name="T2" fmla="*/ 923 w 2736"/>
                <a:gd name="T3" fmla="*/ 16474 h 240"/>
                <a:gd name="T4" fmla="*/ 0 w 2736"/>
                <a:gd name="T5" fmla="*/ 16474 h 240"/>
                <a:gd name="T6" fmla="*/ 0 60000 65536"/>
                <a:gd name="T7" fmla="*/ 0 60000 65536"/>
                <a:gd name="T8" fmla="*/ 0 60000 65536"/>
                <a:gd name="T9" fmla="*/ 0 w 2736"/>
                <a:gd name="T10" fmla="*/ 0 h 240"/>
                <a:gd name="T11" fmla="*/ 2736 w 27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3" name="Freeform 75"/>
            <p:cNvSpPr>
              <a:spLocks/>
            </p:cNvSpPr>
            <p:nvPr/>
          </p:nvSpPr>
          <p:spPr bwMode="auto">
            <a:xfrm>
              <a:off x="1059" y="2112"/>
              <a:ext cx="2" cy="383"/>
            </a:xfrm>
            <a:custGeom>
              <a:avLst/>
              <a:gdLst>
                <a:gd name="T0" fmla="*/ 0 w 2"/>
                <a:gd name="T1" fmla="*/ 0 h 383"/>
                <a:gd name="T2" fmla="*/ 2 w 2"/>
                <a:gd name="T3" fmla="*/ 383 h 383"/>
                <a:gd name="T4" fmla="*/ 0 60000 65536"/>
                <a:gd name="T5" fmla="*/ 0 60000 65536"/>
                <a:gd name="T6" fmla="*/ 0 w 2"/>
                <a:gd name="T7" fmla="*/ 0 h 383"/>
                <a:gd name="T8" fmla="*/ 2 w 2"/>
                <a:gd name="T9" fmla="*/ 383 h 3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83">
                  <a:moveTo>
                    <a:pt x="0" y="0"/>
                  </a:moveTo>
                  <a:lnTo>
                    <a:pt x="2" y="38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4" name="Freeform 76"/>
            <p:cNvSpPr>
              <a:spLocks/>
            </p:cNvSpPr>
            <p:nvPr/>
          </p:nvSpPr>
          <p:spPr bwMode="auto">
            <a:xfrm>
              <a:off x="375" y="2784"/>
              <a:ext cx="1536" cy="384"/>
            </a:xfrm>
            <a:custGeom>
              <a:avLst/>
              <a:gdLst>
                <a:gd name="T0" fmla="*/ 316 w 1872"/>
                <a:gd name="T1" fmla="*/ 0 h 384"/>
                <a:gd name="T2" fmla="*/ 316 w 1872"/>
                <a:gd name="T3" fmla="*/ 384 h 384"/>
                <a:gd name="T4" fmla="*/ 0 w 1872"/>
                <a:gd name="T5" fmla="*/ 384 h 384"/>
                <a:gd name="T6" fmla="*/ 0 60000 65536"/>
                <a:gd name="T7" fmla="*/ 0 60000 65536"/>
                <a:gd name="T8" fmla="*/ 0 60000 65536"/>
                <a:gd name="T9" fmla="*/ 0 w 1872"/>
                <a:gd name="T10" fmla="*/ 0 h 384"/>
                <a:gd name="T11" fmla="*/ 1872 w 187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84">
                  <a:moveTo>
                    <a:pt x="1872" y="0"/>
                  </a:moveTo>
                  <a:lnTo>
                    <a:pt x="1872" y="384"/>
                  </a:lnTo>
                  <a:lnTo>
                    <a:pt x="0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5" name="Line 77"/>
            <p:cNvSpPr>
              <a:spLocks noChangeShapeType="1"/>
            </p:cNvSpPr>
            <p:nvPr/>
          </p:nvSpPr>
          <p:spPr bwMode="auto">
            <a:xfrm flipV="1">
              <a:off x="3591" y="358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6" name="Freeform 78"/>
            <p:cNvSpPr>
              <a:spLocks/>
            </p:cNvSpPr>
            <p:nvPr/>
          </p:nvSpPr>
          <p:spPr bwMode="auto">
            <a:xfrm>
              <a:off x="567" y="1920"/>
              <a:ext cx="459" cy="816"/>
            </a:xfrm>
            <a:custGeom>
              <a:avLst/>
              <a:gdLst>
                <a:gd name="T0" fmla="*/ 459 w 459"/>
                <a:gd name="T1" fmla="*/ 144 h 816"/>
                <a:gd name="T2" fmla="*/ 459 w 459"/>
                <a:gd name="T3" fmla="*/ 0 h 816"/>
                <a:gd name="T4" fmla="*/ 0 w 459"/>
                <a:gd name="T5" fmla="*/ 0 h 816"/>
                <a:gd name="T6" fmla="*/ 0 w 459"/>
                <a:gd name="T7" fmla="*/ 816 h 816"/>
                <a:gd name="T8" fmla="*/ 240 w 459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9"/>
                <a:gd name="T16" fmla="*/ 0 h 816"/>
                <a:gd name="T17" fmla="*/ 459 w 459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9" h="816">
                  <a:moveTo>
                    <a:pt x="459" y="144"/>
                  </a:moveTo>
                  <a:lnTo>
                    <a:pt x="459" y="0"/>
                  </a:lnTo>
                  <a:lnTo>
                    <a:pt x="0" y="0"/>
                  </a:lnTo>
                  <a:lnTo>
                    <a:pt x="0" y="816"/>
                  </a:lnTo>
                  <a:lnTo>
                    <a:pt x="240" y="81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Freeform 79"/>
            <p:cNvSpPr>
              <a:spLocks/>
            </p:cNvSpPr>
            <p:nvPr/>
          </p:nvSpPr>
          <p:spPr bwMode="auto">
            <a:xfrm>
              <a:off x="2793" y="1920"/>
              <a:ext cx="462" cy="818"/>
            </a:xfrm>
            <a:custGeom>
              <a:avLst/>
              <a:gdLst>
                <a:gd name="T0" fmla="*/ 3 w 462"/>
                <a:gd name="T1" fmla="*/ 144 h 818"/>
                <a:gd name="T2" fmla="*/ 0 w 462"/>
                <a:gd name="T3" fmla="*/ 0 h 818"/>
                <a:gd name="T4" fmla="*/ 462 w 462"/>
                <a:gd name="T5" fmla="*/ 0 h 818"/>
                <a:gd name="T6" fmla="*/ 462 w 462"/>
                <a:gd name="T7" fmla="*/ 816 h 818"/>
                <a:gd name="T8" fmla="*/ 272 w 462"/>
                <a:gd name="T9" fmla="*/ 818 h 8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2"/>
                <a:gd name="T16" fmla="*/ 0 h 818"/>
                <a:gd name="T17" fmla="*/ 462 w 462"/>
                <a:gd name="T18" fmla="*/ 818 h 8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2" h="818">
                  <a:moveTo>
                    <a:pt x="3" y="144"/>
                  </a:moveTo>
                  <a:lnTo>
                    <a:pt x="0" y="0"/>
                  </a:lnTo>
                  <a:lnTo>
                    <a:pt x="462" y="0"/>
                  </a:lnTo>
                  <a:lnTo>
                    <a:pt x="462" y="816"/>
                  </a:lnTo>
                  <a:lnTo>
                    <a:pt x="272" y="81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8" name="Text Box 80"/>
            <p:cNvSpPr txBox="1">
              <a:spLocks noChangeArrowheads="1"/>
            </p:cNvSpPr>
            <p:nvPr/>
          </p:nvSpPr>
          <p:spPr bwMode="auto">
            <a:xfrm>
              <a:off x="733" y="1910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5</a:t>
              </a:r>
              <a:endParaRPr lang="zh-CN" altLang="en-US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34859" name="Text Box 81"/>
            <p:cNvSpPr txBox="1">
              <a:spLocks noChangeArrowheads="1"/>
            </p:cNvSpPr>
            <p:nvPr/>
          </p:nvSpPr>
          <p:spPr bwMode="auto">
            <a:xfrm>
              <a:off x="2825" y="1910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6</a:t>
              </a:r>
              <a:endParaRPr lang="zh-CN" altLang="en-US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34860" name="Text Box 82"/>
            <p:cNvSpPr txBox="1">
              <a:spLocks noChangeArrowheads="1"/>
            </p:cNvSpPr>
            <p:nvPr/>
          </p:nvSpPr>
          <p:spPr bwMode="auto">
            <a:xfrm>
              <a:off x="816" y="254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861" name="Text Box 83"/>
            <p:cNvSpPr txBox="1">
              <a:spLocks noChangeArrowheads="1"/>
            </p:cNvSpPr>
            <p:nvPr/>
          </p:nvSpPr>
          <p:spPr bwMode="auto">
            <a:xfrm>
              <a:off x="912" y="2624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4862" name="Text Box 84"/>
            <p:cNvSpPr txBox="1">
              <a:spLocks noChangeArrowheads="1"/>
            </p:cNvSpPr>
            <p:nvPr/>
          </p:nvSpPr>
          <p:spPr bwMode="auto">
            <a:xfrm>
              <a:off x="2753" y="254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863" name="Text Box 85"/>
            <p:cNvSpPr txBox="1">
              <a:spLocks noChangeArrowheads="1"/>
            </p:cNvSpPr>
            <p:nvPr/>
          </p:nvSpPr>
          <p:spPr bwMode="auto">
            <a:xfrm>
              <a:off x="2875" y="2624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4864" name="Text Box 86"/>
            <p:cNvSpPr txBox="1">
              <a:spLocks noChangeArrowheads="1"/>
            </p:cNvSpPr>
            <p:nvPr/>
          </p:nvSpPr>
          <p:spPr bwMode="auto">
            <a:xfrm>
              <a:off x="1200" y="1680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</a:p>
          </p:txBody>
        </p:sp>
        <p:sp>
          <p:nvSpPr>
            <p:cNvPr id="34865" name="Text Box 87"/>
            <p:cNvSpPr txBox="1">
              <a:spLocks noChangeArrowheads="1"/>
            </p:cNvSpPr>
            <p:nvPr/>
          </p:nvSpPr>
          <p:spPr bwMode="auto">
            <a:xfrm>
              <a:off x="2360" y="168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866" name="Text Box 88"/>
            <p:cNvSpPr txBox="1">
              <a:spLocks noChangeArrowheads="1"/>
            </p:cNvSpPr>
            <p:nvPr/>
          </p:nvSpPr>
          <p:spPr bwMode="auto">
            <a:xfrm>
              <a:off x="927" y="3225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写放大器</a:t>
              </a:r>
            </a:p>
          </p:txBody>
        </p:sp>
        <p:sp>
          <p:nvSpPr>
            <p:cNvPr id="34867" name="Text Box 89"/>
            <p:cNvSpPr txBox="1">
              <a:spLocks noChangeArrowheads="1"/>
            </p:cNvSpPr>
            <p:nvPr/>
          </p:nvSpPr>
          <p:spPr bwMode="auto">
            <a:xfrm>
              <a:off x="2151" y="3225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写放大器</a:t>
              </a:r>
            </a:p>
          </p:txBody>
        </p:sp>
        <p:sp>
          <p:nvSpPr>
            <p:cNvPr id="34868" name="Text Box 90"/>
            <p:cNvSpPr txBox="1">
              <a:spLocks noChangeArrowheads="1"/>
            </p:cNvSpPr>
            <p:nvPr/>
          </p:nvSpPr>
          <p:spPr bwMode="auto">
            <a:xfrm>
              <a:off x="1726" y="3993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34869" name="Text Box 91"/>
            <p:cNvSpPr txBox="1">
              <a:spLocks noChangeArrowheads="1"/>
            </p:cNvSpPr>
            <p:nvPr/>
          </p:nvSpPr>
          <p:spPr bwMode="auto">
            <a:xfrm>
              <a:off x="2176" y="393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写选择</a:t>
              </a:r>
            </a:p>
          </p:txBody>
        </p:sp>
        <p:sp>
          <p:nvSpPr>
            <p:cNvPr id="34870" name="Text Box 92"/>
            <p:cNvSpPr txBox="1">
              <a:spLocks noChangeArrowheads="1"/>
            </p:cNvSpPr>
            <p:nvPr/>
          </p:nvSpPr>
          <p:spPr bwMode="auto">
            <a:xfrm>
              <a:off x="3040" y="3945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读选择</a:t>
              </a:r>
            </a:p>
          </p:txBody>
        </p:sp>
        <p:sp>
          <p:nvSpPr>
            <p:cNvPr id="34871" name="Text Box 93"/>
            <p:cNvSpPr txBox="1">
              <a:spLocks noChangeArrowheads="1"/>
            </p:cNvSpPr>
            <p:nvPr/>
          </p:nvSpPr>
          <p:spPr bwMode="auto">
            <a:xfrm>
              <a:off x="3725" y="3177"/>
              <a:ext cx="4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34872" name="Text Box 94"/>
            <p:cNvSpPr txBox="1">
              <a:spLocks noChangeArrowheads="1"/>
            </p:cNvSpPr>
            <p:nvPr/>
          </p:nvSpPr>
          <p:spPr bwMode="auto">
            <a:xfrm>
              <a:off x="3377" y="312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读放</a:t>
              </a:r>
            </a:p>
          </p:txBody>
        </p:sp>
        <p:sp>
          <p:nvSpPr>
            <p:cNvPr id="34873" name="Text Box 95"/>
            <p:cNvSpPr txBox="1">
              <a:spLocks noChangeArrowheads="1"/>
            </p:cNvSpPr>
            <p:nvPr/>
          </p:nvSpPr>
          <p:spPr bwMode="auto">
            <a:xfrm>
              <a:off x="3351" y="1680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位线</a:t>
              </a:r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874" name="Freeform 96"/>
            <p:cNvSpPr>
              <a:spLocks/>
            </p:cNvSpPr>
            <p:nvPr/>
          </p:nvSpPr>
          <p:spPr bwMode="auto">
            <a:xfrm>
              <a:off x="3284" y="1900"/>
              <a:ext cx="259" cy="260"/>
            </a:xfrm>
            <a:custGeom>
              <a:avLst/>
              <a:gdLst>
                <a:gd name="T0" fmla="*/ 259 w 259"/>
                <a:gd name="T1" fmla="*/ 0 h 260"/>
                <a:gd name="T2" fmla="*/ 0 w 259"/>
                <a:gd name="T3" fmla="*/ 260 h 260"/>
                <a:gd name="T4" fmla="*/ 0 60000 65536"/>
                <a:gd name="T5" fmla="*/ 0 60000 65536"/>
                <a:gd name="T6" fmla="*/ 0 w 259"/>
                <a:gd name="T7" fmla="*/ 0 h 260"/>
                <a:gd name="T8" fmla="*/ 259 w 259"/>
                <a:gd name="T9" fmla="*/ 260 h 2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" h="260">
                  <a:moveTo>
                    <a:pt x="259" y="0"/>
                  </a:moveTo>
                  <a:lnTo>
                    <a:pt x="0" y="26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5" name="Text Box 97"/>
            <p:cNvSpPr txBox="1">
              <a:spLocks noChangeArrowheads="1"/>
            </p:cNvSpPr>
            <p:nvPr/>
          </p:nvSpPr>
          <p:spPr bwMode="auto">
            <a:xfrm>
              <a:off x="29" y="1680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位线</a:t>
              </a:r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4876" name="Text Box 98"/>
            <p:cNvSpPr txBox="1">
              <a:spLocks noChangeArrowheads="1"/>
            </p:cNvSpPr>
            <p:nvPr/>
          </p:nvSpPr>
          <p:spPr bwMode="auto">
            <a:xfrm>
              <a:off x="413" y="1603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</a:p>
          </p:txBody>
        </p:sp>
        <p:sp>
          <p:nvSpPr>
            <p:cNvPr id="34877" name="Line 99"/>
            <p:cNvSpPr>
              <a:spLocks noChangeShapeType="1"/>
            </p:cNvSpPr>
            <p:nvPr/>
          </p:nvSpPr>
          <p:spPr bwMode="auto">
            <a:xfrm>
              <a:off x="279" y="192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8" name="Text Box 100"/>
            <p:cNvSpPr txBox="1">
              <a:spLocks noChangeArrowheads="1"/>
            </p:cNvSpPr>
            <p:nvPr/>
          </p:nvSpPr>
          <p:spPr bwMode="auto">
            <a:xfrm>
              <a:off x="734" y="2937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列地址选择</a:t>
              </a:r>
            </a:p>
          </p:txBody>
        </p:sp>
        <p:sp>
          <p:nvSpPr>
            <p:cNvPr id="34879" name="Text Box 101"/>
            <p:cNvSpPr txBox="1">
              <a:spLocks noChangeArrowheads="1"/>
            </p:cNvSpPr>
            <p:nvPr/>
          </p:nvSpPr>
          <p:spPr bwMode="auto">
            <a:xfrm>
              <a:off x="1325" y="2256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行地址选择</a:t>
              </a:r>
            </a:p>
          </p:txBody>
        </p:sp>
        <p:sp>
          <p:nvSpPr>
            <p:cNvPr id="34880" name="Rectangle 102"/>
            <p:cNvSpPr>
              <a:spLocks noChangeArrowheads="1"/>
            </p:cNvSpPr>
            <p:nvPr/>
          </p:nvSpPr>
          <p:spPr bwMode="auto">
            <a:xfrm>
              <a:off x="708" y="1548"/>
              <a:ext cx="240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209000" name="Text Box 104"/>
          <p:cNvSpPr txBox="1">
            <a:spLocks noChangeArrowheads="1"/>
          </p:cNvSpPr>
          <p:nvPr/>
        </p:nvSpPr>
        <p:spPr bwMode="auto">
          <a:xfrm>
            <a:off x="2422525" y="2157264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0">
                <a:solidFill>
                  <a:schemeClr val="folHlink"/>
                </a:solidFill>
                <a:latin typeface="Times New Roman" panose="02020603050405020304" pitchFamily="18" charset="0"/>
              </a:rPr>
              <a:t>   ~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endParaRPr lang="zh-CN" altLang="en-US" sz="2000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>
          <a:xfrm>
            <a:off x="3028950" y="5694214"/>
            <a:ext cx="3086100" cy="365125"/>
          </a:xfrm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0CF4830-EF4B-4790-BC3E-CAACBF4E6DBC}" type="slidenum">
              <a:rPr lang="zh-CN" altLang="en-US" sz="900">
                <a:solidFill>
                  <a:srgbClr val="898989"/>
                </a:solidFill>
              </a:rPr>
              <a:pPr algn="ctr" eaLnBrk="1" hangingPunct="1"/>
              <a:t>24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700" y="1793875"/>
            <a:ext cx="5657850" cy="3784600"/>
            <a:chOff x="8" y="1130"/>
            <a:chExt cx="3564" cy="2384"/>
          </a:xfrm>
        </p:grpSpPr>
        <p:sp>
          <p:nvSpPr>
            <p:cNvPr id="61545" name="Text Box 3"/>
            <p:cNvSpPr txBox="1">
              <a:spLocks noChangeArrowheads="1"/>
            </p:cNvSpPr>
            <p:nvPr/>
          </p:nvSpPr>
          <p:spPr bwMode="auto">
            <a:xfrm>
              <a:off x="3328" y="1239"/>
              <a:ext cx="24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aseline="-25000">
                  <a:latin typeface="Times New Roman" panose="02020603050405020304" pitchFamily="18" charset="0"/>
                </a:rPr>
                <a:t>DD</a:t>
              </a:r>
            </a:p>
          </p:txBody>
        </p:sp>
        <p:sp>
          <p:nvSpPr>
            <p:cNvPr id="61546" name="Line 4"/>
            <p:cNvSpPr>
              <a:spLocks noChangeShapeType="1"/>
            </p:cNvSpPr>
            <p:nvPr/>
          </p:nvSpPr>
          <p:spPr bwMode="auto">
            <a:xfrm>
              <a:off x="384" y="1440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7" name="Freeform 5"/>
            <p:cNvSpPr>
              <a:spLocks/>
            </p:cNvSpPr>
            <p:nvPr/>
          </p:nvSpPr>
          <p:spPr bwMode="auto">
            <a:xfrm>
              <a:off x="384" y="2922"/>
              <a:ext cx="2502" cy="3"/>
            </a:xfrm>
            <a:custGeom>
              <a:avLst/>
              <a:gdLst>
                <a:gd name="T0" fmla="*/ 0 w 2502"/>
                <a:gd name="T1" fmla="*/ 3 h 3"/>
                <a:gd name="T2" fmla="*/ 2502 w 2502"/>
                <a:gd name="T3" fmla="*/ 0 h 3"/>
                <a:gd name="T4" fmla="*/ 0 60000 65536"/>
                <a:gd name="T5" fmla="*/ 0 60000 65536"/>
                <a:gd name="T6" fmla="*/ 0 w 2502"/>
                <a:gd name="T7" fmla="*/ 0 h 3"/>
                <a:gd name="T8" fmla="*/ 2502 w 2502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2" h="3">
                  <a:moveTo>
                    <a:pt x="0" y="3"/>
                  </a:moveTo>
                  <a:lnTo>
                    <a:pt x="250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1548" name="Group 6"/>
            <p:cNvGrpSpPr>
              <a:grpSpLocks/>
            </p:cNvGrpSpPr>
            <p:nvPr/>
          </p:nvGrpSpPr>
          <p:grpSpPr bwMode="auto">
            <a:xfrm>
              <a:off x="1872" y="1632"/>
              <a:ext cx="49" cy="231"/>
              <a:chOff x="1872" y="1632"/>
              <a:chExt cx="49" cy="231"/>
            </a:xfrm>
          </p:grpSpPr>
          <p:sp>
            <p:nvSpPr>
              <p:cNvPr id="61589" name="Freeform 7"/>
              <p:cNvSpPr>
                <a:spLocks/>
              </p:cNvSpPr>
              <p:nvPr/>
            </p:nvSpPr>
            <p:spPr bwMode="auto">
              <a:xfrm>
                <a:off x="1872" y="1690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590" name="Freeform 8"/>
              <p:cNvSpPr>
                <a:spLocks/>
              </p:cNvSpPr>
              <p:nvPr/>
            </p:nvSpPr>
            <p:spPr bwMode="auto">
              <a:xfrm>
                <a:off x="1920" y="1632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549" name="Freeform 9"/>
            <p:cNvSpPr>
              <a:spLocks/>
            </p:cNvSpPr>
            <p:nvPr/>
          </p:nvSpPr>
          <p:spPr bwMode="auto">
            <a:xfrm>
              <a:off x="1584" y="1440"/>
              <a:ext cx="291" cy="308"/>
            </a:xfrm>
            <a:custGeom>
              <a:avLst/>
              <a:gdLst>
                <a:gd name="T0" fmla="*/ 0 w 291"/>
                <a:gd name="T1" fmla="*/ 0 h 212"/>
                <a:gd name="T2" fmla="*/ 0 w 291"/>
                <a:gd name="T3" fmla="*/ 2891 h 212"/>
                <a:gd name="T4" fmla="*/ 291 w 291"/>
                <a:gd name="T5" fmla="*/ 2891 h 212"/>
                <a:gd name="T6" fmla="*/ 0 60000 65536"/>
                <a:gd name="T7" fmla="*/ 0 60000 65536"/>
                <a:gd name="T8" fmla="*/ 0 60000 65536"/>
                <a:gd name="T9" fmla="*/ 0 w 291"/>
                <a:gd name="T10" fmla="*/ 0 h 212"/>
                <a:gd name="T11" fmla="*/ 291 w 291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12">
                  <a:moveTo>
                    <a:pt x="0" y="0"/>
                  </a:moveTo>
                  <a:lnTo>
                    <a:pt x="0" y="212"/>
                  </a:lnTo>
                  <a:lnTo>
                    <a:pt x="291" y="21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0" name="Freeform 10"/>
            <p:cNvSpPr>
              <a:spLocks/>
            </p:cNvSpPr>
            <p:nvPr/>
          </p:nvSpPr>
          <p:spPr bwMode="auto">
            <a:xfrm>
              <a:off x="2447" y="1248"/>
              <a:ext cx="1" cy="2027"/>
            </a:xfrm>
            <a:custGeom>
              <a:avLst/>
              <a:gdLst>
                <a:gd name="T0" fmla="*/ 1 w 1"/>
                <a:gd name="T1" fmla="*/ 0 h 2027"/>
                <a:gd name="T2" fmla="*/ 0 w 1"/>
                <a:gd name="T3" fmla="*/ 2027 h 2027"/>
                <a:gd name="T4" fmla="*/ 0 60000 65536"/>
                <a:gd name="T5" fmla="*/ 0 60000 65536"/>
                <a:gd name="T6" fmla="*/ 0 w 1"/>
                <a:gd name="T7" fmla="*/ 0 h 2027"/>
                <a:gd name="T8" fmla="*/ 1 w 1"/>
                <a:gd name="T9" fmla="*/ 2027 h 20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27">
                  <a:moveTo>
                    <a:pt x="1" y="0"/>
                  </a:moveTo>
                  <a:lnTo>
                    <a:pt x="0" y="202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1" name="Freeform 11"/>
            <p:cNvSpPr>
              <a:spLocks/>
            </p:cNvSpPr>
            <p:nvPr/>
          </p:nvSpPr>
          <p:spPr bwMode="auto">
            <a:xfrm>
              <a:off x="1917" y="1697"/>
              <a:ext cx="536" cy="1"/>
            </a:xfrm>
            <a:custGeom>
              <a:avLst/>
              <a:gdLst>
                <a:gd name="T0" fmla="*/ 0 w 536"/>
                <a:gd name="T1" fmla="*/ 0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0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1552" name="Group 12"/>
            <p:cNvGrpSpPr>
              <a:grpSpLocks/>
            </p:cNvGrpSpPr>
            <p:nvPr/>
          </p:nvGrpSpPr>
          <p:grpSpPr bwMode="auto">
            <a:xfrm>
              <a:off x="1872" y="2121"/>
              <a:ext cx="49" cy="231"/>
              <a:chOff x="1872" y="2121"/>
              <a:chExt cx="49" cy="231"/>
            </a:xfrm>
          </p:grpSpPr>
          <p:sp>
            <p:nvSpPr>
              <p:cNvPr id="61587" name="Freeform 13"/>
              <p:cNvSpPr>
                <a:spLocks/>
              </p:cNvSpPr>
              <p:nvPr/>
            </p:nvSpPr>
            <p:spPr bwMode="auto">
              <a:xfrm>
                <a:off x="1872" y="2179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588" name="Freeform 14"/>
              <p:cNvSpPr>
                <a:spLocks/>
              </p:cNvSpPr>
              <p:nvPr/>
            </p:nvSpPr>
            <p:spPr bwMode="auto">
              <a:xfrm>
                <a:off x="1920" y="2121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553" name="Freeform 15"/>
            <p:cNvSpPr>
              <a:spLocks/>
            </p:cNvSpPr>
            <p:nvPr/>
          </p:nvSpPr>
          <p:spPr bwMode="auto">
            <a:xfrm>
              <a:off x="1917" y="1797"/>
              <a:ext cx="288" cy="395"/>
            </a:xfrm>
            <a:custGeom>
              <a:avLst/>
              <a:gdLst>
                <a:gd name="T0" fmla="*/ 0 w 288"/>
                <a:gd name="T1" fmla="*/ 2 h 395"/>
                <a:gd name="T2" fmla="*/ 288 w 288"/>
                <a:gd name="T3" fmla="*/ 0 h 395"/>
                <a:gd name="T4" fmla="*/ 287 w 288"/>
                <a:gd name="T5" fmla="*/ 395 h 395"/>
                <a:gd name="T6" fmla="*/ 6 w 288"/>
                <a:gd name="T7" fmla="*/ 395 h 3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95"/>
                <a:gd name="T14" fmla="*/ 288 w 288"/>
                <a:gd name="T15" fmla="*/ 395 h 3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95">
                  <a:moveTo>
                    <a:pt x="0" y="2"/>
                  </a:moveTo>
                  <a:lnTo>
                    <a:pt x="288" y="0"/>
                  </a:lnTo>
                  <a:lnTo>
                    <a:pt x="287" y="395"/>
                  </a:lnTo>
                  <a:lnTo>
                    <a:pt x="6" y="39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4" name="Freeform 16"/>
            <p:cNvSpPr>
              <a:spLocks/>
            </p:cNvSpPr>
            <p:nvPr/>
          </p:nvSpPr>
          <p:spPr bwMode="auto">
            <a:xfrm>
              <a:off x="1917" y="2291"/>
              <a:ext cx="291" cy="253"/>
            </a:xfrm>
            <a:custGeom>
              <a:avLst/>
              <a:gdLst>
                <a:gd name="T0" fmla="*/ 0 w 291"/>
                <a:gd name="T1" fmla="*/ 0 h 253"/>
                <a:gd name="T2" fmla="*/ 290 w 291"/>
                <a:gd name="T3" fmla="*/ 0 h 253"/>
                <a:gd name="T4" fmla="*/ 291 w 291"/>
                <a:gd name="T5" fmla="*/ 253 h 253"/>
                <a:gd name="T6" fmla="*/ 0 60000 65536"/>
                <a:gd name="T7" fmla="*/ 0 60000 65536"/>
                <a:gd name="T8" fmla="*/ 0 60000 65536"/>
                <a:gd name="T9" fmla="*/ 0 w 291"/>
                <a:gd name="T10" fmla="*/ 0 h 253"/>
                <a:gd name="T11" fmla="*/ 291 w 29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53">
                  <a:moveTo>
                    <a:pt x="0" y="0"/>
                  </a:moveTo>
                  <a:lnTo>
                    <a:pt x="290" y="0"/>
                  </a:lnTo>
                  <a:lnTo>
                    <a:pt x="291" y="25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5" name="Line 17"/>
            <p:cNvSpPr>
              <a:spLocks noChangeShapeType="1"/>
            </p:cNvSpPr>
            <p:nvPr/>
          </p:nvSpPr>
          <p:spPr bwMode="auto">
            <a:xfrm>
              <a:off x="2112" y="25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6" name="Freeform 18"/>
            <p:cNvSpPr>
              <a:spLocks/>
            </p:cNvSpPr>
            <p:nvPr/>
          </p:nvSpPr>
          <p:spPr bwMode="auto">
            <a:xfrm>
              <a:off x="768" y="1248"/>
              <a:ext cx="1" cy="2037"/>
            </a:xfrm>
            <a:custGeom>
              <a:avLst/>
              <a:gdLst>
                <a:gd name="T0" fmla="*/ 0 w 1"/>
                <a:gd name="T1" fmla="*/ 0 h 2037"/>
                <a:gd name="T2" fmla="*/ 0 w 1"/>
                <a:gd name="T3" fmla="*/ 2037 h 2037"/>
                <a:gd name="T4" fmla="*/ 0 60000 65536"/>
                <a:gd name="T5" fmla="*/ 0 60000 65536"/>
                <a:gd name="T6" fmla="*/ 0 w 1"/>
                <a:gd name="T7" fmla="*/ 0 h 2037"/>
                <a:gd name="T8" fmla="*/ 1 w 1"/>
                <a:gd name="T9" fmla="*/ 2037 h 20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37">
                  <a:moveTo>
                    <a:pt x="0" y="0"/>
                  </a:moveTo>
                  <a:lnTo>
                    <a:pt x="0" y="20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1557" name="Group 19"/>
            <p:cNvGrpSpPr>
              <a:grpSpLocks/>
            </p:cNvGrpSpPr>
            <p:nvPr/>
          </p:nvGrpSpPr>
          <p:grpSpPr bwMode="auto">
            <a:xfrm>
              <a:off x="1007" y="2398"/>
              <a:ext cx="231" cy="49"/>
              <a:chOff x="1007" y="2398"/>
              <a:chExt cx="231" cy="49"/>
            </a:xfrm>
          </p:grpSpPr>
          <p:sp>
            <p:nvSpPr>
              <p:cNvPr id="61585" name="Freeform 20"/>
              <p:cNvSpPr>
                <a:spLocks/>
              </p:cNvSpPr>
              <p:nvPr/>
            </p:nvSpPr>
            <p:spPr bwMode="auto">
              <a:xfrm rot="-5400000">
                <a:off x="1124" y="2387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586" name="Freeform 21"/>
              <p:cNvSpPr>
                <a:spLocks/>
              </p:cNvSpPr>
              <p:nvPr/>
            </p:nvSpPr>
            <p:spPr bwMode="auto">
              <a:xfrm rot="-5400000">
                <a:off x="1122" y="2283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558" name="Freeform 22"/>
            <p:cNvSpPr>
              <a:spLocks/>
            </p:cNvSpPr>
            <p:nvPr/>
          </p:nvSpPr>
          <p:spPr bwMode="auto">
            <a:xfrm>
              <a:off x="1391" y="2495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9" name="Freeform 23"/>
            <p:cNvSpPr>
              <a:spLocks/>
            </p:cNvSpPr>
            <p:nvPr/>
          </p:nvSpPr>
          <p:spPr bwMode="auto">
            <a:xfrm>
              <a:off x="1389" y="2591"/>
              <a:ext cx="284" cy="1"/>
            </a:xfrm>
            <a:custGeom>
              <a:avLst/>
              <a:gdLst>
                <a:gd name="T0" fmla="*/ 0 w 284"/>
                <a:gd name="T1" fmla="*/ 0 h 1"/>
                <a:gd name="T2" fmla="*/ 284 w 284"/>
                <a:gd name="T3" fmla="*/ 0 h 1"/>
                <a:gd name="T4" fmla="*/ 0 60000 65536"/>
                <a:gd name="T5" fmla="*/ 0 60000 65536"/>
                <a:gd name="T6" fmla="*/ 0 w 284"/>
                <a:gd name="T7" fmla="*/ 0 h 1"/>
                <a:gd name="T8" fmla="*/ 284 w 2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4" h="1">
                  <a:moveTo>
                    <a:pt x="0" y="0"/>
                  </a:moveTo>
                  <a:lnTo>
                    <a:pt x="2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0" name="Freeform 24"/>
            <p:cNvSpPr>
              <a:spLocks/>
            </p:cNvSpPr>
            <p:nvPr/>
          </p:nvSpPr>
          <p:spPr bwMode="auto">
            <a:xfrm>
              <a:off x="1164" y="2235"/>
              <a:ext cx="707" cy="159"/>
            </a:xfrm>
            <a:custGeom>
              <a:avLst/>
              <a:gdLst>
                <a:gd name="T0" fmla="*/ 707 w 707"/>
                <a:gd name="T1" fmla="*/ 0 h 159"/>
                <a:gd name="T2" fmla="*/ 0 w 707"/>
                <a:gd name="T3" fmla="*/ 3 h 159"/>
                <a:gd name="T4" fmla="*/ 0 w 707"/>
                <a:gd name="T5" fmla="*/ 159 h 159"/>
                <a:gd name="T6" fmla="*/ 0 60000 65536"/>
                <a:gd name="T7" fmla="*/ 0 60000 65536"/>
                <a:gd name="T8" fmla="*/ 0 60000 65536"/>
                <a:gd name="T9" fmla="*/ 0 w 707"/>
                <a:gd name="T10" fmla="*/ 0 h 159"/>
                <a:gd name="T11" fmla="*/ 707 w 707"/>
                <a:gd name="T12" fmla="*/ 159 h 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7" h="159">
                  <a:moveTo>
                    <a:pt x="707" y="0"/>
                  </a:moveTo>
                  <a:lnTo>
                    <a:pt x="0" y="3"/>
                  </a:lnTo>
                  <a:lnTo>
                    <a:pt x="0" y="1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1" name="Freeform 25"/>
            <p:cNvSpPr>
              <a:spLocks/>
            </p:cNvSpPr>
            <p:nvPr/>
          </p:nvSpPr>
          <p:spPr bwMode="auto">
            <a:xfrm>
              <a:off x="1535" y="2237"/>
              <a:ext cx="1" cy="259"/>
            </a:xfrm>
            <a:custGeom>
              <a:avLst/>
              <a:gdLst>
                <a:gd name="T0" fmla="*/ 0 w 1"/>
                <a:gd name="T1" fmla="*/ 0 h 259"/>
                <a:gd name="T2" fmla="*/ 0 w 1"/>
                <a:gd name="T3" fmla="*/ 259 h 259"/>
                <a:gd name="T4" fmla="*/ 0 60000 65536"/>
                <a:gd name="T5" fmla="*/ 0 60000 65536"/>
                <a:gd name="T6" fmla="*/ 0 w 1"/>
                <a:gd name="T7" fmla="*/ 0 h 259"/>
                <a:gd name="T8" fmla="*/ 1 w 1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9">
                  <a:moveTo>
                    <a:pt x="0" y="0"/>
                  </a:moveTo>
                  <a:lnTo>
                    <a:pt x="0" y="2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2" name="Freeform 26"/>
            <p:cNvSpPr>
              <a:spLocks/>
            </p:cNvSpPr>
            <p:nvPr/>
          </p:nvSpPr>
          <p:spPr bwMode="auto">
            <a:xfrm>
              <a:off x="1116" y="2454"/>
              <a:ext cx="3" cy="468"/>
            </a:xfrm>
            <a:custGeom>
              <a:avLst/>
              <a:gdLst>
                <a:gd name="T0" fmla="*/ 3 w 3"/>
                <a:gd name="T1" fmla="*/ 0 h 468"/>
                <a:gd name="T2" fmla="*/ 0 w 3"/>
                <a:gd name="T3" fmla="*/ 468 h 468"/>
                <a:gd name="T4" fmla="*/ 0 60000 65536"/>
                <a:gd name="T5" fmla="*/ 0 60000 65536"/>
                <a:gd name="T6" fmla="*/ 0 w 3"/>
                <a:gd name="T7" fmla="*/ 0 h 468"/>
                <a:gd name="T8" fmla="*/ 3 w 3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468">
                  <a:moveTo>
                    <a:pt x="3" y="0"/>
                  </a:moveTo>
                  <a:lnTo>
                    <a:pt x="0" y="46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3" name="Line 27"/>
            <p:cNvSpPr>
              <a:spLocks noChangeShapeType="1"/>
            </p:cNvSpPr>
            <p:nvPr/>
          </p:nvSpPr>
          <p:spPr bwMode="auto">
            <a:xfrm>
              <a:off x="1536" y="259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4" name="Line 28"/>
            <p:cNvSpPr>
              <a:spLocks noChangeShapeType="1"/>
            </p:cNvSpPr>
            <p:nvPr/>
          </p:nvSpPr>
          <p:spPr bwMode="auto">
            <a:xfrm>
              <a:off x="1440" y="27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5" name="Freeform 29"/>
            <p:cNvSpPr>
              <a:spLocks/>
            </p:cNvSpPr>
            <p:nvPr/>
          </p:nvSpPr>
          <p:spPr bwMode="auto">
            <a:xfrm>
              <a:off x="771" y="2235"/>
              <a:ext cx="306" cy="162"/>
            </a:xfrm>
            <a:custGeom>
              <a:avLst/>
              <a:gdLst>
                <a:gd name="T0" fmla="*/ 306 w 306"/>
                <a:gd name="T1" fmla="*/ 162 h 162"/>
                <a:gd name="T2" fmla="*/ 306 w 306"/>
                <a:gd name="T3" fmla="*/ 0 h 162"/>
                <a:gd name="T4" fmla="*/ 0 w 306"/>
                <a:gd name="T5" fmla="*/ 0 h 162"/>
                <a:gd name="T6" fmla="*/ 0 60000 65536"/>
                <a:gd name="T7" fmla="*/ 0 60000 65536"/>
                <a:gd name="T8" fmla="*/ 0 60000 65536"/>
                <a:gd name="T9" fmla="*/ 0 w 306"/>
                <a:gd name="T10" fmla="*/ 0 h 162"/>
                <a:gd name="T11" fmla="*/ 306 w 306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" h="162">
                  <a:moveTo>
                    <a:pt x="306" y="162"/>
                  </a:moveTo>
                  <a:lnTo>
                    <a:pt x="306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1566" name="Group 30"/>
            <p:cNvGrpSpPr>
              <a:grpSpLocks/>
            </p:cNvGrpSpPr>
            <p:nvPr/>
          </p:nvGrpSpPr>
          <p:grpSpPr bwMode="auto">
            <a:xfrm>
              <a:off x="2600" y="1871"/>
              <a:ext cx="231" cy="49"/>
              <a:chOff x="2600" y="1871"/>
              <a:chExt cx="231" cy="49"/>
            </a:xfrm>
          </p:grpSpPr>
          <p:sp>
            <p:nvSpPr>
              <p:cNvPr id="61583" name="Freeform 31"/>
              <p:cNvSpPr>
                <a:spLocks/>
              </p:cNvSpPr>
              <p:nvPr/>
            </p:nvSpPr>
            <p:spPr bwMode="auto">
              <a:xfrm rot="-5400000">
                <a:off x="2717" y="1860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584" name="Freeform 32"/>
              <p:cNvSpPr>
                <a:spLocks/>
              </p:cNvSpPr>
              <p:nvPr/>
            </p:nvSpPr>
            <p:spPr bwMode="auto">
              <a:xfrm rot="-5400000">
                <a:off x="2715" y="1756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567" name="Freeform 33"/>
            <p:cNvSpPr>
              <a:spLocks/>
            </p:cNvSpPr>
            <p:nvPr/>
          </p:nvSpPr>
          <p:spPr bwMode="auto">
            <a:xfrm>
              <a:off x="2457" y="1692"/>
              <a:ext cx="210" cy="183"/>
            </a:xfrm>
            <a:custGeom>
              <a:avLst/>
              <a:gdLst>
                <a:gd name="T0" fmla="*/ 0 w 210"/>
                <a:gd name="T1" fmla="*/ 0 h 183"/>
                <a:gd name="T2" fmla="*/ 210 w 210"/>
                <a:gd name="T3" fmla="*/ 0 h 183"/>
                <a:gd name="T4" fmla="*/ 210 w 210"/>
                <a:gd name="T5" fmla="*/ 183 h 183"/>
                <a:gd name="T6" fmla="*/ 0 60000 65536"/>
                <a:gd name="T7" fmla="*/ 0 60000 65536"/>
                <a:gd name="T8" fmla="*/ 0 60000 65536"/>
                <a:gd name="T9" fmla="*/ 0 w 210"/>
                <a:gd name="T10" fmla="*/ 0 h 183"/>
                <a:gd name="T11" fmla="*/ 210 w 210"/>
                <a:gd name="T12" fmla="*/ 183 h 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83">
                  <a:moveTo>
                    <a:pt x="0" y="0"/>
                  </a:moveTo>
                  <a:lnTo>
                    <a:pt x="210" y="0"/>
                  </a:lnTo>
                  <a:lnTo>
                    <a:pt x="210" y="18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8" name="Freeform 34"/>
            <p:cNvSpPr>
              <a:spLocks/>
            </p:cNvSpPr>
            <p:nvPr/>
          </p:nvSpPr>
          <p:spPr bwMode="auto">
            <a:xfrm>
              <a:off x="2769" y="1230"/>
              <a:ext cx="414" cy="639"/>
            </a:xfrm>
            <a:custGeom>
              <a:avLst/>
              <a:gdLst>
                <a:gd name="T0" fmla="*/ 0 w 414"/>
                <a:gd name="T1" fmla="*/ 639 h 639"/>
                <a:gd name="T2" fmla="*/ 0 w 414"/>
                <a:gd name="T3" fmla="*/ 465 h 639"/>
                <a:gd name="T4" fmla="*/ 414 w 414"/>
                <a:gd name="T5" fmla="*/ 465 h 639"/>
                <a:gd name="T6" fmla="*/ 414 w 414"/>
                <a:gd name="T7" fmla="*/ 0 h 6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"/>
                <a:gd name="T13" fmla="*/ 0 h 639"/>
                <a:gd name="T14" fmla="*/ 414 w 414"/>
                <a:gd name="T15" fmla="*/ 639 h 6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" h="639">
                  <a:moveTo>
                    <a:pt x="0" y="639"/>
                  </a:moveTo>
                  <a:lnTo>
                    <a:pt x="0" y="465"/>
                  </a:lnTo>
                  <a:lnTo>
                    <a:pt x="414" y="465"/>
                  </a:lnTo>
                  <a:lnTo>
                    <a:pt x="41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9" name="Freeform 35"/>
            <p:cNvSpPr>
              <a:spLocks/>
            </p:cNvSpPr>
            <p:nvPr/>
          </p:nvSpPr>
          <p:spPr bwMode="auto">
            <a:xfrm>
              <a:off x="2721" y="1923"/>
              <a:ext cx="441" cy="186"/>
            </a:xfrm>
            <a:custGeom>
              <a:avLst/>
              <a:gdLst>
                <a:gd name="T0" fmla="*/ 0 w 441"/>
                <a:gd name="T1" fmla="*/ 0 h 186"/>
                <a:gd name="T2" fmla="*/ 0 w 441"/>
                <a:gd name="T3" fmla="*/ 186 h 186"/>
                <a:gd name="T4" fmla="*/ 441 w 441"/>
                <a:gd name="T5" fmla="*/ 186 h 186"/>
                <a:gd name="T6" fmla="*/ 0 60000 65536"/>
                <a:gd name="T7" fmla="*/ 0 60000 65536"/>
                <a:gd name="T8" fmla="*/ 0 60000 65536"/>
                <a:gd name="T9" fmla="*/ 0 w 441"/>
                <a:gd name="T10" fmla="*/ 0 h 186"/>
                <a:gd name="T11" fmla="*/ 441 w 441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1" h="186">
                  <a:moveTo>
                    <a:pt x="0" y="0"/>
                  </a:moveTo>
                  <a:lnTo>
                    <a:pt x="0" y="186"/>
                  </a:lnTo>
                  <a:lnTo>
                    <a:pt x="441" y="18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0" name="Text Box 36"/>
            <p:cNvSpPr txBox="1">
              <a:spLocks noChangeArrowheads="1"/>
            </p:cNvSpPr>
            <p:nvPr/>
          </p:nvSpPr>
          <p:spPr bwMode="auto">
            <a:xfrm>
              <a:off x="2487" y="2112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预充电信号</a:t>
              </a:r>
            </a:p>
          </p:txBody>
        </p:sp>
        <p:sp>
          <p:nvSpPr>
            <p:cNvPr id="61571" name="Text Box 37"/>
            <p:cNvSpPr txBox="1">
              <a:spLocks noChangeArrowheads="1"/>
            </p:cNvSpPr>
            <p:nvPr/>
          </p:nvSpPr>
          <p:spPr bwMode="auto">
            <a:xfrm>
              <a:off x="8" y="1440"/>
              <a:ext cx="7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读选择线</a:t>
              </a:r>
            </a:p>
          </p:txBody>
        </p:sp>
        <p:sp>
          <p:nvSpPr>
            <p:cNvPr id="61572" name="Text Box 38"/>
            <p:cNvSpPr txBox="1">
              <a:spLocks noChangeArrowheads="1"/>
            </p:cNvSpPr>
            <p:nvPr/>
          </p:nvSpPr>
          <p:spPr bwMode="auto">
            <a:xfrm>
              <a:off x="432" y="326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写数据线</a:t>
              </a:r>
            </a:p>
          </p:txBody>
        </p:sp>
        <p:sp>
          <p:nvSpPr>
            <p:cNvPr id="61573" name="Text Box 39"/>
            <p:cNvSpPr txBox="1">
              <a:spLocks noChangeArrowheads="1"/>
            </p:cNvSpPr>
            <p:nvPr/>
          </p:nvSpPr>
          <p:spPr bwMode="auto">
            <a:xfrm>
              <a:off x="8" y="2947"/>
              <a:ext cx="76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写选择线</a:t>
              </a:r>
            </a:p>
          </p:txBody>
        </p:sp>
        <p:sp>
          <p:nvSpPr>
            <p:cNvPr id="61574" name="Text Box 40"/>
            <p:cNvSpPr txBox="1">
              <a:spLocks noChangeArrowheads="1"/>
            </p:cNvSpPr>
            <p:nvPr/>
          </p:nvSpPr>
          <p:spPr bwMode="auto">
            <a:xfrm>
              <a:off x="1880" y="326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读数据线</a:t>
              </a:r>
            </a:p>
          </p:txBody>
        </p:sp>
        <p:sp>
          <p:nvSpPr>
            <p:cNvPr id="61575" name="Text Box 41"/>
            <p:cNvSpPr txBox="1">
              <a:spLocks noChangeArrowheads="1"/>
            </p:cNvSpPr>
            <p:nvPr/>
          </p:nvSpPr>
          <p:spPr bwMode="auto">
            <a:xfrm>
              <a:off x="3155" y="113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61576" name="Text Box 42"/>
            <p:cNvSpPr txBox="1">
              <a:spLocks noChangeArrowheads="1"/>
            </p:cNvSpPr>
            <p:nvPr/>
          </p:nvSpPr>
          <p:spPr bwMode="auto">
            <a:xfrm>
              <a:off x="1167" y="2447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577" name="Text Box 43"/>
            <p:cNvSpPr txBox="1">
              <a:spLocks noChangeArrowheads="1"/>
            </p:cNvSpPr>
            <p:nvPr/>
          </p:nvSpPr>
          <p:spPr bwMode="auto">
            <a:xfrm>
              <a:off x="1283" y="251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1578" name="Text Box 44"/>
            <p:cNvSpPr txBox="1">
              <a:spLocks noChangeArrowheads="1"/>
            </p:cNvSpPr>
            <p:nvPr/>
          </p:nvSpPr>
          <p:spPr bwMode="auto">
            <a:xfrm>
              <a:off x="2816" y="1807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579" name="Text Box 45"/>
            <p:cNvSpPr txBox="1">
              <a:spLocks noChangeArrowheads="1"/>
            </p:cNvSpPr>
            <p:nvPr/>
          </p:nvSpPr>
          <p:spPr bwMode="auto">
            <a:xfrm>
              <a:off x="2990" y="1835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580" name="Text Box 46"/>
            <p:cNvSpPr txBox="1">
              <a:spLocks noChangeArrowheads="1"/>
            </p:cNvSpPr>
            <p:nvPr/>
          </p:nvSpPr>
          <p:spPr bwMode="auto">
            <a:xfrm>
              <a:off x="829" y="2306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1581" name="Text Box 47"/>
            <p:cNvSpPr txBox="1">
              <a:spLocks noChangeArrowheads="1"/>
            </p:cNvSpPr>
            <p:nvPr/>
          </p:nvSpPr>
          <p:spPr bwMode="auto">
            <a:xfrm>
              <a:off x="1632" y="1478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582" name="Text Box 48"/>
            <p:cNvSpPr txBox="1">
              <a:spLocks noChangeArrowheads="1"/>
            </p:cNvSpPr>
            <p:nvPr/>
          </p:nvSpPr>
          <p:spPr bwMode="auto">
            <a:xfrm>
              <a:off x="1632" y="1968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886200" y="2667000"/>
            <a:ext cx="685800" cy="2532063"/>
            <a:chOff x="2448" y="1680"/>
            <a:chExt cx="432" cy="1595"/>
          </a:xfrm>
        </p:grpSpPr>
        <p:sp>
          <p:nvSpPr>
            <p:cNvPr id="61541" name="Freeform 50"/>
            <p:cNvSpPr>
              <a:spLocks/>
            </p:cNvSpPr>
            <p:nvPr/>
          </p:nvSpPr>
          <p:spPr bwMode="auto">
            <a:xfrm>
              <a:off x="2448" y="1680"/>
              <a:ext cx="1" cy="1595"/>
            </a:xfrm>
            <a:custGeom>
              <a:avLst/>
              <a:gdLst>
                <a:gd name="T0" fmla="*/ 0 w 1"/>
                <a:gd name="T1" fmla="*/ 0 h 1595"/>
                <a:gd name="T2" fmla="*/ 0 w 1"/>
                <a:gd name="T3" fmla="*/ 1595 h 1595"/>
                <a:gd name="T4" fmla="*/ 0 60000 65536"/>
                <a:gd name="T5" fmla="*/ 0 60000 65536"/>
                <a:gd name="T6" fmla="*/ 0 w 1"/>
                <a:gd name="T7" fmla="*/ 0 h 1595"/>
                <a:gd name="T8" fmla="*/ 1 w 1"/>
                <a:gd name="T9" fmla="*/ 1595 h 15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95">
                  <a:moveTo>
                    <a:pt x="0" y="0"/>
                  </a:moveTo>
                  <a:lnTo>
                    <a:pt x="0" y="159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1542" name="Group 51"/>
            <p:cNvGrpSpPr>
              <a:grpSpLocks/>
            </p:cNvGrpSpPr>
            <p:nvPr/>
          </p:nvGrpSpPr>
          <p:grpSpPr bwMode="auto">
            <a:xfrm>
              <a:off x="2544" y="2371"/>
              <a:ext cx="336" cy="365"/>
              <a:chOff x="1680" y="2371"/>
              <a:chExt cx="336" cy="365"/>
            </a:xfrm>
          </p:grpSpPr>
          <p:sp>
            <p:nvSpPr>
              <p:cNvPr id="61543" name="Rectangle 52"/>
              <p:cNvSpPr>
                <a:spLocks noChangeArrowheads="1"/>
              </p:cNvSpPr>
              <p:nvPr/>
            </p:nvSpPr>
            <p:spPr bwMode="auto">
              <a:xfrm>
                <a:off x="1680" y="2400"/>
                <a:ext cx="336" cy="3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61544" name="Text Box 53"/>
              <p:cNvSpPr txBox="1">
                <a:spLocks noChangeArrowheads="1"/>
              </p:cNvSpPr>
              <p:nvPr/>
            </p:nvSpPr>
            <p:spPr bwMode="auto">
              <a:xfrm>
                <a:off x="1728" y="237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1066800" y="114300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 (1)  动态 </a:t>
            </a:r>
            <a:r>
              <a:rPr lang="en-US" altLang="zh-CN" sz="3200">
                <a:latin typeface="Times New Roman" panose="02020603050405020304" pitchFamily="18" charset="0"/>
              </a:rPr>
              <a:t>RAM </a:t>
            </a:r>
            <a:r>
              <a:rPr lang="zh-CN" altLang="en-US" sz="3200">
                <a:latin typeface="Times New Roman" panose="02020603050405020304" pitchFamily="18" charset="0"/>
              </a:rPr>
              <a:t>基本单元电路</a:t>
            </a:r>
          </a:p>
        </p:txBody>
      </p:sp>
      <p:sp>
        <p:nvSpPr>
          <p:cNvPr id="61445" name="Text Box 55"/>
          <p:cNvSpPr txBox="1">
            <a:spLocks noChangeArrowheads="1"/>
          </p:cNvSpPr>
          <p:nvPr/>
        </p:nvSpPr>
        <p:spPr bwMode="auto">
          <a:xfrm>
            <a:off x="457200" y="457200"/>
            <a:ext cx="39501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</a:rPr>
              <a:t>动态 </a:t>
            </a:r>
            <a:r>
              <a:rPr lang="en-US" altLang="zh-CN" sz="3200" dirty="0">
                <a:latin typeface="Times New Roman" panose="02020603050405020304" pitchFamily="18" charset="0"/>
              </a:rPr>
              <a:t>RAM ( DRAM )</a:t>
            </a:r>
          </a:p>
        </p:txBody>
      </p:sp>
      <p:sp>
        <p:nvSpPr>
          <p:cNvPr id="233528" name="Text Box 56"/>
          <p:cNvSpPr txBox="1">
            <a:spLocks noChangeArrowheads="1"/>
          </p:cNvSpPr>
          <p:nvPr/>
        </p:nvSpPr>
        <p:spPr bwMode="auto">
          <a:xfrm>
            <a:off x="533400" y="561975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读出与原存信息相反</a:t>
            </a:r>
          </a:p>
        </p:txBody>
      </p:sp>
      <p:sp>
        <p:nvSpPr>
          <p:cNvPr id="233529" name="Text Box 57"/>
          <p:cNvSpPr txBox="1">
            <a:spLocks noChangeArrowheads="1"/>
          </p:cNvSpPr>
          <p:nvPr/>
        </p:nvSpPr>
        <p:spPr bwMode="auto">
          <a:xfrm>
            <a:off x="4267200" y="561975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读出时数据线有电流 为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“1”</a:t>
            </a:r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445125" y="1978025"/>
            <a:ext cx="3013075" cy="2987675"/>
            <a:chOff x="3430" y="1246"/>
            <a:chExt cx="1898" cy="1882"/>
          </a:xfrm>
        </p:grpSpPr>
        <p:sp>
          <p:nvSpPr>
            <p:cNvPr id="61524" name="Line 59"/>
            <p:cNvSpPr>
              <a:spLocks noChangeShapeType="1"/>
            </p:cNvSpPr>
            <p:nvPr/>
          </p:nvSpPr>
          <p:spPr bwMode="auto">
            <a:xfrm>
              <a:off x="3744" y="1536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5" name="Line 60"/>
            <p:cNvSpPr>
              <a:spLocks noChangeShapeType="1"/>
            </p:cNvSpPr>
            <p:nvPr/>
          </p:nvSpPr>
          <p:spPr bwMode="auto">
            <a:xfrm>
              <a:off x="3936" y="1248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6" name="Freeform 61"/>
            <p:cNvSpPr>
              <a:spLocks/>
            </p:cNvSpPr>
            <p:nvPr/>
          </p:nvSpPr>
          <p:spPr bwMode="auto">
            <a:xfrm>
              <a:off x="4449" y="1536"/>
              <a:ext cx="351" cy="540"/>
            </a:xfrm>
            <a:custGeom>
              <a:avLst/>
              <a:gdLst>
                <a:gd name="T0" fmla="*/ 351 w 351"/>
                <a:gd name="T1" fmla="*/ 0 h 540"/>
                <a:gd name="T2" fmla="*/ 351 w 351"/>
                <a:gd name="T3" fmla="*/ 540 h 540"/>
                <a:gd name="T4" fmla="*/ 0 w 351"/>
                <a:gd name="T5" fmla="*/ 540 h 540"/>
                <a:gd name="T6" fmla="*/ 0 60000 65536"/>
                <a:gd name="T7" fmla="*/ 0 60000 65536"/>
                <a:gd name="T8" fmla="*/ 0 60000 65536"/>
                <a:gd name="T9" fmla="*/ 0 w 351"/>
                <a:gd name="T10" fmla="*/ 0 h 540"/>
                <a:gd name="T11" fmla="*/ 351 w 351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" h="540">
                  <a:moveTo>
                    <a:pt x="351" y="0"/>
                  </a:moveTo>
                  <a:lnTo>
                    <a:pt x="351" y="540"/>
                  </a:lnTo>
                  <a:lnTo>
                    <a:pt x="0" y="5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1527" name="Group 62"/>
            <p:cNvGrpSpPr>
              <a:grpSpLocks/>
            </p:cNvGrpSpPr>
            <p:nvPr/>
          </p:nvGrpSpPr>
          <p:grpSpPr bwMode="auto">
            <a:xfrm>
              <a:off x="4397" y="2004"/>
              <a:ext cx="49" cy="231"/>
              <a:chOff x="1586" y="1334"/>
              <a:chExt cx="49" cy="231"/>
            </a:xfrm>
          </p:grpSpPr>
          <p:sp>
            <p:nvSpPr>
              <p:cNvPr id="61539" name="Freeform 63"/>
              <p:cNvSpPr>
                <a:spLocks/>
              </p:cNvSpPr>
              <p:nvPr/>
            </p:nvSpPr>
            <p:spPr bwMode="auto">
              <a:xfrm>
                <a:off x="1586" y="1392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540" name="Freeform 64"/>
              <p:cNvSpPr>
                <a:spLocks/>
              </p:cNvSpPr>
              <p:nvPr/>
            </p:nvSpPr>
            <p:spPr bwMode="auto">
              <a:xfrm>
                <a:off x="1634" y="1334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528" name="Freeform 65"/>
            <p:cNvSpPr>
              <a:spLocks/>
            </p:cNvSpPr>
            <p:nvPr/>
          </p:nvSpPr>
          <p:spPr bwMode="auto">
            <a:xfrm rot="10800000">
              <a:off x="3936" y="2112"/>
              <a:ext cx="465" cy="1"/>
            </a:xfrm>
            <a:custGeom>
              <a:avLst/>
              <a:gdLst>
                <a:gd name="T0" fmla="*/ 465 w 465"/>
                <a:gd name="T1" fmla="*/ 0 h 1"/>
                <a:gd name="T2" fmla="*/ 0 w 465"/>
                <a:gd name="T3" fmla="*/ 0 h 1"/>
                <a:gd name="T4" fmla="*/ 0 60000 65536"/>
                <a:gd name="T5" fmla="*/ 0 60000 65536"/>
                <a:gd name="T6" fmla="*/ 0 w 465"/>
                <a:gd name="T7" fmla="*/ 0 h 1"/>
                <a:gd name="T8" fmla="*/ 465 w 4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1">
                  <a:moveTo>
                    <a:pt x="465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9" name="Freeform 66"/>
            <p:cNvSpPr>
              <a:spLocks/>
            </p:cNvSpPr>
            <p:nvPr/>
          </p:nvSpPr>
          <p:spPr bwMode="auto">
            <a:xfrm>
              <a:off x="4455" y="2163"/>
              <a:ext cx="342" cy="330"/>
            </a:xfrm>
            <a:custGeom>
              <a:avLst/>
              <a:gdLst>
                <a:gd name="T0" fmla="*/ 0 w 342"/>
                <a:gd name="T1" fmla="*/ 0 h 330"/>
                <a:gd name="T2" fmla="*/ 342 w 342"/>
                <a:gd name="T3" fmla="*/ 0 h 330"/>
                <a:gd name="T4" fmla="*/ 342 w 342"/>
                <a:gd name="T5" fmla="*/ 330 h 330"/>
                <a:gd name="T6" fmla="*/ 0 60000 65536"/>
                <a:gd name="T7" fmla="*/ 0 60000 65536"/>
                <a:gd name="T8" fmla="*/ 0 60000 65536"/>
                <a:gd name="T9" fmla="*/ 0 w 342"/>
                <a:gd name="T10" fmla="*/ 0 h 330"/>
                <a:gd name="T11" fmla="*/ 342 w 342"/>
                <a:gd name="T12" fmla="*/ 330 h 3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" h="330">
                  <a:moveTo>
                    <a:pt x="0" y="0"/>
                  </a:moveTo>
                  <a:lnTo>
                    <a:pt x="342" y="0"/>
                  </a:lnTo>
                  <a:lnTo>
                    <a:pt x="342" y="33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0" name="Freeform 67"/>
            <p:cNvSpPr>
              <a:spLocks/>
            </p:cNvSpPr>
            <p:nvPr/>
          </p:nvSpPr>
          <p:spPr bwMode="auto">
            <a:xfrm>
              <a:off x="4656" y="2496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1" name="Freeform 68"/>
            <p:cNvSpPr>
              <a:spLocks/>
            </p:cNvSpPr>
            <p:nvPr/>
          </p:nvSpPr>
          <p:spPr bwMode="auto">
            <a:xfrm>
              <a:off x="4656" y="2591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2" name="Line 69"/>
            <p:cNvSpPr>
              <a:spLocks noChangeShapeType="1"/>
            </p:cNvSpPr>
            <p:nvPr/>
          </p:nvSpPr>
          <p:spPr bwMode="auto">
            <a:xfrm>
              <a:off x="4800" y="25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3" name="Line 70"/>
            <p:cNvSpPr>
              <a:spLocks noChangeShapeType="1"/>
            </p:cNvSpPr>
            <p:nvPr/>
          </p:nvSpPr>
          <p:spPr bwMode="auto">
            <a:xfrm>
              <a:off x="4704" y="29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4" name="Text Box 71"/>
            <p:cNvSpPr txBox="1">
              <a:spLocks noChangeArrowheads="1"/>
            </p:cNvSpPr>
            <p:nvPr/>
          </p:nvSpPr>
          <p:spPr bwMode="auto">
            <a:xfrm>
              <a:off x="4596" y="124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535" name="Text Box 72"/>
            <p:cNvSpPr txBox="1">
              <a:spLocks noChangeArrowheads="1"/>
            </p:cNvSpPr>
            <p:nvPr/>
          </p:nvSpPr>
          <p:spPr bwMode="auto">
            <a:xfrm>
              <a:off x="5007" y="243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536" name="Text Box 73"/>
            <p:cNvSpPr txBox="1">
              <a:spLocks noChangeArrowheads="1"/>
            </p:cNvSpPr>
            <p:nvPr/>
          </p:nvSpPr>
          <p:spPr bwMode="auto">
            <a:xfrm>
              <a:off x="5124" y="2470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1537" name="Text Box 74"/>
            <p:cNvSpPr txBox="1">
              <a:spLocks noChangeArrowheads="1"/>
            </p:cNvSpPr>
            <p:nvPr/>
          </p:nvSpPr>
          <p:spPr bwMode="auto">
            <a:xfrm>
              <a:off x="4208" y="178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538" name="Text Box 75"/>
            <p:cNvSpPr txBox="1">
              <a:spLocks noChangeArrowheads="1"/>
            </p:cNvSpPr>
            <p:nvPr/>
          </p:nvSpPr>
          <p:spPr bwMode="auto">
            <a:xfrm>
              <a:off x="3430" y="287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字线</a:t>
              </a: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 rot="-5400000">
            <a:off x="4273550" y="2827338"/>
            <a:ext cx="77788" cy="366712"/>
            <a:chOff x="1586" y="1334"/>
            <a:chExt cx="49" cy="231"/>
          </a:xfrm>
        </p:grpSpPr>
        <p:sp>
          <p:nvSpPr>
            <p:cNvPr id="61522" name="Freeform 77"/>
            <p:cNvSpPr>
              <a:spLocks/>
            </p:cNvSpPr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3" name="Freeform 78"/>
            <p:cNvSpPr>
              <a:spLocks/>
            </p:cNvSpPr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51" name="Freeform 79"/>
          <p:cNvSpPr>
            <a:spLocks/>
          </p:cNvSpPr>
          <p:nvPr/>
        </p:nvSpPr>
        <p:spPr bwMode="auto">
          <a:xfrm>
            <a:off x="4319588" y="3052763"/>
            <a:ext cx="700087" cy="295275"/>
          </a:xfrm>
          <a:custGeom>
            <a:avLst/>
            <a:gdLst>
              <a:gd name="T0" fmla="*/ 0 w 441"/>
              <a:gd name="T1" fmla="*/ 0 h 186"/>
              <a:gd name="T2" fmla="*/ 0 w 441"/>
              <a:gd name="T3" fmla="*/ 2147483647 h 186"/>
              <a:gd name="T4" fmla="*/ 2147483647 w 441"/>
              <a:gd name="T5" fmla="*/ 2147483647 h 186"/>
              <a:gd name="T6" fmla="*/ 0 60000 65536"/>
              <a:gd name="T7" fmla="*/ 0 60000 65536"/>
              <a:gd name="T8" fmla="*/ 0 60000 65536"/>
              <a:gd name="T9" fmla="*/ 0 w 441"/>
              <a:gd name="T10" fmla="*/ 0 h 186"/>
              <a:gd name="T11" fmla="*/ 441 w 441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" h="186">
                <a:moveTo>
                  <a:pt x="0" y="0"/>
                </a:moveTo>
                <a:lnTo>
                  <a:pt x="0" y="186"/>
                </a:lnTo>
                <a:lnTo>
                  <a:pt x="441" y="186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4395788" y="1787525"/>
            <a:ext cx="1274762" cy="1173163"/>
            <a:chOff x="2769" y="1133"/>
            <a:chExt cx="803" cy="739"/>
          </a:xfrm>
        </p:grpSpPr>
        <p:sp>
          <p:nvSpPr>
            <p:cNvPr id="61519" name="Text Box 81"/>
            <p:cNvSpPr txBox="1">
              <a:spLocks noChangeArrowheads="1"/>
            </p:cNvSpPr>
            <p:nvPr/>
          </p:nvSpPr>
          <p:spPr bwMode="auto">
            <a:xfrm>
              <a:off x="3328" y="1242"/>
              <a:ext cx="24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DD</a:t>
              </a:r>
            </a:p>
          </p:txBody>
        </p:sp>
        <p:sp>
          <p:nvSpPr>
            <p:cNvPr id="61520" name="Freeform 82"/>
            <p:cNvSpPr>
              <a:spLocks/>
            </p:cNvSpPr>
            <p:nvPr/>
          </p:nvSpPr>
          <p:spPr bwMode="auto">
            <a:xfrm>
              <a:off x="2769" y="1224"/>
              <a:ext cx="402" cy="648"/>
            </a:xfrm>
            <a:custGeom>
              <a:avLst/>
              <a:gdLst>
                <a:gd name="T0" fmla="*/ 0 w 402"/>
                <a:gd name="T1" fmla="*/ 648 h 648"/>
                <a:gd name="T2" fmla="*/ 0 w 402"/>
                <a:gd name="T3" fmla="*/ 465 h 648"/>
                <a:gd name="T4" fmla="*/ 402 w 402"/>
                <a:gd name="T5" fmla="*/ 465 h 648"/>
                <a:gd name="T6" fmla="*/ 402 w 402"/>
                <a:gd name="T7" fmla="*/ 0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2"/>
                <a:gd name="T13" fmla="*/ 0 h 648"/>
                <a:gd name="T14" fmla="*/ 402 w 402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2" h="648">
                  <a:moveTo>
                    <a:pt x="0" y="648"/>
                  </a:moveTo>
                  <a:lnTo>
                    <a:pt x="0" y="465"/>
                  </a:lnTo>
                  <a:lnTo>
                    <a:pt x="402" y="465"/>
                  </a:lnTo>
                  <a:lnTo>
                    <a:pt x="402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1" name="Text Box 83"/>
            <p:cNvSpPr txBox="1">
              <a:spLocks noChangeArrowheads="1"/>
            </p:cNvSpPr>
            <p:nvPr/>
          </p:nvSpPr>
          <p:spPr bwMode="auto">
            <a:xfrm>
              <a:off x="3155" y="113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</p:grpSp>
      <p:sp>
        <p:nvSpPr>
          <p:cNvPr id="233556" name="Freeform 84"/>
          <p:cNvSpPr>
            <a:spLocks/>
          </p:cNvSpPr>
          <p:nvPr/>
        </p:nvSpPr>
        <p:spPr bwMode="auto">
          <a:xfrm>
            <a:off x="3900488" y="2686050"/>
            <a:ext cx="333375" cy="290513"/>
          </a:xfrm>
          <a:custGeom>
            <a:avLst/>
            <a:gdLst>
              <a:gd name="T0" fmla="*/ 0 w 210"/>
              <a:gd name="T1" fmla="*/ 0 h 183"/>
              <a:gd name="T2" fmla="*/ 2147483647 w 210"/>
              <a:gd name="T3" fmla="*/ 0 h 183"/>
              <a:gd name="T4" fmla="*/ 2147483647 w 210"/>
              <a:gd name="T5" fmla="*/ 2147483647 h 183"/>
              <a:gd name="T6" fmla="*/ 0 60000 65536"/>
              <a:gd name="T7" fmla="*/ 0 60000 65536"/>
              <a:gd name="T8" fmla="*/ 0 60000 65536"/>
              <a:gd name="T9" fmla="*/ 0 w 210"/>
              <a:gd name="T10" fmla="*/ 0 h 183"/>
              <a:gd name="T11" fmla="*/ 210 w 210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" h="183">
                <a:moveTo>
                  <a:pt x="0" y="0"/>
                </a:moveTo>
                <a:lnTo>
                  <a:pt x="210" y="0"/>
                </a:lnTo>
                <a:lnTo>
                  <a:pt x="210" y="183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57" name="Line 85"/>
          <p:cNvSpPr>
            <a:spLocks noChangeShapeType="1"/>
          </p:cNvSpPr>
          <p:nvPr/>
        </p:nvSpPr>
        <p:spPr bwMode="auto">
          <a:xfrm>
            <a:off x="609600" y="2286000"/>
            <a:ext cx="1905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86"/>
          <p:cNvGrpSpPr>
            <a:grpSpLocks/>
          </p:cNvGrpSpPr>
          <p:nvPr/>
        </p:nvGrpSpPr>
        <p:grpSpPr bwMode="auto">
          <a:xfrm>
            <a:off x="2971800" y="2590800"/>
            <a:ext cx="77788" cy="366713"/>
            <a:chOff x="1586" y="1334"/>
            <a:chExt cx="49" cy="231"/>
          </a:xfrm>
        </p:grpSpPr>
        <p:sp>
          <p:nvSpPr>
            <p:cNvPr id="61517" name="Freeform 87"/>
            <p:cNvSpPr>
              <a:spLocks/>
            </p:cNvSpPr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8" name="Freeform 88"/>
            <p:cNvSpPr>
              <a:spLocks/>
            </p:cNvSpPr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61" name="Freeform 89"/>
          <p:cNvSpPr>
            <a:spLocks/>
          </p:cNvSpPr>
          <p:nvPr/>
        </p:nvSpPr>
        <p:spPr bwMode="auto">
          <a:xfrm>
            <a:off x="3048000" y="2681288"/>
            <a:ext cx="857250" cy="1587"/>
          </a:xfrm>
          <a:custGeom>
            <a:avLst/>
            <a:gdLst>
              <a:gd name="T0" fmla="*/ 0 w 540"/>
              <a:gd name="T1" fmla="*/ 0 h 1"/>
              <a:gd name="T2" fmla="*/ 2147483647 w 540"/>
              <a:gd name="T3" fmla="*/ 0 h 1"/>
              <a:gd name="T4" fmla="*/ 0 60000 65536"/>
              <a:gd name="T5" fmla="*/ 0 60000 65536"/>
              <a:gd name="T6" fmla="*/ 0 w 540"/>
              <a:gd name="T7" fmla="*/ 0 h 1"/>
              <a:gd name="T8" fmla="*/ 540 w 5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1">
                <a:moveTo>
                  <a:pt x="0" y="0"/>
                </a:moveTo>
                <a:lnTo>
                  <a:pt x="54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90"/>
          <p:cNvGrpSpPr>
            <a:grpSpLocks/>
          </p:cNvGrpSpPr>
          <p:nvPr/>
        </p:nvGrpSpPr>
        <p:grpSpPr bwMode="auto">
          <a:xfrm>
            <a:off x="2971800" y="3367088"/>
            <a:ext cx="77788" cy="366712"/>
            <a:chOff x="1586" y="1334"/>
            <a:chExt cx="49" cy="231"/>
          </a:xfrm>
        </p:grpSpPr>
        <p:sp>
          <p:nvSpPr>
            <p:cNvPr id="61515" name="Freeform 91"/>
            <p:cNvSpPr>
              <a:spLocks/>
            </p:cNvSpPr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6" name="Freeform 92"/>
            <p:cNvSpPr>
              <a:spLocks/>
            </p:cNvSpPr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65" name="Freeform 93"/>
          <p:cNvSpPr>
            <a:spLocks/>
          </p:cNvSpPr>
          <p:nvPr/>
        </p:nvSpPr>
        <p:spPr bwMode="auto">
          <a:xfrm>
            <a:off x="3043238" y="2852738"/>
            <a:ext cx="457200" cy="627062"/>
          </a:xfrm>
          <a:custGeom>
            <a:avLst/>
            <a:gdLst>
              <a:gd name="T0" fmla="*/ 0 w 288"/>
              <a:gd name="T1" fmla="*/ 2147483647 h 395"/>
              <a:gd name="T2" fmla="*/ 2147483647 w 288"/>
              <a:gd name="T3" fmla="*/ 0 h 395"/>
              <a:gd name="T4" fmla="*/ 2147483647 w 288"/>
              <a:gd name="T5" fmla="*/ 2147483647 h 395"/>
              <a:gd name="T6" fmla="*/ 2147483647 w 288"/>
              <a:gd name="T7" fmla="*/ 2147483647 h 395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95"/>
              <a:gd name="T14" fmla="*/ 288 w 288"/>
              <a:gd name="T15" fmla="*/ 395 h 3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95">
                <a:moveTo>
                  <a:pt x="0" y="2"/>
                </a:moveTo>
                <a:lnTo>
                  <a:pt x="288" y="0"/>
                </a:lnTo>
                <a:lnTo>
                  <a:pt x="287" y="395"/>
                </a:lnTo>
                <a:lnTo>
                  <a:pt x="6" y="395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66" name="Freeform 94"/>
          <p:cNvSpPr>
            <a:spLocks/>
          </p:cNvSpPr>
          <p:nvPr/>
        </p:nvSpPr>
        <p:spPr bwMode="auto">
          <a:xfrm>
            <a:off x="3043238" y="3636963"/>
            <a:ext cx="461962" cy="401637"/>
          </a:xfrm>
          <a:custGeom>
            <a:avLst/>
            <a:gdLst>
              <a:gd name="T0" fmla="*/ 0 w 291"/>
              <a:gd name="T1" fmla="*/ 0 h 253"/>
              <a:gd name="T2" fmla="*/ 2147483647 w 291"/>
              <a:gd name="T3" fmla="*/ 0 h 253"/>
              <a:gd name="T4" fmla="*/ 2147483647 w 291"/>
              <a:gd name="T5" fmla="*/ 2147483647 h 253"/>
              <a:gd name="T6" fmla="*/ 0 60000 65536"/>
              <a:gd name="T7" fmla="*/ 0 60000 65536"/>
              <a:gd name="T8" fmla="*/ 0 60000 65536"/>
              <a:gd name="T9" fmla="*/ 0 w 291"/>
              <a:gd name="T10" fmla="*/ 0 h 253"/>
              <a:gd name="T11" fmla="*/ 291 w 291"/>
              <a:gd name="T12" fmla="*/ 253 h 2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1" h="253">
                <a:moveTo>
                  <a:pt x="0" y="0"/>
                </a:moveTo>
                <a:lnTo>
                  <a:pt x="290" y="0"/>
                </a:lnTo>
                <a:lnTo>
                  <a:pt x="291" y="253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67" name="Line 95"/>
          <p:cNvSpPr>
            <a:spLocks noChangeShapeType="1"/>
          </p:cNvSpPr>
          <p:nvPr/>
        </p:nvSpPr>
        <p:spPr bwMode="auto">
          <a:xfrm>
            <a:off x="3352800" y="4038600"/>
            <a:ext cx="3048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2667000" y="3763963"/>
            <a:ext cx="533400" cy="579437"/>
            <a:chOff x="1680" y="2371"/>
            <a:chExt cx="336" cy="365"/>
          </a:xfrm>
        </p:grpSpPr>
        <p:sp>
          <p:nvSpPr>
            <p:cNvPr id="61513" name="Rectangle 97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514" name="Text Box 98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6" name="Group 99"/>
          <p:cNvGrpSpPr>
            <a:grpSpLocks/>
          </p:cNvGrpSpPr>
          <p:nvPr/>
        </p:nvGrpSpPr>
        <p:grpSpPr bwMode="auto">
          <a:xfrm>
            <a:off x="2667000" y="3763963"/>
            <a:ext cx="533400" cy="579437"/>
            <a:chOff x="1680" y="2371"/>
            <a:chExt cx="336" cy="365"/>
          </a:xfrm>
        </p:grpSpPr>
        <p:sp>
          <p:nvSpPr>
            <p:cNvPr id="61511" name="Rectangle 100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512" name="Text Box 101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oup 102"/>
          <p:cNvGrpSpPr>
            <a:grpSpLocks/>
          </p:cNvGrpSpPr>
          <p:nvPr/>
        </p:nvGrpSpPr>
        <p:grpSpPr bwMode="auto">
          <a:xfrm>
            <a:off x="6705600" y="3733800"/>
            <a:ext cx="533400" cy="579438"/>
            <a:chOff x="1680" y="2371"/>
            <a:chExt cx="336" cy="365"/>
          </a:xfrm>
        </p:grpSpPr>
        <p:sp>
          <p:nvSpPr>
            <p:cNvPr id="61509" name="Rectangle 103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510" name="Text Box 104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8" name="Group 105"/>
          <p:cNvGrpSpPr>
            <a:grpSpLocks/>
          </p:cNvGrpSpPr>
          <p:nvPr/>
        </p:nvGrpSpPr>
        <p:grpSpPr bwMode="auto">
          <a:xfrm>
            <a:off x="6705600" y="3733800"/>
            <a:ext cx="533400" cy="579438"/>
            <a:chOff x="1680" y="2371"/>
            <a:chExt cx="336" cy="365"/>
          </a:xfrm>
        </p:grpSpPr>
        <p:sp>
          <p:nvSpPr>
            <p:cNvPr id="61507" name="Rectangle 106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508" name="Text Box 107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9" name="Group 108"/>
          <p:cNvGrpSpPr>
            <a:grpSpLocks/>
          </p:cNvGrpSpPr>
          <p:nvPr/>
        </p:nvGrpSpPr>
        <p:grpSpPr bwMode="auto">
          <a:xfrm>
            <a:off x="6248400" y="1981200"/>
            <a:ext cx="738188" cy="2819400"/>
            <a:chOff x="3936" y="1248"/>
            <a:chExt cx="465" cy="1776"/>
          </a:xfrm>
        </p:grpSpPr>
        <p:sp>
          <p:nvSpPr>
            <p:cNvPr id="61505" name="Line 109"/>
            <p:cNvSpPr>
              <a:spLocks noChangeShapeType="1"/>
            </p:cNvSpPr>
            <p:nvPr/>
          </p:nvSpPr>
          <p:spPr bwMode="auto">
            <a:xfrm>
              <a:off x="3936" y="1248"/>
              <a:ext cx="0" cy="17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6" name="Freeform 110"/>
            <p:cNvSpPr>
              <a:spLocks/>
            </p:cNvSpPr>
            <p:nvPr/>
          </p:nvSpPr>
          <p:spPr bwMode="auto">
            <a:xfrm rot="10800000">
              <a:off x="3936" y="2112"/>
              <a:ext cx="465" cy="1"/>
            </a:xfrm>
            <a:custGeom>
              <a:avLst/>
              <a:gdLst>
                <a:gd name="T0" fmla="*/ 465 w 465"/>
                <a:gd name="T1" fmla="*/ 0 h 1"/>
                <a:gd name="T2" fmla="*/ 0 w 465"/>
                <a:gd name="T3" fmla="*/ 0 h 1"/>
                <a:gd name="T4" fmla="*/ 0 60000 65536"/>
                <a:gd name="T5" fmla="*/ 0 60000 65536"/>
                <a:gd name="T6" fmla="*/ 0 w 465"/>
                <a:gd name="T7" fmla="*/ 0 h 1"/>
                <a:gd name="T8" fmla="*/ 465 w 4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1">
                  <a:moveTo>
                    <a:pt x="465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80238" y="3181350"/>
            <a:ext cx="77787" cy="366713"/>
            <a:chOff x="1586" y="1334"/>
            <a:chExt cx="49" cy="231"/>
          </a:xfrm>
        </p:grpSpPr>
        <p:sp>
          <p:nvSpPr>
            <p:cNvPr id="61503" name="Freeform 112"/>
            <p:cNvSpPr>
              <a:spLocks/>
            </p:cNvSpPr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4" name="Freeform 113"/>
            <p:cNvSpPr>
              <a:spLocks/>
            </p:cNvSpPr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86" name="Freeform 114"/>
          <p:cNvSpPr>
            <a:spLocks/>
          </p:cNvSpPr>
          <p:nvPr/>
        </p:nvSpPr>
        <p:spPr bwMode="auto">
          <a:xfrm>
            <a:off x="7072313" y="3433763"/>
            <a:ext cx="542925" cy="523875"/>
          </a:xfrm>
          <a:custGeom>
            <a:avLst/>
            <a:gdLst>
              <a:gd name="T0" fmla="*/ 0 w 342"/>
              <a:gd name="T1" fmla="*/ 0 h 330"/>
              <a:gd name="T2" fmla="*/ 2147483647 w 342"/>
              <a:gd name="T3" fmla="*/ 0 h 330"/>
              <a:gd name="T4" fmla="*/ 2147483647 w 342"/>
              <a:gd name="T5" fmla="*/ 2147483647 h 330"/>
              <a:gd name="T6" fmla="*/ 0 60000 65536"/>
              <a:gd name="T7" fmla="*/ 0 60000 65536"/>
              <a:gd name="T8" fmla="*/ 0 60000 65536"/>
              <a:gd name="T9" fmla="*/ 0 w 342"/>
              <a:gd name="T10" fmla="*/ 0 h 330"/>
              <a:gd name="T11" fmla="*/ 342 w 342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330">
                <a:moveTo>
                  <a:pt x="0" y="0"/>
                </a:moveTo>
                <a:lnTo>
                  <a:pt x="342" y="0"/>
                </a:lnTo>
                <a:lnTo>
                  <a:pt x="342" y="33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115"/>
          <p:cNvGrpSpPr>
            <a:grpSpLocks/>
          </p:cNvGrpSpPr>
          <p:nvPr/>
        </p:nvGrpSpPr>
        <p:grpSpPr bwMode="auto">
          <a:xfrm>
            <a:off x="7391400" y="3962400"/>
            <a:ext cx="447675" cy="152400"/>
            <a:chOff x="4656" y="2496"/>
            <a:chExt cx="282" cy="96"/>
          </a:xfrm>
        </p:grpSpPr>
        <p:sp>
          <p:nvSpPr>
            <p:cNvPr id="61501" name="Freeform 116"/>
            <p:cNvSpPr>
              <a:spLocks/>
            </p:cNvSpPr>
            <p:nvPr/>
          </p:nvSpPr>
          <p:spPr bwMode="auto">
            <a:xfrm>
              <a:off x="4656" y="2496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2" name="Freeform 117"/>
            <p:cNvSpPr>
              <a:spLocks/>
            </p:cNvSpPr>
            <p:nvPr/>
          </p:nvSpPr>
          <p:spPr bwMode="auto">
            <a:xfrm>
              <a:off x="4656" y="2591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90" name="Line 118"/>
          <p:cNvSpPr>
            <a:spLocks noChangeShapeType="1"/>
          </p:cNvSpPr>
          <p:nvPr/>
        </p:nvSpPr>
        <p:spPr bwMode="auto">
          <a:xfrm>
            <a:off x="7620000" y="4114800"/>
            <a:ext cx="0" cy="533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91" name="Line 119"/>
          <p:cNvSpPr>
            <a:spLocks noChangeShapeType="1"/>
          </p:cNvSpPr>
          <p:nvPr/>
        </p:nvSpPr>
        <p:spPr bwMode="auto">
          <a:xfrm>
            <a:off x="7467600" y="4648200"/>
            <a:ext cx="3048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92" name="Line 120"/>
          <p:cNvSpPr>
            <a:spLocks noChangeShapeType="1"/>
          </p:cNvSpPr>
          <p:nvPr/>
        </p:nvSpPr>
        <p:spPr bwMode="auto">
          <a:xfrm>
            <a:off x="5943600" y="2438400"/>
            <a:ext cx="25908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93" name="Freeform 121"/>
          <p:cNvSpPr>
            <a:spLocks/>
          </p:cNvSpPr>
          <p:nvPr/>
        </p:nvSpPr>
        <p:spPr bwMode="auto">
          <a:xfrm>
            <a:off x="7062788" y="2438400"/>
            <a:ext cx="557212" cy="857250"/>
          </a:xfrm>
          <a:custGeom>
            <a:avLst/>
            <a:gdLst>
              <a:gd name="T0" fmla="*/ 2147483647 w 351"/>
              <a:gd name="T1" fmla="*/ 0 h 540"/>
              <a:gd name="T2" fmla="*/ 2147483647 w 351"/>
              <a:gd name="T3" fmla="*/ 2147483647 h 540"/>
              <a:gd name="T4" fmla="*/ 0 w 351"/>
              <a:gd name="T5" fmla="*/ 2147483647 h 540"/>
              <a:gd name="T6" fmla="*/ 0 60000 65536"/>
              <a:gd name="T7" fmla="*/ 0 60000 65536"/>
              <a:gd name="T8" fmla="*/ 0 60000 65536"/>
              <a:gd name="T9" fmla="*/ 0 w 351"/>
              <a:gd name="T10" fmla="*/ 0 h 540"/>
              <a:gd name="T11" fmla="*/ 351 w 351"/>
              <a:gd name="T12" fmla="*/ 540 h 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1" h="540">
                <a:moveTo>
                  <a:pt x="351" y="0"/>
                </a:moveTo>
                <a:lnTo>
                  <a:pt x="351" y="540"/>
                </a:lnTo>
                <a:lnTo>
                  <a:pt x="0" y="54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122"/>
          <p:cNvGrpSpPr>
            <a:grpSpLocks/>
          </p:cNvGrpSpPr>
          <p:nvPr/>
        </p:nvGrpSpPr>
        <p:grpSpPr bwMode="auto">
          <a:xfrm>
            <a:off x="4038600" y="3752850"/>
            <a:ext cx="533400" cy="590550"/>
            <a:chOff x="3168" y="2352"/>
            <a:chExt cx="336" cy="384"/>
          </a:xfrm>
        </p:grpSpPr>
        <p:sp>
          <p:nvSpPr>
            <p:cNvPr id="61499" name="Rectangle 123"/>
            <p:cNvSpPr>
              <a:spLocks noChangeArrowheads="1"/>
            </p:cNvSpPr>
            <p:nvPr/>
          </p:nvSpPr>
          <p:spPr bwMode="auto">
            <a:xfrm>
              <a:off x="3168" y="2383"/>
              <a:ext cx="336" cy="3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500" name="Text Box 124"/>
            <p:cNvSpPr txBox="1">
              <a:spLocks noChangeArrowheads="1"/>
            </p:cNvSpPr>
            <p:nvPr/>
          </p:nvSpPr>
          <p:spPr bwMode="auto">
            <a:xfrm>
              <a:off x="3216" y="2352"/>
              <a:ext cx="244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33597" name="Freeform 125"/>
          <p:cNvSpPr>
            <a:spLocks/>
          </p:cNvSpPr>
          <p:nvPr/>
        </p:nvSpPr>
        <p:spPr bwMode="auto">
          <a:xfrm>
            <a:off x="3886200" y="2667000"/>
            <a:ext cx="1588" cy="2528888"/>
          </a:xfrm>
          <a:custGeom>
            <a:avLst/>
            <a:gdLst>
              <a:gd name="T0" fmla="*/ 0 w 1"/>
              <a:gd name="T1" fmla="*/ 0 h 1593"/>
              <a:gd name="T2" fmla="*/ 0 w 1"/>
              <a:gd name="T3" fmla="*/ 2147483647 h 1593"/>
              <a:gd name="T4" fmla="*/ 0 60000 65536"/>
              <a:gd name="T5" fmla="*/ 0 60000 65536"/>
              <a:gd name="T6" fmla="*/ 0 w 1"/>
              <a:gd name="T7" fmla="*/ 0 h 1593"/>
              <a:gd name="T8" fmla="*/ 1 w 1"/>
              <a:gd name="T9" fmla="*/ 1593 h 15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93">
                <a:moveTo>
                  <a:pt x="0" y="0"/>
                </a:moveTo>
                <a:lnTo>
                  <a:pt x="0" y="1593"/>
                </a:lnTo>
              </a:path>
            </a:pathLst>
          </a:custGeom>
          <a:noFill/>
          <a:ln w="762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" name="Group 126"/>
          <p:cNvGrpSpPr>
            <a:grpSpLocks/>
          </p:cNvGrpSpPr>
          <p:nvPr/>
        </p:nvGrpSpPr>
        <p:grpSpPr bwMode="auto">
          <a:xfrm>
            <a:off x="4038600" y="3760788"/>
            <a:ext cx="533400" cy="579437"/>
            <a:chOff x="1680" y="2371"/>
            <a:chExt cx="336" cy="365"/>
          </a:xfrm>
        </p:grpSpPr>
        <p:sp>
          <p:nvSpPr>
            <p:cNvPr id="61497" name="Rectangle 127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498" name="Text Box 128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233601" name="Line 129"/>
          <p:cNvSpPr>
            <a:spLocks noChangeShapeType="1"/>
          </p:cNvSpPr>
          <p:nvPr/>
        </p:nvSpPr>
        <p:spPr bwMode="auto">
          <a:xfrm flipV="1">
            <a:off x="3886200" y="19812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4" name="Group 130"/>
          <p:cNvGrpSpPr>
            <a:grpSpLocks/>
          </p:cNvGrpSpPr>
          <p:nvPr/>
        </p:nvGrpSpPr>
        <p:grpSpPr bwMode="auto">
          <a:xfrm>
            <a:off x="2514600" y="2273300"/>
            <a:ext cx="2057400" cy="488950"/>
            <a:chOff x="1584" y="1536"/>
            <a:chExt cx="1296" cy="212"/>
          </a:xfrm>
        </p:grpSpPr>
        <p:sp>
          <p:nvSpPr>
            <p:cNvPr id="61495" name="Freeform 131"/>
            <p:cNvSpPr>
              <a:spLocks/>
            </p:cNvSpPr>
            <p:nvPr/>
          </p:nvSpPr>
          <p:spPr bwMode="auto">
            <a:xfrm>
              <a:off x="1584" y="1536"/>
              <a:ext cx="291" cy="212"/>
            </a:xfrm>
            <a:custGeom>
              <a:avLst/>
              <a:gdLst>
                <a:gd name="T0" fmla="*/ 0 w 291"/>
                <a:gd name="T1" fmla="*/ 0 h 212"/>
                <a:gd name="T2" fmla="*/ 0 w 291"/>
                <a:gd name="T3" fmla="*/ 212 h 212"/>
                <a:gd name="T4" fmla="*/ 291 w 291"/>
                <a:gd name="T5" fmla="*/ 212 h 212"/>
                <a:gd name="T6" fmla="*/ 0 60000 65536"/>
                <a:gd name="T7" fmla="*/ 0 60000 65536"/>
                <a:gd name="T8" fmla="*/ 0 60000 65536"/>
                <a:gd name="T9" fmla="*/ 0 w 291"/>
                <a:gd name="T10" fmla="*/ 0 h 212"/>
                <a:gd name="T11" fmla="*/ 291 w 291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12">
                  <a:moveTo>
                    <a:pt x="0" y="0"/>
                  </a:moveTo>
                  <a:lnTo>
                    <a:pt x="0" y="212"/>
                  </a:lnTo>
                  <a:lnTo>
                    <a:pt x="291" y="21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6" name="Line 132"/>
            <p:cNvSpPr>
              <a:spLocks noChangeShapeType="1"/>
            </p:cNvSpPr>
            <p:nvPr/>
          </p:nvSpPr>
          <p:spPr bwMode="auto">
            <a:xfrm>
              <a:off x="1584" y="1536"/>
              <a:ext cx="129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3605" name="Rectangle 133"/>
          <p:cNvSpPr>
            <a:spLocks noChangeArrowheads="1"/>
          </p:cNvSpPr>
          <p:nvPr/>
        </p:nvSpPr>
        <p:spPr bwMode="auto">
          <a:xfrm>
            <a:off x="533400" y="6072188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</a:rPr>
              <a:t>写入与输入信息相同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33606" name="Text Box 134"/>
          <p:cNvSpPr txBox="1">
            <a:spLocks noChangeArrowheads="1"/>
          </p:cNvSpPr>
          <p:nvPr/>
        </p:nvSpPr>
        <p:spPr bwMode="auto">
          <a:xfrm>
            <a:off x="4214813" y="6072188"/>
            <a:ext cx="487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写入时 </a:t>
            </a: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>
                <a:solidFill>
                  <a:srgbClr val="0419E0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400">
                <a:latin typeface="Times New Roman" panose="02020603050405020304" pitchFamily="18" charset="0"/>
              </a:rPr>
              <a:t>充电为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“1”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放电为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“0”</a:t>
            </a:r>
          </a:p>
        </p:txBody>
      </p:sp>
      <p:grpSp>
        <p:nvGrpSpPr>
          <p:cNvPr id="25" name="Group 135"/>
          <p:cNvGrpSpPr>
            <a:grpSpLocks/>
          </p:cNvGrpSpPr>
          <p:nvPr/>
        </p:nvGrpSpPr>
        <p:grpSpPr bwMode="auto">
          <a:xfrm>
            <a:off x="3084513" y="1981200"/>
            <a:ext cx="839787" cy="703263"/>
            <a:chOff x="1943" y="1248"/>
            <a:chExt cx="529" cy="443"/>
          </a:xfrm>
        </p:grpSpPr>
        <p:sp>
          <p:nvSpPr>
            <p:cNvPr id="61493" name="Line 136"/>
            <p:cNvSpPr>
              <a:spLocks noChangeShapeType="1"/>
            </p:cNvSpPr>
            <p:nvPr/>
          </p:nvSpPr>
          <p:spPr bwMode="auto">
            <a:xfrm flipV="1">
              <a:off x="2448" y="1248"/>
              <a:ext cx="0" cy="432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494" name="Freeform 137"/>
            <p:cNvSpPr>
              <a:spLocks/>
            </p:cNvSpPr>
            <p:nvPr/>
          </p:nvSpPr>
          <p:spPr bwMode="auto">
            <a:xfrm>
              <a:off x="1943" y="1689"/>
              <a:ext cx="529" cy="2"/>
            </a:xfrm>
            <a:custGeom>
              <a:avLst/>
              <a:gdLst>
                <a:gd name="T0" fmla="*/ 0 w 529"/>
                <a:gd name="T1" fmla="*/ 2 h 2"/>
                <a:gd name="T2" fmla="*/ 529 w 529"/>
                <a:gd name="T3" fmla="*/ 0 h 2"/>
                <a:gd name="T4" fmla="*/ 0 60000 65536"/>
                <a:gd name="T5" fmla="*/ 0 60000 65536"/>
                <a:gd name="T6" fmla="*/ 0 w 529"/>
                <a:gd name="T7" fmla="*/ 0 h 2"/>
                <a:gd name="T8" fmla="*/ 529 w 529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9" h="2">
                  <a:moveTo>
                    <a:pt x="0" y="2"/>
                  </a:moveTo>
                  <a:lnTo>
                    <a:pt x="529" y="0"/>
                  </a:lnTo>
                </a:path>
              </a:pathLst>
            </a:custGeom>
            <a:noFill/>
            <a:ln w="76200">
              <a:solidFill>
                <a:srgbClr val="C28F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610" name="Freeform 138"/>
          <p:cNvSpPr>
            <a:spLocks/>
          </p:cNvSpPr>
          <p:nvPr/>
        </p:nvSpPr>
        <p:spPr bwMode="auto">
          <a:xfrm>
            <a:off x="3084513" y="2852738"/>
            <a:ext cx="411162" cy="627062"/>
          </a:xfrm>
          <a:custGeom>
            <a:avLst/>
            <a:gdLst>
              <a:gd name="T0" fmla="*/ 0 w 259"/>
              <a:gd name="T1" fmla="*/ 2147483647 h 395"/>
              <a:gd name="T2" fmla="*/ 2147483647 w 259"/>
              <a:gd name="T3" fmla="*/ 0 h 395"/>
              <a:gd name="T4" fmla="*/ 2147483647 w 259"/>
              <a:gd name="T5" fmla="*/ 2147483647 h 395"/>
              <a:gd name="T6" fmla="*/ 2147483647 w 259"/>
              <a:gd name="T7" fmla="*/ 2147483647 h 395"/>
              <a:gd name="T8" fmla="*/ 0 60000 65536"/>
              <a:gd name="T9" fmla="*/ 0 60000 65536"/>
              <a:gd name="T10" fmla="*/ 0 60000 65536"/>
              <a:gd name="T11" fmla="*/ 0 60000 65536"/>
              <a:gd name="T12" fmla="*/ 0 w 259"/>
              <a:gd name="T13" fmla="*/ 0 h 395"/>
              <a:gd name="T14" fmla="*/ 259 w 259"/>
              <a:gd name="T15" fmla="*/ 395 h 3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" h="395">
                <a:moveTo>
                  <a:pt x="0" y="2"/>
                </a:moveTo>
                <a:lnTo>
                  <a:pt x="259" y="0"/>
                </a:lnTo>
                <a:lnTo>
                  <a:pt x="258" y="395"/>
                </a:lnTo>
                <a:lnTo>
                  <a:pt x="3" y="393"/>
                </a:lnTo>
              </a:path>
            </a:pathLst>
          </a:custGeom>
          <a:noFill/>
          <a:ln w="762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611" name="Freeform 139"/>
          <p:cNvSpPr>
            <a:spLocks/>
          </p:cNvSpPr>
          <p:nvPr/>
        </p:nvSpPr>
        <p:spPr bwMode="auto">
          <a:xfrm>
            <a:off x="3086100" y="3633788"/>
            <a:ext cx="419100" cy="404812"/>
          </a:xfrm>
          <a:custGeom>
            <a:avLst/>
            <a:gdLst>
              <a:gd name="T0" fmla="*/ 0 w 264"/>
              <a:gd name="T1" fmla="*/ 0 h 255"/>
              <a:gd name="T2" fmla="*/ 2147483647 w 264"/>
              <a:gd name="T3" fmla="*/ 2147483647 h 255"/>
              <a:gd name="T4" fmla="*/ 2147483647 w 264"/>
              <a:gd name="T5" fmla="*/ 2147483647 h 255"/>
              <a:gd name="T6" fmla="*/ 0 60000 65536"/>
              <a:gd name="T7" fmla="*/ 0 60000 65536"/>
              <a:gd name="T8" fmla="*/ 0 60000 65536"/>
              <a:gd name="T9" fmla="*/ 0 w 264"/>
              <a:gd name="T10" fmla="*/ 0 h 255"/>
              <a:gd name="T11" fmla="*/ 264 w 26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55">
                <a:moveTo>
                  <a:pt x="0" y="0"/>
                </a:moveTo>
                <a:lnTo>
                  <a:pt x="263" y="2"/>
                </a:lnTo>
                <a:lnTo>
                  <a:pt x="264" y="255"/>
                </a:lnTo>
              </a:path>
            </a:pathLst>
          </a:custGeom>
          <a:noFill/>
          <a:ln w="762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612" name="Line 140"/>
          <p:cNvSpPr>
            <a:spLocks noChangeShapeType="1"/>
          </p:cNvSpPr>
          <p:nvPr/>
        </p:nvSpPr>
        <p:spPr bwMode="auto">
          <a:xfrm>
            <a:off x="3352800" y="4038600"/>
            <a:ext cx="304800" cy="0"/>
          </a:xfrm>
          <a:prstGeom prst="line">
            <a:avLst/>
          </a:prstGeom>
          <a:noFill/>
          <a:ln w="762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" name="Group 142"/>
          <p:cNvGrpSpPr>
            <a:grpSpLocks/>
          </p:cNvGrpSpPr>
          <p:nvPr/>
        </p:nvGrpSpPr>
        <p:grpSpPr bwMode="auto">
          <a:xfrm>
            <a:off x="1316038" y="2346325"/>
            <a:ext cx="1716087" cy="1714500"/>
            <a:chOff x="829" y="1478"/>
            <a:chExt cx="1081" cy="1080"/>
          </a:xfrm>
        </p:grpSpPr>
        <p:sp>
          <p:nvSpPr>
            <p:cNvPr id="61490" name="Text Box 143"/>
            <p:cNvSpPr txBox="1">
              <a:spLocks noChangeArrowheads="1"/>
            </p:cNvSpPr>
            <p:nvPr/>
          </p:nvSpPr>
          <p:spPr bwMode="auto">
            <a:xfrm>
              <a:off x="829" y="2306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1491" name="Text Box 144"/>
            <p:cNvSpPr txBox="1">
              <a:spLocks noChangeArrowheads="1"/>
            </p:cNvSpPr>
            <p:nvPr/>
          </p:nvSpPr>
          <p:spPr bwMode="auto">
            <a:xfrm>
              <a:off x="1632" y="1478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492" name="Text Box 145"/>
            <p:cNvSpPr txBox="1">
              <a:spLocks noChangeArrowheads="1"/>
            </p:cNvSpPr>
            <p:nvPr/>
          </p:nvSpPr>
          <p:spPr bwMode="auto">
            <a:xfrm>
              <a:off x="1632" y="1968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33618" name="Text Box 146"/>
          <p:cNvSpPr txBox="1">
            <a:spLocks noChangeArrowheads="1"/>
          </p:cNvSpPr>
          <p:nvPr/>
        </p:nvSpPr>
        <p:spPr bwMode="auto">
          <a:xfrm>
            <a:off x="6680200" y="283368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619" name="AutoShape 147"/>
          <p:cNvSpPr>
            <a:spLocks noChangeArrowheads="1"/>
          </p:cNvSpPr>
          <p:nvPr/>
        </p:nvSpPr>
        <p:spPr bwMode="auto">
          <a:xfrm>
            <a:off x="6477000" y="1600200"/>
            <a:ext cx="1066800" cy="381000"/>
          </a:xfrm>
          <a:prstGeom prst="wedgeRoundRectCallout">
            <a:avLst>
              <a:gd name="adj1" fmla="val -50894"/>
              <a:gd name="adj2" fmla="val 16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8800" tIns="10800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无电流</a:t>
            </a:r>
          </a:p>
        </p:txBody>
      </p:sp>
      <p:sp>
        <p:nvSpPr>
          <p:cNvPr id="233620" name="AutoShape 148"/>
          <p:cNvSpPr>
            <a:spLocks noChangeArrowheads="1"/>
          </p:cNvSpPr>
          <p:nvPr/>
        </p:nvSpPr>
        <p:spPr bwMode="auto">
          <a:xfrm>
            <a:off x="6477000" y="1600200"/>
            <a:ext cx="1066800" cy="381000"/>
          </a:xfrm>
          <a:prstGeom prst="wedgeRoundRectCallout">
            <a:avLst>
              <a:gd name="adj1" fmla="val -50894"/>
              <a:gd name="adj2" fmla="val 16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8800" tIns="10800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有电流</a:t>
            </a:r>
          </a:p>
        </p:txBody>
      </p:sp>
      <p:sp>
        <p:nvSpPr>
          <p:cNvPr id="150" name="日期占位符 14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FF16FC-8043-48D8-B734-706996595BE0}" type="datetime1">
              <a:rPr lang="zh-CN" altLang="en-US"/>
              <a:pPr>
                <a:defRPr/>
              </a:pPr>
              <a:t>2018/11/22</a:t>
            </a:fld>
            <a:endParaRPr lang="en-US" altLang="zh-CN"/>
          </a:p>
        </p:txBody>
      </p:sp>
      <p:sp>
        <p:nvSpPr>
          <p:cNvPr id="151" name="灯片编号占位符 1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9961DDC-09F5-4EDA-89B3-388EC03A5883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441325" y="1200150"/>
            <a:ext cx="8626475" cy="5456238"/>
            <a:chOff x="278" y="756"/>
            <a:chExt cx="5434" cy="3437"/>
          </a:xfrm>
        </p:grpSpPr>
        <p:grpSp>
          <p:nvGrpSpPr>
            <p:cNvPr id="72725" name="Group 103"/>
            <p:cNvGrpSpPr>
              <a:grpSpLocks/>
            </p:cNvGrpSpPr>
            <p:nvPr/>
          </p:nvGrpSpPr>
          <p:grpSpPr bwMode="auto">
            <a:xfrm>
              <a:off x="278" y="756"/>
              <a:ext cx="5434" cy="3437"/>
              <a:chOff x="278" y="756"/>
              <a:chExt cx="5434" cy="3437"/>
            </a:xfrm>
          </p:grpSpPr>
          <p:sp>
            <p:nvSpPr>
              <p:cNvPr id="72728" name="Rectangle 5"/>
              <p:cNvSpPr>
                <a:spLocks noChangeArrowheads="1"/>
              </p:cNvSpPr>
              <p:nvPr/>
            </p:nvSpPr>
            <p:spPr bwMode="auto">
              <a:xfrm>
                <a:off x="1362" y="784"/>
                <a:ext cx="3015" cy="6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29" name="Rectangle 6"/>
              <p:cNvSpPr>
                <a:spLocks noChangeArrowheads="1"/>
              </p:cNvSpPr>
              <p:nvPr/>
            </p:nvSpPr>
            <p:spPr bwMode="auto">
              <a:xfrm>
                <a:off x="2251" y="966"/>
                <a:ext cx="123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/>
                  <a:t>时序与控制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0" name="Rectangle 7"/>
              <p:cNvSpPr>
                <a:spLocks noChangeArrowheads="1"/>
              </p:cNvSpPr>
              <p:nvPr/>
            </p:nvSpPr>
            <p:spPr bwMode="auto">
              <a:xfrm>
                <a:off x="4728" y="766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行时钟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1" name="Rectangle 8"/>
              <p:cNvSpPr>
                <a:spLocks noChangeArrowheads="1"/>
              </p:cNvSpPr>
              <p:nvPr/>
            </p:nvSpPr>
            <p:spPr bwMode="auto">
              <a:xfrm>
                <a:off x="4728" y="1004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列时钟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2" name="Rectangle 9"/>
              <p:cNvSpPr>
                <a:spLocks noChangeArrowheads="1"/>
              </p:cNvSpPr>
              <p:nvPr/>
            </p:nvSpPr>
            <p:spPr bwMode="auto">
              <a:xfrm>
                <a:off x="4728" y="1242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写时钟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3" name="Rectangle 10"/>
              <p:cNvSpPr>
                <a:spLocks noChangeArrowheads="1"/>
              </p:cNvSpPr>
              <p:nvPr/>
            </p:nvSpPr>
            <p:spPr bwMode="auto">
              <a:xfrm>
                <a:off x="640" y="1229"/>
                <a:ext cx="33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200">
                    <a:latin typeface="Times New Roman" panose="02020603050405020304" pitchFamily="18" charset="0"/>
                  </a:rPr>
                  <a:t>WE</a:t>
                </a:r>
              </a:p>
            </p:txBody>
          </p:sp>
          <p:sp>
            <p:nvSpPr>
              <p:cNvPr id="72734" name="Line 11"/>
              <p:cNvSpPr>
                <a:spLocks noChangeShapeType="1"/>
              </p:cNvSpPr>
              <p:nvPr/>
            </p:nvSpPr>
            <p:spPr bwMode="auto">
              <a:xfrm>
                <a:off x="648" y="1243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5" name="Rectangle 12"/>
              <p:cNvSpPr>
                <a:spLocks noChangeArrowheads="1"/>
              </p:cNvSpPr>
              <p:nvPr/>
            </p:nvSpPr>
            <p:spPr bwMode="auto">
              <a:xfrm>
                <a:off x="651" y="756"/>
                <a:ext cx="35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>
                    <a:latin typeface="Times New Roman" panose="02020603050405020304" pitchFamily="18" charset="0"/>
                  </a:rPr>
                  <a:t>RAS</a:t>
                </a:r>
              </a:p>
            </p:txBody>
          </p:sp>
          <p:sp>
            <p:nvSpPr>
              <p:cNvPr id="72736" name="Line 13"/>
              <p:cNvSpPr>
                <a:spLocks noChangeShapeType="1"/>
              </p:cNvSpPr>
              <p:nvPr/>
            </p:nvSpPr>
            <p:spPr bwMode="auto">
              <a:xfrm>
                <a:off x="624" y="768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7" name="Rectangle 14"/>
              <p:cNvSpPr>
                <a:spLocks noChangeArrowheads="1"/>
              </p:cNvSpPr>
              <p:nvPr/>
            </p:nvSpPr>
            <p:spPr bwMode="auto">
              <a:xfrm>
                <a:off x="651" y="992"/>
                <a:ext cx="35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>
                    <a:latin typeface="Times New Roman" panose="02020603050405020304" pitchFamily="18" charset="0"/>
                  </a:rPr>
                  <a:t>CAS</a:t>
                </a:r>
              </a:p>
            </p:txBody>
          </p:sp>
          <p:sp>
            <p:nvSpPr>
              <p:cNvPr id="72738" name="Line 15"/>
              <p:cNvSpPr>
                <a:spLocks noChangeShapeType="1"/>
              </p:cNvSpPr>
              <p:nvPr/>
            </p:nvSpPr>
            <p:spPr bwMode="auto">
              <a:xfrm>
                <a:off x="624" y="1004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9" name="Rectangle 16"/>
              <p:cNvSpPr>
                <a:spLocks noChangeArrowheads="1"/>
              </p:cNvSpPr>
              <p:nvPr/>
            </p:nvSpPr>
            <p:spPr bwMode="auto">
              <a:xfrm>
                <a:off x="957" y="1618"/>
                <a:ext cx="525" cy="8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40" name="Rectangle 19"/>
              <p:cNvSpPr>
                <a:spLocks noChangeArrowheads="1"/>
              </p:cNvSpPr>
              <p:nvPr/>
            </p:nvSpPr>
            <p:spPr bwMode="auto">
              <a:xfrm>
                <a:off x="957" y="3107"/>
                <a:ext cx="525" cy="8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41" name="Rectangle 22"/>
              <p:cNvSpPr>
                <a:spLocks noChangeArrowheads="1"/>
              </p:cNvSpPr>
              <p:nvPr/>
            </p:nvSpPr>
            <p:spPr bwMode="auto">
              <a:xfrm rot="5400000">
                <a:off x="1785" y="230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2" name="Rectangle 23"/>
              <p:cNvSpPr>
                <a:spLocks noChangeArrowheads="1"/>
              </p:cNvSpPr>
              <p:nvPr/>
            </p:nvSpPr>
            <p:spPr bwMode="auto">
              <a:xfrm>
                <a:off x="336" y="1714"/>
                <a:ext cx="287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43" name="Rectangle 24"/>
              <p:cNvSpPr>
                <a:spLocks noChangeArrowheads="1"/>
              </p:cNvSpPr>
              <p:nvPr/>
            </p:nvSpPr>
            <p:spPr bwMode="auto">
              <a:xfrm>
                <a:off x="336" y="1743"/>
                <a:ext cx="12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4" name="Rectangle 25"/>
              <p:cNvSpPr>
                <a:spLocks noChangeArrowheads="1"/>
              </p:cNvSpPr>
              <p:nvPr/>
            </p:nvSpPr>
            <p:spPr bwMode="auto">
              <a:xfrm>
                <a:off x="432" y="1718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'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5" name="Rectangle 26"/>
              <p:cNvSpPr>
                <a:spLocks noChangeArrowheads="1"/>
              </p:cNvSpPr>
              <p:nvPr/>
            </p:nvSpPr>
            <p:spPr bwMode="auto">
              <a:xfrm>
                <a:off x="468" y="1822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6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6" name="Rectangle 27"/>
              <p:cNvSpPr>
                <a:spLocks noChangeArrowheads="1"/>
              </p:cNvSpPr>
              <p:nvPr/>
            </p:nvSpPr>
            <p:spPr bwMode="auto">
              <a:xfrm>
                <a:off x="336" y="2071"/>
                <a:ext cx="12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7" name="Rectangle 28"/>
              <p:cNvSpPr>
                <a:spLocks noChangeArrowheads="1"/>
              </p:cNvSpPr>
              <p:nvPr/>
            </p:nvSpPr>
            <p:spPr bwMode="auto">
              <a:xfrm>
                <a:off x="432" y="2054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'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8" name="Rectangle 29"/>
              <p:cNvSpPr>
                <a:spLocks noChangeArrowheads="1"/>
              </p:cNvSpPr>
              <p:nvPr/>
            </p:nvSpPr>
            <p:spPr bwMode="auto">
              <a:xfrm>
                <a:off x="468" y="2150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0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9" name="Rectangle 30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48" cy="15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50" name="Rectangle 31"/>
              <p:cNvSpPr>
                <a:spLocks noChangeArrowheads="1"/>
              </p:cNvSpPr>
              <p:nvPr/>
            </p:nvSpPr>
            <p:spPr bwMode="auto">
              <a:xfrm>
                <a:off x="2208" y="3696"/>
                <a:ext cx="1152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存储单元阵列</a:t>
                </a:r>
              </a:p>
            </p:txBody>
          </p:sp>
          <p:sp>
            <p:nvSpPr>
              <p:cNvPr id="72751" name="Rectangle 32"/>
              <p:cNvSpPr>
                <a:spLocks noChangeArrowheads="1"/>
              </p:cNvSpPr>
              <p:nvPr/>
            </p:nvSpPr>
            <p:spPr bwMode="auto">
              <a:xfrm>
                <a:off x="2304" y="3336"/>
                <a:ext cx="11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基准单元</a:t>
                </a:r>
              </a:p>
            </p:txBody>
          </p:sp>
          <p:sp>
            <p:nvSpPr>
              <p:cNvPr id="72752" name="Rectangle 33"/>
              <p:cNvSpPr>
                <a:spLocks noChangeArrowheads="1"/>
              </p:cNvSpPr>
              <p:nvPr/>
            </p:nvSpPr>
            <p:spPr bwMode="auto">
              <a:xfrm>
                <a:off x="1920" y="3264"/>
                <a:ext cx="288" cy="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行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译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码</a:t>
                </a:r>
              </a:p>
            </p:txBody>
          </p:sp>
          <p:sp>
            <p:nvSpPr>
              <p:cNvPr id="72753" name="Rectangle 34"/>
              <p:cNvSpPr>
                <a:spLocks noChangeArrowheads="1"/>
              </p:cNvSpPr>
              <p:nvPr/>
            </p:nvSpPr>
            <p:spPr bwMode="auto">
              <a:xfrm>
                <a:off x="2352" y="2948"/>
                <a:ext cx="115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列译码器</a:t>
                </a:r>
              </a:p>
            </p:txBody>
          </p:sp>
          <p:sp>
            <p:nvSpPr>
              <p:cNvPr id="72754" name="Rectangle 35"/>
              <p:cNvSpPr>
                <a:spLocks noChangeArrowheads="1"/>
              </p:cNvSpPr>
              <p:nvPr/>
            </p:nvSpPr>
            <p:spPr bwMode="auto">
              <a:xfrm>
                <a:off x="2256" y="2597"/>
                <a:ext cx="1152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再生放大器</a:t>
                </a:r>
              </a:p>
            </p:txBody>
          </p:sp>
          <p:sp>
            <p:nvSpPr>
              <p:cNvPr id="72755" name="Rectangle 36"/>
              <p:cNvSpPr>
                <a:spLocks noChangeArrowheads="1"/>
              </p:cNvSpPr>
              <p:nvPr/>
            </p:nvSpPr>
            <p:spPr bwMode="auto">
              <a:xfrm>
                <a:off x="2352" y="2319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列译码器</a:t>
                </a:r>
              </a:p>
            </p:txBody>
          </p:sp>
          <p:sp>
            <p:nvSpPr>
              <p:cNvPr id="72756" name="Rectangle 37"/>
              <p:cNvSpPr>
                <a:spLocks noChangeArrowheads="1"/>
              </p:cNvSpPr>
              <p:nvPr/>
            </p:nvSpPr>
            <p:spPr bwMode="auto">
              <a:xfrm>
                <a:off x="1920" y="2279"/>
                <a:ext cx="288" cy="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读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出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放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大</a:t>
                </a:r>
              </a:p>
            </p:txBody>
          </p:sp>
          <p:sp>
            <p:nvSpPr>
              <p:cNvPr id="72757" name="Rectangle 38"/>
              <p:cNvSpPr>
                <a:spLocks noChangeArrowheads="1"/>
              </p:cNvSpPr>
              <p:nvPr/>
            </p:nvSpPr>
            <p:spPr bwMode="auto">
              <a:xfrm>
                <a:off x="2352" y="1970"/>
                <a:ext cx="1152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基准单元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58" name="Rectangle 39"/>
              <p:cNvSpPr>
                <a:spLocks noChangeArrowheads="1"/>
              </p:cNvSpPr>
              <p:nvPr/>
            </p:nvSpPr>
            <p:spPr bwMode="auto">
              <a:xfrm>
                <a:off x="2208" y="1596"/>
                <a:ext cx="11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存储单元阵列</a:t>
                </a:r>
              </a:p>
            </p:txBody>
          </p:sp>
          <p:sp>
            <p:nvSpPr>
              <p:cNvPr id="72759" name="Rectangle 40"/>
              <p:cNvSpPr>
                <a:spLocks noChangeArrowheads="1"/>
              </p:cNvSpPr>
              <p:nvPr/>
            </p:nvSpPr>
            <p:spPr bwMode="auto">
              <a:xfrm>
                <a:off x="1920" y="1536"/>
                <a:ext cx="288" cy="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行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译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码</a:t>
                </a:r>
              </a:p>
            </p:txBody>
          </p:sp>
          <p:sp>
            <p:nvSpPr>
              <p:cNvPr id="72760" name="Line 41"/>
              <p:cNvSpPr>
                <a:spLocks noChangeShapeType="1"/>
              </p:cNvSpPr>
              <p:nvPr/>
            </p:nvSpPr>
            <p:spPr bwMode="auto">
              <a:xfrm>
                <a:off x="1920" y="2279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1" name="Line 42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2" name="Line 43"/>
              <p:cNvSpPr>
                <a:spLocks noChangeShapeType="1"/>
              </p:cNvSpPr>
              <p:nvPr/>
            </p:nvSpPr>
            <p:spPr bwMode="auto">
              <a:xfrm>
                <a:off x="1920" y="4007"/>
                <a:ext cx="144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3" name="Line 44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247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4" name="Line 45"/>
              <p:cNvSpPr>
                <a:spLocks noChangeShapeType="1"/>
              </p:cNvSpPr>
              <p:nvPr/>
            </p:nvSpPr>
            <p:spPr bwMode="auto">
              <a:xfrm>
                <a:off x="2208" y="1536"/>
                <a:ext cx="0" cy="2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5" name="Line 46"/>
              <p:cNvSpPr>
                <a:spLocks noChangeShapeType="1"/>
              </p:cNvSpPr>
              <p:nvPr/>
            </p:nvSpPr>
            <p:spPr bwMode="auto">
              <a:xfrm>
                <a:off x="3360" y="1536"/>
                <a:ext cx="0" cy="247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6" name="Freeform 47"/>
              <p:cNvSpPr>
                <a:spLocks/>
              </p:cNvSpPr>
              <p:nvPr/>
            </p:nvSpPr>
            <p:spPr bwMode="auto">
              <a:xfrm>
                <a:off x="1923" y="1533"/>
                <a:ext cx="1437" cy="4"/>
              </a:xfrm>
              <a:custGeom>
                <a:avLst/>
                <a:gdLst>
                  <a:gd name="T0" fmla="*/ 0 w 1437"/>
                  <a:gd name="T1" fmla="*/ 0 h 4"/>
                  <a:gd name="T2" fmla="*/ 1437 w 1437"/>
                  <a:gd name="T3" fmla="*/ 4 h 4"/>
                  <a:gd name="T4" fmla="*/ 0 60000 65536"/>
                  <a:gd name="T5" fmla="*/ 0 60000 65536"/>
                  <a:gd name="T6" fmla="*/ 0 w 1437"/>
                  <a:gd name="T7" fmla="*/ 0 h 4"/>
                  <a:gd name="T8" fmla="*/ 1437 w 1437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37" h="4">
                    <a:moveTo>
                      <a:pt x="0" y="0"/>
                    </a:moveTo>
                    <a:lnTo>
                      <a:pt x="1437" y="4"/>
                    </a:lnTo>
                  </a:path>
                </a:pathLst>
              </a:cu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7" name="Line 48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8" name="Line 49"/>
              <p:cNvSpPr>
                <a:spLocks noChangeShapeType="1"/>
              </p:cNvSpPr>
              <p:nvPr/>
            </p:nvSpPr>
            <p:spPr bwMode="auto">
              <a:xfrm>
                <a:off x="2208" y="2567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9" name="Line 50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70" name="Line 51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71" name="Rectangle 52"/>
              <p:cNvSpPr>
                <a:spLocks noChangeArrowheads="1"/>
              </p:cNvSpPr>
              <p:nvPr/>
            </p:nvSpPr>
            <p:spPr bwMode="auto">
              <a:xfrm>
                <a:off x="4215" y="2497"/>
                <a:ext cx="740" cy="6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72" name="Rectangle 53"/>
              <p:cNvSpPr>
                <a:spLocks noChangeArrowheads="1"/>
              </p:cNvSpPr>
              <p:nvPr/>
            </p:nvSpPr>
            <p:spPr bwMode="auto">
              <a:xfrm>
                <a:off x="4223" y="2568"/>
                <a:ext cx="4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     </a:t>
                </a:r>
                <a:r>
                  <a:rPr lang="zh-CN" altLang="en-US" sz="12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200">
                    <a:latin typeface="Times New Roman" panose="02020603050405020304" pitchFamily="18" charset="0"/>
                  </a:rPr>
                  <a:t>I/O</a:t>
                </a:r>
              </a:p>
            </p:txBody>
          </p:sp>
          <p:sp>
            <p:nvSpPr>
              <p:cNvPr id="72773" name="Rectangle 54"/>
              <p:cNvSpPr>
                <a:spLocks noChangeArrowheads="1"/>
              </p:cNvSpPr>
              <p:nvPr/>
            </p:nvSpPr>
            <p:spPr bwMode="auto">
              <a:xfrm>
                <a:off x="4353" y="2802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缓存器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74" name="Rectangle 55"/>
              <p:cNvSpPr>
                <a:spLocks noChangeArrowheads="1"/>
              </p:cNvSpPr>
              <p:nvPr/>
            </p:nvSpPr>
            <p:spPr bwMode="auto">
              <a:xfrm>
                <a:off x="4192" y="3547"/>
                <a:ext cx="73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75" name="Rectangle 56"/>
              <p:cNvSpPr>
                <a:spLocks noChangeArrowheads="1"/>
              </p:cNvSpPr>
              <p:nvPr/>
            </p:nvSpPr>
            <p:spPr bwMode="auto">
              <a:xfrm>
                <a:off x="4224" y="3592"/>
                <a:ext cx="6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数据输出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76" name="Rectangle 57"/>
              <p:cNvSpPr>
                <a:spLocks noChangeArrowheads="1"/>
              </p:cNvSpPr>
              <p:nvPr/>
            </p:nvSpPr>
            <p:spPr bwMode="auto">
              <a:xfrm>
                <a:off x="4417" y="3815"/>
                <a:ext cx="3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驱动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77" name="Rectangle 58"/>
              <p:cNvSpPr>
                <a:spLocks noChangeArrowheads="1"/>
              </p:cNvSpPr>
              <p:nvPr/>
            </p:nvSpPr>
            <p:spPr bwMode="auto">
              <a:xfrm>
                <a:off x="4215" y="1692"/>
                <a:ext cx="740" cy="4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78" name="Rectangle 59"/>
              <p:cNvSpPr>
                <a:spLocks noChangeArrowheads="1"/>
              </p:cNvSpPr>
              <p:nvPr/>
            </p:nvSpPr>
            <p:spPr bwMode="auto">
              <a:xfrm>
                <a:off x="4265" y="1718"/>
                <a:ext cx="6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数据输入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79" name="Rectangle 60"/>
              <p:cNvSpPr>
                <a:spLocks noChangeArrowheads="1"/>
              </p:cNvSpPr>
              <p:nvPr/>
            </p:nvSpPr>
            <p:spPr bwMode="auto">
              <a:xfrm>
                <a:off x="4344" y="1958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寄存器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80" name="Rectangle 61"/>
              <p:cNvSpPr>
                <a:spLocks noChangeArrowheads="1"/>
              </p:cNvSpPr>
              <p:nvPr/>
            </p:nvSpPr>
            <p:spPr bwMode="auto">
              <a:xfrm>
                <a:off x="3744" y="2389"/>
                <a:ext cx="48" cy="1795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81" name="Rectangle 62"/>
              <p:cNvSpPr>
                <a:spLocks noChangeArrowheads="1"/>
              </p:cNvSpPr>
              <p:nvPr/>
            </p:nvSpPr>
            <p:spPr bwMode="auto">
              <a:xfrm>
                <a:off x="3840" y="2524"/>
                <a:ext cx="4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82" name="Rectangle 63"/>
              <p:cNvSpPr>
                <a:spLocks noChangeArrowheads="1"/>
              </p:cNvSpPr>
              <p:nvPr/>
            </p:nvSpPr>
            <p:spPr bwMode="auto">
              <a:xfrm rot="5400000">
                <a:off x="2479" y="2917"/>
                <a:ext cx="48" cy="2487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83" name="Rectangle 64"/>
              <p:cNvSpPr>
                <a:spLocks noChangeArrowheads="1"/>
              </p:cNvSpPr>
              <p:nvPr/>
            </p:nvSpPr>
            <p:spPr bwMode="auto">
              <a:xfrm>
                <a:off x="1200" y="3975"/>
                <a:ext cx="48" cy="21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84" name="Freeform 65"/>
              <p:cNvSpPr>
                <a:spLocks/>
              </p:cNvSpPr>
              <p:nvPr/>
            </p:nvSpPr>
            <p:spPr bwMode="auto">
              <a:xfrm>
                <a:off x="4608" y="2181"/>
                <a:ext cx="1" cy="315"/>
              </a:xfrm>
              <a:custGeom>
                <a:avLst/>
                <a:gdLst>
                  <a:gd name="T0" fmla="*/ 0 w 1"/>
                  <a:gd name="T1" fmla="*/ 0 h 315"/>
                  <a:gd name="T2" fmla="*/ 1 w 1"/>
                  <a:gd name="T3" fmla="*/ 315 h 315"/>
                  <a:gd name="T4" fmla="*/ 0 60000 65536"/>
                  <a:gd name="T5" fmla="*/ 0 60000 65536"/>
                  <a:gd name="T6" fmla="*/ 0 w 1"/>
                  <a:gd name="T7" fmla="*/ 0 h 315"/>
                  <a:gd name="T8" fmla="*/ 1 w 1"/>
                  <a:gd name="T9" fmla="*/ 315 h 3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15">
                    <a:moveTo>
                      <a:pt x="0" y="0"/>
                    </a:moveTo>
                    <a:lnTo>
                      <a:pt x="1" y="31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5" name="Freeform 66"/>
              <p:cNvSpPr>
                <a:spLocks/>
              </p:cNvSpPr>
              <p:nvPr/>
            </p:nvSpPr>
            <p:spPr bwMode="auto">
              <a:xfrm>
                <a:off x="4608" y="3117"/>
                <a:ext cx="1" cy="429"/>
              </a:xfrm>
              <a:custGeom>
                <a:avLst/>
                <a:gdLst>
                  <a:gd name="T0" fmla="*/ 0 w 1"/>
                  <a:gd name="T1" fmla="*/ 0 h 429"/>
                  <a:gd name="T2" fmla="*/ 1 w 1"/>
                  <a:gd name="T3" fmla="*/ 429 h 429"/>
                  <a:gd name="T4" fmla="*/ 0 60000 65536"/>
                  <a:gd name="T5" fmla="*/ 0 60000 65536"/>
                  <a:gd name="T6" fmla="*/ 0 w 1"/>
                  <a:gd name="T7" fmla="*/ 0 h 429"/>
                  <a:gd name="T8" fmla="*/ 1 w 1"/>
                  <a:gd name="T9" fmla="*/ 429 h 42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29">
                    <a:moveTo>
                      <a:pt x="0" y="0"/>
                    </a:moveTo>
                    <a:lnTo>
                      <a:pt x="1" y="4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6" name="Line 67"/>
              <p:cNvSpPr>
                <a:spLocks noChangeShapeType="1"/>
              </p:cNvSpPr>
              <p:nvPr/>
            </p:nvSpPr>
            <p:spPr bwMode="auto">
              <a:xfrm flipH="1">
                <a:off x="4944" y="196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7" name="Line 68"/>
              <p:cNvSpPr>
                <a:spLocks noChangeShapeType="1"/>
              </p:cNvSpPr>
              <p:nvPr/>
            </p:nvSpPr>
            <p:spPr bwMode="auto">
              <a:xfrm rot="10800000" flipH="1">
                <a:off x="4938" y="3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8" name="Text Box 69"/>
              <p:cNvSpPr txBox="1">
                <a:spLocks noChangeArrowheads="1"/>
              </p:cNvSpPr>
              <p:nvPr/>
            </p:nvSpPr>
            <p:spPr bwMode="auto">
              <a:xfrm>
                <a:off x="5040" y="196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IN</a:t>
                </a:r>
              </a:p>
            </p:txBody>
          </p:sp>
          <p:sp>
            <p:nvSpPr>
              <p:cNvPr id="72789" name="Text Box 70"/>
              <p:cNvSpPr txBox="1">
                <a:spLocks noChangeArrowheads="1"/>
              </p:cNvSpPr>
              <p:nvPr/>
            </p:nvSpPr>
            <p:spPr bwMode="auto">
              <a:xfrm>
                <a:off x="4992" y="3801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72790" name="Line 71"/>
              <p:cNvSpPr>
                <a:spLocks noChangeShapeType="1"/>
              </p:cNvSpPr>
              <p:nvPr/>
            </p:nvSpPr>
            <p:spPr bwMode="auto">
              <a:xfrm>
                <a:off x="1056" y="86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1" name="Line 72"/>
              <p:cNvSpPr>
                <a:spLocks noChangeShapeType="1"/>
              </p:cNvSpPr>
              <p:nvPr/>
            </p:nvSpPr>
            <p:spPr bwMode="auto">
              <a:xfrm>
                <a:off x="1056" y="109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2" name="Line 73"/>
              <p:cNvSpPr>
                <a:spLocks noChangeShapeType="1"/>
              </p:cNvSpPr>
              <p:nvPr/>
            </p:nvSpPr>
            <p:spPr bwMode="auto">
              <a:xfrm>
                <a:off x="1056" y="133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3" name="Line 74"/>
              <p:cNvSpPr>
                <a:spLocks noChangeShapeType="1"/>
              </p:cNvSpPr>
              <p:nvPr/>
            </p:nvSpPr>
            <p:spPr bwMode="auto">
              <a:xfrm>
                <a:off x="4368" y="86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4" name="Line 75"/>
              <p:cNvSpPr>
                <a:spLocks noChangeShapeType="1"/>
              </p:cNvSpPr>
              <p:nvPr/>
            </p:nvSpPr>
            <p:spPr bwMode="auto">
              <a:xfrm>
                <a:off x="4368" y="11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5" name="Line 76"/>
              <p:cNvSpPr>
                <a:spLocks noChangeShapeType="1"/>
              </p:cNvSpPr>
              <p:nvPr/>
            </p:nvSpPr>
            <p:spPr bwMode="auto">
              <a:xfrm>
                <a:off x="4368" y="133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6" name="AutoShape 77"/>
              <p:cNvSpPr>
                <a:spLocks noChangeArrowheads="1"/>
              </p:cNvSpPr>
              <p:nvPr/>
            </p:nvSpPr>
            <p:spPr bwMode="auto">
              <a:xfrm>
                <a:off x="560" y="1980"/>
                <a:ext cx="388" cy="100"/>
              </a:xfrm>
              <a:prstGeom prst="rightArrow">
                <a:avLst>
                  <a:gd name="adj1" fmla="val 50000"/>
                  <a:gd name="adj2" fmla="val 97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97" name="AutoShape 78"/>
              <p:cNvSpPr>
                <a:spLocks noChangeArrowheads="1"/>
              </p:cNvSpPr>
              <p:nvPr/>
            </p:nvSpPr>
            <p:spPr bwMode="auto">
              <a:xfrm>
                <a:off x="625" y="3488"/>
                <a:ext cx="320" cy="100"/>
              </a:xfrm>
              <a:prstGeom prst="rightArrow">
                <a:avLst>
                  <a:gd name="adj1" fmla="val 50000"/>
                  <a:gd name="adj2" fmla="val 8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98" name="Rectangle 79"/>
              <p:cNvSpPr>
                <a:spLocks noChangeArrowheads="1"/>
              </p:cNvSpPr>
              <p:nvPr/>
            </p:nvSpPr>
            <p:spPr bwMode="auto">
              <a:xfrm>
                <a:off x="1572" y="2004"/>
                <a:ext cx="48" cy="15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99" name="AutoShape 80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800" name="AutoShape 81"/>
              <p:cNvSpPr>
                <a:spLocks noChangeArrowheads="1"/>
              </p:cNvSpPr>
              <p:nvPr/>
            </p:nvSpPr>
            <p:spPr bwMode="auto">
              <a:xfrm>
                <a:off x="1573" y="3476"/>
                <a:ext cx="342" cy="100"/>
              </a:xfrm>
              <a:prstGeom prst="rightArrow">
                <a:avLst>
                  <a:gd name="adj1" fmla="val 50000"/>
                  <a:gd name="adj2" fmla="val 855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801" name="AutoShape 82"/>
              <p:cNvSpPr>
                <a:spLocks noChangeArrowheads="1"/>
              </p:cNvSpPr>
              <p:nvPr/>
            </p:nvSpPr>
            <p:spPr bwMode="auto">
              <a:xfrm rot="10800000">
                <a:off x="3359" y="2348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802" name="AutoShape 83"/>
              <p:cNvSpPr>
                <a:spLocks noChangeArrowheads="1"/>
              </p:cNvSpPr>
              <p:nvPr/>
            </p:nvSpPr>
            <p:spPr bwMode="auto">
              <a:xfrm rot="10800000">
                <a:off x="3360" y="3036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803" name="AutoShape 84"/>
              <p:cNvSpPr>
                <a:spLocks noChangeArrowheads="1"/>
              </p:cNvSpPr>
              <p:nvPr/>
            </p:nvSpPr>
            <p:spPr bwMode="auto">
              <a:xfrm>
                <a:off x="3357" y="2700"/>
                <a:ext cx="841" cy="96"/>
              </a:xfrm>
              <a:prstGeom prst="leftRightArrow">
                <a:avLst>
                  <a:gd name="adj1" fmla="val 52083"/>
                  <a:gd name="adj2" fmla="val 1155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804" name="Text Box 85"/>
              <p:cNvSpPr txBox="1">
                <a:spLocks noChangeArrowheads="1"/>
              </p:cNvSpPr>
              <p:nvPr/>
            </p:nvSpPr>
            <p:spPr bwMode="auto">
              <a:xfrm>
                <a:off x="278" y="1920"/>
                <a:ext cx="34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anose="02020603050405020304" pitchFamily="18" charset="0"/>
                  </a:rPr>
                  <a:t>~</a:t>
                </a:r>
              </a:p>
            </p:txBody>
          </p:sp>
        </p:grpSp>
        <p:sp>
          <p:nvSpPr>
            <p:cNvPr id="72726" name="Text Box 101"/>
            <p:cNvSpPr txBox="1">
              <a:spLocks noChangeArrowheads="1"/>
            </p:cNvSpPr>
            <p:nvPr/>
          </p:nvSpPr>
          <p:spPr bwMode="auto">
            <a:xfrm>
              <a:off x="939" y="1797"/>
              <a:ext cx="726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行地址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缓存器</a:t>
              </a:r>
            </a:p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2727" name="Text Box 102"/>
            <p:cNvSpPr txBox="1">
              <a:spLocks noChangeArrowheads="1"/>
            </p:cNvSpPr>
            <p:nvPr/>
          </p:nvSpPr>
          <p:spPr bwMode="auto">
            <a:xfrm>
              <a:off x="939" y="3319"/>
              <a:ext cx="726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列地址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缓存器</a:t>
              </a:r>
            </a:p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0" y="3349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单</a:t>
            </a:r>
            <a:r>
              <a:rPr lang="zh-CN" altLang="en-US" sz="3200" dirty="0">
                <a:latin typeface="Times New Roman" panose="02020603050405020304" pitchFamily="18" charset="0"/>
              </a:rPr>
              <a:t>管动态 </a:t>
            </a:r>
            <a:r>
              <a:rPr lang="en-US" altLang="zh-CN" sz="3200" dirty="0">
                <a:latin typeface="Times New Roman" panose="02020603050405020304" pitchFamily="18" charset="0"/>
              </a:rPr>
              <a:t>RAM 4116 </a:t>
            </a:r>
            <a:r>
              <a:rPr lang="zh-CN" altLang="en-US" sz="3200" dirty="0">
                <a:latin typeface="Times New Roman" panose="02020603050405020304" pitchFamily="18" charset="0"/>
              </a:rPr>
              <a:t>(16</a:t>
            </a:r>
            <a:r>
              <a:rPr lang="en-US" altLang="zh-CN" sz="3200" dirty="0">
                <a:latin typeface="Times New Roman" panose="02020603050405020304" pitchFamily="18" charset="0"/>
              </a:rPr>
              <a:t>K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/>
              <a:t>1</a:t>
            </a:r>
            <a:r>
              <a:rPr lang="zh-CN" altLang="en-US" sz="2800" dirty="0"/>
              <a:t>位</a:t>
            </a:r>
            <a:r>
              <a:rPr lang="zh-CN" altLang="en-US" sz="3200" dirty="0">
                <a:latin typeface="Times New Roman" panose="02020603050405020304" pitchFamily="18" charset="0"/>
              </a:rPr>
              <a:t>) 外特性</a:t>
            </a: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7839075" y="3124200"/>
            <a:ext cx="1228725" cy="3354388"/>
            <a:chOff x="4938" y="1968"/>
            <a:chExt cx="774" cy="2113"/>
          </a:xfrm>
        </p:grpSpPr>
        <p:sp>
          <p:nvSpPr>
            <p:cNvPr id="72721" name="Text Box 87"/>
            <p:cNvSpPr txBox="1">
              <a:spLocks noChangeArrowheads="1"/>
            </p:cNvSpPr>
            <p:nvPr/>
          </p:nvSpPr>
          <p:spPr bwMode="auto">
            <a:xfrm>
              <a:off x="5040" y="196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solidFill>
                    <a:srgbClr val="0419E0"/>
                  </a:solidFill>
                  <a:latin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72722" name="Line 88"/>
            <p:cNvSpPr>
              <a:spLocks noChangeShapeType="1"/>
            </p:cNvSpPr>
            <p:nvPr/>
          </p:nvSpPr>
          <p:spPr bwMode="auto">
            <a:xfrm flipH="1">
              <a:off x="4944" y="1968"/>
              <a:ext cx="33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89"/>
            <p:cNvSpPr>
              <a:spLocks noChangeShapeType="1"/>
            </p:cNvSpPr>
            <p:nvPr/>
          </p:nvSpPr>
          <p:spPr bwMode="auto">
            <a:xfrm rot="10800000" flipH="1">
              <a:off x="4938" y="3792"/>
              <a:ext cx="33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Text Box 90"/>
            <p:cNvSpPr txBox="1">
              <a:spLocks noChangeArrowheads="1"/>
            </p:cNvSpPr>
            <p:nvPr/>
          </p:nvSpPr>
          <p:spPr bwMode="auto">
            <a:xfrm>
              <a:off x="4992" y="3793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solidFill>
                    <a:srgbClr val="0419E0"/>
                  </a:solidFill>
                  <a:latin typeface="Times New Roman" panose="02020603050405020304" pitchFamily="18" charset="0"/>
                </a:rPr>
                <a:t>OUT</a:t>
              </a:r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436563" y="2720975"/>
            <a:ext cx="554037" cy="936625"/>
            <a:chOff x="275" y="1714"/>
            <a:chExt cx="349" cy="590"/>
          </a:xfrm>
        </p:grpSpPr>
        <p:sp>
          <p:nvSpPr>
            <p:cNvPr id="72713" name="Rectangle 92"/>
            <p:cNvSpPr>
              <a:spLocks noChangeArrowheads="1"/>
            </p:cNvSpPr>
            <p:nvPr/>
          </p:nvSpPr>
          <p:spPr bwMode="auto">
            <a:xfrm>
              <a:off x="336" y="1714"/>
              <a:ext cx="287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>
                <a:solidFill>
                  <a:srgbClr val="0419E0"/>
                </a:solidFill>
              </a:endParaRPr>
            </a:p>
          </p:txBody>
        </p:sp>
        <p:sp>
          <p:nvSpPr>
            <p:cNvPr id="72714" name="Rectangle 93"/>
            <p:cNvSpPr>
              <a:spLocks noChangeArrowheads="1"/>
            </p:cNvSpPr>
            <p:nvPr/>
          </p:nvSpPr>
          <p:spPr bwMode="auto">
            <a:xfrm>
              <a:off x="336" y="1743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419E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5" name="Rectangle 94"/>
            <p:cNvSpPr>
              <a:spLocks noChangeArrowheads="1"/>
            </p:cNvSpPr>
            <p:nvPr/>
          </p:nvSpPr>
          <p:spPr bwMode="auto">
            <a:xfrm>
              <a:off x="432" y="171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419E0"/>
                  </a:solidFill>
                  <a:latin typeface="Times New Roman" panose="02020603050405020304" pitchFamily="18" charset="0"/>
                </a:rPr>
                <a:t>'</a:t>
              </a:r>
              <a:endPara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6" name="Rectangle 95"/>
            <p:cNvSpPr>
              <a:spLocks noChangeArrowheads="1"/>
            </p:cNvSpPr>
            <p:nvPr/>
          </p:nvSpPr>
          <p:spPr bwMode="auto">
            <a:xfrm>
              <a:off x="468" y="182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419E0"/>
                  </a:solidFill>
                  <a:latin typeface="Times New Roman" panose="02020603050405020304" pitchFamily="18" charset="0"/>
                </a:rPr>
                <a:t>6</a:t>
              </a:r>
              <a:endPara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7" name="Rectangle 96"/>
            <p:cNvSpPr>
              <a:spLocks noChangeArrowheads="1"/>
            </p:cNvSpPr>
            <p:nvPr/>
          </p:nvSpPr>
          <p:spPr bwMode="auto">
            <a:xfrm>
              <a:off x="336" y="2071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419E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8" name="Rectangle 97"/>
            <p:cNvSpPr>
              <a:spLocks noChangeArrowheads="1"/>
            </p:cNvSpPr>
            <p:nvPr/>
          </p:nvSpPr>
          <p:spPr bwMode="auto">
            <a:xfrm>
              <a:off x="432" y="205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419E0"/>
                  </a:solidFill>
                  <a:latin typeface="Times New Roman" panose="02020603050405020304" pitchFamily="18" charset="0"/>
                </a:rPr>
                <a:t>'</a:t>
              </a:r>
              <a:endPara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9" name="Rectangle 98"/>
            <p:cNvSpPr>
              <a:spLocks noChangeArrowheads="1"/>
            </p:cNvSpPr>
            <p:nvPr/>
          </p:nvSpPr>
          <p:spPr bwMode="auto">
            <a:xfrm>
              <a:off x="468" y="215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419E0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20" name="Text Box 99"/>
            <p:cNvSpPr txBox="1">
              <a:spLocks noChangeArrowheads="1"/>
            </p:cNvSpPr>
            <p:nvPr/>
          </p:nvSpPr>
          <p:spPr bwMode="auto">
            <a:xfrm>
              <a:off x="275" y="1920"/>
              <a:ext cx="34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0419E0"/>
                  </a:solidFill>
                  <a:latin typeface="Times New Roman" panose="02020603050405020304" pitchFamily="18" charset="0"/>
                </a:rPr>
                <a:t>~</a:t>
              </a:r>
            </a:p>
          </p:txBody>
        </p:sp>
      </p:grpSp>
      <p:sp>
        <p:nvSpPr>
          <p:cNvPr id="100" name="日期占位符 9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6104A2-D221-4D24-B779-509E8311B486}" type="datetime1">
              <a:rPr lang="zh-CN" altLang="en-US"/>
              <a:pPr>
                <a:defRPr/>
              </a:pPr>
              <a:t>2018/11/22</a:t>
            </a:fld>
            <a:endParaRPr lang="en-US" altLang="zh-CN"/>
          </a:p>
        </p:txBody>
      </p: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7F92EF9-D2ED-4D84-8FED-175A6C6866CD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9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885825" y="1125538"/>
            <a:ext cx="72866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SRAM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～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存储周期：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～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16:1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价格：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～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一般来说：主存：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     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SRAM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Amdahl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经验规则：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为了保持系统平衡，存储容量应随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速度的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提高而线性增加。 （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4/3y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各代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的典型参数 （</a:t>
            </a:r>
            <a:r>
              <a:rPr kumimoji="1" lang="zh-CN" altLang="en-US" sz="2400" u="sng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noaction"/>
              </a:rPr>
              <a:t>表</a:t>
            </a:r>
            <a:r>
              <a:rPr kumimoji="1" lang="en-US" altLang="zh-CN" sz="2400" u="sng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noaction"/>
              </a:rPr>
              <a:t>5-1</a:t>
            </a:r>
            <a:r>
              <a:rPr kumimoji="1" lang="en-US" altLang="zh-CN" sz="2400" u="sng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8.6.1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存储器芯片技术</a:t>
            </a:r>
          </a:p>
        </p:txBody>
      </p:sp>
    </p:spTree>
    <p:extLst>
      <p:ext uri="{BB962C8B-B14F-4D97-AF65-F5344CB8AC3E}">
        <p14:creationId xmlns:p14="http://schemas.microsoft.com/office/powerpoint/2010/main" val="246518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885825" y="1125538"/>
            <a:ext cx="728662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DIMM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dual inline memory modules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多个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芯片经常被组装在称为条的小型板上，构成“双列直插式存储模块”。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一个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DIMM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通常包含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4~16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片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芯片，这些芯片常被组织成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字节宽的主存（带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ECC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校验）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8.6.1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存储器芯片技术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643313"/>
            <a:ext cx="252095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697288"/>
            <a:ext cx="3311525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6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926794"/>
            <a:ext cx="8001000" cy="46799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芯片优化技术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芯片内部优化技术是提高主存系统性能的一个重要方面。   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快页模式：内部缓冲一行的数据以便进行列访问。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Synchronous 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接口增加一个时钟信号可使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能针对一个请求连续同步地传输多个数据而不需同步开销。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DDR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double data rate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）：在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时钟的上沿和下沿都进行数据传输，可把数据传输率提高一倍。 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8.6.1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存储器芯片技术</a:t>
            </a:r>
          </a:p>
        </p:txBody>
      </p:sp>
    </p:spTree>
    <p:extLst>
      <p:ext uri="{BB962C8B-B14F-4D97-AF65-F5344CB8AC3E}">
        <p14:creationId xmlns:p14="http://schemas.microsoft.com/office/powerpoint/2010/main" val="212136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8.4 </a:t>
            </a:r>
            <a:r>
              <a:rPr lang="zh-CN" altLang="en-US" b="1" dirty="0" smtClean="0">
                <a:solidFill>
                  <a:schemeClr val="tx2"/>
                </a:solidFill>
              </a:rPr>
              <a:t>减少</a:t>
            </a:r>
            <a:r>
              <a:rPr lang="en-US" altLang="zh-CN" b="1" dirty="0" smtClean="0">
                <a:solidFill>
                  <a:schemeClr val="tx2"/>
                </a:solidFill>
              </a:rPr>
              <a:t>Cache</a:t>
            </a:r>
            <a:r>
              <a:rPr lang="zh-CN" altLang="en-US" b="1" dirty="0" smtClean="0">
                <a:solidFill>
                  <a:schemeClr val="tx2"/>
                </a:solidFill>
              </a:rPr>
              <a:t>失效开销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写缓冲及写合并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让读失效优先于写</a:t>
            </a:r>
            <a:endParaRPr lang="en-US" altLang="zh-CN" sz="2800" b="1" dirty="0" smtClean="0"/>
          </a:p>
          <a:p>
            <a:r>
              <a:rPr lang="zh-CN" altLang="en-US" sz="2800" b="1" smtClean="0"/>
              <a:t>请求</a:t>
            </a:r>
            <a:r>
              <a:rPr lang="zh-CN" altLang="en-US" sz="2800" b="1" dirty="0" smtClean="0"/>
              <a:t>字处理技术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多级</a:t>
            </a:r>
            <a:r>
              <a:rPr lang="en-US" altLang="zh-CN" sz="2800" b="1" dirty="0" smtClean="0"/>
              <a:t>Cache</a:t>
            </a:r>
          </a:p>
          <a:p>
            <a:r>
              <a:rPr lang="zh-CN" altLang="en-US" sz="2800" b="1" dirty="0" smtClean="0"/>
              <a:t>非阻塞</a:t>
            </a:r>
            <a:r>
              <a:rPr lang="en-US" altLang="zh-CN" sz="2800" b="1" dirty="0" smtClean="0"/>
              <a:t>Cache</a:t>
            </a:r>
            <a:r>
              <a:rPr lang="zh-CN" altLang="en-US" sz="2800" b="1" dirty="0" smtClean="0"/>
              <a:t>技术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92208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5535" y="1412776"/>
            <a:ext cx="7856537" cy="4267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DDR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技术规定的标准电压为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2.5V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DDR2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技术的电压将为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1.8V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，工作频率范围为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266MHz~400MHz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DDR3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的电压将为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1.5V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，最大工作频率为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800MHz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存储器优化技术都是通过增加少量逻辑来开发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内部潜在的高带宽，这种优化代价很小，却能使带宽显著提高。</a:t>
            </a:r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8.6.1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存储器芯片技术</a:t>
            </a:r>
          </a:p>
        </p:txBody>
      </p:sp>
    </p:spTree>
    <p:extLst>
      <p:ext uri="{BB962C8B-B14F-4D97-AF65-F5344CB8AC3E}">
        <p14:creationId xmlns:p14="http://schemas.microsoft.com/office/powerpoint/2010/main" val="39781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1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1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781050" y="1428750"/>
            <a:ext cx="80010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主存的主要性能指标：延迟和带宽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以往：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主要关心延迟，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主要关心带宽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现在：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关心两者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1500" y="3571875"/>
            <a:ext cx="8001000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本节讨论几种提高主存性能的存储器组织技术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在下面的讨论中，以处理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失效开销为例来说明各种存储器组织结构的好处。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500" y="612636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</p:spTree>
    <p:extLst>
      <p:ext uri="{BB962C8B-B14F-4D97-AF65-F5344CB8AC3E}">
        <p14:creationId xmlns:p14="http://schemas.microsoft.com/office/powerpoint/2010/main" val="6244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1000125" y="3448050"/>
            <a:ext cx="7929563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>
                <a:latin typeface="宋体" panose="02010600030101010101" pitchFamily="2" charset="-122"/>
              </a:rPr>
              <a:t>◆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增加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块大小能利用主存带宽增加所带</a:t>
            </a:r>
            <a:br>
              <a:rPr lang="zh-CN" altLang="en-US" sz="28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来的好处。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000125" y="1281113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宋体" panose="02010600030101010101" pitchFamily="2" charset="-122"/>
              </a:rPr>
              <a:t>◆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为了减少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hlinkClick r:id="rId2" action="ppaction://program"/>
              </a:rPr>
              <a:t>失效开销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hlinkClick r:id="rId2" action="ppaction://program"/>
              </a:rPr>
              <a:t>T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aseline="-250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应该：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1714500" y="1995488"/>
            <a:ext cx="4114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减少主存延迟</a:t>
            </a:r>
          </a:p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提高主存带宽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500" y="612636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</p:spTree>
    <p:extLst>
      <p:ext uri="{BB962C8B-B14F-4D97-AF65-F5344CB8AC3E}">
        <p14:creationId xmlns:p14="http://schemas.microsoft.com/office/powerpoint/2010/main" val="199236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00063" y="3498850"/>
            <a:ext cx="7334250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大小为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个字，则：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失效开销＝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4×(4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b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4×32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128(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时钟周期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带宽＝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16/128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0.0125(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字节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时钟周期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000125" y="1285875"/>
            <a:ext cx="65722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假设基本存储器结构的性能为：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送地址需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个时钟周期</a:t>
            </a:r>
          </a:p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每个字的访问时间为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个时钟周期</a:t>
            </a:r>
          </a:p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传送一个字的数据需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个时钟周期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1337" y="476672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</p:spTree>
    <p:extLst>
      <p:ext uri="{BB962C8B-B14F-4D97-AF65-F5344CB8AC3E}">
        <p14:creationId xmlns:p14="http://schemas.microsoft.com/office/powerpoint/2010/main" val="24420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755650" y="1214438"/>
            <a:ext cx="6172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增加存储器的宽度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860550"/>
            <a:ext cx="5464175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55650" y="3262313"/>
            <a:ext cx="7993063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en-US" altLang="zh-CN" sz="2000" b="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 </a:t>
            </a:r>
            <a:r>
              <a:rPr kumimoji="1" lang="zh-CN" altLang="en-US" sz="2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zh-CN" altLang="en-US" b="0" dirty="0" smtClean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▲ 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增加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和存储器之间的连接通路宽度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1600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▲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之间有一个多路选择器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1600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▲ 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扩充主存的最小增量增加了相应的倍数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1600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▲ 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写入有可能变得复杂</a:t>
            </a:r>
            <a:endParaRPr kumimoji="1" lang="en-US" altLang="zh-CN" sz="2400" dirty="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zh-CN" altLang="en-US" sz="2000" b="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 </a:t>
            </a:r>
            <a:r>
              <a:rPr kumimoji="1" lang="zh-CN" altLang="en-US" sz="20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实例</a:t>
            </a:r>
            <a:r>
              <a:rPr kumimoji="1" lang="zh-CN" altLang="en-US" sz="2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DEC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Alpha Axp21064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256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位宽</a:t>
            </a:r>
          </a:p>
        </p:txBody>
      </p:sp>
      <p:sp>
        <p:nvSpPr>
          <p:cNvPr id="13316" name="矩形 4"/>
          <p:cNvSpPr>
            <a:spLocks noChangeArrowheads="1"/>
          </p:cNvSpPr>
          <p:nvPr/>
        </p:nvSpPr>
        <p:spPr bwMode="auto">
          <a:xfrm>
            <a:off x="1214438" y="1370013"/>
            <a:ext cx="728662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性能分析　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参照前面的假设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当宽度为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个字时：失效开销＝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1×32(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周期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带宽＝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0.5(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字节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周期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667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755650" y="1196975"/>
            <a:ext cx="77041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采用简单的多体交叉存储器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存储系统中采用多个</a:t>
            </a:r>
            <a:r>
              <a:rPr kumimoji="1" lang="en-US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DRAM</a:t>
            </a:r>
            <a:r>
              <a:rPr kumimoji="1" lang="zh-CN" altLang="en-US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，利用它们潜在的并行性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  <p:pic>
        <p:nvPicPr>
          <p:cNvPr id="921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5350"/>
            <a:ext cx="91440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357438"/>
            <a:ext cx="5857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9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55650" y="1196975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</a:t>
            </a:r>
            <a:r>
              <a:rPr kumimoji="1" lang="en-US" altLang="zh-CN" sz="2400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program"/>
              </a:rPr>
              <a:t>高位交叉与低位交叉编址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714500"/>
            <a:ext cx="6386513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33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55650" y="1196975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</a:t>
            </a:r>
            <a:r>
              <a:rPr kumimoji="1" lang="en-US" altLang="zh-CN" sz="2400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program"/>
              </a:rPr>
              <a:t>低位交叉编址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3571" name="Rectangle 3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691356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755650" y="1196975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</a:t>
            </a:r>
            <a:r>
              <a:rPr kumimoji="1" lang="en-US" altLang="zh-CN" sz="2400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program"/>
              </a:rPr>
              <a:t>高位交叉编址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129463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5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755650" y="1352550"/>
            <a:ext cx="748823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非阻塞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失效时仍允许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进行其它的命中访问。即允许“失效下命中”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755650" y="2549525"/>
            <a:ext cx="75565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AutoNum type="arabicPeriod" startAt="2"/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进一步提高性能：多重失效下命中</a:t>
            </a:r>
            <a:endParaRPr kumimoji="1" lang="en-US" altLang="zh-CN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Ø"/>
            </a:pPr>
            <a:r>
              <a:rPr lang="zh-CN" altLang="en-US" sz="2400" b="0" kern="0" dirty="0" smtClean="0">
                <a:solidFill>
                  <a:srgbClr val="40458C"/>
                </a:solidFill>
                <a:latin typeface="Times New Roman" panose="02020603050405020304" pitchFamily="18" charset="0"/>
                <a:ea typeface="黑体"/>
              </a:rPr>
              <a:t>“</a:t>
            </a:r>
            <a:r>
              <a:rPr lang="zh-CN" altLang="en-US" sz="2400" b="0" kern="0" dirty="0" smtClean="0">
                <a:solidFill>
                  <a:srgbClr val="40458C"/>
                </a:solidFill>
                <a:latin typeface="Tahoma"/>
                <a:ea typeface="黑体"/>
              </a:rPr>
              <a:t>多重失效下命中</a:t>
            </a:r>
            <a:r>
              <a:rPr lang="zh-CN" altLang="en-US" sz="2400" b="0" kern="0" dirty="0" smtClean="0">
                <a:solidFill>
                  <a:srgbClr val="40458C"/>
                </a:solidFill>
                <a:latin typeface="Times New Roman" panose="02020603050405020304" pitchFamily="18" charset="0"/>
                <a:ea typeface="黑体"/>
              </a:rPr>
              <a:t>”</a:t>
            </a:r>
            <a:endParaRPr lang="zh-CN" altLang="en-US" sz="2400" b="0" kern="0" dirty="0">
              <a:solidFill>
                <a:srgbClr val="40458C"/>
              </a:solidFill>
              <a:latin typeface="Tahoma"/>
              <a:ea typeface="黑体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Ø"/>
            </a:pPr>
            <a:r>
              <a:rPr lang="zh-CN" altLang="en-US" sz="2400" b="0" kern="0" dirty="0">
                <a:solidFill>
                  <a:srgbClr val="40458C"/>
                </a:solidFill>
                <a:latin typeface="Tahoma"/>
                <a:ea typeface="黑体"/>
              </a:rPr>
              <a:t> </a:t>
            </a:r>
            <a:r>
              <a:rPr lang="zh-CN" altLang="en-US" sz="2400" b="0" kern="0" dirty="0" smtClean="0">
                <a:solidFill>
                  <a:srgbClr val="40458C"/>
                </a:solidFill>
                <a:latin typeface="Times New Roman" panose="02020603050405020304" pitchFamily="18" charset="0"/>
                <a:ea typeface="黑体"/>
              </a:rPr>
              <a:t>“失效</a:t>
            </a:r>
            <a:r>
              <a:rPr lang="zh-CN" altLang="en-US" sz="2400" b="0" kern="0" dirty="0" smtClean="0">
                <a:solidFill>
                  <a:srgbClr val="40458C"/>
                </a:solidFill>
                <a:latin typeface="Tahoma"/>
                <a:ea typeface="黑体"/>
              </a:rPr>
              <a:t>下失效</a:t>
            </a:r>
            <a:r>
              <a:rPr lang="zh-CN" altLang="en-US" sz="2400" b="0" kern="0" dirty="0" smtClean="0">
                <a:solidFill>
                  <a:srgbClr val="40458C"/>
                </a:solidFill>
                <a:latin typeface="Times New Roman" panose="02020603050405020304" pitchFamily="18" charset="0"/>
                <a:ea typeface="黑体"/>
              </a:rPr>
              <a:t>”</a:t>
            </a:r>
            <a:endParaRPr lang="zh-CN" altLang="en-US" sz="2400" b="0" kern="0" dirty="0">
              <a:solidFill>
                <a:srgbClr val="40458C"/>
              </a:solidFill>
              <a:latin typeface="Tahoma"/>
              <a:ea typeface="黑体"/>
            </a:endParaRPr>
          </a:p>
          <a:p>
            <a:pPr marL="1714500" lvl="2" indent="-457200" eaLnBrk="1" hangingPunct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</a:pPr>
            <a:r>
              <a:rPr lang="zh-CN" altLang="en-US" sz="2000" kern="0" dirty="0">
                <a:solidFill>
                  <a:srgbClr val="000000"/>
                </a:solidFill>
                <a:latin typeface="Tahoma"/>
              </a:rPr>
              <a:t>      （存储器必须能够处理多个不命中）</a:t>
            </a:r>
          </a:p>
          <a:p>
            <a:pPr lvl="0" eaLnBrk="1" hangingPunct="1">
              <a:lnSpc>
                <a:spcPct val="120000"/>
              </a:lnSpc>
              <a:spcBef>
                <a:spcPct val="50000"/>
              </a:spcBef>
              <a:buClr>
                <a:srgbClr val="40458C"/>
              </a:buClr>
              <a:buFontTx/>
              <a:buAutoNum type="arabicPeriod" startAt="2"/>
            </a:pPr>
            <a:r>
              <a:rPr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可以同时处理的不命中次数越多，所能带来的性能上的提高就越大。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8.4.5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非阻塞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Cache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7019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63436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program"/>
              </a:rPr>
              <a:t>同时启动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  <p:pic>
        <p:nvPicPr>
          <p:cNvPr id="4894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74168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0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Text Box 3"/>
          <p:cNvSpPr txBox="1">
            <a:spLocks noChangeArrowheads="1"/>
          </p:cNvSpPr>
          <p:nvPr/>
        </p:nvSpPr>
        <p:spPr bwMode="auto">
          <a:xfrm>
            <a:off x="611188" y="1196975"/>
            <a:ext cx="63436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4" action="ppaction://program"/>
              </a:rPr>
              <a:t>分时启动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  <p:graphicFrame>
        <p:nvGraphicFramePr>
          <p:cNvPr id="485382" name="Object 6"/>
          <p:cNvGraphicFramePr>
            <a:graphicFrameLocks noChangeAspect="1"/>
          </p:cNvGraphicFramePr>
          <p:nvPr/>
        </p:nvGraphicFramePr>
        <p:xfrm>
          <a:off x="684213" y="1773238"/>
          <a:ext cx="7559675" cy="437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5" imgW="4714037" imgH="2728570" progId="Visio.Drawing.11">
                  <p:embed/>
                </p:oleObj>
              </mc:Choice>
              <mc:Fallback>
                <p:oleObj name="Visio" r:id="rId5" imgW="4714037" imgH="27285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7559675" cy="437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538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6481763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3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Text Box 2"/>
          <p:cNvSpPr txBox="1">
            <a:spLocks noChangeArrowheads="1"/>
          </p:cNvSpPr>
          <p:nvPr/>
        </p:nvSpPr>
        <p:spPr bwMode="auto">
          <a:xfrm>
            <a:off x="652463" y="3141663"/>
            <a:ext cx="737552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000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存储器的各个体一般是按字交叉的，低位字交叉存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储器非常适合于处理：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0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读失效，写回法</a:t>
            </a:r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中的写回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634365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性能举例：</a:t>
            </a:r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参照前面的假设</a:t>
            </a:r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失效开销＝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4×4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44(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周期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带宽＝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0.4(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字节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周期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</p:spTree>
    <p:extLst>
      <p:ext uri="{BB962C8B-B14F-4D97-AF65-F5344CB8AC3E}">
        <p14:creationId xmlns:p14="http://schemas.microsoft.com/office/powerpoint/2010/main" val="86236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00113" y="1698625"/>
            <a:ext cx="74676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假设某台机器的特性及其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的性能为：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· 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块大小为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· 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存储器总线宽度为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个字（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位）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· Cache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失效率为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3 %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· 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平均每条指令访存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1.2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次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· Cache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失效开销为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和上面相同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· 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CPI(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忽略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试问多体交叉和增加存储器宽度对提高性能各有何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作用？   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11188" y="119697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8.14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</p:spTree>
    <p:extLst>
      <p:ext uri="{BB962C8B-B14F-4D97-AF65-F5344CB8AC3E}">
        <p14:creationId xmlns:p14="http://schemas.microsoft.com/office/powerpoint/2010/main" val="24214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971550" y="1268413"/>
            <a:ext cx="72009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如果当把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块大小变为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个字时，失效率降为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2%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；块大小变为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个字时，失效率降为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1%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b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根据</a:t>
            </a:r>
            <a:r>
              <a:rPr kumimoji="1" lang="en-US" altLang="zh-CN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8.6.2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小节中给出的访问时间，求在采用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路、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路多体交叉存取以及将存储器和总线宽度增加一倍时，性能分别提高多少？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84213" y="4089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331913" y="4038600"/>
            <a:ext cx="67691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在改变前的机器中，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块大小为一个字，其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CPI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(1.2×3%×32)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3.15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</p:spTree>
    <p:extLst>
      <p:ext uri="{BB962C8B-B14F-4D97-AF65-F5344CB8AC3E}">
        <p14:creationId xmlns:p14="http://schemas.microsoft.com/office/powerpoint/2010/main" val="13621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403350" y="1331913"/>
            <a:ext cx="67818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当将块大小增加为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个字时，在下面三种情况下的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CPI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分别为：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位总线和存储器，不采用多体交叉： 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(1.2×2%×2×32)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3.54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位总线和存储器，采用多体交叉：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(1.2×2%×(4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8))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2.86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性能提高了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10%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64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位总线和存储器，不采用多体交叉： 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(1.2×2%×1×32)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2.77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性能提高了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14%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</p:spTree>
    <p:extLst>
      <p:ext uri="{BB962C8B-B14F-4D97-AF65-F5344CB8AC3E}">
        <p14:creationId xmlns:p14="http://schemas.microsoft.com/office/powerpoint/2010/main" val="42878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1027"/>
          <p:cNvSpPr>
            <a:spLocks noChangeArrowheads="1"/>
          </p:cNvSpPr>
          <p:nvPr/>
        </p:nvSpPr>
        <p:spPr bwMode="auto">
          <a:xfrm>
            <a:off x="1662113" y="1335088"/>
            <a:ext cx="56705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ct val="20000"/>
              </a:spcAft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如果将块大小增加到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个字，则：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位总线和存储器，不采用多体交叉： 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(1.2×1%×4×32)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3.54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位总线和存储器，采用多体交叉： 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(1.2×1%×(4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16))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2.53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性能提高了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25%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64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位总线和存储器，不采用多体交叉： 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(1.2×1%×2×32)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2.77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性能提高了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14%</a:t>
            </a:r>
          </a:p>
        </p:txBody>
      </p:sp>
      <p:sp>
        <p:nvSpPr>
          <p:cNvPr id="96261" name="Rectangle 1029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</p:spTree>
    <p:extLst>
      <p:ext uri="{BB962C8B-B14F-4D97-AF65-F5344CB8AC3E}">
        <p14:creationId xmlns:p14="http://schemas.microsoft.com/office/powerpoint/2010/main" val="21427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78486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采用简单的多体交叉存储器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000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存储体的数目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体的数目≥访问体中一个字所需的时钟周期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1042988" y="2089150"/>
          <a:ext cx="7416800" cy="371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3" imgW="4714037" imgH="2587142" progId="Visio.Drawing.11">
                  <p:embed/>
                </p:oleObj>
              </mc:Choice>
              <mc:Fallback>
                <p:oleObj name="Visio" r:id="rId3" imgW="4714037" imgH="25871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89150"/>
                        <a:ext cx="7416800" cy="371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2" name="Object 8"/>
          <p:cNvGraphicFramePr>
            <a:graphicFrameLocks noChangeAspect="1"/>
          </p:cNvGraphicFramePr>
          <p:nvPr/>
        </p:nvGraphicFramePr>
        <p:xfrm>
          <a:off x="1042988" y="2205038"/>
          <a:ext cx="7345362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5" imgW="4714037" imgH="2587142" progId="Visio.Drawing.11">
                  <p:embed/>
                </p:oleObj>
              </mc:Choice>
              <mc:Fallback>
                <p:oleObj name="Visio" r:id="rId5" imgW="4714037" imgH="25871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7345362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3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116013" y="2781300"/>
            <a:ext cx="7488237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◆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每个体有独立的地址线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◆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非阻塞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与多体结构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失效时仍允许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进行其它的访存。这样的设计对于独立多体结构才有意义。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IO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访存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◆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体和超体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84213" y="1268413"/>
            <a:ext cx="7488237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独立存储体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设置多个存储控制器，使多个体能独立操作，以便能同时进行多个独立的访存。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8.6.1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存储器组织技术</a:t>
            </a:r>
          </a:p>
        </p:txBody>
      </p:sp>
    </p:spTree>
    <p:extLst>
      <p:ext uri="{BB962C8B-B14F-4D97-AF65-F5344CB8AC3E}">
        <p14:creationId xmlns:p14="http://schemas.microsoft.com/office/powerpoint/2010/main" val="20224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850" y="1341438"/>
            <a:ext cx="8569325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87" name="标题 3"/>
          <p:cNvSpPr>
            <a:spLocks noGrp="1"/>
          </p:cNvSpPr>
          <p:nvPr>
            <p:ph type="ctrTitle"/>
          </p:nvPr>
        </p:nvSpPr>
        <p:spPr>
          <a:xfrm>
            <a:off x="831850" y="2390775"/>
            <a:ext cx="7772400" cy="1470025"/>
          </a:xfrm>
        </p:spPr>
        <p:txBody>
          <a:bodyPr/>
          <a:lstStyle/>
          <a:p>
            <a:pPr algn="ctr"/>
            <a:r>
              <a:rPr lang="zh-CN" altLang="en-US" sz="6000" smtClean="0">
                <a:solidFill>
                  <a:srgbClr val="FF0000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009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16" y="908720"/>
            <a:ext cx="8892480" cy="5832648"/>
          </a:xfrm>
        </p:spPr>
        <p:txBody>
          <a:bodyPr/>
          <a:lstStyle/>
          <a:p>
            <a:pPr marL="0" lvl="1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4. </a:t>
            </a:r>
            <a:r>
              <a:rPr kumimoji="1" lang="zh-CN" altLang="en-US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模拟</a:t>
            </a:r>
            <a:r>
              <a:rPr kumimoji="1" lang="zh-CN" altLang="en-US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研究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非阻塞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的平均存储器等待时间（以周期为单位）与阻塞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平均存储器等待时间的比值</a:t>
            </a:r>
          </a:p>
          <a:p>
            <a:pPr lvl="2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测试条件：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8K</a:t>
            </a:r>
            <a:r>
              <a:rPr lang="zh-CN" altLang="en-US" dirty="0" smtClean="0">
                <a:latin typeface="Times New Roman" panose="02020603050405020304" pitchFamily="18" charset="0"/>
              </a:rPr>
              <a:t>直接映象</a:t>
            </a:r>
            <a:r>
              <a:rPr lang="en-US" altLang="zh-CN" dirty="0" smtClean="0">
                <a:latin typeface="Times New Roman" panose="02020603050405020304" pitchFamily="18" charset="0"/>
              </a:rPr>
              <a:t>Cache</a:t>
            </a:r>
            <a:r>
              <a:rPr lang="zh-CN" altLang="en-US" dirty="0" smtClean="0">
                <a:latin typeface="Times New Roman" panose="02020603050405020304" pitchFamily="18" charset="0"/>
              </a:rPr>
              <a:t>，块大小为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</a:rPr>
              <a:t>字节</a:t>
            </a:r>
          </a:p>
          <a:p>
            <a:pPr lvl="2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测试程序：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SPEC92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14</a:t>
            </a:r>
            <a:r>
              <a:rPr lang="zh-CN" altLang="en-US" dirty="0" smtClean="0">
                <a:latin typeface="Times New Roman" panose="02020603050405020304" pitchFamily="18" charset="0"/>
              </a:rPr>
              <a:t>个浮点程序，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</a:rPr>
              <a:t>个整数程序）</a:t>
            </a:r>
          </a:p>
          <a:p>
            <a:pPr lvl="2" eaLnBrk="1" hangingPunct="1"/>
            <a:r>
              <a:rPr lang="zh-CN" altLang="en-US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结果表明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在重叠不命中个数为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</a:rPr>
              <a:t>的情况下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浮点程序的平均比值分别为：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76%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51%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39%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整数程序的平均比值则分别为：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81%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78%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78%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E24C05"/>
                </a:solidFill>
                <a:latin typeface="Times New Roman" panose="02020603050405020304" pitchFamily="18" charset="0"/>
              </a:rPr>
              <a:t>对于整数程序来说，重叠次数对性能提高影响不大，简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E24C05"/>
                </a:solidFill>
                <a:latin typeface="Times New Roman" panose="02020603050405020304" pitchFamily="18" charset="0"/>
              </a:rPr>
              <a:t>单的“一次不命中下命中”就几乎可以得到所有的好处。</a:t>
            </a:r>
          </a:p>
          <a:p>
            <a:pPr marL="457200" indent="-457200" eaLnBrk="1" hangingPunct="1"/>
            <a:r>
              <a:rPr lang="zh-CN" altLang="en-US" sz="2800" dirty="0"/>
              <a:t>对非阻塞</a:t>
            </a:r>
            <a:r>
              <a:rPr lang="en-US" altLang="zh-CN" sz="2800" dirty="0"/>
              <a:t>cache</a:t>
            </a:r>
            <a:r>
              <a:rPr lang="zh-CN" altLang="en-US" sz="2800" dirty="0"/>
              <a:t>的性能评价很难，因为存在重叠停顿时间</a:t>
            </a:r>
          </a:p>
          <a:p>
            <a:pPr marL="457200" indent="-457200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75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3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8.5 </a:t>
            </a:r>
            <a:r>
              <a:rPr lang="zh-CN" altLang="en-US" b="1" dirty="0" smtClean="0">
                <a:solidFill>
                  <a:schemeClr val="tx2"/>
                </a:solidFill>
              </a:rPr>
              <a:t>减少命中时间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采用容量小、结构简单的</a:t>
            </a:r>
            <a:r>
              <a:rPr lang="en-US" altLang="zh-CN" sz="2800" dirty="0" smtClean="0"/>
              <a:t>Cache</a:t>
            </a:r>
          </a:p>
          <a:p>
            <a:r>
              <a:rPr lang="zh-CN" altLang="en-US" sz="2800" dirty="0" smtClean="0"/>
              <a:t>虚拟</a:t>
            </a:r>
            <a:r>
              <a:rPr lang="en-US" altLang="zh-CN" sz="2800" dirty="0" smtClean="0"/>
              <a:t>Cache</a:t>
            </a:r>
          </a:p>
          <a:p>
            <a:pPr>
              <a:lnSpc>
                <a:spcPct val="100000"/>
              </a:lnSpc>
              <a:buClrTx/>
            </a:pPr>
            <a:r>
              <a:rPr lang="en-US" altLang="zh-CN" sz="2800" dirty="0"/>
              <a:t>Cache</a:t>
            </a:r>
            <a:r>
              <a:rPr lang="zh-CN" altLang="en-US" sz="2800" dirty="0"/>
              <a:t>访问流水化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3509" y="3501008"/>
            <a:ext cx="73437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命中时间直接影响到处理器的时钟频率。在当今的许多计算机中，往往是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的访问时间限制了处理器的时钟频率。</a:t>
            </a:r>
            <a:endParaRPr kumimoji="1" lang="zh-CN" altLang="en-US" sz="2800" b="0" dirty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2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1187450" y="2198142"/>
            <a:ext cx="72009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应使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足够小，以便可以与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一起放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在同一块芯片上。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165225" y="1556792"/>
            <a:ext cx="56388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硬件越简单，速度就越快；</a:t>
            </a:r>
            <a:endParaRPr kumimoji="1" lang="zh-CN" altLang="en-US" sz="28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8.5.1 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容量小、结构简单的</a:t>
            </a:r>
            <a:r>
              <a:rPr kumimoji="1"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Cache</a:t>
            </a:r>
            <a:endParaRPr kumimoji="1"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smtClean="0"/>
              <a:t>不同容量和组相联度下的存取时间比较</a:t>
            </a:r>
            <a:endParaRPr lang="zh-CN" altLang="en-US" smtClean="0"/>
          </a:p>
        </p:txBody>
      </p:sp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002463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6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8402</TotalTime>
  <Words>3241</Words>
  <Application>Microsoft Office PowerPoint</Application>
  <PresentationFormat>全屏显示(4:3)</PresentationFormat>
  <Paragraphs>618</Paragraphs>
  <Slides>49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黑体</vt:lpstr>
      <vt:lpstr>华文中宋</vt:lpstr>
      <vt:lpstr>楷体_GB2312</vt:lpstr>
      <vt:lpstr>宋体</vt:lpstr>
      <vt:lpstr>幼圆</vt:lpstr>
      <vt:lpstr>Arial</vt:lpstr>
      <vt:lpstr>Calibri</vt:lpstr>
      <vt:lpstr>Symbol</vt:lpstr>
      <vt:lpstr>Tahoma</vt:lpstr>
      <vt:lpstr>Times New Roman</vt:lpstr>
      <vt:lpstr>Verdana</vt:lpstr>
      <vt:lpstr>Wingdings</vt:lpstr>
      <vt:lpstr>Office 主题​​</vt:lpstr>
      <vt:lpstr>图片</vt:lpstr>
      <vt:lpstr>Visio</vt:lpstr>
      <vt:lpstr>计算机组织与体系结构</vt:lpstr>
      <vt:lpstr>第八章   存储层次</vt:lpstr>
      <vt:lpstr>8.4 减少Cache失效开销</vt:lpstr>
      <vt:lpstr>PowerPoint 演示文稿</vt:lpstr>
      <vt:lpstr>PowerPoint 演示文稿</vt:lpstr>
      <vt:lpstr>PowerPoint 演示文稿</vt:lpstr>
      <vt:lpstr>8.5 减少命中时间</vt:lpstr>
      <vt:lpstr>8.5.1 容量小、结构简单的Cache</vt:lpstr>
      <vt:lpstr>不同容量和组相联度下的存取时间比较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zznobody</cp:lastModifiedBy>
  <cp:revision>2043</cp:revision>
  <cp:lastPrinted>2018-11-22T11:49:43Z</cp:lastPrinted>
  <dcterms:created xsi:type="dcterms:W3CDTF">2113-01-01T00:00:00Z</dcterms:created>
  <dcterms:modified xsi:type="dcterms:W3CDTF">2018-11-22T12:55:50Z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