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1851" r:id="rId3"/>
    <p:sldId id="1914" r:id="rId4"/>
    <p:sldId id="1915" r:id="rId5"/>
    <p:sldId id="1916" r:id="rId6"/>
    <p:sldId id="1917" r:id="rId7"/>
    <p:sldId id="1918" r:id="rId8"/>
    <p:sldId id="1919" r:id="rId9"/>
    <p:sldId id="1956" r:id="rId10"/>
    <p:sldId id="1920" r:id="rId11"/>
    <p:sldId id="1957" r:id="rId12"/>
    <p:sldId id="1921" r:id="rId13"/>
    <p:sldId id="1958" r:id="rId14"/>
    <p:sldId id="1922" r:id="rId15"/>
    <p:sldId id="1923" r:id="rId16"/>
    <p:sldId id="1959" r:id="rId17"/>
    <p:sldId id="1924" r:id="rId18"/>
    <p:sldId id="1925" r:id="rId19"/>
    <p:sldId id="1929" r:id="rId20"/>
    <p:sldId id="1930" r:id="rId21"/>
    <p:sldId id="1931" r:id="rId22"/>
    <p:sldId id="1932" r:id="rId23"/>
    <p:sldId id="1934" r:id="rId24"/>
    <p:sldId id="1935" r:id="rId25"/>
    <p:sldId id="1949" r:id="rId26"/>
    <p:sldId id="1936" r:id="rId27"/>
    <p:sldId id="1950" r:id="rId28"/>
    <p:sldId id="1937" r:id="rId29"/>
    <p:sldId id="1938" r:id="rId30"/>
    <p:sldId id="1951" r:id="rId31"/>
    <p:sldId id="1939" r:id="rId32"/>
    <p:sldId id="1940" r:id="rId33"/>
    <p:sldId id="1941" r:id="rId34"/>
    <p:sldId id="1946" r:id="rId35"/>
    <p:sldId id="1948" r:id="rId36"/>
    <p:sldId id="1942" r:id="rId37"/>
    <p:sldId id="1943" r:id="rId38"/>
    <p:sldId id="1944" r:id="rId39"/>
    <p:sldId id="1945" r:id="rId40"/>
    <p:sldId id="1913" r:id="rId41"/>
  </p:sldIdLst>
  <p:sldSz cx="9144000" cy="6858000" type="screen4x3"/>
  <p:notesSz cx="6797675" cy="987425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33CC"/>
    <a:srgbClr val="003399"/>
    <a:srgbClr val="3366FF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2886" autoAdjust="0"/>
  </p:normalViewPr>
  <p:slideViewPr>
    <p:cSldViewPr>
      <p:cViewPr varScale="1">
        <p:scale>
          <a:sx n="58" d="100"/>
          <a:sy n="58" d="100"/>
        </p:scale>
        <p:origin x="15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3176"/>
          </a:xfrm>
          <a:prstGeom prst="rect">
            <a:avLst/>
          </a:prstGeom>
        </p:spPr>
        <p:txBody>
          <a:bodyPr vert="horz" lIns="95263" tIns="47631" rIns="95263" bIns="47631" rtlCol="0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3176"/>
          </a:xfrm>
          <a:prstGeom prst="rect">
            <a:avLst/>
          </a:prstGeom>
        </p:spPr>
        <p:txBody>
          <a:bodyPr vert="horz" lIns="95263" tIns="47631" rIns="95263" bIns="47631" rtlCol="0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C9833CB-0817-44DC-BDA6-97E8269B2A4B}" type="datetimeFigureOut">
              <a:rPr lang="zh-CN" altLang="en-US"/>
              <a:t>2018/11/28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9543"/>
            <a:ext cx="2945862" cy="493176"/>
          </a:xfrm>
          <a:prstGeom prst="rect">
            <a:avLst/>
          </a:prstGeom>
        </p:spPr>
        <p:txBody>
          <a:bodyPr vert="horz" lIns="95263" tIns="47631" rIns="95263" bIns="47631" rtlCol="0" anchor="b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294" y="9379543"/>
            <a:ext cx="2945862" cy="493176"/>
          </a:xfrm>
          <a:prstGeom prst="rect">
            <a:avLst/>
          </a:prstGeom>
        </p:spPr>
        <p:txBody>
          <a:bodyPr vert="horz" lIns="95263" tIns="47631" rIns="95263" bIns="47631" rtlCol="0" anchor="b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8BBD55E-9969-4143-865D-25DDD65926A5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276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31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63" tIns="47631" rIns="95263" bIns="47631" numCol="1" anchor="t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1"/>
            <a:ext cx="2945862" cy="4931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63" tIns="47631" rIns="95263" bIns="47631" numCol="1" anchor="t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689772"/>
            <a:ext cx="4985773" cy="44431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63" tIns="47631" rIns="95263" bIns="47631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63" tIns="47631" rIns="95263" bIns="47631" numCol="1" anchor="b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63" tIns="47631" rIns="95263" bIns="47631" numCol="1" anchor="b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00B983-0E40-4C29-87BA-CE566D420E22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7289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3212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回顾</a:t>
            </a: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5922" indent="-28689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572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601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30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658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687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716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745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B62BE5-AE06-45DB-AA8F-0AA7FC7ACAE8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26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156</a:t>
            </a:r>
            <a:r>
              <a:rPr lang="zh-CN" altLang="en-US" dirty="0" smtClean="0"/>
              <a:t>页</a:t>
            </a:r>
            <a:r>
              <a:rPr lang="en-US" altLang="zh-CN" dirty="0" smtClean="0"/>
              <a:t>5.1</a:t>
            </a:r>
          </a:p>
          <a:p>
            <a:r>
              <a:rPr lang="en-US" altLang="zh-CN" dirty="0" smtClean="0"/>
              <a:t>157</a:t>
            </a:r>
            <a:r>
              <a:rPr lang="zh-CN" altLang="en-US" dirty="0" smtClean="0"/>
              <a:t>页</a:t>
            </a:r>
            <a:r>
              <a:rPr lang="en-US" altLang="zh-CN" dirty="0" smtClean="0"/>
              <a:t>5.2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5.3</a:t>
            </a:r>
          </a:p>
          <a:p>
            <a:endParaRPr lang="zh-CN" altLang="en-US" dirty="0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751EE907-D654-4AE5-9EF4-5B8E7C0B489E}" type="slidenum">
              <a:rPr lang="zh-CN" altLang="en-US" sz="1200"/>
              <a:pPr eaLnBrk="1" hangingPunct="1"/>
              <a:t>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766691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46BC0533-8A4F-4C21-BC7E-B00B30C57F6F}" type="slidenum">
              <a:rPr lang="zh-CN" altLang="en-US" sz="1200"/>
              <a:pPr eaLnBrk="1" hangingPunct="1"/>
              <a:t>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774162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接口概念可以非常广</a:t>
            </a:r>
            <a:endParaRPr lang="en-US" altLang="zh-CN" smtClean="0"/>
          </a:p>
          <a:p>
            <a:r>
              <a:rPr lang="zh-CN" altLang="en-US" smtClean="0"/>
              <a:t>既包括软件之间的、硬件之间的、软硬件之间的</a:t>
            </a:r>
            <a:endParaRPr lang="en-US" altLang="zh-CN" smtClean="0"/>
          </a:p>
          <a:p>
            <a:r>
              <a:rPr lang="zh-CN" altLang="en-US" smtClean="0"/>
              <a:t>硬件设备间的接口既包括接口电路也包括控制软件</a:t>
            </a: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BD6228C1-78D0-4534-A1EF-BD295DD38A9E}" type="slidenum">
              <a:rPr lang="zh-CN" altLang="en-US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19</a:t>
            </a:fld>
            <a:endParaRPr lang="en-US" altLang="zh-CN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1423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00</a:t>
            </a:r>
            <a:r>
              <a:rPr lang="zh-CN" altLang="en-US" smtClean="0"/>
              <a:t>，设备处于暂停状态</a:t>
            </a:r>
            <a:endParaRPr lang="en-US" altLang="zh-CN" smtClean="0"/>
          </a:p>
          <a:p>
            <a:r>
              <a:rPr lang="zh-CN" altLang="en-US" smtClean="0"/>
              <a:t>强调：接口芯片，将大多数</a:t>
            </a:r>
            <a:r>
              <a:rPr lang="en-US" altLang="zh-CN" smtClean="0"/>
              <a:t>IO</a:t>
            </a:r>
            <a:r>
              <a:rPr lang="zh-CN" altLang="en-US" smtClean="0"/>
              <a:t>设备共用的接口电路坐在一个芯片中，剩余的电路做在设备控制器中</a:t>
            </a:r>
            <a:endParaRPr lang="en-US" altLang="zh-CN" smtClean="0"/>
          </a:p>
          <a:p>
            <a:r>
              <a:rPr lang="zh-CN" altLang="en-US" smtClean="0"/>
              <a:t>本课讲的通用接口具备的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61290035-61DA-4053-BD76-148328B15967}" type="slidenum">
              <a:rPr lang="zh-CN" altLang="en-US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21</a:t>
            </a:fld>
            <a:endParaRPr lang="en-US" altLang="zh-CN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18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633C-541A-4E3F-A22A-3C4C63E8EF5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9E446-6F6B-46FF-A641-54E99657CB0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5BA35-14E5-4401-B968-D9FCFD45D96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AC33D-D29A-48B3-BCD6-381D3D720D2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6AFD5-B4CE-4309-A85F-E56CFD43117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CC3E9-608E-4023-AA79-77ECC6312F5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80664-B5A2-458D-9781-BDBB3E44461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2FEDC-7E89-472C-BFD5-D857A9C78A6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7EA61-351E-4105-9AD9-76D38C6E993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75736-67D3-4C0D-9AD3-EBB1133B7A1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3B5C7-14AB-4EB9-8E35-9962854618D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CE38698-3FD2-4DD5-AB6F-61E8F41EBC15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341438"/>
            <a:ext cx="7704138" cy="1143000"/>
          </a:xfrm>
        </p:spPr>
        <p:txBody>
          <a:bodyPr/>
          <a:lstStyle/>
          <a:p>
            <a:pPr algn="dist" eaLnBrk="1" hangingPunct="1"/>
            <a:r>
              <a:rPr lang="zh-CN" altLang="en-US" sz="5400" b="1" smtClean="0"/>
              <a:t>计算机组织与体系结构</a:t>
            </a:r>
          </a:p>
        </p:txBody>
      </p:sp>
      <p:sp>
        <p:nvSpPr>
          <p:cNvPr id="2051" name="Text Box 7"/>
          <p:cNvSpPr txBox="1">
            <a:spLocks noChangeArrowheads="1"/>
          </p:cNvSpPr>
          <p:nvPr/>
        </p:nvSpPr>
        <p:spPr bwMode="auto">
          <a:xfrm>
            <a:off x="3714750" y="5072063"/>
            <a:ext cx="2951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张展</a:t>
            </a:r>
            <a:endParaRPr lang="zh-CN" altLang="en-US" sz="2800" dirty="0"/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2571750" y="4500563"/>
            <a:ext cx="4357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计算机科学与技术学院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4500" y="3071813"/>
            <a:ext cx="5673725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第二十三讲</a:t>
            </a:r>
            <a:endParaRPr lang="zh-CN" altLang="en-US" sz="4000" kern="0" dirty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83708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四、</a:t>
            </a:r>
            <a:r>
              <a:rPr lang="en-US" altLang="zh-CN" sz="3200">
                <a:latin typeface="Times New Roman" panose="02020603050405020304" pitchFamily="18" charset="0"/>
              </a:rPr>
              <a:t>I/O</a:t>
            </a:r>
            <a:r>
              <a:rPr lang="zh-CN" altLang="en-US" sz="3200">
                <a:latin typeface="Times New Roman" panose="02020603050405020304" pitchFamily="18" charset="0"/>
              </a:rPr>
              <a:t>设备与主机信息传送的控制方式</a:t>
            </a:r>
          </a:p>
        </p:txBody>
      </p:sp>
      <p:sp>
        <p:nvSpPr>
          <p:cNvPr id="314371" name="Text Box 3"/>
          <p:cNvSpPr txBox="1">
            <a:spLocks noChangeArrowheads="1"/>
          </p:cNvSpPr>
          <p:nvPr/>
        </p:nvSpPr>
        <p:spPr bwMode="auto">
          <a:xfrm>
            <a:off x="974725" y="1314450"/>
            <a:ext cx="3368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1. 程序查询方式</a:t>
            </a:r>
          </a:p>
        </p:txBody>
      </p:sp>
      <p:sp>
        <p:nvSpPr>
          <p:cNvPr id="314372" name="Text Box 4"/>
          <p:cNvSpPr txBox="1">
            <a:spLocks noChangeArrowheads="1"/>
          </p:cNvSpPr>
          <p:nvPr/>
        </p:nvSpPr>
        <p:spPr bwMode="auto">
          <a:xfrm>
            <a:off x="381000" y="2133600"/>
            <a:ext cx="464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419E0"/>
                </a:solidFill>
                <a:latin typeface="Times New Roman" panose="02020603050405020304" pitchFamily="18" charset="0"/>
              </a:rPr>
              <a:t>CPU </a:t>
            </a:r>
            <a:r>
              <a:rPr lang="zh-CN" altLang="en-US" sz="3200">
                <a:solidFill>
                  <a:srgbClr val="0419E0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3200">
                <a:solidFill>
                  <a:srgbClr val="0419E0"/>
                </a:solidFill>
                <a:latin typeface="Times New Roman" panose="02020603050405020304" pitchFamily="18" charset="0"/>
              </a:rPr>
              <a:t>I/O </a:t>
            </a:r>
            <a:r>
              <a:rPr lang="zh-CN" altLang="en-US" sz="3200">
                <a:solidFill>
                  <a:srgbClr val="0419E0"/>
                </a:solidFill>
                <a:latin typeface="Times New Roman" panose="02020603050405020304" pitchFamily="18" charset="0"/>
              </a:rPr>
              <a:t>串行工作</a:t>
            </a:r>
          </a:p>
        </p:txBody>
      </p:sp>
      <p:sp>
        <p:nvSpPr>
          <p:cNvPr id="314373" name="Text Box 5"/>
          <p:cNvSpPr txBox="1">
            <a:spLocks noChangeArrowheads="1"/>
          </p:cNvSpPr>
          <p:nvPr/>
        </p:nvSpPr>
        <p:spPr bwMode="auto">
          <a:xfrm>
            <a:off x="1600200" y="2819400"/>
            <a:ext cx="2667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419E0"/>
                </a:solidFill>
                <a:latin typeface="Times New Roman" panose="02020603050405020304" pitchFamily="18" charset="0"/>
              </a:rPr>
              <a:t>踏步等待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66713" y="3581400"/>
            <a:ext cx="3559175" cy="2286000"/>
            <a:chOff x="231" y="1344"/>
            <a:chExt cx="2242" cy="1440"/>
          </a:xfrm>
        </p:grpSpPr>
        <p:grpSp>
          <p:nvGrpSpPr>
            <p:cNvPr id="29736" name="Group 7"/>
            <p:cNvGrpSpPr>
              <a:grpSpLocks/>
            </p:cNvGrpSpPr>
            <p:nvPr/>
          </p:nvGrpSpPr>
          <p:grpSpPr bwMode="auto">
            <a:xfrm>
              <a:off x="231" y="1344"/>
              <a:ext cx="2242" cy="1272"/>
              <a:chOff x="231" y="1608"/>
              <a:chExt cx="2242" cy="1272"/>
            </a:xfrm>
          </p:grpSpPr>
          <p:sp>
            <p:nvSpPr>
              <p:cNvPr id="29738" name="Text Box 8"/>
              <p:cNvSpPr txBox="1">
                <a:spLocks noChangeArrowheads="1"/>
              </p:cNvSpPr>
              <p:nvPr/>
            </p:nvSpPr>
            <p:spPr bwMode="auto">
              <a:xfrm>
                <a:off x="980" y="1862"/>
                <a:ext cx="11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CPU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读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I/O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状态</a:t>
                </a:r>
              </a:p>
            </p:txBody>
          </p:sp>
          <p:sp>
            <p:nvSpPr>
              <p:cNvPr id="29739" name="Text Box 9"/>
              <p:cNvSpPr txBox="1">
                <a:spLocks noChangeArrowheads="1"/>
              </p:cNvSpPr>
              <p:nvPr/>
            </p:nvSpPr>
            <p:spPr bwMode="auto">
              <a:xfrm>
                <a:off x="1162" y="2486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检查状态</a:t>
                </a:r>
              </a:p>
            </p:txBody>
          </p:sp>
          <p:sp>
            <p:nvSpPr>
              <p:cNvPr id="29740" name="Line 10"/>
              <p:cNvSpPr>
                <a:spLocks noChangeShapeType="1"/>
              </p:cNvSpPr>
              <p:nvPr/>
            </p:nvSpPr>
            <p:spPr bwMode="auto">
              <a:xfrm>
                <a:off x="1536" y="1608"/>
                <a:ext cx="0" cy="216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41" name="Rectangle 11"/>
              <p:cNvSpPr>
                <a:spLocks noChangeArrowheads="1"/>
              </p:cNvSpPr>
              <p:nvPr/>
            </p:nvSpPr>
            <p:spPr bwMode="auto">
              <a:xfrm>
                <a:off x="980" y="1824"/>
                <a:ext cx="1159" cy="32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42" name="AutoShape 12"/>
              <p:cNvSpPr>
                <a:spLocks noChangeArrowheads="1"/>
              </p:cNvSpPr>
              <p:nvPr/>
            </p:nvSpPr>
            <p:spPr bwMode="auto">
              <a:xfrm>
                <a:off x="1015" y="2341"/>
                <a:ext cx="1066" cy="539"/>
              </a:xfrm>
              <a:prstGeom prst="diamond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43" name="Line 13"/>
              <p:cNvSpPr>
                <a:spLocks noChangeShapeType="1"/>
              </p:cNvSpPr>
              <p:nvPr/>
            </p:nvSpPr>
            <p:spPr bwMode="auto">
              <a:xfrm>
                <a:off x="1536" y="2146"/>
                <a:ext cx="0" cy="215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44" name="Freeform 14"/>
              <p:cNvSpPr>
                <a:spLocks/>
              </p:cNvSpPr>
              <p:nvPr/>
            </p:nvSpPr>
            <p:spPr bwMode="auto">
              <a:xfrm>
                <a:off x="336" y="1701"/>
                <a:ext cx="1194" cy="913"/>
              </a:xfrm>
              <a:custGeom>
                <a:avLst/>
                <a:gdLst>
                  <a:gd name="T0" fmla="*/ 690 w 1194"/>
                  <a:gd name="T1" fmla="*/ 912 h 913"/>
                  <a:gd name="T2" fmla="*/ 2 w 1194"/>
                  <a:gd name="T3" fmla="*/ 913 h 913"/>
                  <a:gd name="T4" fmla="*/ 0 w 1194"/>
                  <a:gd name="T5" fmla="*/ 1 h 913"/>
                  <a:gd name="T6" fmla="*/ 1194 w 1194"/>
                  <a:gd name="T7" fmla="*/ 0 h 9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94"/>
                  <a:gd name="T13" fmla="*/ 0 h 913"/>
                  <a:gd name="T14" fmla="*/ 1194 w 1194"/>
                  <a:gd name="T15" fmla="*/ 913 h 9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94" h="913">
                    <a:moveTo>
                      <a:pt x="690" y="912"/>
                    </a:moveTo>
                    <a:lnTo>
                      <a:pt x="2" y="913"/>
                    </a:lnTo>
                    <a:lnTo>
                      <a:pt x="0" y="1"/>
                    </a:lnTo>
                    <a:lnTo>
                      <a:pt x="1194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45" name="Text Box 15"/>
              <p:cNvSpPr txBox="1">
                <a:spLocks noChangeArrowheads="1"/>
              </p:cNvSpPr>
              <p:nvPr/>
            </p:nvSpPr>
            <p:spPr bwMode="auto">
              <a:xfrm>
                <a:off x="231" y="2630"/>
                <a:ext cx="9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未准备就绪</a:t>
                </a:r>
              </a:p>
            </p:txBody>
          </p:sp>
          <p:sp>
            <p:nvSpPr>
              <p:cNvPr id="29746" name="Freeform 16"/>
              <p:cNvSpPr>
                <a:spLocks/>
              </p:cNvSpPr>
              <p:nvPr/>
            </p:nvSpPr>
            <p:spPr bwMode="auto">
              <a:xfrm>
                <a:off x="2081" y="2611"/>
                <a:ext cx="392" cy="1"/>
              </a:xfrm>
              <a:custGeom>
                <a:avLst/>
                <a:gdLst>
                  <a:gd name="T0" fmla="*/ 0 w 642"/>
                  <a:gd name="T1" fmla="*/ 0 h 1"/>
                  <a:gd name="T2" fmla="*/ 20 w 642"/>
                  <a:gd name="T3" fmla="*/ 0 h 1"/>
                  <a:gd name="T4" fmla="*/ 0 60000 65536"/>
                  <a:gd name="T5" fmla="*/ 0 60000 65536"/>
                  <a:gd name="T6" fmla="*/ 0 w 642"/>
                  <a:gd name="T7" fmla="*/ 0 h 1"/>
                  <a:gd name="T8" fmla="*/ 642 w 64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42" h="1">
                    <a:moveTo>
                      <a:pt x="0" y="0"/>
                    </a:moveTo>
                    <a:lnTo>
                      <a:pt x="642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47" name="Text Box 17"/>
              <p:cNvSpPr txBox="1">
                <a:spLocks noChangeArrowheads="1"/>
              </p:cNvSpPr>
              <p:nvPr/>
            </p:nvSpPr>
            <p:spPr bwMode="auto">
              <a:xfrm>
                <a:off x="2016" y="263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出错</a:t>
                </a:r>
              </a:p>
            </p:txBody>
          </p:sp>
        </p:grpSp>
        <p:sp>
          <p:nvSpPr>
            <p:cNvPr id="29737" name="Freeform 18"/>
            <p:cNvSpPr>
              <a:spLocks/>
            </p:cNvSpPr>
            <p:nvPr/>
          </p:nvSpPr>
          <p:spPr bwMode="auto">
            <a:xfrm>
              <a:off x="1536" y="2610"/>
              <a:ext cx="1" cy="174"/>
            </a:xfrm>
            <a:custGeom>
              <a:avLst/>
              <a:gdLst>
                <a:gd name="T0" fmla="*/ 0 w 1"/>
                <a:gd name="T1" fmla="*/ 0 h 201"/>
                <a:gd name="T2" fmla="*/ 0 w 1"/>
                <a:gd name="T3" fmla="*/ 74 h 201"/>
                <a:gd name="T4" fmla="*/ 0 60000 65536"/>
                <a:gd name="T5" fmla="*/ 0 60000 65536"/>
                <a:gd name="T6" fmla="*/ 0 w 1"/>
                <a:gd name="T7" fmla="*/ 0 h 201"/>
                <a:gd name="T8" fmla="*/ 1 w 1"/>
                <a:gd name="T9" fmla="*/ 201 h 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01">
                  <a:moveTo>
                    <a:pt x="0" y="0"/>
                  </a:moveTo>
                  <a:lnTo>
                    <a:pt x="0" y="201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329113" y="1143000"/>
            <a:ext cx="4572000" cy="5762625"/>
            <a:chOff x="2727" y="720"/>
            <a:chExt cx="2880" cy="3630"/>
          </a:xfrm>
        </p:grpSpPr>
        <p:grpSp>
          <p:nvGrpSpPr>
            <p:cNvPr id="29707" name="Group 20"/>
            <p:cNvGrpSpPr>
              <a:grpSpLocks/>
            </p:cNvGrpSpPr>
            <p:nvPr/>
          </p:nvGrpSpPr>
          <p:grpSpPr bwMode="auto">
            <a:xfrm>
              <a:off x="2727" y="720"/>
              <a:ext cx="2880" cy="3630"/>
              <a:chOff x="2727" y="720"/>
              <a:chExt cx="2880" cy="3630"/>
            </a:xfrm>
          </p:grpSpPr>
          <p:sp>
            <p:nvSpPr>
              <p:cNvPr id="29709" name="Text Box 21"/>
              <p:cNvSpPr txBox="1">
                <a:spLocks noChangeArrowheads="1"/>
              </p:cNvSpPr>
              <p:nvPr/>
            </p:nvSpPr>
            <p:spPr bwMode="auto">
              <a:xfrm>
                <a:off x="3923" y="2544"/>
                <a:ext cx="1122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5400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从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I/O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接口中读</a:t>
                </a: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一个字到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CPU</a:t>
                </a:r>
              </a:p>
            </p:txBody>
          </p:sp>
          <p:sp>
            <p:nvSpPr>
              <p:cNvPr id="29710" name="Rectangle 22"/>
              <p:cNvSpPr>
                <a:spLocks noChangeArrowheads="1"/>
              </p:cNvSpPr>
              <p:nvPr/>
            </p:nvSpPr>
            <p:spPr bwMode="auto">
              <a:xfrm>
                <a:off x="3886" y="2558"/>
                <a:ext cx="1159" cy="41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11" name="Text Box 23"/>
              <p:cNvSpPr txBox="1">
                <a:spLocks noChangeArrowheads="1"/>
              </p:cNvSpPr>
              <p:nvPr/>
            </p:nvSpPr>
            <p:spPr bwMode="auto">
              <a:xfrm>
                <a:off x="3923" y="3158"/>
                <a:ext cx="108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从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CPU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向主存</a:t>
                </a: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写入一个字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12" name="Rectangle 24"/>
              <p:cNvSpPr>
                <a:spLocks noChangeArrowheads="1"/>
              </p:cNvSpPr>
              <p:nvPr/>
            </p:nvSpPr>
            <p:spPr bwMode="auto">
              <a:xfrm>
                <a:off x="3886" y="3144"/>
                <a:ext cx="1159" cy="41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13" name="Text Box 25"/>
              <p:cNvSpPr txBox="1">
                <a:spLocks noChangeArrowheads="1"/>
              </p:cNvSpPr>
              <p:nvPr/>
            </p:nvSpPr>
            <p:spPr bwMode="auto">
              <a:xfrm>
                <a:off x="3946" y="960"/>
                <a:ext cx="9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CPU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向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I/O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发</a:t>
                </a: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    读指令</a:t>
                </a:r>
              </a:p>
            </p:txBody>
          </p:sp>
          <p:sp>
            <p:nvSpPr>
              <p:cNvPr id="29714" name="Rectangle 26"/>
              <p:cNvSpPr>
                <a:spLocks noChangeArrowheads="1"/>
              </p:cNvSpPr>
              <p:nvPr/>
            </p:nvSpPr>
            <p:spPr bwMode="auto">
              <a:xfrm>
                <a:off x="3886" y="979"/>
                <a:ext cx="1159" cy="41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15" name="Text Box 27"/>
              <p:cNvSpPr txBox="1">
                <a:spLocks noChangeArrowheads="1"/>
              </p:cNvSpPr>
              <p:nvPr/>
            </p:nvSpPr>
            <p:spPr bwMode="auto">
              <a:xfrm>
                <a:off x="3886" y="1574"/>
                <a:ext cx="11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CPU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读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I/O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状态</a:t>
                </a:r>
              </a:p>
            </p:txBody>
          </p:sp>
          <p:sp>
            <p:nvSpPr>
              <p:cNvPr id="29716" name="Rectangle 28"/>
              <p:cNvSpPr>
                <a:spLocks noChangeArrowheads="1"/>
              </p:cNvSpPr>
              <p:nvPr/>
            </p:nvSpPr>
            <p:spPr bwMode="auto">
              <a:xfrm>
                <a:off x="3886" y="1562"/>
                <a:ext cx="1159" cy="24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17" name="Text Box 29"/>
              <p:cNvSpPr txBox="1">
                <a:spLocks noChangeArrowheads="1"/>
              </p:cNvSpPr>
              <p:nvPr/>
            </p:nvSpPr>
            <p:spPr bwMode="auto">
              <a:xfrm>
                <a:off x="4068" y="2045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检查状态</a:t>
                </a:r>
              </a:p>
            </p:txBody>
          </p:sp>
          <p:sp>
            <p:nvSpPr>
              <p:cNvPr id="29718" name="AutoShape 30"/>
              <p:cNvSpPr>
                <a:spLocks noChangeArrowheads="1"/>
              </p:cNvSpPr>
              <p:nvPr/>
            </p:nvSpPr>
            <p:spPr bwMode="auto">
              <a:xfrm>
                <a:off x="3921" y="1962"/>
                <a:ext cx="1066" cy="417"/>
              </a:xfrm>
              <a:prstGeom prst="diamond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19" name="Text Box 31"/>
              <p:cNvSpPr txBox="1">
                <a:spLocks noChangeArrowheads="1"/>
              </p:cNvSpPr>
              <p:nvPr/>
            </p:nvSpPr>
            <p:spPr bwMode="auto">
              <a:xfrm>
                <a:off x="4068" y="3818"/>
                <a:ext cx="6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 完成否</a:t>
                </a:r>
              </a:p>
            </p:txBody>
          </p:sp>
          <p:sp>
            <p:nvSpPr>
              <p:cNvPr id="29720" name="AutoShape 32"/>
              <p:cNvSpPr>
                <a:spLocks noChangeArrowheads="1"/>
              </p:cNvSpPr>
              <p:nvPr/>
            </p:nvSpPr>
            <p:spPr bwMode="auto">
              <a:xfrm>
                <a:off x="3921" y="3727"/>
                <a:ext cx="1066" cy="417"/>
              </a:xfrm>
              <a:prstGeom prst="diamond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21" name="Line 33"/>
              <p:cNvSpPr>
                <a:spLocks noChangeShapeType="1"/>
              </p:cNvSpPr>
              <p:nvPr/>
            </p:nvSpPr>
            <p:spPr bwMode="auto">
              <a:xfrm>
                <a:off x="4442" y="1395"/>
                <a:ext cx="0" cy="1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22" name="Line 34"/>
              <p:cNvSpPr>
                <a:spLocks noChangeShapeType="1"/>
              </p:cNvSpPr>
              <p:nvPr/>
            </p:nvSpPr>
            <p:spPr bwMode="auto">
              <a:xfrm>
                <a:off x="4442" y="1811"/>
                <a:ext cx="0" cy="1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23" name="Freeform 35"/>
              <p:cNvSpPr>
                <a:spLocks/>
              </p:cNvSpPr>
              <p:nvPr/>
            </p:nvSpPr>
            <p:spPr bwMode="auto">
              <a:xfrm>
                <a:off x="4451" y="2379"/>
                <a:ext cx="1" cy="174"/>
              </a:xfrm>
              <a:custGeom>
                <a:avLst/>
                <a:gdLst>
                  <a:gd name="T0" fmla="*/ 0 w 1"/>
                  <a:gd name="T1" fmla="*/ 0 h 201"/>
                  <a:gd name="T2" fmla="*/ 0 w 1"/>
                  <a:gd name="T3" fmla="*/ 74 h 201"/>
                  <a:gd name="T4" fmla="*/ 0 60000 65536"/>
                  <a:gd name="T5" fmla="*/ 0 60000 65536"/>
                  <a:gd name="T6" fmla="*/ 0 w 1"/>
                  <a:gd name="T7" fmla="*/ 0 h 201"/>
                  <a:gd name="T8" fmla="*/ 1 w 1"/>
                  <a:gd name="T9" fmla="*/ 201 h 20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01">
                    <a:moveTo>
                      <a:pt x="0" y="0"/>
                    </a:moveTo>
                    <a:lnTo>
                      <a:pt x="0" y="20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24" name="Line 36"/>
              <p:cNvSpPr>
                <a:spLocks noChangeShapeType="1"/>
              </p:cNvSpPr>
              <p:nvPr/>
            </p:nvSpPr>
            <p:spPr bwMode="auto">
              <a:xfrm>
                <a:off x="4442" y="2977"/>
                <a:ext cx="0" cy="1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25" name="Line 37"/>
              <p:cNvSpPr>
                <a:spLocks noChangeShapeType="1"/>
              </p:cNvSpPr>
              <p:nvPr/>
            </p:nvSpPr>
            <p:spPr bwMode="auto">
              <a:xfrm>
                <a:off x="4442" y="3560"/>
                <a:ext cx="0" cy="1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26" name="Line 38"/>
              <p:cNvSpPr>
                <a:spLocks noChangeShapeType="1"/>
              </p:cNvSpPr>
              <p:nvPr/>
            </p:nvSpPr>
            <p:spPr bwMode="auto">
              <a:xfrm>
                <a:off x="4442" y="812"/>
                <a:ext cx="0" cy="1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27" name="Freeform 39"/>
              <p:cNvSpPr>
                <a:spLocks/>
              </p:cNvSpPr>
              <p:nvPr/>
            </p:nvSpPr>
            <p:spPr bwMode="auto">
              <a:xfrm>
                <a:off x="4451" y="4146"/>
                <a:ext cx="1" cy="164"/>
              </a:xfrm>
              <a:custGeom>
                <a:avLst/>
                <a:gdLst>
                  <a:gd name="T0" fmla="*/ 0 w 1"/>
                  <a:gd name="T1" fmla="*/ 0 h 189"/>
                  <a:gd name="T2" fmla="*/ 0 w 1"/>
                  <a:gd name="T3" fmla="*/ 70 h 189"/>
                  <a:gd name="T4" fmla="*/ 0 60000 65536"/>
                  <a:gd name="T5" fmla="*/ 0 60000 65536"/>
                  <a:gd name="T6" fmla="*/ 0 w 1"/>
                  <a:gd name="T7" fmla="*/ 0 h 189"/>
                  <a:gd name="T8" fmla="*/ 1 w 1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89">
                    <a:moveTo>
                      <a:pt x="0" y="0"/>
                    </a:moveTo>
                    <a:lnTo>
                      <a:pt x="0" y="18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28" name="Freeform 40"/>
              <p:cNvSpPr>
                <a:spLocks/>
              </p:cNvSpPr>
              <p:nvPr/>
            </p:nvSpPr>
            <p:spPr bwMode="auto">
              <a:xfrm>
                <a:off x="3002" y="1468"/>
                <a:ext cx="1440" cy="705"/>
              </a:xfrm>
              <a:custGeom>
                <a:avLst/>
                <a:gdLst>
                  <a:gd name="T0" fmla="*/ 750 w 1491"/>
                  <a:gd name="T1" fmla="*/ 300 h 813"/>
                  <a:gd name="T2" fmla="*/ 3 w 1491"/>
                  <a:gd name="T3" fmla="*/ 300 h 813"/>
                  <a:gd name="T4" fmla="*/ 0 w 1491"/>
                  <a:gd name="T5" fmla="*/ 0 h 813"/>
                  <a:gd name="T6" fmla="*/ 1169 w 1491"/>
                  <a:gd name="T7" fmla="*/ 3 h 8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91"/>
                  <a:gd name="T13" fmla="*/ 0 h 813"/>
                  <a:gd name="T14" fmla="*/ 1491 w 1491"/>
                  <a:gd name="T15" fmla="*/ 813 h 8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91" h="813">
                    <a:moveTo>
                      <a:pt x="960" y="813"/>
                    </a:moveTo>
                    <a:lnTo>
                      <a:pt x="3" y="813"/>
                    </a:lnTo>
                    <a:lnTo>
                      <a:pt x="0" y="0"/>
                    </a:lnTo>
                    <a:lnTo>
                      <a:pt x="1491" y="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29" name="Freeform 41"/>
              <p:cNvSpPr>
                <a:spLocks/>
              </p:cNvSpPr>
              <p:nvPr/>
            </p:nvSpPr>
            <p:spPr bwMode="auto">
              <a:xfrm>
                <a:off x="2727" y="854"/>
                <a:ext cx="1715" cy="3081"/>
              </a:xfrm>
              <a:custGeom>
                <a:avLst/>
                <a:gdLst>
                  <a:gd name="T0" fmla="*/ 977 w 1776"/>
                  <a:gd name="T1" fmla="*/ 1312 h 3552"/>
                  <a:gd name="T2" fmla="*/ 0 w 1776"/>
                  <a:gd name="T3" fmla="*/ 1312 h 3552"/>
                  <a:gd name="T4" fmla="*/ 0 w 1776"/>
                  <a:gd name="T5" fmla="*/ 0 h 3552"/>
                  <a:gd name="T6" fmla="*/ 1391 w 1776"/>
                  <a:gd name="T7" fmla="*/ 0 h 35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76"/>
                  <a:gd name="T13" fmla="*/ 0 h 3552"/>
                  <a:gd name="T14" fmla="*/ 1776 w 1776"/>
                  <a:gd name="T15" fmla="*/ 3552 h 35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76" h="3552">
                    <a:moveTo>
                      <a:pt x="1248" y="3552"/>
                    </a:moveTo>
                    <a:lnTo>
                      <a:pt x="0" y="3552"/>
                    </a:lnTo>
                    <a:lnTo>
                      <a:pt x="0" y="0"/>
                    </a:lnTo>
                    <a:lnTo>
                      <a:pt x="177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30" name="Text Box 42"/>
              <p:cNvSpPr txBox="1">
                <a:spLocks noChangeArrowheads="1"/>
              </p:cNvSpPr>
              <p:nvPr/>
            </p:nvSpPr>
            <p:spPr bwMode="auto">
              <a:xfrm>
                <a:off x="3052" y="1920"/>
                <a:ext cx="9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未准备就绪</a:t>
                </a:r>
              </a:p>
            </p:txBody>
          </p:sp>
          <p:sp>
            <p:nvSpPr>
              <p:cNvPr id="29731" name="Text Box 43"/>
              <p:cNvSpPr txBox="1">
                <a:spLocks noChangeArrowheads="1"/>
              </p:cNvSpPr>
              <p:nvPr/>
            </p:nvSpPr>
            <p:spPr bwMode="auto">
              <a:xfrm>
                <a:off x="4450" y="720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现行程序</a:t>
                </a:r>
              </a:p>
            </p:txBody>
          </p:sp>
          <p:sp>
            <p:nvSpPr>
              <p:cNvPr id="29732" name="Text Box 44"/>
              <p:cNvSpPr txBox="1">
                <a:spLocks noChangeArrowheads="1"/>
              </p:cNvSpPr>
              <p:nvPr/>
            </p:nvSpPr>
            <p:spPr bwMode="auto">
              <a:xfrm>
                <a:off x="4535" y="4100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是</a:t>
                </a:r>
              </a:p>
            </p:txBody>
          </p:sp>
          <p:sp>
            <p:nvSpPr>
              <p:cNvPr id="29733" name="Freeform 45"/>
              <p:cNvSpPr>
                <a:spLocks/>
              </p:cNvSpPr>
              <p:nvPr/>
            </p:nvSpPr>
            <p:spPr bwMode="auto">
              <a:xfrm>
                <a:off x="4987" y="2171"/>
                <a:ext cx="620" cy="0"/>
              </a:xfrm>
              <a:custGeom>
                <a:avLst/>
                <a:gdLst>
                  <a:gd name="T0" fmla="*/ 0 w 642"/>
                  <a:gd name="T1" fmla="*/ 0 h 1"/>
                  <a:gd name="T2" fmla="*/ 503 w 642"/>
                  <a:gd name="T3" fmla="*/ 0 h 1"/>
                  <a:gd name="T4" fmla="*/ 0 60000 65536"/>
                  <a:gd name="T5" fmla="*/ 0 60000 65536"/>
                  <a:gd name="T6" fmla="*/ 0 w 642"/>
                  <a:gd name="T7" fmla="*/ 0 h 1"/>
                  <a:gd name="T8" fmla="*/ 642 w 642"/>
                  <a:gd name="T9" fmla="*/ 0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42" h="1">
                    <a:moveTo>
                      <a:pt x="0" y="0"/>
                    </a:moveTo>
                    <a:lnTo>
                      <a:pt x="64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34" name="Text Box 46"/>
              <p:cNvSpPr txBox="1">
                <a:spLocks noChangeArrowheads="1"/>
              </p:cNvSpPr>
              <p:nvPr/>
            </p:nvSpPr>
            <p:spPr bwMode="auto">
              <a:xfrm>
                <a:off x="5040" y="187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出错</a:t>
                </a:r>
              </a:p>
            </p:txBody>
          </p:sp>
          <p:sp>
            <p:nvSpPr>
              <p:cNvPr id="29735" name="Text Box 47"/>
              <p:cNvSpPr txBox="1">
                <a:spLocks noChangeArrowheads="1"/>
              </p:cNvSpPr>
              <p:nvPr/>
            </p:nvSpPr>
            <p:spPr bwMode="auto">
              <a:xfrm>
                <a:off x="4618" y="2309"/>
                <a:ext cx="9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已准备就绪</a:t>
                </a:r>
              </a:p>
            </p:txBody>
          </p:sp>
        </p:grpSp>
        <p:sp>
          <p:nvSpPr>
            <p:cNvPr id="29708" name="Text Box 48"/>
            <p:cNvSpPr txBox="1">
              <a:spLocks noChangeArrowheads="1"/>
            </p:cNvSpPr>
            <p:nvPr/>
          </p:nvSpPr>
          <p:spPr bwMode="auto">
            <a:xfrm>
              <a:off x="3600" y="368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否</a:t>
              </a:r>
            </a:p>
          </p:txBody>
        </p:sp>
      </p:grpSp>
      <p:sp>
        <p:nvSpPr>
          <p:cNvPr id="314417" name="Rectangle 4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51" name="日期占位符 5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007DA65-D883-414F-86DF-B70052AC14CD}" type="datetime1">
              <a:rPr lang="zh-CN" altLang="en-US"/>
              <a:pPr>
                <a:defRPr/>
              </a:pPr>
              <a:t>2018/11/28</a:t>
            </a:fld>
            <a:endParaRPr lang="en-US" altLang="zh-CN"/>
          </a:p>
        </p:txBody>
      </p:sp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6510CD91-DC7E-4152-849D-A14D14C006E8}" type="slidenum">
              <a:rPr lang="zh-CN" altLang="en-US" sz="900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18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autoUpdateAnimBg="0"/>
      <p:bldP spid="314372" grpId="0" autoUpdateAnimBg="0"/>
      <p:bldP spid="31437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程序查询</a:t>
            </a:r>
            <a:r>
              <a:rPr lang="en-US" altLang="zh-CN" smtClean="0"/>
              <a:t>I/O</a:t>
            </a:r>
          </a:p>
        </p:txBody>
      </p:sp>
      <p:grpSp>
        <p:nvGrpSpPr>
          <p:cNvPr id="9219" name="Group 40"/>
          <p:cNvGrpSpPr>
            <a:grpSpLocks/>
          </p:cNvGrpSpPr>
          <p:nvPr/>
        </p:nvGrpSpPr>
        <p:grpSpPr bwMode="auto">
          <a:xfrm>
            <a:off x="4191000" y="1905000"/>
            <a:ext cx="3429000" cy="3857625"/>
            <a:chOff x="240" y="1200"/>
            <a:chExt cx="2160" cy="2430"/>
          </a:xfrm>
        </p:grpSpPr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1008" y="1200"/>
              <a:ext cx="576" cy="300"/>
            </a:xfrm>
            <a:prstGeom prst="rect">
              <a:avLst/>
            </a:prstGeom>
            <a:solidFill>
              <a:srgbClr val="0000CC"/>
            </a:solidFill>
            <a:ln w="1905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</a:rPr>
                <a:t>CPU</a:t>
              </a:r>
              <a:endPara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22" name="Line 6"/>
            <p:cNvSpPr>
              <a:spLocks noChangeShapeType="1"/>
            </p:cNvSpPr>
            <p:nvPr/>
          </p:nvSpPr>
          <p:spPr bwMode="auto">
            <a:xfrm>
              <a:off x="288" y="1776"/>
              <a:ext cx="2112" cy="0"/>
            </a:xfrm>
            <a:prstGeom prst="line">
              <a:avLst/>
            </a:prstGeom>
            <a:noFill/>
            <a:ln w="38100" cap="sq">
              <a:solidFill>
                <a:srgbClr val="00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>
              <a:off x="1296" y="1488"/>
              <a:ext cx="0" cy="288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4" name="Line 8"/>
            <p:cNvSpPr>
              <a:spLocks noChangeShapeType="1"/>
            </p:cNvSpPr>
            <p:nvPr/>
          </p:nvSpPr>
          <p:spPr bwMode="auto">
            <a:xfrm>
              <a:off x="624" y="1776"/>
              <a:ext cx="0" cy="288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40" y="2064"/>
              <a:ext cx="768" cy="300"/>
            </a:xfrm>
            <a:prstGeom prst="rect">
              <a:avLst/>
            </a:prstGeom>
            <a:solidFill>
              <a:srgbClr val="0000CC"/>
            </a:solidFill>
            <a:ln w="1905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存储器</a:t>
              </a:r>
              <a:endPara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方正姚体" panose="02010601030101010101" pitchFamily="2" charset="-122"/>
              </a:endParaRPr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1248" y="2064"/>
              <a:ext cx="1056" cy="300"/>
            </a:xfrm>
            <a:prstGeom prst="rect">
              <a:avLst/>
            </a:prstGeom>
            <a:solidFill>
              <a:srgbClr val="00FF00"/>
            </a:solidFill>
            <a:ln w="1905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I/O</a:t>
              </a:r>
              <a:r>
                <a:rPr kumimoji="1" lang="zh-CN" altLang="en-US" sz="2400">
                  <a:solidFill>
                    <a:srgbClr val="FF000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控制器</a:t>
              </a:r>
            </a:p>
          </p:txBody>
        </p:sp>
        <p:sp>
          <p:nvSpPr>
            <p:cNvPr id="9227" name="Line 11"/>
            <p:cNvSpPr>
              <a:spLocks noChangeShapeType="1"/>
            </p:cNvSpPr>
            <p:nvPr/>
          </p:nvSpPr>
          <p:spPr bwMode="auto">
            <a:xfrm>
              <a:off x="1776" y="1776"/>
              <a:ext cx="0" cy="288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8" name="Text Box 14"/>
            <p:cNvSpPr txBox="1">
              <a:spLocks noChangeArrowheads="1"/>
            </p:cNvSpPr>
            <p:nvPr/>
          </p:nvSpPr>
          <p:spPr bwMode="auto">
            <a:xfrm>
              <a:off x="1344" y="2640"/>
              <a:ext cx="864" cy="990"/>
            </a:xfrm>
            <a:prstGeom prst="rect">
              <a:avLst/>
            </a:prstGeom>
            <a:solidFill>
              <a:srgbClr val="0000CC"/>
            </a:solidFill>
            <a:ln w="1905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kumimoji="1" lang="en-US" altLang="zh-CN" sz="2400">
                <a:solidFill>
                  <a:srgbClr val="FFFFFF"/>
                </a:solidFill>
                <a:latin typeface="Times New Roman" panose="02020603050405020304" pitchFamily="18" charset="0"/>
                <a:ea typeface="文鼎CS魏碑"/>
                <a:cs typeface="文鼎CS魏碑"/>
              </a:endParaRPr>
            </a:p>
            <a:p>
              <a:pPr algn="ctr" eaLnBrk="1" hangingPunct="1">
                <a:spcBef>
                  <a:spcPct val="50000"/>
                </a:spcBef>
              </a:pPr>
              <a:endParaRPr kumimoji="1" lang="en-US" altLang="zh-CN" sz="2400">
                <a:solidFill>
                  <a:srgbClr val="FFFFFF"/>
                </a:solidFill>
                <a:latin typeface="Times New Roman" panose="02020603050405020304" pitchFamily="18" charset="0"/>
                <a:ea typeface="文鼎CS魏碑"/>
                <a:cs typeface="文鼎CS魏碑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外设</a:t>
              </a:r>
              <a:endPara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方正姚体" panose="02010601030101010101" pitchFamily="2" charset="-122"/>
              </a:endParaRPr>
            </a:p>
          </p:txBody>
        </p:sp>
        <p:sp>
          <p:nvSpPr>
            <p:cNvPr id="9229" name="Line 16"/>
            <p:cNvSpPr>
              <a:spLocks noChangeShapeType="1"/>
            </p:cNvSpPr>
            <p:nvPr/>
          </p:nvSpPr>
          <p:spPr bwMode="auto">
            <a:xfrm>
              <a:off x="1776" y="2352"/>
              <a:ext cx="0" cy="288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0" name="Text Box 39"/>
            <p:cNvSpPr txBox="1">
              <a:spLocks noChangeArrowheads="1"/>
            </p:cNvSpPr>
            <p:nvPr/>
          </p:nvSpPr>
          <p:spPr bwMode="auto">
            <a:xfrm>
              <a:off x="1488" y="2736"/>
              <a:ext cx="624" cy="258"/>
            </a:xfrm>
            <a:prstGeom prst="rect">
              <a:avLst/>
            </a:prstGeom>
            <a:solidFill>
              <a:srgbClr val="FF6600"/>
            </a:solidFill>
            <a:ln w="12700" cap="sq">
              <a:solidFill>
                <a:srgbClr val="FF66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FFFFFF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状态位</a:t>
              </a:r>
              <a:endParaRPr kumimoji="1"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方正姚体" panose="02010601030101010101" pitchFamily="2" charset="-122"/>
              </a:endParaRPr>
            </a:p>
          </p:txBody>
        </p:sp>
      </p:grpSp>
      <p:sp>
        <p:nvSpPr>
          <p:cNvPr id="9220" name="Text Box 41"/>
          <p:cNvSpPr txBox="1">
            <a:spLocks noChangeArrowheads="1"/>
          </p:cNvSpPr>
          <p:nvPr/>
        </p:nvSpPr>
        <p:spPr bwMode="auto">
          <a:xfrm>
            <a:off x="827088" y="1341438"/>
            <a:ext cx="3124200" cy="443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70000"/>
              </a:lnSpc>
              <a:spcBef>
                <a:spcPct val="50000"/>
              </a:spcBef>
            </a:pPr>
            <a:r>
              <a:rPr kumimoji="1"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1"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需要不断监测状态位以确定是否该做下一个</a:t>
            </a:r>
            <a:r>
              <a:rPr kumimoji="1"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kumimoji="1"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操作。由于</a:t>
            </a:r>
            <a:r>
              <a:rPr kumimoji="1"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1"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比</a:t>
            </a:r>
            <a:r>
              <a:rPr kumimoji="1"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kumimoji="1"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设备快得多，所以轮询就要浪费大量的</a:t>
            </a:r>
            <a:r>
              <a:rPr kumimoji="1"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1"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时间。</a:t>
            </a:r>
          </a:p>
        </p:txBody>
      </p:sp>
    </p:spTree>
    <p:extLst>
      <p:ext uri="{BB962C8B-B14F-4D97-AF65-F5344CB8AC3E}">
        <p14:creationId xmlns:p14="http://schemas.microsoft.com/office/powerpoint/2010/main" val="173758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57200" y="425450"/>
            <a:ext cx="3394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2. 程序中断方式</a:t>
            </a:r>
          </a:p>
        </p:txBody>
      </p:sp>
      <p:sp>
        <p:nvSpPr>
          <p:cNvPr id="315395" name="Text Box 3"/>
          <p:cNvSpPr txBox="1">
            <a:spLocks noChangeArrowheads="1"/>
          </p:cNvSpPr>
          <p:nvPr/>
        </p:nvSpPr>
        <p:spPr bwMode="auto">
          <a:xfrm>
            <a:off x="1066800" y="1684338"/>
            <a:ext cx="2057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anose="02020603050405020304" pitchFamily="18" charset="0"/>
              </a:rPr>
              <a:t>I/O </a:t>
            </a:r>
            <a:r>
              <a:rPr lang="zh-CN" altLang="en-US" sz="3200">
                <a:latin typeface="Times New Roman" panose="02020603050405020304" pitchFamily="18" charset="0"/>
              </a:rPr>
              <a:t>工作</a:t>
            </a:r>
          </a:p>
        </p:txBody>
      </p:sp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5715000" y="1393825"/>
            <a:ext cx="2682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CPU </a:t>
            </a:r>
            <a:r>
              <a:rPr lang="zh-CN" altLang="en-US" sz="2800">
                <a:latin typeface="Times New Roman" panose="02020603050405020304" pitchFamily="18" charset="0"/>
              </a:rPr>
              <a:t>不查询</a:t>
            </a: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5715000" y="2079625"/>
            <a:ext cx="3825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CPU </a:t>
            </a:r>
            <a:r>
              <a:rPr lang="zh-CN" altLang="en-US" sz="2800">
                <a:latin typeface="Times New Roman" panose="02020603050405020304" pitchFamily="18" charset="0"/>
              </a:rPr>
              <a:t>暂停现行程序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971800" y="1371600"/>
            <a:ext cx="3292475" cy="1227138"/>
            <a:chOff x="1872" y="864"/>
            <a:chExt cx="2074" cy="773"/>
          </a:xfrm>
        </p:grpSpPr>
        <p:sp>
          <p:nvSpPr>
            <p:cNvPr id="30760" name="Text Box 7"/>
            <p:cNvSpPr txBox="1">
              <a:spLocks noChangeArrowheads="1"/>
            </p:cNvSpPr>
            <p:nvPr/>
          </p:nvSpPr>
          <p:spPr bwMode="auto">
            <a:xfrm>
              <a:off x="1872" y="864"/>
              <a:ext cx="12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自身准备</a:t>
              </a:r>
            </a:p>
          </p:txBody>
        </p:sp>
        <p:sp>
          <p:nvSpPr>
            <p:cNvPr id="30761" name="Text Box 8"/>
            <p:cNvSpPr txBox="1">
              <a:spLocks noChangeArrowheads="1"/>
            </p:cNvSpPr>
            <p:nvPr/>
          </p:nvSpPr>
          <p:spPr bwMode="auto">
            <a:xfrm>
              <a:off x="1872" y="1310"/>
              <a:ext cx="20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与主机交换信息</a:t>
              </a:r>
            </a:p>
          </p:txBody>
        </p:sp>
      </p:grpSp>
      <p:sp>
        <p:nvSpPr>
          <p:cNvPr id="315401" name="AutoShape 9"/>
          <p:cNvSpPr>
            <a:spLocks/>
          </p:cNvSpPr>
          <p:nvPr/>
        </p:nvSpPr>
        <p:spPr bwMode="auto">
          <a:xfrm>
            <a:off x="2819400" y="1600200"/>
            <a:ext cx="152400" cy="838200"/>
          </a:xfrm>
          <a:prstGeom prst="leftBrace">
            <a:avLst>
              <a:gd name="adj1" fmla="val 45833"/>
              <a:gd name="adj2" fmla="val 4791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/>
          </a:p>
        </p:txBody>
      </p:sp>
      <p:sp>
        <p:nvSpPr>
          <p:cNvPr id="315402" name="Text Box 10"/>
          <p:cNvSpPr txBox="1">
            <a:spLocks noChangeArrowheads="1"/>
          </p:cNvSpPr>
          <p:nvPr/>
        </p:nvSpPr>
        <p:spPr bwMode="auto">
          <a:xfrm>
            <a:off x="4479925" y="2693988"/>
            <a:ext cx="39512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419E0"/>
                </a:solidFill>
                <a:latin typeface="Times New Roman" panose="02020603050405020304" pitchFamily="18" charset="0"/>
              </a:rPr>
              <a:t>CPU </a:t>
            </a:r>
            <a:r>
              <a:rPr lang="zh-CN" altLang="en-US" sz="3200">
                <a:solidFill>
                  <a:srgbClr val="0419E0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3200">
                <a:solidFill>
                  <a:srgbClr val="0419E0"/>
                </a:solidFill>
                <a:latin typeface="Times New Roman" panose="02020603050405020304" pitchFamily="18" charset="0"/>
              </a:rPr>
              <a:t>I/O </a:t>
            </a:r>
            <a:r>
              <a:rPr lang="zh-CN" altLang="en-US" sz="3200">
                <a:solidFill>
                  <a:srgbClr val="0419E0"/>
                </a:solidFill>
                <a:latin typeface="Times New Roman" panose="02020603050405020304" pitchFamily="18" charset="0"/>
              </a:rPr>
              <a:t>并行工作</a:t>
            </a:r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914400" y="3276600"/>
            <a:ext cx="4038600" cy="3048000"/>
            <a:chOff x="576" y="2064"/>
            <a:chExt cx="2544" cy="1920"/>
          </a:xfrm>
        </p:grpSpPr>
        <p:sp>
          <p:nvSpPr>
            <p:cNvPr id="30736" name="Rectangle 12"/>
            <p:cNvSpPr>
              <a:spLocks noChangeArrowheads="1"/>
            </p:cNvSpPr>
            <p:nvPr/>
          </p:nvSpPr>
          <p:spPr bwMode="auto">
            <a:xfrm>
              <a:off x="1056" y="3462"/>
              <a:ext cx="912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 anchorCtr="1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    </a:t>
              </a:r>
            </a:p>
          </p:txBody>
        </p:sp>
        <p:sp>
          <p:nvSpPr>
            <p:cNvPr id="30737" name="Rectangle 13"/>
            <p:cNvSpPr>
              <a:spLocks noChangeArrowheads="1"/>
            </p:cNvSpPr>
            <p:nvPr/>
          </p:nvSpPr>
          <p:spPr bwMode="auto">
            <a:xfrm>
              <a:off x="1056" y="3231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 anchorCtr="1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738" name="Rectangle 14"/>
            <p:cNvSpPr>
              <a:spLocks noChangeArrowheads="1"/>
            </p:cNvSpPr>
            <p:nvPr/>
          </p:nvSpPr>
          <p:spPr bwMode="auto">
            <a:xfrm>
              <a:off x="1056" y="2999"/>
              <a:ext cx="91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 anchorCtr="1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739" name="Rectangle 15"/>
            <p:cNvSpPr>
              <a:spLocks noChangeArrowheads="1"/>
            </p:cNvSpPr>
            <p:nvPr/>
          </p:nvSpPr>
          <p:spPr bwMode="auto">
            <a:xfrm>
              <a:off x="1056" y="2767"/>
              <a:ext cx="91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 anchorCtr="1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740" name="Rectangle 16"/>
            <p:cNvSpPr>
              <a:spLocks noChangeArrowheads="1"/>
            </p:cNvSpPr>
            <p:nvPr/>
          </p:nvSpPr>
          <p:spPr bwMode="auto">
            <a:xfrm>
              <a:off x="1083" y="2529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bIns="0" anchor="ctr" anchorCtr="1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启动 </a:t>
              </a:r>
              <a:r>
                <a:rPr lang="en-US" altLang="zh-CN" sz="1800">
                  <a:latin typeface="Times New Roman" panose="02020603050405020304" pitchFamily="18" charset="0"/>
                </a:rPr>
                <a:t>I/O</a:t>
              </a:r>
              <a:r>
                <a:rPr lang="zh-CN" altLang="en-US" sz="1800">
                  <a:latin typeface="Times New Roman" panose="02020603050405020304" pitchFamily="18" charset="0"/>
                </a:rPr>
                <a:t>设备</a:t>
              </a:r>
            </a:p>
          </p:txBody>
        </p:sp>
        <p:sp>
          <p:nvSpPr>
            <p:cNvPr id="30741" name="Rectangle 17"/>
            <p:cNvSpPr>
              <a:spLocks noChangeArrowheads="1"/>
            </p:cNvSpPr>
            <p:nvPr/>
          </p:nvSpPr>
          <p:spPr bwMode="auto">
            <a:xfrm>
              <a:off x="1056" y="2216"/>
              <a:ext cx="91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 anchorCtr="1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现行程序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     </a:t>
              </a:r>
            </a:p>
          </p:txBody>
        </p:sp>
        <p:sp>
          <p:nvSpPr>
            <p:cNvPr id="30742" name="Line 18"/>
            <p:cNvSpPr>
              <a:spLocks noChangeShapeType="1"/>
            </p:cNvSpPr>
            <p:nvPr/>
          </p:nvSpPr>
          <p:spPr bwMode="auto">
            <a:xfrm>
              <a:off x="1056" y="2064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30743" name="Line 19"/>
            <p:cNvSpPr>
              <a:spLocks noChangeShapeType="1"/>
            </p:cNvSpPr>
            <p:nvPr/>
          </p:nvSpPr>
          <p:spPr bwMode="auto">
            <a:xfrm>
              <a:off x="1056" y="2536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30744" name="Line 20"/>
            <p:cNvSpPr>
              <a:spLocks noChangeShapeType="1"/>
            </p:cNvSpPr>
            <p:nvPr/>
          </p:nvSpPr>
          <p:spPr bwMode="auto">
            <a:xfrm>
              <a:off x="1056" y="2767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30745" name="Line 21"/>
            <p:cNvSpPr>
              <a:spLocks noChangeShapeType="1"/>
            </p:cNvSpPr>
            <p:nvPr/>
          </p:nvSpPr>
          <p:spPr bwMode="auto">
            <a:xfrm>
              <a:off x="1056" y="2999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30746" name="Line 22"/>
            <p:cNvSpPr>
              <a:spLocks noChangeShapeType="1"/>
            </p:cNvSpPr>
            <p:nvPr/>
          </p:nvSpPr>
          <p:spPr bwMode="auto">
            <a:xfrm>
              <a:off x="1056" y="3231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30747" name="Line 23"/>
            <p:cNvSpPr>
              <a:spLocks noChangeShapeType="1"/>
            </p:cNvSpPr>
            <p:nvPr/>
          </p:nvSpPr>
          <p:spPr bwMode="auto">
            <a:xfrm>
              <a:off x="1056" y="3462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30748" name="Line 24"/>
            <p:cNvSpPr>
              <a:spLocks noChangeShapeType="1"/>
            </p:cNvSpPr>
            <p:nvPr/>
          </p:nvSpPr>
          <p:spPr bwMode="auto">
            <a:xfrm>
              <a:off x="1056" y="3972"/>
              <a:ext cx="9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30749" name="Freeform 25"/>
            <p:cNvSpPr>
              <a:spLocks/>
            </p:cNvSpPr>
            <p:nvPr/>
          </p:nvSpPr>
          <p:spPr bwMode="auto">
            <a:xfrm>
              <a:off x="1056" y="2067"/>
              <a:ext cx="1" cy="1905"/>
            </a:xfrm>
            <a:custGeom>
              <a:avLst/>
              <a:gdLst>
                <a:gd name="T0" fmla="*/ 0 w 1"/>
                <a:gd name="T1" fmla="*/ 0 h 1905"/>
                <a:gd name="T2" fmla="*/ 1 w 1"/>
                <a:gd name="T3" fmla="*/ 1905 h 1905"/>
                <a:gd name="T4" fmla="*/ 0 60000 65536"/>
                <a:gd name="T5" fmla="*/ 0 60000 65536"/>
                <a:gd name="T6" fmla="*/ 0 w 1"/>
                <a:gd name="T7" fmla="*/ 0 h 1905"/>
                <a:gd name="T8" fmla="*/ 1 w 1"/>
                <a:gd name="T9" fmla="*/ 1905 h 19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905">
                  <a:moveTo>
                    <a:pt x="0" y="0"/>
                  </a:moveTo>
                  <a:lnTo>
                    <a:pt x="1" y="1905"/>
                  </a:lnTo>
                </a:path>
              </a:pathLst>
            </a:cu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30750" name="Freeform 26"/>
            <p:cNvSpPr>
              <a:spLocks/>
            </p:cNvSpPr>
            <p:nvPr/>
          </p:nvSpPr>
          <p:spPr bwMode="auto">
            <a:xfrm>
              <a:off x="1965" y="2067"/>
              <a:ext cx="4" cy="1905"/>
            </a:xfrm>
            <a:custGeom>
              <a:avLst/>
              <a:gdLst>
                <a:gd name="T0" fmla="*/ 0 w 4"/>
                <a:gd name="T1" fmla="*/ 0 h 1905"/>
                <a:gd name="T2" fmla="*/ 4 w 4"/>
                <a:gd name="T3" fmla="*/ 1905 h 1905"/>
                <a:gd name="T4" fmla="*/ 0 60000 65536"/>
                <a:gd name="T5" fmla="*/ 0 60000 65536"/>
                <a:gd name="T6" fmla="*/ 0 w 4"/>
                <a:gd name="T7" fmla="*/ 0 h 1905"/>
                <a:gd name="T8" fmla="*/ 4 w 4"/>
                <a:gd name="T9" fmla="*/ 1905 h 19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1905">
                  <a:moveTo>
                    <a:pt x="0" y="0"/>
                  </a:moveTo>
                  <a:lnTo>
                    <a:pt x="4" y="1905"/>
                  </a:lnTo>
                </a:path>
              </a:pathLst>
            </a:cu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30751" name="Text Box 27"/>
            <p:cNvSpPr txBox="1">
              <a:spLocks noChangeArrowheads="1"/>
            </p:cNvSpPr>
            <p:nvPr/>
          </p:nvSpPr>
          <p:spPr bwMode="auto">
            <a:xfrm>
              <a:off x="1399" y="2768"/>
              <a:ext cx="3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30752" name="Text Box 28"/>
            <p:cNvSpPr txBox="1">
              <a:spLocks noChangeArrowheads="1"/>
            </p:cNvSpPr>
            <p:nvPr/>
          </p:nvSpPr>
          <p:spPr bwMode="auto">
            <a:xfrm>
              <a:off x="1399" y="3602"/>
              <a:ext cx="3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30753" name="Text Box 29"/>
            <p:cNvSpPr txBox="1">
              <a:spLocks noChangeArrowheads="1"/>
            </p:cNvSpPr>
            <p:nvPr/>
          </p:nvSpPr>
          <p:spPr bwMode="auto">
            <a:xfrm>
              <a:off x="2603" y="2624"/>
              <a:ext cx="308" cy="1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中断服务程序</a:t>
              </a:r>
            </a:p>
          </p:txBody>
        </p:sp>
        <p:sp>
          <p:nvSpPr>
            <p:cNvPr id="30754" name="Rectangle 30"/>
            <p:cNvSpPr>
              <a:spLocks noChangeArrowheads="1"/>
            </p:cNvSpPr>
            <p:nvPr/>
          </p:nvSpPr>
          <p:spPr bwMode="auto">
            <a:xfrm>
              <a:off x="2400" y="2304"/>
              <a:ext cx="720" cy="16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0755" name="Text Box 31"/>
            <p:cNvSpPr txBox="1">
              <a:spLocks noChangeArrowheads="1"/>
            </p:cNvSpPr>
            <p:nvPr/>
          </p:nvSpPr>
          <p:spPr bwMode="auto">
            <a:xfrm>
              <a:off x="662" y="2976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30756" name="Text Box 32"/>
            <p:cNvSpPr txBox="1">
              <a:spLocks noChangeArrowheads="1"/>
            </p:cNvSpPr>
            <p:nvPr/>
          </p:nvSpPr>
          <p:spPr bwMode="auto">
            <a:xfrm>
              <a:off x="576" y="3216"/>
              <a:ext cx="3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</a:rPr>
                <a:t>K</a:t>
              </a:r>
              <a:r>
                <a:rPr lang="en-US" altLang="zh-CN" sz="2000">
                  <a:latin typeface="Times New Roman" panose="02020603050405020304" pitchFamily="18" charset="0"/>
                </a:rPr>
                <a:t>+1</a:t>
              </a:r>
            </a:p>
          </p:txBody>
        </p:sp>
        <p:sp>
          <p:nvSpPr>
            <p:cNvPr id="30757" name="Line 33"/>
            <p:cNvSpPr>
              <a:spLocks noChangeShapeType="1"/>
            </p:cNvSpPr>
            <p:nvPr/>
          </p:nvSpPr>
          <p:spPr bwMode="auto">
            <a:xfrm flipV="1">
              <a:off x="1968" y="2304"/>
              <a:ext cx="432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58" name="Line 34"/>
            <p:cNvSpPr>
              <a:spLocks noChangeShapeType="1"/>
            </p:cNvSpPr>
            <p:nvPr/>
          </p:nvSpPr>
          <p:spPr bwMode="auto">
            <a:xfrm flipH="1" flipV="1">
              <a:off x="1968" y="3360"/>
              <a:ext cx="432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59" name="Text Box 35"/>
            <p:cNvSpPr txBox="1">
              <a:spLocks noChangeArrowheads="1"/>
            </p:cNvSpPr>
            <p:nvPr/>
          </p:nvSpPr>
          <p:spPr bwMode="auto">
            <a:xfrm>
              <a:off x="1399" y="2278"/>
              <a:ext cx="3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5470525" y="4311650"/>
            <a:ext cx="3041650" cy="1236663"/>
            <a:chOff x="3638" y="2716"/>
            <a:chExt cx="1916" cy="779"/>
          </a:xfrm>
        </p:grpSpPr>
        <p:sp>
          <p:nvSpPr>
            <p:cNvPr id="30734" name="Text Box 37"/>
            <p:cNvSpPr txBox="1">
              <a:spLocks noChangeArrowheads="1"/>
            </p:cNvSpPr>
            <p:nvPr/>
          </p:nvSpPr>
          <p:spPr bwMode="auto">
            <a:xfrm>
              <a:off x="3638" y="2716"/>
              <a:ext cx="19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rgbClr val="0419E0"/>
                  </a:solidFill>
                  <a:latin typeface="Times New Roman" panose="02020603050405020304" pitchFamily="18" charset="0"/>
                </a:rPr>
                <a:t>没有踏步等待现象</a:t>
              </a:r>
            </a:p>
          </p:txBody>
        </p:sp>
        <p:sp>
          <p:nvSpPr>
            <p:cNvPr id="30735" name="Text Box 38"/>
            <p:cNvSpPr txBox="1">
              <a:spLocks noChangeArrowheads="1"/>
            </p:cNvSpPr>
            <p:nvPr/>
          </p:nvSpPr>
          <p:spPr bwMode="auto">
            <a:xfrm>
              <a:off x="3638" y="3168"/>
              <a:ext cx="1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rgbClr val="0419E0"/>
                  </a:solidFill>
                  <a:latin typeface="Times New Roman" panose="02020603050405020304" pitchFamily="18" charset="0"/>
                </a:rPr>
                <a:t>中断现行程序</a:t>
              </a:r>
              <a:endParaRPr lang="zh-CN" altLang="en-US" sz="3200">
                <a:solidFill>
                  <a:srgbClr val="0419E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15431" name="Rectangle 3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41" name="日期占位符 4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B3E0DCC-E3F6-4638-8639-7EF8D58AEA5E}" type="datetime1">
              <a:rPr lang="zh-CN" altLang="en-US"/>
              <a:pPr>
                <a:defRPr/>
              </a:pPr>
              <a:t>2018/11/28</a:t>
            </a:fld>
            <a:endParaRPr lang="en-US" altLang="zh-CN"/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DBDDD05E-7E6C-466A-B0BF-D8EFEE4DA791}" type="slidenum">
              <a:rPr lang="zh-CN" altLang="en-US" sz="900">
                <a:solidFill>
                  <a:srgbClr val="898989"/>
                </a:solidFill>
              </a:rPr>
              <a:pPr eaLnBrk="1" hangingPunct="1"/>
              <a:t>12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59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5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5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autoUpdateAnimBg="0"/>
      <p:bldP spid="315396" grpId="0" autoUpdateAnimBg="0"/>
      <p:bldP spid="315397" grpId="0" autoUpdateAnimBg="0"/>
      <p:bldP spid="315401" grpId="0" animBg="1"/>
      <p:bldP spid="31540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中断  </a:t>
            </a:r>
            <a:r>
              <a:rPr lang="en-US" altLang="zh-CN" smtClean="0"/>
              <a:t>I/O</a:t>
            </a:r>
          </a:p>
        </p:txBody>
      </p:sp>
      <p:grpSp>
        <p:nvGrpSpPr>
          <p:cNvPr id="10243" name="Group 29"/>
          <p:cNvGrpSpPr>
            <a:grpSpLocks/>
          </p:cNvGrpSpPr>
          <p:nvPr/>
        </p:nvGrpSpPr>
        <p:grpSpPr bwMode="auto">
          <a:xfrm>
            <a:off x="5334000" y="1484313"/>
            <a:ext cx="3429000" cy="3857625"/>
            <a:chOff x="3360" y="1200"/>
            <a:chExt cx="2160" cy="2430"/>
          </a:xfrm>
        </p:grpSpPr>
        <p:sp>
          <p:nvSpPr>
            <p:cNvPr id="10265" name="Text Box 5"/>
            <p:cNvSpPr txBox="1">
              <a:spLocks noChangeArrowheads="1"/>
            </p:cNvSpPr>
            <p:nvPr/>
          </p:nvSpPr>
          <p:spPr bwMode="auto">
            <a:xfrm>
              <a:off x="4128" y="1200"/>
              <a:ext cx="576" cy="300"/>
            </a:xfrm>
            <a:prstGeom prst="rect">
              <a:avLst/>
            </a:prstGeom>
            <a:solidFill>
              <a:srgbClr val="0000CC"/>
            </a:solidFill>
            <a:ln w="1905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</a:rPr>
                <a:t>CPU</a:t>
              </a:r>
              <a:endPara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6" name="Line 6"/>
            <p:cNvSpPr>
              <a:spLocks noChangeShapeType="1"/>
            </p:cNvSpPr>
            <p:nvPr/>
          </p:nvSpPr>
          <p:spPr bwMode="auto">
            <a:xfrm>
              <a:off x="3408" y="1776"/>
              <a:ext cx="2112" cy="0"/>
            </a:xfrm>
            <a:prstGeom prst="line">
              <a:avLst/>
            </a:prstGeom>
            <a:noFill/>
            <a:ln w="38100" cap="sq">
              <a:solidFill>
                <a:srgbClr val="00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7" name="Line 7"/>
            <p:cNvSpPr>
              <a:spLocks noChangeShapeType="1"/>
            </p:cNvSpPr>
            <p:nvPr/>
          </p:nvSpPr>
          <p:spPr bwMode="auto">
            <a:xfrm>
              <a:off x="4416" y="1488"/>
              <a:ext cx="0" cy="288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8" name="Line 8"/>
            <p:cNvSpPr>
              <a:spLocks noChangeShapeType="1"/>
            </p:cNvSpPr>
            <p:nvPr/>
          </p:nvSpPr>
          <p:spPr bwMode="auto">
            <a:xfrm>
              <a:off x="3744" y="1776"/>
              <a:ext cx="0" cy="288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9" name="Text Box 9"/>
            <p:cNvSpPr txBox="1">
              <a:spLocks noChangeArrowheads="1"/>
            </p:cNvSpPr>
            <p:nvPr/>
          </p:nvSpPr>
          <p:spPr bwMode="auto">
            <a:xfrm>
              <a:off x="3360" y="2064"/>
              <a:ext cx="768" cy="300"/>
            </a:xfrm>
            <a:prstGeom prst="rect">
              <a:avLst/>
            </a:prstGeom>
            <a:solidFill>
              <a:srgbClr val="0000CC"/>
            </a:solidFill>
            <a:ln w="1905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存储器</a:t>
              </a:r>
              <a:endPara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方正姚体" panose="02010601030101010101" pitchFamily="2" charset="-122"/>
              </a:endParaRPr>
            </a:p>
          </p:txBody>
        </p:sp>
        <p:sp>
          <p:nvSpPr>
            <p:cNvPr id="10270" name="Text Box 10"/>
            <p:cNvSpPr txBox="1">
              <a:spLocks noChangeArrowheads="1"/>
            </p:cNvSpPr>
            <p:nvPr/>
          </p:nvSpPr>
          <p:spPr bwMode="auto">
            <a:xfrm>
              <a:off x="4368" y="2064"/>
              <a:ext cx="1056" cy="300"/>
            </a:xfrm>
            <a:prstGeom prst="rect">
              <a:avLst/>
            </a:prstGeom>
            <a:solidFill>
              <a:srgbClr val="00FF00"/>
            </a:solidFill>
            <a:ln w="1905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I/O</a:t>
              </a:r>
              <a:r>
                <a:rPr kumimoji="1" lang="zh-CN" altLang="en-US" sz="2400">
                  <a:solidFill>
                    <a:srgbClr val="FF000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控制器</a:t>
              </a:r>
            </a:p>
          </p:txBody>
        </p:sp>
        <p:sp>
          <p:nvSpPr>
            <p:cNvPr id="10271" name="Line 11"/>
            <p:cNvSpPr>
              <a:spLocks noChangeShapeType="1"/>
            </p:cNvSpPr>
            <p:nvPr/>
          </p:nvSpPr>
          <p:spPr bwMode="auto">
            <a:xfrm>
              <a:off x="4896" y="1776"/>
              <a:ext cx="0" cy="288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2" name="Text Box 12"/>
            <p:cNvSpPr txBox="1">
              <a:spLocks noChangeArrowheads="1"/>
            </p:cNvSpPr>
            <p:nvPr/>
          </p:nvSpPr>
          <p:spPr bwMode="auto">
            <a:xfrm>
              <a:off x="4464" y="2640"/>
              <a:ext cx="864" cy="990"/>
            </a:xfrm>
            <a:prstGeom prst="rect">
              <a:avLst/>
            </a:prstGeom>
            <a:solidFill>
              <a:srgbClr val="0000CC"/>
            </a:solidFill>
            <a:ln w="1905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kumimoji="1" lang="en-US" altLang="zh-CN" sz="2400">
                <a:solidFill>
                  <a:srgbClr val="FFFFFF"/>
                </a:solidFill>
                <a:latin typeface="Times New Roman" panose="02020603050405020304" pitchFamily="18" charset="0"/>
                <a:ea typeface="文鼎CS魏碑"/>
                <a:cs typeface="文鼎CS魏碑"/>
              </a:endParaRPr>
            </a:p>
            <a:p>
              <a:pPr algn="ctr" eaLnBrk="1" hangingPunct="1">
                <a:spcBef>
                  <a:spcPct val="50000"/>
                </a:spcBef>
              </a:pPr>
              <a:endParaRPr kumimoji="1" lang="en-US" altLang="zh-CN" sz="2400">
                <a:solidFill>
                  <a:srgbClr val="FFFFFF"/>
                </a:solidFill>
                <a:latin typeface="Times New Roman" panose="02020603050405020304" pitchFamily="18" charset="0"/>
                <a:ea typeface="文鼎CS魏碑"/>
                <a:cs typeface="文鼎CS魏碑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外设</a:t>
              </a:r>
              <a:endPara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方正姚体" panose="02010601030101010101" pitchFamily="2" charset="-122"/>
              </a:endParaRPr>
            </a:p>
          </p:txBody>
        </p:sp>
        <p:sp>
          <p:nvSpPr>
            <p:cNvPr id="10273" name="Line 13"/>
            <p:cNvSpPr>
              <a:spLocks noChangeShapeType="1"/>
            </p:cNvSpPr>
            <p:nvPr/>
          </p:nvSpPr>
          <p:spPr bwMode="auto">
            <a:xfrm>
              <a:off x="4896" y="2352"/>
              <a:ext cx="0" cy="288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4" name="Text Box 14"/>
            <p:cNvSpPr txBox="1">
              <a:spLocks noChangeArrowheads="1"/>
            </p:cNvSpPr>
            <p:nvPr/>
          </p:nvSpPr>
          <p:spPr bwMode="auto">
            <a:xfrm>
              <a:off x="4608" y="2736"/>
              <a:ext cx="624" cy="430"/>
            </a:xfrm>
            <a:prstGeom prst="rect">
              <a:avLst/>
            </a:prstGeom>
            <a:solidFill>
              <a:srgbClr val="FF6600"/>
            </a:solidFill>
            <a:ln w="12700" cap="sq">
              <a:solidFill>
                <a:srgbClr val="FF66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FFFFFF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中断</a:t>
              </a:r>
            </a:p>
            <a:p>
              <a:pPr algn="ctr"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FFFFFF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寄存器</a:t>
              </a:r>
              <a:endParaRPr kumimoji="1"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方正姚体" panose="02010601030101010101" pitchFamily="2" charset="-122"/>
              </a:endParaRPr>
            </a:p>
          </p:txBody>
        </p:sp>
      </p:grpSp>
      <p:sp>
        <p:nvSpPr>
          <p:cNvPr id="159775" name="Line 31"/>
          <p:cNvSpPr>
            <a:spLocks noChangeShapeType="1"/>
          </p:cNvSpPr>
          <p:nvPr/>
        </p:nvSpPr>
        <p:spPr bwMode="auto">
          <a:xfrm flipH="1" flipV="1">
            <a:off x="2743200" y="2322513"/>
            <a:ext cx="4648200" cy="1905000"/>
          </a:xfrm>
          <a:prstGeom prst="line">
            <a:avLst/>
          </a:prstGeom>
          <a:noFill/>
          <a:ln w="28575" cap="sq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245" name="Group 41"/>
          <p:cNvGrpSpPr>
            <a:grpSpLocks/>
          </p:cNvGrpSpPr>
          <p:nvPr/>
        </p:nvGrpSpPr>
        <p:grpSpPr bwMode="auto">
          <a:xfrm>
            <a:off x="1066800" y="1560513"/>
            <a:ext cx="3429000" cy="4500562"/>
            <a:chOff x="672" y="1152"/>
            <a:chExt cx="2160" cy="2835"/>
          </a:xfrm>
        </p:grpSpPr>
        <p:sp>
          <p:nvSpPr>
            <p:cNvPr id="10254" name="Text Box 16"/>
            <p:cNvSpPr txBox="1">
              <a:spLocks noChangeArrowheads="1"/>
            </p:cNvSpPr>
            <p:nvPr/>
          </p:nvSpPr>
          <p:spPr bwMode="auto">
            <a:xfrm>
              <a:off x="672" y="1152"/>
              <a:ext cx="1008" cy="243"/>
            </a:xfrm>
            <a:prstGeom prst="rect">
              <a:avLst/>
            </a:prstGeom>
            <a:solidFill>
              <a:srgbClr val="339933"/>
            </a:solidFill>
            <a:ln w="1905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FFFF"/>
                  </a:solidFill>
                  <a:latin typeface="Times New Roman" panose="02020603050405020304" pitchFamily="18" charset="0"/>
                </a:rPr>
                <a:t>ADD</a:t>
              </a:r>
              <a:endPara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5" name="Text Box 18"/>
            <p:cNvSpPr txBox="1">
              <a:spLocks noChangeArrowheads="1"/>
            </p:cNvSpPr>
            <p:nvPr/>
          </p:nvSpPr>
          <p:spPr bwMode="auto">
            <a:xfrm>
              <a:off x="672" y="1392"/>
              <a:ext cx="1008" cy="243"/>
            </a:xfrm>
            <a:prstGeom prst="rect">
              <a:avLst/>
            </a:prstGeom>
            <a:solidFill>
              <a:srgbClr val="339933"/>
            </a:solidFill>
            <a:ln w="1905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FFFF"/>
                  </a:solidFill>
                  <a:latin typeface="Times New Roman" panose="02020603050405020304" pitchFamily="18" charset="0"/>
                </a:rPr>
                <a:t>SUB</a:t>
              </a:r>
              <a:endPara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6" name="Text Box 19"/>
            <p:cNvSpPr txBox="1">
              <a:spLocks noChangeArrowheads="1"/>
            </p:cNvSpPr>
            <p:nvPr/>
          </p:nvSpPr>
          <p:spPr bwMode="auto">
            <a:xfrm>
              <a:off x="672" y="1632"/>
              <a:ext cx="1008" cy="243"/>
            </a:xfrm>
            <a:prstGeom prst="rect">
              <a:avLst/>
            </a:prstGeom>
            <a:solidFill>
              <a:srgbClr val="339933"/>
            </a:solidFill>
            <a:ln w="1905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FFFF"/>
                  </a:solidFill>
                  <a:latin typeface="Times New Roman" panose="02020603050405020304" pitchFamily="18" charset="0"/>
                </a:rPr>
                <a:t>AND</a:t>
              </a:r>
              <a:endPara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7" name="Text Box 20"/>
            <p:cNvSpPr txBox="1">
              <a:spLocks noChangeArrowheads="1"/>
            </p:cNvSpPr>
            <p:nvPr/>
          </p:nvSpPr>
          <p:spPr bwMode="auto">
            <a:xfrm>
              <a:off x="672" y="1872"/>
              <a:ext cx="1008" cy="243"/>
            </a:xfrm>
            <a:prstGeom prst="rect">
              <a:avLst/>
            </a:prstGeom>
            <a:solidFill>
              <a:srgbClr val="339933"/>
            </a:solidFill>
            <a:ln w="1905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FFFF"/>
                  </a:solidFill>
                  <a:latin typeface="Times New Roman" panose="02020603050405020304" pitchFamily="18" charset="0"/>
                </a:rPr>
                <a:t>OR</a:t>
              </a:r>
              <a:endPara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8" name="Text Box 22"/>
            <p:cNvSpPr txBox="1">
              <a:spLocks noChangeArrowheads="1"/>
            </p:cNvSpPr>
            <p:nvPr/>
          </p:nvSpPr>
          <p:spPr bwMode="auto">
            <a:xfrm>
              <a:off x="672" y="2688"/>
              <a:ext cx="1008" cy="243"/>
            </a:xfrm>
            <a:prstGeom prst="rect">
              <a:avLst/>
            </a:prstGeom>
            <a:solidFill>
              <a:srgbClr val="0000CC"/>
            </a:solidFill>
            <a:ln w="1905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FFFF"/>
                  </a:solidFill>
                  <a:latin typeface="Times New Roman" panose="02020603050405020304" pitchFamily="18" charset="0"/>
                </a:rPr>
                <a:t>READ</a:t>
              </a:r>
              <a:endPara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9" name="Text Box 23"/>
            <p:cNvSpPr txBox="1">
              <a:spLocks noChangeArrowheads="1"/>
            </p:cNvSpPr>
            <p:nvPr/>
          </p:nvSpPr>
          <p:spPr bwMode="auto">
            <a:xfrm>
              <a:off x="672" y="2928"/>
              <a:ext cx="1008" cy="243"/>
            </a:xfrm>
            <a:prstGeom prst="rect">
              <a:avLst/>
            </a:prstGeom>
            <a:solidFill>
              <a:srgbClr val="0000CC"/>
            </a:solidFill>
            <a:ln w="1905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FFFF"/>
                  </a:solidFill>
                  <a:latin typeface="Times New Roman" panose="02020603050405020304" pitchFamily="18" charset="0"/>
                </a:rPr>
                <a:t>STORE</a:t>
              </a:r>
              <a:endPara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0" name="Text Box 24"/>
            <p:cNvSpPr txBox="1">
              <a:spLocks noChangeArrowheads="1"/>
            </p:cNvSpPr>
            <p:nvPr/>
          </p:nvSpPr>
          <p:spPr bwMode="auto">
            <a:xfrm>
              <a:off x="672" y="3168"/>
              <a:ext cx="1008" cy="588"/>
            </a:xfrm>
            <a:prstGeom prst="rect">
              <a:avLst/>
            </a:prstGeom>
            <a:solidFill>
              <a:srgbClr val="0000CC"/>
            </a:solidFill>
            <a:ln w="1905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kumimoji="1" lang="en-US" altLang="zh-CN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</a:pPr>
              <a:endPara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1" name="Text Box 25"/>
            <p:cNvSpPr txBox="1">
              <a:spLocks noChangeArrowheads="1"/>
            </p:cNvSpPr>
            <p:nvPr/>
          </p:nvSpPr>
          <p:spPr bwMode="auto">
            <a:xfrm>
              <a:off x="672" y="3744"/>
              <a:ext cx="1008" cy="243"/>
            </a:xfrm>
            <a:prstGeom prst="rect">
              <a:avLst/>
            </a:prstGeom>
            <a:solidFill>
              <a:srgbClr val="0000CC"/>
            </a:solidFill>
            <a:ln w="1905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FFFF"/>
                  </a:solidFill>
                  <a:latin typeface="Times New Roman" panose="02020603050405020304" pitchFamily="18" charset="0"/>
                </a:rPr>
                <a:t>RTI</a:t>
              </a:r>
              <a:endPara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2" name="Text Box 27"/>
            <p:cNvSpPr txBox="1">
              <a:spLocks noChangeArrowheads="1"/>
            </p:cNvSpPr>
            <p:nvPr/>
          </p:nvSpPr>
          <p:spPr bwMode="auto">
            <a:xfrm>
              <a:off x="672" y="2112"/>
              <a:ext cx="1008" cy="588"/>
            </a:xfrm>
            <a:prstGeom prst="rect">
              <a:avLst/>
            </a:prstGeom>
            <a:solidFill>
              <a:srgbClr val="339933"/>
            </a:solidFill>
            <a:ln w="1905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kumimoji="1" lang="en-US" altLang="zh-CN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</a:pPr>
              <a:endPara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3" name="Text Box 28"/>
            <p:cNvSpPr txBox="1">
              <a:spLocks noChangeArrowheads="1"/>
            </p:cNvSpPr>
            <p:nvPr/>
          </p:nvSpPr>
          <p:spPr bwMode="auto">
            <a:xfrm>
              <a:off x="1872" y="3168"/>
              <a:ext cx="960" cy="4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000066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中断</a:t>
              </a:r>
            </a:p>
            <a:p>
              <a:pPr algn="ctr"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000066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服务例程</a:t>
              </a:r>
              <a:endParaRPr kumimoji="1"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方正姚体" panose="02010601030101010101" pitchFamily="2" charset="-122"/>
              </a:endParaRPr>
            </a:p>
          </p:txBody>
        </p:sp>
        <p:sp>
          <p:nvSpPr>
            <p:cNvPr id="10264" name="AutoShape 30"/>
            <p:cNvSpPr>
              <a:spLocks/>
            </p:cNvSpPr>
            <p:nvPr/>
          </p:nvSpPr>
          <p:spPr bwMode="auto">
            <a:xfrm>
              <a:off x="1824" y="2832"/>
              <a:ext cx="144" cy="1008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9776" name="Line 32"/>
          <p:cNvSpPr>
            <a:spLocks noChangeShapeType="1"/>
          </p:cNvSpPr>
          <p:nvPr/>
        </p:nvSpPr>
        <p:spPr bwMode="auto">
          <a:xfrm>
            <a:off x="2743200" y="2398713"/>
            <a:ext cx="685800" cy="457200"/>
          </a:xfrm>
          <a:prstGeom prst="line">
            <a:avLst/>
          </a:prstGeom>
          <a:noFill/>
          <a:ln w="28575" cap="sq">
            <a:solidFill>
              <a:srgbClr val="0066FF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77" name="Text Box 33"/>
          <p:cNvSpPr txBox="1">
            <a:spLocks noChangeArrowheads="1"/>
          </p:cNvSpPr>
          <p:nvPr/>
        </p:nvSpPr>
        <p:spPr bwMode="auto">
          <a:xfrm>
            <a:off x="2971800" y="2855913"/>
            <a:ext cx="1066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保存</a:t>
            </a:r>
            <a:r>
              <a:rPr kumimoji="1" lang="en-US" altLang="zh-CN" sz="200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PC</a:t>
            </a:r>
            <a:endParaRPr kumimoji="1" lang="en-US" altLang="zh-CN" sz="240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59778" name="Text Box 34"/>
          <p:cNvSpPr txBox="1">
            <a:spLocks noChangeArrowheads="1"/>
          </p:cNvSpPr>
          <p:nvPr/>
        </p:nvSpPr>
        <p:spPr bwMode="auto">
          <a:xfrm>
            <a:off x="2743200" y="3465513"/>
            <a:ext cx="1828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FF0000"/>
                </a:solidFill>
                <a:latin typeface="文鼎CS大隶书"/>
                <a:ea typeface="方正姚体" panose="02010601030101010101" pitchFamily="2" charset="-122"/>
              </a:rPr>
              <a:t>中断服务地址</a:t>
            </a:r>
            <a:endParaRPr kumimoji="1"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59779" name="Line 35"/>
          <p:cNvSpPr>
            <a:spLocks noChangeShapeType="1"/>
          </p:cNvSpPr>
          <p:nvPr/>
        </p:nvSpPr>
        <p:spPr bwMode="auto">
          <a:xfrm>
            <a:off x="3581400" y="3160713"/>
            <a:ext cx="0" cy="304800"/>
          </a:xfrm>
          <a:prstGeom prst="line">
            <a:avLst/>
          </a:prstGeom>
          <a:noFill/>
          <a:ln w="28575" cap="sq">
            <a:solidFill>
              <a:srgbClr val="0066FF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80" name="Line 36"/>
          <p:cNvSpPr>
            <a:spLocks noChangeShapeType="1"/>
          </p:cNvSpPr>
          <p:nvPr/>
        </p:nvSpPr>
        <p:spPr bwMode="auto">
          <a:xfrm flipH="1">
            <a:off x="2667000" y="3694113"/>
            <a:ext cx="914400" cy="304800"/>
          </a:xfrm>
          <a:prstGeom prst="line">
            <a:avLst/>
          </a:prstGeom>
          <a:noFill/>
          <a:ln w="28575" cap="sq">
            <a:solidFill>
              <a:srgbClr val="0066FF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82" name="Line 38"/>
          <p:cNvSpPr>
            <a:spLocks noChangeShapeType="1"/>
          </p:cNvSpPr>
          <p:nvPr/>
        </p:nvSpPr>
        <p:spPr bwMode="auto">
          <a:xfrm flipH="1">
            <a:off x="609600" y="5903913"/>
            <a:ext cx="457200" cy="0"/>
          </a:xfrm>
          <a:prstGeom prst="line">
            <a:avLst/>
          </a:prstGeom>
          <a:noFill/>
          <a:ln w="28575" cap="sq">
            <a:solidFill>
              <a:srgbClr val="0066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83" name="Line 39"/>
          <p:cNvSpPr>
            <a:spLocks noChangeShapeType="1"/>
          </p:cNvSpPr>
          <p:nvPr/>
        </p:nvSpPr>
        <p:spPr bwMode="auto">
          <a:xfrm flipV="1">
            <a:off x="609600" y="2322513"/>
            <a:ext cx="0" cy="3581400"/>
          </a:xfrm>
          <a:prstGeom prst="line">
            <a:avLst/>
          </a:prstGeom>
          <a:noFill/>
          <a:ln w="28575" cap="sq">
            <a:solidFill>
              <a:srgbClr val="0066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84" name="Line 40"/>
          <p:cNvSpPr>
            <a:spLocks noChangeShapeType="1"/>
          </p:cNvSpPr>
          <p:nvPr/>
        </p:nvSpPr>
        <p:spPr bwMode="auto">
          <a:xfrm>
            <a:off x="609600" y="2322513"/>
            <a:ext cx="381000" cy="0"/>
          </a:xfrm>
          <a:prstGeom prst="line">
            <a:avLst/>
          </a:prstGeom>
          <a:noFill/>
          <a:ln w="28575" cap="sq">
            <a:solidFill>
              <a:srgbClr val="0066FF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52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15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59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5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5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5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4" dur="500"/>
                                        <p:tgtEl>
                                          <p:spTgt spid="159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8" dur="500"/>
                                        <p:tgtEl>
                                          <p:spTgt spid="159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5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75" grpId="0" animBg="1"/>
      <p:bldP spid="159776" grpId="0" animBg="1"/>
      <p:bldP spid="159777" grpId="0" animBg="1" autoUpdateAnimBg="0"/>
      <p:bldP spid="159778" grpId="0" animBg="1" autoUpdateAnimBg="0"/>
      <p:bldP spid="159779" grpId="0" animBg="1"/>
      <p:bldP spid="159780" grpId="0" animBg="1"/>
      <p:bldP spid="159782" grpId="0" animBg="1"/>
      <p:bldP spid="159783" grpId="0" animBg="1"/>
      <p:bldP spid="15978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93725" y="244475"/>
            <a:ext cx="3854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程序中断方式流程</a:t>
            </a:r>
          </a:p>
        </p:txBody>
      </p:sp>
      <p:sp>
        <p:nvSpPr>
          <p:cNvPr id="316419" name="Rectangle 3"/>
          <p:cNvSpPr>
            <a:spLocks noChangeArrowheads="1"/>
          </p:cNvSpPr>
          <p:nvPr/>
        </p:nvSpPr>
        <p:spPr bwMode="auto">
          <a:xfrm>
            <a:off x="1460500" y="1371600"/>
            <a:ext cx="2759075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Ctr="1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</a:rPr>
              <a:t>CPU </a:t>
            </a:r>
            <a:r>
              <a:rPr lang="zh-CN" altLang="en-US" sz="2000">
                <a:latin typeface="Times New Roman" panose="02020603050405020304" pitchFamily="18" charset="0"/>
              </a:rPr>
              <a:t>向 </a:t>
            </a:r>
            <a:r>
              <a:rPr lang="en-US" altLang="zh-CN" sz="2000">
                <a:latin typeface="Times New Roman" panose="02020603050405020304" pitchFamily="18" charset="0"/>
              </a:rPr>
              <a:t>I/O </a:t>
            </a:r>
            <a:r>
              <a:rPr lang="zh-CN" altLang="en-US" sz="2000">
                <a:latin typeface="Times New Roman" panose="02020603050405020304" pitchFamily="18" charset="0"/>
              </a:rPr>
              <a:t>发读指令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1776413" y="2854325"/>
            <a:ext cx="2058987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</a:rPr>
              <a:t>CPU </a:t>
            </a:r>
            <a:r>
              <a:rPr lang="zh-CN" altLang="en-US" sz="2000">
                <a:latin typeface="Times New Roman" panose="02020603050405020304" pitchFamily="18" charset="0"/>
              </a:rPr>
              <a:t>读 </a:t>
            </a:r>
            <a:r>
              <a:rPr lang="en-US" altLang="zh-CN" sz="2000">
                <a:latin typeface="Times New Roman" panose="02020603050405020304" pitchFamily="18" charset="0"/>
              </a:rPr>
              <a:t>I/O </a:t>
            </a:r>
            <a:r>
              <a:rPr lang="zh-CN" altLang="en-US" sz="2000">
                <a:latin typeface="Times New Roman" panose="02020603050405020304" pitchFamily="18" charset="0"/>
              </a:rPr>
              <a:t>状态</a:t>
            </a:r>
          </a:p>
        </p:txBody>
      </p:sp>
      <p:sp>
        <p:nvSpPr>
          <p:cNvPr id="316421" name="AutoShape 5"/>
          <p:cNvSpPr>
            <a:spLocks noChangeArrowheads="1"/>
          </p:cNvSpPr>
          <p:nvPr/>
        </p:nvSpPr>
        <p:spPr bwMode="auto">
          <a:xfrm>
            <a:off x="1741488" y="3522663"/>
            <a:ext cx="2257425" cy="730250"/>
          </a:xfrm>
          <a:prstGeom prst="diamond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检查状态</a:t>
            </a:r>
          </a:p>
        </p:txBody>
      </p:sp>
      <p:sp>
        <p:nvSpPr>
          <p:cNvPr id="316422" name="AutoShape 6"/>
          <p:cNvSpPr>
            <a:spLocks noChangeArrowheads="1"/>
          </p:cNvSpPr>
          <p:nvPr/>
        </p:nvSpPr>
        <p:spPr bwMode="auto">
          <a:xfrm>
            <a:off x="1757363" y="5846763"/>
            <a:ext cx="2257425" cy="730250"/>
          </a:xfrm>
          <a:prstGeom prst="diamond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完成否？</a:t>
            </a:r>
          </a:p>
        </p:txBody>
      </p:sp>
      <p:sp>
        <p:nvSpPr>
          <p:cNvPr id="316423" name="Freeform 7"/>
          <p:cNvSpPr>
            <a:spLocks/>
          </p:cNvSpPr>
          <p:nvPr/>
        </p:nvSpPr>
        <p:spPr bwMode="auto">
          <a:xfrm>
            <a:off x="2855913" y="3281363"/>
            <a:ext cx="1587" cy="255587"/>
          </a:xfrm>
          <a:custGeom>
            <a:avLst/>
            <a:gdLst>
              <a:gd name="T0" fmla="*/ 2147483647 w 1"/>
              <a:gd name="T1" fmla="*/ 0 h 161"/>
              <a:gd name="T2" fmla="*/ 0 w 1"/>
              <a:gd name="T3" fmla="*/ 2147483647 h 161"/>
              <a:gd name="T4" fmla="*/ 0 60000 65536"/>
              <a:gd name="T5" fmla="*/ 0 60000 65536"/>
              <a:gd name="T6" fmla="*/ 0 w 1"/>
              <a:gd name="T7" fmla="*/ 0 h 161"/>
              <a:gd name="T8" fmla="*/ 1 w 1"/>
              <a:gd name="T9" fmla="*/ 161 h 16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61">
                <a:moveTo>
                  <a:pt x="1" y="0"/>
                </a:moveTo>
                <a:lnTo>
                  <a:pt x="0" y="161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6424" name="Freeform 8"/>
          <p:cNvSpPr>
            <a:spLocks/>
          </p:cNvSpPr>
          <p:nvPr/>
        </p:nvSpPr>
        <p:spPr bwMode="auto">
          <a:xfrm>
            <a:off x="2879725" y="4924425"/>
            <a:ext cx="1588" cy="257175"/>
          </a:xfrm>
          <a:custGeom>
            <a:avLst/>
            <a:gdLst>
              <a:gd name="T0" fmla="*/ 0 w 1"/>
              <a:gd name="T1" fmla="*/ 0 h 162"/>
              <a:gd name="T2" fmla="*/ 0 w 1"/>
              <a:gd name="T3" fmla="*/ 2147483647 h 162"/>
              <a:gd name="T4" fmla="*/ 0 60000 65536"/>
              <a:gd name="T5" fmla="*/ 0 60000 65536"/>
              <a:gd name="T6" fmla="*/ 0 w 1"/>
              <a:gd name="T7" fmla="*/ 0 h 162"/>
              <a:gd name="T8" fmla="*/ 1 w 1"/>
              <a:gd name="T9" fmla="*/ 162 h 1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62">
                <a:moveTo>
                  <a:pt x="0" y="0"/>
                </a:moveTo>
                <a:lnTo>
                  <a:pt x="0" y="16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6425" name="Freeform 9"/>
          <p:cNvSpPr>
            <a:spLocks/>
          </p:cNvSpPr>
          <p:nvPr/>
        </p:nvSpPr>
        <p:spPr bwMode="auto">
          <a:xfrm>
            <a:off x="2879725" y="5589588"/>
            <a:ext cx="4763" cy="271462"/>
          </a:xfrm>
          <a:custGeom>
            <a:avLst/>
            <a:gdLst>
              <a:gd name="T0" fmla="*/ 2147483647 w 3"/>
              <a:gd name="T1" fmla="*/ 0 h 171"/>
              <a:gd name="T2" fmla="*/ 0 w 3"/>
              <a:gd name="T3" fmla="*/ 2147483647 h 171"/>
              <a:gd name="T4" fmla="*/ 0 60000 65536"/>
              <a:gd name="T5" fmla="*/ 0 60000 65536"/>
              <a:gd name="T6" fmla="*/ 0 w 3"/>
              <a:gd name="T7" fmla="*/ 0 h 171"/>
              <a:gd name="T8" fmla="*/ 3 w 3"/>
              <a:gd name="T9" fmla="*/ 171 h 1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171">
                <a:moveTo>
                  <a:pt x="3" y="0"/>
                </a:moveTo>
                <a:lnTo>
                  <a:pt x="0" y="171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6426" name="Freeform 10"/>
          <p:cNvSpPr>
            <a:spLocks/>
          </p:cNvSpPr>
          <p:nvPr/>
        </p:nvSpPr>
        <p:spPr bwMode="auto">
          <a:xfrm>
            <a:off x="2832100" y="990600"/>
            <a:ext cx="76200" cy="381000"/>
          </a:xfrm>
          <a:custGeom>
            <a:avLst/>
            <a:gdLst>
              <a:gd name="T0" fmla="*/ 0 w 1"/>
              <a:gd name="T1" fmla="*/ 0 h 177"/>
              <a:gd name="T2" fmla="*/ 0 w 1"/>
              <a:gd name="T3" fmla="*/ 2147483647 h 177"/>
              <a:gd name="T4" fmla="*/ 0 60000 65536"/>
              <a:gd name="T5" fmla="*/ 0 60000 65536"/>
              <a:gd name="T6" fmla="*/ 0 w 1"/>
              <a:gd name="T7" fmla="*/ 0 h 177"/>
              <a:gd name="T8" fmla="*/ 1 w 1"/>
              <a:gd name="T9" fmla="*/ 177 h 17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77">
                <a:moveTo>
                  <a:pt x="0" y="0"/>
                </a:moveTo>
                <a:lnTo>
                  <a:pt x="0" y="177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762125" y="1828800"/>
            <a:ext cx="6543675" cy="641350"/>
            <a:chOff x="1110" y="1152"/>
            <a:chExt cx="4122" cy="404"/>
          </a:xfrm>
        </p:grpSpPr>
        <p:sp>
          <p:nvSpPr>
            <p:cNvPr id="31794" name="Rectangle 12"/>
            <p:cNvSpPr>
              <a:spLocks noChangeArrowheads="1"/>
            </p:cNvSpPr>
            <p:nvPr/>
          </p:nvSpPr>
          <p:spPr bwMode="auto">
            <a:xfrm>
              <a:off x="1110" y="1288"/>
              <a:ext cx="1304" cy="2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CPU </a:t>
              </a:r>
              <a:r>
                <a:rPr lang="zh-CN" altLang="en-US" sz="2000">
                  <a:latin typeface="Times New Roman" panose="02020603050405020304" pitchFamily="18" charset="0"/>
                </a:rPr>
                <a:t>做其他事情</a:t>
              </a:r>
            </a:p>
          </p:txBody>
        </p:sp>
        <p:sp>
          <p:nvSpPr>
            <p:cNvPr id="31795" name="Rectangle 13"/>
            <p:cNvSpPr>
              <a:spLocks noChangeArrowheads="1"/>
            </p:cNvSpPr>
            <p:nvPr/>
          </p:nvSpPr>
          <p:spPr bwMode="auto">
            <a:xfrm>
              <a:off x="4184" y="1152"/>
              <a:ext cx="1048" cy="2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I/O </a:t>
              </a:r>
              <a:r>
                <a:rPr lang="zh-CN" altLang="en-US" sz="2000">
                  <a:latin typeface="Times New Roman" panose="02020603050405020304" pitchFamily="18" charset="0"/>
                </a:rPr>
                <a:t>设备工作</a:t>
              </a:r>
            </a:p>
          </p:txBody>
        </p:sp>
      </p:grpSp>
      <p:sp>
        <p:nvSpPr>
          <p:cNvPr id="316430" name="Rectangle 14"/>
          <p:cNvSpPr>
            <a:spLocks noChangeArrowheads="1"/>
          </p:cNvSpPr>
          <p:nvPr/>
        </p:nvSpPr>
        <p:spPr bwMode="auto">
          <a:xfrm>
            <a:off x="6892925" y="2409825"/>
            <a:ext cx="1235075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准备就绪</a:t>
            </a:r>
          </a:p>
        </p:txBody>
      </p:sp>
      <p:sp>
        <p:nvSpPr>
          <p:cNvPr id="316431" name="Line 15"/>
          <p:cNvSpPr>
            <a:spLocks noChangeShapeType="1"/>
          </p:cNvSpPr>
          <p:nvPr/>
        </p:nvSpPr>
        <p:spPr bwMode="auto">
          <a:xfrm>
            <a:off x="7442200" y="22352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828925" y="1431925"/>
            <a:ext cx="4041775" cy="625475"/>
            <a:chOff x="1782" y="902"/>
            <a:chExt cx="2546" cy="394"/>
          </a:xfrm>
        </p:grpSpPr>
        <p:sp>
          <p:nvSpPr>
            <p:cNvPr id="31790" name="Freeform 17"/>
            <p:cNvSpPr>
              <a:spLocks/>
            </p:cNvSpPr>
            <p:nvPr/>
          </p:nvSpPr>
          <p:spPr bwMode="auto">
            <a:xfrm>
              <a:off x="1782" y="1128"/>
              <a:ext cx="1" cy="168"/>
            </a:xfrm>
            <a:custGeom>
              <a:avLst/>
              <a:gdLst>
                <a:gd name="T0" fmla="*/ 0 w 1"/>
                <a:gd name="T1" fmla="*/ 0 h 168"/>
                <a:gd name="T2" fmla="*/ 0 w 1"/>
                <a:gd name="T3" fmla="*/ 168 h 168"/>
                <a:gd name="T4" fmla="*/ 0 60000 65536"/>
                <a:gd name="T5" fmla="*/ 0 60000 65536"/>
                <a:gd name="T6" fmla="*/ 0 w 1"/>
                <a:gd name="T7" fmla="*/ 0 h 168"/>
                <a:gd name="T8" fmla="*/ 1 w 1"/>
                <a:gd name="T9" fmla="*/ 168 h 1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68">
                  <a:moveTo>
                    <a:pt x="0" y="0"/>
                  </a:moveTo>
                  <a:lnTo>
                    <a:pt x="0" y="16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91" name="Line 18"/>
            <p:cNvSpPr>
              <a:spLocks noChangeShapeType="1"/>
            </p:cNvSpPr>
            <p:nvPr/>
          </p:nvSpPr>
          <p:spPr bwMode="auto">
            <a:xfrm>
              <a:off x="2648" y="1008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92" name="Text Box 19"/>
            <p:cNvSpPr txBox="1">
              <a:spLocks noChangeArrowheads="1"/>
            </p:cNvSpPr>
            <p:nvPr/>
          </p:nvSpPr>
          <p:spPr bwMode="auto">
            <a:xfrm>
              <a:off x="3226" y="902"/>
              <a:ext cx="11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CPU       I/O</a:t>
              </a:r>
            </a:p>
          </p:txBody>
        </p:sp>
        <p:sp>
          <p:nvSpPr>
            <p:cNvPr id="31793" name="Line 20"/>
            <p:cNvSpPr>
              <a:spLocks noChangeShapeType="1"/>
            </p:cNvSpPr>
            <p:nvPr/>
          </p:nvSpPr>
          <p:spPr bwMode="auto">
            <a:xfrm>
              <a:off x="3650" y="10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377950" y="5165725"/>
            <a:ext cx="5873750" cy="438150"/>
            <a:chOff x="868" y="3254"/>
            <a:chExt cx="3700" cy="276"/>
          </a:xfrm>
        </p:grpSpPr>
        <p:sp>
          <p:nvSpPr>
            <p:cNvPr id="31786" name="Rectangle 22"/>
            <p:cNvSpPr>
              <a:spLocks noChangeArrowheads="1"/>
            </p:cNvSpPr>
            <p:nvPr/>
          </p:nvSpPr>
          <p:spPr bwMode="auto">
            <a:xfrm>
              <a:off x="868" y="3262"/>
              <a:ext cx="1993" cy="2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从 </a:t>
              </a:r>
              <a:r>
                <a:rPr lang="en-US" altLang="zh-CN" sz="2000">
                  <a:latin typeface="Times New Roman" panose="02020603050405020304" pitchFamily="18" charset="0"/>
                </a:rPr>
                <a:t>CPU </a:t>
              </a:r>
              <a:r>
                <a:rPr lang="zh-CN" altLang="en-US" sz="2000">
                  <a:latin typeface="Times New Roman" panose="02020603050405020304" pitchFamily="18" charset="0"/>
                </a:rPr>
                <a:t>向主存写入一个字</a:t>
              </a:r>
            </a:p>
          </p:txBody>
        </p:sp>
        <p:grpSp>
          <p:nvGrpSpPr>
            <p:cNvPr id="31787" name="Group 23"/>
            <p:cNvGrpSpPr>
              <a:grpSpLocks/>
            </p:cNvGrpSpPr>
            <p:nvPr/>
          </p:nvGrpSpPr>
          <p:grpSpPr bwMode="auto">
            <a:xfrm>
              <a:off x="3226" y="3254"/>
              <a:ext cx="1342" cy="250"/>
              <a:chOff x="3226" y="3254"/>
              <a:chExt cx="1342" cy="250"/>
            </a:xfrm>
          </p:grpSpPr>
          <p:sp>
            <p:nvSpPr>
              <p:cNvPr id="31788" name="Text Box 24"/>
              <p:cNvSpPr txBox="1">
                <a:spLocks noChangeArrowheads="1"/>
              </p:cNvSpPr>
              <p:nvPr/>
            </p:nvSpPr>
            <p:spPr bwMode="auto">
              <a:xfrm>
                <a:off x="3226" y="3254"/>
                <a:ext cx="134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CPU       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主存</a:t>
                </a:r>
              </a:p>
            </p:txBody>
          </p:sp>
          <p:sp>
            <p:nvSpPr>
              <p:cNvPr id="31789" name="Line 25"/>
              <p:cNvSpPr>
                <a:spLocks noChangeShapeType="1"/>
              </p:cNvSpPr>
              <p:nvPr/>
            </p:nvSpPr>
            <p:spPr bwMode="auto">
              <a:xfrm>
                <a:off x="3656" y="336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1155700" y="4495800"/>
            <a:ext cx="5483225" cy="434975"/>
            <a:chOff x="728" y="2832"/>
            <a:chExt cx="3454" cy="274"/>
          </a:xfrm>
        </p:grpSpPr>
        <p:sp>
          <p:nvSpPr>
            <p:cNvPr id="31783" name="Rectangle 27"/>
            <p:cNvSpPr>
              <a:spLocks noChangeArrowheads="1"/>
            </p:cNvSpPr>
            <p:nvPr/>
          </p:nvSpPr>
          <p:spPr bwMode="auto">
            <a:xfrm>
              <a:off x="728" y="2838"/>
              <a:ext cx="2223" cy="2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从 </a:t>
              </a:r>
              <a:r>
                <a:rPr lang="en-US" altLang="zh-CN" sz="2000">
                  <a:latin typeface="Times New Roman" panose="02020603050405020304" pitchFamily="18" charset="0"/>
                </a:rPr>
                <a:t>I/O </a:t>
              </a:r>
              <a:r>
                <a:rPr lang="zh-CN" altLang="en-US" sz="2000">
                  <a:latin typeface="Times New Roman" panose="02020603050405020304" pitchFamily="18" charset="0"/>
                </a:rPr>
                <a:t>接口中读一个字到</a:t>
              </a:r>
              <a:r>
                <a:rPr lang="en-US" altLang="zh-CN" sz="2000">
                  <a:latin typeface="Times New Roman" panose="02020603050405020304" pitchFamily="18" charset="0"/>
                </a:rPr>
                <a:t>CPU</a:t>
              </a:r>
            </a:p>
          </p:txBody>
        </p:sp>
        <p:sp>
          <p:nvSpPr>
            <p:cNvPr id="31784" name="Text Box 28"/>
            <p:cNvSpPr txBox="1">
              <a:spLocks noChangeArrowheads="1"/>
            </p:cNvSpPr>
            <p:nvPr/>
          </p:nvSpPr>
          <p:spPr bwMode="auto">
            <a:xfrm>
              <a:off x="3226" y="2832"/>
              <a:ext cx="9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I/O       CPU</a:t>
              </a:r>
            </a:p>
          </p:txBody>
        </p:sp>
        <p:sp>
          <p:nvSpPr>
            <p:cNvPr id="31785" name="Line 29"/>
            <p:cNvSpPr>
              <a:spLocks noChangeShapeType="1"/>
            </p:cNvSpPr>
            <p:nvPr/>
          </p:nvSpPr>
          <p:spPr bwMode="auto">
            <a:xfrm>
              <a:off x="3560" y="2965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3822700" y="2651125"/>
            <a:ext cx="3659188" cy="777875"/>
            <a:chOff x="2408" y="1670"/>
            <a:chExt cx="2305" cy="490"/>
          </a:xfrm>
        </p:grpSpPr>
        <p:sp>
          <p:nvSpPr>
            <p:cNvPr id="31777" name="Freeform 31"/>
            <p:cNvSpPr>
              <a:spLocks/>
            </p:cNvSpPr>
            <p:nvPr/>
          </p:nvSpPr>
          <p:spPr bwMode="auto">
            <a:xfrm>
              <a:off x="4376" y="1788"/>
              <a:ext cx="337" cy="132"/>
            </a:xfrm>
            <a:custGeom>
              <a:avLst/>
              <a:gdLst>
                <a:gd name="T0" fmla="*/ 337 w 337"/>
                <a:gd name="T1" fmla="*/ 0 h 132"/>
                <a:gd name="T2" fmla="*/ 336 w 337"/>
                <a:gd name="T3" fmla="*/ 132 h 132"/>
                <a:gd name="T4" fmla="*/ 0 w 337"/>
                <a:gd name="T5" fmla="*/ 132 h 132"/>
                <a:gd name="T6" fmla="*/ 0 60000 65536"/>
                <a:gd name="T7" fmla="*/ 0 60000 65536"/>
                <a:gd name="T8" fmla="*/ 0 60000 65536"/>
                <a:gd name="T9" fmla="*/ 0 w 337"/>
                <a:gd name="T10" fmla="*/ 0 h 132"/>
                <a:gd name="T11" fmla="*/ 337 w 337"/>
                <a:gd name="T12" fmla="*/ 132 h 1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7" h="132">
                  <a:moveTo>
                    <a:pt x="337" y="0"/>
                  </a:moveTo>
                  <a:lnTo>
                    <a:pt x="336" y="132"/>
                  </a:lnTo>
                  <a:lnTo>
                    <a:pt x="0" y="13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1778" name="Group 32"/>
            <p:cNvGrpSpPr>
              <a:grpSpLocks/>
            </p:cNvGrpSpPr>
            <p:nvPr/>
          </p:nvGrpSpPr>
          <p:grpSpPr bwMode="auto">
            <a:xfrm>
              <a:off x="2408" y="1670"/>
              <a:ext cx="2016" cy="490"/>
              <a:chOff x="2408" y="1622"/>
              <a:chExt cx="2016" cy="490"/>
            </a:xfrm>
          </p:grpSpPr>
          <p:sp>
            <p:nvSpPr>
              <p:cNvPr id="31779" name="Text Box 33"/>
              <p:cNvSpPr txBox="1">
                <a:spLocks noChangeArrowheads="1"/>
              </p:cNvSpPr>
              <p:nvPr/>
            </p:nvSpPr>
            <p:spPr bwMode="auto">
              <a:xfrm>
                <a:off x="2504" y="1622"/>
                <a:ext cx="7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中断请求</a:t>
                </a:r>
              </a:p>
            </p:txBody>
          </p:sp>
          <p:sp>
            <p:nvSpPr>
              <p:cNvPr id="31780" name="Line 34"/>
              <p:cNvSpPr>
                <a:spLocks noChangeShapeType="1"/>
              </p:cNvSpPr>
              <p:nvPr/>
            </p:nvSpPr>
            <p:spPr bwMode="auto">
              <a:xfrm flipH="1">
                <a:off x="2408" y="1872"/>
                <a:ext cx="20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81" name="Text Box 35"/>
              <p:cNvSpPr txBox="1">
                <a:spLocks noChangeArrowheads="1"/>
              </p:cNvSpPr>
              <p:nvPr/>
            </p:nvSpPr>
            <p:spPr bwMode="auto">
              <a:xfrm>
                <a:off x="3226" y="1862"/>
                <a:ext cx="110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I/O       CPU</a:t>
                </a:r>
              </a:p>
            </p:txBody>
          </p:sp>
          <p:sp>
            <p:nvSpPr>
              <p:cNvPr id="31782" name="Line 36"/>
              <p:cNvSpPr>
                <a:spLocks noChangeShapeType="1"/>
              </p:cNvSpPr>
              <p:nvPr/>
            </p:nvSpPr>
            <p:spPr bwMode="auto">
              <a:xfrm>
                <a:off x="3555" y="197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3898900" y="3413125"/>
            <a:ext cx="749300" cy="473075"/>
            <a:chOff x="2456" y="2150"/>
            <a:chExt cx="472" cy="298"/>
          </a:xfrm>
        </p:grpSpPr>
        <p:sp>
          <p:nvSpPr>
            <p:cNvPr id="31775" name="Line 38"/>
            <p:cNvSpPr>
              <a:spLocks noChangeShapeType="1"/>
            </p:cNvSpPr>
            <p:nvPr/>
          </p:nvSpPr>
          <p:spPr bwMode="auto">
            <a:xfrm>
              <a:off x="2496" y="244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6" name="Text Box 39"/>
            <p:cNvSpPr txBox="1">
              <a:spLocks noChangeArrowheads="1"/>
            </p:cNvSpPr>
            <p:nvPr/>
          </p:nvSpPr>
          <p:spPr bwMode="auto">
            <a:xfrm>
              <a:off x="2456" y="2150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出错</a:t>
              </a:r>
            </a:p>
          </p:txBody>
        </p:sp>
      </p:grp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2884488" y="6477000"/>
            <a:ext cx="461962" cy="396875"/>
            <a:chOff x="1817" y="4080"/>
            <a:chExt cx="291" cy="250"/>
          </a:xfrm>
        </p:grpSpPr>
        <p:sp>
          <p:nvSpPr>
            <p:cNvPr id="31773" name="Freeform 41"/>
            <p:cNvSpPr>
              <a:spLocks/>
            </p:cNvSpPr>
            <p:nvPr/>
          </p:nvSpPr>
          <p:spPr bwMode="auto">
            <a:xfrm>
              <a:off x="1817" y="4137"/>
              <a:ext cx="1" cy="183"/>
            </a:xfrm>
            <a:custGeom>
              <a:avLst/>
              <a:gdLst>
                <a:gd name="T0" fmla="*/ 0 w 1"/>
                <a:gd name="T1" fmla="*/ 0 h 183"/>
                <a:gd name="T2" fmla="*/ 0 w 1"/>
                <a:gd name="T3" fmla="*/ 183 h 183"/>
                <a:gd name="T4" fmla="*/ 0 60000 65536"/>
                <a:gd name="T5" fmla="*/ 0 60000 65536"/>
                <a:gd name="T6" fmla="*/ 0 w 1"/>
                <a:gd name="T7" fmla="*/ 0 h 183"/>
                <a:gd name="T8" fmla="*/ 1 w 1"/>
                <a:gd name="T9" fmla="*/ 183 h 18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3">
                  <a:moveTo>
                    <a:pt x="0" y="0"/>
                  </a:moveTo>
                  <a:lnTo>
                    <a:pt x="0" y="183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4" name="Text Box 42"/>
            <p:cNvSpPr txBox="1">
              <a:spLocks noChangeArrowheads="1"/>
            </p:cNvSpPr>
            <p:nvPr/>
          </p:nvSpPr>
          <p:spPr bwMode="auto">
            <a:xfrm>
              <a:off x="1832" y="408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是</a:t>
              </a:r>
            </a:p>
          </p:txBody>
        </p:sp>
      </p:grpSp>
      <p:grpSp>
        <p:nvGrpSpPr>
          <p:cNvPr id="11" name="Group 43"/>
          <p:cNvGrpSpPr>
            <a:grpSpLocks/>
          </p:cNvGrpSpPr>
          <p:nvPr/>
        </p:nvGrpSpPr>
        <p:grpSpPr bwMode="auto">
          <a:xfrm>
            <a:off x="850900" y="1143000"/>
            <a:ext cx="1981200" cy="5102225"/>
            <a:chOff x="536" y="720"/>
            <a:chExt cx="1248" cy="3214"/>
          </a:xfrm>
        </p:grpSpPr>
        <p:sp>
          <p:nvSpPr>
            <p:cNvPr id="31771" name="Freeform 44"/>
            <p:cNvSpPr>
              <a:spLocks/>
            </p:cNvSpPr>
            <p:nvPr/>
          </p:nvSpPr>
          <p:spPr bwMode="auto">
            <a:xfrm>
              <a:off x="536" y="720"/>
              <a:ext cx="1248" cy="3206"/>
            </a:xfrm>
            <a:custGeom>
              <a:avLst/>
              <a:gdLst>
                <a:gd name="T0" fmla="*/ 576 w 1248"/>
                <a:gd name="T1" fmla="*/ 3774 h 3120"/>
                <a:gd name="T2" fmla="*/ 0 w 1248"/>
                <a:gd name="T3" fmla="*/ 3774 h 3120"/>
                <a:gd name="T4" fmla="*/ 0 w 1248"/>
                <a:gd name="T5" fmla="*/ 0 h 3120"/>
                <a:gd name="T6" fmla="*/ 1248 w 1248"/>
                <a:gd name="T7" fmla="*/ 0 h 3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8"/>
                <a:gd name="T13" fmla="*/ 0 h 3120"/>
                <a:gd name="T14" fmla="*/ 1248 w 1248"/>
                <a:gd name="T15" fmla="*/ 3120 h 3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8" h="3120">
                  <a:moveTo>
                    <a:pt x="576" y="3120"/>
                  </a:moveTo>
                  <a:lnTo>
                    <a:pt x="0" y="3120"/>
                  </a:lnTo>
                  <a:lnTo>
                    <a:pt x="0" y="0"/>
                  </a:lnTo>
                  <a:lnTo>
                    <a:pt x="1248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2" name="Text Box 45"/>
            <p:cNvSpPr txBox="1">
              <a:spLocks noChangeArrowheads="1"/>
            </p:cNvSpPr>
            <p:nvPr/>
          </p:nvSpPr>
          <p:spPr bwMode="auto">
            <a:xfrm>
              <a:off x="814" y="368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否</a:t>
              </a:r>
            </a:p>
          </p:txBody>
        </p:sp>
      </p:grpSp>
      <p:grpSp>
        <p:nvGrpSpPr>
          <p:cNvPr id="12" name="Group 46"/>
          <p:cNvGrpSpPr>
            <a:grpSpLocks/>
          </p:cNvGrpSpPr>
          <p:nvPr/>
        </p:nvGrpSpPr>
        <p:grpSpPr bwMode="auto">
          <a:xfrm>
            <a:off x="2865438" y="4114800"/>
            <a:ext cx="1262062" cy="396875"/>
            <a:chOff x="1805" y="2592"/>
            <a:chExt cx="795" cy="250"/>
          </a:xfrm>
        </p:grpSpPr>
        <p:sp>
          <p:nvSpPr>
            <p:cNvPr id="31769" name="Freeform 47"/>
            <p:cNvSpPr>
              <a:spLocks/>
            </p:cNvSpPr>
            <p:nvPr/>
          </p:nvSpPr>
          <p:spPr bwMode="auto">
            <a:xfrm>
              <a:off x="1805" y="2672"/>
              <a:ext cx="3" cy="162"/>
            </a:xfrm>
            <a:custGeom>
              <a:avLst/>
              <a:gdLst>
                <a:gd name="T0" fmla="*/ 0 w 3"/>
                <a:gd name="T1" fmla="*/ 0 h 162"/>
                <a:gd name="T2" fmla="*/ 3 w 3"/>
                <a:gd name="T3" fmla="*/ 162 h 162"/>
                <a:gd name="T4" fmla="*/ 0 60000 65536"/>
                <a:gd name="T5" fmla="*/ 0 60000 65536"/>
                <a:gd name="T6" fmla="*/ 0 w 3"/>
                <a:gd name="T7" fmla="*/ 0 h 162"/>
                <a:gd name="T8" fmla="*/ 3 w 3"/>
                <a:gd name="T9" fmla="*/ 162 h 16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162">
                  <a:moveTo>
                    <a:pt x="0" y="0"/>
                  </a:moveTo>
                  <a:lnTo>
                    <a:pt x="3" y="16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0" name="Text Box 48"/>
            <p:cNvSpPr txBox="1">
              <a:spLocks noChangeArrowheads="1"/>
            </p:cNvSpPr>
            <p:nvPr/>
          </p:nvSpPr>
          <p:spPr bwMode="auto">
            <a:xfrm>
              <a:off x="1880" y="2592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未错</a:t>
              </a:r>
            </a:p>
          </p:txBody>
        </p:sp>
      </p:grpSp>
      <p:sp>
        <p:nvSpPr>
          <p:cNvPr id="316465" name="Rectangle 4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51" name="日期占位符 5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214D50-CEE8-40BD-8F22-5AD466BB1D56}" type="datetime1">
              <a:rPr lang="zh-CN" altLang="en-US"/>
              <a:pPr>
                <a:defRPr/>
              </a:pPr>
              <a:t>2018/11/28</a:t>
            </a:fld>
            <a:endParaRPr lang="en-US" altLang="zh-CN"/>
          </a:p>
        </p:txBody>
      </p:sp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9F0D7551-057C-4406-AE14-08680BD5F762}" type="slidenum">
              <a:rPr lang="zh-CN" altLang="en-US" sz="900">
                <a:solidFill>
                  <a:srgbClr val="898989"/>
                </a:solidFill>
              </a:rPr>
              <a:pPr eaLnBrk="1" hangingPunct="1"/>
              <a:t>14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36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3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31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3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3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3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3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0" dur="500"/>
                                        <p:tgtEl>
                                          <p:spTgt spid="3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animBg="1" autoUpdateAnimBg="0"/>
      <p:bldP spid="316420" grpId="0" animBg="1" autoUpdateAnimBg="0"/>
      <p:bldP spid="316421" grpId="0" animBg="1" autoUpdateAnimBg="0"/>
      <p:bldP spid="316422" grpId="0" animBg="1" autoUpdateAnimBg="0"/>
      <p:bldP spid="316423" grpId="0" animBg="1"/>
      <p:bldP spid="316424" grpId="0" animBg="1"/>
      <p:bldP spid="316425" grpId="0" animBg="1"/>
      <p:bldP spid="316426" grpId="0" animBg="1"/>
      <p:bldP spid="316430" grpId="0" animBg="1" autoUpdateAnimBg="0"/>
      <p:bldP spid="3164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41325" y="349250"/>
            <a:ext cx="2765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3. </a:t>
            </a:r>
            <a:r>
              <a:rPr lang="en-US" altLang="zh-CN" sz="3600">
                <a:latin typeface="Times New Roman" panose="02020603050405020304" pitchFamily="18" charset="0"/>
              </a:rPr>
              <a:t>DMA </a:t>
            </a:r>
            <a:r>
              <a:rPr lang="zh-CN" altLang="en-US" sz="3600">
                <a:latin typeface="Times New Roman" panose="02020603050405020304" pitchFamily="18" charset="0"/>
              </a:rPr>
              <a:t>方式</a:t>
            </a:r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1355725" y="1209675"/>
            <a:ext cx="5875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主存和 </a:t>
            </a:r>
            <a:r>
              <a:rPr lang="en-US" altLang="zh-CN" sz="2800">
                <a:latin typeface="Times New Roman" panose="02020603050405020304" pitchFamily="18" charset="0"/>
              </a:rPr>
              <a:t>I/O </a:t>
            </a:r>
            <a:r>
              <a:rPr lang="zh-CN" altLang="en-US" sz="2800">
                <a:latin typeface="Times New Roman" panose="02020603050405020304" pitchFamily="18" charset="0"/>
              </a:rPr>
              <a:t>之间有一条直接数据通道</a:t>
            </a:r>
          </a:p>
        </p:txBody>
      </p:sp>
      <p:sp>
        <p:nvSpPr>
          <p:cNvPr id="317444" name="Text Box 4"/>
          <p:cNvSpPr txBox="1">
            <a:spLocks noChangeArrowheads="1"/>
          </p:cNvSpPr>
          <p:nvPr/>
        </p:nvSpPr>
        <p:spPr bwMode="auto">
          <a:xfrm>
            <a:off x="1355725" y="1893888"/>
            <a:ext cx="2684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不中断现行程序</a:t>
            </a:r>
          </a:p>
        </p:txBody>
      </p:sp>
      <p:sp>
        <p:nvSpPr>
          <p:cNvPr id="317445" name="Text Box 5"/>
          <p:cNvSpPr txBox="1">
            <a:spLocks noChangeArrowheads="1"/>
          </p:cNvSpPr>
          <p:nvPr/>
        </p:nvSpPr>
        <p:spPr bwMode="auto">
          <a:xfrm>
            <a:off x="1355725" y="2573338"/>
            <a:ext cx="3756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周期挪用（周期窃取）</a:t>
            </a:r>
          </a:p>
        </p:txBody>
      </p:sp>
      <p:sp>
        <p:nvSpPr>
          <p:cNvPr id="317446" name="Text Box 6"/>
          <p:cNvSpPr txBox="1">
            <a:spLocks noChangeArrowheads="1"/>
          </p:cNvSpPr>
          <p:nvPr/>
        </p:nvSpPr>
        <p:spPr bwMode="auto">
          <a:xfrm>
            <a:off x="1355725" y="3071813"/>
            <a:ext cx="39512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419E0"/>
                </a:solidFill>
                <a:latin typeface="Times New Roman" panose="02020603050405020304" pitchFamily="18" charset="0"/>
              </a:rPr>
              <a:t>CPU </a:t>
            </a:r>
            <a:r>
              <a:rPr lang="zh-CN" altLang="en-US" sz="3200">
                <a:solidFill>
                  <a:srgbClr val="0419E0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3200">
                <a:solidFill>
                  <a:srgbClr val="0419E0"/>
                </a:solidFill>
                <a:latin typeface="Times New Roman" panose="02020603050405020304" pitchFamily="18" charset="0"/>
              </a:rPr>
              <a:t>I/O </a:t>
            </a:r>
            <a:r>
              <a:rPr lang="zh-CN" altLang="en-US" sz="3200">
                <a:solidFill>
                  <a:srgbClr val="0419E0"/>
                </a:solidFill>
                <a:latin typeface="Times New Roman" panose="02020603050405020304" pitchFamily="18" charset="0"/>
              </a:rPr>
              <a:t>并行工作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38200" y="3643313"/>
            <a:ext cx="7467600" cy="2819400"/>
            <a:chOff x="528" y="2448"/>
            <a:chExt cx="4704" cy="1776"/>
          </a:xfrm>
        </p:grpSpPr>
        <p:sp>
          <p:nvSpPr>
            <p:cNvPr id="32779" name="Line 8"/>
            <p:cNvSpPr>
              <a:spLocks noChangeShapeType="1"/>
            </p:cNvSpPr>
            <p:nvPr/>
          </p:nvSpPr>
          <p:spPr bwMode="auto">
            <a:xfrm>
              <a:off x="528" y="3362"/>
              <a:ext cx="22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0" name="Line 9"/>
            <p:cNvSpPr>
              <a:spLocks noChangeShapeType="1"/>
            </p:cNvSpPr>
            <p:nvPr/>
          </p:nvSpPr>
          <p:spPr bwMode="auto">
            <a:xfrm>
              <a:off x="2981" y="3362"/>
              <a:ext cx="22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1" name="Line 10"/>
            <p:cNvSpPr>
              <a:spLocks noChangeShapeType="1"/>
            </p:cNvSpPr>
            <p:nvPr/>
          </p:nvSpPr>
          <p:spPr bwMode="auto">
            <a:xfrm>
              <a:off x="2784" y="2834"/>
              <a:ext cx="0" cy="5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2" name="Line 11"/>
            <p:cNvSpPr>
              <a:spLocks noChangeShapeType="1"/>
            </p:cNvSpPr>
            <p:nvPr/>
          </p:nvSpPr>
          <p:spPr bwMode="auto">
            <a:xfrm>
              <a:off x="2976" y="2834"/>
              <a:ext cx="0" cy="5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3" name="Line 12"/>
            <p:cNvSpPr>
              <a:spLocks noChangeShapeType="1"/>
            </p:cNvSpPr>
            <p:nvPr/>
          </p:nvSpPr>
          <p:spPr bwMode="auto">
            <a:xfrm>
              <a:off x="2784" y="3362"/>
              <a:ext cx="0" cy="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4" name="Line 13"/>
            <p:cNvSpPr>
              <a:spLocks noChangeShapeType="1"/>
            </p:cNvSpPr>
            <p:nvPr/>
          </p:nvSpPr>
          <p:spPr bwMode="auto">
            <a:xfrm>
              <a:off x="2976" y="3458"/>
              <a:ext cx="0" cy="3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5" name="Line 14"/>
            <p:cNvSpPr>
              <a:spLocks noChangeShapeType="1"/>
            </p:cNvSpPr>
            <p:nvPr/>
          </p:nvSpPr>
          <p:spPr bwMode="auto">
            <a:xfrm>
              <a:off x="528" y="2827"/>
              <a:ext cx="0" cy="5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6" name="Text Box 15"/>
            <p:cNvSpPr txBox="1">
              <a:spLocks noChangeArrowheads="1"/>
            </p:cNvSpPr>
            <p:nvPr/>
          </p:nvSpPr>
          <p:spPr bwMode="auto">
            <a:xfrm>
              <a:off x="1318" y="3072"/>
              <a:ext cx="10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存取周期结束</a:t>
              </a:r>
            </a:p>
          </p:txBody>
        </p:sp>
        <p:sp>
          <p:nvSpPr>
            <p:cNvPr id="32787" name="Line 16"/>
            <p:cNvSpPr>
              <a:spLocks noChangeShapeType="1"/>
            </p:cNvSpPr>
            <p:nvPr/>
          </p:nvSpPr>
          <p:spPr bwMode="auto">
            <a:xfrm>
              <a:off x="2589" y="3218"/>
              <a:ext cx="1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8" name="Text Box 17"/>
            <p:cNvSpPr txBox="1">
              <a:spLocks noChangeArrowheads="1"/>
            </p:cNvSpPr>
            <p:nvPr/>
          </p:nvSpPr>
          <p:spPr bwMode="auto">
            <a:xfrm>
              <a:off x="912" y="2834"/>
              <a:ext cx="14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CPU  </a:t>
              </a:r>
              <a:r>
                <a:rPr lang="zh-CN" altLang="en-US" sz="2000">
                  <a:latin typeface="Times New Roman" panose="02020603050405020304" pitchFamily="18" charset="0"/>
                </a:rPr>
                <a:t>执行现行程序</a:t>
              </a:r>
            </a:p>
          </p:txBody>
        </p:sp>
        <p:sp>
          <p:nvSpPr>
            <p:cNvPr id="32789" name="Line 18"/>
            <p:cNvSpPr>
              <a:spLocks noChangeShapeType="1"/>
            </p:cNvSpPr>
            <p:nvPr/>
          </p:nvSpPr>
          <p:spPr bwMode="auto">
            <a:xfrm rot="10800000">
              <a:off x="528" y="2930"/>
              <a:ext cx="1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0" name="Line 19"/>
            <p:cNvSpPr>
              <a:spLocks noChangeShapeType="1"/>
            </p:cNvSpPr>
            <p:nvPr/>
          </p:nvSpPr>
          <p:spPr bwMode="auto">
            <a:xfrm>
              <a:off x="2589" y="2930"/>
              <a:ext cx="1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1" name="Line 20"/>
            <p:cNvSpPr>
              <a:spLocks noChangeShapeType="1"/>
            </p:cNvSpPr>
            <p:nvPr/>
          </p:nvSpPr>
          <p:spPr bwMode="auto">
            <a:xfrm rot="10800000">
              <a:off x="2976" y="2930"/>
              <a:ext cx="1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2" name="Text Box 21"/>
            <p:cNvSpPr txBox="1">
              <a:spLocks noChangeArrowheads="1"/>
            </p:cNvSpPr>
            <p:nvPr/>
          </p:nvSpPr>
          <p:spPr bwMode="auto">
            <a:xfrm>
              <a:off x="3164" y="2834"/>
              <a:ext cx="14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CPU  </a:t>
              </a:r>
              <a:r>
                <a:rPr lang="zh-CN" altLang="en-US" sz="2000">
                  <a:latin typeface="Times New Roman" panose="02020603050405020304" pitchFamily="18" charset="0"/>
                </a:rPr>
                <a:t>执行现行程序</a:t>
              </a:r>
            </a:p>
          </p:txBody>
        </p:sp>
        <p:sp>
          <p:nvSpPr>
            <p:cNvPr id="32793" name="Text Box 22"/>
            <p:cNvSpPr txBox="1">
              <a:spLocks noChangeArrowheads="1"/>
            </p:cNvSpPr>
            <p:nvPr/>
          </p:nvSpPr>
          <p:spPr bwMode="auto">
            <a:xfrm>
              <a:off x="1968" y="3362"/>
              <a:ext cx="8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DMA</a:t>
              </a:r>
              <a:r>
                <a:rPr lang="zh-CN" altLang="en-US" sz="2000">
                  <a:latin typeface="Times New Roman" panose="02020603050405020304" pitchFamily="18" charset="0"/>
                </a:rPr>
                <a:t>请求</a:t>
              </a:r>
            </a:p>
          </p:txBody>
        </p:sp>
        <p:sp>
          <p:nvSpPr>
            <p:cNvPr id="32794" name="Line 23"/>
            <p:cNvSpPr>
              <a:spLocks noChangeShapeType="1"/>
            </p:cNvSpPr>
            <p:nvPr/>
          </p:nvSpPr>
          <p:spPr bwMode="auto">
            <a:xfrm>
              <a:off x="1488" y="3352"/>
              <a:ext cx="0" cy="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5" name="Text Box 24"/>
            <p:cNvSpPr txBox="1">
              <a:spLocks noChangeArrowheads="1"/>
            </p:cNvSpPr>
            <p:nvPr/>
          </p:nvSpPr>
          <p:spPr bwMode="auto">
            <a:xfrm>
              <a:off x="820" y="3352"/>
              <a:ext cx="6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启动</a:t>
              </a:r>
              <a:r>
                <a:rPr lang="en-US" altLang="zh-CN" sz="2000">
                  <a:latin typeface="Times New Roman" panose="02020603050405020304" pitchFamily="18" charset="0"/>
                </a:rPr>
                <a:t>I/O</a:t>
              </a:r>
            </a:p>
          </p:txBody>
        </p:sp>
        <p:sp>
          <p:nvSpPr>
            <p:cNvPr id="32796" name="Line 25"/>
            <p:cNvSpPr>
              <a:spLocks noChangeShapeType="1"/>
            </p:cNvSpPr>
            <p:nvPr/>
          </p:nvSpPr>
          <p:spPr bwMode="auto">
            <a:xfrm>
              <a:off x="1488" y="3615"/>
              <a:ext cx="0" cy="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7" name="Line 26"/>
            <p:cNvSpPr>
              <a:spLocks noChangeShapeType="1"/>
            </p:cNvSpPr>
            <p:nvPr/>
          </p:nvSpPr>
          <p:spPr bwMode="auto">
            <a:xfrm flipH="1">
              <a:off x="1488" y="369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8" name="Text Box 27"/>
            <p:cNvSpPr txBox="1">
              <a:spLocks noChangeArrowheads="1"/>
            </p:cNvSpPr>
            <p:nvPr/>
          </p:nvSpPr>
          <p:spPr bwMode="auto">
            <a:xfrm>
              <a:off x="1780" y="3592"/>
              <a:ext cx="6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I/O</a:t>
              </a:r>
              <a:r>
                <a:rPr lang="zh-CN" altLang="en-US" sz="2000">
                  <a:latin typeface="Times New Roman" panose="02020603050405020304" pitchFamily="18" charset="0"/>
                </a:rPr>
                <a:t>准备</a:t>
              </a:r>
            </a:p>
          </p:txBody>
        </p:sp>
        <p:sp>
          <p:nvSpPr>
            <p:cNvPr id="32799" name="Line 28"/>
            <p:cNvSpPr>
              <a:spLocks noChangeShapeType="1"/>
            </p:cNvSpPr>
            <p:nvPr/>
          </p:nvSpPr>
          <p:spPr bwMode="auto">
            <a:xfrm rot="10800000" flipH="1">
              <a:off x="2592" y="369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0" name="Line 29"/>
            <p:cNvSpPr>
              <a:spLocks noChangeShapeType="1"/>
            </p:cNvSpPr>
            <p:nvPr/>
          </p:nvSpPr>
          <p:spPr bwMode="auto">
            <a:xfrm flipH="1">
              <a:off x="2980" y="369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1" name="Text Box 30"/>
            <p:cNvSpPr txBox="1">
              <a:spLocks noChangeArrowheads="1"/>
            </p:cNvSpPr>
            <p:nvPr/>
          </p:nvSpPr>
          <p:spPr bwMode="auto">
            <a:xfrm>
              <a:off x="3124" y="3592"/>
              <a:ext cx="6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I/O</a:t>
              </a:r>
              <a:r>
                <a:rPr lang="zh-CN" altLang="en-US" sz="2000">
                  <a:latin typeface="Times New Roman" panose="02020603050405020304" pitchFamily="18" charset="0"/>
                </a:rPr>
                <a:t>准备</a:t>
              </a:r>
            </a:p>
          </p:txBody>
        </p:sp>
        <p:sp>
          <p:nvSpPr>
            <p:cNvPr id="32802" name="Text Box 31"/>
            <p:cNvSpPr txBox="1">
              <a:spLocks noChangeArrowheads="1"/>
            </p:cNvSpPr>
            <p:nvPr/>
          </p:nvSpPr>
          <p:spPr bwMode="auto">
            <a:xfrm>
              <a:off x="2326" y="2448"/>
              <a:ext cx="10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一个存取周期</a:t>
              </a:r>
            </a:p>
          </p:txBody>
        </p:sp>
        <p:sp>
          <p:nvSpPr>
            <p:cNvPr id="32803" name="Text Box 32"/>
            <p:cNvSpPr txBox="1">
              <a:spLocks noChangeArrowheads="1"/>
            </p:cNvSpPr>
            <p:nvPr/>
          </p:nvSpPr>
          <p:spPr bwMode="auto">
            <a:xfrm>
              <a:off x="2592" y="3974"/>
              <a:ext cx="20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实现</a:t>
              </a:r>
              <a:r>
                <a:rPr lang="en-US" altLang="zh-CN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I/O</a:t>
              </a:r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与主存之间的传送</a:t>
              </a:r>
            </a:p>
          </p:txBody>
        </p:sp>
        <p:sp>
          <p:nvSpPr>
            <p:cNvPr id="32804" name="Line 33"/>
            <p:cNvSpPr>
              <a:spLocks noChangeShapeType="1"/>
            </p:cNvSpPr>
            <p:nvPr/>
          </p:nvSpPr>
          <p:spPr bwMode="auto">
            <a:xfrm>
              <a:off x="2880" y="268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5" name="Line 34"/>
            <p:cNvSpPr>
              <a:spLocks noChangeShapeType="1"/>
            </p:cNvSpPr>
            <p:nvPr/>
          </p:nvSpPr>
          <p:spPr bwMode="auto">
            <a:xfrm flipV="1">
              <a:off x="2880" y="364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17475" name="Rectangle 3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37" name="日期占位符 3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51504AC-1741-4A57-B8EA-54A35AD1E1BA}" type="datetime1">
              <a:rPr lang="zh-CN" altLang="en-US"/>
              <a:pPr>
                <a:defRPr/>
              </a:pPr>
              <a:t>2018/11/28</a:t>
            </a:fld>
            <a:endParaRPr lang="en-US" altLang="zh-CN"/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8F0F5332-D47A-42C1-9546-F016F9565B99}" type="slidenum">
              <a:rPr lang="zh-CN" altLang="en-US" sz="900">
                <a:solidFill>
                  <a:srgbClr val="898989"/>
                </a:solidFill>
              </a:rPr>
              <a:pPr eaLnBrk="1" hangingPunct="1"/>
              <a:t>15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47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autoUpdateAnimBg="0"/>
      <p:bldP spid="317444" grpId="0" autoUpdateAnimBg="0"/>
      <p:bldP spid="317445" grpId="0" autoUpdateAnimBg="0"/>
      <p:bldP spid="31744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DMA  I/O</a:t>
            </a:r>
          </a:p>
        </p:txBody>
      </p:sp>
      <p:grpSp>
        <p:nvGrpSpPr>
          <p:cNvPr id="11267" name="Group 48"/>
          <p:cNvGrpSpPr>
            <a:grpSpLocks/>
          </p:cNvGrpSpPr>
          <p:nvPr/>
        </p:nvGrpSpPr>
        <p:grpSpPr bwMode="auto">
          <a:xfrm>
            <a:off x="758825" y="1905000"/>
            <a:ext cx="5334000" cy="2762250"/>
            <a:chOff x="240" y="1200"/>
            <a:chExt cx="3360" cy="1740"/>
          </a:xfrm>
        </p:grpSpPr>
        <p:sp>
          <p:nvSpPr>
            <p:cNvPr id="11283" name="Text Box 5"/>
            <p:cNvSpPr txBox="1">
              <a:spLocks noChangeArrowheads="1"/>
            </p:cNvSpPr>
            <p:nvPr/>
          </p:nvSpPr>
          <p:spPr bwMode="auto">
            <a:xfrm>
              <a:off x="1008" y="1200"/>
              <a:ext cx="576" cy="300"/>
            </a:xfrm>
            <a:prstGeom prst="rect">
              <a:avLst/>
            </a:prstGeom>
            <a:solidFill>
              <a:srgbClr val="0000CC"/>
            </a:solidFill>
            <a:ln w="1905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</a:rPr>
                <a:t>CPU</a:t>
              </a:r>
              <a:endPara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84" name="Line 6"/>
            <p:cNvSpPr>
              <a:spLocks noChangeShapeType="1"/>
            </p:cNvSpPr>
            <p:nvPr/>
          </p:nvSpPr>
          <p:spPr bwMode="auto">
            <a:xfrm>
              <a:off x="288" y="1776"/>
              <a:ext cx="3312" cy="0"/>
            </a:xfrm>
            <a:prstGeom prst="line">
              <a:avLst/>
            </a:prstGeom>
            <a:noFill/>
            <a:ln w="38100" cap="sq">
              <a:solidFill>
                <a:srgbClr val="00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5" name="Line 7"/>
            <p:cNvSpPr>
              <a:spLocks noChangeShapeType="1"/>
            </p:cNvSpPr>
            <p:nvPr/>
          </p:nvSpPr>
          <p:spPr bwMode="auto">
            <a:xfrm>
              <a:off x="1296" y="1488"/>
              <a:ext cx="0" cy="288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6" name="Line 8"/>
            <p:cNvSpPr>
              <a:spLocks noChangeShapeType="1"/>
            </p:cNvSpPr>
            <p:nvPr/>
          </p:nvSpPr>
          <p:spPr bwMode="auto">
            <a:xfrm>
              <a:off x="624" y="1776"/>
              <a:ext cx="0" cy="288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7" name="Text Box 9"/>
            <p:cNvSpPr txBox="1">
              <a:spLocks noChangeArrowheads="1"/>
            </p:cNvSpPr>
            <p:nvPr/>
          </p:nvSpPr>
          <p:spPr bwMode="auto">
            <a:xfrm>
              <a:off x="240" y="2064"/>
              <a:ext cx="768" cy="300"/>
            </a:xfrm>
            <a:prstGeom prst="rect">
              <a:avLst/>
            </a:prstGeom>
            <a:solidFill>
              <a:srgbClr val="0000CC"/>
            </a:solidFill>
            <a:ln w="1905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存储器</a:t>
              </a:r>
              <a:endPara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方正姚体" panose="02010601030101010101" pitchFamily="2" charset="-122"/>
              </a:endParaRPr>
            </a:p>
          </p:txBody>
        </p:sp>
        <p:sp>
          <p:nvSpPr>
            <p:cNvPr id="11288" name="Text Box 10"/>
            <p:cNvSpPr txBox="1">
              <a:spLocks noChangeArrowheads="1"/>
            </p:cNvSpPr>
            <p:nvPr/>
          </p:nvSpPr>
          <p:spPr bwMode="auto">
            <a:xfrm>
              <a:off x="1248" y="2064"/>
              <a:ext cx="1056" cy="300"/>
            </a:xfrm>
            <a:prstGeom prst="rect">
              <a:avLst/>
            </a:prstGeom>
            <a:solidFill>
              <a:srgbClr val="00FF00"/>
            </a:solidFill>
            <a:ln w="1905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I/O</a:t>
              </a:r>
              <a:r>
                <a:rPr kumimoji="1" lang="zh-CN" altLang="en-US" sz="2400">
                  <a:solidFill>
                    <a:srgbClr val="FF000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控制器</a:t>
              </a:r>
            </a:p>
          </p:txBody>
        </p:sp>
        <p:sp>
          <p:nvSpPr>
            <p:cNvPr id="11289" name="Line 11"/>
            <p:cNvSpPr>
              <a:spLocks noChangeShapeType="1"/>
            </p:cNvSpPr>
            <p:nvPr/>
          </p:nvSpPr>
          <p:spPr bwMode="auto">
            <a:xfrm>
              <a:off x="1776" y="1776"/>
              <a:ext cx="0" cy="288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0" name="Line 12"/>
            <p:cNvSpPr>
              <a:spLocks noChangeShapeType="1"/>
            </p:cNvSpPr>
            <p:nvPr/>
          </p:nvSpPr>
          <p:spPr bwMode="auto">
            <a:xfrm>
              <a:off x="2976" y="1776"/>
              <a:ext cx="0" cy="288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1" name="Text Box 13"/>
            <p:cNvSpPr txBox="1">
              <a:spLocks noChangeArrowheads="1"/>
            </p:cNvSpPr>
            <p:nvPr/>
          </p:nvSpPr>
          <p:spPr bwMode="auto">
            <a:xfrm>
              <a:off x="2448" y="2064"/>
              <a:ext cx="1056" cy="281"/>
            </a:xfrm>
            <a:prstGeom prst="rect">
              <a:avLst/>
            </a:prstGeom>
            <a:solidFill>
              <a:srgbClr val="00FF00"/>
            </a:solidFill>
            <a:ln w="1905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200">
                  <a:solidFill>
                    <a:srgbClr val="FF000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DMA</a:t>
              </a:r>
              <a:r>
                <a:rPr kumimoji="1" lang="zh-CN" altLang="en-US" sz="2200">
                  <a:solidFill>
                    <a:srgbClr val="FF000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控制器</a:t>
              </a:r>
            </a:p>
          </p:txBody>
        </p:sp>
        <p:sp>
          <p:nvSpPr>
            <p:cNvPr id="11292" name="Text Box 14"/>
            <p:cNvSpPr txBox="1">
              <a:spLocks noChangeArrowheads="1"/>
            </p:cNvSpPr>
            <p:nvPr/>
          </p:nvSpPr>
          <p:spPr bwMode="auto">
            <a:xfrm>
              <a:off x="1488" y="2628"/>
              <a:ext cx="576" cy="300"/>
            </a:xfrm>
            <a:prstGeom prst="rect">
              <a:avLst/>
            </a:prstGeom>
            <a:solidFill>
              <a:srgbClr val="0000CC"/>
            </a:solidFill>
            <a:ln w="1905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外设</a:t>
              </a:r>
              <a:endPara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方正姚体" panose="02010601030101010101" pitchFamily="2" charset="-122"/>
              </a:endParaRPr>
            </a:p>
          </p:txBody>
        </p:sp>
        <p:sp>
          <p:nvSpPr>
            <p:cNvPr id="11293" name="Text Box 15"/>
            <p:cNvSpPr txBox="1">
              <a:spLocks noChangeArrowheads="1"/>
            </p:cNvSpPr>
            <p:nvPr/>
          </p:nvSpPr>
          <p:spPr bwMode="auto">
            <a:xfrm>
              <a:off x="2688" y="2640"/>
              <a:ext cx="576" cy="300"/>
            </a:xfrm>
            <a:prstGeom prst="rect">
              <a:avLst/>
            </a:prstGeom>
            <a:solidFill>
              <a:srgbClr val="0000CC"/>
            </a:solidFill>
            <a:ln w="1905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外设</a:t>
              </a:r>
              <a:endPara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方正姚体" panose="02010601030101010101" pitchFamily="2" charset="-122"/>
              </a:endParaRPr>
            </a:p>
          </p:txBody>
        </p:sp>
        <p:sp>
          <p:nvSpPr>
            <p:cNvPr id="11294" name="Line 16"/>
            <p:cNvSpPr>
              <a:spLocks noChangeShapeType="1"/>
            </p:cNvSpPr>
            <p:nvPr/>
          </p:nvSpPr>
          <p:spPr bwMode="auto">
            <a:xfrm>
              <a:off x="1776" y="2352"/>
              <a:ext cx="0" cy="288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5" name="Line 17"/>
            <p:cNvSpPr>
              <a:spLocks noChangeShapeType="1"/>
            </p:cNvSpPr>
            <p:nvPr/>
          </p:nvSpPr>
          <p:spPr bwMode="auto">
            <a:xfrm>
              <a:off x="2976" y="2352"/>
              <a:ext cx="0" cy="288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1810" name="Text Box 18"/>
          <p:cNvSpPr txBox="1">
            <a:spLocks noChangeArrowheads="1"/>
          </p:cNvSpPr>
          <p:nvPr/>
        </p:nvSpPr>
        <p:spPr bwMode="auto">
          <a:xfrm>
            <a:off x="3121025" y="1828800"/>
            <a:ext cx="51054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400">
                <a:solidFill>
                  <a:schemeClr val="accent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CPU</a:t>
            </a:r>
            <a:r>
              <a:rPr kumimoji="1" lang="zh-CN" altLang="en-US" sz="2400">
                <a:solidFill>
                  <a:schemeClr val="accent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向</a:t>
            </a:r>
            <a:r>
              <a:rPr kumimoji="1" lang="en-US" altLang="zh-CN" sz="2400">
                <a:solidFill>
                  <a:schemeClr val="accent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DMA</a:t>
            </a:r>
            <a:r>
              <a:rPr kumimoji="1" lang="zh-CN" altLang="en-US" sz="2400">
                <a:solidFill>
                  <a:schemeClr val="accent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控制器发送开始地址、方向；然后，发射“开始”命令。</a:t>
            </a:r>
            <a:endParaRPr kumimoji="1" lang="zh-CN" altLang="en-US" sz="240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61831" name="Line 39"/>
          <p:cNvSpPr>
            <a:spLocks noChangeShapeType="1"/>
          </p:cNvSpPr>
          <p:nvPr/>
        </p:nvSpPr>
        <p:spPr bwMode="auto">
          <a:xfrm>
            <a:off x="2435225" y="2362200"/>
            <a:ext cx="0" cy="457200"/>
          </a:xfrm>
          <a:prstGeom prst="line">
            <a:avLst/>
          </a:prstGeom>
          <a:noFill/>
          <a:ln w="38100" cap="sq">
            <a:solidFill>
              <a:srgbClr val="0066FF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832" name="Line 40"/>
          <p:cNvSpPr>
            <a:spLocks noChangeShapeType="1"/>
          </p:cNvSpPr>
          <p:nvPr/>
        </p:nvSpPr>
        <p:spPr bwMode="auto">
          <a:xfrm>
            <a:off x="2435225" y="2819400"/>
            <a:ext cx="2667000" cy="0"/>
          </a:xfrm>
          <a:prstGeom prst="line">
            <a:avLst/>
          </a:prstGeom>
          <a:noFill/>
          <a:ln w="38100" cap="sq">
            <a:solidFill>
              <a:srgbClr val="0066FF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833" name="Line 41"/>
          <p:cNvSpPr>
            <a:spLocks noChangeShapeType="1"/>
          </p:cNvSpPr>
          <p:nvPr/>
        </p:nvSpPr>
        <p:spPr bwMode="auto">
          <a:xfrm>
            <a:off x="5102225" y="2819400"/>
            <a:ext cx="0" cy="457200"/>
          </a:xfrm>
          <a:prstGeom prst="line">
            <a:avLst/>
          </a:prstGeom>
          <a:noFill/>
          <a:ln w="38100" cap="sq">
            <a:solidFill>
              <a:srgbClr val="0066FF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834" name="Text Box 42"/>
          <p:cNvSpPr txBox="1">
            <a:spLocks noChangeArrowheads="1"/>
          </p:cNvSpPr>
          <p:nvPr/>
        </p:nvSpPr>
        <p:spPr bwMode="auto">
          <a:xfrm>
            <a:off x="911225" y="5257800"/>
            <a:ext cx="4876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400">
                <a:latin typeface="方正姚体" panose="02010601030101010101" pitchFamily="2" charset="-122"/>
                <a:ea typeface="方正姚体" panose="02010601030101010101" pitchFamily="2" charset="-122"/>
              </a:rPr>
              <a:t>DMA</a:t>
            </a:r>
            <a:r>
              <a:rPr kumimoji="1"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控制器向外设提供握手信号；向存储器提供地址和握手信号。</a:t>
            </a:r>
          </a:p>
        </p:txBody>
      </p:sp>
      <p:sp>
        <p:nvSpPr>
          <p:cNvPr id="161835" name="Line 43"/>
          <p:cNvSpPr>
            <a:spLocks noChangeShapeType="1"/>
          </p:cNvSpPr>
          <p:nvPr/>
        </p:nvSpPr>
        <p:spPr bwMode="auto">
          <a:xfrm>
            <a:off x="5102225" y="3733800"/>
            <a:ext cx="0" cy="457200"/>
          </a:xfrm>
          <a:prstGeom prst="line">
            <a:avLst/>
          </a:prstGeom>
          <a:noFill/>
          <a:ln w="38100" cap="sq">
            <a:solidFill>
              <a:srgbClr val="0066FF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836" name="Line 44"/>
          <p:cNvSpPr>
            <a:spLocks noChangeShapeType="1"/>
          </p:cNvSpPr>
          <p:nvPr/>
        </p:nvSpPr>
        <p:spPr bwMode="auto">
          <a:xfrm flipV="1">
            <a:off x="5102225" y="3733800"/>
            <a:ext cx="0" cy="45720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837" name="Line 45"/>
          <p:cNvSpPr>
            <a:spLocks noChangeShapeType="1"/>
          </p:cNvSpPr>
          <p:nvPr/>
        </p:nvSpPr>
        <p:spPr bwMode="auto">
          <a:xfrm flipV="1">
            <a:off x="5102225" y="2819400"/>
            <a:ext cx="0" cy="45720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838" name="Line 46"/>
          <p:cNvSpPr>
            <a:spLocks noChangeShapeType="1"/>
          </p:cNvSpPr>
          <p:nvPr/>
        </p:nvSpPr>
        <p:spPr bwMode="auto">
          <a:xfrm flipH="1">
            <a:off x="1368425" y="2819400"/>
            <a:ext cx="37338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839" name="Line 47"/>
          <p:cNvSpPr>
            <a:spLocks noChangeShapeType="1"/>
          </p:cNvSpPr>
          <p:nvPr/>
        </p:nvSpPr>
        <p:spPr bwMode="auto">
          <a:xfrm>
            <a:off x="1368425" y="2819400"/>
            <a:ext cx="0" cy="45720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278" name="Group 49"/>
          <p:cNvGrpSpPr>
            <a:grpSpLocks/>
          </p:cNvGrpSpPr>
          <p:nvPr/>
        </p:nvGrpSpPr>
        <p:grpSpPr bwMode="auto">
          <a:xfrm>
            <a:off x="6931025" y="3352800"/>
            <a:ext cx="1450975" cy="2268538"/>
            <a:chOff x="191" y="2687"/>
            <a:chExt cx="914" cy="1429"/>
          </a:xfrm>
        </p:grpSpPr>
        <p:sp>
          <p:nvSpPr>
            <p:cNvPr id="11279" name="Text Box 50"/>
            <p:cNvSpPr txBox="1">
              <a:spLocks noChangeArrowheads="1"/>
            </p:cNvSpPr>
            <p:nvPr/>
          </p:nvSpPr>
          <p:spPr bwMode="auto">
            <a:xfrm>
              <a:off x="193" y="2687"/>
              <a:ext cx="912" cy="277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63500" prstMaterial="legacyMatte">
              <a:bevelT w="13500" h="13500" prst="angle"/>
              <a:bevelB w="13500" h="13500" prst="angle"/>
              <a:extrusionClr>
                <a:srgbClr val="008000"/>
              </a:extrusionClr>
              <a:contourClr>
                <a:srgbClr val="008000"/>
              </a:contourClr>
            </a:sp3d>
          </p:spPr>
          <p:txBody>
            <a:bodyPr>
              <a:spAutoFit/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200">
                  <a:solidFill>
                    <a:srgbClr val="FFFFFF"/>
                  </a:solidFill>
                  <a:latin typeface="Times New Roman" panose="02020603050405020304" pitchFamily="18" charset="0"/>
                </a:rPr>
                <a:t>ROM</a:t>
              </a:r>
              <a:endParaRPr kumimoji="1" lang="en-US" altLang="zh-CN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80" name="Text Box 51"/>
            <p:cNvSpPr txBox="1">
              <a:spLocks noChangeArrowheads="1"/>
            </p:cNvSpPr>
            <p:nvPr/>
          </p:nvSpPr>
          <p:spPr bwMode="auto">
            <a:xfrm>
              <a:off x="193" y="2934"/>
              <a:ext cx="912" cy="277"/>
            </a:xfrm>
            <a:prstGeom prst="rect">
              <a:avLst/>
            </a:prstGeom>
            <a:solidFill>
              <a:srgbClr val="3399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63500" prstMaterial="legacyMatte">
              <a:bevelT w="13500" h="13500" prst="angle"/>
              <a:bevelB w="13500" h="13500" prst="angle"/>
              <a:extrusionClr>
                <a:srgbClr val="339966"/>
              </a:extrusionClr>
              <a:contourClr>
                <a:srgbClr val="339966"/>
              </a:contourClr>
            </a:sp3d>
          </p:spPr>
          <p:txBody>
            <a:bodyPr>
              <a:spAutoFit/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200">
                  <a:solidFill>
                    <a:srgbClr val="FFFFFF"/>
                  </a:solidFill>
                  <a:latin typeface="Times New Roman" panose="02020603050405020304" pitchFamily="18" charset="0"/>
                </a:rPr>
                <a:t>RAM</a:t>
              </a:r>
              <a:endParaRPr kumimoji="1" lang="en-US" altLang="zh-CN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81" name="Text Box 52"/>
            <p:cNvSpPr txBox="1">
              <a:spLocks noChangeArrowheads="1"/>
            </p:cNvSpPr>
            <p:nvPr/>
          </p:nvSpPr>
          <p:spPr bwMode="auto">
            <a:xfrm>
              <a:off x="191" y="3839"/>
              <a:ext cx="912" cy="277"/>
            </a:xfrm>
            <a:prstGeom prst="rect">
              <a:avLst/>
            </a:prstGeom>
            <a:solidFill>
              <a:srgbClr val="00808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63500" prstMaterial="legacyMatte">
              <a:bevelT w="13500" h="13500" prst="angle"/>
              <a:bevelB w="13500" h="13500" prst="angle"/>
              <a:extrusionClr>
                <a:srgbClr val="008080"/>
              </a:extrusionClr>
              <a:contourClr>
                <a:srgbClr val="008080"/>
              </a:contourClr>
            </a:sp3d>
          </p:spPr>
          <p:txBody>
            <a:bodyPr>
              <a:spAutoFit/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200">
                  <a:solidFill>
                    <a:srgbClr val="FFFFFF"/>
                  </a:solidFill>
                  <a:latin typeface="Times New Roman" panose="02020603050405020304" pitchFamily="18" charset="0"/>
                </a:rPr>
                <a:t>DMA</a:t>
              </a:r>
              <a:endParaRPr kumimoji="1" lang="en-US" altLang="zh-CN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82" name="Text Box 53"/>
            <p:cNvSpPr txBox="1">
              <a:spLocks noChangeArrowheads="1"/>
            </p:cNvSpPr>
            <p:nvPr/>
          </p:nvSpPr>
          <p:spPr bwMode="auto">
            <a:xfrm>
              <a:off x="191" y="3188"/>
              <a:ext cx="912" cy="641"/>
            </a:xfrm>
            <a:prstGeom prst="rect">
              <a:avLst/>
            </a:prstGeom>
            <a:solidFill>
              <a:srgbClr val="3399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63500" prstMaterial="legacyMatte">
              <a:bevelT w="13500" h="13500" prst="angle"/>
              <a:bevelB w="13500" h="13500" prst="angle"/>
              <a:extrusionClr>
                <a:srgbClr val="339966"/>
              </a:extrusionClr>
              <a:contourClr>
                <a:srgbClr val="339966"/>
              </a:contourClr>
            </a:sp3d>
          </p:spPr>
          <p:txBody>
            <a:bodyPr>
              <a:spAutoFit/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kumimoji="1" lang="en-US" altLang="zh-CN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</a:pPr>
              <a:endParaRPr kumimoji="1" lang="en-US" altLang="zh-CN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97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618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1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18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618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1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6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618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16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1618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16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161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"/>
                                            </p:cond>
                                          </p:stCondLst>
                                        </p:cTn>
                                        <p:tgtEl>
                                          <p:spTgt spid="16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2" dur="500"/>
                                        <p:tgtEl>
                                          <p:spTgt spid="1618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16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6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10" grpId="0" autoUpdateAnimBg="0"/>
      <p:bldP spid="161831" grpId="0" animBg="1"/>
      <p:bldP spid="161832" grpId="0" animBg="1"/>
      <p:bldP spid="161833" grpId="0" animBg="1"/>
      <p:bldP spid="161834" grpId="0" autoUpdateAnimBg="0"/>
      <p:bldP spid="161835" grpId="0" animBg="1"/>
      <p:bldP spid="161836" grpId="0" animBg="1"/>
      <p:bldP spid="161837" grpId="0" animBg="1"/>
      <p:bldP spid="161838" grpId="0" animBg="1"/>
      <p:bldP spid="1618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41325" y="171450"/>
            <a:ext cx="5710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三种方式的 </a:t>
            </a:r>
            <a:r>
              <a:rPr lang="en-US" altLang="zh-CN" sz="3200">
                <a:latin typeface="Times New Roman" panose="02020603050405020304" pitchFamily="18" charset="0"/>
              </a:rPr>
              <a:t>CPU </a:t>
            </a:r>
            <a:r>
              <a:rPr lang="zh-CN" altLang="en-US" sz="3200">
                <a:latin typeface="Times New Roman" panose="02020603050405020304" pitchFamily="18" charset="0"/>
              </a:rPr>
              <a:t>工作效率比较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0038" y="4629150"/>
            <a:ext cx="8158162" cy="2228850"/>
            <a:chOff x="189" y="2916"/>
            <a:chExt cx="5139" cy="1404"/>
          </a:xfrm>
        </p:grpSpPr>
        <p:sp>
          <p:nvSpPr>
            <p:cNvPr id="33929" name="Line 4"/>
            <p:cNvSpPr>
              <a:spLocks noChangeShapeType="1"/>
            </p:cNvSpPr>
            <p:nvPr/>
          </p:nvSpPr>
          <p:spPr bwMode="auto">
            <a:xfrm>
              <a:off x="717" y="3782"/>
              <a:ext cx="22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30" name="Line 5"/>
            <p:cNvSpPr>
              <a:spLocks noChangeShapeType="1"/>
            </p:cNvSpPr>
            <p:nvPr/>
          </p:nvSpPr>
          <p:spPr bwMode="auto">
            <a:xfrm>
              <a:off x="3077" y="3782"/>
              <a:ext cx="22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31" name="Line 6"/>
            <p:cNvSpPr>
              <a:spLocks noChangeShapeType="1"/>
            </p:cNvSpPr>
            <p:nvPr/>
          </p:nvSpPr>
          <p:spPr bwMode="auto">
            <a:xfrm>
              <a:off x="2973" y="3254"/>
              <a:ext cx="0" cy="5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32" name="Line 7"/>
            <p:cNvSpPr>
              <a:spLocks noChangeShapeType="1"/>
            </p:cNvSpPr>
            <p:nvPr/>
          </p:nvSpPr>
          <p:spPr bwMode="auto">
            <a:xfrm>
              <a:off x="3072" y="3254"/>
              <a:ext cx="0" cy="5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33" name="Line 8"/>
            <p:cNvSpPr>
              <a:spLocks noChangeShapeType="1"/>
            </p:cNvSpPr>
            <p:nvPr/>
          </p:nvSpPr>
          <p:spPr bwMode="auto">
            <a:xfrm>
              <a:off x="2973" y="3782"/>
              <a:ext cx="0" cy="2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34" name="Line 9"/>
            <p:cNvSpPr>
              <a:spLocks noChangeShapeType="1"/>
            </p:cNvSpPr>
            <p:nvPr/>
          </p:nvSpPr>
          <p:spPr bwMode="auto">
            <a:xfrm>
              <a:off x="3072" y="3878"/>
              <a:ext cx="0" cy="3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35" name="Line 10"/>
            <p:cNvSpPr>
              <a:spLocks noChangeShapeType="1"/>
            </p:cNvSpPr>
            <p:nvPr/>
          </p:nvSpPr>
          <p:spPr bwMode="auto">
            <a:xfrm>
              <a:off x="717" y="3247"/>
              <a:ext cx="0" cy="5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36" name="Text Box 11"/>
            <p:cNvSpPr txBox="1">
              <a:spLocks noChangeArrowheads="1"/>
            </p:cNvSpPr>
            <p:nvPr/>
          </p:nvSpPr>
          <p:spPr bwMode="auto">
            <a:xfrm>
              <a:off x="1507" y="3492"/>
              <a:ext cx="10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存取周期结束</a:t>
              </a:r>
            </a:p>
          </p:txBody>
        </p:sp>
        <p:sp>
          <p:nvSpPr>
            <p:cNvPr id="33937" name="Line 12"/>
            <p:cNvSpPr>
              <a:spLocks noChangeShapeType="1"/>
            </p:cNvSpPr>
            <p:nvPr/>
          </p:nvSpPr>
          <p:spPr bwMode="auto">
            <a:xfrm>
              <a:off x="2778" y="3638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38" name="Text Box 13"/>
            <p:cNvSpPr txBox="1">
              <a:spLocks noChangeArrowheads="1"/>
            </p:cNvSpPr>
            <p:nvPr/>
          </p:nvSpPr>
          <p:spPr bwMode="auto">
            <a:xfrm>
              <a:off x="1101" y="3254"/>
              <a:ext cx="14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CPU  </a:t>
              </a:r>
              <a:r>
                <a:rPr lang="zh-CN" altLang="en-US" sz="2000">
                  <a:latin typeface="Times New Roman" panose="02020603050405020304" pitchFamily="18" charset="0"/>
                </a:rPr>
                <a:t>执行现行程序</a:t>
              </a:r>
            </a:p>
          </p:txBody>
        </p:sp>
        <p:sp>
          <p:nvSpPr>
            <p:cNvPr id="33939" name="Line 14"/>
            <p:cNvSpPr>
              <a:spLocks noChangeShapeType="1"/>
            </p:cNvSpPr>
            <p:nvPr/>
          </p:nvSpPr>
          <p:spPr bwMode="auto">
            <a:xfrm rot="10800000">
              <a:off x="717" y="3350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40" name="Line 15"/>
            <p:cNvSpPr>
              <a:spLocks noChangeShapeType="1"/>
            </p:cNvSpPr>
            <p:nvPr/>
          </p:nvSpPr>
          <p:spPr bwMode="auto">
            <a:xfrm>
              <a:off x="2778" y="3350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41" name="Line 16"/>
            <p:cNvSpPr>
              <a:spLocks noChangeShapeType="1"/>
            </p:cNvSpPr>
            <p:nvPr/>
          </p:nvSpPr>
          <p:spPr bwMode="auto">
            <a:xfrm rot="10800000">
              <a:off x="3072" y="3350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42" name="Text Box 17"/>
            <p:cNvSpPr txBox="1">
              <a:spLocks noChangeArrowheads="1"/>
            </p:cNvSpPr>
            <p:nvPr/>
          </p:nvSpPr>
          <p:spPr bwMode="auto">
            <a:xfrm>
              <a:off x="3260" y="3254"/>
              <a:ext cx="14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CPU  </a:t>
              </a:r>
              <a:r>
                <a:rPr lang="zh-CN" altLang="en-US" sz="2000">
                  <a:latin typeface="Times New Roman" panose="02020603050405020304" pitchFamily="18" charset="0"/>
                </a:rPr>
                <a:t>执行现行程序</a:t>
              </a:r>
            </a:p>
          </p:txBody>
        </p:sp>
        <p:sp>
          <p:nvSpPr>
            <p:cNvPr id="33943" name="Text Box 18"/>
            <p:cNvSpPr txBox="1">
              <a:spLocks noChangeArrowheads="1"/>
            </p:cNvSpPr>
            <p:nvPr/>
          </p:nvSpPr>
          <p:spPr bwMode="auto">
            <a:xfrm>
              <a:off x="2157" y="3782"/>
              <a:ext cx="8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DMA</a:t>
              </a:r>
              <a:r>
                <a:rPr lang="zh-CN" altLang="en-US" sz="2000">
                  <a:latin typeface="Times New Roman" panose="02020603050405020304" pitchFamily="18" charset="0"/>
                </a:rPr>
                <a:t>请求</a:t>
              </a:r>
            </a:p>
          </p:txBody>
        </p:sp>
        <p:sp>
          <p:nvSpPr>
            <p:cNvPr id="33944" name="Line 19"/>
            <p:cNvSpPr>
              <a:spLocks noChangeShapeType="1"/>
            </p:cNvSpPr>
            <p:nvPr/>
          </p:nvSpPr>
          <p:spPr bwMode="auto">
            <a:xfrm>
              <a:off x="1677" y="3772"/>
              <a:ext cx="0" cy="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45" name="Text Box 20"/>
            <p:cNvSpPr txBox="1">
              <a:spLocks noChangeArrowheads="1"/>
            </p:cNvSpPr>
            <p:nvPr/>
          </p:nvSpPr>
          <p:spPr bwMode="auto">
            <a:xfrm>
              <a:off x="1009" y="3772"/>
              <a:ext cx="6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启动</a:t>
              </a:r>
              <a:r>
                <a:rPr lang="en-US" altLang="zh-CN" sz="2000">
                  <a:latin typeface="Times New Roman" panose="02020603050405020304" pitchFamily="18" charset="0"/>
                </a:rPr>
                <a:t>I/O</a:t>
              </a:r>
            </a:p>
          </p:txBody>
        </p:sp>
        <p:sp>
          <p:nvSpPr>
            <p:cNvPr id="33946" name="Line 21"/>
            <p:cNvSpPr>
              <a:spLocks noChangeShapeType="1"/>
            </p:cNvSpPr>
            <p:nvPr/>
          </p:nvSpPr>
          <p:spPr bwMode="auto">
            <a:xfrm>
              <a:off x="1677" y="4035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47" name="Line 22"/>
            <p:cNvSpPr>
              <a:spLocks noChangeShapeType="1"/>
            </p:cNvSpPr>
            <p:nvPr/>
          </p:nvSpPr>
          <p:spPr bwMode="auto">
            <a:xfrm flipH="1">
              <a:off x="1677" y="411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48" name="Text Box 23"/>
            <p:cNvSpPr txBox="1">
              <a:spLocks noChangeArrowheads="1"/>
            </p:cNvSpPr>
            <p:nvPr/>
          </p:nvSpPr>
          <p:spPr bwMode="auto">
            <a:xfrm>
              <a:off x="1969" y="4012"/>
              <a:ext cx="6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I/O</a:t>
              </a:r>
              <a:r>
                <a:rPr lang="zh-CN" altLang="en-US" sz="2000">
                  <a:latin typeface="Times New Roman" panose="02020603050405020304" pitchFamily="18" charset="0"/>
                </a:rPr>
                <a:t>准备</a:t>
              </a:r>
            </a:p>
          </p:txBody>
        </p:sp>
        <p:sp>
          <p:nvSpPr>
            <p:cNvPr id="33949" name="Line 24"/>
            <p:cNvSpPr>
              <a:spLocks noChangeShapeType="1"/>
            </p:cNvSpPr>
            <p:nvPr/>
          </p:nvSpPr>
          <p:spPr bwMode="auto">
            <a:xfrm rot="10800000" flipH="1">
              <a:off x="2781" y="411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50" name="Line 25"/>
            <p:cNvSpPr>
              <a:spLocks noChangeShapeType="1"/>
            </p:cNvSpPr>
            <p:nvPr/>
          </p:nvSpPr>
          <p:spPr bwMode="auto">
            <a:xfrm flipH="1">
              <a:off x="3076" y="411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51" name="Text Box 26"/>
            <p:cNvSpPr txBox="1">
              <a:spLocks noChangeArrowheads="1"/>
            </p:cNvSpPr>
            <p:nvPr/>
          </p:nvSpPr>
          <p:spPr bwMode="auto">
            <a:xfrm>
              <a:off x="3220" y="4012"/>
              <a:ext cx="6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I/O</a:t>
              </a:r>
              <a:r>
                <a:rPr lang="zh-CN" altLang="en-US" sz="2000">
                  <a:latin typeface="Times New Roman" panose="02020603050405020304" pitchFamily="18" charset="0"/>
                </a:rPr>
                <a:t>准备</a:t>
              </a:r>
            </a:p>
          </p:txBody>
        </p:sp>
        <p:sp>
          <p:nvSpPr>
            <p:cNvPr id="33952" name="Freeform 27"/>
            <p:cNvSpPr>
              <a:spLocks/>
            </p:cNvSpPr>
            <p:nvPr/>
          </p:nvSpPr>
          <p:spPr bwMode="auto">
            <a:xfrm>
              <a:off x="2541" y="3062"/>
              <a:ext cx="483" cy="202"/>
            </a:xfrm>
            <a:custGeom>
              <a:avLst/>
              <a:gdLst>
                <a:gd name="T0" fmla="*/ 283 w 528"/>
                <a:gd name="T1" fmla="*/ 72 h 240"/>
                <a:gd name="T2" fmla="*/ 258 w 528"/>
                <a:gd name="T3" fmla="*/ 43 h 240"/>
                <a:gd name="T4" fmla="*/ 180 w 528"/>
                <a:gd name="T5" fmla="*/ 14 h 240"/>
                <a:gd name="T6" fmla="*/ 103 w 528"/>
                <a:gd name="T7" fmla="*/ 0 h 240"/>
                <a:gd name="T8" fmla="*/ 0 w 528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40"/>
                <a:gd name="T17" fmla="*/ 528 w 528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40">
                  <a:moveTo>
                    <a:pt x="528" y="240"/>
                  </a:moveTo>
                  <a:lnTo>
                    <a:pt x="480" y="144"/>
                  </a:lnTo>
                  <a:lnTo>
                    <a:pt x="336" y="48"/>
                  </a:lnTo>
                  <a:lnTo>
                    <a:pt x="192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53" name="Text Box 28"/>
            <p:cNvSpPr txBox="1">
              <a:spLocks noChangeArrowheads="1"/>
            </p:cNvSpPr>
            <p:nvPr/>
          </p:nvSpPr>
          <p:spPr bwMode="auto">
            <a:xfrm>
              <a:off x="1485" y="2916"/>
              <a:ext cx="10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一个存取周期</a:t>
              </a:r>
            </a:p>
          </p:txBody>
        </p:sp>
        <p:sp>
          <p:nvSpPr>
            <p:cNvPr id="33954" name="Freeform 29"/>
            <p:cNvSpPr>
              <a:spLocks/>
            </p:cNvSpPr>
            <p:nvPr/>
          </p:nvSpPr>
          <p:spPr bwMode="auto">
            <a:xfrm>
              <a:off x="3024" y="4080"/>
              <a:ext cx="960" cy="192"/>
            </a:xfrm>
            <a:custGeom>
              <a:avLst/>
              <a:gdLst>
                <a:gd name="T0" fmla="*/ 0 w 1056"/>
                <a:gd name="T1" fmla="*/ 0 h 192"/>
                <a:gd name="T2" fmla="*/ 0 w 1056"/>
                <a:gd name="T3" fmla="*/ 96 h 192"/>
                <a:gd name="T4" fmla="*/ 25 w 1056"/>
                <a:gd name="T5" fmla="*/ 192 h 192"/>
                <a:gd name="T6" fmla="*/ 443 w 1056"/>
                <a:gd name="T7" fmla="*/ 192 h 192"/>
                <a:gd name="T8" fmla="*/ 542 w 1056"/>
                <a:gd name="T9" fmla="*/ 48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6"/>
                <a:gd name="T16" fmla="*/ 0 h 192"/>
                <a:gd name="T17" fmla="*/ 1056 w 105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6" h="192">
                  <a:moveTo>
                    <a:pt x="0" y="0"/>
                  </a:moveTo>
                  <a:lnTo>
                    <a:pt x="0" y="96"/>
                  </a:lnTo>
                  <a:lnTo>
                    <a:pt x="48" y="192"/>
                  </a:lnTo>
                  <a:lnTo>
                    <a:pt x="864" y="192"/>
                  </a:lnTo>
                  <a:lnTo>
                    <a:pt x="1056" y="4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55" name="Text Box 30"/>
            <p:cNvSpPr txBox="1">
              <a:spLocks noChangeArrowheads="1"/>
            </p:cNvSpPr>
            <p:nvPr/>
          </p:nvSpPr>
          <p:spPr bwMode="auto">
            <a:xfrm>
              <a:off x="3984" y="3878"/>
              <a:ext cx="115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实现</a:t>
              </a:r>
              <a:r>
                <a:rPr lang="en-US" altLang="zh-CN" sz="2000">
                  <a:latin typeface="Times New Roman" panose="02020603050405020304" pitchFamily="18" charset="0"/>
                </a:rPr>
                <a:t>I/O</a:t>
              </a:r>
              <a:r>
                <a:rPr lang="zh-CN" altLang="en-US" sz="2000">
                  <a:latin typeface="Times New Roman" panose="02020603050405020304" pitchFamily="18" charset="0"/>
                </a:rPr>
                <a:t>与主存</a:t>
              </a: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之间的传送</a:t>
              </a:r>
            </a:p>
          </p:txBody>
        </p:sp>
        <p:sp>
          <p:nvSpPr>
            <p:cNvPr id="33956" name="Text Box 31"/>
            <p:cNvSpPr txBox="1">
              <a:spLocks noChangeArrowheads="1"/>
            </p:cNvSpPr>
            <p:nvPr/>
          </p:nvSpPr>
          <p:spPr bwMode="auto">
            <a:xfrm>
              <a:off x="189" y="3541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3957" name="Line 32"/>
            <p:cNvSpPr>
              <a:spLocks noChangeShapeType="1"/>
            </p:cNvSpPr>
            <p:nvPr/>
          </p:nvSpPr>
          <p:spPr bwMode="auto">
            <a:xfrm>
              <a:off x="2973" y="4032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300038" y="760413"/>
            <a:ext cx="8318500" cy="1433512"/>
            <a:chOff x="189" y="479"/>
            <a:chExt cx="5240" cy="903"/>
          </a:xfrm>
        </p:grpSpPr>
        <p:grpSp>
          <p:nvGrpSpPr>
            <p:cNvPr id="33905" name="Group 34"/>
            <p:cNvGrpSpPr>
              <a:grpSpLocks/>
            </p:cNvGrpSpPr>
            <p:nvPr/>
          </p:nvGrpSpPr>
          <p:grpSpPr bwMode="auto">
            <a:xfrm>
              <a:off x="189" y="479"/>
              <a:ext cx="5240" cy="903"/>
              <a:chOff x="189" y="479"/>
              <a:chExt cx="5240" cy="903"/>
            </a:xfrm>
          </p:grpSpPr>
          <p:sp>
            <p:nvSpPr>
              <p:cNvPr id="33910" name="Text Box 35"/>
              <p:cNvSpPr txBox="1">
                <a:spLocks noChangeArrowheads="1"/>
              </p:cNvSpPr>
              <p:nvPr/>
            </p:nvSpPr>
            <p:spPr bwMode="auto">
              <a:xfrm>
                <a:off x="189" y="662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911" name="Line 36"/>
              <p:cNvSpPr>
                <a:spLocks noChangeShapeType="1"/>
              </p:cNvSpPr>
              <p:nvPr/>
            </p:nvSpPr>
            <p:spPr bwMode="auto">
              <a:xfrm>
                <a:off x="717" y="518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912" name="Line 37"/>
              <p:cNvSpPr>
                <a:spLocks noChangeShapeType="1"/>
              </p:cNvSpPr>
              <p:nvPr/>
            </p:nvSpPr>
            <p:spPr bwMode="auto">
              <a:xfrm>
                <a:off x="1821" y="518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913" name="Line 38"/>
              <p:cNvSpPr>
                <a:spLocks noChangeShapeType="1"/>
              </p:cNvSpPr>
              <p:nvPr/>
            </p:nvSpPr>
            <p:spPr bwMode="auto">
              <a:xfrm>
                <a:off x="4461" y="518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914" name="Line 39"/>
              <p:cNvSpPr>
                <a:spLocks noChangeShapeType="1"/>
              </p:cNvSpPr>
              <p:nvPr/>
            </p:nvSpPr>
            <p:spPr bwMode="auto">
              <a:xfrm flipH="1">
                <a:off x="717" y="710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915" name="Line 40"/>
              <p:cNvSpPr>
                <a:spLocks noChangeShapeType="1"/>
              </p:cNvSpPr>
              <p:nvPr/>
            </p:nvSpPr>
            <p:spPr bwMode="auto">
              <a:xfrm rot="10800000" flipH="1">
                <a:off x="1631" y="710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916" name="Text Box 41"/>
              <p:cNvSpPr txBox="1">
                <a:spLocks noChangeArrowheads="1"/>
              </p:cNvSpPr>
              <p:nvPr/>
            </p:nvSpPr>
            <p:spPr bwMode="auto">
              <a:xfrm>
                <a:off x="883" y="501"/>
                <a:ext cx="78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CPU</a:t>
                </a:r>
                <a:r>
                  <a:rPr lang="en-US" altLang="zh-CN" sz="90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执行</a:t>
                </a: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现行程序</a:t>
                </a:r>
              </a:p>
            </p:txBody>
          </p:sp>
          <p:sp>
            <p:nvSpPr>
              <p:cNvPr id="33917" name="Line 42"/>
              <p:cNvSpPr>
                <a:spLocks noChangeShapeType="1"/>
              </p:cNvSpPr>
              <p:nvPr/>
            </p:nvSpPr>
            <p:spPr bwMode="auto">
              <a:xfrm flipH="1">
                <a:off x="1821" y="710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918" name="Line 43"/>
              <p:cNvSpPr>
                <a:spLocks noChangeShapeType="1"/>
              </p:cNvSpPr>
              <p:nvPr/>
            </p:nvSpPr>
            <p:spPr bwMode="auto">
              <a:xfrm rot="10800000" flipH="1">
                <a:off x="4273" y="710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919" name="Line 44"/>
              <p:cNvSpPr>
                <a:spLocks noChangeShapeType="1"/>
              </p:cNvSpPr>
              <p:nvPr/>
            </p:nvSpPr>
            <p:spPr bwMode="auto">
              <a:xfrm flipH="1">
                <a:off x="4463" y="710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920" name="Text Box 45"/>
              <p:cNvSpPr txBox="1">
                <a:spLocks noChangeArrowheads="1"/>
              </p:cNvSpPr>
              <p:nvPr/>
            </p:nvSpPr>
            <p:spPr bwMode="auto">
              <a:xfrm>
                <a:off x="2051" y="604"/>
                <a:ext cx="212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CPU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查询等待并传输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I/O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数据</a:t>
                </a:r>
              </a:p>
            </p:txBody>
          </p:sp>
          <p:sp>
            <p:nvSpPr>
              <p:cNvPr id="33921" name="Text Box 46"/>
              <p:cNvSpPr txBox="1">
                <a:spLocks noChangeArrowheads="1"/>
              </p:cNvSpPr>
              <p:nvPr/>
            </p:nvSpPr>
            <p:spPr bwMode="auto">
              <a:xfrm>
                <a:off x="4605" y="479"/>
                <a:ext cx="82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CPU </a:t>
                </a:r>
                <a:r>
                  <a:rPr lang="en-US" altLang="zh-CN" sz="90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执行</a:t>
                </a: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现行程序</a:t>
                </a:r>
              </a:p>
            </p:txBody>
          </p:sp>
          <p:sp>
            <p:nvSpPr>
              <p:cNvPr id="33922" name="Line 47"/>
              <p:cNvSpPr>
                <a:spLocks noChangeShapeType="1"/>
              </p:cNvSpPr>
              <p:nvPr/>
            </p:nvSpPr>
            <p:spPr bwMode="auto">
              <a:xfrm>
                <a:off x="1821" y="950"/>
                <a:ext cx="0" cy="2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923" name="Line 48"/>
              <p:cNvSpPr>
                <a:spLocks noChangeShapeType="1"/>
              </p:cNvSpPr>
              <p:nvPr/>
            </p:nvSpPr>
            <p:spPr bwMode="auto">
              <a:xfrm>
                <a:off x="1821" y="1152"/>
                <a:ext cx="0" cy="1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924" name="Text Box 49"/>
              <p:cNvSpPr txBox="1">
                <a:spLocks noChangeArrowheads="1"/>
              </p:cNvSpPr>
              <p:nvPr/>
            </p:nvSpPr>
            <p:spPr bwMode="auto">
              <a:xfrm>
                <a:off x="1101" y="950"/>
                <a:ext cx="66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启动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I/O</a:t>
                </a:r>
              </a:p>
            </p:txBody>
          </p:sp>
          <p:grpSp>
            <p:nvGrpSpPr>
              <p:cNvPr id="33925" name="Group 50"/>
              <p:cNvGrpSpPr>
                <a:grpSpLocks/>
              </p:cNvGrpSpPr>
              <p:nvPr/>
            </p:nvGrpSpPr>
            <p:grpSpPr bwMode="auto">
              <a:xfrm>
                <a:off x="717" y="954"/>
                <a:ext cx="4704" cy="6"/>
                <a:chOff x="336" y="954"/>
                <a:chExt cx="4704" cy="6"/>
              </a:xfrm>
            </p:grpSpPr>
            <p:sp>
              <p:nvSpPr>
                <p:cNvPr id="33926" name="Line 51"/>
                <p:cNvSpPr>
                  <a:spLocks noChangeShapeType="1"/>
                </p:cNvSpPr>
                <p:nvPr/>
              </p:nvSpPr>
              <p:spPr bwMode="auto">
                <a:xfrm>
                  <a:off x="336" y="954"/>
                  <a:ext cx="110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3927" name="Line 52"/>
                <p:cNvSpPr>
                  <a:spLocks noChangeShapeType="1"/>
                </p:cNvSpPr>
                <p:nvPr/>
              </p:nvSpPr>
              <p:spPr bwMode="auto">
                <a:xfrm>
                  <a:off x="1440" y="960"/>
                  <a:ext cx="26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3928" name="Line 53"/>
                <p:cNvSpPr>
                  <a:spLocks noChangeShapeType="1"/>
                </p:cNvSpPr>
                <p:nvPr/>
              </p:nvSpPr>
              <p:spPr bwMode="auto">
                <a:xfrm>
                  <a:off x="4080" y="960"/>
                  <a:ext cx="9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3906" name="Group 54"/>
            <p:cNvGrpSpPr>
              <a:grpSpLocks/>
            </p:cNvGrpSpPr>
            <p:nvPr/>
          </p:nvGrpSpPr>
          <p:grpSpPr bwMode="auto">
            <a:xfrm>
              <a:off x="1821" y="1094"/>
              <a:ext cx="2640" cy="250"/>
              <a:chOff x="1821" y="1094"/>
              <a:chExt cx="2640" cy="250"/>
            </a:xfrm>
          </p:grpSpPr>
          <p:sp>
            <p:nvSpPr>
              <p:cNvPr id="33907" name="Text Box 55"/>
              <p:cNvSpPr txBox="1">
                <a:spLocks noChangeArrowheads="1"/>
              </p:cNvSpPr>
              <p:nvPr/>
            </p:nvSpPr>
            <p:spPr bwMode="auto">
              <a:xfrm>
                <a:off x="2431" y="1094"/>
                <a:ext cx="119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I/O 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准备及传送</a:t>
                </a:r>
              </a:p>
            </p:txBody>
          </p:sp>
          <p:sp>
            <p:nvSpPr>
              <p:cNvPr id="33908" name="Line 56"/>
              <p:cNvSpPr>
                <a:spLocks noChangeShapeType="1"/>
              </p:cNvSpPr>
              <p:nvPr/>
            </p:nvSpPr>
            <p:spPr bwMode="auto">
              <a:xfrm>
                <a:off x="3597" y="1200"/>
                <a:ext cx="8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909" name="Line 57"/>
              <p:cNvSpPr>
                <a:spLocks noChangeShapeType="1"/>
              </p:cNvSpPr>
              <p:nvPr/>
            </p:nvSpPr>
            <p:spPr bwMode="auto">
              <a:xfrm>
                <a:off x="1821" y="120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300038" y="2209800"/>
            <a:ext cx="8310562" cy="2530475"/>
            <a:chOff x="189" y="1392"/>
            <a:chExt cx="5235" cy="1594"/>
          </a:xfrm>
        </p:grpSpPr>
        <p:sp>
          <p:nvSpPr>
            <p:cNvPr id="33873" name="Line 59"/>
            <p:cNvSpPr>
              <a:spLocks noChangeShapeType="1"/>
            </p:cNvSpPr>
            <p:nvPr/>
          </p:nvSpPr>
          <p:spPr bwMode="auto">
            <a:xfrm>
              <a:off x="720" y="2071"/>
              <a:ext cx="21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4" name="Line 60"/>
            <p:cNvSpPr>
              <a:spLocks noChangeShapeType="1"/>
            </p:cNvSpPr>
            <p:nvPr/>
          </p:nvSpPr>
          <p:spPr bwMode="auto">
            <a:xfrm>
              <a:off x="2880" y="1543"/>
              <a:ext cx="0" cy="5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5" name="Line 61"/>
            <p:cNvSpPr>
              <a:spLocks noChangeShapeType="1"/>
            </p:cNvSpPr>
            <p:nvPr/>
          </p:nvSpPr>
          <p:spPr bwMode="auto">
            <a:xfrm>
              <a:off x="720" y="1536"/>
              <a:ext cx="0" cy="5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6" name="Text Box 62"/>
            <p:cNvSpPr txBox="1">
              <a:spLocks noChangeArrowheads="1"/>
            </p:cNvSpPr>
            <p:nvPr/>
          </p:nvSpPr>
          <p:spPr bwMode="auto">
            <a:xfrm>
              <a:off x="1236" y="1781"/>
              <a:ext cx="1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指令执行周期结束</a:t>
              </a:r>
            </a:p>
          </p:txBody>
        </p:sp>
        <p:sp>
          <p:nvSpPr>
            <p:cNvPr id="33877" name="Line 63"/>
            <p:cNvSpPr>
              <a:spLocks noChangeShapeType="1"/>
            </p:cNvSpPr>
            <p:nvPr/>
          </p:nvSpPr>
          <p:spPr bwMode="auto">
            <a:xfrm>
              <a:off x="2685" y="1927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8" name="Text Box 64"/>
            <p:cNvSpPr txBox="1">
              <a:spLocks noChangeArrowheads="1"/>
            </p:cNvSpPr>
            <p:nvPr/>
          </p:nvSpPr>
          <p:spPr bwMode="auto">
            <a:xfrm>
              <a:off x="1056" y="1543"/>
              <a:ext cx="14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CPU  </a:t>
              </a:r>
              <a:r>
                <a:rPr lang="zh-CN" altLang="en-US" sz="2000">
                  <a:latin typeface="Times New Roman" panose="02020603050405020304" pitchFamily="18" charset="0"/>
                </a:rPr>
                <a:t>执行现行程序</a:t>
              </a:r>
            </a:p>
          </p:txBody>
        </p:sp>
        <p:sp>
          <p:nvSpPr>
            <p:cNvPr id="33879" name="Line 65"/>
            <p:cNvSpPr>
              <a:spLocks noChangeShapeType="1"/>
            </p:cNvSpPr>
            <p:nvPr/>
          </p:nvSpPr>
          <p:spPr bwMode="auto">
            <a:xfrm>
              <a:off x="3168" y="1543"/>
              <a:ext cx="0" cy="5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80" name="Line 66"/>
            <p:cNvSpPr>
              <a:spLocks noChangeShapeType="1"/>
            </p:cNvSpPr>
            <p:nvPr/>
          </p:nvSpPr>
          <p:spPr bwMode="auto">
            <a:xfrm>
              <a:off x="3168" y="2071"/>
              <a:ext cx="22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81" name="Text Box 67"/>
            <p:cNvSpPr txBox="1">
              <a:spLocks noChangeArrowheads="1"/>
            </p:cNvSpPr>
            <p:nvPr/>
          </p:nvSpPr>
          <p:spPr bwMode="auto">
            <a:xfrm>
              <a:off x="3356" y="1543"/>
              <a:ext cx="14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CPU  </a:t>
              </a:r>
              <a:r>
                <a:rPr lang="zh-CN" altLang="en-US" sz="2000">
                  <a:latin typeface="Times New Roman" panose="02020603050405020304" pitchFamily="18" charset="0"/>
                </a:rPr>
                <a:t>执行现行程序</a:t>
              </a:r>
            </a:p>
          </p:txBody>
        </p:sp>
        <p:sp>
          <p:nvSpPr>
            <p:cNvPr id="33882" name="Line 68"/>
            <p:cNvSpPr>
              <a:spLocks noChangeShapeType="1"/>
            </p:cNvSpPr>
            <p:nvPr/>
          </p:nvSpPr>
          <p:spPr bwMode="auto">
            <a:xfrm flipH="1">
              <a:off x="2736" y="2071"/>
              <a:ext cx="14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83" name="Freeform 69"/>
            <p:cNvSpPr>
              <a:spLocks/>
            </p:cNvSpPr>
            <p:nvPr/>
          </p:nvSpPr>
          <p:spPr bwMode="auto">
            <a:xfrm>
              <a:off x="2736" y="2071"/>
              <a:ext cx="864" cy="336"/>
            </a:xfrm>
            <a:custGeom>
              <a:avLst/>
              <a:gdLst>
                <a:gd name="T0" fmla="*/ 0 w 864"/>
                <a:gd name="T1" fmla="*/ 336 h 336"/>
                <a:gd name="T2" fmla="*/ 864 w 864"/>
                <a:gd name="T3" fmla="*/ 336 h 336"/>
                <a:gd name="T4" fmla="*/ 432 w 864"/>
                <a:gd name="T5" fmla="*/ 0 h 336"/>
                <a:gd name="T6" fmla="*/ 0 60000 65536"/>
                <a:gd name="T7" fmla="*/ 0 60000 65536"/>
                <a:gd name="T8" fmla="*/ 0 60000 65536"/>
                <a:gd name="T9" fmla="*/ 0 w 864"/>
                <a:gd name="T10" fmla="*/ 0 h 336"/>
                <a:gd name="T11" fmla="*/ 864 w 864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336">
                  <a:moveTo>
                    <a:pt x="0" y="336"/>
                  </a:moveTo>
                  <a:lnTo>
                    <a:pt x="864" y="336"/>
                  </a:lnTo>
                  <a:lnTo>
                    <a:pt x="43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84" name="Line 70"/>
            <p:cNvSpPr>
              <a:spLocks noChangeShapeType="1"/>
            </p:cNvSpPr>
            <p:nvPr/>
          </p:nvSpPr>
          <p:spPr bwMode="auto">
            <a:xfrm>
              <a:off x="2736" y="2458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85" name="Line 71"/>
            <p:cNvSpPr>
              <a:spLocks noChangeShapeType="1"/>
            </p:cNvSpPr>
            <p:nvPr/>
          </p:nvSpPr>
          <p:spPr bwMode="auto">
            <a:xfrm>
              <a:off x="3600" y="2307"/>
              <a:ext cx="0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86" name="Line 72"/>
            <p:cNvSpPr>
              <a:spLocks noChangeShapeType="1"/>
            </p:cNvSpPr>
            <p:nvPr/>
          </p:nvSpPr>
          <p:spPr bwMode="auto">
            <a:xfrm flipV="1">
              <a:off x="2736" y="2069"/>
              <a:ext cx="0" cy="2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87" name="Line 73"/>
            <p:cNvSpPr>
              <a:spLocks noChangeShapeType="1"/>
            </p:cNvSpPr>
            <p:nvPr/>
          </p:nvSpPr>
          <p:spPr bwMode="auto">
            <a:xfrm>
              <a:off x="1628" y="2071"/>
              <a:ext cx="0" cy="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88" name="Text Box 74"/>
            <p:cNvSpPr txBox="1">
              <a:spLocks noChangeArrowheads="1"/>
            </p:cNvSpPr>
            <p:nvPr/>
          </p:nvSpPr>
          <p:spPr bwMode="auto">
            <a:xfrm>
              <a:off x="960" y="2071"/>
              <a:ext cx="6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启动</a:t>
              </a:r>
              <a:r>
                <a:rPr lang="en-US" altLang="zh-CN" sz="2000">
                  <a:latin typeface="Times New Roman" panose="02020603050405020304" pitchFamily="18" charset="0"/>
                </a:rPr>
                <a:t>I/O</a:t>
              </a:r>
            </a:p>
          </p:txBody>
        </p:sp>
        <p:sp>
          <p:nvSpPr>
            <p:cNvPr id="33889" name="Text Box 75"/>
            <p:cNvSpPr txBox="1">
              <a:spLocks noChangeArrowheads="1"/>
            </p:cNvSpPr>
            <p:nvPr/>
          </p:nvSpPr>
          <p:spPr bwMode="auto">
            <a:xfrm>
              <a:off x="1976" y="2061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中断请求</a:t>
              </a:r>
            </a:p>
          </p:txBody>
        </p:sp>
        <p:sp>
          <p:nvSpPr>
            <p:cNvPr id="33890" name="Line 76"/>
            <p:cNvSpPr>
              <a:spLocks noChangeShapeType="1"/>
            </p:cNvSpPr>
            <p:nvPr/>
          </p:nvSpPr>
          <p:spPr bwMode="auto">
            <a:xfrm flipH="1">
              <a:off x="3600" y="245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91" name="Text Box 77"/>
            <p:cNvSpPr txBox="1">
              <a:spLocks noChangeArrowheads="1"/>
            </p:cNvSpPr>
            <p:nvPr/>
          </p:nvSpPr>
          <p:spPr bwMode="auto">
            <a:xfrm>
              <a:off x="3744" y="2314"/>
              <a:ext cx="6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I/O</a:t>
              </a:r>
              <a:r>
                <a:rPr lang="zh-CN" altLang="en-US" sz="2000">
                  <a:latin typeface="Times New Roman" panose="02020603050405020304" pitchFamily="18" charset="0"/>
                </a:rPr>
                <a:t>准备</a:t>
              </a:r>
            </a:p>
          </p:txBody>
        </p:sp>
        <p:sp>
          <p:nvSpPr>
            <p:cNvPr id="33892" name="Line 78"/>
            <p:cNvSpPr>
              <a:spLocks noChangeShapeType="1"/>
            </p:cNvSpPr>
            <p:nvPr/>
          </p:nvSpPr>
          <p:spPr bwMode="auto">
            <a:xfrm>
              <a:off x="1632" y="2352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93" name="Line 79"/>
            <p:cNvSpPr>
              <a:spLocks noChangeShapeType="1"/>
            </p:cNvSpPr>
            <p:nvPr/>
          </p:nvSpPr>
          <p:spPr bwMode="auto">
            <a:xfrm flipH="1">
              <a:off x="1632" y="246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94" name="Text Box 80"/>
            <p:cNvSpPr txBox="1">
              <a:spLocks noChangeArrowheads="1"/>
            </p:cNvSpPr>
            <p:nvPr/>
          </p:nvSpPr>
          <p:spPr bwMode="auto">
            <a:xfrm>
              <a:off x="1828" y="2362"/>
              <a:ext cx="6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I/O</a:t>
              </a:r>
              <a:r>
                <a:rPr lang="zh-CN" altLang="en-US" sz="2000">
                  <a:latin typeface="Times New Roman" panose="02020603050405020304" pitchFamily="18" charset="0"/>
                </a:rPr>
                <a:t>准备</a:t>
              </a:r>
            </a:p>
          </p:txBody>
        </p:sp>
        <p:sp>
          <p:nvSpPr>
            <p:cNvPr id="33895" name="Line 81"/>
            <p:cNvSpPr>
              <a:spLocks noChangeShapeType="1"/>
            </p:cNvSpPr>
            <p:nvPr/>
          </p:nvSpPr>
          <p:spPr bwMode="auto">
            <a:xfrm rot="10800000" flipH="1">
              <a:off x="2544" y="246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96" name="Text Box 82"/>
            <p:cNvSpPr txBox="1">
              <a:spLocks noChangeArrowheads="1"/>
            </p:cNvSpPr>
            <p:nvPr/>
          </p:nvSpPr>
          <p:spPr bwMode="auto">
            <a:xfrm>
              <a:off x="2877" y="2544"/>
              <a:ext cx="202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CPU </a:t>
              </a:r>
              <a:r>
                <a:rPr lang="zh-CN" altLang="en-US" sz="2000">
                  <a:latin typeface="Times New Roman" panose="02020603050405020304" pitchFamily="18" charset="0"/>
                </a:rPr>
                <a:t>处理中断服务程序</a:t>
              </a: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实现 </a:t>
              </a:r>
              <a:r>
                <a:rPr lang="en-US" altLang="zh-CN" sz="2000">
                  <a:latin typeface="Times New Roman" panose="02020603050405020304" pitchFamily="18" charset="0"/>
                </a:rPr>
                <a:t>I/O </a:t>
              </a:r>
              <a:r>
                <a:rPr lang="zh-CN" altLang="en-US" sz="2000">
                  <a:latin typeface="Times New Roman" panose="02020603050405020304" pitchFamily="18" charset="0"/>
                </a:rPr>
                <a:t>与主机之间的传送</a:t>
              </a:r>
            </a:p>
          </p:txBody>
        </p:sp>
        <p:sp>
          <p:nvSpPr>
            <p:cNvPr id="33897" name="Text Box 83"/>
            <p:cNvSpPr txBox="1">
              <a:spLocks noChangeArrowheads="1"/>
            </p:cNvSpPr>
            <p:nvPr/>
          </p:nvSpPr>
          <p:spPr bwMode="auto">
            <a:xfrm>
              <a:off x="2891" y="1392"/>
              <a:ext cx="277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间</a:t>
              </a: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断</a:t>
              </a:r>
            </a:p>
          </p:txBody>
        </p:sp>
        <p:sp>
          <p:nvSpPr>
            <p:cNvPr id="33898" name="Line 84"/>
            <p:cNvSpPr>
              <a:spLocks noChangeShapeType="1"/>
            </p:cNvSpPr>
            <p:nvPr/>
          </p:nvSpPr>
          <p:spPr bwMode="auto">
            <a:xfrm>
              <a:off x="3024" y="187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99" name="Text Box 85"/>
            <p:cNvSpPr txBox="1">
              <a:spLocks noChangeArrowheads="1"/>
            </p:cNvSpPr>
            <p:nvPr/>
          </p:nvSpPr>
          <p:spPr bwMode="auto">
            <a:xfrm>
              <a:off x="189" y="1766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3900" name="Line 86"/>
            <p:cNvSpPr>
              <a:spLocks noChangeShapeType="1"/>
            </p:cNvSpPr>
            <p:nvPr/>
          </p:nvSpPr>
          <p:spPr bwMode="auto">
            <a:xfrm>
              <a:off x="2736" y="2362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01" name="Line 87"/>
            <p:cNvSpPr>
              <a:spLocks noChangeShapeType="1"/>
            </p:cNvSpPr>
            <p:nvPr/>
          </p:nvSpPr>
          <p:spPr bwMode="auto">
            <a:xfrm rot="10800000">
              <a:off x="717" y="1639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02" name="Line 88"/>
            <p:cNvSpPr>
              <a:spLocks noChangeShapeType="1"/>
            </p:cNvSpPr>
            <p:nvPr/>
          </p:nvSpPr>
          <p:spPr bwMode="auto">
            <a:xfrm>
              <a:off x="2637" y="1639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03" name="Line 89"/>
            <p:cNvSpPr>
              <a:spLocks noChangeShapeType="1"/>
            </p:cNvSpPr>
            <p:nvPr/>
          </p:nvSpPr>
          <p:spPr bwMode="auto">
            <a:xfrm rot="10800000">
              <a:off x="3165" y="1639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04" name="Line 90"/>
            <p:cNvSpPr>
              <a:spLocks noChangeShapeType="1"/>
            </p:cNvSpPr>
            <p:nvPr/>
          </p:nvSpPr>
          <p:spPr bwMode="auto">
            <a:xfrm flipH="1">
              <a:off x="3168" y="2471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91"/>
          <p:cNvGrpSpPr>
            <a:grpSpLocks/>
          </p:cNvGrpSpPr>
          <p:nvPr/>
        </p:nvGrpSpPr>
        <p:grpSpPr bwMode="auto">
          <a:xfrm>
            <a:off x="1747838" y="1508125"/>
            <a:ext cx="1143000" cy="396875"/>
            <a:chOff x="1101" y="944"/>
            <a:chExt cx="720" cy="250"/>
          </a:xfrm>
        </p:grpSpPr>
        <p:sp>
          <p:nvSpPr>
            <p:cNvPr id="33871" name="Line 92"/>
            <p:cNvSpPr>
              <a:spLocks noChangeShapeType="1"/>
            </p:cNvSpPr>
            <p:nvPr/>
          </p:nvSpPr>
          <p:spPr bwMode="auto">
            <a:xfrm>
              <a:off x="1821" y="944"/>
              <a:ext cx="0" cy="238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2" name="Text Box 93"/>
            <p:cNvSpPr txBox="1">
              <a:spLocks noChangeArrowheads="1"/>
            </p:cNvSpPr>
            <p:nvPr/>
          </p:nvSpPr>
          <p:spPr bwMode="auto">
            <a:xfrm>
              <a:off x="1101" y="944"/>
              <a:ext cx="6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启动</a:t>
              </a:r>
              <a:r>
                <a:rPr lang="en-US" altLang="zh-CN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I/O</a:t>
              </a:r>
            </a:p>
          </p:txBody>
        </p:sp>
      </p:grpSp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1524000" y="3278188"/>
            <a:ext cx="1069975" cy="400050"/>
            <a:chOff x="960" y="2065"/>
            <a:chExt cx="674" cy="252"/>
          </a:xfrm>
        </p:grpSpPr>
        <p:sp>
          <p:nvSpPr>
            <p:cNvPr id="33869" name="Line 95"/>
            <p:cNvSpPr>
              <a:spLocks noChangeShapeType="1"/>
            </p:cNvSpPr>
            <p:nvPr/>
          </p:nvSpPr>
          <p:spPr bwMode="auto">
            <a:xfrm>
              <a:off x="1628" y="2065"/>
              <a:ext cx="0" cy="23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0" name="Text Box 96"/>
            <p:cNvSpPr txBox="1">
              <a:spLocks noChangeArrowheads="1"/>
            </p:cNvSpPr>
            <p:nvPr/>
          </p:nvSpPr>
          <p:spPr bwMode="auto">
            <a:xfrm>
              <a:off x="960" y="2065"/>
              <a:ext cx="67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启动</a:t>
              </a:r>
              <a:r>
                <a:rPr lang="en-US" altLang="zh-CN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I/O</a:t>
              </a:r>
            </a:p>
          </p:txBody>
        </p:sp>
      </p:grpSp>
      <p:sp>
        <p:nvSpPr>
          <p:cNvPr id="318561" name="Line 97"/>
          <p:cNvSpPr>
            <a:spLocks noChangeShapeType="1"/>
          </p:cNvSpPr>
          <p:nvPr/>
        </p:nvSpPr>
        <p:spPr bwMode="auto">
          <a:xfrm>
            <a:off x="1143000" y="1514475"/>
            <a:ext cx="1752600" cy="0"/>
          </a:xfrm>
          <a:prstGeom prst="line">
            <a:avLst/>
          </a:prstGeom>
          <a:noFill/>
          <a:ln w="38100">
            <a:solidFill>
              <a:srgbClr val="C28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8562" name="Line 98"/>
          <p:cNvSpPr>
            <a:spLocks noChangeShapeType="1"/>
          </p:cNvSpPr>
          <p:nvPr/>
        </p:nvSpPr>
        <p:spPr bwMode="auto">
          <a:xfrm>
            <a:off x="7086600" y="1524000"/>
            <a:ext cx="1524000" cy="0"/>
          </a:xfrm>
          <a:prstGeom prst="line">
            <a:avLst/>
          </a:prstGeom>
          <a:noFill/>
          <a:ln w="38100">
            <a:solidFill>
              <a:srgbClr val="C28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8563" name="Freeform 99"/>
          <p:cNvSpPr>
            <a:spLocks/>
          </p:cNvSpPr>
          <p:nvPr/>
        </p:nvSpPr>
        <p:spPr bwMode="auto">
          <a:xfrm>
            <a:off x="1138238" y="3289300"/>
            <a:ext cx="1452562" cy="4763"/>
          </a:xfrm>
          <a:custGeom>
            <a:avLst/>
            <a:gdLst>
              <a:gd name="T0" fmla="*/ 0 w 915"/>
              <a:gd name="T1" fmla="*/ 2147483647 h 3"/>
              <a:gd name="T2" fmla="*/ 2147483647 w 915"/>
              <a:gd name="T3" fmla="*/ 0 h 3"/>
              <a:gd name="T4" fmla="*/ 0 60000 65536"/>
              <a:gd name="T5" fmla="*/ 0 60000 65536"/>
              <a:gd name="T6" fmla="*/ 0 w 915"/>
              <a:gd name="T7" fmla="*/ 0 h 3"/>
              <a:gd name="T8" fmla="*/ 915 w 915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15" h="3">
                <a:moveTo>
                  <a:pt x="0" y="3"/>
                </a:moveTo>
                <a:lnTo>
                  <a:pt x="915" y="0"/>
                </a:lnTo>
              </a:path>
            </a:pathLst>
          </a:custGeom>
          <a:noFill/>
          <a:ln w="38100">
            <a:solidFill>
              <a:srgbClr val="C28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" name="Group 100"/>
          <p:cNvGrpSpPr>
            <a:grpSpLocks/>
          </p:cNvGrpSpPr>
          <p:nvPr/>
        </p:nvGrpSpPr>
        <p:grpSpPr bwMode="auto">
          <a:xfrm>
            <a:off x="2590800" y="3289300"/>
            <a:ext cx="1752600" cy="865188"/>
            <a:chOff x="1632" y="2067"/>
            <a:chExt cx="1104" cy="545"/>
          </a:xfrm>
        </p:grpSpPr>
        <p:sp>
          <p:nvSpPr>
            <p:cNvPr id="33862" name="Freeform 101"/>
            <p:cNvSpPr>
              <a:spLocks/>
            </p:cNvSpPr>
            <p:nvPr/>
          </p:nvSpPr>
          <p:spPr bwMode="auto">
            <a:xfrm>
              <a:off x="1632" y="2067"/>
              <a:ext cx="1098" cy="3"/>
            </a:xfrm>
            <a:custGeom>
              <a:avLst/>
              <a:gdLst>
                <a:gd name="T0" fmla="*/ 0 w 1098"/>
                <a:gd name="T1" fmla="*/ 3 h 3"/>
                <a:gd name="T2" fmla="*/ 1098 w 1098"/>
                <a:gd name="T3" fmla="*/ 0 h 3"/>
                <a:gd name="T4" fmla="*/ 0 60000 65536"/>
                <a:gd name="T5" fmla="*/ 0 60000 65536"/>
                <a:gd name="T6" fmla="*/ 0 w 1098"/>
                <a:gd name="T7" fmla="*/ 0 h 3"/>
                <a:gd name="T8" fmla="*/ 1098 w 1098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98" h="3">
                  <a:moveTo>
                    <a:pt x="0" y="3"/>
                  </a:moveTo>
                  <a:lnTo>
                    <a:pt x="1098" y="0"/>
                  </a:lnTo>
                </a:path>
              </a:pathLst>
            </a:custGeom>
            <a:noFill/>
            <a:ln w="38100">
              <a:solidFill>
                <a:srgbClr val="C28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3863" name="Group 102"/>
            <p:cNvGrpSpPr>
              <a:grpSpLocks/>
            </p:cNvGrpSpPr>
            <p:nvPr/>
          </p:nvGrpSpPr>
          <p:grpSpPr bwMode="auto">
            <a:xfrm>
              <a:off x="1632" y="2352"/>
              <a:ext cx="1104" cy="260"/>
              <a:chOff x="1632" y="2352"/>
              <a:chExt cx="1104" cy="260"/>
            </a:xfrm>
          </p:grpSpPr>
          <p:sp>
            <p:nvSpPr>
              <p:cNvPr id="33864" name="Line 103"/>
              <p:cNvSpPr>
                <a:spLocks noChangeShapeType="1"/>
              </p:cNvSpPr>
              <p:nvPr/>
            </p:nvSpPr>
            <p:spPr bwMode="auto">
              <a:xfrm>
                <a:off x="1632" y="2352"/>
                <a:ext cx="0" cy="247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65" name="Line 104"/>
              <p:cNvSpPr>
                <a:spLocks noChangeShapeType="1"/>
              </p:cNvSpPr>
              <p:nvPr/>
            </p:nvSpPr>
            <p:spPr bwMode="auto">
              <a:xfrm flipH="1">
                <a:off x="1632" y="24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66" name="Text Box 105"/>
              <p:cNvSpPr txBox="1">
                <a:spLocks noChangeArrowheads="1"/>
              </p:cNvSpPr>
              <p:nvPr/>
            </p:nvSpPr>
            <p:spPr bwMode="auto">
              <a:xfrm>
                <a:off x="1828" y="2362"/>
                <a:ext cx="66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I/O</a:t>
                </a:r>
                <a:r>
                  <a:rPr lang="zh-CN" altLang="en-US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准备</a:t>
                </a:r>
              </a:p>
            </p:txBody>
          </p:sp>
          <p:sp>
            <p:nvSpPr>
              <p:cNvPr id="33867" name="Line 106"/>
              <p:cNvSpPr>
                <a:spLocks noChangeShapeType="1"/>
              </p:cNvSpPr>
              <p:nvPr/>
            </p:nvSpPr>
            <p:spPr bwMode="auto">
              <a:xfrm rot="10800000" flipH="1">
                <a:off x="2544" y="24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68" name="Line 107"/>
              <p:cNvSpPr>
                <a:spLocks noChangeShapeType="1"/>
              </p:cNvSpPr>
              <p:nvPr/>
            </p:nvSpPr>
            <p:spPr bwMode="auto">
              <a:xfrm>
                <a:off x="2736" y="2362"/>
                <a:ext cx="0" cy="247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108"/>
          <p:cNvGrpSpPr>
            <a:grpSpLocks/>
          </p:cNvGrpSpPr>
          <p:nvPr/>
        </p:nvGrpSpPr>
        <p:grpSpPr bwMode="auto">
          <a:xfrm>
            <a:off x="3138488" y="3276600"/>
            <a:ext cx="1206500" cy="477838"/>
            <a:chOff x="1977" y="2055"/>
            <a:chExt cx="760" cy="301"/>
          </a:xfrm>
        </p:grpSpPr>
        <p:sp>
          <p:nvSpPr>
            <p:cNvPr id="33860" name="Line 109"/>
            <p:cNvSpPr>
              <a:spLocks noChangeShapeType="1"/>
            </p:cNvSpPr>
            <p:nvPr/>
          </p:nvSpPr>
          <p:spPr bwMode="auto">
            <a:xfrm flipV="1">
              <a:off x="2736" y="2063"/>
              <a:ext cx="0" cy="293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61" name="Text Box 110"/>
            <p:cNvSpPr txBox="1">
              <a:spLocks noChangeArrowheads="1"/>
            </p:cNvSpPr>
            <p:nvPr/>
          </p:nvSpPr>
          <p:spPr bwMode="auto">
            <a:xfrm>
              <a:off x="1977" y="2055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中断请求</a:t>
              </a:r>
            </a:p>
          </p:txBody>
        </p:sp>
      </p:grpSp>
      <p:sp>
        <p:nvSpPr>
          <p:cNvPr id="318575" name="Line 111"/>
          <p:cNvSpPr>
            <a:spLocks noChangeShapeType="1"/>
          </p:cNvSpPr>
          <p:nvPr/>
        </p:nvSpPr>
        <p:spPr bwMode="auto">
          <a:xfrm flipH="1">
            <a:off x="4343400" y="3278188"/>
            <a:ext cx="228600" cy="533400"/>
          </a:xfrm>
          <a:prstGeom prst="line">
            <a:avLst/>
          </a:prstGeom>
          <a:noFill/>
          <a:ln w="38100">
            <a:solidFill>
              <a:srgbClr val="0419E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8576" name="Line 112"/>
          <p:cNvSpPr>
            <a:spLocks noChangeShapeType="1"/>
          </p:cNvSpPr>
          <p:nvPr/>
        </p:nvSpPr>
        <p:spPr bwMode="auto">
          <a:xfrm flipH="1" flipV="1">
            <a:off x="5029200" y="3276600"/>
            <a:ext cx="685800" cy="533400"/>
          </a:xfrm>
          <a:prstGeom prst="line">
            <a:avLst/>
          </a:prstGeom>
          <a:noFill/>
          <a:ln w="38100">
            <a:solidFill>
              <a:srgbClr val="0419E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8577" name="Line 113"/>
          <p:cNvSpPr>
            <a:spLocks noChangeShapeType="1"/>
          </p:cNvSpPr>
          <p:nvPr/>
        </p:nvSpPr>
        <p:spPr bwMode="auto">
          <a:xfrm>
            <a:off x="1143000" y="6005513"/>
            <a:ext cx="1524000" cy="0"/>
          </a:xfrm>
          <a:prstGeom prst="line">
            <a:avLst/>
          </a:prstGeom>
          <a:noFill/>
          <a:ln w="38100">
            <a:solidFill>
              <a:srgbClr val="C28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3" name="Group 114"/>
          <p:cNvGrpSpPr>
            <a:grpSpLocks/>
          </p:cNvGrpSpPr>
          <p:nvPr/>
        </p:nvGrpSpPr>
        <p:grpSpPr bwMode="auto">
          <a:xfrm>
            <a:off x="1609725" y="5984875"/>
            <a:ext cx="1060450" cy="403225"/>
            <a:chOff x="1014" y="3770"/>
            <a:chExt cx="668" cy="254"/>
          </a:xfrm>
        </p:grpSpPr>
        <p:sp>
          <p:nvSpPr>
            <p:cNvPr id="33858" name="Line 115"/>
            <p:cNvSpPr>
              <a:spLocks noChangeShapeType="1"/>
            </p:cNvSpPr>
            <p:nvPr/>
          </p:nvSpPr>
          <p:spPr bwMode="auto">
            <a:xfrm>
              <a:off x="1680" y="3770"/>
              <a:ext cx="0" cy="23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59" name="Text Box 116"/>
            <p:cNvSpPr txBox="1">
              <a:spLocks noChangeArrowheads="1"/>
            </p:cNvSpPr>
            <p:nvPr/>
          </p:nvSpPr>
          <p:spPr bwMode="auto">
            <a:xfrm>
              <a:off x="1014" y="3774"/>
              <a:ext cx="6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启动</a:t>
              </a:r>
              <a:r>
                <a:rPr lang="en-US" altLang="zh-CN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I/O</a:t>
              </a:r>
            </a:p>
          </p:txBody>
        </p:sp>
      </p:grpSp>
      <p:grpSp>
        <p:nvGrpSpPr>
          <p:cNvPr id="14" name="Group 117"/>
          <p:cNvGrpSpPr>
            <a:grpSpLocks/>
          </p:cNvGrpSpPr>
          <p:nvPr/>
        </p:nvGrpSpPr>
        <p:grpSpPr bwMode="auto">
          <a:xfrm>
            <a:off x="2662238" y="6005513"/>
            <a:ext cx="2062162" cy="760412"/>
            <a:chOff x="1677" y="3783"/>
            <a:chExt cx="1299" cy="479"/>
          </a:xfrm>
        </p:grpSpPr>
        <p:sp>
          <p:nvSpPr>
            <p:cNvPr id="33851" name="Line 118"/>
            <p:cNvSpPr>
              <a:spLocks noChangeShapeType="1"/>
            </p:cNvSpPr>
            <p:nvPr/>
          </p:nvSpPr>
          <p:spPr bwMode="auto">
            <a:xfrm>
              <a:off x="1680" y="3783"/>
              <a:ext cx="1296" cy="0"/>
            </a:xfrm>
            <a:prstGeom prst="line">
              <a:avLst/>
            </a:prstGeom>
            <a:noFill/>
            <a:ln w="38100">
              <a:solidFill>
                <a:srgbClr val="C28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3852" name="Group 119"/>
            <p:cNvGrpSpPr>
              <a:grpSpLocks/>
            </p:cNvGrpSpPr>
            <p:nvPr/>
          </p:nvGrpSpPr>
          <p:grpSpPr bwMode="auto">
            <a:xfrm>
              <a:off x="1677" y="4012"/>
              <a:ext cx="1296" cy="250"/>
              <a:chOff x="1677" y="4006"/>
              <a:chExt cx="1296" cy="250"/>
            </a:xfrm>
          </p:grpSpPr>
          <p:sp>
            <p:nvSpPr>
              <p:cNvPr id="33853" name="Line 120"/>
              <p:cNvSpPr>
                <a:spLocks noChangeShapeType="1"/>
              </p:cNvSpPr>
              <p:nvPr/>
            </p:nvSpPr>
            <p:spPr bwMode="auto">
              <a:xfrm>
                <a:off x="1677" y="4029"/>
                <a:ext cx="0" cy="179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54" name="Line 121"/>
              <p:cNvSpPr>
                <a:spLocks noChangeShapeType="1"/>
              </p:cNvSpPr>
              <p:nvPr/>
            </p:nvSpPr>
            <p:spPr bwMode="auto">
              <a:xfrm flipH="1">
                <a:off x="1677" y="411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55" name="Text Box 122"/>
              <p:cNvSpPr txBox="1">
                <a:spLocks noChangeArrowheads="1"/>
              </p:cNvSpPr>
              <p:nvPr/>
            </p:nvSpPr>
            <p:spPr bwMode="auto">
              <a:xfrm>
                <a:off x="1969" y="4006"/>
                <a:ext cx="66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I/O</a:t>
                </a:r>
                <a:r>
                  <a:rPr lang="zh-CN" altLang="en-US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准备</a:t>
                </a:r>
              </a:p>
            </p:txBody>
          </p:sp>
          <p:sp>
            <p:nvSpPr>
              <p:cNvPr id="33856" name="Line 123"/>
              <p:cNvSpPr>
                <a:spLocks noChangeShapeType="1"/>
              </p:cNvSpPr>
              <p:nvPr/>
            </p:nvSpPr>
            <p:spPr bwMode="auto">
              <a:xfrm rot="10800000" flipH="1">
                <a:off x="2781" y="411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57" name="Line 124"/>
              <p:cNvSpPr>
                <a:spLocks noChangeShapeType="1"/>
              </p:cNvSpPr>
              <p:nvPr/>
            </p:nvSpPr>
            <p:spPr bwMode="auto">
              <a:xfrm>
                <a:off x="2973" y="4026"/>
                <a:ext cx="0" cy="179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6" name="Group 125"/>
          <p:cNvGrpSpPr>
            <a:grpSpLocks/>
          </p:cNvGrpSpPr>
          <p:nvPr/>
        </p:nvGrpSpPr>
        <p:grpSpPr bwMode="auto">
          <a:xfrm>
            <a:off x="2349500" y="4629150"/>
            <a:ext cx="2519363" cy="1390650"/>
            <a:chOff x="1485" y="2916"/>
            <a:chExt cx="1587" cy="876"/>
          </a:xfrm>
        </p:grpSpPr>
        <p:sp>
          <p:nvSpPr>
            <p:cNvPr id="33847" name="Rectangle 126"/>
            <p:cNvSpPr>
              <a:spLocks noChangeArrowheads="1"/>
            </p:cNvSpPr>
            <p:nvPr/>
          </p:nvSpPr>
          <p:spPr bwMode="auto">
            <a:xfrm>
              <a:off x="2976" y="3264"/>
              <a:ext cx="96" cy="528"/>
            </a:xfrm>
            <a:prstGeom prst="rect">
              <a:avLst/>
            </a:prstGeom>
            <a:solidFill>
              <a:srgbClr val="0419E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grpSp>
          <p:nvGrpSpPr>
            <p:cNvPr id="33848" name="Group 127"/>
            <p:cNvGrpSpPr>
              <a:grpSpLocks/>
            </p:cNvGrpSpPr>
            <p:nvPr/>
          </p:nvGrpSpPr>
          <p:grpSpPr bwMode="auto">
            <a:xfrm>
              <a:off x="1485" y="2916"/>
              <a:ext cx="1539" cy="348"/>
              <a:chOff x="1485" y="2916"/>
              <a:chExt cx="1539" cy="348"/>
            </a:xfrm>
          </p:grpSpPr>
          <p:sp>
            <p:nvSpPr>
              <p:cNvPr id="33849" name="Freeform 128"/>
              <p:cNvSpPr>
                <a:spLocks/>
              </p:cNvSpPr>
              <p:nvPr/>
            </p:nvSpPr>
            <p:spPr bwMode="auto">
              <a:xfrm>
                <a:off x="2541" y="3062"/>
                <a:ext cx="483" cy="202"/>
              </a:xfrm>
              <a:custGeom>
                <a:avLst/>
                <a:gdLst>
                  <a:gd name="T0" fmla="*/ 283 w 528"/>
                  <a:gd name="T1" fmla="*/ 72 h 240"/>
                  <a:gd name="T2" fmla="*/ 258 w 528"/>
                  <a:gd name="T3" fmla="*/ 43 h 240"/>
                  <a:gd name="T4" fmla="*/ 180 w 528"/>
                  <a:gd name="T5" fmla="*/ 14 h 240"/>
                  <a:gd name="T6" fmla="*/ 103 w 528"/>
                  <a:gd name="T7" fmla="*/ 0 h 240"/>
                  <a:gd name="T8" fmla="*/ 0 w 528"/>
                  <a:gd name="T9" fmla="*/ 0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40"/>
                  <a:gd name="T17" fmla="*/ 528 w 528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40">
                    <a:moveTo>
                      <a:pt x="528" y="240"/>
                    </a:moveTo>
                    <a:lnTo>
                      <a:pt x="480" y="144"/>
                    </a:lnTo>
                    <a:lnTo>
                      <a:pt x="336" y="48"/>
                    </a:lnTo>
                    <a:lnTo>
                      <a:pt x="192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419E0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50" name="Text Box 129"/>
              <p:cNvSpPr txBox="1">
                <a:spLocks noChangeArrowheads="1"/>
              </p:cNvSpPr>
              <p:nvPr/>
            </p:nvSpPr>
            <p:spPr bwMode="auto">
              <a:xfrm>
                <a:off x="1485" y="2916"/>
                <a:ext cx="108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一个存取周期</a:t>
                </a:r>
              </a:p>
            </p:txBody>
          </p:sp>
        </p:grpSp>
      </p:grpSp>
      <p:grpSp>
        <p:nvGrpSpPr>
          <p:cNvPr id="18" name="Group 130"/>
          <p:cNvGrpSpPr>
            <a:grpSpLocks/>
          </p:cNvGrpSpPr>
          <p:nvPr/>
        </p:nvGrpSpPr>
        <p:grpSpPr bwMode="auto">
          <a:xfrm>
            <a:off x="3424238" y="6003925"/>
            <a:ext cx="1303337" cy="396875"/>
            <a:chOff x="2157" y="3776"/>
            <a:chExt cx="821" cy="250"/>
          </a:xfrm>
        </p:grpSpPr>
        <p:sp>
          <p:nvSpPr>
            <p:cNvPr id="33845" name="Line 131"/>
            <p:cNvSpPr>
              <a:spLocks noChangeShapeType="1"/>
            </p:cNvSpPr>
            <p:nvPr/>
          </p:nvSpPr>
          <p:spPr bwMode="auto">
            <a:xfrm>
              <a:off x="2973" y="3776"/>
              <a:ext cx="0" cy="25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46" name="Text Box 132"/>
            <p:cNvSpPr txBox="1">
              <a:spLocks noChangeArrowheads="1"/>
            </p:cNvSpPr>
            <p:nvPr/>
          </p:nvSpPr>
          <p:spPr bwMode="auto">
            <a:xfrm>
              <a:off x="2157" y="3776"/>
              <a:ext cx="8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DMA</a:t>
              </a:r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请求</a:t>
              </a:r>
            </a:p>
          </p:txBody>
        </p:sp>
      </p:grpSp>
      <p:sp>
        <p:nvSpPr>
          <p:cNvPr id="318597" name="Freeform 133"/>
          <p:cNvSpPr>
            <a:spLocks/>
          </p:cNvSpPr>
          <p:nvPr/>
        </p:nvSpPr>
        <p:spPr bwMode="auto">
          <a:xfrm>
            <a:off x="4333875" y="3289300"/>
            <a:ext cx="233363" cy="1588"/>
          </a:xfrm>
          <a:custGeom>
            <a:avLst/>
            <a:gdLst>
              <a:gd name="T0" fmla="*/ 0 w 147"/>
              <a:gd name="T1" fmla="*/ 0 h 1"/>
              <a:gd name="T2" fmla="*/ 2147483647 w 147"/>
              <a:gd name="T3" fmla="*/ 0 h 1"/>
              <a:gd name="T4" fmla="*/ 0 60000 65536"/>
              <a:gd name="T5" fmla="*/ 0 60000 65536"/>
              <a:gd name="T6" fmla="*/ 0 w 147"/>
              <a:gd name="T7" fmla="*/ 0 h 1"/>
              <a:gd name="T8" fmla="*/ 147 w 14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7" h="1">
                <a:moveTo>
                  <a:pt x="0" y="0"/>
                </a:moveTo>
                <a:lnTo>
                  <a:pt x="147" y="0"/>
                </a:lnTo>
              </a:path>
            </a:pathLst>
          </a:custGeom>
          <a:noFill/>
          <a:ln w="38100">
            <a:solidFill>
              <a:srgbClr val="C28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8598" name="Text Box 134"/>
          <p:cNvSpPr txBox="1">
            <a:spLocks noChangeArrowheads="1"/>
          </p:cNvSpPr>
          <p:nvPr/>
        </p:nvSpPr>
        <p:spPr bwMode="auto">
          <a:xfrm>
            <a:off x="212725" y="987425"/>
            <a:ext cx="6953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程序</a:t>
            </a:r>
          </a:p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查询</a:t>
            </a:r>
          </a:p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方式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18599" name="Text Box 135"/>
          <p:cNvSpPr txBox="1">
            <a:spLocks noChangeArrowheads="1"/>
          </p:cNvSpPr>
          <p:nvPr/>
        </p:nvSpPr>
        <p:spPr bwMode="auto">
          <a:xfrm>
            <a:off x="212725" y="2803525"/>
            <a:ext cx="6953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程序</a:t>
            </a:r>
          </a:p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中断</a:t>
            </a:r>
          </a:p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方式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18600" name="Text Box 136"/>
          <p:cNvSpPr txBox="1">
            <a:spLocks noChangeArrowheads="1"/>
          </p:cNvSpPr>
          <p:nvPr/>
        </p:nvSpPr>
        <p:spPr bwMode="auto">
          <a:xfrm>
            <a:off x="288925" y="5653088"/>
            <a:ext cx="8556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DMA </a:t>
            </a:r>
          </a:p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方式</a:t>
            </a:r>
          </a:p>
        </p:txBody>
      </p:sp>
      <p:sp>
        <p:nvSpPr>
          <p:cNvPr id="318601" name="Rectangle 137"/>
          <p:cNvSpPr>
            <a:spLocks noChangeArrowheads="1"/>
          </p:cNvSpPr>
          <p:nvPr/>
        </p:nvSpPr>
        <p:spPr bwMode="auto">
          <a:xfrm>
            <a:off x="7848600" y="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grpSp>
        <p:nvGrpSpPr>
          <p:cNvPr id="19" name="Group 138"/>
          <p:cNvGrpSpPr>
            <a:grpSpLocks/>
          </p:cNvGrpSpPr>
          <p:nvPr/>
        </p:nvGrpSpPr>
        <p:grpSpPr bwMode="auto">
          <a:xfrm>
            <a:off x="2889250" y="1524000"/>
            <a:ext cx="4197350" cy="685800"/>
            <a:chOff x="1820" y="960"/>
            <a:chExt cx="2644" cy="432"/>
          </a:xfrm>
        </p:grpSpPr>
        <p:grpSp>
          <p:nvGrpSpPr>
            <p:cNvPr id="33837" name="Group 139"/>
            <p:cNvGrpSpPr>
              <a:grpSpLocks/>
            </p:cNvGrpSpPr>
            <p:nvPr/>
          </p:nvGrpSpPr>
          <p:grpSpPr bwMode="auto">
            <a:xfrm>
              <a:off x="1821" y="960"/>
              <a:ext cx="2643" cy="384"/>
              <a:chOff x="1821" y="960"/>
              <a:chExt cx="2643" cy="384"/>
            </a:xfrm>
          </p:grpSpPr>
          <p:sp>
            <p:nvSpPr>
              <p:cNvPr id="33840" name="Line 140"/>
              <p:cNvSpPr>
                <a:spLocks noChangeShapeType="1"/>
              </p:cNvSpPr>
              <p:nvPr/>
            </p:nvSpPr>
            <p:spPr bwMode="auto">
              <a:xfrm>
                <a:off x="1824" y="960"/>
                <a:ext cx="2640" cy="0"/>
              </a:xfrm>
              <a:prstGeom prst="line">
                <a:avLst/>
              </a:prstGeom>
              <a:noFill/>
              <a:ln w="76200">
                <a:solidFill>
                  <a:srgbClr val="0419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33841" name="Group 141"/>
              <p:cNvGrpSpPr>
                <a:grpSpLocks/>
              </p:cNvGrpSpPr>
              <p:nvPr/>
            </p:nvGrpSpPr>
            <p:grpSpPr bwMode="auto">
              <a:xfrm>
                <a:off x="1821" y="1094"/>
                <a:ext cx="2640" cy="250"/>
                <a:chOff x="1821" y="1094"/>
                <a:chExt cx="2640" cy="250"/>
              </a:xfrm>
            </p:grpSpPr>
            <p:sp>
              <p:nvSpPr>
                <p:cNvPr id="33842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2431" y="1094"/>
                  <a:ext cx="119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rgbClr val="0419E0"/>
                      </a:solidFill>
                      <a:latin typeface="Times New Roman" panose="02020603050405020304" pitchFamily="18" charset="0"/>
                    </a:rPr>
                    <a:t>I/O </a:t>
                  </a:r>
                  <a:r>
                    <a:rPr lang="zh-CN" altLang="en-US" sz="2000">
                      <a:solidFill>
                        <a:srgbClr val="0419E0"/>
                      </a:solidFill>
                      <a:latin typeface="Times New Roman" panose="02020603050405020304" pitchFamily="18" charset="0"/>
                    </a:rPr>
                    <a:t>准备及传送</a:t>
                  </a:r>
                </a:p>
              </p:txBody>
            </p:sp>
            <p:sp>
              <p:nvSpPr>
                <p:cNvPr id="33843" name="Line 143"/>
                <p:cNvSpPr>
                  <a:spLocks noChangeShapeType="1"/>
                </p:cNvSpPr>
                <p:nvPr/>
              </p:nvSpPr>
              <p:spPr bwMode="auto">
                <a:xfrm>
                  <a:off x="3597" y="1200"/>
                  <a:ext cx="864" cy="0"/>
                </a:xfrm>
                <a:prstGeom prst="line">
                  <a:avLst/>
                </a:prstGeom>
                <a:noFill/>
                <a:ln w="19050">
                  <a:solidFill>
                    <a:schemeClr val="folHlink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3844" name="Line 144"/>
                <p:cNvSpPr>
                  <a:spLocks noChangeShapeType="1"/>
                </p:cNvSpPr>
                <p:nvPr/>
              </p:nvSpPr>
              <p:spPr bwMode="auto">
                <a:xfrm>
                  <a:off x="1821" y="1200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chemeClr val="folHlink"/>
                  </a:solidFill>
                  <a:round/>
                  <a:headEnd type="stealth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3838" name="Line 145"/>
            <p:cNvSpPr>
              <a:spLocks noChangeShapeType="1"/>
            </p:cNvSpPr>
            <p:nvPr/>
          </p:nvSpPr>
          <p:spPr bwMode="auto">
            <a:xfrm>
              <a:off x="4464" y="960"/>
              <a:ext cx="0" cy="43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39" name="Line 146"/>
            <p:cNvSpPr>
              <a:spLocks noChangeShapeType="1"/>
            </p:cNvSpPr>
            <p:nvPr/>
          </p:nvSpPr>
          <p:spPr bwMode="auto">
            <a:xfrm>
              <a:off x="1820" y="960"/>
              <a:ext cx="0" cy="43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" name="Group 147"/>
          <p:cNvGrpSpPr>
            <a:grpSpLocks/>
          </p:cNvGrpSpPr>
          <p:nvPr/>
        </p:nvGrpSpPr>
        <p:grpSpPr bwMode="auto">
          <a:xfrm>
            <a:off x="4343400" y="2209800"/>
            <a:ext cx="1371600" cy="1704975"/>
            <a:chOff x="2736" y="1392"/>
            <a:chExt cx="864" cy="1074"/>
          </a:xfrm>
        </p:grpSpPr>
        <p:grpSp>
          <p:nvGrpSpPr>
            <p:cNvPr id="33833" name="Group 148"/>
            <p:cNvGrpSpPr>
              <a:grpSpLocks/>
            </p:cNvGrpSpPr>
            <p:nvPr/>
          </p:nvGrpSpPr>
          <p:grpSpPr bwMode="auto">
            <a:xfrm>
              <a:off x="2736" y="2400"/>
              <a:ext cx="864" cy="66"/>
              <a:chOff x="2736" y="2400"/>
              <a:chExt cx="864" cy="66"/>
            </a:xfrm>
          </p:grpSpPr>
          <p:sp>
            <p:nvSpPr>
              <p:cNvPr id="33835" name="Line 149"/>
              <p:cNvSpPr>
                <a:spLocks noChangeShapeType="1"/>
              </p:cNvSpPr>
              <p:nvPr/>
            </p:nvSpPr>
            <p:spPr bwMode="auto">
              <a:xfrm>
                <a:off x="2736" y="2400"/>
                <a:ext cx="864" cy="0"/>
              </a:xfrm>
              <a:prstGeom prst="line">
                <a:avLst/>
              </a:prstGeom>
              <a:noFill/>
              <a:ln w="57150">
                <a:solidFill>
                  <a:srgbClr val="0419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36" name="Line 150"/>
              <p:cNvSpPr>
                <a:spLocks noChangeShapeType="1"/>
              </p:cNvSpPr>
              <p:nvPr/>
            </p:nvSpPr>
            <p:spPr bwMode="auto">
              <a:xfrm>
                <a:off x="2736" y="2466"/>
                <a:ext cx="864" cy="0"/>
              </a:xfrm>
              <a:prstGeom prst="line">
                <a:avLst/>
              </a:prstGeom>
              <a:noFill/>
              <a:ln w="57150">
                <a:solidFill>
                  <a:srgbClr val="0419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3834" name="Text Box 151"/>
            <p:cNvSpPr txBox="1">
              <a:spLocks noChangeArrowheads="1"/>
            </p:cNvSpPr>
            <p:nvPr/>
          </p:nvSpPr>
          <p:spPr bwMode="auto">
            <a:xfrm>
              <a:off x="2891" y="1392"/>
              <a:ext cx="277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间</a:t>
              </a:r>
            </a:p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断</a:t>
              </a:r>
            </a:p>
          </p:txBody>
        </p:sp>
      </p:grpSp>
      <p:grpSp>
        <p:nvGrpSpPr>
          <p:cNvPr id="24" name="Group 152"/>
          <p:cNvGrpSpPr>
            <a:grpSpLocks/>
          </p:cNvGrpSpPr>
          <p:nvPr/>
        </p:nvGrpSpPr>
        <p:grpSpPr bwMode="auto">
          <a:xfrm>
            <a:off x="5029200" y="3292475"/>
            <a:ext cx="3581400" cy="833438"/>
            <a:chOff x="3168" y="2074"/>
            <a:chExt cx="2256" cy="525"/>
          </a:xfrm>
        </p:grpSpPr>
        <p:sp>
          <p:nvSpPr>
            <p:cNvPr id="33828" name="Line 153"/>
            <p:cNvSpPr>
              <a:spLocks noChangeShapeType="1"/>
            </p:cNvSpPr>
            <p:nvPr/>
          </p:nvSpPr>
          <p:spPr bwMode="auto">
            <a:xfrm>
              <a:off x="3168" y="2074"/>
              <a:ext cx="2256" cy="0"/>
            </a:xfrm>
            <a:prstGeom prst="line">
              <a:avLst/>
            </a:prstGeom>
            <a:noFill/>
            <a:ln w="38100">
              <a:solidFill>
                <a:srgbClr val="C28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3829" name="Group 154"/>
            <p:cNvGrpSpPr>
              <a:grpSpLocks/>
            </p:cNvGrpSpPr>
            <p:nvPr/>
          </p:nvGrpSpPr>
          <p:grpSpPr bwMode="auto">
            <a:xfrm>
              <a:off x="3600" y="2307"/>
              <a:ext cx="818" cy="292"/>
              <a:chOff x="3600" y="2307"/>
              <a:chExt cx="818" cy="292"/>
            </a:xfrm>
          </p:grpSpPr>
          <p:sp>
            <p:nvSpPr>
              <p:cNvPr id="33830" name="Line 155"/>
              <p:cNvSpPr>
                <a:spLocks noChangeShapeType="1"/>
              </p:cNvSpPr>
              <p:nvPr/>
            </p:nvSpPr>
            <p:spPr bwMode="auto">
              <a:xfrm>
                <a:off x="3600" y="2307"/>
                <a:ext cx="0" cy="292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31" name="Line 156"/>
              <p:cNvSpPr>
                <a:spLocks noChangeShapeType="1"/>
              </p:cNvSpPr>
              <p:nvPr/>
            </p:nvSpPr>
            <p:spPr bwMode="auto">
              <a:xfrm flipH="1">
                <a:off x="3600" y="245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32" name="Text Box 157"/>
              <p:cNvSpPr txBox="1">
                <a:spLocks noChangeArrowheads="1"/>
              </p:cNvSpPr>
              <p:nvPr/>
            </p:nvSpPr>
            <p:spPr bwMode="auto">
              <a:xfrm>
                <a:off x="3744" y="2314"/>
                <a:ext cx="67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I/O</a:t>
                </a:r>
                <a:r>
                  <a:rPr lang="zh-CN" altLang="en-US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准备</a:t>
                </a:r>
              </a:p>
            </p:txBody>
          </p:sp>
        </p:grpSp>
      </p:grpSp>
      <p:grpSp>
        <p:nvGrpSpPr>
          <p:cNvPr id="26" name="Group 158"/>
          <p:cNvGrpSpPr>
            <a:grpSpLocks/>
          </p:cNvGrpSpPr>
          <p:nvPr/>
        </p:nvGrpSpPr>
        <p:grpSpPr bwMode="auto">
          <a:xfrm>
            <a:off x="4876800" y="6005513"/>
            <a:ext cx="3581400" cy="763587"/>
            <a:chOff x="3072" y="3783"/>
            <a:chExt cx="2256" cy="481"/>
          </a:xfrm>
        </p:grpSpPr>
        <p:sp>
          <p:nvSpPr>
            <p:cNvPr id="33823" name="Line 159"/>
            <p:cNvSpPr>
              <a:spLocks noChangeShapeType="1"/>
            </p:cNvSpPr>
            <p:nvPr/>
          </p:nvSpPr>
          <p:spPr bwMode="auto">
            <a:xfrm>
              <a:off x="3072" y="3783"/>
              <a:ext cx="2256" cy="0"/>
            </a:xfrm>
            <a:prstGeom prst="line">
              <a:avLst/>
            </a:prstGeom>
            <a:noFill/>
            <a:ln w="38100">
              <a:solidFill>
                <a:srgbClr val="C28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3824" name="Group 160"/>
            <p:cNvGrpSpPr>
              <a:grpSpLocks/>
            </p:cNvGrpSpPr>
            <p:nvPr/>
          </p:nvGrpSpPr>
          <p:grpSpPr bwMode="auto">
            <a:xfrm>
              <a:off x="3072" y="3878"/>
              <a:ext cx="822" cy="386"/>
              <a:chOff x="3072" y="3878"/>
              <a:chExt cx="822" cy="386"/>
            </a:xfrm>
          </p:grpSpPr>
          <p:sp>
            <p:nvSpPr>
              <p:cNvPr id="33825" name="Line 161"/>
              <p:cNvSpPr>
                <a:spLocks noChangeShapeType="1"/>
              </p:cNvSpPr>
              <p:nvPr/>
            </p:nvSpPr>
            <p:spPr bwMode="auto">
              <a:xfrm>
                <a:off x="3072" y="3878"/>
                <a:ext cx="0" cy="354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26" name="Line 162"/>
              <p:cNvSpPr>
                <a:spLocks noChangeShapeType="1"/>
              </p:cNvSpPr>
              <p:nvPr/>
            </p:nvSpPr>
            <p:spPr bwMode="auto">
              <a:xfrm flipH="1">
                <a:off x="3076" y="411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27" name="Text Box 163"/>
              <p:cNvSpPr txBox="1">
                <a:spLocks noChangeArrowheads="1"/>
              </p:cNvSpPr>
              <p:nvPr/>
            </p:nvSpPr>
            <p:spPr bwMode="auto">
              <a:xfrm>
                <a:off x="3220" y="4012"/>
                <a:ext cx="67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I/O</a:t>
                </a:r>
                <a:r>
                  <a:rPr lang="zh-CN" altLang="en-US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准备</a:t>
                </a:r>
              </a:p>
            </p:txBody>
          </p:sp>
        </p:grpSp>
      </p:grpSp>
      <p:sp>
        <p:nvSpPr>
          <p:cNvPr id="165" name="日期占位符 16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8024EB5-3562-4ADF-9D5C-F777DE6F8617}" type="datetime1">
              <a:rPr lang="zh-CN" altLang="en-US"/>
              <a:pPr>
                <a:defRPr/>
              </a:pPr>
              <a:t>2018/11/28</a:t>
            </a:fld>
            <a:endParaRPr lang="en-US" altLang="zh-CN"/>
          </a:p>
        </p:txBody>
      </p:sp>
      <p:sp>
        <p:nvSpPr>
          <p:cNvPr id="166" name="灯片编号占位符 1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B281AFBC-834D-47D0-AD26-E5B36D701ACC}" type="slidenum">
              <a:rPr lang="zh-CN" altLang="en-US" sz="900">
                <a:solidFill>
                  <a:srgbClr val="898989"/>
                </a:solidFill>
              </a:rPr>
              <a:pPr eaLnBrk="1" hangingPunct="1"/>
              <a:t>17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91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1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1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1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31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31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2" dur="500"/>
                                        <p:tgtEl>
                                          <p:spTgt spid="31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1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2" dur="500"/>
                                        <p:tgtEl>
                                          <p:spTgt spid="31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561" grpId="0" animBg="1"/>
      <p:bldP spid="318562" grpId="0" animBg="1"/>
      <p:bldP spid="318563" grpId="0" animBg="1"/>
      <p:bldP spid="318575" grpId="0" animBg="1"/>
      <p:bldP spid="318576" grpId="0" animBg="1"/>
      <p:bldP spid="318577" grpId="0" animBg="1"/>
      <p:bldP spid="318597" grpId="0" animBg="1"/>
      <p:bldP spid="318598" grpId="0" autoUpdateAnimBg="0"/>
      <p:bldP spid="318599" grpId="0" autoUpdateAnimBg="0"/>
      <p:bldP spid="31860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9</a:t>
            </a:r>
            <a:r>
              <a:rPr lang="zh-CN" altLang="en-US" b="1" dirty="0" smtClean="0"/>
              <a:t>.2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I/O</a:t>
            </a:r>
            <a:r>
              <a:rPr lang="zh-CN" altLang="en-US" b="1" dirty="0" smtClean="0"/>
              <a:t>设备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107950" y="1066800"/>
            <a:ext cx="2362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一、概述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58975" y="2060575"/>
            <a:ext cx="5435600" cy="1944688"/>
            <a:chOff x="1234" y="1298"/>
            <a:chExt cx="3424" cy="1225"/>
          </a:xfrm>
        </p:grpSpPr>
        <p:sp>
          <p:nvSpPr>
            <p:cNvPr id="18448" name="Text Box 5"/>
            <p:cNvSpPr txBox="1">
              <a:spLocks noChangeArrowheads="1"/>
            </p:cNvSpPr>
            <p:nvPr/>
          </p:nvSpPr>
          <p:spPr bwMode="auto">
            <a:xfrm>
              <a:off x="1234" y="1573"/>
              <a:ext cx="364" cy="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tIns="118800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主机</a:t>
              </a:r>
            </a:p>
          </p:txBody>
        </p:sp>
        <p:sp>
          <p:nvSpPr>
            <p:cNvPr id="18449" name="Text Box 6"/>
            <p:cNvSpPr txBox="1">
              <a:spLocks noChangeArrowheads="1"/>
            </p:cNvSpPr>
            <p:nvPr/>
          </p:nvSpPr>
          <p:spPr bwMode="auto">
            <a:xfrm>
              <a:off x="2732" y="1557"/>
              <a:ext cx="726" cy="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  设备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控制器</a:t>
              </a:r>
            </a:p>
          </p:txBody>
        </p:sp>
        <p:sp>
          <p:nvSpPr>
            <p:cNvPr id="18450" name="Text Box 7"/>
            <p:cNvSpPr txBox="1">
              <a:spLocks noChangeArrowheads="1"/>
            </p:cNvSpPr>
            <p:nvPr/>
          </p:nvSpPr>
          <p:spPr bwMode="auto">
            <a:xfrm>
              <a:off x="3797" y="1435"/>
              <a:ext cx="726" cy="76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机、电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磁、光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部分</a:t>
              </a:r>
            </a:p>
          </p:txBody>
        </p:sp>
        <p:sp>
          <p:nvSpPr>
            <p:cNvPr id="18451" name="Text Box 8"/>
            <p:cNvSpPr txBox="1">
              <a:spLocks noChangeArrowheads="1"/>
            </p:cNvSpPr>
            <p:nvPr/>
          </p:nvSpPr>
          <p:spPr bwMode="auto">
            <a:xfrm>
              <a:off x="1963" y="1352"/>
              <a:ext cx="409" cy="9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6000" rIns="54000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I/O</a:t>
              </a: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接</a:t>
              </a: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口</a:t>
              </a:r>
            </a:p>
          </p:txBody>
        </p:sp>
        <p:sp>
          <p:nvSpPr>
            <p:cNvPr id="18452" name="Rectangle 9"/>
            <p:cNvSpPr>
              <a:spLocks noChangeArrowheads="1"/>
            </p:cNvSpPr>
            <p:nvPr/>
          </p:nvSpPr>
          <p:spPr bwMode="auto">
            <a:xfrm>
              <a:off x="2572" y="1298"/>
              <a:ext cx="2086" cy="12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8453" name="Text Box 10"/>
            <p:cNvSpPr txBox="1">
              <a:spLocks noChangeArrowheads="1"/>
            </p:cNvSpPr>
            <p:nvPr/>
          </p:nvSpPr>
          <p:spPr bwMode="auto">
            <a:xfrm>
              <a:off x="3161" y="2234"/>
              <a:ext cx="13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外部设备</a:t>
              </a:r>
            </a:p>
          </p:txBody>
        </p:sp>
        <p:sp>
          <p:nvSpPr>
            <p:cNvPr id="18454" name="Line 11"/>
            <p:cNvSpPr>
              <a:spLocks noChangeShapeType="1"/>
            </p:cNvSpPr>
            <p:nvPr/>
          </p:nvSpPr>
          <p:spPr bwMode="auto">
            <a:xfrm>
              <a:off x="3458" y="1812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5" name="AutoShape 12"/>
            <p:cNvSpPr>
              <a:spLocks noChangeArrowheads="1"/>
            </p:cNvSpPr>
            <p:nvPr/>
          </p:nvSpPr>
          <p:spPr bwMode="auto">
            <a:xfrm>
              <a:off x="2381" y="1752"/>
              <a:ext cx="329" cy="136"/>
            </a:xfrm>
            <a:prstGeom prst="leftRightArrow">
              <a:avLst>
                <a:gd name="adj1" fmla="val 50000"/>
                <a:gd name="adj2" fmla="val 48382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8456" name="AutoShape 13"/>
            <p:cNvSpPr>
              <a:spLocks noChangeArrowheads="1"/>
            </p:cNvSpPr>
            <p:nvPr/>
          </p:nvSpPr>
          <p:spPr bwMode="auto">
            <a:xfrm>
              <a:off x="1610" y="1752"/>
              <a:ext cx="329" cy="136"/>
            </a:xfrm>
            <a:prstGeom prst="leftRightArrow">
              <a:avLst>
                <a:gd name="adj1" fmla="val 50000"/>
                <a:gd name="adj2" fmla="val 48382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  <p:sp>
        <p:nvSpPr>
          <p:cNvPr id="319502" name="Text Box 14"/>
          <p:cNvSpPr txBox="1">
            <a:spLocks noChangeArrowheads="1"/>
          </p:cNvSpPr>
          <p:nvPr/>
        </p:nvSpPr>
        <p:spPr bwMode="auto">
          <a:xfrm>
            <a:off x="433388" y="434975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外部设备大致分三类</a:t>
            </a:r>
          </a:p>
        </p:txBody>
      </p:sp>
      <p:sp>
        <p:nvSpPr>
          <p:cNvPr id="319503" name="Text Box 15"/>
          <p:cNvSpPr txBox="1">
            <a:spLocks noChangeArrowheads="1"/>
          </p:cNvSpPr>
          <p:nvPr/>
        </p:nvSpPr>
        <p:spPr bwMode="auto">
          <a:xfrm>
            <a:off x="4233863" y="4894263"/>
            <a:ext cx="502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键盘、鼠标、打印机、显示器 </a:t>
            </a:r>
          </a:p>
        </p:txBody>
      </p:sp>
      <p:sp>
        <p:nvSpPr>
          <p:cNvPr id="319504" name="Text Box 16"/>
          <p:cNvSpPr txBox="1">
            <a:spLocks noChangeArrowheads="1"/>
          </p:cNvSpPr>
          <p:nvPr/>
        </p:nvSpPr>
        <p:spPr bwMode="auto">
          <a:xfrm>
            <a:off x="4233863" y="5400675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磁盘、光盘、磁带</a:t>
            </a:r>
          </a:p>
        </p:txBody>
      </p:sp>
      <p:sp>
        <p:nvSpPr>
          <p:cNvPr id="319505" name="Text Box 17"/>
          <p:cNvSpPr txBox="1">
            <a:spLocks noChangeArrowheads="1"/>
          </p:cNvSpPr>
          <p:nvPr/>
        </p:nvSpPr>
        <p:spPr bwMode="auto">
          <a:xfrm>
            <a:off x="514350" y="4894263"/>
            <a:ext cx="3043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1. 人机交互设备</a:t>
            </a:r>
          </a:p>
        </p:txBody>
      </p:sp>
      <p:sp>
        <p:nvSpPr>
          <p:cNvPr id="319506" name="Text Box 18"/>
          <p:cNvSpPr txBox="1">
            <a:spLocks noChangeArrowheads="1"/>
          </p:cNvSpPr>
          <p:nvPr/>
        </p:nvSpPr>
        <p:spPr bwMode="auto">
          <a:xfrm>
            <a:off x="514350" y="5378450"/>
            <a:ext cx="4186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2. 计算机信息存储设备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14350" y="5862638"/>
            <a:ext cx="3881438" cy="519112"/>
            <a:chOff x="675" y="1968"/>
            <a:chExt cx="2445" cy="327"/>
          </a:xfrm>
        </p:grpSpPr>
        <p:sp>
          <p:nvSpPr>
            <p:cNvPr id="18446" name="Text Box 20"/>
            <p:cNvSpPr txBox="1">
              <a:spLocks noChangeArrowheads="1"/>
            </p:cNvSpPr>
            <p:nvPr/>
          </p:nvSpPr>
          <p:spPr bwMode="auto">
            <a:xfrm>
              <a:off x="675" y="1968"/>
              <a:ext cx="24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3. 机     机通信设备</a:t>
              </a:r>
            </a:p>
          </p:txBody>
        </p:sp>
        <p:sp>
          <p:nvSpPr>
            <p:cNvPr id="18447" name="Line 21"/>
            <p:cNvSpPr>
              <a:spLocks noChangeShapeType="1"/>
            </p:cNvSpPr>
            <p:nvPr/>
          </p:nvSpPr>
          <p:spPr bwMode="auto">
            <a:xfrm>
              <a:off x="1213" y="212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19510" name="Text Box 22"/>
          <p:cNvSpPr txBox="1">
            <a:spLocks noChangeArrowheads="1"/>
          </p:cNvSpPr>
          <p:nvPr/>
        </p:nvSpPr>
        <p:spPr bwMode="auto">
          <a:xfrm>
            <a:off x="4233863" y="5862638"/>
            <a:ext cx="426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调制解调器等</a:t>
            </a:r>
          </a:p>
        </p:txBody>
      </p:sp>
      <p:sp>
        <p:nvSpPr>
          <p:cNvPr id="24" name="日期占位符 2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B53DE3A-04DE-4675-88DE-4CBB18ECC6D3}" type="datetime1">
              <a:rPr lang="zh-CN" altLang="en-US"/>
              <a:pPr>
                <a:defRPr/>
              </a:pPr>
              <a:t>2018/11/28</a:t>
            </a:fld>
            <a:endParaRPr lang="en-US" altLang="zh-CN"/>
          </a:p>
        </p:txBody>
      </p:sp>
      <p:sp>
        <p:nvSpPr>
          <p:cNvPr id="18445" name="灯片编号占位符 2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fld id="{FDD4D28B-3116-4390-B9A0-FD1BE028D7A2}" type="slidenum">
              <a:rPr lang="zh-CN" altLang="en-US" sz="900">
                <a:solidFill>
                  <a:srgbClr val="898989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t>18</a:t>
            </a:fld>
            <a:endParaRPr lang="en-US" altLang="zh-CN" sz="900">
              <a:solidFill>
                <a:srgbClr val="898989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837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autoUpdateAnimBg="0"/>
      <p:bldP spid="319502" grpId="0" autoUpdateAnimBg="0"/>
      <p:bldP spid="319503" grpId="0" autoUpdateAnimBg="0"/>
      <p:bldP spid="319504" grpId="0" autoUpdateAnimBg="0"/>
      <p:bldP spid="319505" grpId="0" autoUpdateAnimBg="0"/>
      <p:bldP spid="319506" grpId="0" autoUpdateAnimBg="0"/>
      <p:bldP spid="31951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9.3   I/O </a:t>
            </a:r>
            <a:r>
              <a:rPr lang="zh-CN" altLang="en-US" b="1" dirty="0" smtClean="0"/>
              <a:t>接 口</a:t>
            </a:r>
          </a:p>
        </p:txBody>
      </p:sp>
      <p:sp>
        <p:nvSpPr>
          <p:cNvPr id="323587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1816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一、概述</a:t>
            </a:r>
          </a:p>
        </p:txBody>
      </p:sp>
      <p:sp>
        <p:nvSpPr>
          <p:cNvPr id="323588" name="Text Box 4"/>
          <p:cNvSpPr txBox="1">
            <a:spLocks noChangeArrowheads="1"/>
          </p:cNvSpPr>
          <p:nvPr/>
        </p:nvSpPr>
        <p:spPr bwMode="auto">
          <a:xfrm>
            <a:off x="1212850" y="1676400"/>
            <a:ext cx="338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为什么要设置接口？</a:t>
            </a:r>
          </a:p>
        </p:txBody>
      </p:sp>
      <p:sp>
        <p:nvSpPr>
          <p:cNvPr id="323589" name="Text Box 5"/>
          <p:cNvSpPr txBox="1">
            <a:spLocks noChangeArrowheads="1"/>
          </p:cNvSpPr>
          <p:nvPr/>
        </p:nvSpPr>
        <p:spPr bwMode="auto">
          <a:xfrm>
            <a:off x="1212850" y="2300288"/>
            <a:ext cx="3028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1. 实现设备的选择</a:t>
            </a:r>
          </a:p>
        </p:txBody>
      </p:sp>
      <p:sp>
        <p:nvSpPr>
          <p:cNvPr id="323590" name="Text Box 6"/>
          <p:cNvSpPr txBox="1">
            <a:spLocks noChangeArrowheads="1"/>
          </p:cNvSpPr>
          <p:nvPr/>
        </p:nvSpPr>
        <p:spPr bwMode="auto">
          <a:xfrm>
            <a:off x="1212850" y="2954338"/>
            <a:ext cx="4806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2. 实现数据缓冲达到速度匹配</a:t>
            </a:r>
          </a:p>
        </p:txBody>
      </p:sp>
      <p:sp>
        <p:nvSpPr>
          <p:cNvPr id="323591" name="Text Box 7"/>
          <p:cNvSpPr txBox="1">
            <a:spLocks noChangeArrowheads="1"/>
          </p:cNvSpPr>
          <p:nvPr/>
        </p:nvSpPr>
        <p:spPr bwMode="auto">
          <a:xfrm>
            <a:off x="1212850" y="4265613"/>
            <a:ext cx="2673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4. 实现电平转换</a:t>
            </a:r>
          </a:p>
        </p:txBody>
      </p:sp>
      <p:sp>
        <p:nvSpPr>
          <p:cNvPr id="323592" name="Text Box 8"/>
          <p:cNvSpPr txBox="1">
            <a:spLocks noChangeArrowheads="1"/>
          </p:cNvSpPr>
          <p:nvPr/>
        </p:nvSpPr>
        <p:spPr bwMode="auto">
          <a:xfrm>
            <a:off x="1212850" y="4921250"/>
            <a:ext cx="267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5. 传送控制命令</a:t>
            </a:r>
          </a:p>
        </p:txBody>
      </p:sp>
      <p:sp>
        <p:nvSpPr>
          <p:cNvPr id="323593" name="Text Box 9"/>
          <p:cNvSpPr txBox="1">
            <a:spLocks noChangeArrowheads="1"/>
          </p:cNvSpPr>
          <p:nvPr/>
        </p:nvSpPr>
        <p:spPr bwMode="auto">
          <a:xfrm>
            <a:off x="1212850" y="5576888"/>
            <a:ext cx="667543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6. 反映设备的状态（“忙”、“就绪”、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                                 </a:t>
            </a:r>
            <a:r>
              <a:rPr lang="zh-CN" altLang="en-US" sz="2800">
                <a:latin typeface="Times New Roman" panose="02020603050405020304" pitchFamily="18" charset="0"/>
              </a:rPr>
              <a:t>“中断请求”）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212850" y="3609975"/>
            <a:ext cx="4540250" cy="519113"/>
            <a:chOff x="764" y="2274"/>
            <a:chExt cx="2860" cy="327"/>
          </a:xfrm>
        </p:grpSpPr>
        <p:sp>
          <p:nvSpPr>
            <p:cNvPr id="22541" name="Text Box 11"/>
            <p:cNvSpPr txBox="1">
              <a:spLocks noChangeArrowheads="1"/>
            </p:cNvSpPr>
            <p:nvPr/>
          </p:nvSpPr>
          <p:spPr bwMode="auto">
            <a:xfrm>
              <a:off x="764" y="2274"/>
              <a:ext cx="28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3. 实现数据串     并格式转换</a:t>
              </a:r>
            </a:p>
          </p:txBody>
        </p:sp>
        <p:sp>
          <p:nvSpPr>
            <p:cNvPr id="22542" name="Line 12"/>
            <p:cNvSpPr>
              <a:spLocks noChangeShapeType="1"/>
            </p:cNvSpPr>
            <p:nvPr/>
          </p:nvSpPr>
          <p:spPr bwMode="auto">
            <a:xfrm>
              <a:off x="2198" y="2425"/>
              <a:ext cx="2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" name="日期占位符 1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98D687-DF10-47DF-B376-45AD87DE9AA3}" type="datetime1">
              <a:rPr lang="zh-CN" altLang="en-US"/>
              <a:pPr>
                <a:defRPr/>
              </a:pPr>
              <a:t>2018/11/28</a:t>
            </a:fld>
            <a:endParaRPr lang="en-US" altLang="zh-CN"/>
          </a:p>
        </p:txBody>
      </p:sp>
      <p:sp>
        <p:nvSpPr>
          <p:cNvPr id="22540" name="灯片编号占位符 1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fld id="{F60D7008-7274-4941-9B1A-AF8F354A45C8}" type="slidenum">
              <a:rPr lang="zh-CN" altLang="en-US" sz="900">
                <a:solidFill>
                  <a:srgbClr val="898989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t>19</a:t>
            </a:fld>
            <a:endParaRPr lang="en-US" altLang="zh-CN" sz="900">
              <a:solidFill>
                <a:srgbClr val="898989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816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autoUpdateAnimBg="0"/>
      <p:bldP spid="323588" grpId="0" autoUpdateAnimBg="0"/>
      <p:bldP spid="323589" grpId="0" autoUpdateAnimBg="0"/>
      <p:bldP spid="323590" grpId="0" autoUpdateAnimBg="0"/>
      <p:bldP spid="323591" grpId="0" autoUpdateAnimBg="0"/>
      <p:bldP spid="323592" grpId="0" autoUpdateAnimBg="0"/>
      <p:bldP spid="32359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6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</a:rPr>
              <a:t>第九章   输入输出系统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140075"/>
            <a:ext cx="7010400" cy="2160588"/>
          </a:xfrm>
          <a:noFill/>
        </p:spPr>
        <p:txBody>
          <a:bodyPr/>
          <a:lstStyle/>
          <a:p>
            <a:pPr eaLnBrk="1" hangingPunct="1"/>
            <a:endParaRPr lang="en-US" altLang="zh-CN" sz="24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0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4772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二、接口的功能和组成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49325" y="2463800"/>
            <a:ext cx="2474913" cy="2749550"/>
            <a:chOff x="598" y="1552"/>
            <a:chExt cx="1559" cy="1732"/>
          </a:xfrm>
        </p:grpSpPr>
        <p:sp>
          <p:nvSpPr>
            <p:cNvPr id="24624" name="Text Box 4"/>
            <p:cNvSpPr txBox="1">
              <a:spLocks noChangeArrowheads="1"/>
            </p:cNvSpPr>
            <p:nvPr/>
          </p:nvSpPr>
          <p:spPr bwMode="auto">
            <a:xfrm>
              <a:off x="598" y="1552"/>
              <a:ext cx="15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(1) 设备选择线</a:t>
              </a:r>
            </a:p>
          </p:txBody>
        </p:sp>
        <p:sp>
          <p:nvSpPr>
            <p:cNvPr id="24625" name="Text Box 5"/>
            <p:cNvSpPr txBox="1">
              <a:spLocks noChangeArrowheads="1"/>
            </p:cNvSpPr>
            <p:nvPr/>
          </p:nvSpPr>
          <p:spPr bwMode="auto">
            <a:xfrm>
              <a:off x="598" y="2016"/>
              <a:ext cx="11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(2) 数据线</a:t>
              </a:r>
            </a:p>
          </p:txBody>
        </p:sp>
        <p:sp>
          <p:nvSpPr>
            <p:cNvPr id="24626" name="Text Box 6"/>
            <p:cNvSpPr txBox="1">
              <a:spLocks noChangeArrowheads="1"/>
            </p:cNvSpPr>
            <p:nvPr/>
          </p:nvSpPr>
          <p:spPr bwMode="auto">
            <a:xfrm>
              <a:off x="598" y="2480"/>
              <a:ext cx="11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(3) 命令线</a:t>
              </a:r>
            </a:p>
          </p:txBody>
        </p:sp>
        <p:sp>
          <p:nvSpPr>
            <p:cNvPr id="24627" name="Text Box 7"/>
            <p:cNvSpPr txBox="1">
              <a:spLocks noChangeArrowheads="1"/>
            </p:cNvSpPr>
            <p:nvPr/>
          </p:nvSpPr>
          <p:spPr bwMode="auto">
            <a:xfrm>
              <a:off x="598" y="2957"/>
              <a:ext cx="11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(4) 状态线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657600" y="1801813"/>
            <a:ext cx="4953000" cy="4702175"/>
            <a:chOff x="2304" y="1135"/>
            <a:chExt cx="3120" cy="2962"/>
          </a:xfrm>
        </p:grpSpPr>
        <p:sp>
          <p:nvSpPr>
            <p:cNvPr id="24585" name="AutoShape 9"/>
            <p:cNvSpPr>
              <a:spLocks noChangeArrowheads="1"/>
            </p:cNvSpPr>
            <p:nvPr/>
          </p:nvSpPr>
          <p:spPr bwMode="auto">
            <a:xfrm>
              <a:off x="2304" y="1358"/>
              <a:ext cx="3120" cy="82"/>
            </a:xfrm>
            <a:prstGeom prst="leftRightArrow">
              <a:avLst>
                <a:gd name="adj1" fmla="val 50000"/>
                <a:gd name="adj2" fmla="val 18707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4586" name="Text Box 10"/>
            <p:cNvSpPr txBox="1">
              <a:spLocks noChangeArrowheads="1"/>
            </p:cNvSpPr>
            <p:nvPr/>
          </p:nvSpPr>
          <p:spPr bwMode="auto">
            <a:xfrm>
              <a:off x="3312" y="3312"/>
              <a:ext cx="7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I/O </a:t>
              </a:r>
              <a:r>
                <a:rPr lang="zh-CN" altLang="en-US" sz="2000">
                  <a:latin typeface="Times New Roman" panose="02020603050405020304" pitchFamily="18" charset="0"/>
                </a:rPr>
                <a:t>接口</a:t>
              </a:r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3287" y="3250"/>
              <a:ext cx="769" cy="362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grpSp>
          <p:nvGrpSpPr>
            <p:cNvPr id="24588" name="Group 12"/>
            <p:cNvGrpSpPr>
              <a:grpSpLocks/>
            </p:cNvGrpSpPr>
            <p:nvPr/>
          </p:nvGrpSpPr>
          <p:grpSpPr bwMode="auto">
            <a:xfrm>
              <a:off x="3287" y="3773"/>
              <a:ext cx="769" cy="282"/>
              <a:chOff x="3287" y="3773"/>
              <a:chExt cx="769" cy="282"/>
            </a:xfrm>
          </p:grpSpPr>
          <p:sp>
            <p:nvSpPr>
              <p:cNvPr id="24622" name="Text Box 13"/>
              <p:cNvSpPr txBox="1">
                <a:spLocks noChangeArrowheads="1"/>
              </p:cNvSpPr>
              <p:nvPr/>
            </p:nvSpPr>
            <p:spPr bwMode="auto">
              <a:xfrm>
                <a:off x="3450" y="3782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设备</a:t>
                </a:r>
              </a:p>
            </p:txBody>
          </p:sp>
          <p:sp>
            <p:nvSpPr>
              <p:cNvPr id="24623" name="Rectangle 14"/>
              <p:cNvSpPr>
                <a:spLocks noChangeArrowheads="1"/>
              </p:cNvSpPr>
              <p:nvPr/>
            </p:nvSpPr>
            <p:spPr bwMode="auto">
              <a:xfrm>
                <a:off x="3287" y="3773"/>
                <a:ext cx="769" cy="28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24589" name="AutoShape 15"/>
            <p:cNvSpPr>
              <a:spLocks noChangeArrowheads="1"/>
            </p:cNvSpPr>
            <p:nvPr/>
          </p:nvSpPr>
          <p:spPr bwMode="auto">
            <a:xfrm>
              <a:off x="4356" y="1422"/>
              <a:ext cx="108" cy="2658"/>
            </a:xfrm>
            <a:prstGeom prst="upArrow">
              <a:avLst>
                <a:gd name="adj1" fmla="val 57741"/>
                <a:gd name="adj2" fmla="val 167037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4590" name="AutoShape 16"/>
            <p:cNvSpPr>
              <a:spLocks noChangeArrowheads="1"/>
            </p:cNvSpPr>
            <p:nvPr/>
          </p:nvSpPr>
          <p:spPr bwMode="auto">
            <a:xfrm rot="10800000">
              <a:off x="4704" y="1392"/>
              <a:ext cx="99" cy="2658"/>
            </a:xfrm>
            <a:prstGeom prst="upArrow">
              <a:avLst>
                <a:gd name="adj1" fmla="val 57741"/>
                <a:gd name="adj2" fmla="val 182222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4591" name="AutoShape 17"/>
            <p:cNvSpPr>
              <a:spLocks noChangeArrowheads="1"/>
            </p:cNvSpPr>
            <p:nvPr/>
          </p:nvSpPr>
          <p:spPr bwMode="auto">
            <a:xfrm rot="10800000">
              <a:off x="5040" y="1392"/>
              <a:ext cx="85" cy="2658"/>
            </a:xfrm>
            <a:prstGeom prst="upArrow">
              <a:avLst>
                <a:gd name="adj1" fmla="val 57741"/>
                <a:gd name="adj2" fmla="val 212235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4592" name="AutoShape 18"/>
            <p:cNvSpPr>
              <a:spLocks noChangeArrowheads="1"/>
            </p:cNvSpPr>
            <p:nvPr/>
          </p:nvSpPr>
          <p:spPr bwMode="auto">
            <a:xfrm>
              <a:off x="4056" y="3298"/>
              <a:ext cx="707" cy="110"/>
            </a:xfrm>
            <a:prstGeom prst="leftArrow">
              <a:avLst>
                <a:gd name="adj1" fmla="val 50000"/>
                <a:gd name="adj2" fmla="val 123189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4593" name="AutoShape 19"/>
            <p:cNvSpPr>
              <a:spLocks noChangeArrowheads="1"/>
            </p:cNvSpPr>
            <p:nvPr/>
          </p:nvSpPr>
          <p:spPr bwMode="auto">
            <a:xfrm>
              <a:off x="4056" y="3451"/>
              <a:ext cx="1020" cy="101"/>
            </a:xfrm>
            <a:prstGeom prst="leftArrow">
              <a:avLst>
                <a:gd name="adj1" fmla="val 50000"/>
                <a:gd name="adj2" fmla="val 193564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4594" name="Line 20"/>
            <p:cNvSpPr>
              <a:spLocks noChangeShapeType="1"/>
            </p:cNvSpPr>
            <p:nvPr/>
          </p:nvSpPr>
          <p:spPr bwMode="auto">
            <a:xfrm flipV="1">
              <a:off x="3672" y="3612"/>
              <a:ext cx="0" cy="16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5" name="Text Box 21"/>
            <p:cNvSpPr txBox="1">
              <a:spLocks noChangeArrowheads="1"/>
            </p:cNvSpPr>
            <p:nvPr/>
          </p:nvSpPr>
          <p:spPr bwMode="auto">
            <a:xfrm>
              <a:off x="3324" y="2153"/>
              <a:ext cx="7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I/O </a:t>
              </a:r>
              <a:r>
                <a:rPr lang="zh-CN" altLang="en-US" sz="2000">
                  <a:latin typeface="Times New Roman" panose="02020603050405020304" pitchFamily="18" charset="0"/>
                </a:rPr>
                <a:t>接口</a:t>
              </a:r>
            </a:p>
          </p:txBody>
        </p:sp>
        <p:sp>
          <p:nvSpPr>
            <p:cNvPr id="24596" name="Rectangle 22"/>
            <p:cNvSpPr>
              <a:spLocks noChangeArrowheads="1"/>
            </p:cNvSpPr>
            <p:nvPr/>
          </p:nvSpPr>
          <p:spPr bwMode="auto">
            <a:xfrm>
              <a:off x="3287" y="2082"/>
              <a:ext cx="769" cy="36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grpSp>
          <p:nvGrpSpPr>
            <p:cNvPr id="24597" name="Group 23"/>
            <p:cNvGrpSpPr>
              <a:grpSpLocks/>
            </p:cNvGrpSpPr>
            <p:nvPr/>
          </p:nvGrpSpPr>
          <p:grpSpPr bwMode="auto">
            <a:xfrm>
              <a:off x="3287" y="2606"/>
              <a:ext cx="769" cy="281"/>
              <a:chOff x="3287" y="2606"/>
              <a:chExt cx="769" cy="281"/>
            </a:xfrm>
          </p:grpSpPr>
          <p:sp>
            <p:nvSpPr>
              <p:cNvPr id="24620" name="Text Box 24"/>
              <p:cNvSpPr txBox="1">
                <a:spLocks noChangeArrowheads="1"/>
              </p:cNvSpPr>
              <p:nvPr/>
            </p:nvSpPr>
            <p:spPr bwMode="auto">
              <a:xfrm>
                <a:off x="3450" y="2616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设备</a:t>
                </a:r>
              </a:p>
            </p:txBody>
          </p:sp>
          <p:sp>
            <p:nvSpPr>
              <p:cNvPr id="24621" name="Rectangle 25"/>
              <p:cNvSpPr>
                <a:spLocks noChangeArrowheads="1"/>
              </p:cNvSpPr>
              <p:nvPr/>
            </p:nvSpPr>
            <p:spPr bwMode="auto">
              <a:xfrm>
                <a:off x="3287" y="2606"/>
                <a:ext cx="769" cy="281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24598" name="Line 26"/>
            <p:cNvSpPr>
              <a:spLocks noChangeShapeType="1"/>
            </p:cNvSpPr>
            <p:nvPr/>
          </p:nvSpPr>
          <p:spPr bwMode="auto">
            <a:xfrm flipV="1">
              <a:off x="3672" y="2445"/>
              <a:ext cx="0" cy="16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9" name="AutoShape 27"/>
            <p:cNvSpPr>
              <a:spLocks noChangeArrowheads="1"/>
            </p:cNvSpPr>
            <p:nvPr/>
          </p:nvSpPr>
          <p:spPr bwMode="auto">
            <a:xfrm>
              <a:off x="4032" y="2160"/>
              <a:ext cx="744" cy="96"/>
            </a:xfrm>
            <a:prstGeom prst="leftArrow">
              <a:avLst>
                <a:gd name="adj1" fmla="val 50000"/>
                <a:gd name="adj2" fmla="val 148542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4600" name="AutoShape 28"/>
            <p:cNvSpPr>
              <a:spLocks noChangeArrowheads="1"/>
            </p:cNvSpPr>
            <p:nvPr/>
          </p:nvSpPr>
          <p:spPr bwMode="auto">
            <a:xfrm>
              <a:off x="4056" y="2284"/>
              <a:ext cx="1009" cy="116"/>
            </a:xfrm>
            <a:prstGeom prst="leftArrow">
              <a:avLst>
                <a:gd name="adj1" fmla="val 50000"/>
                <a:gd name="adj2" fmla="val 166717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4601" name="AutoShape 29"/>
            <p:cNvSpPr>
              <a:spLocks noChangeArrowheads="1"/>
            </p:cNvSpPr>
            <p:nvPr/>
          </p:nvSpPr>
          <p:spPr bwMode="auto">
            <a:xfrm rot="10800000">
              <a:off x="3606" y="2976"/>
              <a:ext cx="791" cy="96"/>
            </a:xfrm>
            <a:prstGeom prst="leftArrow">
              <a:avLst>
                <a:gd name="adj1" fmla="val 50000"/>
                <a:gd name="adj2" fmla="val 157925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4602" name="Rectangle 30"/>
            <p:cNvSpPr>
              <a:spLocks noChangeArrowheads="1"/>
            </p:cNvSpPr>
            <p:nvPr/>
          </p:nvSpPr>
          <p:spPr bwMode="auto">
            <a:xfrm>
              <a:off x="3600" y="3012"/>
              <a:ext cx="47" cy="22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4603" name="AutoShape 31"/>
            <p:cNvSpPr>
              <a:spLocks noChangeArrowheads="1"/>
            </p:cNvSpPr>
            <p:nvPr/>
          </p:nvSpPr>
          <p:spPr bwMode="auto">
            <a:xfrm rot="10800000">
              <a:off x="3629" y="1813"/>
              <a:ext cx="769" cy="120"/>
            </a:xfrm>
            <a:prstGeom prst="leftArrow">
              <a:avLst>
                <a:gd name="adj1" fmla="val 50000"/>
                <a:gd name="adj2" fmla="val 12282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4604" name="Rectangle 32"/>
            <p:cNvSpPr>
              <a:spLocks noChangeArrowheads="1"/>
            </p:cNvSpPr>
            <p:nvPr/>
          </p:nvSpPr>
          <p:spPr bwMode="auto">
            <a:xfrm>
              <a:off x="3600" y="1841"/>
              <a:ext cx="52" cy="22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4605" name="AutoShape 33"/>
            <p:cNvSpPr>
              <a:spLocks noChangeArrowheads="1"/>
            </p:cNvSpPr>
            <p:nvPr/>
          </p:nvSpPr>
          <p:spPr bwMode="auto">
            <a:xfrm>
              <a:off x="2731" y="2163"/>
              <a:ext cx="556" cy="93"/>
            </a:xfrm>
            <a:prstGeom prst="leftRightArrow">
              <a:avLst>
                <a:gd name="adj1" fmla="val 50000"/>
                <a:gd name="adj2" fmla="val 119570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4606" name="AutoShape 34"/>
            <p:cNvSpPr>
              <a:spLocks noChangeArrowheads="1"/>
            </p:cNvSpPr>
            <p:nvPr/>
          </p:nvSpPr>
          <p:spPr bwMode="auto">
            <a:xfrm>
              <a:off x="2731" y="3360"/>
              <a:ext cx="556" cy="96"/>
            </a:xfrm>
            <a:prstGeom prst="leftRightArrow">
              <a:avLst>
                <a:gd name="adj1" fmla="val 50000"/>
                <a:gd name="adj2" fmla="val 11583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4607" name="Text Box 35"/>
            <p:cNvSpPr txBox="1">
              <a:spLocks noChangeArrowheads="1"/>
            </p:cNvSpPr>
            <p:nvPr/>
          </p:nvSpPr>
          <p:spPr bwMode="auto">
            <a:xfrm>
              <a:off x="2348" y="1548"/>
              <a:ext cx="308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数据线</a:t>
              </a:r>
            </a:p>
          </p:txBody>
        </p:sp>
        <p:sp>
          <p:nvSpPr>
            <p:cNvPr id="24608" name="Text Box 36"/>
            <p:cNvSpPr txBox="1">
              <a:spLocks noChangeArrowheads="1"/>
            </p:cNvSpPr>
            <p:nvPr/>
          </p:nvSpPr>
          <p:spPr bwMode="auto">
            <a:xfrm>
              <a:off x="4757" y="1440"/>
              <a:ext cx="308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命令线</a:t>
              </a:r>
            </a:p>
          </p:txBody>
        </p:sp>
        <p:sp>
          <p:nvSpPr>
            <p:cNvPr id="24609" name="Text Box 37"/>
            <p:cNvSpPr txBox="1">
              <a:spLocks noChangeArrowheads="1"/>
            </p:cNvSpPr>
            <p:nvPr/>
          </p:nvSpPr>
          <p:spPr bwMode="auto">
            <a:xfrm>
              <a:off x="4421" y="1440"/>
              <a:ext cx="308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状态线</a:t>
              </a:r>
            </a:p>
          </p:txBody>
        </p:sp>
        <p:sp>
          <p:nvSpPr>
            <p:cNvPr id="24610" name="Text Box 38"/>
            <p:cNvSpPr txBox="1">
              <a:spLocks noChangeArrowheads="1"/>
            </p:cNvSpPr>
            <p:nvPr/>
          </p:nvSpPr>
          <p:spPr bwMode="auto">
            <a:xfrm>
              <a:off x="4464" y="1135"/>
              <a:ext cx="6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I/O</a:t>
              </a:r>
              <a:r>
                <a:rPr lang="zh-CN" altLang="en-US" sz="2000">
                  <a:latin typeface="Times New Roman" panose="02020603050405020304" pitchFamily="18" charset="0"/>
                </a:rPr>
                <a:t>总线</a:t>
              </a:r>
            </a:p>
          </p:txBody>
        </p:sp>
        <p:sp>
          <p:nvSpPr>
            <p:cNvPr id="24611" name="Text Box 39"/>
            <p:cNvSpPr txBox="1">
              <a:spLocks noChangeArrowheads="1"/>
            </p:cNvSpPr>
            <p:nvPr/>
          </p:nvSpPr>
          <p:spPr bwMode="auto">
            <a:xfrm>
              <a:off x="5049" y="1440"/>
              <a:ext cx="308" cy="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设备选择线</a:t>
              </a:r>
            </a:p>
          </p:txBody>
        </p:sp>
        <p:sp>
          <p:nvSpPr>
            <p:cNvPr id="24612" name="Rectangle 40"/>
            <p:cNvSpPr>
              <a:spLocks noChangeArrowheads="1"/>
            </p:cNvSpPr>
            <p:nvPr/>
          </p:nvSpPr>
          <p:spPr bwMode="auto">
            <a:xfrm flipH="1">
              <a:off x="4752" y="2160"/>
              <a:ext cx="25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4613" name="Rectangle 41"/>
            <p:cNvSpPr>
              <a:spLocks noChangeArrowheads="1"/>
            </p:cNvSpPr>
            <p:nvPr/>
          </p:nvSpPr>
          <p:spPr bwMode="auto">
            <a:xfrm>
              <a:off x="5040" y="2327"/>
              <a:ext cx="48" cy="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4614" name="Rectangle 42"/>
            <p:cNvSpPr>
              <a:spLocks noChangeArrowheads="1"/>
            </p:cNvSpPr>
            <p:nvPr/>
          </p:nvSpPr>
          <p:spPr bwMode="auto">
            <a:xfrm>
              <a:off x="4704" y="1385"/>
              <a:ext cx="96" cy="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4615" name="Rectangle 43"/>
            <p:cNvSpPr>
              <a:spLocks noChangeArrowheads="1"/>
            </p:cNvSpPr>
            <p:nvPr/>
          </p:nvSpPr>
          <p:spPr bwMode="auto">
            <a:xfrm>
              <a:off x="5040" y="1385"/>
              <a:ext cx="96" cy="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4616" name="Rectangle 44"/>
            <p:cNvSpPr>
              <a:spLocks noChangeArrowheads="1"/>
            </p:cNvSpPr>
            <p:nvPr/>
          </p:nvSpPr>
          <p:spPr bwMode="auto">
            <a:xfrm>
              <a:off x="4752" y="3264"/>
              <a:ext cx="25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4617" name="Rectangle 45"/>
            <p:cNvSpPr>
              <a:spLocks noChangeArrowheads="1"/>
            </p:cNvSpPr>
            <p:nvPr/>
          </p:nvSpPr>
          <p:spPr bwMode="auto">
            <a:xfrm>
              <a:off x="5063" y="3408"/>
              <a:ext cx="25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4618" name="Rectangle 46"/>
            <p:cNvSpPr>
              <a:spLocks noChangeArrowheads="1"/>
            </p:cNvSpPr>
            <p:nvPr/>
          </p:nvSpPr>
          <p:spPr bwMode="auto">
            <a:xfrm rot="5400000">
              <a:off x="3648" y="1847"/>
              <a:ext cx="25" cy="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4619" name="AutoShape 47"/>
            <p:cNvSpPr>
              <a:spLocks noChangeArrowheads="1"/>
            </p:cNvSpPr>
            <p:nvPr/>
          </p:nvSpPr>
          <p:spPr bwMode="auto">
            <a:xfrm rot="5400000">
              <a:off x="1389" y="2702"/>
              <a:ext cx="2657" cy="133"/>
            </a:xfrm>
            <a:prstGeom prst="leftRightArrow">
              <a:avLst>
                <a:gd name="adj1" fmla="val 50000"/>
                <a:gd name="adj2" fmla="val 98222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  <p:sp>
        <p:nvSpPr>
          <p:cNvPr id="324656" name="Text Box 48"/>
          <p:cNvSpPr txBox="1">
            <a:spLocks noChangeArrowheads="1"/>
          </p:cNvSpPr>
          <p:nvPr/>
        </p:nvSpPr>
        <p:spPr bwMode="auto">
          <a:xfrm>
            <a:off x="685800" y="1295400"/>
            <a:ext cx="609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3200">
                <a:latin typeface="Times New Roman" panose="02020603050405020304" pitchFamily="18" charset="0"/>
              </a:rPr>
              <a:t>总线连接方式的 </a:t>
            </a:r>
            <a:r>
              <a:rPr lang="en-US" altLang="zh-CN" sz="3200">
                <a:latin typeface="Times New Roman" panose="02020603050405020304" pitchFamily="18" charset="0"/>
              </a:rPr>
              <a:t>I/O </a:t>
            </a:r>
            <a:r>
              <a:rPr lang="zh-CN" altLang="en-US" sz="3200">
                <a:latin typeface="Times New Roman" panose="02020603050405020304" pitchFamily="18" charset="0"/>
              </a:rPr>
              <a:t>接口电路</a:t>
            </a:r>
          </a:p>
        </p:txBody>
      </p:sp>
      <p:sp>
        <p:nvSpPr>
          <p:cNvPr id="324657" name="Rectangle 4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</a:t>
            </a:r>
          </a:p>
        </p:txBody>
      </p:sp>
      <p:sp>
        <p:nvSpPr>
          <p:cNvPr id="51" name="日期占位符 5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763F843-4029-4FA9-B3C0-8859EF0A77A3}" type="datetime1">
              <a:rPr lang="zh-CN" altLang="en-US"/>
              <a:pPr>
                <a:defRPr/>
              </a:pPr>
              <a:t>2018/11/28</a:t>
            </a:fld>
            <a:endParaRPr lang="en-US" altLang="zh-CN"/>
          </a:p>
        </p:txBody>
      </p:sp>
      <p:sp>
        <p:nvSpPr>
          <p:cNvPr id="24584" name="灯片编号占位符 5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fld id="{E5C68931-6FEC-4A14-9E10-1B17A5CBEF20}" type="slidenum">
              <a:rPr lang="zh-CN" altLang="en-US" sz="900">
                <a:solidFill>
                  <a:srgbClr val="898989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t>20</a:t>
            </a:fld>
            <a:endParaRPr lang="en-US" altLang="zh-CN" sz="900">
              <a:solidFill>
                <a:srgbClr val="898989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106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5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41325" y="349250"/>
            <a:ext cx="4311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2. 接口的功能和组成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325635" name="Text Box 3"/>
          <p:cNvSpPr txBox="1">
            <a:spLocks noChangeArrowheads="1"/>
          </p:cNvSpPr>
          <p:nvPr/>
        </p:nvSpPr>
        <p:spPr bwMode="auto">
          <a:xfrm>
            <a:off x="1889125" y="982663"/>
            <a:ext cx="1000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rgbClr val="0419E0"/>
                </a:solidFill>
                <a:latin typeface="Times New Roman" panose="02020603050405020304" pitchFamily="18" charset="0"/>
              </a:rPr>
              <a:t>功能</a:t>
            </a:r>
          </a:p>
        </p:txBody>
      </p:sp>
      <p:sp>
        <p:nvSpPr>
          <p:cNvPr id="325636" name="Text Box 4"/>
          <p:cNvSpPr txBox="1">
            <a:spLocks noChangeArrowheads="1"/>
          </p:cNvSpPr>
          <p:nvPr/>
        </p:nvSpPr>
        <p:spPr bwMode="auto">
          <a:xfrm>
            <a:off x="5700713" y="982663"/>
            <a:ext cx="1000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rgbClr val="0419E0"/>
                </a:solidFill>
                <a:latin typeface="Times New Roman" panose="02020603050405020304" pitchFamily="18" charset="0"/>
              </a:rPr>
              <a:t>组成</a:t>
            </a:r>
          </a:p>
        </p:txBody>
      </p:sp>
      <p:sp>
        <p:nvSpPr>
          <p:cNvPr id="325637" name="Text Box 5"/>
          <p:cNvSpPr txBox="1">
            <a:spLocks noChangeArrowheads="1"/>
          </p:cNvSpPr>
          <p:nvPr/>
        </p:nvSpPr>
        <p:spPr bwMode="auto">
          <a:xfrm>
            <a:off x="1127125" y="1682750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选址功能</a:t>
            </a:r>
          </a:p>
        </p:txBody>
      </p:sp>
      <p:sp>
        <p:nvSpPr>
          <p:cNvPr id="325638" name="Text Box 6"/>
          <p:cNvSpPr txBox="1">
            <a:spLocks noChangeArrowheads="1"/>
          </p:cNvSpPr>
          <p:nvPr/>
        </p:nvSpPr>
        <p:spPr bwMode="auto">
          <a:xfrm>
            <a:off x="1127125" y="2324100"/>
            <a:ext cx="2684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传送命令的功能</a:t>
            </a:r>
          </a:p>
        </p:txBody>
      </p:sp>
      <p:sp>
        <p:nvSpPr>
          <p:cNvPr id="325639" name="Text Box 7"/>
          <p:cNvSpPr txBox="1">
            <a:spLocks noChangeArrowheads="1"/>
          </p:cNvSpPr>
          <p:nvPr/>
        </p:nvSpPr>
        <p:spPr bwMode="auto">
          <a:xfrm>
            <a:off x="1127125" y="2965450"/>
            <a:ext cx="2684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传送数据的功能</a:t>
            </a:r>
          </a:p>
        </p:txBody>
      </p:sp>
      <p:sp>
        <p:nvSpPr>
          <p:cNvPr id="325640" name="Text Box 8"/>
          <p:cNvSpPr txBox="1">
            <a:spLocks noChangeArrowheads="1"/>
          </p:cNvSpPr>
          <p:nvPr/>
        </p:nvSpPr>
        <p:spPr bwMode="auto">
          <a:xfrm>
            <a:off x="1127125" y="3606800"/>
            <a:ext cx="3398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反映设备状态的功能</a:t>
            </a:r>
          </a:p>
        </p:txBody>
      </p:sp>
      <p:sp>
        <p:nvSpPr>
          <p:cNvPr id="325641" name="Text Box 9"/>
          <p:cNvSpPr txBox="1">
            <a:spLocks noChangeArrowheads="1"/>
          </p:cNvSpPr>
          <p:nvPr/>
        </p:nvSpPr>
        <p:spPr bwMode="auto">
          <a:xfrm>
            <a:off x="4991100" y="1682750"/>
            <a:ext cx="2614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设备选择电路</a:t>
            </a:r>
          </a:p>
        </p:txBody>
      </p:sp>
      <p:sp>
        <p:nvSpPr>
          <p:cNvPr id="325642" name="Text Box 10"/>
          <p:cNvSpPr txBox="1">
            <a:spLocks noChangeArrowheads="1"/>
          </p:cNvSpPr>
          <p:nvPr/>
        </p:nvSpPr>
        <p:spPr bwMode="auto">
          <a:xfrm>
            <a:off x="4991100" y="2301875"/>
            <a:ext cx="4621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命令寄存器、命令译码器</a:t>
            </a:r>
          </a:p>
        </p:txBody>
      </p:sp>
      <p:sp>
        <p:nvSpPr>
          <p:cNvPr id="325643" name="Text Box 11"/>
          <p:cNvSpPr txBox="1">
            <a:spLocks noChangeArrowheads="1"/>
          </p:cNvSpPr>
          <p:nvPr/>
        </p:nvSpPr>
        <p:spPr bwMode="auto">
          <a:xfrm>
            <a:off x="4991100" y="2965450"/>
            <a:ext cx="3016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数据缓冲寄存器</a:t>
            </a:r>
          </a:p>
        </p:txBody>
      </p:sp>
      <p:sp>
        <p:nvSpPr>
          <p:cNvPr id="325644" name="Text Box 12"/>
          <p:cNvSpPr txBox="1">
            <a:spLocks noChangeArrowheads="1"/>
          </p:cNvSpPr>
          <p:nvPr/>
        </p:nvSpPr>
        <p:spPr bwMode="auto">
          <a:xfrm>
            <a:off x="4991100" y="3606800"/>
            <a:ext cx="2614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设备状态标记</a:t>
            </a:r>
          </a:p>
        </p:txBody>
      </p:sp>
      <p:sp>
        <p:nvSpPr>
          <p:cNvPr id="325645" name="Text Box 13"/>
          <p:cNvSpPr txBox="1">
            <a:spLocks noChangeArrowheads="1"/>
          </p:cNvSpPr>
          <p:nvPr/>
        </p:nvSpPr>
        <p:spPr bwMode="auto">
          <a:xfrm>
            <a:off x="2041525" y="4248150"/>
            <a:ext cx="2316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完成触发器 </a:t>
            </a:r>
            <a:r>
              <a:rPr lang="en-US" altLang="zh-CN" sz="28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25646" name="Text Box 14"/>
          <p:cNvSpPr txBox="1">
            <a:spLocks noChangeArrowheads="1"/>
          </p:cNvSpPr>
          <p:nvPr/>
        </p:nvSpPr>
        <p:spPr bwMode="auto">
          <a:xfrm>
            <a:off x="2041525" y="4889500"/>
            <a:ext cx="2295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工作触发器 </a:t>
            </a:r>
            <a:r>
              <a:rPr lang="en-US" altLang="zh-CN" sz="28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25647" name="Text Box 15"/>
          <p:cNvSpPr txBox="1">
            <a:spLocks noChangeArrowheads="1"/>
          </p:cNvSpPr>
          <p:nvPr/>
        </p:nvSpPr>
        <p:spPr bwMode="auto">
          <a:xfrm>
            <a:off x="2041525" y="5530850"/>
            <a:ext cx="3662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中断请求触发器 </a:t>
            </a:r>
            <a:r>
              <a:rPr lang="en-US" altLang="zh-CN" sz="2800">
                <a:latin typeface="Times New Roman" panose="02020603050405020304" pitchFamily="18" charset="0"/>
              </a:rPr>
              <a:t>INTR</a:t>
            </a:r>
          </a:p>
        </p:txBody>
      </p:sp>
      <p:sp>
        <p:nvSpPr>
          <p:cNvPr id="325648" name="Text Box 16"/>
          <p:cNvSpPr txBox="1">
            <a:spLocks noChangeArrowheads="1"/>
          </p:cNvSpPr>
          <p:nvPr/>
        </p:nvSpPr>
        <p:spPr bwMode="auto">
          <a:xfrm>
            <a:off x="2041525" y="6194425"/>
            <a:ext cx="3125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屏蔽触发器 </a:t>
            </a:r>
            <a:r>
              <a:rPr lang="en-US" altLang="zh-CN" sz="2800">
                <a:latin typeface="Times New Roman" panose="02020603050405020304" pitchFamily="18" charset="0"/>
              </a:rPr>
              <a:t>MASK</a:t>
            </a:r>
          </a:p>
        </p:txBody>
      </p:sp>
      <p:sp>
        <p:nvSpPr>
          <p:cNvPr id="325649" name="AutoShape 17"/>
          <p:cNvSpPr>
            <a:spLocks/>
          </p:cNvSpPr>
          <p:nvPr/>
        </p:nvSpPr>
        <p:spPr bwMode="auto">
          <a:xfrm>
            <a:off x="1676400" y="4495800"/>
            <a:ext cx="304800" cy="1981200"/>
          </a:xfrm>
          <a:prstGeom prst="leftBrace">
            <a:avLst>
              <a:gd name="adj1" fmla="val 541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800">
              <a:latin typeface="宋体" panose="02010600030101010101" pitchFamily="2" charset="-122"/>
            </a:endParaRPr>
          </a:p>
        </p:txBody>
      </p:sp>
      <p:sp>
        <p:nvSpPr>
          <p:cNvPr id="325650" name="Rectangle 1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</a:t>
            </a:r>
          </a:p>
        </p:txBody>
      </p:sp>
      <p:sp>
        <p:nvSpPr>
          <p:cNvPr id="20" name="日期占位符 1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FBC12B-55D5-4146-B7BB-20190F37B8F4}" type="datetime1">
              <a:rPr lang="zh-CN" altLang="en-US"/>
              <a:pPr>
                <a:defRPr/>
              </a:pPr>
              <a:t>2018/11/28</a:t>
            </a:fld>
            <a:endParaRPr lang="en-US" altLang="zh-CN"/>
          </a:p>
        </p:txBody>
      </p:sp>
      <p:sp>
        <p:nvSpPr>
          <p:cNvPr id="25620" name="灯片编号占位符 2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fld id="{6DE3E73D-85AF-4067-961D-AB9D6D8DE3BB}" type="slidenum">
              <a:rPr lang="zh-CN" altLang="en-US" sz="900">
                <a:solidFill>
                  <a:srgbClr val="898989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t>21</a:t>
            </a:fld>
            <a:endParaRPr lang="en-US" altLang="zh-CN" sz="900">
              <a:solidFill>
                <a:srgbClr val="898989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96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32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2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2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2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autoUpdateAnimBg="0"/>
      <p:bldP spid="325636" grpId="0" autoUpdateAnimBg="0"/>
      <p:bldP spid="325637" grpId="0" autoUpdateAnimBg="0"/>
      <p:bldP spid="325638" grpId="0" autoUpdateAnimBg="0"/>
      <p:bldP spid="325639" grpId="0" autoUpdateAnimBg="0"/>
      <p:bldP spid="325640" grpId="0" autoUpdateAnimBg="0"/>
      <p:bldP spid="325641" grpId="0" autoUpdateAnimBg="0"/>
      <p:bldP spid="325642" grpId="0" autoUpdateAnimBg="0"/>
      <p:bldP spid="325643" grpId="0" autoUpdateAnimBg="0"/>
      <p:bldP spid="325644" grpId="0" autoUpdateAnimBg="0"/>
      <p:bldP spid="325645" grpId="0" autoUpdateAnimBg="0"/>
      <p:bldP spid="325646" grpId="0" autoUpdateAnimBg="0"/>
      <p:bldP spid="325647" grpId="0" autoUpdateAnimBg="0"/>
      <p:bldP spid="325648" grpId="0" autoUpdateAnimBg="0"/>
      <p:bldP spid="3256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746125" y="381000"/>
            <a:ext cx="46275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3. I/O </a:t>
            </a:r>
            <a:r>
              <a:rPr lang="zh-CN" altLang="en-US" sz="3600">
                <a:latin typeface="Times New Roman" panose="02020603050405020304" pitchFamily="18" charset="0"/>
              </a:rPr>
              <a:t>接口的基本组成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146675" y="4343400"/>
            <a:ext cx="1905000" cy="838200"/>
            <a:chOff x="3120" y="2976"/>
            <a:chExt cx="1200" cy="528"/>
          </a:xfrm>
        </p:grpSpPr>
        <p:sp>
          <p:nvSpPr>
            <p:cNvPr id="27693" name="Text Box 4"/>
            <p:cNvSpPr txBox="1">
              <a:spLocks noChangeArrowheads="1"/>
            </p:cNvSpPr>
            <p:nvPr/>
          </p:nvSpPr>
          <p:spPr bwMode="auto">
            <a:xfrm>
              <a:off x="3206" y="3033"/>
              <a:ext cx="107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  命令寄存器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和命令译码器</a:t>
              </a:r>
            </a:p>
          </p:txBody>
        </p:sp>
        <p:sp>
          <p:nvSpPr>
            <p:cNvPr id="27694" name="Rectangle 5"/>
            <p:cNvSpPr>
              <a:spLocks noChangeArrowheads="1"/>
            </p:cNvSpPr>
            <p:nvPr/>
          </p:nvSpPr>
          <p:spPr bwMode="auto">
            <a:xfrm>
              <a:off x="3120" y="2976"/>
              <a:ext cx="1200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146675" y="2743200"/>
            <a:ext cx="1905000" cy="838200"/>
            <a:chOff x="3120" y="2976"/>
            <a:chExt cx="1200" cy="528"/>
          </a:xfrm>
        </p:grpSpPr>
        <p:sp>
          <p:nvSpPr>
            <p:cNvPr id="27691" name="Text Box 7"/>
            <p:cNvSpPr txBox="1">
              <a:spLocks noChangeArrowheads="1"/>
            </p:cNvSpPr>
            <p:nvPr/>
          </p:nvSpPr>
          <p:spPr bwMode="auto">
            <a:xfrm>
              <a:off x="3206" y="3033"/>
              <a:ext cx="88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   设备选择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       电路</a:t>
              </a:r>
            </a:p>
          </p:txBody>
        </p:sp>
        <p:sp>
          <p:nvSpPr>
            <p:cNvPr id="27692" name="Rectangle 8"/>
            <p:cNvSpPr>
              <a:spLocks noChangeArrowheads="1"/>
            </p:cNvSpPr>
            <p:nvPr/>
          </p:nvSpPr>
          <p:spPr bwMode="auto">
            <a:xfrm>
              <a:off x="3120" y="2976"/>
              <a:ext cx="1200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51075" y="4343400"/>
            <a:ext cx="1905000" cy="838200"/>
            <a:chOff x="3120" y="2976"/>
            <a:chExt cx="1200" cy="528"/>
          </a:xfrm>
        </p:grpSpPr>
        <p:sp>
          <p:nvSpPr>
            <p:cNvPr id="27689" name="Text Box 10"/>
            <p:cNvSpPr txBox="1">
              <a:spLocks noChangeArrowheads="1"/>
            </p:cNvSpPr>
            <p:nvPr/>
          </p:nvSpPr>
          <p:spPr bwMode="auto">
            <a:xfrm>
              <a:off x="3206" y="3033"/>
              <a:ext cx="88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   设备状态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       标记</a:t>
              </a:r>
            </a:p>
          </p:txBody>
        </p:sp>
        <p:sp>
          <p:nvSpPr>
            <p:cNvPr id="27690" name="Rectangle 11"/>
            <p:cNvSpPr>
              <a:spLocks noChangeArrowheads="1"/>
            </p:cNvSpPr>
            <p:nvPr/>
          </p:nvSpPr>
          <p:spPr bwMode="auto">
            <a:xfrm>
              <a:off x="3120" y="2976"/>
              <a:ext cx="1200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251075" y="2743200"/>
            <a:ext cx="1905000" cy="838200"/>
            <a:chOff x="3120" y="2976"/>
            <a:chExt cx="1200" cy="528"/>
          </a:xfrm>
        </p:grpSpPr>
        <p:sp>
          <p:nvSpPr>
            <p:cNvPr id="27687" name="Text Box 13"/>
            <p:cNvSpPr txBox="1">
              <a:spLocks noChangeArrowheads="1"/>
            </p:cNvSpPr>
            <p:nvPr/>
          </p:nvSpPr>
          <p:spPr bwMode="auto">
            <a:xfrm>
              <a:off x="3206" y="3033"/>
              <a:ext cx="97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    数据缓冲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 寄存器</a:t>
              </a:r>
              <a:r>
                <a:rPr lang="en-US" altLang="zh-CN" sz="2000">
                  <a:latin typeface="Times New Roman" panose="02020603050405020304" pitchFamily="18" charset="0"/>
                </a:rPr>
                <a:t>DBR</a:t>
              </a:r>
            </a:p>
          </p:txBody>
        </p:sp>
        <p:sp>
          <p:nvSpPr>
            <p:cNvPr id="27688" name="Rectangle 14"/>
            <p:cNvSpPr>
              <a:spLocks noChangeArrowheads="1"/>
            </p:cNvSpPr>
            <p:nvPr/>
          </p:nvSpPr>
          <p:spPr bwMode="auto">
            <a:xfrm>
              <a:off x="3120" y="2976"/>
              <a:ext cx="1200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4424363" y="2743200"/>
            <a:ext cx="493712" cy="2438400"/>
            <a:chOff x="3001" y="1968"/>
            <a:chExt cx="311" cy="1536"/>
          </a:xfrm>
        </p:grpSpPr>
        <p:sp>
          <p:nvSpPr>
            <p:cNvPr id="27685" name="Text Box 16"/>
            <p:cNvSpPr txBox="1">
              <a:spLocks noChangeArrowheads="1"/>
            </p:cNvSpPr>
            <p:nvPr/>
          </p:nvSpPr>
          <p:spPr bwMode="auto">
            <a:xfrm>
              <a:off x="3004" y="2057"/>
              <a:ext cx="308" cy="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     控制逻辑电路</a:t>
              </a:r>
            </a:p>
          </p:txBody>
        </p:sp>
        <p:sp>
          <p:nvSpPr>
            <p:cNvPr id="27686" name="Rectangle 17"/>
            <p:cNvSpPr>
              <a:spLocks noChangeArrowheads="1"/>
            </p:cNvSpPr>
            <p:nvPr/>
          </p:nvSpPr>
          <p:spPr bwMode="auto">
            <a:xfrm>
              <a:off x="3001" y="1968"/>
              <a:ext cx="288" cy="15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2022475" y="1981200"/>
            <a:ext cx="5257800" cy="3429000"/>
            <a:chOff x="1274" y="1248"/>
            <a:chExt cx="3312" cy="2160"/>
          </a:xfrm>
        </p:grpSpPr>
        <p:sp>
          <p:nvSpPr>
            <p:cNvPr id="27683" name="Rectangle 19"/>
            <p:cNvSpPr>
              <a:spLocks noChangeArrowheads="1"/>
            </p:cNvSpPr>
            <p:nvPr/>
          </p:nvSpPr>
          <p:spPr bwMode="auto">
            <a:xfrm>
              <a:off x="1274" y="1248"/>
              <a:ext cx="3312" cy="216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7684" name="Text Box 20"/>
            <p:cNvSpPr txBox="1">
              <a:spLocks noChangeArrowheads="1"/>
            </p:cNvSpPr>
            <p:nvPr/>
          </p:nvSpPr>
          <p:spPr bwMode="auto">
            <a:xfrm>
              <a:off x="2592" y="1401"/>
              <a:ext cx="6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lgDashDot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I/O</a:t>
              </a:r>
              <a:r>
                <a:rPr lang="zh-CN" altLang="en-US" sz="2000">
                  <a:latin typeface="Times New Roman" panose="02020603050405020304" pitchFamily="18" charset="0"/>
                </a:rPr>
                <a:t>接口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381000" y="1981200"/>
            <a:ext cx="8499475" cy="3429000"/>
            <a:chOff x="240" y="1248"/>
            <a:chExt cx="5354" cy="2160"/>
          </a:xfrm>
        </p:grpSpPr>
        <p:grpSp>
          <p:nvGrpSpPr>
            <p:cNvPr id="27661" name="Group 22"/>
            <p:cNvGrpSpPr>
              <a:grpSpLocks/>
            </p:cNvGrpSpPr>
            <p:nvPr/>
          </p:nvGrpSpPr>
          <p:grpSpPr bwMode="auto">
            <a:xfrm>
              <a:off x="4586" y="1248"/>
              <a:ext cx="1008" cy="2160"/>
              <a:chOff x="4586" y="1248"/>
              <a:chExt cx="1008" cy="2160"/>
            </a:xfrm>
          </p:grpSpPr>
          <p:grpSp>
            <p:nvGrpSpPr>
              <p:cNvPr id="27674" name="Group 23"/>
              <p:cNvGrpSpPr>
                <a:grpSpLocks/>
              </p:cNvGrpSpPr>
              <p:nvPr/>
            </p:nvGrpSpPr>
            <p:grpSpPr bwMode="auto">
              <a:xfrm>
                <a:off x="5210" y="1248"/>
                <a:ext cx="384" cy="2160"/>
                <a:chOff x="5280" y="1440"/>
                <a:chExt cx="384" cy="2160"/>
              </a:xfrm>
            </p:grpSpPr>
            <p:sp>
              <p:nvSpPr>
                <p:cNvPr id="27681" name="Rectangle 24"/>
                <p:cNvSpPr>
                  <a:spLocks noChangeArrowheads="1"/>
                </p:cNvSpPr>
                <p:nvPr/>
              </p:nvSpPr>
              <p:spPr bwMode="auto">
                <a:xfrm>
                  <a:off x="5280" y="1440"/>
                  <a:ext cx="384" cy="216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20000"/>
                    </a:spcBef>
                    <a:buFontTx/>
                    <a:buNone/>
                  </a:pPr>
                  <a:endParaRPr lang="zh-CN" altLang="en-US" sz="80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2768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328" y="2082"/>
                  <a:ext cx="308" cy="9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>
                      <a:latin typeface="Times New Roman" panose="02020603050405020304" pitchFamily="18" charset="0"/>
                    </a:rPr>
                    <a:t>外  部  设  备</a:t>
                  </a:r>
                </a:p>
              </p:txBody>
            </p:sp>
          </p:grpSp>
          <p:sp>
            <p:nvSpPr>
              <p:cNvPr id="27675" name="AutoShape 26"/>
              <p:cNvSpPr>
                <a:spLocks noChangeArrowheads="1"/>
              </p:cNvSpPr>
              <p:nvPr/>
            </p:nvSpPr>
            <p:spPr bwMode="auto">
              <a:xfrm>
                <a:off x="4599" y="1872"/>
                <a:ext cx="601" cy="192"/>
              </a:xfrm>
              <a:prstGeom prst="leftRightArrow">
                <a:avLst>
                  <a:gd name="adj1" fmla="val 50000"/>
                  <a:gd name="adj2" fmla="val 62604"/>
                </a:avLst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27676" name="Line 27"/>
              <p:cNvSpPr>
                <a:spLocks noChangeShapeType="1"/>
              </p:cNvSpPr>
              <p:nvPr/>
            </p:nvSpPr>
            <p:spPr bwMode="auto">
              <a:xfrm>
                <a:off x="4586" y="244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77" name="Line 28"/>
              <p:cNvSpPr>
                <a:spLocks noChangeShapeType="1"/>
              </p:cNvSpPr>
              <p:nvPr/>
            </p:nvSpPr>
            <p:spPr bwMode="auto">
              <a:xfrm rot="10800000">
                <a:off x="4586" y="3024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78" name="Text Box 29"/>
              <p:cNvSpPr txBox="1">
                <a:spLocks noChangeArrowheads="1"/>
              </p:cNvSpPr>
              <p:nvPr/>
            </p:nvSpPr>
            <p:spPr bwMode="auto">
              <a:xfrm>
                <a:off x="4586" y="1622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数据线</a:t>
                </a:r>
              </a:p>
            </p:txBody>
          </p:sp>
          <p:sp>
            <p:nvSpPr>
              <p:cNvPr id="27679" name="Text Box 30"/>
              <p:cNvSpPr txBox="1">
                <a:spLocks noChangeArrowheads="1"/>
              </p:cNvSpPr>
              <p:nvPr/>
            </p:nvSpPr>
            <p:spPr bwMode="auto">
              <a:xfrm>
                <a:off x="4682" y="2158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命令</a:t>
                </a:r>
              </a:p>
            </p:txBody>
          </p:sp>
          <p:sp>
            <p:nvSpPr>
              <p:cNvPr id="27680" name="Text Box 31"/>
              <p:cNvSpPr txBox="1">
                <a:spLocks noChangeArrowheads="1"/>
              </p:cNvSpPr>
              <p:nvPr/>
            </p:nvSpPr>
            <p:spPr bwMode="auto">
              <a:xfrm>
                <a:off x="4682" y="2736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状态</a:t>
                </a:r>
              </a:p>
            </p:txBody>
          </p:sp>
        </p:grpSp>
        <p:grpSp>
          <p:nvGrpSpPr>
            <p:cNvPr id="27662" name="Group 32"/>
            <p:cNvGrpSpPr>
              <a:grpSpLocks/>
            </p:cNvGrpSpPr>
            <p:nvPr/>
          </p:nvGrpSpPr>
          <p:grpSpPr bwMode="auto">
            <a:xfrm>
              <a:off x="240" y="1248"/>
              <a:ext cx="1028" cy="2160"/>
              <a:chOff x="240" y="1248"/>
              <a:chExt cx="1028" cy="2160"/>
            </a:xfrm>
          </p:grpSpPr>
          <p:sp>
            <p:nvSpPr>
              <p:cNvPr id="27663" name="AutoShape 33"/>
              <p:cNvSpPr>
                <a:spLocks noChangeArrowheads="1"/>
              </p:cNvSpPr>
              <p:nvPr/>
            </p:nvSpPr>
            <p:spPr bwMode="auto">
              <a:xfrm>
                <a:off x="668" y="1776"/>
                <a:ext cx="589" cy="192"/>
              </a:xfrm>
              <a:prstGeom prst="leftRightArrow">
                <a:avLst>
                  <a:gd name="adj1" fmla="val 50000"/>
                  <a:gd name="adj2" fmla="val 61354"/>
                </a:avLst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27664" name="Text Box 34"/>
              <p:cNvSpPr txBox="1">
                <a:spLocks noChangeArrowheads="1"/>
              </p:cNvSpPr>
              <p:nvPr/>
            </p:nvSpPr>
            <p:spPr bwMode="auto">
              <a:xfrm>
                <a:off x="650" y="1526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数据线</a:t>
                </a:r>
              </a:p>
            </p:txBody>
          </p:sp>
          <p:sp>
            <p:nvSpPr>
              <p:cNvPr id="27665" name="Text Box 35"/>
              <p:cNvSpPr txBox="1">
                <a:spLocks noChangeArrowheads="1"/>
              </p:cNvSpPr>
              <p:nvPr/>
            </p:nvSpPr>
            <p:spPr bwMode="auto">
              <a:xfrm>
                <a:off x="650" y="2400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命令线</a:t>
                </a:r>
              </a:p>
            </p:txBody>
          </p:sp>
          <p:sp>
            <p:nvSpPr>
              <p:cNvPr id="27666" name="Text Box 36"/>
              <p:cNvSpPr txBox="1">
                <a:spLocks noChangeArrowheads="1"/>
              </p:cNvSpPr>
              <p:nvPr/>
            </p:nvSpPr>
            <p:spPr bwMode="auto">
              <a:xfrm>
                <a:off x="650" y="2784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状态线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7667" name="Group 37"/>
              <p:cNvGrpSpPr>
                <a:grpSpLocks/>
              </p:cNvGrpSpPr>
              <p:nvPr/>
            </p:nvGrpSpPr>
            <p:grpSpPr bwMode="auto">
              <a:xfrm>
                <a:off x="240" y="1248"/>
                <a:ext cx="446" cy="2160"/>
                <a:chOff x="310" y="1488"/>
                <a:chExt cx="446" cy="2160"/>
              </a:xfrm>
            </p:grpSpPr>
            <p:sp>
              <p:nvSpPr>
                <p:cNvPr id="27672" name="Rectangle 38"/>
                <p:cNvSpPr>
                  <a:spLocks noChangeArrowheads="1"/>
                </p:cNvSpPr>
                <p:nvPr/>
              </p:nvSpPr>
              <p:spPr bwMode="auto">
                <a:xfrm>
                  <a:off x="336" y="1488"/>
                  <a:ext cx="384" cy="216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20000"/>
                    </a:spcBef>
                    <a:buFontTx/>
                    <a:buNone/>
                  </a:pPr>
                  <a:endParaRPr lang="zh-CN" altLang="en-US" sz="80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2767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10" y="2438"/>
                  <a:ext cx="44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CPU</a:t>
                  </a:r>
                </a:p>
              </p:txBody>
            </p:sp>
          </p:grpSp>
          <p:sp>
            <p:nvSpPr>
              <p:cNvPr id="27668" name="AutoShape 40"/>
              <p:cNvSpPr>
                <a:spLocks noChangeArrowheads="1"/>
              </p:cNvSpPr>
              <p:nvPr/>
            </p:nvSpPr>
            <p:spPr bwMode="auto">
              <a:xfrm>
                <a:off x="646" y="2208"/>
                <a:ext cx="601" cy="192"/>
              </a:xfrm>
              <a:prstGeom prst="rightArrow">
                <a:avLst>
                  <a:gd name="adj1" fmla="val 50000"/>
                  <a:gd name="adj2" fmla="val 78255"/>
                </a:avLst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27669" name="AutoShape 41"/>
              <p:cNvSpPr>
                <a:spLocks noChangeArrowheads="1"/>
              </p:cNvSpPr>
              <p:nvPr/>
            </p:nvSpPr>
            <p:spPr bwMode="auto">
              <a:xfrm>
                <a:off x="646" y="2624"/>
                <a:ext cx="601" cy="192"/>
              </a:xfrm>
              <a:prstGeom prst="rightArrow">
                <a:avLst>
                  <a:gd name="adj1" fmla="val 50000"/>
                  <a:gd name="adj2" fmla="val 78255"/>
                </a:avLst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27670" name="AutoShape 42"/>
              <p:cNvSpPr>
                <a:spLocks noChangeArrowheads="1"/>
              </p:cNvSpPr>
              <p:nvPr/>
            </p:nvSpPr>
            <p:spPr bwMode="auto">
              <a:xfrm rot="10800000">
                <a:off x="667" y="3023"/>
                <a:ext cx="601" cy="192"/>
              </a:xfrm>
              <a:prstGeom prst="rightArrow">
                <a:avLst>
                  <a:gd name="adj1" fmla="val 50000"/>
                  <a:gd name="adj2" fmla="val 78255"/>
                </a:avLst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27671" name="Text Box 43"/>
              <p:cNvSpPr txBox="1">
                <a:spLocks noChangeArrowheads="1"/>
              </p:cNvSpPr>
              <p:nvPr/>
            </p:nvSpPr>
            <p:spPr bwMode="auto">
              <a:xfrm>
                <a:off x="650" y="1968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地址线</a:t>
                </a:r>
              </a:p>
            </p:txBody>
          </p:sp>
        </p:grpSp>
      </p:grpSp>
      <p:sp>
        <p:nvSpPr>
          <p:cNvPr id="326700" name="Rectangle 4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</a:t>
            </a:r>
          </a:p>
        </p:txBody>
      </p:sp>
      <p:sp>
        <p:nvSpPr>
          <p:cNvPr id="46" name="日期占位符 4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FF099D5-50DF-4FA3-84D3-877FDC8D0250}" type="datetime1">
              <a:rPr lang="zh-CN" altLang="en-US"/>
              <a:pPr>
                <a:defRPr/>
              </a:pPr>
              <a:t>2018/11/28</a:t>
            </a:fld>
            <a:endParaRPr lang="en-US" altLang="zh-CN"/>
          </a:p>
        </p:txBody>
      </p:sp>
      <p:sp>
        <p:nvSpPr>
          <p:cNvPr id="27660" name="灯片编号占位符 4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fld id="{AAD433CE-4EBA-43F9-BE6A-07349EE19B9B}" type="slidenum">
              <a:rPr lang="zh-CN" altLang="en-US" sz="900">
                <a:solidFill>
                  <a:srgbClr val="898989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t>22</a:t>
            </a:fld>
            <a:endParaRPr lang="en-US" altLang="zh-CN" sz="900">
              <a:solidFill>
                <a:srgbClr val="898989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450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9</a:t>
            </a:r>
            <a:r>
              <a:rPr lang="zh-CN" altLang="en-US" b="1" dirty="0" smtClean="0"/>
              <a:t>.4   程序查询方式</a:t>
            </a:r>
          </a:p>
        </p:txBody>
      </p:sp>
      <p:sp>
        <p:nvSpPr>
          <p:cNvPr id="328707" name="Text Box 3"/>
          <p:cNvSpPr txBox="1">
            <a:spLocks noChangeArrowheads="1"/>
          </p:cNvSpPr>
          <p:nvPr/>
        </p:nvSpPr>
        <p:spPr bwMode="auto">
          <a:xfrm>
            <a:off x="381000" y="1125538"/>
            <a:ext cx="3435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一、程序查询流程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33838" y="1201738"/>
            <a:ext cx="4610100" cy="5486400"/>
            <a:chOff x="2541" y="816"/>
            <a:chExt cx="2904" cy="3456"/>
          </a:xfrm>
        </p:grpSpPr>
        <p:grpSp>
          <p:nvGrpSpPr>
            <p:cNvPr id="30750" name="Group 5"/>
            <p:cNvGrpSpPr>
              <a:grpSpLocks/>
            </p:cNvGrpSpPr>
            <p:nvPr/>
          </p:nvGrpSpPr>
          <p:grpSpPr bwMode="auto">
            <a:xfrm>
              <a:off x="2945" y="1063"/>
              <a:ext cx="1196" cy="250"/>
              <a:chOff x="2945" y="1063"/>
              <a:chExt cx="1196" cy="250"/>
            </a:xfrm>
          </p:grpSpPr>
          <p:sp>
            <p:nvSpPr>
              <p:cNvPr id="30778" name="Text Box 6"/>
              <p:cNvSpPr txBox="1">
                <a:spLocks noChangeArrowheads="1"/>
              </p:cNvSpPr>
              <p:nvPr/>
            </p:nvSpPr>
            <p:spPr bwMode="auto">
              <a:xfrm>
                <a:off x="2945" y="1063"/>
                <a:ext cx="1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检查状态标记1 </a:t>
                </a:r>
              </a:p>
            </p:txBody>
          </p:sp>
          <p:sp>
            <p:nvSpPr>
              <p:cNvPr id="30779" name="Rectangle 7"/>
              <p:cNvSpPr>
                <a:spLocks noChangeArrowheads="1"/>
              </p:cNvSpPr>
              <p:nvPr/>
            </p:nvSpPr>
            <p:spPr bwMode="auto">
              <a:xfrm>
                <a:off x="2945" y="1063"/>
                <a:ext cx="1131" cy="247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30751" name="Text Box 8"/>
            <p:cNvSpPr txBox="1">
              <a:spLocks noChangeArrowheads="1"/>
            </p:cNvSpPr>
            <p:nvPr/>
          </p:nvSpPr>
          <p:spPr bwMode="auto">
            <a:xfrm>
              <a:off x="3024" y="1589"/>
              <a:ext cx="9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     设备1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 准备就绪？</a:t>
              </a:r>
            </a:p>
          </p:txBody>
        </p:sp>
        <p:sp>
          <p:nvSpPr>
            <p:cNvPr id="30752" name="AutoShape 9"/>
            <p:cNvSpPr>
              <a:spLocks noChangeArrowheads="1"/>
            </p:cNvSpPr>
            <p:nvPr/>
          </p:nvSpPr>
          <p:spPr bwMode="auto">
            <a:xfrm>
              <a:off x="2900" y="1515"/>
              <a:ext cx="1176" cy="618"/>
            </a:xfrm>
            <a:prstGeom prst="diamond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0753" name="Line 10"/>
            <p:cNvSpPr>
              <a:spLocks noChangeShapeType="1"/>
            </p:cNvSpPr>
            <p:nvPr/>
          </p:nvSpPr>
          <p:spPr bwMode="auto">
            <a:xfrm>
              <a:off x="3488" y="816"/>
              <a:ext cx="0" cy="247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54" name="Text Box 11"/>
            <p:cNvSpPr txBox="1">
              <a:spLocks noChangeArrowheads="1"/>
            </p:cNvSpPr>
            <p:nvPr/>
          </p:nvSpPr>
          <p:spPr bwMode="auto">
            <a:xfrm>
              <a:off x="2936" y="2544"/>
              <a:ext cx="1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检查状态标记</a:t>
              </a:r>
              <a:r>
                <a:rPr lang="en-US" altLang="zh-CN" sz="2000" i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0755" name="Rectangle 12"/>
            <p:cNvSpPr>
              <a:spLocks noChangeArrowheads="1"/>
            </p:cNvSpPr>
            <p:nvPr/>
          </p:nvSpPr>
          <p:spPr bwMode="auto">
            <a:xfrm>
              <a:off x="2945" y="2544"/>
              <a:ext cx="1183" cy="247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0756" name="Text Box 13"/>
            <p:cNvSpPr txBox="1">
              <a:spLocks noChangeArrowheads="1"/>
            </p:cNvSpPr>
            <p:nvPr/>
          </p:nvSpPr>
          <p:spPr bwMode="auto">
            <a:xfrm>
              <a:off x="3063" y="3069"/>
              <a:ext cx="9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    设备</a:t>
              </a:r>
              <a:r>
                <a:rPr lang="en-US" altLang="zh-CN" sz="2000" i="1">
                  <a:latin typeface="Times New Roman" panose="02020603050405020304" pitchFamily="18" charset="0"/>
                </a:rPr>
                <a:t>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准备就绪？</a:t>
              </a:r>
            </a:p>
          </p:txBody>
        </p:sp>
        <p:sp>
          <p:nvSpPr>
            <p:cNvPr id="30757" name="AutoShape 14"/>
            <p:cNvSpPr>
              <a:spLocks noChangeArrowheads="1"/>
            </p:cNvSpPr>
            <p:nvPr/>
          </p:nvSpPr>
          <p:spPr bwMode="auto">
            <a:xfrm>
              <a:off x="2900" y="2997"/>
              <a:ext cx="1176" cy="617"/>
            </a:xfrm>
            <a:prstGeom prst="diamond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0758" name="Line 15"/>
            <p:cNvSpPr>
              <a:spLocks noChangeShapeType="1"/>
            </p:cNvSpPr>
            <p:nvPr/>
          </p:nvSpPr>
          <p:spPr bwMode="auto">
            <a:xfrm>
              <a:off x="3488" y="2133"/>
              <a:ext cx="0" cy="12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59" name="Text Box 16"/>
            <p:cNvSpPr txBox="1">
              <a:spLocks noChangeArrowheads="1"/>
            </p:cNvSpPr>
            <p:nvPr/>
          </p:nvSpPr>
          <p:spPr bwMode="auto">
            <a:xfrm>
              <a:off x="3380" y="2234"/>
              <a:ext cx="30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30760" name="Line 17"/>
            <p:cNvSpPr>
              <a:spLocks noChangeShapeType="1"/>
            </p:cNvSpPr>
            <p:nvPr/>
          </p:nvSpPr>
          <p:spPr bwMode="auto">
            <a:xfrm>
              <a:off x="3488" y="2421"/>
              <a:ext cx="0" cy="12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0761" name="Group 18"/>
            <p:cNvGrpSpPr>
              <a:grpSpLocks/>
            </p:cNvGrpSpPr>
            <p:nvPr/>
          </p:nvGrpSpPr>
          <p:grpSpPr bwMode="auto">
            <a:xfrm>
              <a:off x="4392" y="1721"/>
              <a:ext cx="836" cy="257"/>
              <a:chOff x="4392" y="1721"/>
              <a:chExt cx="836" cy="257"/>
            </a:xfrm>
          </p:grpSpPr>
          <p:sp>
            <p:nvSpPr>
              <p:cNvPr id="30776" name="Text Box 19"/>
              <p:cNvSpPr txBox="1">
                <a:spLocks noChangeArrowheads="1"/>
              </p:cNvSpPr>
              <p:nvPr/>
            </p:nvSpPr>
            <p:spPr bwMode="auto">
              <a:xfrm>
                <a:off x="4392" y="1728"/>
                <a:ext cx="8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处理设备1</a:t>
                </a:r>
              </a:p>
            </p:txBody>
          </p:sp>
          <p:sp>
            <p:nvSpPr>
              <p:cNvPr id="30777" name="Rectangle 20"/>
              <p:cNvSpPr>
                <a:spLocks noChangeArrowheads="1"/>
              </p:cNvSpPr>
              <p:nvPr/>
            </p:nvSpPr>
            <p:spPr bwMode="auto">
              <a:xfrm>
                <a:off x="4392" y="1721"/>
                <a:ext cx="824" cy="247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30762" name="Freeform 21"/>
            <p:cNvSpPr>
              <a:spLocks/>
            </p:cNvSpPr>
            <p:nvPr/>
          </p:nvSpPr>
          <p:spPr bwMode="auto">
            <a:xfrm>
              <a:off x="4070" y="1829"/>
              <a:ext cx="320" cy="3"/>
            </a:xfrm>
            <a:custGeom>
              <a:avLst/>
              <a:gdLst>
                <a:gd name="T0" fmla="*/ 0 w 339"/>
                <a:gd name="T1" fmla="*/ 0 h 3"/>
                <a:gd name="T2" fmla="*/ 240 w 339"/>
                <a:gd name="T3" fmla="*/ 3 h 3"/>
                <a:gd name="T4" fmla="*/ 0 60000 65536"/>
                <a:gd name="T5" fmla="*/ 0 60000 65536"/>
                <a:gd name="T6" fmla="*/ 0 w 339"/>
                <a:gd name="T7" fmla="*/ 0 h 3"/>
                <a:gd name="T8" fmla="*/ 339 w 339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9" h="3">
                  <a:moveTo>
                    <a:pt x="0" y="0"/>
                  </a:moveTo>
                  <a:lnTo>
                    <a:pt x="339" y="3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63" name="Text Box 22"/>
            <p:cNvSpPr txBox="1">
              <a:spLocks noChangeArrowheads="1"/>
            </p:cNvSpPr>
            <p:nvPr/>
          </p:nvSpPr>
          <p:spPr bwMode="auto">
            <a:xfrm>
              <a:off x="4076" y="1598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30764" name="Text Box 23"/>
            <p:cNvSpPr txBox="1">
              <a:spLocks noChangeArrowheads="1"/>
            </p:cNvSpPr>
            <p:nvPr/>
          </p:nvSpPr>
          <p:spPr bwMode="auto">
            <a:xfrm>
              <a:off x="3515" y="2064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30765" name="Freeform 24"/>
            <p:cNvSpPr>
              <a:spLocks/>
            </p:cNvSpPr>
            <p:nvPr/>
          </p:nvSpPr>
          <p:spPr bwMode="auto">
            <a:xfrm>
              <a:off x="2541" y="898"/>
              <a:ext cx="947" cy="2411"/>
            </a:xfrm>
            <a:custGeom>
              <a:avLst/>
              <a:gdLst>
                <a:gd name="T0" fmla="*/ 387 w 947"/>
                <a:gd name="T1" fmla="*/ 2411 h 2411"/>
                <a:gd name="T2" fmla="*/ 0 w 947"/>
                <a:gd name="T3" fmla="*/ 2411 h 2411"/>
                <a:gd name="T4" fmla="*/ 3 w 947"/>
                <a:gd name="T5" fmla="*/ 0 h 2411"/>
                <a:gd name="T6" fmla="*/ 947 w 947"/>
                <a:gd name="T7" fmla="*/ 0 h 24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7"/>
                <a:gd name="T13" fmla="*/ 0 h 2411"/>
                <a:gd name="T14" fmla="*/ 947 w 947"/>
                <a:gd name="T15" fmla="*/ 2411 h 24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7" h="2411">
                  <a:moveTo>
                    <a:pt x="387" y="2411"/>
                  </a:moveTo>
                  <a:lnTo>
                    <a:pt x="0" y="2411"/>
                  </a:lnTo>
                  <a:lnTo>
                    <a:pt x="3" y="0"/>
                  </a:lnTo>
                  <a:lnTo>
                    <a:pt x="947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66" name="Text Box 25"/>
            <p:cNvSpPr txBox="1">
              <a:spLocks noChangeArrowheads="1"/>
            </p:cNvSpPr>
            <p:nvPr/>
          </p:nvSpPr>
          <p:spPr bwMode="auto">
            <a:xfrm>
              <a:off x="2699" y="3070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30767" name="Text Box 26"/>
            <p:cNvSpPr txBox="1">
              <a:spLocks noChangeArrowheads="1"/>
            </p:cNvSpPr>
            <p:nvPr/>
          </p:nvSpPr>
          <p:spPr bwMode="auto">
            <a:xfrm>
              <a:off x="3049" y="3819"/>
              <a:ext cx="8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处理设备</a:t>
              </a:r>
              <a:r>
                <a:rPr lang="en-US" altLang="zh-CN" sz="2000" i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0768" name="Rectangle 27"/>
            <p:cNvSpPr>
              <a:spLocks noChangeArrowheads="1"/>
            </p:cNvSpPr>
            <p:nvPr/>
          </p:nvSpPr>
          <p:spPr bwMode="auto">
            <a:xfrm>
              <a:off x="3072" y="3819"/>
              <a:ext cx="823" cy="247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0769" name="Line 28"/>
            <p:cNvSpPr>
              <a:spLocks noChangeShapeType="1"/>
            </p:cNvSpPr>
            <p:nvPr/>
          </p:nvSpPr>
          <p:spPr bwMode="auto">
            <a:xfrm>
              <a:off x="3488" y="1310"/>
              <a:ext cx="0" cy="20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70" name="Line 29"/>
            <p:cNvSpPr>
              <a:spLocks noChangeShapeType="1"/>
            </p:cNvSpPr>
            <p:nvPr/>
          </p:nvSpPr>
          <p:spPr bwMode="auto">
            <a:xfrm>
              <a:off x="3488" y="2791"/>
              <a:ext cx="0" cy="20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71" name="Line 30"/>
            <p:cNvSpPr>
              <a:spLocks noChangeShapeType="1"/>
            </p:cNvSpPr>
            <p:nvPr/>
          </p:nvSpPr>
          <p:spPr bwMode="auto">
            <a:xfrm>
              <a:off x="3488" y="3614"/>
              <a:ext cx="0" cy="20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72" name="Line 31"/>
            <p:cNvSpPr>
              <a:spLocks noChangeShapeType="1"/>
            </p:cNvSpPr>
            <p:nvPr/>
          </p:nvSpPr>
          <p:spPr bwMode="auto">
            <a:xfrm>
              <a:off x="3488" y="4066"/>
              <a:ext cx="0" cy="20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73" name="Text Box 32"/>
            <p:cNvSpPr txBox="1">
              <a:spLocks noChangeArrowheads="1"/>
            </p:cNvSpPr>
            <p:nvPr/>
          </p:nvSpPr>
          <p:spPr bwMode="auto">
            <a:xfrm>
              <a:off x="3504" y="3542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30774" name="Freeform 33"/>
            <p:cNvSpPr>
              <a:spLocks/>
            </p:cNvSpPr>
            <p:nvPr/>
          </p:nvSpPr>
          <p:spPr bwMode="auto">
            <a:xfrm>
              <a:off x="5206" y="1842"/>
              <a:ext cx="239" cy="3"/>
            </a:xfrm>
            <a:custGeom>
              <a:avLst/>
              <a:gdLst>
                <a:gd name="T0" fmla="*/ 0 w 239"/>
                <a:gd name="T1" fmla="*/ 3 h 3"/>
                <a:gd name="T2" fmla="*/ 239 w 239"/>
                <a:gd name="T3" fmla="*/ 0 h 3"/>
                <a:gd name="T4" fmla="*/ 0 60000 65536"/>
                <a:gd name="T5" fmla="*/ 0 60000 65536"/>
                <a:gd name="T6" fmla="*/ 0 w 239"/>
                <a:gd name="T7" fmla="*/ 0 h 3"/>
                <a:gd name="T8" fmla="*/ 239 w 239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9" h="3">
                  <a:moveTo>
                    <a:pt x="0" y="3"/>
                  </a:moveTo>
                  <a:lnTo>
                    <a:pt x="239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75" name="Freeform 34"/>
            <p:cNvSpPr>
              <a:spLocks/>
            </p:cNvSpPr>
            <p:nvPr/>
          </p:nvSpPr>
          <p:spPr bwMode="auto">
            <a:xfrm>
              <a:off x="3501" y="1842"/>
              <a:ext cx="1935" cy="2286"/>
            </a:xfrm>
            <a:custGeom>
              <a:avLst/>
              <a:gdLst>
                <a:gd name="T0" fmla="*/ 1935 w 1935"/>
                <a:gd name="T1" fmla="*/ 0 h 2286"/>
                <a:gd name="T2" fmla="*/ 1934 w 1935"/>
                <a:gd name="T3" fmla="*/ 2286 h 2286"/>
                <a:gd name="T4" fmla="*/ 0 w 1935"/>
                <a:gd name="T5" fmla="*/ 2286 h 2286"/>
                <a:gd name="T6" fmla="*/ 0 60000 65536"/>
                <a:gd name="T7" fmla="*/ 0 60000 65536"/>
                <a:gd name="T8" fmla="*/ 0 60000 65536"/>
                <a:gd name="T9" fmla="*/ 0 w 1935"/>
                <a:gd name="T10" fmla="*/ 0 h 2286"/>
                <a:gd name="T11" fmla="*/ 1935 w 1935"/>
                <a:gd name="T12" fmla="*/ 2286 h 2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5" h="2286">
                  <a:moveTo>
                    <a:pt x="1935" y="0"/>
                  </a:moveTo>
                  <a:lnTo>
                    <a:pt x="1934" y="2286"/>
                  </a:lnTo>
                  <a:lnTo>
                    <a:pt x="0" y="2286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28739" name="Text Box 35"/>
          <p:cNvSpPr txBox="1">
            <a:spLocks noChangeArrowheads="1"/>
          </p:cNvSpPr>
          <p:nvPr/>
        </p:nvSpPr>
        <p:spPr bwMode="auto">
          <a:xfrm>
            <a:off x="974725" y="1982788"/>
            <a:ext cx="2216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1. 查询流程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1295400" y="3106738"/>
            <a:ext cx="2286000" cy="3352800"/>
            <a:chOff x="816" y="2016"/>
            <a:chExt cx="1440" cy="2112"/>
          </a:xfrm>
        </p:grpSpPr>
        <p:grpSp>
          <p:nvGrpSpPr>
            <p:cNvPr id="30734" name="Group 37"/>
            <p:cNvGrpSpPr>
              <a:grpSpLocks/>
            </p:cNvGrpSpPr>
            <p:nvPr/>
          </p:nvGrpSpPr>
          <p:grpSpPr bwMode="auto">
            <a:xfrm>
              <a:off x="816" y="2300"/>
              <a:ext cx="1152" cy="285"/>
              <a:chOff x="816" y="2300"/>
              <a:chExt cx="1152" cy="285"/>
            </a:xfrm>
          </p:grpSpPr>
          <p:sp>
            <p:nvSpPr>
              <p:cNvPr id="30748" name="Text Box 38"/>
              <p:cNvSpPr txBox="1">
                <a:spLocks noChangeArrowheads="1"/>
              </p:cNvSpPr>
              <p:nvPr/>
            </p:nvSpPr>
            <p:spPr bwMode="auto">
              <a:xfrm>
                <a:off x="854" y="2304"/>
                <a:ext cx="10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检查状态标记</a:t>
                </a:r>
              </a:p>
            </p:txBody>
          </p:sp>
          <p:sp>
            <p:nvSpPr>
              <p:cNvPr id="30749" name="Rectangle 39"/>
              <p:cNvSpPr>
                <a:spLocks noChangeArrowheads="1"/>
              </p:cNvSpPr>
              <p:nvPr/>
            </p:nvSpPr>
            <p:spPr bwMode="auto">
              <a:xfrm>
                <a:off x="816" y="2300"/>
                <a:ext cx="1152" cy="285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30735" name="Group 40"/>
            <p:cNvGrpSpPr>
              <a:grpSpLocks/>
            </p:cNvGrpSpPr>
            <p:nvPr/>
          </p:nvGrpSpPr>
          <p:grpSpPr bwMode="auto">
            <a:xfrm>
              <a:off x="816" y="3559"/>
              <a:ext cx="1296" cy="285"/>
              <a:chOff x="816" y="3559"/>
              <a:chExt cx="1296" cy="285"/>
            </a:xfrm>
          </p:grpSpPr>
          <p:sp>
            <p:nvSpPr>
              <p:cNvPr id="30746" name="Text Box 41"/>
              <p:cNvSpPr txBox="1">
                <a:spLocks noChangeArrowheads="1"/>
              </p:cNvSpPr>
              <p:nvPr/>
            </p:nvSpPr>
            <p:spPr bwMode="auto">
              <a:xfrm>
                <a:off x="1008" y="3559"/>
                <a:ext cx="11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交换数据</a:t>
                </a:r>
              </a:p>
            </p:txBody>
          </p:sp>
          <p:sp>
            <p:nvSpPr>
              <p:cNvPr id="30747" name="Rectangle 42"/>
              <p:cNvSpPr>
                <a:spLocks noChangeArrowheads="1"/>
              </p:cNvSpPr>
              <p:nvPr/>
            </p:nvSpPr>
            <p:spPr bwMode="auto">
              <a:xfrm>
                <a:off x="816" y="3559"/>
                <a:ext cx="1152" cy="285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30736" name="Group 43"/>
            <p:cNvGrpSpPr>
              <a:grpSpLocks/>
            </p:cNvGrpSpPr>
            <p:nvPr/>
          </p:nvGrpSpPr>
          <p:grpSpPr bwMode="auto">
            <a:xfrm>
              <a:off x="816" y="2859"/>
              <a:ext cx="1152" cy="426"/>
              <a:chOff x="1968" y="2400"/>
              <a:chExt cx="1152" cy="504"/>
            </a:xfrm>
          </p:grpSpPr>
          <p:sp>
            <p:nvSpPr>
              <p:cNvPr id="30744" name="Text Box 44"/>
              <p:cNvSpPr txBox="1">
                <a:spLocks noChangeArrowheads="1"/>
              </p:cNvSpPr>
              <p:nvPr/>
            </p:nvSpPr>
            <p:spPr bwMode="auto">
              <a:xfrm>
                <a:off x="2150" y="2529"/>
                <a:ext cx="836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准备就绪?</a:t>
                </a:r>
              </a:p>
            </p:txBody>
          </p:sp>
          <p:sp>
            <p:nvSpPr>
              <p:cNvPr id="30745" name="AutoShape 45"/>
              <p:cNvSpPr>
                <a:spLocks noChangeArrowheads="1"/>
              </p:cNvSpPr>
              <p:nvPr/>
            </p:nvSpPr>
            <p:spPr bwMode="auto">
              <a:xfrm>
                <a:off x="1968" y="2400"/>
                <a:ext cx="1152" cy="504"/>
              </a:xfrm>
              <a:prstGeom prst="diamond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30737" name="Line 46"/>
            <p:cNvSpPr>
              <a:spLocks noChangeShapeType="1"/>
            </p:cNvSpPr>
            <p:nvPr/>
          </p:nvSpPr>
          <p:spPr bwMode="auto">
            <a:xfrm>
              <a:off x="1392" y="3275"/>
              <a:ext cx="0" cy="2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8" name="Line 47"/>
            <p:cNvSpPr>
              <a:spLocks noChangeShapeType="1"/>
            </p:cNvSpPr>
            <p:nvPr/>
          </p:nvSpPr>
          <p:spPr bwMode="auto">
            <a:xfrm>
              <a:off x="1392" y="2585"/>
              <a:ext cx="0" cy="2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9" name="Line 48"/>
            <p:cNvSpPr>
              <a:spLocks noChangeShapeType="1"/>
            </p:cNvSpPr>
            <p:nvPr/>
          </p:nvSpPr>
          <p:spPr bwMode="auto">
            <a:xfrm>
              <a:off x="1392" y="2016"/>
              <a:ext cx="0" cy="2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0" name="Line 49"/>
            <p:cNvSpPr>
              <a:spLocks noChangeShapeType="1"/>
            </p:cNvSpPr>
            <p:nvPr/>
          </p:nvSpPr>
          <p:spPr bwMode="auto">
            <a:xfrm>
              <a:off x="1392" y="3844"/>
              <a:ext cx="0" cy="2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1" name="Freeform 50"/>
            <p:cNvSpPr>
              <a:spLocks/>
            </p:cNvSpPr>
            <p:nvPr/>
          </p:nvSpPr>
          <p:spPr bwMode="auto">
            <a:xfrm>
              <a:off x="1392" y="2097"/>
              <a:ext cx="864" cy="978"/>
            </a:xfrm>
            <a:custGeom>
              <a:avLst/>
              <a:gdLst>
                <a:gd name="T0" fmla="*/ 552 w 864"/>
                <a:gd name="T1" fmla="*/ 978 h 978"/>
                <a:gd name="T2" fmla="*/ 861 w 864"/>
                <a:gd name="T3" fmla="*/ 978 h 978"/>
                <a:gd name="T4" fmla="*/ 864 w 864"/>
                <a:gd name="T5" fmla="*/ 0 h 978"/>
                <a:gd name="T6" fmla="*/ 0 w 864"/>
                <a:gd name="T7" fmla="*/ 0 h 9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"/>
                <a:gd name="T13" fmla="*/ 0 h 978"/>
                <a:gd name="T14" fmla="*/ 864 w 864"/>
                <a:gd name="T15" fmla="*/ 978 h 9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" h="978">
                  <a:moveTo>
                    <a:pt x="552" y="978"/>
                  </a:moveTo>
                  <a:lnTo>
                    <a:pt x="861" y="978"/>
                  </a:lnTo>
                  <a:lnTo>
                    <a:pt x="864" y="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2" name="Text Box 51"/>
            <p:cNvSpPr txBox="1">
              <a:spLocks noChangeArrowheads="1"/>
            </p:cNvSpPr>
            <p:nvPr/>
          </p:nvSpPr>
          <p:spPr bwMode="auto">
            <a:xfrm>
              <a:off x="1392" y="3216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30743" name="Text Box 52"/>
            <p:cNvSpPr txBox="1">
              <a:spLocks noChangeArrowheads="1"/>
            </p:cNvSpPr>
            <p:nvPr/>
          </p:nvSpPr>
          <p:spPr bwMode="auto">
            <a:xfrm>
              <a:off x="1872" y="2827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否</a:t>
              </a:r>
            </a:p>
          </p:txBody>
        </p:sp>
      </p:grpSp>
      <p:sp>
        <p:nvSpPr>
          <p:cNvPr id="328757" name="Text Box 53"/>
          <p:cNvSpPr txBox="1">
            <a:spLocks noChangeArrowheads="1"/>
          </p:cNvSpPr>
          <p:nvPr/>
        </p:nvSpPr>
        <p:spPr bwMode="auto">
          <a:xfrm>
            <a:off x="495300" y="2649538"/>
            <a:ext cx="179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单个设备</a:t>
            </a:r>
          </a:p>
        </p:txBody>
      </p:sp>
      <p:sp>
        <p:nvSpPr>
          <p:cNvPr id="328758" name="Text Box 54"/>
          <p:cNvSpPr txBox="1">
            <a:spLocks noChangeArrowheads="1"/>
          </p:cNvSpPr>
          <p:nvPr/>
        </p:nvSpPr>
        <p:spPr bwMode="auto">
          <a:xfrm>
            <a:off x="7200900" y="1603375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多个设备</a:t>
            </a:r>
          </a:p>
        </p:txBody>
      </p:sp>
      <p:sp>
        <p:nvSpPr>
          <p:cNvPr id="328759" name="AutoShape 55"/>
          <p:cNvSpPr>
            <a:spLocks noChangeArrowheads="1"/>
          </p:cNvSpPr>
          <p:nvPr/>
        </p:nvSpPr>
        <p:spPr bwMode="auto">
          <a:xfrm>
            <a:off x="446088" y="3543300"/>
            <a:ext cx="487362" cy="1436688"/>
          </a:xfrm>
          <a:prstGeom prst="wedgeRoundRectCallout">
            <a:avLst>
              <a:gd name="adj1" fmla="val 120551"/>
              <a:gd name="adj2" fmla="val -47792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测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试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指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令</a:t>
            </a:r>
          </a:p>
        </p:txBody>
      </p:sp>
      <p:sp>
        <p:nvSpPr>
          <p:cNvPr id="328760" name="AutoShape 56"/>
          <p:cNvSpPr>
            <a:spLocks noChangeArrowheads="1"/>
          </p:cNvSpPr>
          <p:nvPr/>
        </p:nvSpPr>
        <p:spPr bwMode="auto">
          <a:xfrm>
            <a:off x="423863" y="4259263"/>
            <a:ext cx="487362" cy="1436687"/>
          </a:xfrm>
          <a:prstGeom prst="wedgeRoundRectCallout">
            <a:avLst>
              <a:gd name="adj1" fmla="val 136407"/>
              <a:gd name="adj2" fmla="val -12472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转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移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指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令</a:t>
            </a:r>
          </a:p>
        </p:txBody>
      </p:sp>
      <p:sp>
        <p:nvSpPr>
          <p:cNvPr id="328761" name="AutoShape 57"/>
          <p:cNvSpPr>
            <a:spLocks noChangeArrowheads="1"/>
          </p:cNvSpPr>
          <p:nvPr/>
        </p:nvSpPr>
        <p:spPr bwMode="auto">
          <a:xfrm>
            <a:off x="423863" y="4706938"/>
            <a:ext cx="487362" cy="1436687"/>
          </a:xfrm>
          <a:prstGeom prst="wedgeRoundRectCallout">
            <a:avLst>
              <a:gd name="adj1" fmla="val 124759"/>
              <a:gd name="adj2" fmla="val 7838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传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送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指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令</a:t>
            </a:r>
          </a:p>
        </p:txBody>
      </p:sp>
      <p:sp>
        <p:nvSpPr>
          <p:cNvPr id="59" name="日期占位符 5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9AA8459-3A3B-4968-BD56-72F7F9B3A1A3}" type="datetime1">
              <a:rPr lang="zh-CN" altLang="en-US"/>
              <a:pPr>
                <a:defRPr/>
              </a:pPr>
              <a:t>2018/11/28</a:t>
            </a:fld>
            <a:endParaRPr lang="en-US" altLang="zh-CN"/>
          </a:p>
        </p:txBody>
      </p:sp>
      <p:sp>
        <p:nvSpPr>
          <p:cNvPr id="30733" name="灯片编号占位符 5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fld id="{6CA0B206-C1F5-4887-8D07-EF2916CA58CF}" type="slidenum">
              <a:rPr lang="zh-CN" altLang="en-US" sz="900">
                <a:solidFill>
                  <a:srgbClr val="898989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t>23</a:t>
            </a:fld>
            <a:endParaRPr lang="en-US" altLang="zh-CN" sz="900">
              <a:solidFill>
                <a:srgbClr val="898989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465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28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287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287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8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autoUpdateAnimBg="0"/>
      <p:bldP spid="328739" grpId="0" autoUpdateAnimBg="0"/>
      <p:bldP spid="328757" grpId="0" autoUpdateAnimBg="0"/>
      <p:bldP spid="328758" grpId="0" autoUpdateAnimBg="0"/>
      <p:bldP spid="328759" grpId="0" animBg="1" autoUpdateAnimBg="0"/>
      <p:bldP spid="328760" grpId="0" animBg="1" autoUpdateAnimBg="0"/>
      <p:bldP spid="328761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65125" y="196850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2. 程序流程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329731" name="Rectangle 3"/>
          <p:cNvSpPr>
            <a:spLocks noChangeArrowheads="1"/>
          </p:cNvSpPr>
          <p:nvPr/>
        </p:nvSpPr>
        <p:spPr bwMode="auto">
          <a:xfrm>
            <a:off x="3954463" y="1260475"/>
            <a:ext cx="2438400" cy="446088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36000" anchor="ctr" anchorCtr="1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设置主存缓冲区首址</a:t>
            </a:r>
          </a:p>
        </p:txBody>
      </p:sp>
      <p:sp>
        <p:nvSpPr>
          <p:cNvPr id="329732" name="Rectangle 4"/>
          <p:cNvSpPr>
            <a:spLocks noChangeArrowheads="1"/>
          </p:cNvSpPr>
          <p:nvPr/>
        </p:nvSpPr>
        <p:spPr bwMode="auto">
          <a:xfrm>
            <a:off x="3954463" y="609600"/>
            <a:ext cx="2438400" cy="446088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36000" anchor="ctr" anchorCtr="1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设置计数值</a:t>
            </a:r>
          </a:p>
        </p:txBody>
      </p:sp>
      <p:sp>
        <p:nvSpPr>
          <p:cNvPr id="329733" name="Rectangle 5"/>
          <p:cNvSpPr>
            <a:spLocks noChangeArrowheads="1"/>
          </p:cNvSpPr>
          <p:nvPr/>
        </p:nvSpPr>
        <p:spPr bwMode="auto">
          <a:xfrm>
            <a:off x="3954463" y="1911350"/>
            <a:ext cx="2438400" cy="4445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36000" anchor="ctr" anchorCtr="1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启动外设</a:t>
            </a:r>
          </a:p>
        </p:txBody>
      </p:sp>
      <p:sp>
        <p:nvSpPr>
          <p:cNvPr id="329734" name="Rectangle 6"/>
          <p:cNvSpPr>
            <a:spLocks noChangeArrowheads="1"/>
          </p:cNvSpPr>
          <p:nvPr/>
        </p:nvSpPr>
        <p:spPr bwMode="auto">
          <a:xfrm>
            <a:off x="3954463" y="3435350"/>
            <a:ext cx="2438400" cy="4445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36000" anchor="ctr" anchorCtr="1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传送一个数据</a:t>
            </a:r>
          </a:p>
        </p:txBody>
      </p:sp>
      <p:sp>
        <p:nvSpPr>
          <p:cNvPr id="329735" name="Rectangle 7"/>
          <p:cNvSpPr>
            <a:spLocks noChangeArrowheads="1"/>
          </p:cNvSpPr>
          <p:nvPr/>
        </p:nvSpPr>
        <p:spPr bwMode="auto">
          <a:xfrm>
            <a:off x="3954463" y="4084638"/>
            <a:ext cx="2438400" cy="446087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36000" anchor="ctr" anchorCtr="1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修改主存地址</a:t>
            </a:r>
          </a:p>
        </p:txBody>
      </p:sp>
      <p:sp>
        <p:nvSpPr>
          <p:cNvPr id="329736" name="Rectangle 8"/>
          <p:cNvSpPr>
            <a:spLocks noChangeArrowheads="1"/>
          </p:cNvSpPr>
          <p:nvPr/>
        </p:nvSpPr>
        <p:spPr bwMode="auto">
          <a:xfrm>
            <a:off x="3954463" y="4735513"/>
            <a:ext cx="2438400" cy="446087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36000" anchor="ctr" anchorCtr="1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修改计数值</a:t>
            </a:r>
          </a:p>
        </p:txBody>
      </p:sp>
      <p:sp>
        <p:nvSpPr>
          <p:cNvPr id="329737" name="Rectangle 9"/>
          <p:cNvSpPr>
            <a:spLocks noChangeArrowheads="1"/>
          </p:cNvSpPr>
          <p:nvPr/>
        </p:nvSpPr>
        <p:spPr bwMode="auto">
          <a:xfrm>
            <a:off x="3954463" y="6259513"/>
            <a:ext cx="2438400" cy="446087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36000" anchor="ctr" anchorCtr="1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结束</a:t>
            </a:r>
            <a:r>
              <a:rPr lang="en-US" altLang="zh-CN" sz="2000">
                <a:latin typeface="Times New Roman" panose="02020603050405020304" pitchFamily="18" charset="0"/>
              </a:rPr>
              <a:t>I/O</a:t>
            </a:r>
            <a:r>
              <a:rPr lang="zh-CN" altLang="en-US" sz="2000">
                <a:latin typeface="Times New Roman" panose="02020603050405020304" pitchFamily="18" charset="0"/>
              </a:rPr>
              <a:t>传送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411663" y="2560638"/>
            <a:ext cx="1447800" cy="669925"/>
            <a:chOff x="2400" y="1613"/>
            <a:chExt cx="912" cy="422"/>
          </a:xfrm>
        </p:grpSpPr>
        <p:sp>
          <p:nvSpPr>
            <p:cNvPr id="31783" name="Text Box 11"/>
            <p:cNvSpPr txBox="1">
              <a:spLocks noChangeArrowheads="1"/>
            </p:cNvSpPr>
            <p:nvPr/>
          </p:nvSpPr>
          <p:spPr bwMode="auto">
            <a:xfrm>
              <a:off x="2534" y="1705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准备好？</a:t>
              </a:r>
            </a:p>
          </p:txBody>
        </p:sp>
        <p:sp>
          <p:nvSpPr>
            <p:cNvPr id="31784" name="AutoShape 12"/>
            <p:cNvSpPr>
              <a:spLocks noChangeArrowheads="1"/>
            </p:cNvSpPr>
            <p:nvPr/>
          </p:nvSpPr>
          <p:spPr bwMode="auto">
            <a:xfrm>
              <a:off x="2400" y="1613"/>
              <a:ext cx="912" cy="422"/>
            </a:xfrm>
            <a:prstGeom prst="diamond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411663" y="5386388"/>
            <a:ext cx="1447800" cy="668337"/>
            <a:chOff x="2400" y="3393"/>
            <a:chExt cx="912" cy="421"/>
          </a:xfrm>
        </p:grpSpPr>
        <p:sp>
          <p:nvSpPr>
            <p:cNvPr id="31781" name="Text Box 14"/>
            <p:cNvSpPr txBox="1">
              <a:spLocks noChangeArrowheads="1"/>
            </p:cNvSpPr>
            <p:nvPr/>
          </p:nvSpPr>
          <p:spPr bwMode="auto">
            <a:xfrm>
              <a:off x="2534" y="3486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传送完？</a:t>
              </a:r>
            </a:p>
          </p:txBody>
        </p:sp>
        <p:sp>
          <p:nvSpPr>
            <p:cNvPr id="31782" name="AutoShape 15"/>
            <p:cNvSpPr>
              <a:spLocks noChangeArrowheads="1"/>
            </p:cNvSpPr>
            <p:nvPr/>
          </p:nvSpPr>
          <p:spPr bwMode="auto">
            <a:xfrm>
              <a:off x="2400" y="3393"/>
              <a:ext cx="912" cy="421"/>
            </a:xfrm>
            <a:prstGeom prst="diamond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  <p:sp>
        <p:nvSpPr>
          <p:cNvPr id="329744" name="Line 16"/>
          <p:cNvSpPr>
            <a:spLocks noChangeShapeType="1"/>
          </p:cNvSpPr>
          <p:nvPr/>
        </p:nvSpPr>
        <p:spPr bwMode="auto">
          <a:xfrm>
            <a:off x="5135563" y="5176838"/>
            <a:ext cx="0" cy="2238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9745" name="Line 17"/>
          <p:cNvSpPr>
            <a:spLocks noChangeShapeType="1"/>
          </p:cNvSpPr>
          <p:nvPr/>
        </p:nvSpPr>
        <p:spPr bwMode="auto">
          <a:xfrm>
            <a:off x="5135563" y="2357438"/>
            <a:ext cx="0" cy="18891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9746" name="Line 18"/>
          <p:cNvSpPr>
            <a:spLocks noChangeShapeType="1"/>
          </p:cNvSpPr>
          <p:nvPr/>
        </p:nvSpPr>
        <p:spPr bwMode="auto">
          <a:xfrm>
            <a:off x="5135563" y="1724025"/>
            <a:ext cx="0" cy="18891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9747" name="Line 19"/>
          <p:cNvSpPr>
            <a:spLocks noChangeShapeType="1"/>
          </p:cNvSpPr>
          <p:nvPr/>
        </p:nvSpPr>
        <p:spPr bwMode="auto">
          <a:xfrm>
            <a:off x="5135563" y="1073150"/>
            <a:ext cx="0" cy="18891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9748" name="Line 20"/>
          <p:cNvSpPr>
            <a:spLocks noChangeShapeType="1"/>
          </p:cNvSpPr>
          <p:nvPr/>
        </p:nvSpPr>
        <p:spPr bwMode="auto">
          <a:xfrm>
            <a:off x="5135563" y="3879850"/>
            <a:ext cx="0" cy="1905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9749" name="Line 21"/>
          <p:cNvSpPr>
            <a:spLocks noChangeShapeType="1"/>
          </p:cNvSpPr>
          <p:nvPr/>
        </p:nvSpPr>
        <p:spPr bwMode="auto">
          <a:xfrm>
            <a:off x="5135563" y="4549775"/>
            <a:ext cx="0" cy="18891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3492500" y="1798638"/>
            <a:ext cx="1624013" cy="3930650"/>
            <a:chOff x="1821" y="1133"/>
            <a:chExt cx="1023" cy="2476"/>
          </a:xfrm>
        </p:grpSpPr>
        <p:sp>
          <p:nvSpPr>
            <p:cNvPr id="31779" name="Freeform 23"/>
            <p:cNvSpPr>
              <a:spLocks/>
            </p:cNvSpPr>
            <p:nvPr/>
          </p:nvSpPr>
          <p:spPr bwMode="auto">
            <a:xfrm>
              <a:off x="1821" y="1133"/>
              <a:ext cx="1023" cy="2476"/>
            </a:xfrm>
            <a:custGeom>
              <a:avLst/>
              <a:gdLst>
                <a:gd name="T0" fmla="*/ 588 w 1023"/>
                <a:gd name="T1" fmla="*/ 2473 h 2476"/>
                <a:gd name="T2" fmla="*/ 0 w 1023"/>
                <a:gd name="T3" fmla="*/ 2476 h 2476"/>
                <a:gd name="T4" fmla="*/ 3 w 1023"/>
                <a:gd name="T5" fmla="*/ 0 h 2476"/>
                <a:gd name="T6" fmla="*/ 1023 w 1023"/>
                <a:gd name="T7" fmla="*/ 0 h 24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3"/>
                <a:gd name="T13" fmla="*/ 0 h 2476"/>
                <a:gd name="T14" fmla="*/ 1023 w 1023"/>
                <a:gd name="T15" fmla="*/ 2476 h 24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3" h="2476">
                  <a:moveTo>
                    <a:pt x="588" y="2473"/>
                  </a:moveTo>
                  <a:lnTo>
                    <a:pt x="0" y="2476"/>
                  </a:lnTo>
                  <a:lnTo>
                    <a:pt x="3" y="0"/>
                  </a:lnTo>
                  <a:lnTo>
                    <a:pt x="1023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0" name="Text Box 24"/>
            <p:cNvSpPr txBox="1">
              <a:spLocks noChangeArrowheads="1"/>
            </p:cNvSpPr>
            <p:nvPr/>
          </p:nvSpPr>
          <p:spPr bwMode="auto">
            <a:xfrm>
              <a:off x="2006" y="333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未完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135563" y="3059113"/>
            <a:ext cx="628650" cy="396875"/>
            <a:chOff x="2856" y="1927"/>
            <a:chExt cx="396" cy="250"/>
          </a:xfrm>
        </p:grpSpPr>
        <p:sp>
          <p:nvSpPr>
            <p:cNvPr id="31777" name="Line 26"/>
            <p:cNvSpPr>
              <a:spLocks noChangeShapeType="1"/>
            </p:cNvSpPr>
            <p:nvPr/>
          </p:nvSpPr>
          <p:spPr bwMode="auto">
            <a:xfrm>
              <a:off x="2856" y="2023"/>
              <a:ext cx="0" cy="14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8" name="Text Box 27"/>
            <p:cNvSpPr txBox="1">
              <a:spLocks noChangeArrowheads="1"/>
            </p:cNvSpPr>
            <p:nvPr/>
          </p:nvSpPr>
          <p:spPr bwMode="auto">
            <a:xfrm>
              <a:off x="2976" y="1927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是</a:t>
              </a: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135563" y="5884863"/>
            <a:ext cx="628650" cy="396875"/>
            <a:chOff x="2856" y="3707"/>
            <a:chExt cx="396" cy="250"/>
          </a:xfrm>
        </p:grpSpPr>
        <p:sp>
          <p:nvSpPr>
            <p:cNvPr id="31775" name="Line 29"/>
            <p:cNvSpPr>
              <a:spLocks noChangeShapeType="1"/>
            </p:cNvSpPr>
            <p:nvPr/>
          </p:nvSpPr>
          <p:spPr bwMode="auto">
            <a:xfrm>
              <a:off x="2856" y="3803"/>
              <a:ext cx="0" cy="14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6" name="Text Box 30"/>
            <p:cNvSpPr txBox="1">
              <a:spLocks noChangeArrowheads="1"/>
            </p:cNvSpPr>
            <p:nvPr/>
          </p:nvSpPr>
          <p:spPr bwMode="auto">
            <a:xfrm>
              <a:off x="2976" y="3707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完</a:t>
              </a: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5726113" y="2543175"/>
            <a:ext cx="1309687" cy="396875"/>
            <a:chOff x="3216" y="1602"/>
            <a:chExt cx="825" cy="250"/>
          </a:xfrm>
        </p:grpSpPr>
        <p:sp>
          <p:nvSpPr>
            <p:cNvPr id="31773" name="Text Box 32"/>
            <p:cNvSpPr txBox="1">
              <a:spLocks noChangeArrowheads="1"/>
            </p:cNvSpPr>
            <p:nvPr/>
          </p:nvSpPr>
          <p:spPr bwMode="auto">
            <a:xfrm>
              <a:off x="3216" y="160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31774" name="Freeform 33"/>
            <p:cNvSpPr>
              <a:spLocks/>
            </p:cNvSpPr>
            <p:nvPr/>
          </p:nvSpPr>
          <p:spPr bwMode="auto">
            <a:xfrm>
              <a:off x="3312" y="1824"/>
              <a:ext cx="729" cy="1"/>
            </a:xfrm>
            <a:custGeom>
              <a:avLst/>
              <a:gdLst>
                <a:gd name="T0" fmla="*/ 0 w 729"/>
                <a:gd name="T1" fmla="*/ 0 h 1"/>
                <a:gd name="T2" fmla="*/ 729 w 729"/>
                <a:gd name="T3" fmla="*/ 0 h 1"/>
                <a:gd name="T4" fmla="*/ 0 60000 65536"/>
                <a:gd name="T5" fmla="*/ 0 60000 65536"/>
                <a:gd name="T6" fmla="*/ 0 w 729"/>
                <a:gd name="T7" fmla="*/ 0 h 1"/>
                <a:gd name="T8" fmla="*/ 729 w 729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9" h="1">
                  <a:moveTo>
                    <a:pt x="0" y="0"/>
                  </a:moveTo>
                  <a:lnTo>
                    <a:pt x="729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29762" name="Freeform 34"/>
          <p:cNvSpPr>
            <a:spLocks/>
          </p:cNvSpPr>
          <p:nvPr/>
        </p:nvSpPr>
        <p:spPr bwMode="auto">
          <a:xfrm>
            <a:off x="7016750" y="2438400"/>
            <a:ext cx="4763" cy="457200"/>
          </a:xfrm>
          <a:custGeom>
            <a:avLst/>
            <a:gdLst>
              <a:gd name="T0" fmla="*/ 2147483646 w 3"/>
              <a:gd name="T1" fmla="*/ 2147483646 h 288"/>
              <a:gd name="T2" fmla="*/ 0 w 3"/>
              <a:gd name="T3" fmla="*/ 0 h 288"/>
              <a:gd name="T4" fmla="*/ 0 60000 65536"/>
              <a:gd name="T5" fmla="*/ 0 60000 65536"/>
              <a:gd name="T6" fmla="*/ 0 w 3"/>
              <a:gd name="T7" fmla="*/ 0 h 288"/>
              <a:gd name="T8" fmla="*/ 3 w 3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288">
                <a:moveTo>
                  <a:pt x="3" y="288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9763" name="Freeform 35"/>
          <p:cNvSpPr>
            <a:spLocks/>
          </p:cNvSpPr>
          <p:nvPr/>
        </p:nvSpPr>
        <p:spPr bwMode="auto">
          <a:xfrm>
            <a:off x="5116513" y="2433638"/>
            <a:ext cx="1924050" cy="6350"/>
          </a:xfrm>
          <a:custGeom>
            <a:avLst/>
            <a:gdLst>
              <a:gd name="T0" fmla="*/ 2147483646 w 1212"/>
              <a:gd name="T1" fmla="*/ 0 h 4"/>
              <a:gd name="T2" fmla="*/ 0 w 1212"/>
              <a:gd name="T3" fmla="*/ 2147483646 h 4"/>
              <a:gd name="T4" fmla="*/ 0 60000 65536"/>
              <a:gd name="T5" fmla="*/ 0 60000 65536"/>
              <a:gd name="T6" fmla="*/ 0 w 1212"/>
              <a:gd name="T7" fmla="*/ 0 h 4"/>
              <a:gd name="T8" fmla="*/ 1212 w 1212"/>
              <a:gd name="T9" fmla="*/ 4 h 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12" h="4">
                <a:moveTo>
                  <a:pt x="1212" y="0"/>
                </a:moveTo>
                <a:lnTo>
                  <a:pt x="0" y="4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9764" name="Rectangle 3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</a:t>
            </a:r>
          </a:p>
        </p:txBody>
      </p:sp>
      <p:sp>
        <p:nvSpPr>
          <p:cNvPr id="329765" name="Line 37"/>
          <p:cNvSpPr>
            <a:spLocks noChangeShapeType="1"/>
          </p:cNvSpPr>
          <p:nvPr/>
        </p:nvSpPr>
        <p:spPr bwMode="auto">
          <a:xfrm>
            <a:off x="5135563" y="392113"/>
            <a:ext cx="0" cy="18891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9766" name="Text Box 38"/>
          <p:cNvSpPr txBox="1">
            <a:spLocks noChangeArrowheads="1"/>
          </p:cNvSpPr>
          <p:nvPr/>
        </p:nvSpPr>
        <p:spPr bwMode="auto">
          <a:xfrm>
            <a:off x="847725" y="1470025"/>
            <a:ext cx="1995488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</a:rPr>
              <a:t>保存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   寄存器内容</a:t>
            </a:r>
          </a:p>
        </p:txBody>
      </p:sp>
      <p:sp>
        <p:nvSpPr>
          <p:cNvPr id="40" name="日期占位符 3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E4D8394-A973-4B60-A53F-8ACBFF4471FB}" type="datetime1">
              <a:rPr lang="zh-CN" altLang="en-US"/>
              <a:pPr>
                <a:defRPr/>
              </a:pPr>
              <a:t>2018/11/28</a:t>
            </a:fld>
            <a:endParaRPr lang="en-US" altLang="zh-CN"/>
          </a:p>
        </p:txBody>
      </p:sp>
      <p:sp>
        <p:nvSpPr>
          <p:cNvPr id="31772" name="灯片编号占位符 4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fld id="{30B5EF95-535B-4E7F-BE60-43ECB40D25E6}" type="slidenum">
              <a:rPr lang="zh-CN" altLang="en-US" sz="900">
                <a:solidFill>
                  <a:srgbClr val="898989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t>24</a:t>
            </a:fld>
            <a:endParaRPr lang="en-US" altLang="zh-CN" sz="900">
              <a:solidFill>
                <a:srgbClr val="898989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818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2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2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2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32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2" dur="500"/>
                                        <p:tgtEl>
                                          <p:spTgt spid="32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32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3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32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3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32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3" dur="500"/>
                                        <p:tgtEl>
                                          <p:spTgt spid="3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32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6" dur="500"/>
                                        <p:tgtEl>
                                          <p:spTgt spid="32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animBg="1" autoUpdateAnimBg="0"/>
      <p:bldP spid="329732" grpId="0" animBg="1" autoUpdateAnimBg="0"/>
      <p:bldP spid="329733" grpId="0" animBg="1" autoUpdateAnimBg="0"/>
      <p:bldP spid="329734" grpId="0" animBg="1" autoUpdateAnimBg="0"/>
      <p:bldP spid="329735" grpId="0" animBg="1" autoUpdateAnimBg="0"/>
      <p:bldP spid="329736" grpId="0" animBg="1" autoUpdateAnimBg="0"/>
      <p:bldP spid="329737" grpId="0" animBg="1" autoUpdateAnimBg="0"/>
      <p:bldP spid="329744" grpId="0" animBg="1"/>
      <p:bldP spid="329745" grpId="0" animBg="1"/>
      <p:bldP spid="329746" grpId="0" animBg="1"/>
      <p:bldP spid="329747" grpId="0" animBg="1"/>
      <p:bldP spid="329748" grpId="0" animBg="1"/>
      <p:bldP spid="329749" grpId="0" animBg="1"/>
      <p:bldP spid="329762" grpId="0" animBg="1"/>
      <p:bldP spid="329763" grpId="0" animBg="1"/>
      <p:bldP spid="329765" grpId="0" animBg="1"/>
      <p:bldP spid="32976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5536" y="476672"/>
            <a:ext cx="831641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例：输入汇编代码：</a:t>
            </a:r>
            <a:endParaRPr lang="en-US" altLang="zh-CN" sz="2000" dirty="0" smtClean="0"/>
          </a:p>
          <a:p>
            <a:r>
              <a:rPr lang="en-US" altLang="zh-CN" sz="2000" dirty="0" smtClean="0"/>
              <a:t>   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AGAIN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IN   AL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STATUS_PORT     </a:t>
            </a:r>
            <a:r>
              <a:rPr lang="zh-CN" altLang="en-US" sz="2000" dirty="0" smtClean="0"/>
              <a:t>；读状态端口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TEST AL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80H             </a:t>
            </a:r>
            <a:r>
              <a:rPr lang="zh-CN" altLang="en-US" sz="2000" dirty="0" smtClean="0"/>
              <a:t>；</a:t>
            </a:r>
            <a:r>
              <a:rPr lang="en-US" altLang="zh-CN" sz="2000" dirty="0" smtClean="0"/>
              <a:t>D</a:t>
            </a:r>
            <a:r>
              <a:rPr lang="en-US" altLang="zh-CN" sz="1200" dirty="0" smtClean="0"/>
              <a:t>7 </a:t>
            </a:r>
            <a:r>
              <a:rPr lang="en-US" altLang="zh-CN" sz="2400" dirty="0" smtClean="0"/>
              <a:t>=1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表示数据就绪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JZ  AGAIN                </a:t>
            </a:r>
            <a:r>
              <a:rPr lang="zh-CN" altLang="en-US" sz="2000" dirty="0" smtClean="0"/>
              <a:t>；未就绪，继续读状态端口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IN  AL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DATA_PORT        </a:t>
            </a:r>
            <a:r>
              <a:rPr lang="zh-CN" altLang="en-US" sz="2000" dirty="0" smtClean="0"/>
              <a:t>；已就绪，从数据端口读取数据</a:t>
            </a:r>
            <a:endParaRPr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395536" y="2796604"/>
            <a:ext cx="8316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输出汇编代码：</a:t>
            </a:r>
            <a:endParaRPr lang="en-US" altLang="zh-CN" sz="2000" dirty="0" smtClean="0"/>
          </a:p>
          <a:p>
            <a:r>
              <a:rPr lang="en-US" altLang="zh-CN" sz="2000" dirty="0" smtClean="0"/>
              <a:t>   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ONE</a:t>
            </a:r>
            <a:r>
              <a:rPr lang="zh-CN" altLang="en-US" sz="2000" dirty="0" smtClean="0"/>
              <a:t>：  </a:t>
            </a:r>
            <a:r>
              <a:rPr lang="en-US" altLang="zh-CN" sz="2000" dirty="0" smtClean="0"/>
              <a:t>IN   AL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STATUS_PORT      </a:t>
            </a:r>
            <a:r>
              <a:rPr lang="zh-CN" altLang="en-US" sz="2000" dirty="0" smtClean="0"/>
              <a:t>；读状态端口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TEST AL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80H            </a:t>
            </a:r>
            <a:r>
              <a:rPr lang="zh-CN" altLang="en-US" sz="2000" dirty="0" smtClean="0"/>
              <a:t>；</a:t>
            </a:r>
            <a:r>
              <a:rPr lang="en-US" altLang="zh-CN" sz="2000" dirty="0" smtClean="0"/>
              <a:t>D</a:t>
            </a:r>
            <a:r>
              <a:rPr lang="en-US" altLang="zh-CN" sz="1200" dirty="0" smtClean="0"/>
              <a:t>7 </a:t>
            </a:r>
            <a:r>
              <a:rPr lang="en-US" altLang="zh-CN" sz="2400" dirty="0" smtClean="0"/>
              <a:t>=0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测试忙位</a:t>
            </a:r>
            <a:endParaRPr lang="en-US" altLang="zh-CN" sz="2000" dirty="0" smtClean="0"/>
          </a:p>
          <a:p>
            <a:r>
              <a:rPr lang="en-US" altLang="zh-CN" sz="2000" dirty="0" smtClean="0"/>
              <a:t>          JNZ  ONE                </a:t>
            </a:r>
            <a:r>
              <a:rPr lang="zh-CN" altLang="en-US" sz="2000" dirty="0" smtClean="0"/>
              <a:t>；忙，继续读状态端口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MOV  AL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DAT            </a:t>
            </a:r>
            <a:r>
              <a:rPr lang="zh-CN" altLang="en-US" sz="2000" dirty="0" smtClean="0"/>
              <a:t>；不忙，取数据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OUT  DATA_PORT</a:t>
            </a:r>
            <a:r>
              <a:rPr lang="zh-CN" altLang="en-US" sz="2000" dirty="0"/>
              <a:t> ，</a:t>
            </a:r>
            <a:r>
              <a:rPr lang="en-US" altLang="zh-CN" sz="2000" dirty="0" smtClean="0"/>
              <a:t>AL     </a:t>
            </a:r>
            <a:r>
              <a:rPr lang="zh-CN" altLang="en-US" sz="2000" dirty="0" smtClean="0"/>
              <a:t>；已就绪，从数据端口读取数据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944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905000"/>
            <a:ext cx="9126538" cy="4813300"/>
            <a:chOff x="0" y="1200"/>
            <a:chExt cx="5749" cy="3032"/>
          </a:xfrm>
        </p:grpSpPr>
        <p:grpSp>
          <p:nvGrpSpPr>
            <p:cNvPr id="32822" name="Group 3"/>
            <p:cNvGrpSpPr>
              <a:grpSpLocks/>
            </p:cNvGrpSpPr>
            <p:nvPr/>
          </p:nvGrpSpPr>
          <p:grpSpPr bwMode="auto">
            <a:xfrm>
              <a:off x="0" y="1200"/>
              <a:ext cx="5749" cy="3032"/>
              <a:chOff x="0" y="1200"/>
              <a:chExt cx="5749" cy="3032"/>
            </a:xfrm>
          </p:grpSpPr>
          <p:sp>
            <p:nvSpPr>
              <p:cNvPr id="32825" name="Text Box 4"/>
              <p:cNvSpPr txBox="1">
                <a:spLocks noChangeArrowheads="1"/>
              </p:cNvSpPr>
              <p:nvPr/>
            </p:nvSpPr>
            <p:spPr bwMode="auto">
              <a:xfrm>
                <a:off x="4752" y="1776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②</a:t>
                </a:r>
              </a:p>
            </p:txBody>
          </p:sp>
          <p:sp>
            <p:nvSpPr>
              <p:cNvPr id="32826" name="Rectangle 5"/>
              <p:cNvSpPr>
                <a:spLocks noChangeArrowheads="1"/>
              </p:cNvSpPr>
              <p:nvPr/>
            </p:nvSpPr>
            <p:spPr bwMode="auto">
              <a:xfrm>
                <a:off x="2208" y="3264"/>
                <a:ext cx="2016" cy="3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设备选择电路</a:t>
                </a:r>
              </a:p>
            </p:txBody>
          </p:sp>
          <p:sp>
            <p:nvSpPr>
              <p:cNvPr id="32827" name="Rectangle 6"/>
              <p:cNvSpPr>
                <a:spLocks noChangeArrowheads="1"/>
              </p:cNvSpPr>
              <p:nvPr/>
            </p:nvSpPr>
            <p:spPr bwMode="auto">
              <a:xfrm>
                <a:off x="2208" y="1584"/>
                <a:ext cx="2016" cy="3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</a:rPr>
                  <a:t>DBR</a:t>
                </a:r>
              </a:p>
            </p:txBody>
          </p:sp>
          <p:sp>
            <p:nvSpPr>
              <p:cNvPr id="32828" name="Rectangle 7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576" cy="3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32829" name="Text Box 8"/>
              <p:cNvSpPr txBox="1">
                <a:spLocks noChangeArrowheads="1"/>
              </p:cNvSpPr>
              <p:nvPr/>
            </p:nvSpPr>
            <p:spPr bwMode="auto">
              <a:xfrm>
                <a:off x="2362" y="2347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830" name="Text Box 9"/>
              <p:cNvSpPr txBox="1">
                <a:spLocks noChangeArrowheads="1"/>
              </p:cNvSpPr>
              <p:nvPr/>
            </p:nvSpPr>
            <p:spPr bwMode="auto">
              <a:xfrm>
                <a:off x="2208" y="2256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32831" name="Oval 10"/>
              <p:cNvSpPr>
                <a:spLocks noChangeArrowheads="1"/>
              </p:cNvSpPr>
              <p:nvPr/>
            </p:nvSpPr>
            <p:spPr bwMode="auto">
              <a:xfrm>
                <a:off x="2784" y="244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832" name="Rectangle 11"/>
              <p:cNvSpPr>
                <a:spLocks noChangeArrowheads="1"/>
              </p:cNvSpPr>
              <p:nvPr/>
            </p:nvSpPr>
            <p:spPr bwMode="auto">
              <a:xfrm>
                <a:off x="3648" y="2304"/>
                <a:ext cx="576" cy="3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32833" name="Text Box 12"/>
              <p:cNvSpPr txBox="1">
                <a:spLocks noChangeArrowheads="1"/>
              </p:cNvSpPr>
              <p:nvPr/>
            </p:nvSpPr>
            <p:spPr bwMode="auto">
              <a:xfrm>
                <a:off x="3802" y="2347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834" name="Text Box 13"/>
              <p:cNvSpPr txBox="1">
                <a:spLocks noChangeArrowheads="1"/>
              </p:cNvSpPr>
              <p:nvPr/>
            </p:nvSpPr>
            <p:spPr bwMode="auto">
              <a:xfrm>
                <a:off x="3648" y="2256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32835" name="Oval 14"/>
              <p:cNvSpPr>
                <a:spLocks noChangeArrowheads="1"/>
              </p:cNvSpPr>
              <p:nvPr/>
            </p:nvSpPr>
            <p:spPr bwMode="auto">
              <a:xfrm>
                <a:off x="3589" y="244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32836" name="Freeform 15"/>
              <p:cNvSpPr>
                <a:spLocks/>
              </p:cNvSpPr>
              <p:nvPr/>
            </p:nvSpPr>
            <p:spPr bwMode="auto">
              <a:xfrm>
                <a:off x="2829" y="2475"/>
                <a:ext cx="759" cy="1"/>
              </a:xfrm>
              <a:custGeom>
                <a:avLst/>
                <a:gdLst>
                  <a:gd name="T0" fmla="*/ 0 w 759"/>
                  <a:gd name="T1" fmla="*/ 0 h 1"/>
                  <a:gd name="T2" fmla="*/ 759 w 759"/>
                  <a:gd name="T3" fmla="*/ 0 h 1"/>
                  <a:gd name="T4" fmla="*/ 0 60000 65536"/>
                  <a:gd name="T5" fmla="*/ 0 60000 65536"/>
                  <a:gd name="T6" fmla="*/ 0 w 759"/>
                  <a:gd name="T7" fmla="*/ 0 h 1"/>
                  <a:gd name="T8" fmla="*/ 759 w 75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59" h="1">
                    <a:moveTo>
                      <a:pt x="0" y="0"/>
                    </a:moveTo>
                    <a:lnTo>
                      <a:pt x="759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37" name="Freeform 16"/>
              <p:cNvSpPr>
                <a:spLocks/>
              </p:cNvSpPr>
              <p:nvPr/>
            </p:nvSpPr>
            <p:spPr bwMode="auto">
              <a:xfrm>
                <a:off x="1728" y="2475"/>
                <a:ext cx="1488" cy="357"/>
              </a:xfrm>
              <a:custGeom>
                <a:avLst/>
                <a:gdLst>
                  <a:gd name="T0" fmla="*/ 1488 w 1488"/>
                  <a:gd name="T1" fmla="*/ 0 h 357"/>
                  <a:gd name="T2" fmla="*/ 1488 w 1488"/>
                  <a:gd name="T3" fmla="*/ 357 h 357"/>
                  <a:gd name="T4" fmla="*/ 0 w 1488"/>
                  <a:gd name="T5" fmla="*/ 357 h 357"/>
                  <a:gd name="T6" fmla="*/ 0 60000 65536"/>
                  <a:gd name="T7" fmla="*/ 0 60000 65536"/>
                  <a:gd name="T8" fmla="*/ 0 60000 65536"/>
                  <a:gd name="T9" fmla="*/ 0 w 1488"/>
                  <a:gd name="T10" fmla="*/ 0 h 357"/>
                  <a:gd name="T11" fmla="*/ 1488 w 1488"/>
                  <a:gd name="T12" fmla="*/ 357 h 3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88" h="357">
                    <a:moveTo>
                      <a:pt x="1488" y="0"/>
                    </a:moveTo>
                    <a:lnTo>
                      <a:pt x="1488" y="357"/>
                    </a:lnTo>
                    <a:lnTo>
                      <a:pt x="0" y="35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38" name="Rectangle 17"/>
              <p:cNvSpPr>
                <a:spLocks noChangeArrowheads="1"/>
              </p:cNvSpPr>
              <p:nvPr/>
            </p:nvSpPr>
            <p:spPr bwMode="auto">
              <a:xfrm>
                <a:off x="1431" y="2640"/>
                <a:ext cx="240" cy="3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32839" name="Text Box 18"/>
              <p:cNvSpPr txBox="1">
                <a:spLocks noChangeArrowheads="1"/>
              </p:cNvSpPr>
              <p:nvPr/>
            </p:nvSpPr>
            <p:spPr bwMode="auto">
              <a:xfrm>
                <a:off x="1431" y="2704"/>
                <a:ext cx="24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32840" name="Oval 19"/>
              <p:cNvSpPr>
                <a:spLocks noChangeArrowheads="1"/>
              </p:cNvSpPr>
              <p:nvPr/>
            </p:nvSpPr>
            <p:spPr bwMode="auto">
              <a:xfrm>
                <a:off x="2147" y="244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841" name="Freeform 20"/>
              <p:cNvSpPr>
                <a:spLocks/>
              </p:cNvSpPr>
              <p:nvPr/>
            </p:nvSpPr>
            <p:spPr bwMode="auto">
              <a:xfrm>
                <a:off x="1971" y="2475"/>
                <a:ext cx="3117" cy="453"/>
              </a:xfrm>
              <a:custGeom>
                <a:avLst/>
                <a:gdLst>
                  <a:gd name="T0" fmla="*/ 189 w 3117"/>
                  <a:gd name="T1" fmla="*/ 0 h 453"/>
                  <a:gd name="T2" fmla="*/ 0 w 3117"/>
                  <a:gd name="T3" fmla="*/ 3 h 453"/>
                  <a:gd name="T4" fmla="*/ 0 w 3117"/>
                  <a:gd name="T5" fmla="*/ 450 h 453"/>
                  <a:gd name="T6" fmla="*/ 3117 w 3117"/>
                  <a:gd name="T7" fmla="*/ 453 h 4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7"/>
                  <a:gd name="T13" fmla="*/ 0 h 453"/>
                  <a:gd name="T14" fmla="*/ 3117 w 3117"/>
                  <a:gd name="T15" fmla="*/ 453 h 4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17" h="453">
                    <a:moveTo>
                      <a:pt x="189" y="0"/>
                    </a:moveTo>
                    <a:lnTo>
                      <a:pt x="0" y="3"/>
                    </a:lnTo>
                    <a:lnTo>
                      <a:pt x="0" y="450"/>
                    </a:lnTo>
                    <a:lnTo>
                      <a:pt x="3117" y="453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42" name="Oval 21"/>
              <p:cNvSpPr>
                <a:spLocks noChangeArrowheads="1"/>
              </p:cNvSpPr>
              <p:nvPr/>
            </p:nvSpPr>
            <p:spPr bwMode="auto">
              <a:xfrm>
                <a:off x="4224" y="244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843" name="Freeform 22"/>
              <p:cNvSpPr>
                <a:spLocks/>
              </p:cNvSpPr>
              <p:nvPr/>
            </p:nvSpPr>
            <p:spPr bwMode="auto">
              <a:xfrm>
                <a:off x="4278" y="2475"/>
                <a:ext cx="282" cy="453"/>
              </a:xfrm>
              <a:custGeom>
                <a:avLst/>
                <a:gdLst>
                  <a:gd name="T0" fmla="*/ 282 w 282"/>
                  <a:gd name="T1" fmla="*/ 453 h 453"/>
                  <a:gd name="T2" fmla="*/ 279 w 282"/>
                  <a:gd name="T3" fmla="*/ 0 h 453"/>
                  <a:gd name="T4" fmla="*/ 0 w 282"/>
                  <a:gd name="T5" fmla="*/ 0 h 453"/>
                  <a:gd name="T6" fmla="*/ 0 60000 65536"/>
                  <a:gd name="T7" fmla="*/ 0 60000 65536"/>
                  <a:gd name="T8" fmla="*/ 0 60000 65536"/>
                  <a:gd name="T9" fmla="*/ 0 w 282"/>
                  <a:gd name="T10" fmla="*/ 0 h 453"/>
                  <a:gd name="T11" fmla="*/ 282 w 282"/>
                  <a:gd name="T12" fmla="*/ 453 h 4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2" h="453">
                    <a:moveTo>
                      <a:pt x="282" y="453"/>
                    </a:moveTo>
                    <a:lnTo>
                      <a:pt x="279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44" name="Oval 23"/>
              <p:cNvSpPr>
                <a:spLocks noChangeArrowheads="1"/>
              </p:cNvSpPr>
              <p:nvPr/>
            </p:nvSpPr>
            <p:spPr bwMode="auto">
              <a:xfrm>
                <a:off x="1680" y="2806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845" name="Freeform 24"/>
              <p:cNvSpPr>
                <a:spLocks/>
              </p:cNvSpPr>
              <p:nvPr/>
            </p:nvSpPr>
            <p:spPr bwMode="auto">
              <a:xfrm>
                <a:off x="1200" y="2928"/>
                <a:ext cx="1392" cy="336"/>
              </a:xfrm>
              <a:custGeom>
                <a:avLst/>
                <a:gdLst>
                  <a:gd name="T0" fmla="*/ 240 w 1392"/>
                  <a:gd name="T1" fmla="*/ 0 h 336"/>
                  <a:gd name="T2" fmla="*/ 0 w 1392"/>
                  <a:gd name="T3" fmla="*/ 0 h 336"/>
                  <a:gd name="T4" fmla="*/ 0 w 1392"/>
                  <a:gd name="T5" fmla="*/ 240 h 336"/>
                  <a:gd name="T6" fmla="*/ 1392 w 1392"/>
                  <a:gd name="T7" fmla="*/ 240 h 336"/>
                  <a:gd name="T8" fmla="*/ 1392 w 1392"/>
                  <a:gd name="T9" fmla="*/ 336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92"/>
                  <a:gd name="T16" fmla="*/ 0 h 336"/>
                  <a:gd name="T17" fmla="*/ 1392 w 1392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92" h="336">
                    <a:moveTo>
                      <a:pt x="240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1392" y="240"/>
                    </a:lnTo>
                    <a:lnTo>
                      <a:pt x="1392" y="33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46" name="Line 25"/>
              <p:cNvSpPr>
                <a:spLocks noChangeShapeType="1"/>
              </p:cNvSpPr>
              <p:nvPr/>
            </p:nvSpPr>
            <p:spPr bwMode="auto">
              <a:xfrm>
                <a:off x="768" y="2736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47" name="Freeform 26"/>
              <p:cNvSpPr>
                <a:spLocks/>
              </p:cNvSpPr>
              <p:nvPr/>
            </p:nvSpPr>
            <p:spPr bwMode="auto">
              <a:xfrm>
                <a:off x="576" y="2160"/>
                <a:ext cx="1728" cy="144"/>
              </a:xfrm>
              <a:custGeom>
                <a:avLst/>
                <a:gdLst>
                  <a:gd name="T0" fmla="*/ 1728 w 1728"/>
                  <a:gd name="T1" fmla="*/ 144 h 144"/>
                  <a:gd name="T2" fmla="*/ 1728 w 1728"/>
                  <a:gd name="T3" fmla="*/ 0 h 144"/>
                  <a:gd name="T4" fmla="*/ 0 w 1728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1728"/>
                  <a:gd name="T10" fmla="*/ 0 h 144"/>
                  <a:gd name="T11" fmla="*/ 1728 w 1728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8" h="144">
                    <a:moveTo>
                      <a:pt x="1728" y="144"/>
                    </a:moveTo>
                    <a:lnTo>
                      <a:pt x="1728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48" name="Freeform 27"/>
              <p:cNvSpPr>
                <a:spLocks/>
              </p:cNvSpPr>
              <p:nvPr/>
            </p:nvSpPr>
            <p:spPr bwMode="auto">
              <a:xfrm>
                <a:off x="3743" y="2064"/>
                <a:ext cx="1489" cy="234"/>
              </a:xfrm>
              <a:custGeom>
                <a:avLst/>
                <a:gdLst>
                  <a:gd name="T0" fmla="*/ 1 w 1489"/>
                  <a:gd name="T1" fmla="*/ 234 h 234"/>
                  <a:gd name="T2" fmla="*/ 0 w 1489"/>
                  <a:gd name="T3" fmla="*/ 0 h 234"/>
                  <a:gd name="T4" fmla="*/ 1489 w 1489"/>
                  <a:gd name="T5" fmla="*/ 0 h 234"/>
                  <a:gd name="T6" fmla="*/ 0 60000 65536"/>
                  <a:gd name="T7" fmla="*/ 0 60000 65536"/>
                  <a:gd name="T8" fmla="*/ 0 60000 65536"/>
                  <a:gd name="T9" fmla="*/ 0 w 1489"/>
                  <a:gd name="T10" fmla="*/ 0 h 234"/>
                  <a:gd name="T11" fmla="*/ 1489 w 1489"/>
                  <a:gd name="T12" fmla="*/ 234 h 2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89" h="234">
                    <a:moveTo>
                      <a:pt x="1" y="234"/>
                    </a:moveTo>
                    <a:lnTo>
                      <a:pt x="0" y="0"/>
                    </a:lnTo>
                    <a:lnTo>
                      <a:pt x="1489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49" name="Rectangle 28"/>
              <p:cNvSpPr>
                <a:spLocks noChangeArrowheads="1"/>
              </p:cNvSpPr>
              <p:nvPr/>
            </p:nvSpPr>
            <p:spPr bwMode="auto">
              <a:xfrm>
                <a:off x="1008" y="1200"/>
                <a:ext cx="3744" cy="26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32850" name="Line 29"/>
              <p:cNvSpPr>
                <a:spLocks noChangeShapeType="1"/>
              </p:cNvSpPr>
              <p:nvPr/>
            </p:nvSpPr>
            <p:spPr bwMode="auto">
              <a:xfrm>
                <a:off x="576" y="273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51" name="AutoShape 30"/>
              <p:cNvSpPr>
                <a:spLocks noChangeArrowheads="1"/>
              </p:cNvSpPr>
              <p:nvPr/>
            </p:nvSpPr>
            <p:spPr bwMode="auto">
              <a:xfrm>
                <a:off x="552" y="3360"/>
                <a:ext cx="1632" cy="144"/>
              </a:xfrm>
              <a:prstGeom prst="rightArrow">
                <a:avLst>
                  <a:gd name="adj1" fmla="val 50000"/>
                  <a:gd name="adj2" fmla="val 132642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32852" name="AutoShape 31"/>
              <p:cNvSpPr>
                <a:spLocks noChangeArrowheads="1"/>
              </p:cNvSpPr>
              <p:nvPr/>
            </p:nvSpPr>
            <p:spPr bwMode="auto">
              <a:xfrm>
                <a:off x="552" y="1677"/>
                <a:ext cx="1632" cy="123"/>
              </a:xfrm>
              <a:prstGeom prst="leftRightArrow">
                <a:avLst>
                  <a:gd name="adj1" fmla="val 50000"/>
                  <a:gd name="adj2" fmla="val 121503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32853" name="AutoShape 32"/>
              <p:cNvSpPr>
                <a:spLocks noChangeArrowheads="1"/>
              </p:cNvSpPr>
              <p:nvPr/>
            </p:nvSpPr>
            <p:spPr bwMode="auto">
              <a:xfrm>
                <a:off x="4248" y="1632"/>
                <a:ext cx="1008" cy="144"/>
              </a:xfrm>
              <a:prstGeom prst="leftArrow">
                <a:avLst>
                  <a:gd name="adj1" fmla="val 50000"/>
                  <a:gd name="adj2" fmla="val 127782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32854" name="Text Box 33"/>
              <p:cNvSpPr txBox="1">
                <a:spLocks noChangeArrowheads="1"/>
              </p:cNvSpPr>
              <p:nvPr/>
            </p:nvSpPr>
            <p:spPr bwMode="auto">
              <a:xfrm>
                <a:off x="0" y="144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数据线</a:t>
                </a:r>
              </a:p>
            </p:txBody>
          </p:sp>
          <p:sp>
            <p:nvSpPr>
              <p:cNvPr id="32855" name="Text Box 34"/>
              <p:cNvSpPr txBox="1">
                <a:spLocks noChangeArrowheads="1"/>
              </p:cNvSpPr>
              <p:nvPr/>
            </p:nvSpPr>
            <p:spPr bwMode="auto">
              <a:xfrm>
                <a:off x="0" y="1918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准备就绪</a:t>
                </a:r>
              </a:p>
            </p:txBody>
          </p:sp>
          <p:sp>
            <p:nvSpPr>
              <p:cNvPr id="32856" name="Text Box 35"/>
              <p:cNvSpPr txBox="1">
                <a:spLocks noChangeArrowheads="1"/>
              </p:cNvSpPr>
              <p:nvPr/>
            </p:nvSpPr>
            <p:spPr bwMode="auto">
              <a:xfrm>
                <a:off x="0" y="2494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启动命令</a:t>
                </a:r>
              </a:p>
            </p:txBody>
          </p:sp>
          <p:sp>
            <p:nvSpPr>
              <p:cNvPr id="32857" name="Text Box 36"/>
              <p:cNvSpPr txBox="1">
                <a:spLocks noChangeArrowheads="1"/>
              </p:cNvSpPr>
              <p:nvPr/>
            </p:nvSpPr>
            <p:spPr bwMode="auto">
              <a:xfrm>
                <a:off x="0" y="3118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地址线</a:t>
                </a:r>
              </a:p>
            </p:txBody>
          </p:sp>
          <p:sp>
            <p:nvSpPr>
              <p:cNvPr id="32858" name="Text Box 37"/>
              <p:cNvSpPr txBox="1">
                <a:spLocks noChangeArrowheads="1"/>
              </p:cNvSpPr>
              <p:nvPr/>
            </p:nvSpPr>
            <p:spPr bwMode="auto">
              <a:xfrm>
                <a:off x="2726" y="3033"/>
                <a:ext cx="41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SEL</a:t>
                </a:r>
              </a:p>
            </p:txBody>
          </p:sp>
          <p:sp>
            <p:nvSpPr>
              <p:cNvPr id="32859" name="Line 38"/>
              <p:cNvSpPr>
                <a:spLocks noChangeShapeType="1"/>
              </p:cNvSpPr>
              <p:nvPr/>
            </p:nvSpPr>
            <p:spPr bwMode="auto">
              <a:xfrm flipH="1">
                <a:off x="5040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60" name="Text Box 39"/>
              <p:cNvSpPr txBox="1">
                <a:spLocks noChangeArrowheads="1"/>
              </p:cNvSpPr>
              <p:nvPr/>
            </p:nvSpPr>
            <p:spPr bwMode="auto">
              <a:xfrm>
                <a:off x="4992" y="1382"/>
                <a:ext cx="75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输入数据</a:t>
                </a:r>
              </a:p>
            </p:txBody>
          </p:sp>
          <p:sp>
            <p:nvSpPr>
              <p:cNvPr id="32861" name="Text Box 40"/>
              <p:cNvSpPr txBox="1">
                <a:spLocks noChangeArrowheads="1"/>
              </p:cNvSpPr>
              <p:nvPr/>
            </p:nvSpPr>
            <p:spPr bwMode="auto">
              <a:xfrm>
                <a:off x="4992" y="2112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启动设备</a:t>
                </a:r>
              </a:p>
            </p:txBody>
          </p:sp>
          <p:sp>
            <p:nvSpPr>
              <p:cNvPr id="32862" name="Text Box 41"/>
              <p:cNvSpPr txBox="1">
                <a:spLocks noChangeArrowheads="1"/>
              </p:cNvSpPr>
              <p:nvPr/>
            </p:nvSpPr>
            <p:spPr bwMode="auto">
              <a:xfrm>
                <a:off x="4992" y="2976"/>
                <a:ext cx="75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设备工作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   结束</a:t>
                </a:r>
              </a:p>
            </p:txBody>
          </p:sp>
          <p:sp>
            <p:nvSpPr>
              <p:cNvPr id="32863" name="Text Box 42"/>
              <p:cNvSpPr txBox="1">
                <a:spLocks noChangeArrowheads="1"/>
              </p:cNvSpPr>
              <p:nvPr/>
            </p:nvSpPr>
            <p:spPr bwMode="auto">
              <a:xfrm>
                <a:off x="2150" y="3982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864" name="Text Box 43"/>
              <p:cNvSpPr txBox="1">
                <a:spLocks noChangeArrowheads="1"/>
              </p:cNvSpPr>
              <p:nvPr/>
            </p:nvSpPr>
            <p:spPr bwMode="auto">
              <a:xfrm>
                <a:off x="699" y="2448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①</a:t>
                </a:r>
              </a:p>
            </p:txBody>
          </p:sp>
          <p:sp>
            <p:nvSpPr>
              <p:cNvPr id="32865" name="Text Box 44"/>
              <p:cNvSpPr txBox="1">
                <a:spLocks noChangeArrowheads="1"/>
              </p:cNvSpPr>
              <p:nvPr/>
            </p:nvSpPr>
            <p:spPr bwMode="auto">
              <a:xfrm>
                <a:off x="4752" y="1392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③</a:t>
                </a:r>
              </a:p>
            </p:txBody>
          </p:sp>
          <p:sp>
            <p:nvSpPr>
              <p:cNvPr id="32866" name="Text Box 45"/>
              <p:cNvSpPr txBox="1">
                <a:spLocks noChangeArrowheads="1"/>
              </p:cNvSpPr>
              <p:nvPr/>
            </p:nvSpPr>
            <p:spPr bwMode="auto">
              <a:xfrm>
                <a:off x="4752" y="2640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④</a:t>
                </a:r>
              </a:p>
            </p:txBody>
          </p:sp>
          <p:sp>
            <p:nvSpPr>
              <p:cNvPr id="32867" name="Text Box 46"/>
              <p:cNvSpPr txBox="1">
                <a:spLocks noChangeArrowheads="1"/>
              </p:cNvSpPr>
              <p:nvPr/>
            </p:nvSpPr>
            <p:spPr bwMode="auto">
              <a:xfrm>
                <a:off x="699" y="1872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⑤</a:t>
                </a:r>
              </a:p>
            </p:txBody>
          </p:sp>
          <p:sp>
            <p:nvSpPr>
              <p:cNvPr id="32868" name="Text Box 47"/>
              <p:cNvSpPr txBox="1">
                <a:spLocks noChangeArrowheads="1"/>
              </p:cNvSpPr>
              <p:nvPr/>
            </p:nvSpPr>
            <p:spPr bwMode="auto">
              <a:xfrm>
                <a:off x="699" y="1392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⑥</a:t>
                </a:r>
              </a:p>
            </p:txBody>
          </p:sp>
        </p:grpSp>
        <p:sp>
          <p:nvSpPr>
            <p:cNvPr id="32823" name="Text Box 48"/>
            <p:cNvSpPr txBox="1">
              <a:spLocks noChangeArrowheads="1"/>
            </p:cNvSpPr>
            <p:nvPr/>
          </p:nvSpPr>
          <p:spPr bwMode="auto">
            <a:xfrm>
              <a:off x="2390" y="204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2824" name="Text Box 49"/>
            <p:cNvSpPr txBox="1">
              <a:spLocks noChangeArrowheads="1"/>
            </p:cNvSpPr>
            <p:nvPr/>
          </p:nvSpPr>
          <p:spPr bwMode="auto">
            <a:xfrm>
              <a:off x="3830" y="2042"/>
              <a:ext cx="244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B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32771" name="Text Box 50"/>
          <p:cNvSpPr txBox="1">
            <a:spLocks noChangeArrowheads="1"/>
          </p:cNvSpPr>
          <p:nvPr/>
        </p:nvSpPr>
        <p:spPr bwMode="auto">
          <a:xfrm>
            <a:off x="304800" y="228600"/>
            <a:ext cx="7026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二、程序查询方式的接口电路</a:t>
            </a:r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914400" y="3886200"/>
            <a:ext cx="1371600" cy="457200"/>
            <a:chOff x="576" y="2448"/>
            <a:chExt cx="864" cy="288"/>
          </a:xfrm>
        </p:grpSpPr>
        <p:sp>
          <p:nvSpPr>
            <p:cNvPr id="32819" name="Line 52"/>
            <p:cNvSpPr>
              <a:spLocks noChangeShapeType="1"/>
            </p:cNvSpPr>
            <p:nvPr/>
          </p:nvSpPr>
          <p:spPr bwMode="auto">
            <a:xfrm>
              <a:off x="768" y="2736"/>
              <a:ext cx="672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20" name="Line 53"/>
            <p:cNvSpPr>
              <a:spLocks noChangeShapeType="1"/>
            </p:cNvSpPr>
            <p:nvPr/>
          </p:nvSpPr>
          <p:spPr bwMode="auto">
            <a:xfrm>
              <a:off x="576" y="2736"/>
              <a:ext cx="24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21" name="Text Box 54"/>
            <p:cNvSpPr txBox="1">
              <a:spLocks noChangeArrowheads="1"/>
            </p:cNvSpPr>
            <p:nvPr/>
          </p:nvSpPr>
          <p:spPr bwMode="auto">
            <a:xfrm>
              <a:off x="699" y="2448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①</a:t>
              </a:r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2271713" y="4191000"/>
            <a:ext cx="471487" cy="609600"/>
            <a:chOff x="1431" y="2640"/>
            <a:chExt cx="297" cy="384"/>
          </a:xfrm>
        </p:grpSpPr>
        <p:sp>
          <p:nvSpPr>
            <p:cNvPr id="32817" name="Rectangle 56"/>
            <p:cNvSpPr>
              <a:spLocks noChangeArrowheads="1"/>
            </p:cNvSpPr>
            <p:nvPr/>
          </p:nvSpPr>
          <p:spPr bwMode="auto">
            <a:xfrm>
              <a:off x="1431" y="2640"/>
              <a:ext cx="240" cy="38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18" name="Oval 57"/>
            <p:cNvSpPr>
              <a:spLocks noChangeArrowheads="1"/>
            </p:cNvSpPr>
            <p:nvPr/>
          </p:nvSpPr>
          <p:spPr bwMode="auto">
            <a:xfrm>
              <a:off x="1680" y="2806"/>
              <a:ext cx="48" cy="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03898" name="Freeform 58"/>
          <p:cNvSpPr>
            <a:spLocks/>
          </p:cNvSpPr>
          <p:nvPr/>
        </p:nvSpPr>
        <p:spPr bwMode="auto">
          <a:xfrm>
            <a:off x="2743200" y="3929063"/>
            <a:ext cx="2362200" cy="566737"/>
          </a:xfrm>
          <a:custGeom>
            <a:avLst/>
            <a:gdLst>
              <a:gd name="T0" fmla="*/ 2147483646 w 1488"/>
              <a:gd name="T1" fmla="*/ 0 h 357"/>
              <a:gd name="T2" fmla="*/ 2147483646 w 1488"/>
              <a:gd name="T3" fmla="*/ 2147483646 h 357"/>
              <a:gd name="T4" fmla="*/ 0 w 1488"/>
              <a:gd name="T5" fmla="*/ 2147483646 h 357"/>
              <a:gd name="T6" fmla="*/ 0 60000 65536"/>
              <a:gd name="T7" fmla="*/ 0 60000 65536"/>
              <a:gd name="T8" fmla="*/ 0 60000 65536"/>
              <a:gd name="T9" fmla="*/ 0 w 1488"/>
              <a:gd name="T10" fmla="*/ 0 h 357"/>
              <a:gd name="T11" fmla="*/ 1488 w 1488"/>
              <a:gd name="T12" fmla="*/ 357 h 3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8" h="357">
                <a:moveTo>
                  <a:pt x="1488" y="0"/>
                </a:moveTo>
                <a:lnTo>
                  <a:pt x="1488" y="357"/>
                </a:lnTo>
                <a:lnTo>
                  <a:pt x="0" y="357"/>
                </a:lnTo>
              </a:path>
            </a:pathLst>
          </a:custGeom>
          <a:noFill/>
          <a:ln w="57150">
            <a:solidFill>
              <a:schemeClr val="folHlink"/>
            </a:solidFill>
            <a:round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5938838" y="2817813"/>
            <a:ext cx="2366962" cy="830262"/>
            <a:chOff x="3741" y="1775"/>
            <a:chExt cx="1491" cy="523"/>
          </a:xfrm>
        </p:grpSpPr>
        <p:sp>
          <p:nvSpPr>
            <p:cNvPr id="32815" name="Text Box 60"/>
            <p:cNvSpPr txBox="1">
              <a:spLocks noChangeArrowheads="1"/>
            </p:cNvSpPr>
            <p:nvPr/>
          </p:nvSpPr>
          <p:spPr bwMode="auto">
            <a:xfrm>
              <a:off x="4752" y="1775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②</a:t>
              </a:r>
            </a:p>
          </p:txBody>
        </p:sp>
        <p:sp>
          <p:nvSpPr>
            <p:cNvPr id="32816" name="Freeform 61"/>
            <p:cNvSpPr>
              <a:spLocks/>
            </p:cNvSpPr>
            <p:nvPr/>
          </p:nvSpPr>
          <p:spPr bwMode="auto">
            <a:xfrm>
              <a:off x="3741" y="2064"/>
              <a:ext cx="1491" cy="234"/>
            </a:xfrm>
            <a:custGeom>
              <a:avLst/>
              <a:gdLst>
                <a:gd name="T0" fmla="*/ 0 w 1730"/>
                <a:gd name="T1" fmla="*/ 3163 h 139"/>
                <a:gd name="T2" fmla="*/ 2 w 1730"/>
                <a:gd name="T3" fmla="*/ 0 h 139"/>
                <a:gd name="T4" fmla="*/ 708 w 1730"/>
                <a:gd name="T5" fmla="*/ 0 h 139"/>
                <a:gd name="T6" fmla="*/ 0 60000 65536"/>
                <a:gd name="T7" fmla="*/ 0 60000 65536"/>
                <a:gd name="T8" fmla="*/ 0 60000 65536"/>
                <a:gd name="T9" fmla="*/ 0 w 1730"/>
                <a:gd name="T10" fmla="*/ 0 h 139"/>
                <a:gd name="T11" fmla="*/ 1730 w 1730"/>
                <a:gd name="T12" fmla="*/ 139 h 1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0" h="139">
                  <a:moveTo>
                    <a:pt x="0" y="139"/>
                  </a:moveTo>
                  <a:lnTo>
                    <a:pt x="2" y="0"/>
                  </a:lnTo>
                  <a:lnTo>
                    <a:pt x="1730" y="0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6743700" y="2209800"/>
            <a:ext cx="1600200" cy="609600"/>
            <a:chOff x="4248" y="1392"/>
            <a:chExt cx="1008" cy="384"/>
          </a:xfrm>
        </p:grpSpPr>
        <p:sp>
          <p:nvSpPr>
            <p:cNvPr id="32813" name="AutoShape 63"/>
            <p:cNvSpPr>
              <a:spLocks noChangeArrowheads="1"/>
            </p:cNvSpPr>
            <p:nvPr/>
          </p:nvSpPr>
          <p:spPr bwMode="auto">
            <a:xfrm>
              <a:off x="4248" y="1632"/>
              <a:ext cx="1008" cy="144"/>
            </a:xfrm>
            <a:prstGeom prst="leftArrow">
              <a:avLst>
                <a:gd name="adj1" fmla="val 50000"/>
                <a:gd name="adj2" fmla="val 127782"/>
              </a:avLst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2814" name="Text Box 64"/>
            <p:cNvSpPr txBox="1">
              <a:spLocks noChangeArrowheads="1"/>
            </p:cNvSpPr>
            <p:nvPr/>
          </p:nvSpPr>
          <p:spPr bwMode="auto">
            <a:xfrm>
              <a:off x="4752" y="1392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③</a:t>
              </a:r>
            </a:p>
          </p:txBody>
        </p:sp>
      </p:grpSp>
      <p:sp>
        <p:nvSpPr>
          <p:cNvPr id="803905" name="Rectangle 65"/>
          <p:cNvSpPr>
            <a:spLocks noChangeArrowheads="1"/>
          </p:cNvSpPr>
          <p:nvPr/>
        </p:nvSpPr>
        <p:spPr bwMode="auto">
          <a:xfrm>
            <a:off x="3505200" y="2514600"/>
            <a:ext cx="3200400" cy="6096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914400" y="2971800"/>
            <a:ext cx="2743200" cy="685800"/>
            <a:chOff x="576" y="1872"/>
            <a:chExt cx="1728" cy="432"/>
          </a:xfrm>
        </p:grpSpPr>
        <p:sp>
          <p:nvSpPr>
            <p:cNvPr id="32811" name="Freeform 67"/>
            <p:cNvSpPr>
              <a:spLocks/>
            </p:cNvSpPr>
            <p:nvPr/>
          </p:nvSpPr>
          <p:spPr bwMode="auto">
            <a:xfrm>
              <a:off x="576" y="2160"/>
              <a:ext cx="1728" cy="144"/>
            </a:xfrm>
            <a:custGeom>
              <a:avLst/>
              <a:gdLst>
                <a:gd name="T0" fmla="*/ 1728 w 1728"/>
                <a:gd name="T1" fmla="*/ 144 h 144"/>
                <a:gd name="T2" fmla="*/ 1728 w 1728"/>
                <a:gd name="T3" fmla="*/ 0 h 144"/>
                <a:gd name="T4" fmla="*/ 0 w 1728"/>
                <a:gd name="T5" fmla="*/ 0 h 144"/>
                <a:gd name="T6" fmla="*/ 0 60000 65536"/>
                <a:gd name="T7" fmla="*/ 0 60000 65536"/>
                <a:gd name="T8" fmla="*/ 0 60000 65536"/>
                <a:gd name="T9" fmla="*/ 0 w 1728"/>
                <a:gd name="T10" fmla="*/ 0 h 144"/>
                <a:gd name="T11" fmla="*/ 1728 w 172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44">
                  <a:moveTo>
                    <a:pt x="1728" y="144"/>
                  </a:moveTo>
                  <a:lnTo>
                    <a:pt x="1728" y="0"/>
                  </a:ln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2" name="Text Box 68"/>
            <p:cNvSpPr txBox="1">
              <a:spLocks noChangeArrowheads="1"/>
            </p:cNvSpPr>
            <p:nvPr/>
          </p:nvSpPr>
          <p:spPr bwMode="auto">
            <a:xfrm>
              <a:off x="699" y="1872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⑤</a:t>
              </a:r>
            </a:p>
          </p:txBody>
        </p:sp>
      </p:grpSp>
      <p:sp>
        <p:nvSpPr>
          <p:cNvPr id="803909" name="Freeform 69"/>
          <p:cNvSpPr>
            <a:spLocks/>
          </p:cNvSpPr>
          <p:nvPr/>
        </p:nvSpPr>
        <p:spPr bwMode="auto">
          <a:xfrm>
            <a:off x="4491038" y="3929063"/>
            <a:ext cx="1204912" cy="1587"/>
          </a:xfrm>
          <a:custGeom>
            <a:avLst/>
            <a:gdLst>
              <a:gd name="T0" fmla="*/ 0 w 759"/>
              <a:gd name="T1" fmla="*/ 0 h 1"/>
              <a:gd name="T2" fmla="*/ 2147483646 w 759"/>
              <a:gd name="T3" fmla="*/ 0 h 1"/>
              <a:gd name="T4" fmla="*/ 0 60000 65536"/>
              <a:gd name="T5" fmla="*/ 0 60000 65536"/>
              <a:gd name="T6" fmla="*/ 0 w 759"/>
              <a:gd name="T7" fmla="*/ 0 h 1"/>
              <a:gd name="T8" fmla="*/ 759 w 759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9" h="1">
                <a:moveTo>
                  <a:pt x="0" y="0"/>
                </a:moveTo>
                <a:lnTo>
                  <a:pt x="759" y="0"/>
                </a:lnTo>
              </a:path>
            </a:pathLst>
          </a:cu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3505200" y="3657600"/>
            <a:ext cx="3200400" cy="609600"/>
            <a:chOff x="2208" y="2304"/>
            <a:chExt cx="2016" cy="384"/>
          </a:xfrm>
        </p:grpSpPr>
        <p:grpSp>
          <p:nvGrpSpPr>
            <p:cNvPr id="32804" name="Group 71"/>
            <p:cNvGrpSpPr>
              <a:grpSpLocks/>
            </p:cNvGrpSpPr>
            <p:nvPr/>
          </p:nvGrpSpPr>
          <p:grpSpPr bwMode="auto">
            <a:xfrm>
              <a:off x="2208" y="2304"/>
              <a:ext cx="2016" cy="384"/>
              <a:chOff x="2208" y="2304"/>
              <a:chExt cx="2016" cy="384"/>
            </a:xfrm>
          </p:grpSpPr>
          <p:sp>
            <p:nvSpPr>
              <p:cNvPr id="32807" name="Rectangle 72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576" cy="38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32808" name="Oval 73"/>
              <p:cNvSpPr>
                <a:spLocks noChangeArrowheads="1"/>
              </p:cNvSpPr>
              <p:nvPr/>
            </p:nvSpPr>
            <p:spPr bwMode="auto">
              <a:xfrm>
                <a:off x="2784" y="244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809" name="Rectangle 74"/>
              <p:cNvSpPr>
                <a:spLocks noChangeArrowheads="1"/>
              </p:cNvSpPr>
              <p:nvPr/>
            </p:nvSpPr>
            <p:spPr bwMode="auto">
              <a:xfrm>
                <a:off x="3648" y="2304"/>
                <a:ext cx="576" cy="38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32810" name="Oval 75"/>
              <p:cNvSpPr>
                <a:spLocks noChangeArrowheads="1"/>
              </p:cNvSpPr>
              <p:nvPr/>
            </p:nvSpPr>
            <p:spPr bwMode="auto">
              <a:xfrm>
                <a:off x="3589" y="244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32805" name="Rectangle 76"/>
            <p:cNvSpPr>
              <a:spLocks noChangeArrowheads="1"/>
            </p:cNvSpPr>
            <p:nvPr/>
          </p:nvSpPr>
          <p:spPr bwMode="auto">
            <a:xfrm>
              <a:off x="3840" y="2352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06" name="Rectangle 77"/>
            <p:cNvSpPr>
              <a:spLocks noChangeArrowheads="1"/>
            </p:cNvSpPr>
            <p:nvPr/>
          </p:nvSpPr>
          <p:spPr bwMode="auto">
            <a:xfrm>
              <a:off x="2448" y="2352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1" name="Group 78"/>
          <p:cNvGrpSpPr>
            <a:grpSpLocks/>
          </p:cNvGrpSpPr>
          <p:nvPr/>
        </p:nvGrpSpPr>
        <p:grpSpPr bwMode="auto">
          <a:xfrm>
            <a:off x="3886200" y="3733800"/>
            <a:ext cx="2514600" cy="457200"/>
            <a:chOff x="2448" y="2352"/>
            <a:chExt cx="1584" cy="288"/>
          </a:xfrm>
        </p:grpSpPr>
        <p:sp>
          <p:nvSpPr>
            <p:cNvPr id="32802" name="Rectangle 79"/>
            <p:cNvSpPr>
              <a:spLocks noChangeArrowheads="1"/>
            </p:cNvSpPr>
            <p:nvPr/>
          </p:nvSpPr>
          <p:spPr bwMode="auto">
            <a:xfrm>
              <a:off x="2448" y="2352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03" name="Rectangle 80"/>
            <p:cNvSpPr>
              <a:spLocks noChangeArrowheads="1"/>
            </p:cNvSpPr>
            <p:nvPr/>
          </p:nvSpPr>
          <p:spPr bwMode="auto">
            <a:xfrm>
              <a:off x="3840" y="2352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2" name="Group 81"/>
          <p:cNvGrpSpPr>
            <a:grpSpLocks/>
          </p:cNvGrpSpPr>
          <p:nvPr/>
        </p:nvGrpSpPr>
        <p:grpSpPr bwMode="auto">
          <a:xfrm>
            <a:off x="3124200" y="3886200"/>
            <a:ext cx="5410200" cy="762000"/>
            <a:chOff x="1968" y="2448"/>
            <a:chExt cx="3408" cy="480"/>
          </a:xfrm>
        </p:grpSpPr>
        <p:grpSp>
          <p:nvGrpSpPr>
            <p:cNvPr id="32793" name="Group 82"/>
            <p:cNvGrpSpPr>
              <a:grpSpLocks/>
            </p:cNvGrpSpPr>
            <p:nvPr/>
          </p:nvGrpSpPr>
          <p:grpSpPr bwMode="auto">
            <a:xfrm>
              <a:off x="1968" y="2474"/>
              <a:ext cx="3408" cy="454"/>
              <a:chOff x="1968" y="2474"/>
              <a:chExt cx="3408" cy="454"/>
            </a:xfrm>
          </p:grpSpPr>
          <p:sp>
            <p:nvSpPr>
              <p:cNvPr id="32798" name="Text Box 83"/>
              <p:cNvSpPr txBox="1">
                <a:spLocks noChangeArrowheads="1"/>
              </p:cNvSpPr>
              <p:nvPr/>
            </p:nvSpPr>
            <p:spPr bwMode="auto">
              <a:xfrm>
                <a:off x="4752" y="2640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62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④</a:t>
                </a:r>
              </a:p>
            </p:txBody>
          </p:sp>
          <p:sp>
            <p:nvSpPr>
              <p:cNvPr id="32799" name="Freeform 84"/>
              <p:cNvSpPr>
                <a:spLocks/>
              </p:cNvSpPr>
              <p:nvPr/>
            </p:nvSpPr>
            <p:spPr bwMode="auto">
              <a:xfrm>
                <a:off x="4278" y="2475"/>
                <a:ext cx="282" cy="453"/>
              </a:xfrm>
              <a:custGeom>
                <a:avLst/>
                <a:gdLst>
                  <a:gd name="T0" fmla="*/ 282 w 282"/>
                  <a:gd name="T1" fmla="*/ 453 h 453"/>
                  <a:gd name="T2" fmla="*/ 279 w 282"/>
                  <a:gd name="T3" fmla="*/ 0 h 453"/>
                  <a:gd name="T4" fmla="*/ 0 w 282"/>
                  <a:gd name="T5" fmla="*/ 0 h 453"/>
                  <a:gd name="T6" fmla="*/ 0 60000 65536"/>
                  <a:gd name="T7" fmla="*/ 0 60000 65536"/>
                  <a:gd name="T8" fmla="*/ 0 60000 65536"/>
                  <a:gd name="T9" fmla="*/ 0 w 282"/>
                  <a:gd name="T10" fmla="*/ 0 h 453"/>
                  <a:gd name="T11" fmla="*/ 282 w 282"/>
                  <a:gd name="T12" fmla="*/ 453 h 4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2" h="453">
                    <a:moveTo>
                      <a:pt x="282" y="453"/>
                    </a:moveTo>
                    <a:lnTo>
                      <a:pt x="279" y="0"/>
                    </a:lnTo>
                    <a:lnTo>
                      <a:pt x="0" y="0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00" name="Line 85"/>
              <p:cNvSpPr>
                <a:spLocks noChangeShapeType="1"/>
              </p:cNvSpPr>
              <p:nvPr/>
            </p:nvSpPr>
            <p:spPr bwMode="auto">
              <a:xfrm flipH="1">
                <a:off x="5040" y="2928"/>
                <a:ext cx="336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01" name="Freeform 86"/>
              <p:cNvSpPr>
                <a:spLocks/>
              </p:cNvSpPr>
              <p:nvPr/>
            </p:nvSpPr>
            <p:spPr bwMode="auto">
              <a:xfrm>
                <a:off x="1968" y="2474"/>
                <a:ext cx="3120" cy="454"/>
              </a:xfrm>
              <a:custGeom>
                <a:avLst/>
                <a:gdLst>
                  <a:gd name="T0" fmla="*/ 192 w 3120"/>
                  <a:gd name="T1" fmla="*/ 1 h 454"/>
                  <a:gd name="T2" fmla="*/ 0 w 3120"/>
                  <a:gd name="T3" fmla="*/ 0 h 454"/>
                  <a:gd name="T4" fmla="*/ 0 w 3120"/>
                  <a:gd name="T5" fmla="*/ 454 h 454"/>
                  <a:gd name="T6" fmla="*/ 3120 w 3120"/>
                  <a:gd name="T7" fmla="*/ 454 h 45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20"/>
                  <a:gd name="T13" fmla="*/ 0 h 454"/>
                  <a:gd name="T14" fmla="*/ 3120 w 3120"/>
                  <a:gd name="T15" fmla="*/ 454 h 45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20" h="454">
                    <a:moveTo>
                      <a:pt x="192" y="1"/>
                    </a:moveTo>
                    <a:lnTo>
                      <a:pt x="0" y="0"/>
                    </a:lnTo>
                    <a:lnTo>
                      <a:pt x="0" y="454"/>
                    </a:lnTo>
                    <a:lnTo>
                      <a:pt x="3120" y="454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2794" name="Oval 87"/>
            <p:cNvSpPr>
              <a:spLocks noChangeArrowheads="1"/>
            </p:cNvSpPr>
            <p:nvPr/>
          </p:nvSpPr>
          <p:spPr bwMode="auto">
            <a:xfrm>
              <a:off x="2147" y="2448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95" name="Oval 88"/>
            <p:cNvSpPr>
              <a:spLocks noChangeArrowheads="1"/>
            </p:cNvSpPr>
            <p:nvPr/>
          </p:nvSpPr>
          <p:spPr bwMode="auto">
            <a:xfrm>
              <a:off x="4224" y="2448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96" name="Oval 89"/>
            <p:cNvSpPr>
              <a:spLocks noChangeArrowheads="1"/>
            </p:cNvSpPr>
            <p:nvPr/>
          </p:nvSpPr>
          <p:spPr bwMode="auto">
            <a:xfrm>
              <a:off x="2147" y="2448"/>
              <a:ext cx="48" cy="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97" name="Oval 90"/>
            <p:cNvSpPr>
              <a:spLocks noChangeArrowheads="1"/>
            </p:cNvSpPr>
            <p:nvPr/>
          </p:nvSpPr>
          <p:spPr bwMode="auto">
            <a:xfrm>
              <a:off x="4224" y="2448"/>
              <a:ext cx="48" cy="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03931" name="Rectangle 91"/>
          <p:cNvSpPr>
            <a:spLocks noChangeArrowheads="1"/>
          </p:cNvSpPr>
          <p:nvPr/>
        </p:nvSpPr>
        <p:spPr bwMode="auto">
          <a:xfrm>
            <a:off x="3505200" y="5181600"/>
            <a:ext cx="3200400" cy="6096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803932" name="AutoShape 92"/>
          <p:cNvSpPr>
            <a:spLocks noChangeArrowheads="1"/>
          </p:cNvSpPr>
          <p:nvPr/>
        </p:nvSpPr>
        <p:spPr bwMode="auto">
          <a:xfrm>
            <a:off x="868363" y="5334000"/>
            <a:ext cx="2590800" cy="228600"/>
          </a:xfrm>
          <a:prstGeom prst="rightArrow">
            <a:avLst>
              <a:gd name="adj1" fmla="val 50000"/>
              <a:gd name="adj2" fmla="val 132642"/>
            </a:avLst>
          </a:prstGeom>
          <a:solidFill>
            <a:schemeClr val="folHlink"/>
          </a:solidFill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800">
              <a:latin typeface="宋体" panose="02010600030101010101" pitchFamily="2" charset="-122"/>
            </a:endParaRPr>
          </a:p>
        </p:txBody>
      </p:sp>
      <p:sp>
        <p:nvSpPr>
          <p:cNvPr id="803933" name="Freeform 93"/>
          <p:cNvSpPr>
            <a:spLocks/>
          </p:cNvSpPr>
          <p:nvPr/>
        </p:nvSpPr>
        <p:spPr bwMode="auto">
          <a:xfrm>
            <a:off x="1905000" y="4648200"/>
            <a:ext cx="2209800" cy="533400"/>
          </a:xfrm>
          <a:custGeom>
            <a:avLst/>
            <a:gdLst>
              <a:gd name="T0" fmla="*/ 2147483646 w 1392"/>
              <a:gd name="T1" fmla="*/ 0 h 336"/>
              <a:gd name="T2" fmla="*/ 0 w 1392"/>
              <a:gd name="T3" fmla="*/ 0 h 336"/>
              <a:gd name="T4" fmla="*/ 0 w 1392"/>
              <a:gd name="T5" fmla="*/ 2147483646 h 336"/>
              <a:gd name="T6" fmla="*/ 2147483646 w 1392"/>
              <a:gd name="T7" fmla="*/ 2147483646 h 336"/>
              <a:gd name="T8" fmla="*/ 2147483646 w 1392"/>
              <a:gd name="T9" fmla="*/ 2147483646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2"/>
              <a:gd name="T16" fmla="*/ 0 h 336"/>
              <a:gd name="T17" fmla="*/ 1392 w 1392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2" h="336">
                <a:moveTo>
                  <a:pt x="240" y="0"/>
                </a:moveTo>
                <a:lnTo>
                  <a:pt x="0" y="0"/>
                </a:lnTo>
                <a:lnTo>
                  <a:pt x="0" y="240"/>
                </a:lnTo>
                <a:lnTo>
                  <a:pt x="1392" y="240"/>
                </a:lnTo>
                <a:lnTo>
                  <a:pt x="1392" y="336"/>
                </a:lnTo>
              </a:path>
            </a:pathLst>
          </a:cu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3934" name="Rectangle 9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</a:t>
            </a:r>
          </a:p>
        </p:txBody>
      </p:sp>
      <p:sp>
        <p:nvSpPr>
          <p:cNvPr id="803935" name="Text Box 95"/>
          <p:cNvSpPr txBox="1">
            <a:spLocks noChangeArrowheads="1"/>
          </p:cNvSpPr>
          <p:nvPr/>
        </p:nvSpPr>
        <p:spPr bwMode="auto">
          <a:xfrm>
            <a:off x="1219200" y="1066800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以输入为例</a:t>
            </a:r>
          </a:p>
        </p:txBody>
      </p:sp>
      <p:grpSp>
        <p:nvGrpSpPr>
          <p:cNvPr id="14" name="Group 96"/>
          <p:cNvGrpSpPr>
            <a:grpSpLocks/>
          </p:cNvGrpSpPr>
          <p:nvPr/>
        </p:nvGrpSpPr>
        <p:grpSpPr bwMode="auto">
          <a:xfrm>
            <a:off x="866775" y="2209800"/>
            <a:ext cx="2590800" cy="647700"/>
            <a:chOff x="546" y="1392"/>
            <a:chExt cx="1632" cy="408"/>
          </a:xfrm>
        </p:grpSpPr>
        <p:sp>
          <p:nvSpPr>
            <p:cNvPr id="32791" name="AutoShape 97"/>
            <p:cNvSpPr>
              <a:spLocks noChangeArrowheads="1"/>
            </p:cNvSpPr>
            <p:nvPr/>
          </p:nvSpPr>
          <p:spPr bwMode="auto">
            <a:xfrm>
              <a:off x="546" y="1656"/>
              <a:ext cx="1632" cy="144"/>
            </a:xfrm>
            <a:prstGeom prst="leftRightArrow">
              <a:avLst>
                <a:gd name="adj1" fmla="val 50000"/>
                <a:gd name="adj2" fmla="val 121519"/>
              </a:avLst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2792" name="Text Box 98"/>
            <p:cNvSpPr txBox="1">
              <a:spLocks noChangeArrowheads="1"/>
            </p:cNvSpPr>
            <p:nvPr/>
          </p:nvSpPr>
          <p:spPr bwMode="auto">
            <a:xfrm>
              <a:off x="693" y="1392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⑥</a:t>
              </a:r>
            </a:p>
          </p:txBody>
        </p:sp>
      </p:grpSp>
      <p:sp>
        <p:nvSpPr>
          <p:cNvPr id="103" name="日期占位符 10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3B80D14-6A2F-46D8-8951-B81B5B1A652A}" type="datetime1">
              <a:rPr lang="zh-CN" altLang="en-US"/>
              <a:pPr>
                <a:defRPr/>
              </a:pPr>
              <a:t>2018/11/28</a:t>
            </a:fld>
            <a:endParaRPr lang="en-US" altLang="zh-CN"/>
          </a:p>
        </p:txBody>
      </p:sp>
      <p:sp>
        <p:nvSpPr>
          <p:cNvPr id="32790" name="灯片编号占位符 10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fld id="{017422AE-F762-4B85-99CE-587E24B8B05E}" type="slidenum">
              <a:rPr lang="zh-CN" altLang="en-US" sz="900">
                <a:solidFill>
                  <a:srgbClr val="898989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t>26</a:t>
            </a:fld>
            <a:endParaRPr lang="en-US" altLang="zh-CN" sz="900">
              <a:solidFill>
                <a:srgbClr val="898989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614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0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0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80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80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80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80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98" grpId="0" animBg="1"/>
      <p:bldP spid="803905" grpId="0" animBg="1" autoUpdateAnimBg="0"/>
      <p:bldP spid="803909" grpId="0" animBg="1"/>
      <p:bldP spid="803931" grpId="0" animBg="1" autoUpdateAnimBg="0"/>
      <p:bldP spid="803932" grpId="0" animBg="1"/>
      <p:bldP spid="803933" grpId="0" animBg="1"/>
      <p:bldP spid="80393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9" name="Rectangle 3"/>
          <p:cNvSpPr>
            <a:spLocks noChangeArrowheads="1"/>
          </p:cNvSpPr>
          <p:nvPr/>
        </p:nvSpPr>
        <p:spPr bwMode="auto">
          <a:xfrm>
            <a:off x="533400" y="1066800"/>
            <a:ext cx="1752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一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、</a:t>
            </a:r>
            <a:r>
              <a:rPr lang="zh-CN" altLang="en-US" sz="2800" dirty="0">
                <a:latin typeface="Times New Roman" panose="02020603050405020304" pitchFamily="18" charset="0"/>
              </a:rPr>
              <a:t>中断的概念</a:t>
            </a:r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auto">
          <a:xfrm>
            <a:off x="838200" y="1752600"/>
            <a:ext cx="3886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</a:rPr>
              <a:t>1.  引起中断的各种因素</a:t>
            </a:r>
          </a:p>
        </p:txBody>
      </p:sp>
      <p:sp>
        <p:nvSpPr>
          <p:cNvPr id="557061" name="Rectangle 5"/>
          <p:cNvSpPr>
            <a:spLocks noChangeArrowheads="1"/>
          </p:cNvSpPr>
          <p:nvPr/>
        </p:nvSpPr>
        <p:spPr bwMode="auto">
          <a:xfrm>
            <a:off x="1143000" y="2286000"/>
            <a:ext cx="3886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(1) 人为设置的中断</a:t>
            </a:r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auto">
          <a:xfrm>
            <a:off x="1143000" y="4495800"/>
            <a:ext cx="236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(2) 程序性事故</a:t>
            </a:r>
          </a:p>
        </p:txBody>
      </p:sp>
      <p:sp>
        <p:nvSpPr>
          <p:cNvPr id="557063" name="Rectangle 7"/>
          <p:cNvSpPr>
            <a:spLocks noChangeArrowheads="1"/>
          </p:cNvSpPr>
          <p:nvPr/>
        </p:nvSpPr>
        <p:spPr bwMode="auto">
          <a:xfrm>
            <a:off x="1524000" y="2819400"/>
            <a:ext cx="3124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如    </a:t>
            </a:r>
            <a:r>
              <a:rPr lang="zh-CN" altLang="en-US" sz="2400">
                <a:solidFill>
                  <a:srgbClr val="0419E0"/>
                </a:solidFill>
                <a:latin typeface="Times New Roman" panose="02020603050405020304" pitchFamily="18" charset="0"/>
              </a:rPr>
              <a:t>转管指令</a:t>
            </a:r>
          </a:p>
        </p:txBody>
      </p:sp>
      <p:sp>
        <p:nvSpPr>
          <p:cNvPr id="557064" name="Rectangle 8"/>
          <p:cNvSpPr>
            <a:spLocks noChangeArrowheads="1"/>
          </p:cNvSpPr>
          <p:nvPr/>
        </p:nvSpPr>
        <p:spPr bwMode="auto">
          <a:xfrm>
            <a:off x="3429000" y="4495800"/>
            <a:ext cx="5257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溢出、操作码不能识别、除法非法</a:t>
            </a:r>
          </a:p>
        </p:txBody>
      </p:sp>
      <p:sp>
        <p:nvSpPr>
          <p:cNvPr id="557065" name="Rectangle 9"/>
          <p:cNvSpPr>
            <a:spLocks noChangeArrowheads="1"/>
          </p:cNvSpPr>
          <p:nvPr/>
        </p:nvSpPr>
        <p:spPr bwMode="auto">
          <a:xfrm>
            <a:off x="1143000" y="6019800"/>
            <a:ext cx="236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(5)  外部事件</a:t>
            </a:r>
          </a:p>
        </p:txBody>
      </p:sp>
      <p:sp>
        <p:nvSpPr>
          <p:cNvPr id="557066" name="Rectangle 10"/>
          <p:cNvSpPr>
            <a:spLocks noChangeArrowheads="1"/>
          </p:cNvSpPr>
          <p:nvPr/>
        </p:nvSpPr>
        <p:spPr bwMode="auto">
          <a:xfrm>
            <a:off x="1143000" y="5511800"/>
            <a:ext cx="236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(4)  </a:t>
            </a:r>
            <a:r>
              <a:rPr lang="en-US" altLang="zh-CN" sz="2400">
                <a:latin typeface="Times New Roman" panose="02020603050405020304" pitchFamily="18" charset="0"/>
              </a:rPr>
              <a:t>I/O </a:t>
            </a:r>
            <a:r>
              <a:rPr lang="zh-CN" altLang="en-US" sz="2400">
                <a:latin typeface="Times New Roman" panose="02020603050405020304" pitchFamily="18" charset="0"/>
              </a:rPr>
              <a:t>设备</a:t>
            </a:r>
          </a:p>
        </p:txBody>
      </p:sp>
      <p:sp>
        <p:nvSpPr>
          <p:cNvPr id="557067" name="Rectangle 11"/>
          <p:cNvSpPr>
            <a:spLocks noChangeArrowheads="1"/>
          </p:cNvSpPr>
          <p:nvPr/>
        </p:nvSpPr>
        <p:spPr bwMode="auto">
          <a:xfrm>
            <a:off x="1143000" y="5003800"/>
            <a:ext cx="236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(3)  硬件故障</a:t>
            </a:r>
          </a:p>
        </p:txBody>
      </p:sp>
      <p:sp>
        <p:nvSpPr>
          <p:cNvPr id="557068" name="Rectangle 12"/>
          <p:cNvSpPr>
            <a:spLocks noChangeArrowheads="1"/>
          </p:cNvSpPr>
          <p:nvPr/>
        </p:nvSpPr>
        <p:spPr bwMode="auto">
          <a:xfrm>
            <a:off x="3429000" y="6019800"/>
            <a:ext cx="3352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用 </a:t>
            </a:r>
            <a:r>
              <a:rPr lang="zh-CN" altLang="en-US" sz="2400">
                <a:solidFill>
                  <a:srgbClr val="0419E0"/>
                </a:solidFill>
                <a:latin typeface="Times New Roman" panose="02020603050405020304" pitchFamily="18" charset="0"/>
              </a:rPr>
              <a:t>键盘中断 </a:t>
            </a:r>
            <a:r>
              <a:rPr lang="zh-CN" altLang="en-US" sz="2400">
                <a:latin typeface="Times New Roman" panose="02020603050405020304" pitchFamily="18" charset="0"/>
              </a:rPr>
              <a:t>现行程序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876800" y="2057400"/>
            <a:ext cx="3352800" cy="2209800"/>
            <a:chOff x="3072" y="1296"/>
            <a:chExt cx="2112" cy="1392"/>
          </a:xfrm>
        </p:grpSpPr>
        <p:sp>
          <p:nvSpPr>
            <p:cNvPr id="18448" name="Rectangle 14"/>
            <p:cNvSpPr>
              <a:spLocks noChangeArrowheads="1"/>
            </p:cNvSpPr>
            <p:nvPr/>
          </p:nvSpPr>
          <p:spPr bwMode="auto">
            <a:xfrm>
              <a:off x="3072" y="1296"/>
              <a:ext cx="816" cy="12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49" name="Line 15"/>
            <p:cNvSpPr>
              <a:spLocks noChangeShapeType="1"/>
            </p:cNvSpPr>
            <p:nvPr/>
          </p:nvSpPr>
          <p:spPr bwMode="auto">
            <a:xfrm>
              <a:off x="3072" y="1920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50" name="Line 16"/>
            <p:cNvSpPr>
              <a:spLocks noChangeShapeType="1"/>
            </p:cNvSpPr>
            <p:nvPr/>
          </p:nvSpPr>
          <p:spPr bwMode="auto">
            <a:xfrm>
              <a:off x="3072" y="2160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51" name="Text Box 17"/>
            <p:cNvSpPr txBox="1">
              <a:spLocks noChangeArrowheads="1"/>
            </p:cNvSpPr>
            <p:nvPr/>
          </p:nvSpPr>
          <p:spPr bwMode="auto">
            <a:xfrm>
              <a:off x="3168" y="1920"/>
              <a:ext cx="7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solidFill>
                    <a:srgbClr val="0419E0"/>
                  </a:solidFill>
                  <a:latin typeface="Times New Roman" panose="02020603050405020304" pitchFamily="18" charset="0"/>
                </a:rPr>
                <a:t>转管指令</a:t>
              </a:r>
            </a:p>
          </p:txBody>
        </p:sp>
        <p:sp>
          <p:nvSpPr>
            <p:cNvPr id="18452" name="Text Box 18"/>
            <p:cNvSpPr txBox="1">
              <a:spLocks noChangeArrowheads="1"/>
            </p:cNvSpPr>
            <p:nvPr/>
          </p:nvSpPr>
          <p:spPr bwMode="auto">
            <a:xfrm>
              <a:off x="3360" y="1440"/>
              <a:ext cx="34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8453" name="Text Box 19"/>
            <p:cNvSpPr txBox="1">
              <a:spLocks noChangeArrowheads="1"/>
            </p:cNvSpPr>
            <p:nvPr/>
          </p:nvSpPr>
          <p:spPr bwMode="auto">
            <a:xfrm>
              <a:off x="3360" y="2256"/>
              <a:ext cx="34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8454" name="Rectangle 20"/>
            <p:cNvSpPr>
              <a:spLocks noChangeArrowheads="1"/>
            </p:cNvSpPr>
            <p:nvPr/>
          </p:nvSpPr>
          <p:spPr bwMode="auto">
            <a:xfrm>
              <a:off x="4368" y="1728"/>
              <a:ext cx="816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55" name="Text Box 21"/>
            <p:cNvSpPr txBox="1">
              <a:spLocks noChangeArrowheads="1"/>
            </p:cNvSpPr>
            <p:nvPr/>
          </p:nvSpPr>
          <p:spPr bwMode="auto">
            <a:xfrm>
              <a:off x="4464" y="2025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solidFill>
                    <a:srgbClr val="0419E0"/>
                  </a:solidFill>
                  <a:latin typeface="Times New Roman" panose="02020603050405020304" pitchFamily="18" charset="0"/>
                </a:rPr>
                <a:t>管理程序</a:t>
              </a:r>
            </a:p>
          </p:txBody>
        </p:sp>
        <p:sp>
          <p:nvSpPr>
            <p:cNvPr id="18456" name="Line 22"/>
            <p:cNvSpPr>
              <a:spLocks noChangeShapeType="1"/>
            </p:cNvSpPr>
            <p:nvPr/>
          </p:nvSpPr>
          <p:spPr bwMode="auto">
            <a:xfrm flipV="1">
              <a:off x="3888" y="1728"/>
              <a:ext cx="48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57" name="Line 23"/>
            <p:cNvSpPr>
              <a:spLocks noChangeShapeType="1"/>
            </p:cNvSpPr>
            <p:nvPr/>
          </p:nvSpPr>
          <p:spPr bwMode="auto">
            <a:xfrm flipH="1" flipV="1">
              <a:off x="3888" y="2160"/>
              <a:ext cx="48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5" name="日期占位符 2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754B3B-C266-405F-A0F0-3140C79DADB1}" type="datetime1">
              <a:rPr lang="zh-CN" altLang="en-US"/>
              <a:pPr>
                <a:defRPr/>
              </a:pPr>
              <a:t>2018/11/28</a:t>
            </a:fld>
            <a:endParaRPr lang="en-US" altLang="zh-CN"/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968DBDEA-F961-4C0E-9FE1-9CCF3E540791}" type="slidenum">
              <a:rPr lang="zh-CN" altLang="en-US" sz="900">
                <a:solidFill>
                  <a:srgbClr val="898989"/>
                </a:solidFill>
              </a:rPr>
              <a:pPr eaLnBrk="1" hangingPunct="1"/>
              <a:t>27</a:t>
            </a:fld>
            <a:endParaRPr lang="en-US" altLang="zh-CN" sz="900">
              <a:solidFill>
                <a:srgbClr val="898989"/>
              </a:solidFill>
            </a:endParaRPr>
          </a:p>
        </p:txBody>
      </p:sp>
      <p:sp>
        <p:nvSpPr>
          <p:cNvPr id="27" name="Rectangle 15"/>
          <p:cNvSpPr txBox="1">
            <a:spLocks noChangeArrowheads="1"/>
          </p:cNvSpPr>
          <p:nvPr/>
        </p:nvSpPr>
        <p:spPr bwMode="auto">
          <a:xfrm>
            <a:off x="533400" y="6905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0" lang="en-US" altLang="zh-CN" b="1" dirty="0" smtClean="0"/>
              <a:t>9</a:t>
            </a:r>
            <a:r>
              <a:rPr kumimoji="0" lang="zh-CN" altLang="en-US" b="1" dirty="0" smtClean="0"/>
              <a:t>.5   程序中断方式</a:t>
            </a:r>
            <a:endParaRPr kumimoji="0"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422878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5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5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5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5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9" grpId="0" autoUpdateAnimBg="0"/>
      <p:bldP spid="557060" grpId="0" autoUpdateAnimBg="0"/>
      <p:bldP spid="557061" grpId="0" autoUpdateAnimBg="0"/>
      <p:bldP spid="557062" grpId="0" autoUpdateAnimBg="0"/>
      <p:bldP spid="557063" grpId="0" autoUpdateAnimBg="0"/>
      <p:bldP spid="557064" grpId="0" autoUpdateAnimBg="0"/>
      <p:bldP spid="557065" grpId="0" autoUpdateAnimBg="0"/>
      <p:bldP spid="557066" grpId="0" autoUpdateAnimBg="0"/>
      <p:bldP spid="557067" grpId="0" autoUpdateAnimBg="0"/>
      <p:bldP spid="55706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28800" y="2057400"/>
            <a:ext cx="2667000" cy="4419600"/>
            <a:chOff x="1152" y="1296"/>
            <a:chExt cx="1680" cy="2784"/>
          </a:xfrm>
        </p:grpSpPr>
        <p:sp>
          <p:nvSpPr>
            <p:cNvPr id="33826" name="Rectangle 3"/>
            <p:cNvSpPr>
              <a:spLocks noChangeArrowheads="1"/>
            </p:cNvSpPr>
            <p:nvPr/>
          </p:nvSpPr>
          <p:spPr bwMode="auto">
            <a:xfrm>
              <a:off x="1584" y="1296"/>
              <a:ext cx="124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3827" name="Rectangle 4"/>
            <p:cNvSpPr>
              <a:spLocks noChangeArrowheads="1"/>
            </p:cNvSpPr>
            <p:nvPr/>
          </p:nvSpPr>
          <p:spPr bwMode="auto">
            <a:xfrm>
              <a:off x="1584" y="1824"/>
              <a:ext cx="124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3828" name="Rectangle 5"/>
            <p:cNvSpPr>
              <a:spLocks noChangeArrowheads="1"/>
            </p:cNvSpPr>
            <p:nvPr/>
          </p:nvSpPr>
          <p:spPr bwMode="auto">
            <a:xfrm>
              <a:off x="1584" y="2064"/>
              <a:ext cx="124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3829" name="Rectangle 6"/>
            <p:cNvSpPr>
              <a:spLocks noChangeArrowheads="1"/>
            </p:cNvSpPr>
            <p:nvPr/>
          </p:nvSpPr>
          <p:spPr bwMode="auto">
            <a:xfrm>
              <a:off x="1584" y="2304"/>
              <a:ext cx="124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3830" name="Rectangle 7"/>
            <p:cNvSpPr>
              <a:spLocks noChangeArrowheads="1"/>
            </p:cNvSpPr>
            <p:nvPr/>
          </p:nvSpPr>
          <p:spPr bwMode="auto">
            <a:xfrm>
              <a:off x="1584" y="2832"/>
              <a:ext cx="124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3831" name="Rectangle 8"/>
            <p:cNvSpPr>
              <a:spLocks noChangeArrowheads="1"/>
            </p:cNvSpPr>
            <p:nvPr/>
          </p:nvSpPr>
          <p:spPr bwMode="auto">
            <a:xfrm>
              <a:off x="1584" y="3072"/>
              <a:ext cx="124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3832" name="Rectangle 9"/>
            <p:cNvSpPr>
              <a:spLocks noChangeArrowheads="1"/>
            </p:cNvSpPr>
            <p:nvPr/>
          </p:nvSpPr>
          <p:spPr bwMode="auto">
            <a:xfrm>
              <a:off x="1584" y="3312"/>
              <a:ext cx="124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3833" name="Rectangle 10"/>
            <p:cNvSpPr>
              <a:spLocks noChangeArrowheads="1"/>
            </p:cNvSpPr>
            <p:nvPr/>
          </p:nvSpPr>
          <p:spPr bwMode="auto">
            <a:xfrm>
              <a:off x="1584" y="3552"/>
              <a:ext cx="124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3834" name="Text Box 11"/>
            <p:cNvSpPr txBox="1">
              <a:spLocks noChangeArrowheads="1"/>
            </p:cNvSpPr>
            <p:nvPr/>
          </p:nvSpPr>
          <p:spPr bwMode="auto">
            <a:xfrm>
              <a:off x="1271" y="1763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3835" name="Text Box 12"/>
            <p:cNvSpPr txBox="1">
              <a:spLocks noChangeArrowheads="1"/>
            </p:cNvSpPr>
            <p:nvPr/>
          </p:nvSpPr>
          <p:spPr bwMode="auto">
            <a:xfrm>
              <a:off x="1152" y="2003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3836" name="Text Box 13"/>
            <p:cNvSpPr txBox="1">
              <a:spLocks noChangeArrowheads="1"/>
            </p:cNvSpPr>
            <p:nvPr/>
          </p:nvSpPr>
          <p:spPr bwMode="auto">
            <a:xfrm>
              <a:off x="1271" y="2771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3837" name="Text Box 14"/>
            <p:cNvSpPr txBox="1">
              <a:spLocks noChangeArrowheads="1"/>
            </p:cNvSpPr>
            <p:nvPr/>
          </p:nvSpPr>
          <p:spPr bwMode="auto">
            <a:xfrm>
              <a:off x="1152" y="3011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3795" name="Rectangle 15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9</a:t>
            </a:r>
            <a:r>
              <a:rPr lang="zh-CN" altLang="en-US" b="1" dirty="0" smtClean="0"/>
              <a:t>.5   程序中断方式</a:t>
            </a:r>
            <a:endParaRPr lang="en-US" altLang="zh-CN" b="1" dirty="0" smtClean="0"/>
          </a:p>
        </p:txBody>
      </p:sp>
      <p:sp>
        <p:nvSpPr>
          <p:cNvPr id="331792" name="Text Box 16"/>
          <p:cNvSpPr txBox="1">
            <a:spLocks noChangeArrowheads="1"/>
          </p:cNvSpPr>
          <p:nvPr/>
        </p:nvSpPr>
        <p:spPr bwMode="auto">
          <a:xfrm>
            <a:off x="457200" y="1219200"/>
            <a:ext cx="368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latin typeface="Times New Roman" panose="02020603050405020304" pitchFamily="18" charset="0"/>
              </a:rPr>
              <a:t>一、中断的概念</a:t>
            </a:r>
          </a:p>
        </p:txBody>
      </p:sp>
      <p:sp>
        <p:nvSpPr>
          <p:cNvPr id="331793" name="Line 17"/>
          <p:cNvSpPr>
            <a:spLocks noChangeShapeType="1"/>
          </p:cNvSpPr>
          <p:nvPr/>
        </p:nvSpPr>
        <p:spPr bwMode="auto">
          <a:xfrm flipH="1" flipV="1">
            <a:off x="4495800" y="3429000"/>
            <a:ext cx="12192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1794" name="Freeform 18"/>
          <p:cNvSpPr>
            <a:spLocks/>
          </p:cNvSpPr>
          <p:nvPr/>
        </p:nvSpPr>
        <p:spPr bwMode="auto">
          <a:xfrm>
            <a:off x="4495800" y="5029200"/>
            <a:ext cx="1223963" cy="1600200"/>
          </a:xfrm>
          <a:custGeom>
            <a:avLst/>
            <a:gdLst>
              <a:gd name="T0" fmla="*/ 2147483646 w 771"/>
              <a:gd name="T1" fmla="*/ 2147483646 h 1008"/>
              <a:gd name="T2" fmla="*/ 0 w 771"/>
              <a:gd name="T3" fmla="*/ 0 h 1008"/>
              <a:gd name="T4" fmla="*/ 0 60000 65536"/>
              <a:gd name="T5" fmla="*/ 0 60000 65536"/>
              <a:gd name="T6" fmla="*/ 0 w 771"/>
              <a:gd name="T7" fmla="*/ 0 h 1008"/>
              <a:gd name="T8" fmla="*/ 771 w 771"/>
              <a:gd name="T9" fmla="*/ 1008 h 100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71" h="1008">
                <a:moveTo>
                  <a:pt x="771" y="1008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1795" name="Text Box 19"/>
          <p:cNvSpPr txBox="1">
            <a:spLocks noChangeArrowheads="1"/>
          </p:cNvSpPr>
          <p:nvPr/>
        </p:nvSpPr>
        <p:spPr bwMode="auto">
          <a:xfrm>
            <a:off x="3254375" y="2239963"/>
            <a:ext cx="61118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331796" name="Text Box 20"/>
          <p:cNvSpPr txBox="1">
            <a:spLocks noChangeArrowheads="1"/>
          </p:cNvSpPr>
          <p:nvPr/>
        </p:nvSpPr>
        <p:spPr bwMode="auto">
          <a:xfrm>
            <a:off x="1981200" y="28194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0419E0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331797" name="Text Box 21"/>
          <p:cNvSpPr txBox="1">
            <a:spLocks noChangeArrowheads="1"/>
          </p:cNvSpPr>
          <p:nvPr/>
        </p:nvSpPr>
        <p:spPr bwMode="auto">
          <a:xfrm>
            <a:off x="1812925" y="3241675"/>
            <a:ext cx="712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0419E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400">
                <a:solidFill>
                  <a:srgbClr val="0419E0"/>
                </a:solidFill>
                <a:latin typeface="Times New Roman" panose="02020603050405020304" pitchFamily="18" charset="0"/>
              </a:rPr>
              <a:t>+1</a:t>
            </a:r>
          </a:p>
        </p:txBody>
      </p:sp>
      <p:sp>
        <p:nvSpPr>
          <p:cNvPr id="331798" name="Text Box 22"/>
          <p:cNvSpPr txBox="1">
            <a:spLocks noChangeArrowheads="1"/>
          </p:cNvSpPr>
          <p:nvPr/>
        </p:nvSpPr>
        <p:spPr bwMode="auto">
          <a:xfrm>
            <a:off x="1981200" y="44196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0419E0"/>
                </a:solidFill>
                <a:latin typeface="Times New Roman" panose="02020603050405020304" pitchFamily="18" charset="0"/>
              </a:rPr>
              <a:t>Q</a:t>
            </a:r>
            <a:endParaRPr lang="zh-CN" altLang="en-US" sz="2400" i="1">
              <a:solidFill>
                <a:srgbClr val="0419E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1799" name="Text Box 23"/>
          <p:cNvSpPr txBox="1">
            <a:spLocks noChangeArrowheads="1"/>
          </p:cNvSpPr>
          <p:nvPr/>
        </p:nvSpPr>
        <p:spPr bwMode="auto">
          <a:xfrm>
            <a:off x="1812925" y="4876800"/>
            <a:ext cx="73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0419E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400">
                <a:solidFill>
                  <a:srgbClr val="0419E0"/>
                </a:solidFill>
                <a:latin typeface="Times New Roman" panose="02020603050405020304" pitchFamily="18" charset="0"/>
              </a:rPr>
              <a:t>+1</a:t>
            </a:r>
            <a:endParaRPr lang="zh-CN" altLang="en-US" sz="2400">
              <a:solidFill>
                <a:srgbClr val="0419E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1800" name="Text Box 24"/>
          <p:cNvSpPr txBox="1">
            <a:spLocks noChangeArrowheads="1"/>
          </p:cNvSpPr>
          <p:nvPr/>
        </p:nvSpPr>
        <p:spPr bwMode="auto">
          <a:xfrm>
            <a:off x="3276600" y="3819525"/>
            <a:ext cx="61118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331801" name="Text Box 25"/>
          <p:cNvSpPr txBox="1">
            <a:spLocks noChangeArrowheads="1"/>
          </p:cNvSpPr>
          <p:nvPr/>
        </p:nvSpPr>
        <p:spPr bwMode="auto">
          <a:xfrm>
            <a:off x="3276600" y="5800725"/>
            <a:ext cx="61118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…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715000" y="1676400"/>
            <a:ext cx="1981200" cy="2362200"/>
            <a:chOff x="3600" y="1056"/>
            <a:chExt cx="1248" cy="1488"/>
          </a:xfrm>
        </p:grpSpPr>
        <p:sp>
          <p:nvSpPr>
            <p:cNvPr id="33821" name="Rectangle 27"/>
            <p:cNvSpPr>
              <a:spLocks noChangeArrowheads="1"/>
            </p:cNvSpPr>
            <p:nvPr/>
          </p:nvSpPr>
          <p:spPr bwMode="auto">
            <a:xfrm>
              <a:off x="3600" y="1056"/>
              <a:ext cx="1248" cy="14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grpSp>
          <p:nvGrpSpPr>
            <p:cNvPr id="33822" name="Group 28"/>
            <p:cNvGrpSpPr>
              <a:grpSpLocks/>
            </p:cNvGrpSpPr>
            <p:nvPr/>
          </p:nvGrpSpPr>
          <p:grpSpPr bwMode="auto">
            <a:xfrm>
              <a:off x="3600" y="1056"/>
              <a:ext cx="1248" cy="1488"/>
              <a:chOff x="3600" y="1056"/>
              <a:chExt cx="1248" cy="1488"/>
            </a:xfrm>
          </p:grpSpPr>
          <p:sp>
            <p:nvSpPr>
              <p:cNvPr id="33824" name="Text Box 29"/>
              <p:cNvSpPr txBox="1">
                <a:spLocks noChangeArrowheads="1"/>
              </p:cNvSpPr>
              <p:nvPr/>
            </p:nvSpPr>
            <p:spPr bwMode="auto">
              <a:xfrm>
                <a:off x="4035" y="1200"/>
                <a:ext cx="349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中断服务程序</a:t>
                </a:r>
              </a:p>
            </p:txBody>
          </p:sp>
          <p:sp>
            <p:nvSpPr>
              <p:cNvPr id="33825" name="Rectangle 30"/>
              <p:cNvSpPr>
                <a:spLocks noChangeArrowheads="1"/>
              </p:cNvSpPr>
              <p:nvPr/>
            </p:nvSpPr>
            <p:spPr bwMode="auto">
              <a:xfrm>
                <a:off x="3600" y="1056"/>
                <a:ext cx="1248" cy="1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33823" name="Text Box 31"/>
            <p:cNvSpPr txBox="1">
              <a:spLocks noChangeArrowheads="1"/>
            </p:cNvSpPr>
            <p:nvPr/>
          </p:nvSpPr>
          <p:spPr bwMode="auto">
            <a:xfrm>
              <a:off x="4368" y="219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rgbClr val="0419E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5715000" y="4267200"/>
            <a:ext cx="1981200" cy="2362200"/>
            <a:chOff x="3600" y="2688"/>
            <a:chExt cx="1248" cy="1488"/>
          </a:xfrm>
        </p:grpSpPr>
        <p:sp>
          <p:nvSpPr>
            <p:cNvPr id="33816" name="Rectangle 33"/>
            <p:cNvSpPr>
              <a:spLocks noChangeArrowheads="1"/>
            </p:cNvSpPr>
            <p:nvPr/>
          </p:nvSpPr>
          <p:spPr bwMode="auto">
            <a:xfrm>
              <a:off x="3600" y="2688"/>
              <a:ext cx="1248" cy="14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grpSp>
          <p:nvGrpSpPr>
            <p:cNvPr id="33817" name="Group 34"/>
            <p:cNvGrpSpPr>
              <a:grpSpLocks/>
            </p:cNvGrpSpPr>
            <p:nvPr/>
          </p:nvGrpSpPr>
          <p:grpSpPr bwMode="auto">
            <a:xfrm>
              <a:off x="3600" y="2688"/>
              <a:ext cx="1248" cy="1488"/>
              <a:chOff x="3600" y="2688"/>
              <a:chExt cx="1248" cy="1488"/>
            </a:xfrm>
          </p:grpSpPr>
          <p:sp>
            <p:nvSpPr>
              <p:cNvPr id="33819" name="Text Box 35"/>
              <p:cNvSpPr txBox="1">
                <a:spLocks noChangeArrowheads="1"/>
              </p:cNvSpPr>
              <p:nvPr/>
            </p:nvSpPr>
            <p:spPr bwMode="auto">
              <a:xfrm>
                <a:off x="4035" y="2832"/>
                <a:ext cx="349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中断服务程序</a:t>
                </a:r>
              </a:p>
            </p:txBody>
          </p:sp>
          <p:sp>
            <p:nvSpPr>
              <p:cNvPr id="33820" name="Rectangle 36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1248" cy="1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33818" name="Text Box 37"/>
            <p:cNvSpPr txBox="1">
              <a:spLocks noChangeArrowheads="1"/>
            </p:cNvSpPr>
            <p:nvPr/>
          </p:nvSpPr>
          <p:spPr bwMode="auto">
            <a:xfrm>
              <a:off x="4368" y="381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rgbClr val="0419E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4495800" y="1524000"/>
            <a:ext cx="1219200" cy="1447800"/>
            <a:chOff x="2832" y="960"/>
            <a:chExt cx="768" cy="912"/>
          </a:xfrm>
        </p:grpSpPr>
        <p:sp>
          <p:nvSpPr>
            <p:cNvPr id="33814" name="Line 39"/>
            <p:cNvSpPr>
              <a:spLocks noChangeShapeType="1"/>
            </p:cNvSpPr>
            <p:nvPr/>
          </p:nvSpPr>
          <p:spPr bwMode="auto">
            <a:xfrm flipV="1">
              <a:off x="2832" y="1056"/>
              <a:ext cx="768" cy="81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15" name="Text Box 40"/>
            <p:cNvSpPr txBox="1">
              <a:spLocks noChangeArrowheads="1"/>
            </p:cNvSpPr>
            <p:nvPr/>
          </p:nvSpPr>
          <p:spPr bwMode="auto">
            <a:xfrm>
              <a:off x="3014" y="960"/>
              <a:ext cx="5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入口1</a:t>
              </a:r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4495800" y="4022725"/>
            <a:ext cx="1371600" cy="654050"/>
            <a:chOff x="2832" y="2534"/>
            <a:chExt cx="864" cy="412"/>
          </a:xfrm>
        </p:grpSpPr>
        <p:sp>
          <p:nvSpPr>
            <p:cNvPr id="33812" name="Freeform 42"/>
            <p:cNvSpPr>
              <a:spLocks/>
            </p:cNvSpPr>
            <p:nvPr/>
          </p:nvSpPr>
          <p:spPr bwMode="auto">
            <a:xfrm>
              <a:off x="2832" y="2688"/>
              <a:ext cx="768" cy="258"/>
            </a:xfrm>
            <a:custGeom>
              <a:avLst/>
              <a:gdLst>
                <a:gd name="T0" fmla="*/ 0 w 768"/>
                <a:gd name="T1" fmla="*/ 258 h 258"/>
                <a:gd name="T2" fmla="*/ 768 w 768"/>
                <a:gd name="T3" fmla="*/ 0 h 258"/>
                <a:gd name="T4" fmla="*/ 0 60000 65536"/>
                <a:gd name="T5" fmla="*/ 0 60000 65536"/>
                <a:gd name="T6" fmla="*/ 0 w 768"/>
                <a:gd name="T7" fmla="*/ 0 h 258"/>
                <a:gd name="T8" fmla="*/ 768 w 768"/>
                <a:gd name="T9" fmla="*/ 258 h 2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8" h="258">
                  <a:moveTo>
                    <a:pt x="0" y="258"/>
                  </a:moveTo>
                  <a:lnTo>
                    <a:pt x="768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13" name="Text Box 43"/>
            <p:cNvSpPr txBox="1">
              <a:spLocks noChangeArrowheads="1"/>
            </p:cNvSpPr>
            <p:nvPr/>
          </p:nvSpPr>
          <p:spPr bwMode="auto">
            <a:xfrm>
              <a:off x="3024" y="2534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入口2</a:t>
              </a:r>
            </a:p>
          </p:txBody>
        </p:sp>
      </p:grpSp>
      <p:sp>
        <p:nvSpPr>
          <p:cNvPr id="45" name="日期占位符 4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B757109-CE32-419D-9142-E5FCF711A6BF}" type="datetime1">
              <a:rPr lang="zh-CN" altLang="en-US"/>
              <a:pPr>
                <a:defRPr/>
              </a:pPr>
              <a:t>2018/11/28</a:t>
            </a:fld>
            <a:endParaRPr lang="en-US" altLang="zh-CN"/>
          </a:p>
        </p:txBody>
      </p:sp>
      <p:sp>
        <p:nvSpPr>
          <p:cNvPr id="33811" name="灯片编号占位符 4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fld id="{24DED318-230B-4306-8CEB-176E78C9B6B3}" type="slidenum">
              <a:rPr lang="zh-CN" altLang="en-US" sz="900">
                <a:solidFill>
                  <a:srgbClr val="898989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t>28</a:t>
            </a:fld>
            <a:endParaRPr lang="en-US" altLang="zh-CN" sz="900">
              <a:solidFill>
                <a:srgbClr val="898989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184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3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33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3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33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3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5" dur="500"/>
                                        <p:tgtEl>
                                          <p:spTgt spid="33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3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33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92" grpId="0" autoUpdateAnimBg="0"/>
      <p:bldP spid="331793" grpId="0" animBg="1"/>
      <p:bldP spid="331794" grpId="0" animBg="1"/>
      <p:bldP spid="331795" grpId="0" autoUpdateAnimBg="0"/>
      <p:bldP spid="331796" grpId="0" autoUpdateAnimBg="0"/>
      <p:bldP spid="331797" grpId="0" autoUpdateAnimBg="0"/>
      <p:bldP spid="331798" grpId="0" autoUpdateAnimBg="0"/>
      <p:bldP spid="331799" grpId="0" autoUpdateAnimBg="0"/>
      <p:bldP spid="331800" grpId="0" autoUpdateAnimBg="0"/>
      <p:bldP spid="33180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12725" y="228600"/>
            <a:ext cx="41703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二、</a:t>
            </a:r>
            <a:r>
              <a:rPr lang="en-US" altLang="zh-CN" sz="3600">
                <a:latin typeface="Times New Roman" panose="02020603050405020304" pitchFamily="18" charset="0"/>
              </a:rPr>
              <a:t>I/O </a:t>
            </a:r>
            <a:r>
              <a:rPr lang="zh-CN" altLang="en-US" sz="3600">
                <a:latin typeface="Times New Roman" panose="02020603050405020304" pitchFamily="18" charset="0"/>
              </a:rPr>
              <a:t>中断的产生</a:t>
            </a:r>
          </a:p>
        </p:txBody>
      </p:sp>
      <p:sp>
        <p:nvSpPr>
          <p:cNvPr id="332803" name="Text Box 3"/>
          <p:cNvSpPr txBox="1">
            <a:spLocks noChangeArrowheads="1"/>
          </p:cNvSpPr>
          <p:nvPr/>
        </p:nvSpPr>
        <p:spPr bwMode="auto">
          <a:xfrm>
            <a:off x="1143000" y="990600"/>
            <a:ext cx="232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以打印机为例</a:t>
            </a: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457200" y="4624388"/>
            <a:ext cx="7848600" cy="2163762"/>
            <a:chOff x="288" y="2913"/>
            <a:chExt cx="4944" cy="1363"/>
          </a:xfrm>
        </p:grpSpPr>
        <p:sp>
          <p:nvSpPr>
            <p:cNvPr id="34884" name="Line 5"/>
            <p:cNvSpPr>
              <a:spLocks noChangeShapeType="1"/>
            </p:cNvSpPr>
            <p:nvPr/>
          </p:nvSpPr>
          <p:spPr bwMode="auto">
            <a:xfrm>
              <a:off x="576" y="3777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85" name="Line 6"/>
            <p:cNvSpPr>
              <a:spLocks noChangeShapeType="1"/>
            </p:cNvSpPr>
            <p:nvPr/>
          </p:nvSpPr>
          <p:spPr bwMode="auto">
            <a:xfrm rot="10800000">
              <a:off x="1536" y="2913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86" name="Line 7"/>
            <p:cNvSpPr>
              <a:spLocks noChangeShapeType="1"/>
            </p:cNvSpPr>
            <p:nvPr/>
          </p:nvSpPr>
          <p:spPr bwMode="auto">
            <a:xfrm>
              <a:off x="1536" y="2913"/>
              <a:ext cx="12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87" name="Line 8"/>
            <p:cNvSpPr>
              <a:spLocks noChangeShapeType="1"/>
            </p:cNvSpPr>
            <p:nvPr/>
          </p:nvSpPr>
          <p:spPr bwMode="auto">
            <a:xfrm>
              <a:off x="2820" y="2913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88" name="Line 9"/>
            <p:cNvSpPr>
              <a:spLocks noChangeShapeType="1"/>
            </p:cNvSpPr>
            <p:nvPr/>
          </p:nvSpPr>
          <p:spPr bwMode="auto">
            <a:xfrm rot="10800000">
              <a:off x="3168" y="2913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89" name="Freeform 10"/>
            <p:cNvSpPr>
              <a:spLocks/>
            </p:cNvSpPr>
            <p:nvPr/>
          </p:nvSpPr>
          <p:spPr bwMode="auto">
            <a:xfrm>
              <a:off x="2823" y="3768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0 h 1"/>
                <a:gd name="T4" fmla="*/ 0 60000 65536"/>
                <a:gd name="T5" fmla="*/ 0 60000 65536"/>
                <a:gd name="T6" fmla="*/ 0 w 351"/>
                <a:gd name="T7" fmla="*/ 0 h 1"/>
                <a:gd name="T8" fmla="*/ 351 w 35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90" name="Line 11"/>
            <p:cNvSpPr>
              <a:spLocks noChangeShapeType="1"/>
            </p:cNvSpPr>
            <p:nvPr/>
          </p:nvSpPr>
          <p:spPr bwMode="auto">
            <a:xfrm>
              <a:off x="3168" y="2913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91" name="Line 12"/>
            <p:cNvSpPr>
              <a:spLocks noChangeShapeType="1"/>
            </p:cNvSpPr>
            <p:nvPr/>
          </p:nvSpPr>
          <p:spPr bwMode="auto">
            <a:xfrm>
              <a:off x="4320" y="2913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92" name="Line 13"/>
            <p:cNvSpPr>
              <a:spLocks noChangeShapeType="1"/>
            </p:cNvSpPr>
            <p:nvPr/>
          </p:nvSpPr>
          <p:spPr bwMode="auto">
            <a:xfrm rot="10800000">
              <a:off x="4668" y="2913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93" name="Freeform 14"/>
            <p:cNvSpPr>
              <a:spLocks/>
            </p:cNvSpPr>
            <p:nvPr/>
          </p:nvSpPr>
          <p:spPr bwMode="auto">
            <a:xfrm>
              <a:off x="4323" y="3768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0 h 1"/>
                <a:gd name="T4" fmla="*/ 0 60000 65536"/>
                <a:gd name="T5" fmla="*/ 0 60000 65536"/>
                <a:gd name="T6" fmla="*/ 0 w 351"/>
                <a:gd name="T7" fmla="*/ 0 h 1"/>
                <a:gd name="T8" fmla="*/ 351 w 35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94" name="Line 15"/>
            <p:cNvSpPr>
              <a:spLocks noChangeShapeType="1"/>
            </p:cNvSpPr>
            <p:nvPr/>
          </p:nvSpPr>
          <p:spPr bwMode="auto">
            <a:xfrm>
              <a:off x="4656" y="2913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95" name="Text Box 16"/>
            <p:cNvSpPr txBox="1">
              <a:spLocks noChangeArrowheads="1"/>
            </p:cNvSpPr>
            <p:nvPr/>
          </p:nvSpPr>
          <p:spPr bwMode="auto">
            <a:xfrm>
              <a:off x="2524" y="2913"/>
              <a:ext cx="308" cy="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发中断请求</a:t>
              </a:r>
            </a:p>
          </p:txBody>
        </p:sp>
        <p:sp>
          <p:nvSpPr>
            <p:cNvPr id="34896" name="Text Box 17"/>
            <p:cNvSpPr txBox="1">
              <a:spLocks noChangeArrowheads="1"/>
            </p:cNvSpPr>
            <p:nvPr/>
          </p:nvSpPr>
          <p:spPr bwMode="auto">
            <a:xfrm>
              <a:off x="839" y="3834"/>
              <a:ext cx="4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 空闲</a:t>
              </a:r>
            </a:p>
          </p:txBody>
        </p:sp>
        <p:sp>
          <p:nvSpPr>
            <p:cNvPr id="34897" name="Text Box 18"/>
            <p:cNvSpPr txBox="1">
              <a:spLocks noChangeArrowheads="1"/>
            </p:cNvSpPr>
            <p:nvPr/>
          </p:nvSpPr>
          <p:spPr bwMode="auto">
            <a:xfrm>
              <a:off x="2774" y="3834"/>
              <a:ext cx="4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接收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数据</a:t>
              </a:r>
            </a:p>
          </p:txBody>
        </p:sp>
        <p:sp>
          <p:nvSpPr>
            <p:cNvPr id="34898" name="Text Box 19"/>
            <p:cNvSpPr txBox="1">
              <a:spLocks noChangeArrowheads="1"/>
            </p:cNvSpPr>
            <p:nvPr/>
          </p:nvSpPr>
          <p:spPr bwMode="auto">
            <a:xfrm>
              <a:off x="4272" y="3834"/>
              <a:ext cx="4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接收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数据</a:t>
              </a:r>
            </a:p>
          </p:txBody>
        </p:sp>
        <p:sp>
          <p:nvSpPr>
            <p:cNvPr id="34899" name="Text Box 20"/>
            <p:cNvSpPr txBox="1">
              <a:spLocks noChangeArrowheads="1"/>
            </p:cNvSpPr>
            <p:nvPr/>
          </p:nvSpPr>
          <p:spPr bwMode="auto">
            <a:xfrm>
              <a:off x="1766" y="2913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准备</a:t>
              </a:r>
            </a:p>
          </p:txBody>
        </p:sp>
        <p:sp>
          <p:nvSpPr>
            <p:cNvPr id="34900" name="Text Box 21"/>
            <p:cNvSpPr txBox="1">
              <a:spLocks noChangeArrowheads="1"/>
            </p:cNvSpPr>
            <p:nvPr/>
          </p:nvSpPr>
          <p:spPr bwMode="auto">
            <a:xfrm>
              <a:off x="4012" y="2914"/>
              <a:ext cx="308" cy="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发中断请求</a:t>
              </a:r>
            </a:p>
          </p:txBody>
        </p:sp>
        <p:sp>
          <p:nvSpPr>
            <p:cNvPr id="34901" name="Text Box 22"/>
            <p:cNvSpPr txBox="1">
              <a:spLocks noChangeArrowheads="1"/>
            </p:cNvSpPr>
            <p:nvPr/>
          </p:nvSpPr>
          <p:spPr bwMode="auto">
            <a:xfrm>
              <a:off x="3360" y="2913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打印</a:t>
              </a:r>
            </a:p>
          </p:txBody>
        </p:sp>
        <p:sp>
          <p:nvSpPr>
            <p:cNvPr id="34902" name="Text Box 23"/>
            <p:cNvSpPr txBox="1">
              <a:spLocks noChangeArrowheads="1"/>
            </p:cNvSpPr>
            <p:nvPr/>
          </p:nvSpPr>
          <p:spPr bwMode="auto">
            <a:xfrm>
              <a:off x="4794" y="2913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打印</a:t>
              </a:r>
            </a:p>
          </p:txBody>
        </p:sp>
        <p:sp>
          <p:nvSpPr>
            <p:cNvPr id="34903" name="Text Box 24"/>
            <p:cNvSpPr txBox="1">
              <a:spLocks noChangeArrowheads="1"/>
            </p:cNvSpPr>
            <p:nvPr/>
          </p:nvSpPr>
          <p:spPr bwMode="auto">
            <a:xfrm>
              <a:off x="288" y="3441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打印机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93725" y="1652588"/>
            <a:ext cx="7712075" cy="2695575"/>
            <a:chOff x="374" y="1056"/>
            <a:chExt cx="4858" cy="1698"/>
          </a:xfrm>
        </p:grpSpPr>
        <p:sp>
          <p:nvSpPr>
            <p:cNvPr id="34860" name="Line 26"/>
            <p:cNvSpPr>
              <a:spLocks noChangeShapeType="1"/>
            </p:cNvSpPr>
            <p:nvPr/>
          </p:nvSpPr>
          <p:spPr bwMode="auto">
            <a:xfrm>
              <a:off x="576" y="1354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1" name="Line 27"/>
            <p:cNvSpPr>
              <a:spLocks noChangeShapeType="1"/>
            </p:cNvSpPr>
            <p:nvPr/>
          </p:nvSpPr>
          <p:spPr bwMode="auto">
            <a:xfrm>
              <a:off x="1536" y="135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2" name="Line 28"/>
            <p:cNvSpPr>
              <a:spLocks noChangeShapeType="1"/>
            </p:cNvSpPr>
            <p:nvPr/>
          </p:nvSpPr>
          <p:spPr bwMode="auto">
            <a:xfrm rot="10800000">
              <a:off x="1680" y="135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3" name="Line 29"/>
            <p:cNvSpPr>
              <a:spLocks noChangeShapeType="1"/>
            </p:cNvSpPr>
            <p:nvPr/>
          </p:nvSpPr>
          <p:spPr bwMode="auto">
            <a:xfrm>
              <a:off x="1524" y="2205"/>
              <a:ext cx="1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4" name="Line 30"/>
            <p:cNvSpPr>
              <a:spLocks noChangeShapeType="1"/>
            </p:cNvSpPr>
            <p:nvPr/>
          </p:nvSpPr>
          <p:spPr bwMode="auto">
            <a:xfrm>
              <a:off x="1686" y="1354"/>
              <a:ext cx="11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5" name="Line 31"/>
            <p:cNvSpPr>
              <a:spLocks noChangeShapeType="1"/>
            </p:cNvSpPr>
            <p:nvPr/>
          </p:nvSpPr>
          <p:spPr bwMode="auto">
            <a:xfrm>
              <a:off x="2820" y="135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6" name="Line 32"/>
            <p:cNvSpPr>
              <a:spLocks noChangeShapeType="1"/>
            </p:cNvSpPr>
            <p:nvPr/>
          </p:nvSpPr>
          <p:spPr bwMode="auto">
            <a:xfrm rot="10800000">
              <a:off x="3168" y="135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7" name="Freeform 33"/>
            <p:cNvSpPr>
              <a:spLocks/>
            </p:cNvSpPr>
            <p:nvPr/>
          </p:nvSpPr>
          <p:spPr bwMode="auto">
            <a:xfrm>
              <a:off x="2823" y="2209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0 h 1"/>
                <a:gd name="T4" fmla="*/ 0 60000 65536"/>
                <a:gd name="T5" fmla="*/ 0 60000 65536"/>
                <a:gd name="T6" fmla="*/ 0 w 351"/>
                <a:gd name="T7" fmla="*/ 0 h 1"/>
                <a:gd name="T8" fmla="*/ 351 w 35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8" name="Line 34"/>
            <p:cNvSpPr>
              <a:spLocks noChangeShapeType="1"/>
            </p:cNvSpPr>
            <p:nvPr/>
          </p:nvSpPr>
          <p:spPr bwMode="auto">
            <a:xfrm>
              <a:off x="3168" y="1354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9" name="Line 35"/>
            <p:cNvSpPr>
              <a:spLocks noChangeShapeType="1"/>
            </p:cNvSpPr>
            <p:nvPr/>
          </p:nvSpPr>
          <p:spPr bwMode="auto">
            <a:xfrm>
              <a:off x="4320" y="135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70" name="Line 36"/>
            <p:cNvSpPr>
              <a:spLocks noChangeShapeType="1"/>
            </p:cNvSpPr>
            <p:nvPr/>
          </p:nvSpPr>
          <p:spPr bwMode="auto">
            <a:xfrm rot="10800000">
              <a:off x="4668" y="135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71" name="Freeform 37"/>
            <p:cNvSpPr>
              <a:spLocks/>
            </p:cNvSpPr>
            <p:nvPr/>
          </p:nvSpPr>
          <p:spPr bwMode="auto">
            <a:xfrm>
              <a:off x="4323" y="2209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0 h 1"/>
                <a:gd name="T4" fmla="*/ 0 60000 65536"/>
                <a:gd name="T5" fmla="*/ 0 60000 65536"/>
                <a:gd name="T6" fmla="*/ 0 w 351"/>
                <a:gd name="T7" fmla="*/ 0 h 1"/>
                <a:gd name="T8" fmla="*/ 351 w 35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72" name="Line 38"/>
            <p:cNvSpPr>
              <a:spLocks noChangeShapeType="1"/>
            </p:cNvSpPr>
            <p:nvPr/>
          </p:nvSpPr>
          <p:spPr bwMode="auto">
            <a:xfrm>
              <a:off x="4656" y="135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73" name="Text Box 39"/>
            <p:cNvSpPr txBox="1">
              <a:spLocks noChangeArrowheads="1"/>
            </p:cNvSpPr>
            <p:nvPr/>
          </p:nvSpPr>
          <p:spPr bwMode="auto">
            <a:xfrm>
              <a:off x="576" y="1056"/>
              <a:ext cx="9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执行主程序</a:t>
              </a:r>
            </a:p>
          </p:txBody>
        </p:sp>
        <p:sp>
          <p:nvSpPr>
            <p:cNvPr id="34874" name="Text Box 40"/>
            <p:cNvSpPr txBox="1">
              <a:spLocks noChangeArrowheads="1"/>
            </p:cNvSpPr>
            <p:nvPr/>
          </p:nvSpPr>
          <p:spPr bwMode="auto">
            <a:xfrm>
              <a:off x="1632" y="1064"/>
              <a:ext cx="12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继续执行主程序</a:t>
              </a:r>
            </a:p>
          </p:txBody>
        </p:sp>
        <p:sp>
          <p:nvSpPr>
            <p:cNvPr id="34875" name="Text Box 41"/>
            <p:cNvSpPr txBox="1">
              <a:spLocks noChangeArrowheads="1"/>
            </p:cNvSpPr>
            <p:nvPr/>
          </p:nvSpPr>
          <p:spPr bwMode="auto">
            <a:xfrm>
              <a:off x="3125" y="1056"/>
              <a:ext cx="12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继续执行主程序</a:t>
              </a:r>
            </a:p>
          </p:txBody>
        </p:sp>
        <p:sp>
          <p:nvSpPr>
            <p:cNvPr id="34876" name="Text Box 42"/>
            <p:cNvSpPr txBox="1">
              <a:spLocks noChangeArrowheads="1"/>
            </p:cNvSpPr>
            <p:nvPr/>
          </p:nvSpPr>
          <p:spPr bwMode="auto">
            <a:xfrm>
              <a:off x="2476" y="1469"/>
              <a:ext cx="308" cy="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响应中断</a:t>
              </a:r>
            </a:p>
          </p:txBody>
        </p:sp>
        <p:sp>
          <p:nvSpPr>
            <p:cNvPr id="34877" name="Text Box 43"/>
            <p:cNvSpPr txBox="1">
              <a:spLocks noChangeArrowheads="1"/>
            </p:cNvSpPr>
            <p:nvPr/>
          </p:nvSpPr>
          <p:spPr bwMode="auto">
            <a:xfrm>
              <a:off x="3227" y="1469"/>
              <a:ext cx="308" cy="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中断返回</a:t>
              </a:r>
            </a:p>
          </p:txBody>
        </p:sp>
        <p:sp>
          <p:nvSpPr>
            <p:cNvPr id="34878" name="Text Box 44"/>
            <p:cNvSpPr txBox="1">
              <a:spLocks noChangeArrowheads="1"/>
            </p:cNvSpPr>
            <p:nvPr/>
          </p:nvSpPr>
          <p:spPr bwMode="auto">
            <a:xfrm>
              <a:off x="3981" y="1450"/>
              <a:ext cx="308" cy="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响应中断</a:t>
              </a:r>
            </a:p>
          </p:txBody>
        </p:sp>
        <p:sp>
          <p:nvSpPr>
            <p:cNvPr id="34879" name="Text Box 45"/>
            <p:cNvSpPr txBox="1">
              <a:spLocks noChangeArrowheads="1"/>
            </p:cNvSpPr>
            <p:nvPr/>
          </p:nvSpPr>
          <p:spPr bwMode="auto">
            <a:xfrm>
              <a:off x="4732" y="1450"/>
              <a:ext cx="308" cy="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中断返回</a:t>
              </a:r>
            </a:p>
          </p:txBody>
        </p:sp>
        <p:sp>
          <p:nvSpPr>
            <p:cNvPr id="34880" name="Text Box 46"/>
            <p:cNvSpPr txBox="1">
              <a:spLocks noChangeArrowheads="1"/>
            </p:cNvSpPr>
            <p:nvPr/>
          </p:nvSpPr>
          <p:spPr bwMode="auto">
            <a:xfrm>
              <a:off x="1382" y="2275"/>
              <a:ext cx="59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 启动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打印机</a:t>
              </a:r>
            </a:p>
          </p:txBody>
        </p:sp>
        <p:sp>
          <p:nvSpPr>
            <p:cNvPr id="34881" name="Text Box 47"/>
            <p:cNvSpPr txBox="1">
              <a:spLocks noChangeArrowheads="1"/>
            </p:cNvSpPr>
            <p:nvPr/>
          </p:nvSpPr>
          <p:spPr bwMode="auto">
            <a:xfrm>
              <a:off x="2774" y="2312"/>
              <a:ext cx="4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传送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数据</a:t>
              </a:r>
            </a:p>
          </p:txBody>
        </p:sp>
        <p:sp>
          <p:nvSpPr>
            <p:cNvPr id="34882" name="Text Box 48"/>
            <p:cNvSpPr txBox="1">
              <a:spLocks noChangeArrowheads="1"/>
            </p:cNvSpPr>
            <p:nvPr/>
          </p:nvSpPr>
          <p:spPr bwMode="auto">
            <a:xfrm>
              <a:off x="4272" y="2304"/>
              <a:ext cx="4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传送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数据</a:t>
              </a:r>
            </a:p>
          </p:txBody>
        </p:sp>
        <p:sp>
          <p:nvSpPr>
            <p:cNvPr id="34883" name="Text Box 49"/>
            <p:cNvSpPr txBox="1">
              <a:spLocks noChangeArrowheads="1"/>
            </p:cNvSpPr>
            <p:nvPr/>
          </p:nvSpPr>
          <p:spPr bwMode="auto">
            <a:xfrm>
              <a:off x="374" y="1593"/>
              <a:ext cx="4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CPU</a:t>
              </a:r>
            </a:p>
          </p:txBody>
        </p:sp>
      </p:grpSp>
      <p:sp>
        <p:nvSpPr>
          <p:cNvPr id="332850" name="Text Box 50"/>
          <p:cNvSpPr txBox="1">
            <a:spLocks noChangeArrowheads="1"/>
          </p:cNvSpPr>
          <p:nvPr/>
        </p:nvSpPr>
        <p:spPr bwMode="auto">
          <a:xfrm>
            <a:off x="3733800" y="990600"/>
            <a:ext cx="3862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419E0"/>
                </a:solidFill>
                <a:latin typeface="Times New Roman" panose="02020603050405020304" pitchFamily="18" charset="0"/>
              </a:rPr>
              <a:t>CPU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与打印机并行工作</a:t>
            </a:r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914400" y="2125663"/>
            <a:ext cx="1524000" cy="3870325"/>
            <a:chOff x="576" y="1339"/>
            <a:chExt cx="960" cy="2438"/>
          </a:xfrm>
        </p:grpSpPr>
        <p:sp>
          <p:nvSpPr>
            <p:cNvPr id="34858" name="Line 52"/>
            <p:cNvSpPr>
              <a:spLocks noChangeShapeType="1"/>
            </p:cNvSpPr>
            <p:nvPr/>
          </p:nvSpPr>
          <p:spPr bwMode="auto">
            <a:xfrm>
              <a:off x="576" y="3777"/>
              <a:ext cx="960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9" name="Line 53"/>
            <p:cNvSpPr>
              <a:spLocks noChangeShapeType="1"/>
            </p:cNvSpPr>
            <p:nvPr/>
          </p:nvSpPr>
          <p:spPr bwMode="auto">
            <a:xfrm>
              <a:off x="576" y="1339"/>
              <a:ext cx="960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32854" name="Line 54"/>
          <p:cNvSpPr>
            <a:spLocks noChangeShapeType="1"/>
          </p:cNvSpPr>
          <p:nvPr/>
        </p:nvSpPr>
        <p:spPr bwMode="auto">
          <a:xfrm rot="10800000">
            <a:off x="2438400" y="4624388"/>
            <a:ext cx="0" cy="13716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2855" name="Line 55"/>
          <p:cNvSpPr>
            <a:spLocks noChangeShapeType="1"/>
          </p:cNvSpPr>
          <p:nvPr/>
        </p:nvSpPr>
        <p:spPr bwMode="auto">
          <a:xfrm>
            <a:off x="2438400" y="2125663"/>
            <a:ext cx="0" cy="13716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2419350" y="2125663"/>
            <a:ext cx="285750" cy="2487612"/>
            <a:chOff x="1524" y="1339"/>
            <a:chExt cx="180" cy="1567"/>
          </a:xfrm>
        </p:grpSpPr>
        <p:sp>
          <p:nvSpPr>
            <p:cNvPr id="34855" name="Line 57"/>
            <p:cNvSpPr>
              <a:spLocks noChangeShapeType="1"/>
            </p:cNvSpPr>
            <p:nvPr/>
          </p:nvSpPr>
          <p:spPr bwMode="auto">
            <a:xfrm rot="10800000">
              <a:off x="1680" y="1339"/>
              <a:ext cx="0" cy="86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6" name="Line 58"/>
            <p:cNvSpPr>
              <a:spLocks noChangeShapeType="1"/>
            </p:cNvSpPr>
            <p:nvPr/>
          </p:nvSpPr>
          <p:spPr bwMode="auto">
            <a:xfrm>
              <a:off x="1524" y="2190"/>
              <a:ext cx="168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7" name="Line 59"/>
            <p:cNvSpPr>
              <a:spLocks noChangeShapeType="1"/>
            </p:cNvSpPr>
            <p:nvPr/>
          </p:nvSpPr>
          <p:spPr bwMode="auto">
            <a:xfrm>
              <a:off x="1536" y="2906"/>
              <a:ext cx="168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2667000" y="2125663"/>
            <a:ext cx="1819275" cy="2487612"/>
            <a:chOff x="1680" y="1339"/>
            <a:chExt cx="1146" cy="1567"/>
          </a:xfrm>
        </p:grpSpPr>
        <p:sp>
          <p:nvSpPr>
            <p:cNvPr id="34853" name="Line 61"/>
            <p:cNvSpPr>
              <a:spLocks noChangeShapeType="1"/>
            </p:cNvSpPr>
            <p:nvPr/>
          </p:nvSpPr>
          <p:spPr bwMode="auto">
            <a:xfrm>
              <a:off x="1686" y="1339"/>
              <a:ext cx="1140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4" name="Line 62"/>
            <p:cNvSpPr>
              <a:spLocks noChangeShapeType="1"/>
            </p:cNvSpPr>
            <p:nvPr/>
          </p:nvSpPr>
          <p:spPr bwMode="auto">
            <a:xfrm>
              <a:off x="1680" y="2906"/>
              <a:ext cx="1140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32863" name="Line 63"/>
          <p:cNvSpPr>
            <a:spLocks noChangeShapeType="1"/>
          </p:cNvSpPr>
          <p:nvPr/>
        </p:nvSpPr>
        <p:spPr bwMode="auto">
          <a:xfrm>
            <a:off x="4476750" y="4624388"/>
            <a:ext cx="0" cy="13716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2864" name="Line 64"/>
          <p:cNvSpPr>
            <a:spLocks noChangeShapeType="1"/>
          </p:cNvSpPr>
          <p:nvPr/>
        </p:nvSpPr>
        <p:spPr bwMode="auto">
          <a:xfrm>
            <a:off x="4476750" y="2125663"/>
            <a:ext cx="0" cy="13716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" name="Group 65"/>
          <p:cNvGrpSpPr>
            <a:grpSpLocks/>
          </p:cNvGrpSpPr>
          <p:nvPr/>
        </p:nvGrpSpPr>
        <p:grpSpPr bwMode="auto">
          <a:xfrm>
            <a:off x="5029200" y="2125663"/>
            <a:ext cx="0" cy="3870325"/>
            <a:chOff x="3168" y="1339"/>
            <a:chExt cx="0" cy="2438"/>
          </a:xfrm>
        </p:grpSpPr>
        <p:sp>
          <p:nvSpPr>
            <p:cNvPr id="34851" name="Line 66"/>
            <p:cNvSpPr>
              <a:spLocks noChangeShapeType="1"/>
            </p:cNvSpPr>
            <p:nvPr/>
          </p:nvSpPr>
          <p:spPr bwMode="auto">
            <a:xfrm rot="10800000">
              <a:off x="3168" y="2913"/>
              <a:ext cx="0" cy="86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2" name="Line 67"/>
            <p:cNvSpPr>
              <a:spLocks noChangeShapeType="1"/>
            </p:cNvSpPr>
            <p:nvPr/>
          </p:nvSpPr>
          <p:spPr bwMode="auto">
            <a:xfrm rot="10800000">
              <a:off x="3168" y="1339"/>
              <a:ext cx="0" cy="86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4481513" y="3482975"/>
            <a:ext cx="557212" cy="2500313"/>
            <a:chOff x="2823" y="2194"/>
            <a:chExt cx="351" cy="1575"/>
          </a:xfrm>
        </p:grpSpPr>
        <p:sp>
          <p:nvSpPr>
            <p:cNvPr id="34849" name="Freeform 69"/>
            <p:cNvSpPr>
              <a:spLocks/>
            </p:cNvSpPr>
            <p:nvPr/>
          </p:nvSpPr>
          <p:spPr bwMode="auto">
            <a:xfrm>
              <a:off x="2823" y="3768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0 h 1"/>
                <a:gd name="T4" fmla="*/ 0 60000 65536"/>
                <a:gd name="T5" fmla="*/ 0 60000 65536"/>
                <a:gd name="T6" fmla="*/ 0 w 351"/>
                <a:gd name="T7" fmla="*/ 0 h 1"/>
                <a:gd name="T8" fmla="*/ 351 w 35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0" name="Freeform 70"/>
            <p:cNvSpPr>
              <a:spLocks/>
            </p:cNvSpPr>
            <p:nvPr/>
          </p:nvSpPr>
          <p:spPr bwMode="auto">
            <a:xfrm>
              <a:off x="2823" y="2194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0 h 1"/>
                <a:gd name="T4" fmla="*/ 0 60000 65536"/>
                <a:gd name="T5" fmla="*/ 0 60000 65536"/>
                <a:gd name="T6" fmla="*/ 0 w 351"/>
                <a:gd name="T7" fmla="*/ 0 h 1"/>
                <a:gd name="T8" fmla="*/ 351 w 35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71"/>
          <p:cNvGrpSpPr>
            <a:grpSpLocks/>
          </p:cNvGrpSpPr>
          <p:nvPr/>
        </p:nvGrpSpPr>
        <p:grpSpPr bwMode="auto">
          <a:xfrm>
            <a:off x="5029200" y="2125663"/>
            <a:ext cx="1828800" cy="2498725"/>
            <a:chOff x="3168" y="1339"/>
            <a:chExt cx="1152" cy="1574"/>
          </a:xfrm>
        </p:grpSpPr>
        <p:sp>
          <p:nvSpPr>
            <p:cNvPr id="34847" name="Line 72"/>
            <p:cNvSpPr>
              <a:spLocks noChangeShapeType="1"/>
            </p:cNvSpPr>
            <p:nvPr/>
          </p:nvSpPr>
          <p:spPr bwMode="auto">
            <a:xfrm>
              <a:off x="3168" y="2913"/>
              <a:ext cx="1152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8" name="Line 73"/>
            <p:cNvSpPr>
              <a:spLocks noChangeShapeType="1"/>
            </p:cNvSpPr>
            <p:nvPr/>
          </p:nvSpPr>
          <p:spPr bwMode="auto">
            <a:xfrm>
              <a:off x="3168" y="1339"/>
              <a:ext cx="1152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32874" name="Line 74"/>
          <p:cNvSpPr>
            <a:spLocks noChangeShapeType="1"/>
          </p:cNvSpPr>
          <p:nvPr/>
        </p:nvSpPr>
        <p:spPr bwMode="auto">
          <a:xfrm>
            <a:off x="6858000" y="4624388"/>
            <a:ext cx="0" cy="13716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2875" name="Line 75"/>
          <p:cNvSpPr>
            <a:spLocks noChangeShapeType="1"/>
          </p:cNvSpPr>
          <p:nvPr/>
        </p:nvSpPr>
        <p:spPr bwMode="auto">
          <a:xfrm>
            <a:off x="6858000" y="2125663"/>
            <a:ext cx="0" cy="13716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6862763" y="3482975"/>
            <a:ext cx="557212" cy="2500313"/>
            <a:chOff x="4323" y="2194"/>
            <a:chExt cx="351" cy="1575"/>
          </a:xfrm>
        </p:grpSpPr>
        <p:sp>
          <p:nvSpPr>
            <p:cNvPr id="34845" name="Freeform 77"/>
            <p:cNvSpPr>
              <a:spLocks/>
            </p:cNvSpPr>
            <p:nvPr/>
          </p:nvSpPr>
          <p:spPr bwMode="auto">
            <a:xfrm>
              <a:off x="4323" y="3768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0 h 1"/>
                <a:gd name="T4" fmla="*/ 0 60000 65536"/>
                <a:gd name="T5" fmla="*/ 0 60000 65536"/>
                <a:gd name="T6" fmla="*/ 0 w 351"/>
                <a:gd name="T7" fmla="*/ 0 h 1"/>
                <a:gd name="T8" fmla="*/ 351 w 35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6" name="Freeform 78"/>
            <p:cNvSpPr>
              <a:spLocks/>
            </p:cNvSpPr>
            <p:nvPr/>
          </p:nvSpPr>
          <p:spPr bwMode="auto">
            <a:xfrm>
              <a:off x="4323" y="2194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0 h 1"/>
                <a:gd name="T4" fmla="*/ 0 60000 65536"/>
                <a:gd name="T5" fmla="*/ 0 60000 65536"/>
                <a:gd name="T6" fmla="*/ 0 w 351"/>
                <a:gd name="T7" fmla="*/ 0 h 1"/>
                <a:gd name="T8" fmla="*/ 351 w 35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79"/>
          <p:cNvGrpSpPr>
            <a:grpSpLocks/>
          </p:cNvGrpSpPr>
          <p:nvPr/>
        </p:nvGrpSpPr>
        <p:grpSpPr bwMode="auto">
          <a:xfrm>
            <a:off x="7410450" y="2125663"/>
            <a:ext cx="0" cy="3870325"/>
            <a:chOff x="4668" y="1339"/>
            <a:chExt cx="0" cy="2438"/>
          </a:xfrm>
        </p:grpSpPr>
        <p:sp>
          <p:nvSpPr>
            <p:cNvPr id="34843" name="Line 80"/>
            <p:cNvSpPr>
              <a:spLocks noChangeShapeType="1"/>
            </p:cNvSpPr>
            <p:nvPr/>
          </p:nvSpPr>
          <p:spPr bwMode="auto">
            <a:xfrm rot="10800000">
              <a:off x="4668" y="2913"/>
              <a:ext cx="0" cy="86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4" name="Line 81"/>
            <p:cNvSpPr>
              <a:spLocks noChangeShapeType="1"/>
            </p:cNvSpPr>
            <p:nvPr/>
          </p:nvSpPr>
          <p:spPr bwMode="auto">
            <a:xfrm rot="10800000">
              <a:off x="4668" y="1339"/>
              <a:ext cx="0" cy="86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82"/>
          <p:cNvGrpSpPr>
            <a:grpSpLocks/>
          </p:cNvGrpSpPr>
          <p:nvPr/>
        </p:nvGrpSpPr>
        <p:grpSpPr bwMode="auto">
          <a:xfrm>
            <a:off x="7391400" y="2125663"/>
            <a:ext cx="914400" cy="2498725"/>
            <a:chOff x="4656" y="1339"/>
            <a:chExt cx="576" cy="1574"/>
          </a:xfrm>
        </p:grpSpPr>
        <p:sp>
          <p:nvSpPr>
            <p:cNvPr id="34841" name="Line 83"/>
            <p:cNvSpPr>
              <a:spLocks noChangeShapeType="1"/>
            </p:cNvSpPr>
            <p:nvPr/>
          </p:nvSpPr>
          <p:spPr bwMode="auto">
            <a:xfrm>
              <a:off x="4656" y="2913"/>
              <a:ext cx="576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2" name="Line 84"/>
            <p:cNvSpPr>
              <a:spLocks noChangeShapeType="1"/>
            </p:cNvSpPr>
            <p:nvPr/>
          </p:nvSpPr>
          <p:spPr bwMode="auto">
            <a:xfrm>
              <a:off x="4656" y="1339"/>
              <a:ext cx="576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32885" name="Rectangle 8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</a:p>
        </p:txBody>
      </p:sp>
      <p:sp>
        <p:nvSpPr>
          <p:cNvPr id="87" name="日期占位符 8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F3D659-BE19-4CA1-A013-989D309E063D}" type="datetime1">
              <a:rPr lang="zh-CN" altLang="en-US"/>
              <a:pPr>
                <a:defRPr/>
              </a:pPr>
              <a:t>2018/11/28</a:t>
            </a:fld>
            <a:endParaRPr lang="en-US" altLang="zh-CN"/>
          </a:p>
        </p:txBody>
      </p:sp>
      <p:sp>
        <p:nvSpPr>
          <p:cNvPr id="34840" name="灯片编号占位符 8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fld id="{E18EA6CC-F855-4A63-B3EC-12415A4426D3}" type="slidenum">
              <a:rPr lang="zh-CN" altLang="en-US" sz="900">
                <a:solidFill>
                  <a:srgbClr val="898989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t>29</a:t>
            </a:fld>
            <a:endParaRPr lang="en-US" altLang="zh-CN" sz="900">
              <a:solidFill>
                <a:srgbClr val="898989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898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33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3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33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33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33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33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32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32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autoUpdateAnimBg="0"/>
      <p:bldP spid="332850" grpId="0" autoUpdateAnimBg="0"/>
      <p:bldP spid="332854" grpId="0" animBg="1"/>
      <p:bldP spid="332855" grpId="0" animBg="1"/>
      <p:bldP spid="332863" grpId="0" animBg="1"/>
      <p:bldP spid="332864" grpId="0" animBg="1"/>
      <p:bldP spid="332874" grpId="0" animBg="1"/>
      <p:bldP spid="33287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第</a:t>
            </a:r>
            <a:r>
              <a:rPr lang="en-US" altLang="zh-CN" b="1" dirty="0" smtClean="0">
                <a:latin typeface="Times New Roman" panose="02020603050405020304" pitchFamily="18" charset="0"/>
              </a:rPr>
              <a:t>9</a:t>
            </a:r>
            <a:r>
              <a:rPr lang="zh-CN" altLang="en-US" b="1" dirty="0" smtClean="0"/>
              <a:t>章   输入输出系统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520950" y="5638800"/>
            <a:ext cx="5175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Times New Roman" panose="02020603050405020304" pitchFamily="18" charset="0"/>
              </a:rPr>
              <a:t>9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.</a:t>
            </a:r>
            <a:r>
              <a:rPr lang="zh-CN" altLang="en-US" sz="3200" dirty="0">
                <a:latin typeface="Times New Roman" panose="02020603050405020304" pitchFamily="18" charset="0"/>
              </a:rPr>
              <a:t>6  </a:t>
            </a:r>
            <a:r>
              <a:rPr lang="en-US" altLang="zh-CN" sz="3200" dirty="0">
                <a:latin typeface="Times New Roman" panose="02020603050405020304" pitchFamily="18" charset="0"/>
              </a:rPr>
              <a:t>DMA</a:t>
            </a:r>
            <a:r>
              <a:rPr lang="zh-CN" altLang="en-US" sz="3200" dirty="0">
                <a:latin typeface="Times New Roman" panose="02020603050405020304" pitchFamily="18" charset="0"/>
              </a:rPr>
              <a:t>方式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520950" y="4891088"/>
            <a:ext cx="4413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Times New Roman" panose="02020603050405020304" pitchFamily="18" charset="0"/>
              </a:rPr>
              <a:t>9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.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5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  </a:t>
            </a:r>
            <a:r>
              <a:rPr lang="zh-CN" altLang="en-US" sz="3200" dirty="0">
                <a:latin typeface="Times New Roman" panose="02020603050405020304" pitchFamily="18" charset="0"/>
              </a:rPr>
              <a:t>程序中断方式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520950" y="4144963"/>
            <a:ext cx="46418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Times New Roman" panose="02020603050405020304" pitchFamily="18" charset="0"/>
              </a:rPr>
              <a:t>9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.</a:t>
            </a:r>
            <a:r>
              <a:rPr lang="zh-CN" altLang="en-US" sz="3200" dirty="0">
                <a:latin typeface="Times New Roman" panose="02020603050405020304" pitchFamily="18" charset="0"/>
              </a:rPr>
              <a:t>4  程序查询方式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2520950" y="3397250"/>
            <a:ext cx="4337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9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.</a:t>
            </a:r>
            <a:r>
              <a:rPr lang="zh-CN" altLang="en-US" sz="3200" dirty="0">
                <a:latin typeface="Times New Roman" panose="02020603050405020304" pitchFamily="18" charset="0"/>
              </a:rPr>
              <a:t>3  </a:t>
            </a:r>
            <a:r>
              <a:rPr lang="en-US" altLang="zh-CN" sz="3200" dirty="0">
                <a:latin typeface="Times New Roman" panose="02020603050405020304" pitchFamily="18" charset="0"/>
              </a:rPr>
              <a:t>I/O</a:t>
            </a:r>
            <a:r>
              <a:rPr lang="zh-CN" altLang="en-US" sz="3200" dirty="0">
                <a:latin typeface="Times New Roman" panose="02020603050405020304" pitchFamily="18" charset="0"/>
              </a:rPr>
              <a:t>接口</a:t>
            </a:r>
            <a:endParaRPr lang="zh-CN" altLang="en-US" sz="3200" b="0" dirty="0">
              <a:latin typeface="Times New Roman" panose="02020603050405020304" pitchFamily="18" charset="0"/>
            </a:endParaRP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2520950" y="2651125"/>
            <a:ext cx="4184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Times New Roman" panose="02020603050405020304" pitchFamily="18" charset="0"/>
              </a:rPr>
              <a:t>9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.</a:t>
            </a:r>
            <a:r>
              <a:rPr lang="zh-CN" altLang="en-US" sz="3200" dirty="0">
                <a:latin typeface="Times New Roman" panose="02020603050405020304" pitchFamily="18" charset="0"/>
              </a:rPr>
              <a:t>2  外部设备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2520950" y="1905000"/>
            <a:ext cx="3803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9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.</a:t>
            </a:r>
            <a:r>
              <a:rPr lang="zh-CN" altLang="en-US" sz="3200" dirty="0">
                <a:latin typeface="Times New Roman" panose="02020603050405020304" pitchFamily="18" charset="0"/>
              </a:rPr>
              <a:t>1  概述</a:t>
            </a:r>
            <a:endParaRPr lang="zh-CN" altLang="en-US" sz="3200" b="0" dirty="0">
              <a:latin typeface="Times New Roman" panose="02020603050405020304" pitchFamily="18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CCD37C1-5A5B-4960-B0D2-246D631E1DC9}" type="datetime1">
              <a:rPr lang="zh-CN" altLang="en-US"/>
              <a:pPr>
                <a:defRPr/>
              </a:pPr>
              <a:t>2018/11/28</a:t>
            </a:fld>
            <a:endParaRPr lang="en-US" altLang="zh-CN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20F28B3F-838B-4795-AC66-7270BF4A6AB4}" type="slidenum">
              <a:rPr lang="zh-CN" altLang="en-US" sz="900">
                <a:solidFill>
                  <a:srgbClr val="898989"/>
                </a:solidFill>
              </a:rPr>
              <a:pPr eaLnBrk="1" hangingPunct="1"/>
              <a:t>3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40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0" y="904875"/>
            <a:ext cx="8983663" cy="5800725"/>
            <a:chOff x="0" y="570"/>
            <a:chExt cx="5659" cy="3654"/>
          </a:xfrm>
        </p:grpSpPr>
        <p:sp>
          <p:nvSpPr>
            <p:cNvPr id="14343" name="AutoShape 3"/>
            <p:cNvSpPr>
              <a:spLocks noChangeArrowheads="1"/>
            </p:cNvSpPr>
            <p:nvPr/>
          </p:nvSpPr>
          <p:spPr bwMode="auto">
            <a:xfrm>
              <a:off x="539" y="3984"/>
              <a:ext cx="1728" cy="192"/>
            </a:xfrm>
            <a:prstGeom prst="leftArrow">
              <a:avLst>
                <a:gd name="adj1" fmla="val 58333"/>
                <a:gd name="adj2" fmla="val 135958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grpSp>
          <p:nvGrpSpPr>
            <p:cNvPr id="14344" name="Group 91"/>
            <p:cNvGrpSpPr>
              <a:grpSpLocks/>
            </p:cNvGrpSpPr>
            <p:nvPr/>
          </p:nvGrpSpPr>
          <p:grpSpPr bwMode="auto">
            <a:xfrm>
              <a:off x="0" y="570"/>
              <a:ext cx="5659" cy="3654"/>
              <a:chOff x="0" y="570"/>
              <a:chExt cx="5659" cy="3654"/>
            </a:xfrm>
          </p:grpSpPr>
          <p:sp>
            <p:nvSpPr>
              <p:cNvPr id="14345" name="Freeform 5"/>
              <p:cNvSpPr>
                <a:spLocks/>
              </p:cNvSpPr>
              <p:nvPr/>
            </p:nvSpPr>
            <p:spPr bwMode="auto">
              <a:xfrm>
                <a:off x="3799" y="2724"/>
                <a:ext cx="1491" cy="119"/>
              </a:xfrm>
              <a:custGeom>
                <a:avLst/>
                <a:gdLst>
                  <a:gd name="T0" fmla="*/ 0 w 1730"/>
                  <a:gd name="T1" fmla="*/ 63 h 139"/>
                  <a:gd name="T2" fmla="*/ 2 w 1730"/>
                  <a:gd name="T3" fmla="*/ 0 h 139"/>
                  <a:gd name="T4" fmla="*/ 822 w 1730"/>
                  <a:gd name="T5" fmla="*/ 0 h 139"/>
                  <a:gd name="T6" fmla="*/ 0 60000 65536"/>
                  <a:gd name="T7" fmla="*/ 0 60000 65536"/>
                  <a:gd name="T8" fmla="*/ 0 60000 65536"/>
                  <a:gd name="T9" fmla="*/ 0 w 1730"/>
                  <a:gd name="T10" fmla="*/ 0 h 139"/>
                  <a:gd name="T11" fmla="*/ 1730 w 1730"/>
                  <a:gd name="T12" fmla="*/ 139 h 1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0" h="139">
                    <a:moveTo>
                      <a:pt x="0" y="139"/>
                    </a:moveTo>
                    <a:lnTo>
                      <a:pt x="2" y="0"/>
                    </a:lnTo>
                    <a:lnTo>
                      <a:pt x="173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46" name="Rectangle 6"/>
              <p:cNvSpPr>
                <a:spLocks noChangeArrowheads="1"/>
              </p:cNvSpPr>
              <p:nvPr/>
            </p:nvSpPr>
            <p:spPr bwMode="auto">
              <a:xfrm>
                <a:off x="2266" y="3633"/>
                <a:ext cx="2016" cy="207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设备选择电路</a:t>
                </a:r>
              </a:p>
            </p:txBody>
          </p:sp>
          <p:sp>
            <p:nvSpPr>
              <p:cNvPr id="14347" name="Rectangle 7"/>
              <p:cNvSpPr>
                <a:spLocks noChangeArrowheads="1"/>
              </p:cNvSpPr>
              <p:nvPr/>
            </p:nvSpPr>
            <p:spPr bwMode="auto">
              <a:xfrm>
                <a:off x="2266" y="3975"/>
                <a:ext cx="2016" cy="208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DBR</a:t>
                </a:r>
              </a:p>
            </p:txBody>
          </p:sp>
          <p:sp>
            <p:nvSpPr>
              <p:cNvPr id="14348" name="Rectangle 8"/>
              <p:cNvSpPr>
                <a:spLocks noChangeArrowheads="1"/>
              </p:cNvSpPr>
              <p:nvPr/>
            </p:nvSpPr>
            <p:spPr bwMode="auto">
              <a:xfrm>
                <a:off x="2266" y="2839"/>
                <a:ext cx="576" cy="329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349" name="Text Box 9"/>
              <p:cNvSpPr txBox="1">
                <a:spLocks noChangeArrowheads="1"/>
              </p:cNvSpPr>
              <p:nvPr/>
            </p:nvSpPr>
            <p:spPr bwMode="auto">
              <a:xfrm>
                <a:off x="2420" y="2880"/>
                <a:ext cx="272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 D</a:t>
                </a:r>
              </a:p>
            </p:txBody>
          </p:sp>
          <p:sp>
            <p:nvSpPr>
              <p:cNvPr id="14350" name="Text Box 10"/>
              <p:cNvSpPr txBox="1">
                <a:spLocks noChangeArrowheads="1"/>
              </p:cNvSpPr>
              <p:nvPr/>
            </p:nvSpPr>
            <p:spPr bwMode="auto">
              <a:xfrm>
                <a:off x="2266" y="2807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4351" name="Oval 11"/>
              <p:cNvSpPr>
                <a:spLocks noChangeArrowheads="1"/>
              </p:cNvSpPr>
              <p:nvPr/>
            </p:nvSpPr>
            <p:spPr bwMode="auto">
              <a:xfrm>
                <a:off x="2842" y="293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52" name="Oval 12"/>
              <p:cNvSpPr>
                <a:spLocks noChangeArrowheads="1"/>
              </p:cNvSpPr>
              <p:nvPr/>
            </p:nvSpPr>
            <p:spPr bwMode="auto">
              <a:xfrm>
                <a:off x="3647" y="293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353" name="Freeform 13"/>
              <p:cNvSpPr>
                <a:spLocks/>
              </p:cNvSpPr>
              <p:nvPr/>
            </p:nvSpPr>
            <p:spPr bwMode="auto">
              <a:xfrm>
                <a:off x="2887" y="2955"/>
                <a:ext cx="759" cy="1"/>
              </a:xfrm>
              <a:custGeom>
                <a:avLst/>
                <a:gdLst>
                  <a:gd name="T0" fmla="*/ 0 w 759"/>
                  <a:gd name="T1" fmla="*/ 0 h 1"/>
                  <a:gd name="T2" fmla="*/ 759 w 759"/>
                  <a:gd name="T3" fmla="*/ 0 h 1"/>
                  <a:gd name="T4" fmla="*/ 0 60000 65536"/>
                  <a:gd name="T5" fmla="*/ 0 60000 65536"/>
                  <a:gd name="T6" fmla="*/ 0 w 759"/>
                  <a:gd name="T7" fmla="*/ 0 h 1"/>
                  <a:gd name="T8" fmla="*/ 759 w 75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59" h="1">
                    <a:moveTo>
                      <a:pt x="0" y="0"/>
                    </a:moveTo>
                    <a:lnTo>
                      <a:pt x="759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54" name="Freeform 14"/>
              <p:cNvSpPr>
                <a:spLocks/>
              </p:cNvSpPr>
              <p:nvPr/>
            </p:nvSpPr>
            <p:spPr bwMode="auto">
              <a:xfrm>
                <a:off x="1786" y="2955"/>
                <a:ext cx="1488" cy="308"/>
              </a:xfrm>
              <a:custGeom>
                <a:avLst/>
                <a:gdLst>
                  <a:gd name="T0" fmla="*/ 1488 w 1488"/>
                  <a:gd name="T1" fmla="*/ 0 h 357"/>
                  <a:gd name="T2" fmla="*/ 1488 w 1488"/>
                  <a:gd name="T3" fmla="*/ 171 h 357"/>
                  <a:gd name="T4" fmla="*/ 0 w 1488"/>
                  <a:gd name="T5" fmla="*/ 171 h 357"/>
                  <a:gd name="T6" fmla="*/ 0 60000 65536"/>
                  <a:gd name="T7" fmla="*/ 0 60000 65536"/>
                  <a:gd name="T8" fmla="*/ 0 60000 65536"/>
                  <a:gd name="T9" fmla="*/ 0 w 1488"/>
                  <a:gd name="T10" fmla="*/ 0 h 357"/>
                  <a:gd name="T11" fmla="*/ 1488 w 1488"/>
                  <a:gd name="T12" fmla="*/ 357 h 3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88" h="357">
                    <a:moveTo>
                      <a:pt x="1488" y="0"/>
                    </a:moveTo>
                    <a:lnTo>
                      <a:pt x="1488" y="357"/>
                    </a:lnTo>
                    <a:lnTo>
                      <a:pt x="0" y="35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55" name="Rectangle 15"/>
              <p:cNvSpPr>
                <a:spLocks noChangeArrowheads="1"/>
              </p:cNvSpPr>
              <p:nvPr/>
            </p:nvSpPr>
            <p:spPr bwMode="auto">
              <a:xfrm>
                <a:off x="1489" y="3098"/>
                <a:ext cx="240" cy="3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356" name="Text Box 16"/>
              <p:cNvSpPr txBox="1">
                <a:spLocks noChangeArrowheads="1"/>
              </p:cNvSpPr>
              <p:nvPr/>
            </p:nvSpPr>
            <p:spPr bwMode="auto">
              <a:xfrm>
                <a:off x="1489" y="3128"/>
                <a:ext cx="249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4357" name="Oval 17"/>
              <p:cNvSpPr>
                <a:spLocks noChangeArrowheads="1"/>
              </p:cNvSpPr>
              <p:nvPr/>
            </p:nvSpPr>
            <p:spPr bwMode="auto">
              <a:xfrm>
                <a:off x="2205" y="293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58" name="Freeform 18"/>
              <p:cNvSpPr>
                <a:spLocks/>
              </p:cNvSpPr>
              <p:nvPr/>
            </p:nvSpPr>
            <p:spPr bwMode="auto">
              <a:xfrm>
                <a:off x="2064" y="2957"/>
                <a:ext cx="2784" cy="396"/>
              </a:xfrm>
              <a:custGeom>
                <a:avLst/>
                <a:gdLst>
                  <a:gd name="T0" fmla="*/ 144 w 2784"/>
                  <a:gd name="T1" fmla="*/ 1 h 396"/>
                  <a:gd name="T2" fmla="*/ 0 w 2784"/>
                  <a:gd name="T3" fmla="*/ 0 h 396"/>
                  <a:gd name="T4" fmla="*/ 0 w 2784"/>
                  <a:gd name="T5" fmla="*/ 396 h 396"/>
                  <a:gd name="T6" fmla="*/ 2784 w 2784"/>
                  <a:gd name="T7" fmla="*/ 396 h 3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84"/>
                  <a:gd name="T13" fmla="*/ 0 h 396"/>
                  <a:gd name="T14" fmla="*/ 2784 w 2784"/>
                  <a:gd name="T15" fmla="*/ 396 h 3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84" h="396">
                    <a:moveTo>
                      <a:pt x="144" y="1"/>
                    </a:moveTo>
                    <a:lnTo>
                      <a:pt x="0" y="0"/>
                    </a:lnTo>
                    <a:lnTo>
                      <a:pt x="0" y="396"/>
                    </a:lnTo>
                    <a:lnTo>
                      <a:pt x="2784" y="39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59" name="Oval 19"/>
              <p:cNvSpPr>
                <a:spLocks noChangeArrowheads="1"/>
              </p:cNvSpPr>
              <p:nvPr/>
            </p:nvSpPr>
            <p:spPr bwMode="auto">
              <a:xfrm>
                <a:off x="4282" y="293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60" name="Freeform 20"/>
              <p:cNvSpPr>
                <a:spLocks/>
              </p:cNvSpPr>
              <p:nvPr/>
            </p:nvSpPr>
            <p:spPr bwMode="auto">
              <a:xfrm>
                <a:off x="4336" y="2955"/>
                <a:ext cx="282" cy="391"/>
              </a:xfrm>
              <a:custGeom>
                <a:avLst/>
                <a:gdLst>
                  <a:gd name="T0" fmla="*/ 282 w 282"/>
                  <a:gd name="T1" fmla="*/ 217 h 453"/>
                  <a:gd name="T2" fmla="*/ 279 w 282"/>
                  <a:gd name="T3" fmla="*/ 0 h 453"/>
                  <a:gd name="T4" fmla="*/ 0 w 282"/>
                  <a:gd name="T5" fmla="*/ 0 h 453"/>
                  <a:gd name="T6" fmla="*/ 0 60000 65536"/>
                  <a:gd name="T7" fmla="*/ 0 60000 65536"/>
                  <a:gd name="T8" fmla="*/ 0 60000 65536"/>
                  <a:gd name="T9" fmla="*/ 0 w 282"/>
                  <a:gd name="T10" fmla="*/ 0 h 453"/>
                  <a:gd name="T11" fmla="*/ 282 w 282"/>
                  <a:gd name="T12" fmla="*/ 453 h 4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2" h="453">
                    <a:moveTo>
                      <a:pt x="282" y="453"/>
                    </a:moveTo>
                    <a:lnTo>
                      <a:pt x="279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61" name="Oval 21"/>
              <p:cNvSpPr>
                <a:spLocks noChangeArrowheads="1"/>
              </p:cNvSpPr>
              <p:nvPr/>
            </p:nvSpPr>
            <p:spPr bwMode="auto">
              <a:xfrm>
                <a:off x="1738" y="3241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62" name="Freeform 22"/>
              <p:cNvSpPr>
                <a:spLocks/>
              </p:cNvSpPr>
              <p:nvPr/>
            </p:nvSpPr>
            <p:spPr bwMode="auto">
              <a:xfrm>
                <a:off x="1258" y="3346"/>
                <a:ext cx="1392" cy="291"/>
              </a:xfrm>
              <a:custGeom>
                <a:avLst/>
                <a:gdLst>
                  <a:gd name="T0" fmla="*/ 240 w 1392"/>
                  <a:gd name="T1" fmla="*/ 0 h 336"/>
                  <a:gd name="T2" fmla="*/ 0 w 1392"/>
                  <a:gd name="T3" fmla="*/ 0 h 336"/>
                  <a:gd name="T4" fmla="*/ 0 w 1392"/>
                  <a:gd name="T5" fmla="*/ 117 h 336"/>
                  <a:gd name="T6" fmla="*/ 1392 w 1392"/>
                  <a:gd name="T7" fmla="*/ 117 h 336"/>
                  <a:gd name="T8" fmla="*/ 1392 w 1392"/>
                  <a:gd name="T9" fmla="*/ 164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92"/>
                  <a:gd name="T16" fmla="*/ 0 h 336"/>
                  <a:gd name="T17" fmla="*/ 1392 w 1392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92" h="336">
                    <a:moveTo>
                      <a:pt x="240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1392" y="240"/>
                    </a:lnTo>
                    <a:lnTo>
                      <a:pt x="1392" y="33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63" name="Line 23"/>
              <p:cNvSpPr>
                <a:spLocks noChangeShapeType="1"/>
              </p:cNvSpPr>
              <p:nvPr/>
            </p:nvSpPr>
            <p:spPr bwMode="auto">
              <a:xfrm>
                <a:off x="826" y="3180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64" name="Line 24"/>
              <p:cNvSpPr>
                <a:spLocks noChangeShapeType="1"/>
              </p:cNvSpPr>
              <p:nvPr/>
            </p:nvSpPr>
            <p:spPr bwMode="auto">
              <a:xfrm>
                <a:off x="634" y="318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65" name="AutoShape 25"/>
              <p:cNvSpPr>
                <a:spLocks noChangeArrowheads="1"/>
              </p:cNvSpPr>
              <p:nvPr/>
            </p:nvSpPr>
            <p:spPr bwMode="auto">
              <a:xfrm>
                <a:off x="623" y="3637"/>
                <a:ext cx="1632" cy="165"/>
              </a:xfrm>
              <a:prstGeom prst="rightArrow">
                <a:avLst>
                  <a:gd name="adj1" fmla="val 50000"/>
                  <a:gd name="adj2" fmla="val 164253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366" name="AutoShape 26"/>
              <p:cNvSpPr>
                <a:spLocks noChangeArrowheads="1"/>
              </p:cNvSpPr>
              <p:nvPr/>
            </p:nvSpPr>
            <p:spPr bwMode="auto">
              <a:xfrm>
                <a:off x="4293" y="3975"/>
                <a:ext cx="1008" cy="208"/>
              </a:xfrm>
              <a:prstGeom prst="leftArrow">
                <a:avLst>
                  <a:gd name="adj1" fmla="val 50000"/>
                  <a:gd name="adj2" fmla="val 88465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367" name="Text Box 27"/>
              <p:cNvSpPr txBox="1">
                <a:spLocks noChangeArrowheads="1"/>
              </p:cNvSpPr>
              <p:nvPr/>
            </p:nvSpPr>
            <p:spPr bwMode="auto">
              <a:xfrm>
                <a:off x="0" y="3945"/>
                <a:ext cx="55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数据线</a:t>
                </a:r>
              </a:p>
            </p:txBody>
          </p:sp>
          <p:sp>
            <p:nvSpPr>
              <p:cNvPr id="14368" name="Text Box 28"/>
              <p:cNvSpPr txBox="1">
                <a:spLocks noChangeArrowheads="1"/>
              </p:cNvSpPr>
              <p:nvPr/>
            </p:nvSpPr>
            <p:spPr bwMode="auto">
              <a:xfrm>
                <a:off x="0" y="3024"/>
                <a:ext cx="6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启动命令</a:t>
                </a:r>
              </a:p>
            </p:txBody>
          </p:sp>
          <p:sp>
            <p:nvSpPr>
              <p:cNvPr id="14369" name="Text Box 29"/>
              <p:cNvSpPr txBox="1">
                <a:spLocks noChangeArrowheads="1"/>
              </p:cNvSpPr>
              <p:nvPr/>
            </p:nvSpPr>
            <p:spPr bwMode="auto">
              <a:xfrm>
                <a:off x="0" y="3609"/>
                <a:ext cx="55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地址线</a:t>
                </a:r>
              </a:p>
            </p:txBody>
          </p:sp>
          <p:sp>
            <p:nvSpPr>
              <p:cNvPr id="14370" name="Text Box 30"/>
              <p:cNvSpPr txBox="1">
                <a:spLocks noChangeArrowheads="1"/>
              </p:cNvSpPr>
              <p:nvPr/>
            </p:nvSpPr>
            <p:spPr bwMode="auto">
              <a:xfrm>
                <a:off x="2640" y="3408"/>
                <a:ext cx="41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SEL</a:t>
                </a:r>
              </a:p>
            </p:txBody>
          </p:sp>
          <p:sp>
            <p:nvSpPr>
              <p:cNvPr id="14371" name="Line 31"/>
              <p:cNvSpPr>
                <a:spLocks noChangeShapeType="1"/>
              </p:cNvSpPr>
              <p:nvPr/>
            </p:nvSpPr>
            <p:spPr bwMode="auto">
              <a:xfrm flipH="1" flipV="1">
                <a:off x="4810" y="3346"/>
                <a:ext cx="432" cy="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72" name="Text Box 32"/>
              <p:cNvSpPr txBox="1">
                <a:spLocks noChangeArrowheads="1"/>
              </p:cNvSpPr>
              <p:nvPr/>
            </p:nvSpPr>
            <p:spPr bwMode="auto">
              <a:xfrm>
                <a:off x="4818" y="3792"/>
                <a:ext cx="7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输入数据</a:t>
                </a:r>
              </a:p>
            </p:txBody>
          </p:sp>
          <p:sp>
            <p:nvSpPr>
              <p:cNvPr id="14373" name="Text Box 33"/>
              <p:cNvSpPr txBox="1">
                <a:spLocks noChangeArrowheads="1"/>
              </p:cNvSpPr>
              <p:nvPr/>
            </p:nvSpPr>
            <p:spPr bwMode="auto">
              <a:xfrm>
                <a:off x="4818" y="2747"/>
                <a:ext cx="6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启动设备</a:t>
                </a:r>
              </a:p>
            </p:txBody>
          </p:sp>
          <p:sp>
            <p:nvSpPr>
              <p:cNvPr id="14374" name="Text Box 34"/>
              <p:cNvSpPr txBox="1">
                <a:spLocks noChangeArrowheads="1"/>
              </p:cNvSpPr>
              <p:nvPr/>
            </p:nvSpPr>
            <p:spPr bwMode="auto">
              <a:xfrm>
                <a:off x="4818" y="3360"/>
                <a:ext cx="6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设备工作</a:t>
                </a:r>
              </a:p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   结束</a:t>
                </a:r>
              </a:p>
            </p:txBody>
          </p:sp>
          <p:sp>
            <p:nvSpPr>
              <p:cNvPr id="14375" name="Text Box 35"/>
              <p:cNvSpPr txBox="1">
                <a:spLocks noChangeArrowheads="1"/>
              </p:cNvSpPr>
              <p:nvPr/>
            </p:nvSpPr>
            <p:spPr bwMode="auto">
              <a:xfrm>
                <a:off x="2352" y="2448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4376" name="Rectangle 36"/>
              <p:cNvSpPr>
                <a:spLocks noChangeArrowheads="1"/>
              </p:cNvSpPr>
              <p:nvPr/>
            </p:nvSpPr>
            <p:spPr bwMode="auto">
              <a:xfrm>
                <a:off x="2276" y="2489"/>
                <a:ext cx="381" cy="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377" name="Text Box 37"/>
              <p:cNvSpPr txBox="1">
                <a:spLocks noChangeArrowheads="1"/>
              </p:cNvSpPr>
              <p:nvPr/>
            </p:nvSpPr>
            <p:spPr bwMode="auto">
              <a:xfrm>
                <a:off x="2380" y="2117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4378" name="Rectangle 38"/>
              <p:cNvSpPr>
                <a:spLocks noChangeArrowheads="1"/>
              </p:cNvSpPr>
              <p:nvPr/>
            </p:nvSpPr>
            <p:spPr bwMode="auto">
              <a:xfrm>
                <a:off x="2276" y="2157"/>
                <a:ext cx="381" cy="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379" name="Oval 39"/>
              <p:cNvSpPr>
                <a:spLocks noChangeArrowheads="1"/>
              </p:cNvSpPr>
              <p:nvPr/>
            </p:nvSpPr>
            <p:spPr bwMode="auto">
              <a:xfrm>
                <a:off x="2458" y="2434"/>
                <a:ext cx="48" cy="4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80" name="Oval 40"/>
              <p:cNvSpPr>
                <a:spLocks noChangeArrowheads="1"/>
              </p:cNvSpPr>
              <p:nvPr/>
            </p:nvSpPr>
            <p:spPr bwMode="auto">
              <a:xfrm>
                <a:off x="2458" y="211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81" name="Rectangle 41"/>
              <p:cNvSpPr>
                <a:spLocks noChangeArrowheads="1"/>
              </p:cNvSpPr>
              <p:nvPr/>
            </p:nvSpPr>
            <p:spPr bwMode="auto">
              <a:xfrm>
                <a:off x="2266" y="1583"/>
                <a:ext cx="768" cy="415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382" name="Text Box 42"/>
              <p:cNvSpPr txBox="1">
                <a:spLocks noChangeArrowheads="1"/>
              </p:cNvSpPr>
              <p:nvPr/>
            </p:nvSpPr>
            <p:spPr bwMode="auto">
              <a:xfrm>
                <a:off x="2266" y="1583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Q</a:t>
                </a:r>
                <a:endParaRPr lang="zh-CN" altLang="en-US" sz="16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4383" name="Group 43"/>
              <p:cNvGrpSpPr>
                <a:grpSpLocks/>
              </p:cNvGrpSpPr>
              <p:nvPr/>
            </p:nvGrpSpPr>
            <p:grpSpPr bwMode="auto">
              <a:xfrm>
                <a:off x="2818" y="1606"/>
                <a:ext cx="216" cy="213"/>
                <a:chOff x="2808" y="891"/>
                <a:chExt cx="216" cy="246"/>
              </a:xfrm>
            </p:grpSpPr>
            <p:sp>
              <p:nvSpPr>
                <p:cNvPr id="14426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808" y="891"/>
                  <a:ext cx="216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anose="02020603050405020304" pitchFamily="18" charset="0"/>
                    </a:rPr>
                    <a:t>Q</a:t>
                  </a:r>
                  <a:endParaRPr lang="zh-CN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427" name="Line 45"/>
                <p:cNvSpPr>
                  <a:spLocks noChangeShapeType="1"/>
                </p:cNvSpPr>
                <p:nvPr/>
              </p:nvSpPr>
              <p:spPr bwMode="auto">
                <a:xfrm>
                  <a:off x="2832" y="91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4384" name="Text Box 46"/>
              <p:cNvSpPr txBox="1">
                <a:spLocks noChangeArrowheads="1"/>
              </p:cNvSpPr>
              <p:nvPr/>
            </p:nvSpPr>
            <p:spPr bwMode="auto">
              <a:xfrm>
                <a:off x="2266" y="1815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4385" name="Text Box 47"/>
              <p:cNvSpPr txBox="1">
                <a:spLocks noChangeArrowheads="1"/>
              </p:cNvSpPr>
              <p:nvPr/>
            </p:nvSpPr>
            <p:spPr bwMode="auto">
              <a:xfrm>
                <a:off x="2410" y="1699"/>
                <a:ext cx="52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INTR</a:t>
                </a:r>
              </a:p>
            </p:txBody>
          </p:sp>
          <p:sp>
            <p:nvSpPr>
              <p:cNvPr id="14386" name="AutoShape 48"/>
              <p:cNvSpPr>
                <a:spLocks noChangeArrowheads="1"/>
              </p:cNvSpPr>
              <p:nvPr/>
            </p:nvSpPr>
            <p:spPr bwMode="auto">
              <a:xfrm>
                <a:off x="2890" y="1911"/>
                <a:ext cx="96" cy="83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387" name="Rectangle 49"/>
              <p:cNvSpPr>
                <a:spLocks noChangeArrowheads="1"/>
              </p:cNvSpPr>
              <p:nvPr/>
            </p:nvSpPr>
            <p:spPr bwMode="auto">
              <a:xfrm>
                <a:off x="3706" y="2839"/>
                <a:ext cx="576" cy="329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388" name="Text Box 50"/>
              <p:cNvSpPr txBox="1">
                <a:spLocks noChangeArrowheads="1"/>
              </p:cNvSpPr>
              <p:nvPr/>
            </p:nvSpPr>
            <p:spPr bwMode="auto">
              <a:xfrm>
                <a:off x="3860" y="2880"/>
                <a:ext cx="26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 B</a:t>
                </a:r>
              </a:p>
            </p:txBody>
          </p:sp>
          <p:sp>
            <p:nvSpPr>
              <p:cNvPr id="14389" name="Text Box 51"/>
              <p:cNvSpPr txBox="1">
                <a:spLocks noChangeArrowheads="1"/>
              </p:cNvSpPr>
              <p:nvPr/>
            </p:nvSpPr>
            <p:spPr bwMode="auto">
              <a:xfrm>
                <a:off x="3706" y="2807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4390" name="Freeform 52"/>
              <p:cNvSpPr>
                <a:spLocks/>
              </p:cNvSpPr>
              <p:nvPr/>
            </p:nvSpPr>
            <p:spPr bwMode="auto">
              <a:xfrm>
                <a:off x="2364" y="2646"/>
                <a:ext cx="1" cy="192"/>
              </a:xfrm>
              <a:custGeom>
                <a:avLst/>
                <a:gdLst>
                  <a:gd name="T0" fmla="*/ 0 w 1"/>
                  <a:gd name="T1" fmla="*/ 192 h 192"/>
                  <a:gd name="T2" fmla="*/ 0 w 1"/>
                  <a:gd name="T3" fmla="*/ 0 h 192"/>
                  <a:gd name="T4" fmla="*/ 0 60000 65536"/>
                  <a:gd name="T5" fmla="*/ 0 60000 65536"/>
                  <a:gd name="T6" fmla="*/ 0 w 1"/>
                  <a:gd name="T7" fmla="*/ 0 h 192"/>
                  <a:gd name="T8" fmla="*/ 1 w 1"/>
                  <a:gd name="T9" fmla="*/ 192 h 19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92">
                    <a:moveTo>
                      <a:pt x="0" y="192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91" name="Line 53"/>
              <p:cNvSpPr>
                <a:spLocks noChangeShapeType="1"/>
              </p:cNvSpPr>
              <p:nvPr/>
            </p:nvSpPr>
            <p:spPr bwMode="auto">
              <a:xfrm flipV="1">
                <a:off x="2483" y="2310"/>
                <a:ext cx="0" cy="1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92" name="Line 54"/>
              <p:cNvSpPr>
                <a:spLocks noChangeShapeType="1"/>
              </p:cNvSpPr>
              <p:nvPr/>
            </p:nvSpPr>
            <p:spPr bwMode="auto">
              <a:xfrm flipV="1">
                <a:off x="2483" y="2000"/>
                <a:ext cx="0" cy="1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93" name="Rectangle 55"/>
              <p:cNvSpPr>
                <a:spLocks noChangeArrowheads="1"/>
              </p:cNvSpPr>
              <p:nvPr/>
            </p:nvSpPr>
            <p:spPr bwMode="auto">
              <a:xfrm>
                <a:off x="3648" y="1646"/>
                <a:ext cx="730" cy="418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grpSp>
            <p:nvGrpSpPr>
              <p:cNvPr id="14394" name="Group 56"/>
              <p:cNvGrpSpPr>
                <a:grpSpLocks/>
              </p:cNvGrpSpPr>
              <p:nvPr/>
            </p:nvGrpSpPr>
            <p:grpSpPr bwMode="auto">
              <a:xfrm>
                <a:off x="4162" y="1669"/>
                <a:ext cx="216" cy="213"/>
                <a:chOff x="2808" y="891"/>
                <a:chExt cx="216" cy="246"/>
              </a:xfrm>
            </p:grpSpPr>
            <p:sp>
              <p:nvSpPr>
                <p:cNvPr id="14424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808" y="891"/>
                  <a:ext cx="216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anose="02020603050405020304" pitchFamily="18" charset="0"/>
                    </a:rPr>
                    <a:t>Q</a:t>
                  </a:r>
                  <a:endParaRPr lang="zh-CN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425" name="Line 58"/>
                <p:cNvSpPr>
                  <a:spLocks noChangeShapeType="1"/>
                </p:cNvSpPr>
                <p:nvPr/>
              </p:nvSpPr>
              <p:spPr bwMode="auto">
                <a:xfrm>
                  <a:off x="2832" y="91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4395" name="Text Box 59"/>
              <p:cNvSpPr txBox="1">
                <a:spLocks noChangeArrowheads="1"/>
              </p:cNvSpPr>
              <p:nvPr/>
            </p:nvSpPr>
            <p:spPr bwMode="auto">
              <a:xfrm>
                <a:off x="3731" y="177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MASK</a:t>
                </a:r>
              </a:p>
            </p:txBody>
          </p:sp>
          <p:sp>
            <p:nvSpPr>
              <p:cNvPr id="14396" name="Oval 60"/>
              <p:cNvSpPr>
                <a:spLocks noChangeArrowheads="1"/>
              </p:cNvSpPr>
              <p:nvPr/>
            </p:nvSpPr>
            <p:spPr bwMode="auto">
              <a:xfrm>
                <a:off x="2890" y="1543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97" name="Oval 61"/>
              <p:cNvSpPr>
                <a:spLocks noChangeArrowheads="1"/>
              </p:cNvSpPr>
              <p:nvPr/>
            </p:nvSpPr>
            <p:spPr bwMode="auto">
              <a:xfrm>
                <a:off x="4234" y="1605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98" name="Text Box 62"/>
              <p:cNvSpPr txBox="1">
                <a:spLocks noChangeArrowheads="1"/>
              </p:cNvSpPr>
              <p:nvPr/>
            </p:nvSpPr>
            <p:spPr bwMode="auto">
              <a:xfrm>
                <a:off x="2799" y="797"/>
                <a:ext cx="93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设备编码器</a:t>
                </a:r>
              </a:p>
            </p:txBody>
          </p:sp>
          <p:sp>
            <p:nvSpPr>
              <p:cNvPr id="14399" name="Rectangle 63"/>
              <p:cNvSpPr>
                <a:spLocks noChangeArrowheads="1"/>
              </p:cNvSpPr>
              <p:nvPr/>
            </p:nvSpPr>
            <p:spPr bwMode="auto">
              <a:xfrm>
                <a:off x="2804" y="819"/>
                <a:ext cx="960" cy="207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400" name="Text Box 64"/>
              <p:cNvSpPr txBox="1">
                <a:spLocks noChangeArrowheads="1"/>
              </p:cNvSpPr>
              <p:nvPr/>
            </p:nvSpPr>
            <p:spPr bwMode="auto">
              <a:xfrm>
                <a:off x="2976" y="1156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排队器</a:t>
                </a:r>
              </a:p>
            </p:txBody>
          </p:sp>
          <p:sp>
            <p:nvSpPr>
              <p:cNvPr id="14401" name="Rectangle 65"/>
              <p:cNvSpPr>
                <a:spLocks noChangeArrowheads="1"/>
              </p:cNvSpPr>
              <p:nvPr/>
            </p:nvSpPr>
            <p:spPr bwMode="auto">
              <a:xfrm>
                <a:off x="2794" y="1184"/>
                <a:ext cx="960" cy="207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>
                  <a:solidFill>
                    <a:srgbClr val="0419E0"/>
                  </a:solidFill>
                </a:endParaRPr>
              </a:p>
            </p:txBody>
          </p:sp>
          <p:sp>
            <p:nvSpPr>
              <p:cNvPr id="14402" name="Freeform 66"/>
              <p:cNvSpPr>
                <a:spLocks/>
              </p:cNvSpPr>
              <p:nvPr/>
            </p:nvSpPr>
            <p:spPr bwMode="auto">
              <a:xfrm>
                <a:off x="2913" y="1398"/>
                <a:ext cx="1" cy="147"/>
              </a:xfrm>
              <a:custGeom>
                <a:avLst/>
                <a:gdLst>
                  <a:gd name="T0" fmla="*/ 0 w 1"/>
                  <a:gd name="T1" fmla="*/ 147 h 147"/>
                  <a:gd name="T2" fmla="*/ 0 w 1"/>
                  <a:gd name="T3" fmla="*/ 0 h 147"/>
                  <a:gd name="T4" fmla="*/ 0 60000 65536"/>
                  <a:gd name="T5" fmla="*/ 0 60000 65536"/>
                  <a:gd name="T6" fmla="*/ 0 w 1"/>
                  <a:gd name="T7" fmla="*/ 0 h 147"/>
                  <a:gd name="T8" fmla="*/ 1 w 1"/>
                  <a:gd name="T9" fmla="*/ 147 h 14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47">
                    <a:moveTo>
                      <a:pt x="0" y="147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03" name="Freeform 67"/>
              <p:cNvSpPr>
                <a:spLocks/>
              </p:cNvSpPr>
              <p:nvPr/>
            </p:nvSpPr>
            <p:spPr bwMode="auto">
              <a:xfrm>
                <a:off x="2938" y="1985"/>
                <a:ext cx="1872" cy="207"/>
              </a:xfrm>
              <a:custGeom>
                <a:avLst/>
                <a:gdLst>
                  <a:gd name="T0" fmla="*/ 0 w 2160"/>
                  <a:gd name="T1" fmla="*/ 0 h 240"/>
                  <a:gd name="T2" fmla="*/ 0 w 2160"/>
                  <a:gd name="T3" fmla="*/ 115 h 240"/>
                  <a:gd name="T4" fmla="*/ 1056 w 2160"/>
                  <a:gd name="T5" fmla="*/ 115 h 240"/>
                  <a:gd name="T6" fmla="*/ 0 60000 65536"/>
                  <a:gd name="T7" fmla="*/ 0 60000 65536"/>
                  <a:gd name="T8" fmla="*/ 0 60000 65536"/>
                  <a:gd name="T9" fmla="*/ 0 w 2160"/>
                  <a:gd name="T10" fmla="*/ 0 h 240"/>
                  <a:gd name="T11" fmla="*/ 2160 w 2160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" h="240">
                    <a:moveTo>
                      <a:pt x="0" y="0"/>
                    </a:moveTo>
                    <a:lnTo>
                      <a:pt x="0" y="240"/>
                    </a:lnTo>
                    <a:lnTo>
                      <a:pt x="2160" y="24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04" name="Freeform 68"/>
              <p:cNvSpPr>
                <a:spLocks/>
              </p:cNvSpPr>
              <p:nvPr/>
            </p:nvSpPr>
            <p:spPr bwMode="auto">
              <a:xfrm>
                <a:off x="2565" y="1555"/>
                <a:ext cx="1707" cy="1181"/>
              </a:xfrm>
              <a:custGeom>
                <a:avLst/>
                <a:gdLst>
                  <a:gd name="T0" fmla="*/ 0 w 1707"/>
                  <a:gd name="T1" fmla="*/ 609 h 1368"/>
                  <a:gd name="T2" fmla="*/ 0 w 1707"/>
                  <a:gd name="T3" fmla="*/ 657 h 1368"/>
                  <a:gd name="T4" fmla="*/ 720 w 1707"/>
                  <a:gd name="T5" fmla="*/ 657 h 1368"/>
                  <a:gd name="T6" fmla="*/ 717 w 1707"/>
                  <a:gd name="T7" fmla="*/ 3 h 1368"/>
                  <a:gd name="T8" fmla="*/ 1707 w 1707"/>
                  <a:gd name="T9" fmla="*/ 0 h 1368"/>
                  <a:gd name="T10" fmla="*/ 1707 w 1707"/>
                  <a:gd name="T11" fmla="*/ 30 h 13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07"/>
                  <a:gd name="T19" fmla="*/ 0 h 1368"/>
                  <a:gd name="T20" fmla="*/ 1707 w 1707"/>
                  <a:gd name="T21" fmla="*/ 1368 h 13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07" h="1368">
                    <a:moveTo>
                      <a:pt x="0" y="1272"/>
                    </a:moveTo>
                    <a:lnTo>
                      <a:pt x="0" y="1368"/>
                    </a:lnTo>
                    <a:lnTo>
                      <a:pt x="720" y="1368"/>
                    </a:lnTo>
                    <a:lnTo>
                      <a:pt x="717" y="3"/>
                    </a:lnTo>
                    <a:lnTo>
                      <a:pt x="1707" y="0"/>
                    </a:lnTo>
                    <a:lnTo>
                      <a:pt x="1707" y="63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05" name="Freeform 69"/>
              <p:cNvSpPr>
                <a:spLocks/>
              </p:cNvSpPr>
              <p:nvPr/>
            </p:nvSpPr>
            <p:spPr bwMode="auto">
              <a:xfrm>
                <a:off x="3360" y="1392"/>
                <a:ext cx="1440" cy="83"/>
              </a:xfrm>
              <a:custGeom>
                <a:avLst/>
                <a:gdLst>
                  <a:gd name="T0" fmla="*/ 1440 w 1440"/>
                  <a:gd name="T1" fmla="*/ 47 h 96"/>
                  <a:gd name="T2" fmla="*/ 0 w 1440"/>
                  <a:gd name="T3" fmla="*/ 47 h 96"/>
                  <a:gd name="T4" fmla="*/ 0 w 1440"/>
                  <a:gd name="T5" fmla="*/ 0 h 96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96"/>
                  <a:gd name="T11" fmla="*/ 1440 w 1440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96">
                    <a:moveTo>
                      <a:pt x="1440" y="96"/>
                    </a:moveTo>
                    <a:lnTo>
                      <a:pt x="0" y="96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06" name="Freeform 70"/>
              <p:cNvSpPr>
                <a:spLocks/>
              </p:cNvSpPr>
              <p:nvPr/>
            </p:nvSpPr>
            <p:spPr bwMode="auto">
              <a:xfrm>
                <a:off x="3273" y="1026"/>
                <a:ext cx="3" cy="165"/>
              </a:xfrm>
              <a:custGeom>
                <a:avLst/>
                <a:gdLst>
                  <a:gd name="T0" fmla="*/ 0 w 3"/>
                  <a:gd name="T1" fmla="*/ 165 h 165"/>
                  <a:gd name="T2" fmla="*/ 3 w 3"/>
                  <a:gd name="T3" fmla="*/ 0 h 165"/>
                  <a:gd name="T4" fmla="*/ 0 60000 65536"/>
                  <a:gd name="T5" fmla="*/ 0 60000 65536"/>
                  <a:gd name="T6" fmla="*/ 0 w 3"/>
                  <a:gd name="T7" fmla="*/ 0 h 165"/>
                  <a:gd name="T8" fmla="*/ 3 w 3"/>
                  <a:gd name="T9" fmla="*/ 165 h 16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165">
                    <a:moveTo>
                      <a:pt x="0" y="165"/>
                    </a:moveTo>
                    <a:lnTo>
                      <a:pt x="3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07" name="Freeform 71"/>
              <p:cNvSpPr>
                <a:spLocks/>
              </p:cNvSpPr>
              <p:nvPr/>
            </p:nvSpPr>
            <p:spPr bwMode="auto">
              <a:xfrm>
                <a:off x="712" y="1454"/>
                <a:ext cx="1650" cy="130"/>
              </a:xfrm>
              <a:custGeom>
                <a:avLst/>
                <a:gdLst>
                  <a:gd name="T0" fmla="*/ 4336 w 1296"/>
                  <a:gd name="T1" fmla="*/ 87 h 144"/>
                  <a:gd name="T2" fmla="*/ 4336 w 1296"/>
                  <a:gd name="T3" fmla="*/ 0 h 144"/>
                  <a:gd name="T4" fmla="*/ 0 w 1296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1296"/>
                  <a:gd name="T10" fmla="*/ 0 h 144"/>
                  <a:gd name="T11" fmla="*/ 1296 w 129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96" h="144">
                    <a:moveTo>
                      <a:pt x="1296" y="144"/>
                    </a:moveTo>
                    <a:lnTo>
                      <a:pt x="12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08" name="Freeform 72"/>
              <p:cNvSpPr>
                <a:spLocks/>
              </p:cNvSpPr>
              <p:nvPr/>
            </p:nvSpPr>
            <p:spPr bwMode="auto">
              <a:xfrm>
                <a:off x="1018" y="1031"/>
                <a:ext cx="1920" cy="83"/>
              </a:xfrm>
              <a:custGeom>
                <a:avLst/>
                <a:gdLst>
                  <a:gd name="T0" fmla="*/ 1920 w 1920"/>
                  <a:gd name="T1" fmla="*/ 0 h 96"/>
                  <a:gd name="T2" fmla="*/ 1920 w 1920"/>
                  <a:gd name="T3" fmla="*/ 47 h 96"/>
                  <a:gd name="T4" fmla="*/ 0 w 1920"/>
                  <a:gd name="T5" fmla="*/ 47 h 96"/>
                  <a:gd name="T6" fmla="*/ 0 60000 65536"/>
                  <a:gd name="T7" fmla="*/ 0 60000 65536"/>
                  <a:gd name="T8" fmla="*/ 0 60000 65536"/>
                  <a:gd name="T9" fmla="*/ 0 w 1920"/>
                  <a:gd name="T10" fmla="*/ 0 h 96"/>
                  <a:gd name="T11" fmla="*/ 1920 w 1920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0" h="96">
                    <a:moveTo>
                      <a:pt x="1920" y="0"/>
                    </a:moveTo>
                    <a:lnTo>
                      <a:pt x="1920" y="96"/>
                    </a:lnTo>
                    <a:lnTo>
                      <a:pt x="0" y="9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09" name="Line 73"/>
              <p:cNvSpPr>
                <a:spLocks noChangeShapeType="1"/>
              </p:cNvSpPr>
              <p:nvPr/>
            </p:nvSpPr>
            <p:spPr bwMode="auto">
              <a:xfrm>
                <a:off x="3754" y="1280"/>
                <a:ext cx="14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10" name="Rectangle 74"/>
              <p:cNvSpPr>
                <a:spLocks noChangeArrowheads="1"/>
              </p:cNvSpPr>
              <p:nvPr/>
            </p:nvSpPr>
            <p:spPr bwMode="auto">
              <a:xfrm>
                <a:off x="1018" y="570"/>
                <a:ext cx="3792" cy="36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411" name="Rectangle 75"/>
              <p:cNvSpPr>
                <a:spLocks noChangeArrowheads="1"/>
              </p:cNvSpPr>
              <p:nvPr/>
            </p:nvSpPr>
            <p:spPr bwMode="auto">
              <a:xfrm>
                <a:off x="3312" y="672"/>
                <a:ext cx="48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412" name="AutoShape 76"/>
              <p:cNvSpPr>
                <a:spLocks noChangeArrowheads="1"/>
              </p:cNvSpPr>
              <p:nvPr/>
            </p:nvSpPr>
            <p:spPr bwMode="auto">
              <a:xfrm>
                <a:off x="672" y="624"/>
                <a:ext cx="2686" cy="144"/>
              </a:xfrm>
              <a:prstGeom prst="leftArrow">
                <a:avLst>
                  <a:gd name="adj1" fmla="val 39417"/>
                  <a:gd name="adj2" fmla="val 164853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413" name="Freeform 77"/>
              <p:cNvSpPr>
                <a:spLocks/>
              </p:cNvSpPr>
              <p:nvPr/>
            </p:nvSpPr>
            <p:spPr bwMode="auto">
              <a:xfrm>
                <a:off x="4773" y="1470"/>
                <a:ext cx="420" cy="1"/>
              </a:xfrm>
              <a:custGeom>
                <a:avLst/>
                <a:gdLst>
                  <a:gd name="T0" fmla="*/ 420 w 420"/>
                  <a:gd name="T1" fmla="*/ 0 h 1"/>
                  <a:gd name="T2" fmla="*/ 0 w 420"/>
                  <a:gd name="T3" fmla="*/ 0 h 1"/>
                  <a:gd name="T4" fmla="*/ 0 60000 65536"/>
                  <a:gd name="T5" fmla="*/ 0 60000 65536"/>
                  <a:gd name="T6" fmla="*/ 0 w 420"/>
                  <a:gd name="T7" fmla="*/ 0 h 1"/>
                  <a:gd name="T8" fmla="*/ 420 w 42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20" h="1">
                    <a:moveTo>
                      <a:pt x="420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14" name="Line 78"/>
              <p:cNvSpPr>
                <a:spLocks noChangeShapeType="1"/>
              </p:cNvSpPr>
              <p:nvPr/>
            </p:nvSpPr>
            <p:spPr bwMode="auto">
              <a:xfrm flipH="1">
                <a:off x="4810" y="2192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15" name="Text Box 79"/>
              <p:cNvSpPr txBox="1">
                <a:spLocks noChangeArrowheads="1"/>
              </p:cNvSpPr>
              <p:nvPr/>
            </p:nvSpPr>
            <p:spPr bwMode="auto">
              <a:xfrm>
                <a:off x="4818" y="2191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中断查询</a:t>
                </a:r>
              </a:p>
            </p:txBody>
          </p:sp>
          <p:sp>
            <p:nvSpPr>
              <p:cNvPr id="14416" name="Text Box 80"/>
              <p:cNvSpPr txBox="1">
                <a:spLocks noChangeArrowheads="1"/>
              </p:cNvSpPr>
              <p:nvPr/>
            </p:nvSpPr>
            <p:spPr bwMode="auto">
              <a:xfrm>
                <a:off x="4818" y="1488"/>
                <a:ext cx="841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来自高一级</a:t>
                </a:r>
              </a:p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 的排队器</a:t>
                </a:r>
              </a:p>
            </p:txBody>
          </p:sp>
          <p:sp>
            <p:nvSpPr>
              <p:cNvPr id="14417" name="Text Box 81"/>
              <p:cNvSpPr txBox="1">
                <a:spLocks noChangeArrowheads="1"/>
              </p:cNvSpPr>
              <p:nvPr/>
            </p:nvSpPr>
            <p:spPr bwMode="auto">
              <a:xfrm>
                <a:off x="4818" y="892"/>
                <a:ext cx="6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至低一级</a:t>
                </a:r>
              </a:p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的排队器</a:t>
                </a:r>
              </a:p>
            </p:txBody>
          </p:sp>
          <p:sp>
            <p:nvSpPr>
              <p:cNvPr id="14418" name="Text Box 82"/>
              <p:cNvSpPr txBox="1">
                <a:spLocks noChangeArrowheads="1"/>
              </p:cNvSpPr>
              <p:nvPr/>
            </p:nvSpPr>
            <p:spPr bwMode="auto">
              <a:xfrm>
                <a:off x="0" y="576"/>
                <a:ext cx="6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向量地址</a:t>
                </a:r>
              </a:p>
            </p:txBody>
          </p:sp>
          <p:sp>
            <p:nvSpPr>
              <p:cNvPr id="14419" name="Line 83"/>
              <p:cNvSpPr>
                <a:spLocks noChangeShapeType="1"/>
              </p:cNvSpPr>
              <p:nvPr/>
            </p:nvSpPr>
            <p:spPr bwMode="auto">
              <a:xfrm>
                <a:off x="682" y="111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20" name="Text Box 84"/>
              <p:cNvSpPr txBox="1">
                <a:spLocks noChangeArrowheads="1"/>
              </p:cNvSpPr>
              <p:nvPr/>
            </p:nvSpPr>
            <p:spPr bwMode="auto">
              <a:xfrm>
                <a:off x="0" y="912"/>
                <a:ext cx="6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中断响应</a:t>
                </a:r>
              </a:p>
              <a:p>
                <a:pPr eaLnBrk="1" hangingPunct="1"/>
                <a:r>
                  <a:rPr lang="en-US" altLang="zh-CN" sz="1800">
                    <a:latin typeface="Times New Roman" panose="02020603050405020304" pitchFamily="18" charset="0"/>
                  </a:rPr>
                  <a:t>   INTA</a:t>
                </a:r>
              </a:p>
            </p:txBody>
          </p:sp>
          <p:sp>
            <p:nvSpPr>
              <p:cNvPr id="14421" name="Text Box 85"/>
              <p:cNvSpPr txBox="1">
                <a:spLocks noChangeArrowheads="1"/>
              </p:cNvSpPr>
              <p:nvPr/>
            </p:nvSpPr>
            <p:spPr bwMode="auto">
              <a:xfrm>
                <a:off x="0" y="1344"/>
                <a:ext cx="6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中断请求</a:t>
                </a:r>
              </a:p>
            </p:txBody>
          </p:sp>
          <p:sp>
            <p:nvSpPr>
              <p:cNvPr id="14422" name="Rectangle 86"/>
              <p:cNvSpPr>
                <a:spLocks noChangeArrowheads="1"/>
              </p:cNvSpPr>
              <p:nvPr/>
            </p:nvSpPr>
            <p:spPr bwMode="auto">
              <a:xfrm>
                <a:off x="1066" y="2814"/>
                <a:ext cx="864" cy="788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423" name="Text Box 87"/>
              <p:cNvSpPr txBox="1">
                <a:spLocks noChangeArrowheads="1"/>
              </p:cNvSpPr>
              <p:nvPr/>
            </p:nvSpPr>
            <p:spPr bwMode="auto">
              <a:xfrm>
                <a:off x="1113" y="2832"/>
                <a:ext cx="7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命令译码</a:t>
                </a:r>
              </a:p>
            </p:txBody>
          </p:sp>
        </p:grpSp>
      </p:grpSp>
      <p:sp>
        <p:nvSpPr>
          <p:cNvPr id="338009" name="Rectangle 8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</a:p>
        </p:txBody>
      </p:sp>
      <p:sp>
        <p:nvSpPr>
          <p:cNvPr id="91" name="日期占位符 9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758D78B-8547-47BC-943B-31421EE4A980}" type="datetime1">
              <a:rPr lang="zh-CN" altLang="en-US"/>
              <a:pPr>
                <a:defRPr/>
              </a:pPr>
              <a:t>2018/11/28</a:t>
            </a:fld>
            <a:endParaRPr lang="en-US" altLang="zh-CN"/>
          </a:p>
        </p:txBody>
      </p:sp>
      <p:sp>
        <p:nvSpPr>
          <p:cNvPr id="92" name="灯片编号占位符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3166E3B0-D60D-4444-8735-1C8BCA0DC4C0}" type="slidenum">
              <a:rPr lang="zh-CN" altLang="en-US" sz="900">
                <a:solidFill>
                  <a:srgbClr val="898989"/>
                </a:solidFill>
              </a:rPr>
              <a:pPr eaLnBrk="1" hangingPunct="1"/>
              <a:t>30</a:t>
            </a:fld>
            <a:endParaRPr lang="en-US" altLang="zh-CN" sz="900">
              <a:solidFill>
                <a:srgbClr val="898989"/>
              </a:solidFill>
            </a:endParaRPr>
          </a:p>
        </p:txBody>
      </p:sp>
      <p:sp>
        <p:nvSpPr>
          <p:cNvPr id="93" name="Text Box 2"/>
          <p:cNvSpPr txBox="1">
            <a:spLocks noChangeArrowheads="1"/>
          </p:cNvSpPr>
          <p:nvPr/>
        </p:nvSpPr>
        <p:spPr bwMode="auto">
          <a:xfrm>
            <a:off x="341465" y="67490"/>
            <a:ext cx="61483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dirty="0">
                <a:latin typeface="Times New Roman" panose="02020603050405020304" pitchFamily="18" charset="0"/>
              </a:rPr>
              <a:t>三、程序中断方式的接口电路</a:t>
            </a:r>
          </a:p>
        </p:txBody>
      </p:sp>
    </p:spTree>
    <p:extLst>
      <p:ext uri="{BB962C8B-B14F-4D97-AF65-F5344CB8AC3E}">
        <p14:creationId xmlns:p14="http://schemas.microsoft.com/office/powerpoint/2010/main" val="407605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41325" y="320675"/>
            <a:ext cx="61483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dirty="0">
                <a:latin typeface="Times New Roman" panose="02020603050405020304" pitchFamily="18" charset="0"/>
              </a:rPr>
              <a:t>三、程序中断方式的接口电路</a:t>
            </a:r>
          </a:p>
        </p:txBody>
      </p:sp>
      <p:sp>
        <p:nvSpPr>
          <p:cNvPr id="333827" name="Text Box 3"/>
          <p:cNvSpPr txBox="1">
            <a:spLocks noChangeArrowheads="1"/>
          </p:cNvSpPr>
          <p:nvPr/>
        </p:nvSpPr>
        <p:spPr bwMode="auto">
          <a:xfrm>
            <a:off x="1127125" y="1209675"/>
            <a:ext cx="6611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1. 配置中断请求触发器和中断屏蔽触发器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62200" y="5759450"/>
            <a:ext cx="1144588" cy="773113"/>
            <a:chOff x="1488" y="3628"/>
            <a:chExt cx="721" cy="487"/>
          </a:xfrm>
        </p:grpSpPr>
        <p:sp>
          <p:nvSpPr>
            <p:cNvPr id="35886" name="Rectangle 5"/>
            <p:cNvSpPr>
              <a:spLocks noChangeArrowheads="1"/>
            </p:cNvSpPr>
            <p:nvPr/>
          </p:nvSpPr>
          <p:spPr bwMode="auto">
            <a:xfrm>
              <a:off x="1488" y="3648"/>
              <a:ext cx="721" cy="46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5887" name="Text Box 6"/>
            <p:cNvSpPr txBox="1">
              <a:spLocks noChangeArrowheads="1"/>
            </p:cNvSpPr>
            <p:nvPr/>
          </p:nvSpPr>
          <p:spPr bwMode="auto">
            <a:xfrm>
              <a:off x="1738" y="3816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5888" name="Text Box 7"/>
            <p:cNvSpPr txBox="1">
              <a:spLocks noChangeArrowheads="1"/>
            </p:cNvSpPr>
            <p:nvPr/>
          </p:nvSpPr>
          <p:spPr bwMode="auto">
            <a:xfrm>
              <a:off x="1512" y="3628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Q</a:t>
              </a:r>
            </a:p>
          </p:txBody>
        </p:sp>
      </p:grpSp>
      <p:sp>
        <p:nvSpPr>
          <p:cNvPr id="333832" name="Freeform 8"/>
          <p:cNvSpPr>
            <a:spLocks/>
          </p:cNvSpPr>
          <p:nvPr/>
        </p:nvSpPr>
        <p:spPr bwMode="auto">
          <a:xfrm>
            <a:off x="2589213" y="5081588"/>
            <a:ext cx="1587" cy="709612"/>
          </a:xfrm>
          <a:custGeom>
            <a:avLst/>
            <a:gdLst>
              <a:gd name="T0" fmla="*/ 0 w 1"/>
              <a:gd name="T1" fmla="*/ 0 h 447"/>
              <a:gd name="T2" fmla="*/ 2147483646 w 1"/>
              <a:gd name="T3" fmla="*/ 2147483646 h 447"/>
              <a:gd name="T4" fmla="*/ 0 60000 65536"/>
              <a:gd name="T5" fmla="*/ 0 60000 65536"/>
              <a:gd name="T6" fmla="*/ 0 w 1"/>
              <a:gd name="T7" fmla="*/ 0 h 447"/>
              <a:gd name="T8" fmla="*/ 1 w 1"/>
              <a:gd name="T9" fmla="*/ 447 h 44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47">
                <a:moveTo>
                  <a:pt x="0" y="0"/>
                </a:moveTo>
                <a:lnTo>
                  <a:pt x="1" y="447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362200" y="4576763"/>
            <a:ext cx="685800" cy="500062"/>
            <a:chOff x="1488" y="2883"/>
            <a:chExt cx="432" cy="315"/>
          </a:xfrm>
        </p:grpSpPr>
        <p:sp>
          <p:nvSpPr>
            <p:cNvPr id="35883" name="Text Box 10"/>
            <p:cNvSpPr txBox="1">
              <a:spLocks noChangeArrowheads="1"/>
            </p:cNvSpPr>
            <p:nvPr/>
          </p:nvSpPr>
          <p:spPr bwMode="auto">
            <a:xfrm>
              <a:off x="1584" y="2947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35884" name="Rectangle 11"/>
            <p:cNvSpPr>
              <a:spLocks noChangeArrowheads="1"/>
            </p:cNvSpPr>
            <p:nvPr/>
          </p:nvSpPr>
          <p:spPr bwMode="auto">
            <a:xfrm>
              <a:off x="1488" y="2942"/>
              <a:ext cx="432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5885" name="Oval 12"/>
            <p:cNvSpPr>
              <a:spLocks noChangeArrowheads="1"/>
            </p:cNvSpPr>
            <p:nvPr/>
          </p:nvSpPr>
          <p:spPr bwMode="auto">
            <a:xfrm>
              <a:off x="1680" y="2883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362200" y="3829050"/>
            <a:ext cx="685800" cy="454025"/>
            <a:chOff x="1488" y="2412"/>
            <a:chExt cx="432" cy="286"/>
          </a:xfrm>
        </p:grpSpPr>
        <p:sp>
          <p:nvSpPr>
            <p:cNvPr id="35880" name="Text Box 14"/>
            <p:cNvSpPr txBox="1">
              <a:spLocks noChangeArrowheads="1"/>
            </p:cNvSpPr>
            <p:nvPr/>
          </p:nvSpPr>
          <p:spPr bwMode="auto">
            <a:xfrm>
              <a:off x="1609" y="244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5881" name="Rectangle 15"/>
            <p:cNvSpPr>
              <a:spLocks noChangeArrowheads="1"/>
            </p:cNvSpPr>
            <p:nvPr/>
          </p:nvSpPr>
          <p:spPr bwMode="auto">
            <a:xfrm>
              <a:off x="1488" y="2464"/>
              <a:ext cx="432" cy="2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5882" name="Oval 16"/>
            <p:cNvSpPr>
              <a:spLocks noChangeArrowheads="1"/>
            </p:cNvSpPr>
            <p:nvPr/>
          </p:nvSpPr>
          <p:spPr bwMode="auto">
            <a:xfrm>
              <a:off x="1680" y="2412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33841" name="Freeform 17"/>
          <p:cNvSpPr>
            <a:spLocks/>
          </p:cNvSpPr>
          <p:nvPr/>
        </p:nvSpPr>
        <p:spPr bwMode="auto">
          <a:xfrm>
            <a:off x="2695575" y="3390900"/>
            <a:ext cx="4763" cy="452438"/>
          </a:xfrm>
          <a:custGeom>
            <a:avLst/>
            <a:gdLst>
              <a:gd name="T0" fmla="*/ 0 w 3"/>
              <a:gd name="T1" fmla="*/ 0 h 285"/>
              <a:gd name="T2" fmla="*/ 2147483646 w 3"/>
              <a:gd name="T3" fmla="*/ 2147483646 h 285"/>
              <a:gd name="T4" fmla="*/ 0 60000 65536"/>
              <a:gd name="T5" fmla="*/ 0 60000 65536"/>
              <a:gd name="T6" fmla="*/ 0 w 3"/>
              <a:gd name="T7" fmla="*/ 0 h 285"/>
              <a:gd name="T8" fmla="*/ 3 w 3"/>
              <a:gd name="T9" fmla="*/ 285 h 2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285">
                <a:moveTo>
                  <a:pt x="0" y="0"/>
                </a:moveTo>
                <a:lnTo>
                  <a:pt x="3" y="285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3842" name="Freeform 18"/>
          <p:cNvSpPr>
            <a:spLocks/>
          </p:cNvSpPr>
          <p:nvPr/>
        </p:nvSpPr>
        <p:spPr bwMode="auto">
          <a:xfrm>
            <a:off x="2705100" y="4267200"/>
            <a:ext cx="1588" cy="323850"/>
          </a:xfrm>
          <a:custGeom>
            <a:avLst/>
            <a:gdLst>
              <a:gd name="T0" fmla="*/ 0 w 1"/>
              <a:gd name="T1" fmla="*/ 0 h 204"/>
              <a:gd name="T2" fmla="*/ 0 w 1"/>
              <a:gd name="T3" fmla="*/ 2147483646 h 204"/>
              <a:gd name="T4" fmla="*/ 0 60000 65536"/>
              <a:gd name="T5" fmla="*/ 0 60000 65536"/>
              <a:gd name="T6" fmla="*/ 0 w 1"/>
              <a:gd name="T7" fmla="*/ 0 h 204"/>
              <a:gd name="T8" fmla="*/ 1 w 1"/>
              <a:gd name="T9" fmla="*/ 204 h 2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04">
                <a:moveTo>
                  <a:pt x="0" y="0"/>
                </a:moveTo>
                <a:lnTo>
                  <a:pt x="0" y="20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3843" name="Freeform 19"/>
          <p:cNvSpPr>
            <a:spLocks/>
          </p:cNvSpPr>
          <p:nvPr/>
        </p:nvSpPr>
        <p:spPr bwMode="auto">
          <a:xfrm>
            <a:off x="1844675" y="3409950"/>
            <a:ext cx="1371600" cy="171450"/>
          </a:xfrm>
          <a:custGeom>
            <a:avLst/>
            <a:gdLst>
              <a:gd name="T0" fmla="*/ 0 w 723"/>
              <a:gd name="T1" fmla="*/ 2147483646 h 108"/>
              <a:gd name="T2" fmla="*/ 2147483646 w 723"/>
              <a:gd name="T3" fmla="*/ 2147483646 h 108"/>
              <a:gd name="T4" fmla="*/ 2147483646 w 723"/>
              <a:gd name="T5" fmla="*/ 0 h 108"/>
              <a:gd name="T6" fmla="*/ 0 60000 65536"/>
              <a:gd name="T7" fmla="*/ 0 60000 65536"/>
              <a:gd name="T8" fmla="*/ 0 60000 65536"/>
              <a:gd name="T9" fmla="*/ 0 w 723"/>
              <a:gd name="T10" fmla="*/ 0 h 108"/>
              <a:gd name="T11" fmla="*/ 723 w 723"/>
              <a:gd name="T12" fmla="*/ 108 h 1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3" h="108">
                <a:moveTo>
                  <a:pt x="0" y="108"/>
                </a:moveTo>
                <a:lnTo>
                  <a:pt x="720" y="108"/>
                </a:lnTo>
                <a:lnTo>
                  <a:pt x="723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3844" name="Freeform 20"/>
          <p:cNvSpPr>
            <a:spLocks/>
          </p:cNvSpPr>
          <p:nvPr/>
        </p:nvSpPr>
        <p:spPr bwMode="auto">
          <a:xfrm>
            <a:off x="2857500" y="2295525"/>
            <a:ext cx="2224088" cy="3038475"/>
          </a:xfrm>
          <a:custGeom>
            <a:avLst/>
            <a:gdLst>
              <a:gd name="T0" fmla="*/ 0 w 1401"/>
              <a:gd name="T1" fmla="*/ 2147483646 h 1914"/>
              <a:gd name="T2" fmla="*/ 0 w 1401"/>
              <a:gd name="T3" fmla="*/ 2147483646 h 1914"/>
              <a:gd name="T4" fmla="*/ 2147483646 w 1401"/>
              <a:gd name="T5" fmla="*/ 2147483646 h 1914"/>
              <a:gd name="T6" fmla="*/ 2147483646 w 1401"/>
              <a:gd name="T7" fmla="*/ 0 h 1914"/>
              <a:gd name="T8" fmla="*/ 2147483646 w 1401"/>
              <a:gd name="T9" fmla="*/ 2147483646 h 1914"/>
              <a:gd name="T10" fmla="*/ 2147483646 w 1401"/>
              <a:gd name="T11" fmla="*/ 2147483646 h 19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01"/>
              <a:gd name="T19" fmla="*/ 0 h 1914"/>
              <a:gd name="T20" fmla="*/ 1401 w 1401"/>
              <a:gd name="T21" fmla="*/ 1914 h 19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01" h="1914">
                <a:moveTo>
                  <a:pt x="0" y="1758"/>
                </a:moveTo>
                <a:lnTo>
                  <a:pt x="0" y="1914"/>
                </a:lnTo>
                <a:lnTo>
                  <a:pt x="600" y="1914"/>
                </a:lnTo>
                <a:lnTo>
                  <a:pt x="600" y="0"/>
                </a:lnTo>
                <a:lnTo>
                  <a:pt x="1401" y="3"/>
                </a:lnTo>
                <a:lnTo>
                  <a:pt x="1401" y="19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3845" name="Text Box 21"/>
          <p:cNvSpPr txBox="1">
            <a:spLocks noChangeArrowheads="1"/>
          </p:cNvSpPr>
          <p:nvPr/>
        </p:nvSpPr>
        <p:spPr bwMode="auto">
          <a:xfrm>
            <a:off x="5780088" y="2133600"/>
            <a:ext cx="26844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INTR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中断请求触发器</a:t>
            </a:r>
          </a:p>
        </p:txBody>
      </p:sp>
      <p:sp>
        <p:nvSpPr>
          <p:cNvPr id="333846" name="Text Box 22"/>
          <p:cNvSpPr txBox="1">
            <a:spLocks noChangeArrowheads="1"/>
          </p:cNvSpPr>
          <p:nvPr/>
        </p:nvSpPr>
        <p:spPr bwMode="auto">
          <a:xfrm>
            <a:off x="5780088" y="3282950"/>
            <a:ext cx="3363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419E0"/>
                </a:solidFill>
                <a:latin typeface="Times New Roman" panose="02020603050405020304" pitchFamily="18" charset="0"/>
              </a:rPr>
              <a:t>INTR = 1 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有请求</a:t>
            </a:r>
          </a:p>
        </p:txBody>
      </p:sp>
      <p:sp>
        <p:nvSpPr>
          <p:cNvPr id="333847" name="Text Box 23"/>
          <p:cNvSpPr txBox="1">
            <a:spLocks noChangeArrowheads="1"/>
          </p:cNvSpPr>
          <p:nvPr/>
        </p:nvSpPr>
        <p:spPr bwMode="auto">
          <a:xfrm>
            <a:off x="5780088" y="4006850"/>
            <a:ext cx="26844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MASK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中断屏蔽触发器</a:t>
            </a:r>
          </a:p>
        </p:txBody>
      </p:sp>
      <p:sp>
        <p:nvSpPr>
          <p:cNvPr id="333848" name="Text Box 24"/>
          <p:cNvSpPr txBox="1">
            <a:spLocks noChangeArrowheads="1"/>
          </p:cNvSpPr>
          <p:nvPr/>
        </p:nvSpPr>
        <p:spPr bwMode="auto">
          <a:xfrm>
            <a:off x="5780088" y="5157788"/>
            <a:ext cx="33639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419E0"/>
                </a:solidFill>
                <a:latin typeface="Times New Roman" panose="02020603050405020304" pitchFamily="18" charset="0"/>
              </a:rPr>
              <a:t>MASK = 1 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被屏蔽</a:t>
            </a:r>
          </a:p>
        </p:txBody>
      </p:sp>
      <p:sp>
        <p:nvSpPr>
          <p:cNvPr id="333849" name="Text Box 25"/>
          <p:cNvSpPr txBox="1">
            <a:spLocks noChangeArrowheads="1"/>
          </p:cNvSpPr>
          <p:nvPr/>
        </p:nvSpPr>
        <p:spPr bwMode="auto">
          <a:xfrm>
            <a:off x="304800" y="3336925"/>
            <a:ext cx="1717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419E0"/>
                </a:solidFill>
                <a:latin typeface="Times New Roman" panose="02020603050405020304" pitchFamily="18" charset="0"/>
              </a:rPr>
              <a:t>来自 </a:t>
            </a:r>
            <a:r>
              <a:rPr lang="en-US" altLang="zh-CN" sz="2000">
                <a:solidFill>
                  <a:srgbClr val="0419E0"/>
                </a:solidFill>
                <a:latin typeface="Times New Roman" panose="02020603050405020304" pitchFamily="18" charset="0"/>
              </a:rPr>
              <a:t>CPU </a:t>
            </a:r>
            <a:r>
              <a:rPr lang="zh-CN" altLang="en-US" sz="2000">
                <a:solidFill>
                  <a:srgbClr val="0419E0"/>
                </a:solidFill>
                <a:latin typeface="Times New Roman" panose="02020603050405020304" pitchFamily="18" charset="0"/>
              </a:rPr>
              <a:t>的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419E0"/>
                </a:solidFill>
                <a:latin typeface="Times New Roman" panose="02020603050405020304" pitchFamily="18" charset="0"/>
              </a:rPr>
              <a:t>中断查询信号</a:t>
            </a:r>
          </a:p>
        </p:txBody>
      </p:sp>
      <p:sp>
        <p:nvSpPr>
          <p:cNvPr id="333850" name="Text Box 26"/>
          <p:cNvSpPr txBox="1">
            <a:spLocks noChangeArrowheads="1"/>
          </p:cNvSpPr>
          <p:nvPr/>
        </p:nvSpPr>
        <p:spPr bwMode="auto">
          <a:xfrm>
            <a:off x="3513138" y="6156325"/>
            <a:ext cx="1973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419E0"/>
                </a:solidFill>
                <a:latin typeface="Times New Roman" panose="02020603050405020304" pitchFamily="18" charset="0"/>
              </a:rPr>
              <a:t>受设备本身控制</a:t>
            </a: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2362200" y="2590800"/>
            <a:ext cx="2971800" cy="838200"/>
            <a:chOff x="1488" y="1632"/>
            <a:chExt cx="1872" cy="528"/>
          </a:xfrm>
        </p:grpSpPr>
        <p:grpSp>
          <p:nvGrpSpPr>
            <p:cNvPr id="35866" name="Group 28"/>
            <p:cNvGrpSpPr>
              <a:grpSpLocks/>
            </p:cNvGrpSpPr>
            <p:nvPr/>
          </p:nvGrpSpPr>
          <p:grpSpPr bwMode="auto">
            <a:xfrm>
              <a:off x="1488" y="1692"/>
              <a:ext cx="721" cy="468"/>
              <a:chOff x="1488" y="1692"/>
              <a:chExt cx="721" cy="468"/>
            </a:xfrm>
          </p:grpSpPr>
          <p:sp>
            <p:nvSpPr>
              <p:cNvPr id="35876" name="Text Box 29"/>
              <p:cNvSpPr txBox="1">
                <a:spLocks noChangeArrowheads="1"/>
              </p:cNvSpPr>
              <p:nvPr/>
            </p:nvSpPr>
            <p:spPr bwMode="auto">
              <a:xfrm>
                <a:off x="1595" y="1718"/>
                <a:ext cx="51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INTR</a:t>
                </a:r>
              </a:p>
            </p:txBody>
          </p:sp>
          <p:sp>
            <p:nvSpPr>
              <p:cNvPr id="35877" name="Rectangle 30"/>
              <p:cNvSpPr>
                <a:spLocks noChangeArrowheads="1"/>
              </p:cNvSpPr>
              <p:nvPr/>
            </p:nvSpPr>
            <p:spPr bwMode="auto">
              <a:xfrm>
                <a:off x="1488" y="1692"/>
                <a:ext cx="721" cy="4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35878" name="Text Box 31"/>
              <p:cNvSpPr txBox="1">
                <a:spLocks noChangeArrowheads="1"/>
              </p:cNvSpPr>
              <p:nvPr/>
            </p:nvSpPr>
            <p:spPr bwMode="auto">
              <a:xfrm>
                <a:off x="1488" y="1947"/>
                <a:ext cx="27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Times New Roman" panose="02020603050405020304" pitchFamily="18" charset="0"/>
                  </a:rPr>
                  <a:t>  D</a:t>
                </a:r>
              </a:p>
            </p:txBody>
          </p:sp>
          <p:sp>
            <p:nvSpPr>
              <p:cNvPr id="35879" name="AutoShape 32"/>
              <p:cNvSpPr>
                <a:spLocks noChangeArrowheads="1"/>
              </p:cNvSpPr>
              <p:nvPr/>
            </p:nvSpPr>
            <p:spPr bwMode="auto">
              <a:xfrm>
                <a:off x="1969" y="2026"/>
                <a:ext cx="120" cy="112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35867" name="Group 33"/>
            <p:cNvGrpSpPr>
              <a:grpSpLocks/>
            </p:cNvGrpSpPr>
            <p:nvPr/>
          </p:nvGrpSpPr>
          <p:grpSpPr bwMode="auto">
            <a:xfrm>
              <a:off x="2640" y="1632"/>
              <a:ext cx="720" cy="528"/>
              <a:chOff x="2640" y="1632"/>
              <a:chExt cx="720" cy="528"/>
            </a:xfrm>
          </p:grpSpPr>
          <p:sp>
            <p:nvSpPr>
              <p:cNvPr id="35868" name="Text Box 34"/>
              <p:cNvSpPr txBox="1">
                <a:spLocks noChangeArrowheads="1"/>
              </p:cNvSpPr>
              <p:nvPr/>
            </p:nvSpPr>
            <p:spPr bwMode="auto">
              <a:xfrm>
                <a:off x="2688" y="1824"/>
                <a:ext cx="6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 MASK</a:t>
                </a:r>
              </a:p>
            </p:txBody>
          </p:sp>
          <p:sp>
            <p:nvSpPr>
              <p:cNvPr id="35869" name="Rectangle 35"/>
              <p:cNvSpPr>
                <a:spLocks noChangeArrowheads="1"/>
              </p:cNvSpPr>
              <p:nvPr/>
            </p:nvSpPr>
            <p:spPr bwMode="auto">
              <a:xfrm>
                <a:off x="2640" y="1680"/>
                <a:ext cx="720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35870" name="Oval 36"/>
              <p:cNvSpPr>
                <a:spLocks noChangeArrowheads="1"/>
              </p:cNvSpPr>
              <p:nvPr/>
            </p:nvSpPr>
            <p:spPr bwMode="auto">
              <a:xfrm>
                <a:off x="3168" y="163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5871" name="Group 37"/>
              <p:cNvGrpSpPr>
                <a:grpSpLocks/>
              </p:cNvGrpSpPr>
              <p:nvPr/>
            </p:nvGrpSpPr>
            <p:grpSpPr bwMode="auto">
              <a:xfrm>
                <a:off x="3096" y="1680"/>
                <a:ext cx="216" cy="212"/>
                <a:chOff x="3096" y="1660"/>
                <a:chExt cx="216" cy="212"/>
              </a:xfrm>
            </p:grpSpPr>
            <p:grpSp>
              <p:nvGrpSpPr>
                <p:cNvPr id="35872" name="Group 38"/>
                <p:cNvGrpSpPr>
                  <a:grpSpLocks/>
                </p:cNvGrpSpPr>
                <p:nvPr/>
              </p:nvGrpSpPr>
              <p:grpSpPr bwMode="auto">
                <a:xfrm>
                  <a:off x="3096" y="1660"/>
                  <a:ext cx="216" cy="212"/>
                  <a:chOff x="3120" y="2044"/>
                  <a:chExt cx="216" cy="212"/>
                </a:xfrm>
              </p:grpSpPr>
              <p:sp>
                <p:nvSpPr>
                  <p:cNvPr id="35874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20" y="2044"/>
                    <a:ext cx="216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90000"/>
                      </a:lnSpc>
                      <a:spcBef>
                        <a:spcPts val="750"/>
                      </a:spcBef>
                      <a:buFont typeface="Arial" panose="020B0604020202020204" pitchFamily="34" charset="0"/>
                      <a:buChar char="•"/>
                      <a:defRPr sz="21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Char char="•"/>
                      <a:defRPr sz="15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Char char="•"/>
                      <a:defRPr sz="1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Char char="•"/>
                      <a:defRPr sz="1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375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1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375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1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375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1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375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1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600">
                        <a:latin typeface="Times New Roman" panose="02020603050405020304" pitchFamily="18" charset="0"/>
                      </a:rPr>
                      <a:t>Q</a:t>
                    </a:r>
                  </a:p>
                </p:txBody>
              </p:sp>
              <p:sp>
                <p:nvSpPr>
                  <p:cNvPr id="35875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064"/>
                    <a:ext cx="144" cy="0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5873" name="Line 41"/>
                <p:cNvSpPr>
                  <a:spLocks noChangeShapeType="1"/>
                </p:cNvSpPr>
                <p:nvPr/>
              </p:nvSpPr>
              <p:spPr bwMode="auto">
                <a:xfrm>
                  <a:off x="3144" y="170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33866" name="Text Box 42"/>
          <p:cNvSpPr txBox="1">
            <a:spLocks noChangeArrowheads="1"/>
          </p:cNvSpPr>
          <p:nvPr/>
        </p:nvSpPr>
        <p:spPr bwMode="auto">
          <a:xfrm>
            <a:off x="5780088" y="5881688"/>
            <a:ext cx="2405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D  </a:t>
            </a:r>
            <a:r>
              <a:rPr lang="zh-CN" altLang="en-US" sz="2800">
                <a:latin typeface="Times New Roman" panose="02020603050405020304" pitchFamily="18" charset="0"/>
              </a:rPr>
              <a:t>完成触发器</a:t>
            </a:r>
          </a:p>
        </p:txBody>
      </p:sp>
      <p:sp>
        <p:nvSpPr>
          <p:cNvPr id="333867" name="Rectangle 4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</a:p>
        </p:txBody>
      </p: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533400" y="1762125"/>
            <a:ext cx="2133600" cy="914400"/>
            <a:chOff x="336" y="1104"/>
            <a:chExt cx="1344" cy="576"/>
          </a:xfrm>
        </p:grpSpPr>
        <p:sp>
          <p:nvSpPr>
            <p:cNvPr id="35864" name="Freeform 45"/>
            <p:cNvSpPr>
              <a:spLocks/>
            </p:cNvSpPr>
            <p:nvPr/>
          </p:nvSpPr>
          <p:spPr bwMode="auto">
            <a:xfrm>
              <a:off x="912" y="1440"/>
              <a:ext cx="768" cy="240"/>
            </a:xfrm>
            <a:custGeom>
              <a:avLst/>
              <a:gdLst>
                <a:gd name="T0" fmla="*/ 768 w 768"/>
                <a:gd name="T1" fmla="*/ 240 h 240"/>
                <a:gd name="T2" fmla="*/ 768 w 768"/>
                <a:gd name="T3" fmla="*/ 0 h 240"/>
                <a:gd name="T4" fmla="*/ 0 w 768"/>
                <a:gd name="T5" fmla="*/ 0 h 240"/>
                <a:gd name="T6" fmla="*/ 0 60000 65536"/>
                <a:gd name="T7" fmla="*/ 0 60000 65536"/>
                <a:gd name="T8" fmla="*/ 0 60000 65536"/>
                <a:gd name="T9" fmla="*/ 0 w 768"/>
                <a:gd name="T10" fmla="*/ 0 h 240"/>
                <a:gd name="T11" fmla="*/ 768 w 76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240">
                  <a:moveTo>
                    <a:pt x="768" y="240"/>
                  </a:moveTo>
                  <a:lnTo>
                    <a:pt x="768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65" name="Text Box 46"/>
            <p:cNvSpPr txBox="1">
              <a:spLocks noChangeArrowheads="1"/>
            </p:cNvSpPr>
            <p:nvPr/>
          </p:nvSpPr>
          <p:spPr bwMode="auto">
            <a:xfrm>
              <a:off x="336" y="1104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中断请求</a:t>
              </a:r>
            </a:p>
          </p:txBody>
        </p:sp>
      </p:grpSp>
      <p:sp>
        <p:nvSpPr>
          <p:cNvPr id="48" name="日期占位符 4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E06C9B9-6020-484B-9325-B47EF2C367CE}" type="datetime1">
              <a:rPr lang="zh-CN" altLang="en-US"/>
              <a:pPr>
                <a:defRPr/>
              </a:pPr>
              <a:t>2018/11/28</a:t>
            </a:fld>
            <a:endParaRPr lang="en-US" altLang="zh-CN"/>
          </a:p>
        </p:txBody>
      </p:sp>
      <p:sp>
        <p:nvSpPr>
          <p:cNvPr id="35863" name="灯片编号占位符 4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fld id="{402E831E-D308-4F30-978D-F3A52855E863}" type="slidenum">
              <a:rPr lang="zh-CN" altLang="en-US" sz="900">
                <a:solidFill>
                  <a:srgbClr val="898989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t>31</a:t>
            </a:fld>
            <a:endParaRPr lang="en-US" altLang="zh-CN" sz="900">
              <a:solidFill>
                <a:srgbClr val="898989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43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3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2" dur="500"/>
                                        <p:tgtEl>
                                          <p:spTgt spid="3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33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7" dur="500"/>
                                        <p:tgtEl>
                                          <p:spTgt spid="33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7" dur="500"/>
                                        <p:tgtEl>
                                          <p:spTgt spid="333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3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33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autoUpdateAnimBg="0"/>
      <p:bldP spid="333832" grpId="0" animBg="1"/>
      <p:bldP spid="333841" grpId="0" animBg="1"/>
      <p:bldP spid="333842" grpId="0" animBg="1"/>
      <p:bldP spid="333843" grpId="0" animBg="1"/>
      <p:bldP spid="333844" grpId="0" animBg="1"/>
      <p:bldP spid="333845" grpId="0" autoUpdateAnimBg="0"/>
      <p:bldP spid="333846" grpId="0" autoUpdateAnimBg="0"/>
      <p:bldP spid="333847" grpId="0" autoUpdateAnimBg="0"/>
      <p:bldP spid="333848" grpId="0" autoUpdateAnimBg="0"/>
      <p:bldP spid="333849" grpId="0" autoUpdateAnimBg="0"/>
      <p:bldP spid="333850" grpId="0" autoUpdateAnimBg="0"/>
      <p:bldP spid="33386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88925" y="228600"/>
            <a:ext cx="201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2. 排队器</a:t>
            </a:r>
          </a:p>
        </p:txBody>
      </p:sp>
      <p:sp>
        <p:nvSpPr>
          <p:cNvPr id="334851" name="Text Box 3"/>
          <p:cNvSpPr txBox="1">
            <a:spLocks noChangeArrowheads="1"/>
          </p:cNvSpPr>
          <p:nvPr/>
        </p:nvSpPr>
        <p:spPr bwMode="auto">
          <a:xfrm>
            <a:off x="609600" y="130968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排队</a:t>
            </a:r>
          </a:p>
        </p:txBody>
      </p:sp>
      <p:sp>
        <p:nvSpPr>
          <p:cNvPr id="334852" name="Text Box 4"/>
          <p:cNvSpPr txBox="1">
            <a:spLocks noChangeArrowheads="1"/>
          </p:cNvSpPr>
          <p:nvPr/>
        </p:nvSpPr>
        <p:spPr bwMode="auto">
          <a:xfrm>
            <a:off x="2438400" y="1049338"/>
            <a:ext cx="6808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在 </a:t>
            </a:r>
            <a:r>
              <a:rPr lang="en-US" altLang="zh-CN" sz="2800" dirty="0">
                <a:latin typeface="Times New Roman" panose="02020603050405020304" pitchFamily="18" charset="0"/>
              </a:rPr>
              <a:t>CPU </a:t>
            </a:r>
            <a:r>
              <a:rPr lang="zh-CN" altLang="en-US" sz="2800" dirty="0">
                <a:latin typeface="Times New Roman" panose="02020603050405020304" pitchFamily="18" charset="0"/>
              </a:rPr>
              <a:t>内或在接口电路中（链式排队器）</a:t>
            </a:r>
          </a:p>
        </p:txBody>
      </p:sp>
      <p:sp>
        <p:nvSpPr>
          <p:cNvPr id="334853" name="Text Box 5"/>
          <p:cNvSpPr txBox="1">
            <a:spLocks noChangeArrowheads="1"/>
          </p:cNvSpPr>
          <p:nvPr/>
        </p:nvSpPr>
        <p:spPr bwMode="auto">
          <a:xfrm>
            <a:off x="1524000" y="104933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硬件</a:t>
            </a:r>
          </a:p>
        </p:txBody>
      </p:sp>
      <p:sp>
        <p:nvSpPr>
          <p:cNvPr id="334854" name="Text Box 6"/>
          <p:cNvSpPr txBox="1">
            <a:spLocks noChangeArrowheads="1"/>
          </p:cNvSpPr>
          <p:nvPr/>
        </p:nvSpPr>
        <p:spPr bwMode="auto">
          <a:xfrm>
            <a:off x="1524000" y="16144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软件</a:t>
            </a:r>
          </a:p>
        </p:txBody>
      </p:sp>
      <p:sp>
        <p:nvSpPr>
          <p:cNvPr id="334855" name="AutoShape 7"/>
          <p:cNvSpPr>
            <a:spLocks/>
          </p:cNvSpPr>
          <p:nvPr/>
        </p:nvSpPr>
        <p:spPr bwMode="auto">
          <a:xfrm>
            <a:off x="1447800" y="1233488"/>
            <a:ext cx="152400" cy="747712"/>
          </a:xfrm>
          <a:prstGeom prst="leftBrace">
            <a:avLst>
              <a:gd name="adj1" fmla="val 4088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800">
              <a:latin typeface="宋体" panose="02010600030101010101" pitchFamily="2" charset="-122"/>
            </a:endParaRPr>
          </a:p>
        </p:txBody>
      </p:sp>
      <p:sp>
        <p:nvSpPr>
          <p:cNvPr id="334856" name="Rectangle 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47675" y="3167063"/>
            <a:ext cx="1760538" cy="1481137"/>
            <a:chOff x="282" y="2773"/>
            <a:chExt cx="1109" cy="933"/>
          </a:xfrm>
        </p:grpSpPr>
        <p:sp>
          <p:nvSpPr>
            <p:cNvPr id="36965" name="Text Box 11"/>
            <p:cNvSpPr txBox="1">
              <a:spLocks noChangeArrowheads="1"/>
            </p:cNvSpPr>
            <p:nvPr/>
          </p:nvSpPr>
          <p:spPr bwMode="auto">
            <a:xfrm>
              <a:off x="282" y="2773"/>
              <a:ext cx="63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INTP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1</a:t>
              </a:r>
              <a:r>
                <a:rPr lang="zh-CN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´</a:t>
              </a:r>
              <a:endParaRPr lang="en-US" altLang="zh-CN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66" name="Rectangle 12"/>
            <p:cNvSpPr>
              <a:spLocks noChangeArrowheads="1"/>
            </p:cNvSpPr>
            <p:nvPr/>
          </p:nvSpPr>
          <p:spPr bwMode="auto">
            <a:xfrm>
              <a:off x="287" y="3034"/>
              <a:ext cx="110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505075" y="3182938"/>
            <a:ext cx="1760538" cy="1465262"/>
            <a:chOff x="1578" y="2783"/>
            <a:chExt cx="1109" cy="923"/>
          </a:xfrm>
        </p:grpSpPr>
        <p:sp>
          <p:nvSpPr>
            <p:cNvPr id="36963" name="Text Box 14"/>
            <p:cNvSpPr txBox="1">
              <a:spLocks noChangeArrowheads="1"/>
            </p:cNvSpPr>
            <p:nvPr/>
          </p:nvSpPr>
          <p:spPr bwMode="auto">
            <a:xfrm>
              <a:off x="1578" y="2783"/>
              <a:ext cx="63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INTP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2</a:t>
              </a:r>
              <a:r>
                <a:rPr lang="zh-CN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´</a:t>
              </a:r>
              <a:endParaRPr lang="en-US" altLang="zh-CN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64" name="Rectangle 15"/>
            <p:cNvSpPr>
              <a:spLocks noChangeArrowheads="1"/>
            </p:cNvSpPr>
            <p:nvPr/>
          </p:nvSpPr>
          <p:spPr bwMode="auto">
            <a:xfrm>
              <a:off x="1583" y="3034"/>
              <a:ext cx="110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570413" y="3182938"/>
            <a:ext cx="1752600" cy="1465262"/>
            <a:chOff x="2879" y="2783"/>
            <a:chExt cx="1104" cy="923"/>
          </a:xfrm>
        </p:grpSpPr>
        <p:sp>
          <p:nvSpPr>
            <p:cNvPr id="36961" name="Text Box 17"/>
            <p:cNvSpPr txBox="1">
              <a:spLocks noChangeArrowheads="1"/>
            </p:cNvSpPr>
            <p:nvPr/>
          </p:nvSpPr>
          <p:spPr bwMode="auto">
            <a:xfrm>
              <a:off x="2880" y="2783"/>
              <a:ext cx="63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INTP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3</a:t>
              </a:r>
              <a:r>
                <a:rPr lang="zh-CN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´</a:t>
              </a:r>
              <a:endParaRPr lang="en-US" altLang="zh-CN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62" name="Rectangle 18"/>
            <p:cNvSpPr>
              <a:spLocks noChangeArrowheads="1"/>
            </p:cNvSpPr>
            <p:nvPr/>
          </p:nvSpPr>
          <p:spPr bwMode="auto">
            <a:xfrm>
              <a:off x="2879" y="3034"/>
              <a:ext cx="110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6627813" y="3182938"/>
            <a:ext cx="1752600" cy="1465262"/>
            <a:chOff x="4175" y="2783"/>
            <a:chExt cx="1104" cy="923"/>
          </a:xfrm>
        </p:grpSpPr>
        <p:sp>
          <p:nvSpPr>
            <p:cNvPr id="36959" name="Text Box 20"/>
            <p:cNvSpPr txBox="1">
              <a:spLocks noChangeArrowheads="1"/>
            </p:cNvSpPr>
            <p:nvPr/>
          </p:nvSpPr>
          <p:spPr bwMode="auto">
            <a:xfrm>
              <a:off x="4176" y="2783"/>
              <a:ext cx="63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INTP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4</a:t>
              </a:r>
              <a:r>
                <a:rPr lang="zh-CN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´</a:t>
              </a:r>
              <a:endParaRPr lang="en-US" altLang="zh-CN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60" name="Rectangle 21"/>
            <p:cNvSpPr>
              <a:spLocks noChangeArrowheads="1"/>
            </p:cNvSpPr>
            <p:nvPr/>
          </p:nvSpPr>
          <p:spPr bwMode="auto">
            <a:xfrm>
              <a:off x="4175" y="3034"/>
              <a:ext cx="110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523875" y="2687638"/>
            <a:ext cx="8467725" cy="2722562"/>
            <a:chOff x="330" y="1693"/>
            <a:chExt cx="5334" cy="1715"/>
          </a:xfrm>
        </p:grpSpPr>
        <p:grpSp>
          <p:nvGrpSpPr>
            <p:cNvPr id="36907" name="Group 23"/>
            <p:cNvGrpSpPr>
              <a:grpSpLocks/>
            </p:cNvGrpSpPr>
            <p:nvPr/>
          </p:nvGrpSpPr>
          <p:grpSpPr bwMode="auto">
            <a:xfrm>
              <a:off x="862" y="1693"/>
              <a:ext cx="3890" cy="916"/>
              <a:chOff x="862" y="1693"/>
              <a:chExt cx="3890" cy="916"/>
            </a:xfrm>
          </p:grpSpPr>
          <p:sp>
            <p:nvSpPr>
              <p:cNvPr id="36955" name="Freeform 24"/>
              <p:cNvSpPr>
                <a:spLocks/>
              </p:cNvSpPr>
              <p:nvPr/>
            </p:nvSpPr>
            <p:spPr bwMode="auto">
              <a:xfrm>
                <a:off x="862" y="1693"/>
                <a:ext cx="1" cy="916"/>
              </a:xfrm>
              <a:custGeom>
                <a:avLst/>
                <a:gdLst>
                  <a:gd name="T0" fmla="*/ 0 w 1"/>
                  <a:gd name="T1" fmla="*/ 0 h 916"/>
                  <a:gd name="T2" fmla="*/ 1 w 1"/>
                  <a:gd name="T3" fmla="*/ 916 h 916"/>
                  <a:gd name="T4" fmla="*/ 0 60000 65536"/>
                  <a:gd name="T5" fmla="*/ 0 60000 65536"/>
                  <a:gd name="T6" fmla="*/ 0 w 1"/>
                  <a:gd name="T7" fmla="*/ 0 h 916"/>
                  <a:gd name="T8" fmla="*/ 1 w 1"/>
                  <a:gd name="T9" fmla="*/ 916 h 91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16">
                    <a:moveTo>
                      <a:pt x="0" y="0"/>
                    </a:moveTo>
                    <a:lnTo>
                      <a:pt x="1" y="91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56" name="Freeform 25"/>
              <p:cNvSpPr>
                <a:spLocks/>
              </p:cNvSpPr>
              <p:nvPr/>
            </p:nvSpPr>
            <p:spPr bwMode="auto">
              <a:xfrm>
                <a:off x="2165" y="1693"/>
                <a:ext cx="1" cy="916"/>
              </a:xfrm>
              <a:custGeom>
                <a:avLst/>
                <a:gdLst>
                  <a:gd name="T0" fmla="*/ 0 w 1"/>
                  <a:gd name="T1" fmla="*/ 0 h 916"/>
                  <a:gd name="T2" fmla="*/ 1 w 1"/>
                  <a:gd name="T3" fmla="*/ 916 h 916"/>
                  <a:gd name="T4" fmla="*/ 0 60000 65536"/>
                  <a:gd name="T5" fmla="*/ 0 60000 65536"/>
                  <a:gd name="T6" fmla="*/ 0 w 1"/>
                  <a:gd name="T7" fmla="*/ 0 h 916"/>
                  <a:gd name="T8" fmla="*/ 1 w 1"/>
                  <a:gd name="T9" fmla="*/ 916 h 91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16">
                    <a:moveTo>
                      <a:pt x="0" y="0"/>
                    </a:moveTo>
                    <a:lnTo>
                      <a:pt x="1" y="91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57" name="Freeform 26"/>
              <p:cNvSpPr>
                <a:spLocks/>
              </p:cNvSpPr>
              <p:nvPr/>
            </p:nvSpPr>
            <p:spPr bwMode="auto">
              <a:xfrm>
                <a:off x="3461" y="1693"/>
                <a:ext cx="1" cy="916"/>
              </a:xfrm>
              <a:custGeom>
                <a:avLst/>
                <a:gdLst>
                  <a:gd name="T0" fmla="*/ 0 w 1"/>
                  <a:gd name="T1" fmla="*/ 0 h 916"/>
                  <a:gd name="T2" fmla="*/ 1 w 1"/>
                  <a:gd name="T3" fmla="*/ 916 h 916"/>
                  <a:gd name="T4" fmla="*/ 0 60000 65536"/>
                  <a:gd name="T5" fmla="*/ 0 60000 65536"/>
                  <a:gd name="T6" fmla="*/ 0 w 1"/>
                  <a:gd name="T7" fmla="*/ 0 h 916"/>
                  <a:gd name="T8" fmla="*/ 1 w 1"/>
                  <a:gd name="T9" fmla="*/ 916 h 91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16">
                    <a:moveTo>
                      <a:pt x="0" y="0"/>
                    </a:moveTo>
                    <a:lnTo>
                      <a:pt x="1" y="91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58" name="Freeform 27"/>
              <p:cNvSpPr>
                <a:spLocks/>
              </p:cNvSpPr>
              <p:nvPr/>
            </p:nvSpPr>
            <p:spPr bwMode="auto">
              <a:xfrm>
                <a:off x="4751" y="1693"/>
                <a:ext cx="1" cy="916"/>
              </a:xfrm>
              <a:custGeom>
                <a:avLst/>
                <a:gdLst>
                  <a:gd name="T0" fmla="*/ 0 w 1"/>
                  <a:gd name="T1" fmla="*/ 0 h 916"/>
                  <a:gd name="T2" fmla="*/ 1 w 1"/>
                  <a:gd name="T3" fmla="*/ 916 h 916"/>
                  <a:gd name="T4" fmla="*/ 0 60000 65536"/>
                  <a:gd name="T5" fmla="*/ 0 60000 65536"/>
                  <a:gd name="T6" fmla="*/ 0 w 1"/>
                  <a:gd name="T7" fmla="*/ 0 h 916"/>
                  <a:gd name="T8" fmla="*/ 1 w 1"/>
                  <a:gd name="T9" fmla="*/ 916 h 91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16">
                    <a:moveTo>
                      <a:pt x="0" y="0"/>
                    </a:moveTo>
                    <a:lnTo>
                      <a:pt x="1" y="91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8" name="Group 28"/>
            <p:cNvGrpSpPr>
              <a:grpSpLocks/>
            </p:cNvGrpSpPr>
            <p:nvPr/>
          </p:nvGrpSpPr>
          <p:grpSpPr bwMode="auto">
            <a:xfrm>
              <a:off x="330" y="2352"/>
              <a:ext cx="5334" cy="1056"/>
              <a:chOff x="330" y="2352"/>
              <a:chExt cx="5334" cy="1056"/>
            </a:xfrm>
          </p:grpSpPr>
          <p:sp>
            <p:nvSpPr>
              <p:cNvPr id="36909" name="Freeform 29"/>
              <p:cNvSpPr>
                <a:spLocks/>
              </p:cNvSpPr>
              <p:nvPr/>
            </p:nvSpPr>
            <p:spPr bwMode="auto">
              <a:xfrm>
                <a:off x="911" y="2774"/>
                <a:ext cx="96" cy="336"/>
              </a:xfrm>
              <a:custGeom>
                <a:avLst/>
                <a:gdLst>
                  <a:gd name="T0" fmla="*/ 96 w 96"/>
                  <a:gd name="T1" fmla="*/ 0 h 336"/>
                  <a:gd name="T2" fmla="*/ 0 w 96"/>
                  <a:gd name="T3" fmla="*/ 0 h 336"/>
                  <a:gd name="T4" fmla="*/ 0 w 96"/>
                  <a:gd name="T5" fmla="*/ 336 h 33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336"/>
                  <a:gd name="T11" fmla="*/ 96 w 96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336">
                    <a:moveTo>
                      <a:pt x="96" y="0"/>
                    </a:moveTo>
                    <a:lnTo>
                      <a:pt x="0" y="0"/>
                    </a:lnTo>
                    <a:lnTo>
                      <a:pt x="0" y="33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10" name="Text Box 30"/>
              <p:cNvSpPr txBox="1">
                <a:spLocks noChangeArrowheads="1"/>
              </p:cNvSpPr>
              <p:nvPr/>
            </p:nvSpPr>
            <p:spPr bwMode="auto">
              <a:xfrm>
                <a:off x="671" y="3158"/>
                <a:ext cx="5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INTR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6911" name="Line 31"/>
              <p:cNvSpPr>
                <a:spLocks noChangeShapeType="1"/>
              </p:cNvSpPr>
              <p:nvPr/>
            </p:nvSpPr>
            <p:spPr bwMode="auto">
              <a:xfrm>
                <a:off x="729" y="3168"/>
                <a:ext cx="38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12" name="Freeform 32"/>
              <p:cNvSpPr>
                <a:spLocks/>
              </p:cNvSpPr>
              <p:nvPr/>
            </p:nvSpPr>
            <p:spPr bwMode="auto">
              <a:xfrm>
                <a:off x="2207" y="2774"/>
                <a:ext cx="96" cy="336"/>
              </a:xfrm>
              <a:custGeom>
                <a:avLst/>
                <a:gdLst>
                  <a:gd name="T0" fmla="*/ 96 w 96"/>
                  <a:gd name="T1" fmla="*/ 0 h 336"/>
                  <a:gd name="T2" fmla="*/ 0 w 96"/>
                  <a:gd name="T3" fmla="*/ 0 h 336"/>
                  <a:gd name="T4" fmla="*/ 0 w 96"/>
                  <a:gd name="T5" fmla="*/ 336 h 33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336"/>
                  <a:gd name="T11" fmla="*/ 96 w 96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336">
                    <a:moveTo>
                      <a:pt x="96" y="0"/>
                    </a:moveTo>
                    <a:lnTo>
                      <a:pt x="0" y="0"/>
                    </a:lnTo>
                    <a:lnTo>
                      <a:pt x="0" y="33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13" name="Text Box 33"/>
              <p:cNvSpPr txBox="1">
                <a:spLocks noChangeArrowheads="1"/>
              </p:cNvSpPr>
              <p:nvPr/>
            </p:nvSpPr>
            <p:spPr bwMode="auto">
              <a:xfrm>
                <a:off x="1978" y="3158"/>
                <a:ext cx="5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INTR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6914" name="Line 34"/>
              <p:cNvSpPr>
                <a:spLocks noChangeShapeType="1"/>
              </p:cNvSpPr>
              <p:nvPr/>
            </p:nvSpPr>
            <p:spPr bwMode="auto">
              <a:xfrm>
                <a:off x="2036" y="3168"/>
                <a:ext cx="38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15" name="Freeform 35"/>
              <p:cNvSpPr>
                <a:spLocks/>
              </p:cNvSpPr>
              <p:nvPr/>
            </p:nvSpPr>
            <p:spPr bwMode="auto">
              <a:xfrm>
                <a:off x="3503" y="2774"/>
                <a:ext cx="96" cy="336"/>
              </a:xfrm>
              <a:custGeom>
                <a:avLst/>
                <a:gdLst>
                  <a:gd name="T0" fmla="*/ 96 w 96"/>
                  <a:gd name="T1" fmla="*/ 0 h 336"/>
                  <a:gd name="T2" fmla="*/ 0 w 96"/>
                  <a:gd name="T3" fmla="*/ 0 h 336"/>
                  <a:gd name="T4" fmla="*/ 0 w 96"/>
                  <a:gd name="T5" fmla="*/ 336 h 33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336"/>
                  <a:gd name="T11" fmla="*/ 96 w 96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336">
                    <a:moveTo>
                      <a:pt x="96" y="0"/>
                    </a:moveTo>
                    <a:lnTo>
                      <a:pt x="0" y="0"/>
                    </a:lnTo>
                    <a:lnTo>
                      <a:pt x="0" y="33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16" name="Text Box 36"/>
              <p:cNvSpPr txBox="1">
                <a:spLocks noChangeArrowheads="1"/>
              </p:cNvSpPr>
              <p:nvPr/>
            </p:nvSpPr>
            <p:spPr bwMode="auto">
              <a:xfrm>
                <a:off x="3274" y="3158"/>
                <a:ext cx="5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INTR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3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917" name="Line 37"/>
              <p:cNvSpPr>
                <a:spLocks noChangeShapeType="1"/>
              </p:cNvSpPr>
              <p:nvPr/>
            </p:nvSpPr>
            <p:spPr bwMode="auto">
              <a:xfrm>
                <a:off x="3332" y="3168"/>
                <a:ext cx="38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18" name="Freeform 38"/>
              <p:cNvSpPr>
                <a:spLocks/>
              </p:cNvSpPr>
              <p:nvPr/>
            </p:nvSpPr>
            <p:spPr bwMode="auto">
              <a:xfrm>
                <a:off x="4799" y="2774"/>
                <a:ext cx="96" cy="336"/>
              </a:xfrm>
              <a:custGeom>
                <a:avLst/>
                <a:gdLst>
                  <a:gd name="T0" fmla="*/ 96 w 96"/>
                  <a:gd name="T1" fmla="*/ 0 h 336"/>
                  <a:gd name="T2" fmla="*/ 0 w 96"/>
                  <a:gd name="T3" fmla="*/ 0 h 336"/>
                  <a:gd name="T4" fmla="*/ 0 w 96"/>
                  <a:gd name="T5" fmla="*/ 336 h 33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336"/>
                  <a:gd name="T11" fmla="*/ 96 w 96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336">
                    <a:moveTo>
                      <a:pt x="96" y="0"/>
                    </a:moveTo>
                    <a:lnTo>
                      <a:pt x="0" y="0"/>
                    </a:lnTo>
                    <a:lnTo>
                      <a:pt x="0" y="33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19" name="Text Box 39"/>
              <p:cNvSpPr txBox="1">
                <a:spLocks noChangeArrowheads="1"/>
              </p:cNvSpPr>
              <p:nvPr/>
            </p:nvSpPr>
            <p:spPr bwMode="auto">
              <a:xfrm>
                <a:off x="4618" y="3158"/>
                <a:ext cx="5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INTR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4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920" name="Line 40"/>
              <p:cNvSpPr>
                <a:spLocks noChangeShapeType="1"/>
              </p:cNvSpPr>
              <p:nvPr/>
            </p:nvSpPr>
            <p:spPr bwMode="auto">
              <a:xfrm>
                <a:off x="4676" y="3168"/>
                <a:ext cx="38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21" name="Text Box 41"/>
              <p:cNvSpPr txBox="1">
                <a:spLocks noChangeArrowheads="1"/>
              </p:cNvSpPr>
              <p:nvPr/>
            </p:nvSpPr>
            <p:spPr bwMode="auto">
              <a:xfrm>
                <a:off x="1761" y="2471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 1</a:t>
                </a:r>
              </a:p>
            </p:txBody>
          </p:sp>
          <p:sp>
            <p:nvSpPr>
              <p:cNvPr id="36922" name="Rectangle 42"/>
              <p:cNvSpPr>
                <a:spLocks noChangeArrowheads="1"/>
              </p:cNvSpPr>
              <p:nvPr/>
            </p:nvSpPr>
            <p:spPr bwMode="auto">
              <a:xfrm>
                <a:off x="1775" y="2352"/>
                <a:ext cx="239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36923" name="Text Box 43"/>
              <p:cNvSpPr txBox="1">
                <a:spLocks noChangeArrowheads="1"/>
              </p:cNvSpPr>
              <p:nvPr/>
            </p:nvSpPr>
            <p:spPr bwMode="auto">
              <a:xfrm>
                <a:off x="2302" y="2471"/>
                <a:ext cx="2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&amp; </a:t>
                </a:r>
              </a:p>
            </p:txBody>
          </p:sp>
          <p:sp>
            <p:nvSpPr>
              <p:cNvPr id="36924" name="Rectangle 44"/>
              <p:cNvSpPr>
                <a:spLocks noChangeArrowheads="1"/>
              </p:cNvSpPr>
              <p:nvPr/>
            </p:nvSpPr>
            <p:spPr bwMode="auto">
              <a:xfrm>
                <a:off x="2303" y="2352"/>
                <a:ext cx="238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36925" name="Oval 45"/>
              <p:cNvSpPr>
                <a:spLocks noChangeArrowheads="1"/>
              </p:cNvSpPr>
              <p:nvPr/>
            </p:nvSpPr>
            <p:spPr bwMode="auto">
              <a:xfrm>
                <a:off x="2014" y="259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926" name="Oval 46"/>
              <p:cNvSpPr>
                <a:spLocks noChangeArrowheads="1"/>
              </p:cNvSpPr>
              <p:nvPr/>
            </p:nvSpPr>
            <p:spPr bwMode="auto">
              <a:xfrm>
                <a:off x="2542" y="259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927" name="Freeform 47"/>
              <p:cNvSpPr>
                <a:spLocks/>
              </p:cNvSpPr>
              <p:nvPr/>
            </p:nvSpPr>
            <p:spPr bwMode="auto">
              <a:xfrm>
                <a:off x="2072" y="2616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  <a:gd name="T4" fmla="*/ 0 60000 65536"/>
                  <a:gd name="T5" fmla="*/ 0 60000 65536"/>
                  <a:gd name="T6" fmla="*/ 0 w 233"/>
                  <a:gd name="T7" fmla="*/ 0 h 1"/>
                  <a:gd name="T8" fmla="*/ 233 w 23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28" name="Freeform 48"/>
              <p:cNvSpPr>
                <a:spLocks/>
              </p:cNvSpPr>
              <p:nvPr/>
            </p:nvSpPr>
            <p:spPr bwMode="auto">
              <a:xfrm>
                <a:off x="2594" y="2613"/>
                <a:ext cx="477" cy="3"/>
              </a:xfrm>
              <a:custGeom>
                <a:avLst/>
                <a:gdLst>
                  <a:gd name="T0" fmla="*/ 0 w 477"/>
                  <a:gd name="T1" fmla="*/ 3 h 3"/>
                  <a:gd name="T2" fmla="*/ 477 w 477"/>
                  <a:gd name="T3" fmla="*/ 0 h 3"/>
                  <a:gd name="T4" fmla="*/ 0 60000 65536"/>
                  <a:gd name="T5" fmla="*/ 0 60000 65536"/>
                  <a:gd name="T6" fmla="*/ 0 w 477"/>
                  <a:gd name="T7" fmla="*/ 0 h 3"/>
                  <a:gd name="T8" fmla="*/ 477 w 477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29" name="Text Box 49"/>
              <p:cNvSpPr txBox="1">
                <a:spLocks noChangeArrowheads="1"/>
              </p:cNvSpPr>
              <p:nvPr/>
            </p:nvSpPr>
            <p:spPr bwMode="auto">
              <a:xfrm>
                <a:off x="3055" y="2471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 1</a:t>
                </a:r>
              </a:p>
            </p:txBody>
          </p:sp>
          <p:sp>
            <p:nvSpPr>
              <p:cNvPr id="36930" name="Rectangle 50"/>
              <p:cNvSpPr>
                <a:spLocks noChangeArrowheads="1"/>
              </p:cNvSpPr>
              <p:nvPr/>
            </p:nvSpPr>
            <p:spPr bwMode="auto">
              <a:xfrm>
                <a:off x="3072" y="2352"/>
                <a:ext cx="239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36931" name="Text Box 51"/>
              <p:cNvSpPr txBox="1">
                <a:spLocks noChangeArrowheads="1"/>
              </p:cNvSpPr>
              <p:nvPr/>
            </p:nvSpPr>
            <p:spPr bwMode="auto">
              <a:xfrm>
                <a:off x="3599" y="2471"/>
                <a:ext cx="2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&amp; </a:t>
                </a:r>
              </a:p>
            </p:txBody>
          </p:sp>
          <p:sp>
            <p:nvSpPr>
              <p:cNvPr id="36932" name="Rectangle 52"/>
              <p:cNvSpPr>
                <a:spLocks noChangeArrowheads="1"/>
              </p:cNvSpPr>
              <p:nvPr/>
            </p:nvSpPr>
            <p:spPr bwMode="auto">
              <a:xfrm>
                <a:off x="3600" y="2352"/>
                <a:ext cx="238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36933" name="Oval 53"/>
              <p:cNvSpPr>
                <a:spLocks noChangeArrowheads="1"/>
              </p:cNvSpPr>
              <p:nvPr/>
            </p:nvSpPr>
            <p:spPr bwMode="auto">
              <a:xfrm>
                <a:off x="3311" y="259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934" name="Oval 54"/>
              <p:cNvSpPr>
                <a:spLocks noChangeArrowheads="1"/>
              </p:cNvSpPr>
              <p:nvPr/>
            </p:nvSpPr>
            <p:spPr bwMode="auto">
              <a:xfrm>
                <a:off x="3839" y="259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935" name="Freeform 55"/>
              <p:cNvSpPr>
                <a:spLocks/>
              </p:cNvSpPr>
              <p:nvPr/>
            </p:nvSpPr>
            <p:spPr bwMode="auto">
              <a:xfrm>
                <a:off x="3369" y="2616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  <a:gd name="T4" fmla="*/ 0 60000 65536"/>
                  <a:gd name="T5" fmla="*/ 0 60000 65536"/>
                  <a:gd name="T6" fmla="*/ 0 w 233"/>
                  <a:gd name="T7" fmla="*/ 0 h 1"/>
                  <a:gd name="T8" fmla="*/ 233 w 23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36" name="Freeform 56"/>
              <p:cNvSpPr>
                <a:spLocks/>
              </p:cNvSpPr>
              <p:nvPr/>
            </p:nvSpPr>
            <p:spPr bwMode="auto">
              <a:xfrm>
                <a:off x="3891" y="2613"/>
                <a:ext cx="477" cy="3"/>
              </a:xfrm>
              <a:custGeom>
                <a:avLst/>
                <a:gdLst>
                  <a:gd name="T0" fmla="*/ 0 w 477"/>
                  <a:gd name="T1" fmla="*/ 3 h 3"/>
                  <a:gd name="T2" fmla="*/ 477 w 477"/>
                  <a:gd name="T3" fmla="*/ 0 h 3"/>
                  <a:gd name="T4" fmla="*/ 0 60000 65536"/>
                  <a:gd name="T5" fmla="*/ 0 60000 65536"/>
                  <a:gd name="T6" fmla="*/ 0 w 477"/>
                  <a:gd name="T7" fmla="*/ 0 h 3"/>
                  <a:gd name="T8" fmla="*/ 477 w 477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37" name="Text Box 57"/>
              <p:cNvSpPr txBox="1">
                <a:spLocks noChangeArrowheads="1"/>
              </p:cNvSpPr>
              <p:nvPr/>
            </p:nvSpPr>
            <p:spPr bwMode="auto">
              <a:xfrm>
                <a:off x="4348" y="2471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 1</a:t>
                </a:r>
              </a:p>
            </p:txBody>
          </p:sp>
          <p:sp>
            <p:nvSpPr>
              <p:cNvPr id="36938" name="Rectangle 58"/>
              <p:cNvSpPr>
                <a:spLocks noChangeArrowheads="1"/>
              </p:cNvSpPr>
              <p:nvPr/>
            </p:nvSpPr>
            <p:spPr bwMode="auto">
              <a:xfrm>
                <a:off x="4368" y="2352"/>
                <a:ext cx="239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36939" name="Text Box 59"/>
              <p:cNvSpPr txBox="1">
                <a:spLocks noChangeArrowheads="1"/>
              </p:cNvSpPr>
              <p:nvPr/>
            </p:nvSpPr>
            <p:spPr bwMode="auto">
              <a:xfrm>
                <a:off x="4895" y="2471"/>
                <a:ext cx="2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&amp; </a:t>
                </a:r>
              </a:p>
            </p:txBody>
          </p:sp>
          <p:sp>
            <p:nvSpPr>
              <p:cNvPr id="36940" name="Rectangle 60"/>
              <p:cNvSpPr>
                <a:spLocks noChangeArrowheads="1"/>
              </p:cNvSpPr>
              <p:nvPr/>
            </p:nvSpPr>
            <p:spPr bwMode="auto">
              <a:xfrm>
                <a:off x="4896" y="2352"/>
                <a:ext cx="238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36941" name="Oval 61"/>
              <p:cNvSpPr>
                <a:spLocks noChangeArrowheads="1"/>
              </p:cNvSpPr>
              <p:nvPr/>
            </p:nvSpPr>
            <p:spPr bwMode="auto">
              <a:xfrm>
                <a:off x="4607" y="259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942" name="Oval 62"/>
              <p:cNvSpPr>
                <a:spLocks noChangeArrowheads="1"/>
              </p:cNvSpPr>
              <p:nvPr/>
            </p:nvSpPr>
            <p:spPr bwMode="auto">
              <a:xfrm>
                <a:off x="5135" y="259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943" name="Freeform 63"/>
              <p:cNvSpPr>
                <a:spLocks/>
              </p:cNvSpPr>
              <p:nvPr/>
            </p:nvSpPr>
            <p:spPr bwMode="auto">
              <a:xfrm>
                <a:off x="4665" y="2616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  <a:gd name="T4" fmla="*/ 0 60000 65536"/>
                  <a:gd name="T5" fmla="*/ 0 60000 65536"/>
                  <a:gd name="T6" fmla="*/ 0 w 233"/>
                  <a:gd name="T7" fmla="*/ 0 h 1"/>
                  <a:gd name="T8" fmla="*/ 233 w 23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44" name="Freeform 64"/>
              <p:cNvSpPr>
                <a:spLocks/>
              </p:cNvSpPr>
              <p:nvPr/>
            </p:nvSpPr>
            <p:spPr bwMode="auto">
              <a:xfrm>
                <a:off x="5187" y="2613"/>
                <a:ext cx="477" cy="3"/>
              </a:xfrm>
              <a:custGeom>
                <a:avLst/>
                <a:gdLst>
                  <a:gd name="T0" fmla="*/ 0 w 477"/>
                  <a:gd name="T1" fmla="*/ 3 h 3"/>
                  <a:gd name="T2" fmla="*/ 477 w 477"/>
                  <a:gd name="T3" fmla="*/ 0 h 3"/>
                  <a:gd name="T4" fmla="*/ 0 60000 65536"/>
                  <a:gd name="T5" fmla="*/ 0 60000 65536"/>
                  <a:gd name="T6" fmla="*/ 0 w 477"/>
                  <a:gd name="T7" fmla="*/ 0 h 3"/>
                  <a:gd name="T8" fmla="*/ 477 w 477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45" name="Text Box 65"/>
              <p:cNvSpPr txBox="1">
                <a:spLocks noChangeArrowheads="1"/>
              </p:cNvSpPr>
              <p:nvPr/>
            </p:nvSpPr>
            <p:spPr bwMode="auto">
              <a:xfrm>
                <a:off x="467" y="2471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 1</a:t>
                </a:r>
              </a:p>
            </p:txBody>
          </p:sp>
          <p:sp>
            <p:nvSpPr>
              <p:cNvPr id="36946" name="Rectangle 66"/>
              <p:cNvSpPr>
                <a:spLocks noChangeArrowheads="1"/>
              </p:cNvSpPr>
              <p:nvPr/>
            </p:nvSpPr>
            <p:spPr bwMode="auto">
              <a:xfrm>
                <a:off x="479" y="2352"/>
                <a:ext cx="239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36947" name="Text Box 67"/>
              <p:cNvSpPr txBox="1">
                <a:spLocks noChangeArrowheads="1"/>
              </p:cNvSpPr>
              <p:nvPr/>
            </p:nvSpPr>
            <p:spPr bwMode="auto">
              <a:xfrm>
                <a:off x="1006" y="2471"/>
                <a:ext cx="2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&amp; </a:t>
                </a:r>
              </a:p>
            </p:txBody>
          </p:sp>
          <p:sp>
            <p:nvSpPr>
              <p:cNvPr id="36948" name="Rectangle 68"/>
              <p:cNvSpPr>
                <a:spLocks noChangeArrowheads="1"/>
              </p:cNvSpPr>
              <p:nvPr/>
            </p:nvSpPr>
            <p:spPr bwMode="auto">
              <a:xfrm>
                <a:off x="1007" y="2352"/>
                <a:ext cx="238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36949" name="Oval 69"/>
              <p:cNvSpPr>
                <a:spLocks noChangeArrowheads="1"/>
              </p:cNvSpPr>
              <p:nvPr/>
            </p:nvSpPr>
            <p:spPr bwMode="auto">
              <a:xfrm>
                <a:off x="718" y="259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950" name="Oval 70"/>
              <p:cNvSpPr>
                <a:spLocks noChangeArrowheads="1"/>
              </p:cNvSpPr>
              <p:nvPr/>
            </p:nvSpPr>
            <p:spPr bwMode="auto">
              <a:xfrm>
                <a:off x="1246" y="259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951" name="Freeform 71"/>
              <p:cNvSpPr>
                <a:spLocks/>
              </p:cNvSpPr>
              <p:nvPr/>
            </p:nvSpPr>
            <p:spPr bwMode="auto">
              <a:xfrm>
                <a:off x="776" y="2616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  <a:gd name="T4" fmla="*/ 0 60000 65536"/>
                  <a:gd name="T5" fmla="*/ 0 60000 65536"/>
                  <a:gd name="T6" fmla="*/ 0 w 233"/>
                  <a:gd name="T7" fmla="*/ 0 h 1"/>
                  <a:gd name="T8" fmla="*/ 233 w 23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52" name="Freeform 72"/>
              <p:cNvSpPr>
                <a:spLocks/>
              </p:cNvSpPr>
              <p:nvPr/>
            </p:nvSpPr>
            <p:spPr bwMode="auto">
              <a:xfrm>
                <a:off x="1298" y="2613"/>
                <a:ext cx="477" cy="3"/>
              </a:xfrm>
              <a:custGeom>
                <a:avLst/>
                <a:gdLst>
                  <a:gd name="T0" fmla="*/ 0 w 477"/>
                  <a:gd name="T1" fmla="*/ 3 h 3"/>
                  <a:gd name="T2" fmla="*/ 477 w 477"/>
                  <a:gd name="T3" fmla="*/ 0 h 3"/>
                  <a:gd name="T4" fmla="*/ 0 60000 65536"/>
                  <a:gd name="T5" fmla="*/ 0 60000 65536"/>
                  <a:gd name="T6" fmla="*/ 0 w 477"/>
                  <a:gd name="T7" fmla="*/ 0 h 3"/>
                  <a:gd name="T8" fmla="*/ 477 w 477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53" name="Freeform 73"/>
              <p:cNvSpPr>
                <a:spLocks/>
              </p:cNvSpPr>
              <p:nvPr/>
            </p:nvSpPr>
            <p:spPr bwMode="auto">
              <a:xfrm>
                <a:off x="383" y="2582"/>
                <a:ext cx="96" cy="192"/>
              </a:xfrm>
              <a:custGeom>
                <a:avLst/>
                <a:gdLst>
                  <a:gd name="T0" fmla="*/ 96 w 96"/>
                  <a:gd name="T1" fmla="*/ 0 h 192"/>
                  <a:gd name="T2" fmla="*/ 0 w 96"/>
                  <a:gd name="T3" fmla="*/ 0 h 192"/>
                  <a:gd name="T4" fmla="*/ 0 w 96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192"/>
                  <a:gd name="T11" fmla="*/ 96 w 96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192">
                    <a:moveTo>
                      <a:pt x="96" y="0"/>
                    </a:moveTo>
                    <a:lnTo>
                      <a:pt x="0" y="0"/>
                    </a:lnTo>
                    <a:lnTo>
                      <a:pt x="0" y="192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54" name="Line 74"/>
              <p:cNvSpPr>
                <a:spLocks noChangeShapeType="1"/>
              </p:cNvSpPr>
              <p:nvPr/>
            </p:nvSpPr>
            <p:spPr bwMode="auto">
              <a:xfrm>
                <a:off x="330" y="2774"/>
                <a:ext cx="96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75"/>
          <p:cNvGrpSpPr>
            <a:grpSpLocks/>
          </p:cNvGrpSpPr>
          <p:nvPr/>
        </p:nvGrpSpPr>
        <p:grpSpPr bwMode="auto">
          <a:xfrm>
            <a:off x="1065213" y="4403725"/>
            <a:ext cx="912812" cy="1009650"/>
            <a:chOff x="671" y="3552"/>
            <a:chExt cx="575" cy="636"/>
          </a:xfrm>
        </p:grpSpPr>
        <p:sp>
          <p:nvSpPr>
            <p:cNvPr id="36904" name="Freeform 76"/>
            <p:cNvSpPr>
              <a:spLocks/>
            </p:cNvSpPr>
            <p:nvPr/>
          </p:nvSpPr>
          <p:spPr bwMode="auto">
            <a:xfrm>
              <a:off x="911" y="3552"/>
              <a:ext cx="96" cy="336"/>
            </a:xfrm>
            <a:custGeom>
              <a:avLst/>
              <a:gdLst>
                <a:gd name="T0" fmla="*/ 96 w 96"/>
                <a:gd name="T1" fmla="*/ 0 h 336"/>
                <a:gd name="T2" fmla="*/ 0 w 96"/>
                <a:gd name="T3" fmla="*/ 0 h 336"/>
                <a:gd name="T4" fmla="*/ 0 w 96"/>
                <a:gd name="T5" fmla="*/ 336 h 336"/>
                <a:gd name="T6" fmla="*/ 0 60000 65536"/>
                <a:gd name="T7" fmla="*/ 0 60000 65536"/>
                <a:gd name="T8" fmla="*/ 0 60000 65536"/>
                <a:gd name="T9" fmla="*/ 0 w 96"/>
                <a:gd name="T10" fmla="*/ 0 h 336"/>
                <a:gd name="T11" fmla="*/ 96 w 96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36">
                  <a:moveTo>
                    <a:pt x="96" y="0"/>
                  </a:move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5" name="Text Box 77"/>
            <p:cNvSpPr txBox="1">
              <a:spLocks noChangeArrowheads="1"/>
            </p:cNvSpPr>
            <p:nvPr/>
          </p:nvSpPr>
          <p:spPr bwMode="auto">
            <a:xfrm>
              <a:off x="671" y="3936"/>
              <a:ext cx="57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INTR</a:t>
              </a:r>
              <a:r>
                <a:rPr lang="en-US" altLang="zh-CN" sz="2000" baseline="-25000">
                  <a:solidFill>
                    <a:srgbClr val="0419E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906" name="Line 78"/>
            <p:cNvSpPr>
              <a:spLocks noChangeShapeType="1"/>
            </p:cNvSpPr>
            <p:nvPr/>
          </p:nvSpPr>
          <p:spPr bwMode="auto">
            <a:xfrm>
              <a:off x="729" y="3946"/>
              <a:ext cx="384" cy="0"/>
            </a:xfrm>
            <a:prstGeom prst="line">
              <a:avLst/>
            </a:prstGeom>
            <a:noFill/>
            <a:ln w="28575">
              <a:solidFill>
                <a:srgbClr val="0419E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79"/>
          <p:cNvGrpSpPr>
            <a:grpSpLocks/>
          </p:cNvGrpSpPr>
          <p:nvPr/>
        </p:nvGrpSpPr>
        <p:grpSpPr bwMode="auto">
          <a:xfrm>
            <a:off x="1371600" y="2687638"/>
            <a:ext cx="6175375" cy="1454150"/>
            <a:chOff x="882" y="2471"/>
            <a:chExt cx="3890" cy="916"/>
          </a:xfrm>
        </p:grpSpPr>
        <p:sp>
          <p:nvSpPr>
            <p:cNvPr id="36900" name="Freeform 80"/>
            <p:cNvSpPr>
              <a:spLocks/>
            </p:cNvSpPr>
            <p:nvPr/>
          </p:nvSpPr>
          <p:spPr bwMode="auto">
            <a:xfrm>
              <a:off x="882" y="2471"/>
              <a:ext cx="1" cy="916"/>
            </a:xfrm>
            <a:custGeom>
              <a:avLst/>
              <a:gdLst>
                <a:gd name="T0" fmla="*/ 0 w 1"/>
                <a:gd name="T1" fmla="*/ 0 h 916"/>
                <a:gd name="T2" fmla="*/ 1 w 1"/>
                <a:gd name="T3" fmla="*/ 916 h 916"/>
                <a:gd name="T4" fmla="*/ 0 60000 65536"/>
                <a:gd name="T5" fmla="*/ 0 60000 65536"/>
                <a:gd name="T6" fmla="*/ 0 w 1"/>
                <a:gd name="T7" fmla="*/ 0 h 916"/>
                <a:gd name="T8" fmla="*/ 1 w 1"/>
                <a:gd name="T9" fmla="*/ 916 h 9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16">
                  <a:moveTo>
                    <a:pt x="0" y="0"/>
                  </a:moveTo>
                  <a:lnTo>
                    <a:pt x="1" y="916"/>
                  </a:lnTo>
                </a:path>
              </a:pathLst>
            </a:custGeom>
            <a:noFill/>
            <a:ln w="38100">
              <a:solidFill>
                <a:srgbClr val="C28F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1" name="Freeform 81"/>
            <p:cNvSpPr>
              <a:spLocks/>
            </p:cNvSpPr>
            <p:nvPr/>
          </p:nvSpPr>
          <p:spPr bwMode="auto">
            <a:xfrm>
              <a:off x="2185" y="2471"/>
              <a:ext cx="1" cy="916"/>
            </a:xfrm>
            <a:custGeom>
              <a:avLst/>
              <a:gdLst>
                <a:gd name="T0" fmla="*/ 0 w 1"/>
                <a:gd name="T1" fmla="*/ 0 h 916"/>
                <a:gd name="T2" fmla="*/ 1 w 1"/>
                <a:gd name="T3" fmla="*/ 916 h 916"/>
                <a:gd name="T4" fmla="*/ 0 60000 65536"/>
                <a:gd name="T5" fmla="*/ 0 60000 65536"/>
                <a:gd name="T6" fmla="*/ 0 w 1"/>
                <a:gd name="T7" fmla="*/ 0 h 916"/>
                <a:gd name="T8" fmla="*/ 1 w 1"/>
                <a:gd name="T9" fmla="*/ 916 h 9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16">
                  <a:moveTo>
                    <a:pt x="0" y="0"/>
                  </a:moveTo>
                  <a:lnTo>
                    <a:pt x="1" y="916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2" name="Freeform 82"/>
            <p:cNvSpPr>
              <a:spLocks/>
            </p:cNvSpPr>
            <p:nvPr/>
          </p:nvSpPr>
          <p:spPr bwMode="auto">
            <a:xfrm>
              <a:off x="3481" y="2471"/>
              <a:ext cx="1" cy="916"/>
            </a:xfrm>
            <a:custGeom>
              <a:avLst/>
              <a:gdLst>
                <a:gd name="T0" fmla="*/ 0 w 1"/>
                <a:gd name="T1" fmla="*/ 0 h 916"/>
                <a:gd name="T2" fmla="*/ 1 w 1"/>
                <a:gd name="T3" fmla="*/ 916 h 916"/>
                <a:gd name="T4" fmla="*/ 0 60000 65536"/>
                <a:gd name="T5" fmla="*/ 0 60000 65536"/>
                <a:gd name="T6" fmla="*/ 0 w 1"/>
                <a:gd name="T7" fmla="*/ 0 h 916"/>
                <a:gd name="T8" fmla="*/ 1 w 1"/>
                <a:gd name="T9" fmla="*/ 916 h 9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16">
                  <a:moveTo>
                    <a:pt x="0" y="0"/>
                  </a:moveTo>
                  <a:lnTo>
                    <a:pt x="1" y="916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3" name="Freeform 83"/>
            <p:cNvSpPr>
              <a:spLocks/>
            </p:cNvSpPr>
            <p:nvPr/>
          </p:nvSpPr>
          <p:spPr bwMode="auto">
            <a:xfrm>
              <a:off x="4771" y="2471"/>
              <a:ext cx="1" cy="916"/>
            </a:xfrm>
            <a:custGeom>
              <a:avLst/>
              <a:gdLst>
                <a:gd name="T0" fmla="*/ 0 w 1"/>
                <a:gd name="T1" fmla="*/ 0 h 916"/>
                <a:gd name="T2" fmla="*/ 1 w 1"/>
                <a:gd name="T3" fmla="*/ 916 h 916"/>
                <a:gd name="T4" fmla="*/ 0 60000 65536"/>
                <a:gd name="T5" fmla="*/ 0 60000 65536"/>
                <a:gd name="T6" fmla="*/ 0 w 1"/>
                <a:gd name="T7" fmla="*/ 0 h 916"/>
                <a:gd name="T8" fmla="*/ 1 w 1"/>
                <a:gd name="T9" fmla="*/ 916 h 9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16">
                  <a:moveTo>
                    <a:pt x="0" y="0"/>
                  </a:moveTo>
                  <a:lnTo>
                    <a:pt x="1" y="916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34932" name="Text Box 84"/>
          <p:cNvSpPr txBox="1">
            <a:spLocks noChangeArrowheads="1"/>
          </p:cNvSpPr>
          <p:nvPr/>
        </p:nvSpPr>
        <p:spPr bwMode="auto">
          <a:xfrm>
            <a:off x="990600" y="556260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设备 1</a:t>
            </a:r>
            <a:r>
              <a:rPr lang="zh-CN" altLang="en-US" sz="2400" baseline="30000">
                <a:latin typeface="Times New Roman" panose="02020603050405020304" pitchFamily="18" charset="0"/>
              </a:rPr>
              <a:t>#</a:t>
            </a:r>
            <a:r>
              <a:rPr lang="zh-CN" altLang="en-US" sz="2400">
                <a:latin typeface="Times New Roman" panose="02020603050405020304" pitchFamily="18" charset="0"/>
              </a:rPr>
              <a:t>、2</a:t>
            </a:r>
            <a:r>
              <a:rPr lang="zh-CN" altLang="en-US" sz="2400" baseline="30000">
                <a:latin typeface="Times New Roman" panose="02020603050405020304" pitchFamily="18" charset="0"/>
              </a:rPr>
              <a:t>#</a:t>
            </a:r>
            <a:r>
              <a:rPr lang="zh-CN" altLang="en-US" sz="2400">
                <a:latin typeface="Times New Roman" panose="02020603050405020304" pitchFamily="18" charset="0"/>
              </a:rPr>
              <a:t>、3</a:t>
            </a:r>
            <a:r>
              <a:rPr lang="zh-CN" altLang="en-US" sz="2400" baseline="30000">
                <a:latin typeface="Times New Roman" panose="02020603050405020304" pitchFamily="18" charset="0"/>
              </a:rPr>
              <a:t>#</a:t>
            </a:r>
            <a:r>
              <a:rPr lang="zh-CN" altLang="en-US" sz="2400">
                <a:latin typeface="Times New Roman" panose="02020603050405020304" pitchFamily="18" charset="0"/>
              </a:rPr>
              <a:t>、4</a:t>
            </a:r>
            <a:r>
              <a:rPr lang="zh-CN" altLang="en-US" sz="2400" baseline="30000">
                <a:latin typeface="Times New Roman" panose="02020603050405020304" pitchFamily="18" charset="0"/>
              </a:rPr>
              <a:t>#</a:t>
            </a:r>
            <a:r>
              <a:rPr lang="zh-CN" altLang="en-US" sz="2400">
                <a:latin typeface="Times New Roman" panose="02020603050405020304" pitchFamily="18" charset="0"/>
              </a:rPr>
              <a:t> 优先级按 </a:t>
            </a:r>
            <a:r>
              <a:rPr lang="zh-CN" altLang="en-US" sz="2400">
                <a:solidFill>
                  <a:srgbClr val="0419E0"/>
                </a:solidFill>
                <a:latin typeface="Times New Roman" panose="02020603050405020304" pitchFamily="18" charset="0"/>
              </a:rPr>
              <a:t>降序排列</a:t>
            </a:r>
          </a:p>
        </p:txBody>
      </p:sp>
      <p:grpSp>
        <p:nvGrpSpPr>
          <p:cNvPr id="11" name="Group 103"/>
          <p:cNvGrpSpPr>
            <a:grpSpLocks/>
          </p:cNvGrpSpPr>
          <p:nvPr/>
        </p:nvGrpSpPr>
        <p:grpSpPr bwMode="auto">
          <a:xfrm>
            <a:off x="990600" y="6096000"/>
            <a:ext cx="7315200" cy="457200"/>
            <a:chOff x="624" y="3840"/>
            <a:chExt cx="4608" cy="288"/>
          </a:xfrm>
        </p:grpSpPr>
        <p:sp>
          <p:nvSpPr>
            <p:cNvPr id="36898" name="Text Box 86"/>
            <p:cNvSpPr txBox="1">
              <a:spLocks noChangeArrowheads="1"/>
            </p:cNvSpPr>
            <p:nvPr/>
          </p:nvSpPr>
          <p:spPr bwMode="auto">
            <a:xfrm>
              <a:off x="624" y="3840"/>
              <a:ext cx="46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INTR</a:t>
              </a:r>
              <a:r>
                <a:rPr lang="en-US" altLang="zh-CN" sz="2400" i="1" baseline="-25000">
                  <a:latin typeface="Times New Roman" panose="02020603050405020304" pitchFamily="18" charset="0"/>
                </a:rPr>
                <a:t>i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 </a:t>
              </a:r>
              <a:r>
                <a:rPr lang="en-US" altLang="zh-CN" sz="2400">
                  <a:latin typeface="Times New Roman" panose="02020603050405020304" pitchFamily="18" charset="0"/>
                </a:rPr>
                <a:t>= 1  </a:t>
              </a:r>
              <a:r>
                <a:rPr lang="zh-CN" altLang="en-US" sz="2400">
                  <a:latin typeface="Times New Roman" panose="02020603050405020304" pitchFamily="18" charset="0"/>
                </a:rPr>
                <a:t>有请求      即  </a:t>
              </a:r>
              <a:r>
                <a:rPr lang="en-US" altLang="zh-CN" sz="2400">
                  <a:solidFill>
                    <a:srgbClr val="0419E0"/>
                  </a:solidFill>
                  <a:latin typeface="Times New Roman" panose="02020603050405020304" pitchFamily="18" charset="0"/>
                </a:rPr>
                <a:t>INTR</a:t>
              </a:r>
              <a:r>
                <a:rPr lang="en-US" altLang="zh-CN" sz="2400" i="1" baseline="-25000">
                  <a:solidFill>
                    <a:srgbClr val="0419E0"/>
                  </a:solidFill>
                  <a:latin typeface="Times New Roman" panose="02020603050405020304" pitchFamily="18" charset="0"/>
                </a:rPr>
                <a:t>i</a:t>
              </a:r>
              <a:r>
                <a:rPr lang="zh-CN" altLang="en-US" sz="2400">
                  <a:solidFill>
                    <a:srgbClr val="0419E0"/>
                  </a:solidFill>
                  <a:latin typeface="Times New Roman" panose="02020603050405020304" pitchFamily="18" charset="0"/>
                </a:rPr>
                <a:t> = 0</a:t>
              </a:r>
            </a:p>
          </p:txBody>
        </p:sp>
        <p:sp>
          <p:nvSpPr>
            <p:cNvPr id="36899" name="Line 87"/>
            <p:cNvSpPr>
              <a:spLocks noChangeShapeType="1"/>
            </p:cNvSpPr>
            <p:nvPr/>
          </p:nvSpPr>
          <p:spPr bwMode="auto">
            <a:xfrm>
              <a:off x="2736" y="3888"/>
              <a:ext cx="472" cy="0"/>
            </a:xfrm>
            <a:prstGeom prst="line">
              <a:avLst/>
            </a:prstGeom>
            <a:noFill/>
            <a:ln w="28575">
              <a:solidFill>
                <a:srgbClr val="0419E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88"/>
          <p:cNvGrpSpPr>
            <a:grpSpLocks/>
          </p:cNvGrpSpPr>
          <p:nvPr/>
        </p:nvGrpSpPr>
        <p:grpSpPr bwMode="auto">
          <a:xfrm>
            <a:off x="523875" y="4102100"/>
            <a:ext cx="8467725" cy="306388"/>
            <a:chOff x="330" y="2584"/>
            <a:chExt cx="5334" cy="193"/>
          </a:xfrm>
        </p:grpSpPr>
        <p:grpSp>
          <p:nvGrpSpPr>
            <p:cNvPr id="36886" name="Group 89"/>
            <p:cNvGrpSpPr>
              <a:grpSpLocks/>
            </p:cNvGrpSpPr>
            <p:nvPr/>
          </p:nvGrpSpPr>
          <p:grpSpPr bwMode="auto">
            <a:xfrm>
              <a:off x="776" y="2613"/>
              <a:ext cx="4122" cy="4"/>
              <a:chOff x="776" y="2613"/>
              <a:chExt cx="4122" cy="4"/>
            </a:xfrm>
          </p:grpSpPr>
          <p:sp>
            <p:nvSpPr>
              <p:cNvPr id="36891" name="Freeform 90"/>
              <p:cNvSpPr>
                <a:spLocks/>
              </p:cNvSpPr>
              <p:nvPr/>
            </p:nvSpPr>
            <p:spPr bwMode="auto">
              <a:xfrm>
                <a:off x="2072" y="2616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  <a:gd name="T4" fmla="*/ 0 60000 65536"/>
                  <a:gd name="T5" fmla="*/ 0 60000 65536"/>
                  <a:gd name="T6" fmla="*/ 0 w 233"/>
                  <a:gd name="T7" fmla="*/ 0 h 1"/>
                  <a:gd name="T8" fmla="*/ 233 w 23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92" name="Freeform 91"/>
              <p:cNvSpPr>
                <a:spLocks/>
              </p:cNvSpPr>
              <p:nvPr/>
            </p:nvSpPr>
            <p:spPr bwMode="auto">
              <a:xfrm>
                <a:off x="2594" y="2613"/>
                <a:ext cx="477" cy="3"/>
              </a:xfrm>
              <a:custGeom>
                <a:avLst/>
                <a:gdLst>
                  <a:gd name="T0" fmla="*/ 0 w 477"/>
                  <a:gd name="T1" fmla="*/ 3 h 3"/>
                  <a:gd name="T2" fmla="*/ 477 w 477"/>
                  <a:gd name="T3" fmla="*/ 0 h 3"/>
                  <a:gd name="T4" fmla="*/ 0 60000 65536"/>
                  <a:gd name="T5" fmla="*/ 0 60000 65536"/>
                  <a:gd name="T6" fmla="*/ 0 w 477"/>
                  <a:gd name="T7" fmla="*/ 0 h 3"/>
                  <a:gd name="T8" fmla="*/ 477 w 477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38100">
                <a:solidFill>
                  <a:srgbClr val="C28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93" name="Freeform 92"/>
              <p:cNvSpPr>
                <a:spLocks/>
              </p:cNvSpPr>
              <p:nvPr/>
            </p:nvSpPr>
            <p:spPr bwMode="auto">
              <a:xfrm>
                <a:off x="3369" y="2616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  <a:gd name="T4" fmla="*/ 0 60000 65536"/>
                  <a:gd name="T5" fmla="*/ 0 60000 65536"/>
                  <a:gd name="T6" fmla="*/ 0 w 233"/>
                  <a:gd name="T7" fmla="*/ 0 h 1"/>
                  <a:gd name="T8" fmla="*/ 233 w 23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94" name="Freeform 93"/>
              <p:cNvSpPr>
                <a:spLocks/>
              </p:cNvSpPr>
              <p:nvPr/>
            </p:nvSpPr>
            <p:spPr bwMode="auto">
              <a:xfrm>
                <a:off x="3891" y="2613"/>
                <a:ext cx="477" cy="3"/>
              </a:xfrm>
              <a:custGeom>
                <a:avLst/>
                <a:gdLst>
                  <a:gd name="T0" fmla="*/ 0 w 477"/>
                  <a:gd name="T1" fmla="*/ 3 h 3"/>
                  <a:gd name="T2" fmla="*/ 477 w 477"/>
                  <a:gd name="T3" fmla="*/ 0 h 3"/>
                  <a:gd name="T4" fmla="*/ 0 60000 65536"/>
                  <a:gd name="T5" fmla="*/ 0 60000 65536"/>
                  <a:gd name="T6" fmla="*/ 0 w 477"/>
                  <a:gd name="T7" fmla="*/ 0 h 3"/>
                  <a:gd name="T8" fmla="*/ 477 w 477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38100">
                <a:solidFill>
                  <a:srgbClr val="C28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95" name="Freeform 94"/>
              <p:cNvSpPr>
                <a:spLocks/>
              </p:cNvSpPr>
              <p:nvPr/>
            </p:nvSpPr>
            <p:spPr bwMode="auto">
              <a:xfrm>
                <a:off x="4665" y="2616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  <a:gd name="T4" fmla="*/ 0 60000 65536"/>
                  <a:gd name="T5" fmla="*/ 0 60000 65536"/>
                  <a:gd name="T6" fmla="*/ 0 w 233"/>
                  <a:gd name="T7" fmla="*/ 0 h 1"/>
                  <a:gd name="T8" fmla="*/ 233 w 23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96" name="Freeform 95"/>
              <p:cNvSpPr>
                <a:spLocks/>
              </p:cNvSpPr>
              <p:nvPr/>
            </p:nvSpPr>
            <p:spPr bwMode="auto">
              <a:xfrm>
                <a:off x="776" y="2616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  <a:gd name="T4" fmla="*/ 0 60000 65536"/>
                  <a:gd name="T5" fmla="*/ 0 60000 65536"/>
                  <a:gd name="T6" fmla="*/ 0 w 233"/>
                  <a:gd name="T7" fmla="*/ 0 h 1"/>
                  <a:gd name="T8" fmla="*/ 233 w 23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38100">
                <a:solidFill>
                  <a:srgbClr val="C28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97" name="Freeform 96"/>
              <p:cNvSpPr>
                <a:spLocks/>
              </p:cNvSpPr>
              <p:nvPr/>
            </p:nvSpPr>
            <p:spPr bwMode="auto">
              <a:xfrm>
                <a:off x="1298" y="2613"/>
                <a:ext cx="477" cy="3"/>
              </a:xfrm>
              <a:custGeom>
                <a:avLst/>
                <a:gdLst>
                  <a:gd name="T0" fmla="*/ 0 w 477"/>
                  <a:gd name="T1" fmla="*/ 3 h 3"/>
                  <a:gd name="T2" fmla="*/ 477 w 477"/>
                  <a:gd name="T3" fmla="*/ 0 h 3"/>
                  <a:gd name="T4" fmla="*/ 0 60000 65536"/>
                  <a:gd name="T5" fmla="*/ 0 60000 65536"/>
                  <a:gd name="T6" fmla="*/ 0 w 477"/>
                  <a:gd name="T7" fmla="*/ 0 h 3"/>
                  <a:gd name="T8" fmla="*/ 477 w 477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38100">
                <a:solidFill>
                  <a:srgbClr val="C28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887" name="Group 97"/>
            <p:cNvGrpSpPr>
              <a:grpSpLocks/>
            </p:cNvGrpSpPr>
            <p:nvPr/>
          </p:nvGrpSpPr>
          <p:grpSpPr bwMode="auto">
            <a:xfrm>
              <a:off x="330" y="2584"/>
              <a:ext cx="144" cy="193"/>
              <a:chOff x="336" y="3168"/>
              <a:chExt cx="144" cy="193"/>
            </a:xfrm>
          </p:grpSpPr>
          <p:sp>
            <p:nvSpPr>
              <p:cNvPr id="36889" name="Freeform 98"/>
              <p:cNvSpPr>
                <a:spLocks/>
              </p:cNvSpPr>
              <p:nvPr/>
            </p:nvSpPr>
            <p:spPr bwMode="auto">
              <a:xfrm>
                <a:off x="384" y="3168"/>
                <a:ext cx="96" cy="192"/>
              </a:xfrm>
              <a:custGeom>
                <a:avLst/>
                <a:gdLst>
                  <a:gd name="T0" fmla="*/ 96 w 96"/>
                  <a:gd name="T1" fmla="*/ 0 h 192"/>
                  <a:gd name="T2" fmla="*/ 0 w 96"/>
                  <a:gd name="T3" fmla="*/ 0 h 192"/>
                  <a:gd name="T4" fmla="*/ 0 w 96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192"/>
                  <a:gd name="T11" fmla="*/ 96 w 96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192">
                    <a:moveTo>
                      <a:pt x="96" y="0"/>
                    </a:moveTo>
                    <a:lnTo>
                      <a:pt x="0" y="0"/>
                    </a:lnTo>
                    <a:lnTo>
                      <a:pt x="0" y="192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90" name="Line 99"/>
              <p:cNvSpPr>
                <a:spLocks noChangeShapeType="1"/>
              </p:cNvSpPr>
              <p:nvPr/>
            </p:nvSpPr>
            <p:spPr bwMode="auto">
              <a:xfrm>
                <a:off x="336" y="3360"/>
                <a:ext cx="96" cy="1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6888" name="Freeform 100"/>
            <p:cNvSpPr>
              <a:spLocks/>
            </p:cNvSpPr>
            <p:nvPr/>
          </p:nvSpPr>
          <p:spPr bwMode="auto">
            <a:xfrm>
              <a:off x="5187" y="2613"/>
              <a:ext cx="477" cy="3"/>
            </a:xfrm>
            <a:custGeom>
              <a:avLst/>
              <a:gdLst>
                <a:gd name="T0" fmla="*/ 0 w 477"/>
                <a:gd name="T1" fmla="*/ 3 h 3"/>
                <a:gd name="T2" fmla="*/ 477 w 477"/>
                <a:gd name="T3" fmla="*/ 0 h 3"/>
                <a:gd name="T4" fmla="*/ 0 60000 65536"/>
                <a:gd name="T5" fmla="*/ 0 60000 65536"/>
                <a:gd name="T6" fmla="*/ 0 w 477"/>
                <a:gd name="T7" fmla="*/ 0 h 3"/>
                <a:gd name="T8" fmla="*/ 477 w 477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77" h="3">
                  <a:moveTo>
                    <a:pt x="0" y="3"/>
                  </a:moveTo>
                  <a:lnTo>
                    <a:pt x="477" y="0"/>
                  </a:lnTo>
                </a:path>
              </a:pathLst>
            </a:custGeom>
            <a:noFill/>
            <a:ln w="38100">
              <a:solidFill>
                <a:srgbClr val="CC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2" name="日期占位符 10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23E9C31-0109-4C68-8356-DCEA2BFB2B1F}" type="datetime1">
              <a:rPr lang="zh-CN" altLang="en-US"/>
              <a:pPr>
                <a:defRPr/>
              </a:pPr>
              <a:t>2018/11/28</a:t>
            </a:fld>
            <a:endParaRPr lang="en-US" altLang="zh-CN"/>
          </a:p>
        </p:txBody>
      </p:sp>
      <p:sp>
        <p:nvSpPr>
          <p:cNvPr id="36885" name="灯片编号占位符 10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fld id="{E5718106-D02C-4DAC-97BE-650C058BFEFE}" type="slidenum">
              <a:rPr lang="zh-CN" altLang="en-US" sz="900">
                <a:solidFill>
                  <a:srgbClr val="898989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t>32</a:t>
            </a:fld>
            <a:endParaRPr lang="en-US" altLang="zh-CN" sz="900">
              <a:solidFill>
                <a:srgbClr val="898989"/>
              </a:solidFill>
              <a:latin typeface="宋体" panose="02010600030101010101" pitchFamily="2" charset="-122"/>
            </a:endParaRPr>
          </a:p>
        </p:txBody>
      </p:sp>
      <p:sp>
        <p:nvSpPr>
          <p:cNvPr id="105" name="Text Box 167"/>
          <p:cNvSpPr txBox="1">
            <a:spLocks noChangeArrowheads="1"/>
          </p:cNvSpPr>
          <p:nvPr/>
        </p:nvSpPr>
        <p:spPr bwMode="auto">
          <a:xfrm>
            <a:off x="2435225" y="1603376"/>
            <a:ext cx="5899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程序查询方式（详见组成原理第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8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章） 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2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3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3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autoUpdateAnimBg="0"/>
      <p:bldP spid="334852" grpId="0" autoUpdateAnimBg="0"/>
      <p:bldP spid="334853" grpId="0" autoUpdateAnimBg="0"/>
      <p:bldP spid="334854" grpId="0" autoUpdateAnimBg="0"/>
      <p:bldP spid="334855" grpId="0" animBg="1"/>
      <p:bldP spid="334932" grpId="0" autoUpdateAnimBg="0"/>
      <p:bldP spid="10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41413" y="2438400"/>
            <a:ext cx="7546975" cy="811213"/>
            <a:chOff x="719" y="1536"/>
            <a:chExt cx="4754" cy="511"/>
          </a:xfrm>
        </p:grpSpPr>
        <p:sp>
          <p:nvSpPr>
            <p:cNvPr id="38038" name="Text Box 3"/>
            <p:cNvSpPr txBox="1">
              <a:spLocks noChangeArrowheads="1"/>
            </p:cNvSpPr>
            <p:nvPr/>
          </p:nvSpPr>
          <p:spPr bwMode="auto">
            <a:xfrm>
              <a:off x="908" y="179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039" name="Rectangle 4"/>
            <p:cNvSpPr>
              <a:spLocks noChangeArrowheads="1"/>
            </p:cNvSpPr>
            <p:nvPr/>
          </p:nvSpPr>
          <p:spPr bwMode="auto">
            <a:xfrm>
              <a:off x="719" y="1802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8040" name="Oval 5"/>
            <p:cNvSpPr>
              <a:spLocks noChangeArrowheads="1"/>
            </p:cNvSpPr>
            <p:nvPr/>
          </p:nvSpPr>
          <p:spPr bwMode="auto">
            <a:xfrm>
              <a:off x="985" y="1750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041" name="Freeform 6"/>
            <p:cNvSpPr>
              <a:spLocks/>
            </p:cNvSpPr>
            <p:nvPr/>
          </p:nvSpPr>
          <p:spPr bwMode="auto">
            <a:xfrm rot="10800000">
              <a:off x="1006" y="1549"/>
              <a:ext cx="1" cy="210"/>
            </a:xfrm>
            <a:custGeom>
              <a:avLst/>
              <a:gdLst>
                <a:gd name="T0" fmla="*/ 0 w 1"/>
                <a:gd name="T1" fmla="*/ 0 h 210"/>
                <a:gd name="T2" fmla="*/ 0 w 1"/>
                <a:gd name="T3" fmla="*/ 210 h 210"/>
                <a:gd name="T4" fmla="*/ 0 60000 65536"/>
                <a:gd name="T5" fmla="*/ 0 60000 65536"/>
                <a:gd name="T6" fmla="*/ 0 w 1"/>
                <a:gd name="T7" fmla="*/ 0 h 210"/>
                <a:gd name="T8" fmla="*/ 1 w 1"/>
                <a:gd name="T9" fmla="*/ 210 h 2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10">
                  <a:moveTo>
                    <a:pt x="0" y="0"/>
                  </a:moveTo>
                  <a:lnTo>
                    <a:pt x="0" y="21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042" name="Text Box 7"/>
            <p:cNvSpPr txBox="1">
              <a:spLocks noChangeArrowheads="1"/>
            </p:cNvSpPr>
            <p:nvPr/>
          </p:nvSpPr>
          <p:spPr bwMode="auto">
            <a:xfrm>
              <a:off x="1033" y="1536"/>
              <a:ext cx="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INTP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043" name="Text Box 8"/>
            <p:cNvSpPr txBox="1">
              <a:spLocks noChangeArrowheads="1"/>
            </p:cNvSpPr>
            <p:nvPr/>
          </p:nvSpPr>
          <p:spPr bwMode="auto">
            <a:xfrm>
              <a:off x="2217" y="179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044" name="Rectangle 9"/>
            <p:cNvSpPr>
              <a:spLocks noChangeArrowheads="1"/>
            </p:cNvSpPr>
            <p:nvPr/>
          </p:nvSpPr>
          <p:spPr bwMode="auto">
            <a:xfrm>
              <a:off x="2022" y="1802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8045" name="Oval 10"/>
            <p:cNvSpPr>
              <a:spLocks noChangeArrowheads="1"/>
            </p:cNvSpPr>
            <p:nvPr/>
          </p:nvSpPr>
          <p:spPr bwMode="auto">
            <a:xfrm>
              <a:off x="2288" y="1750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046" name="Freeform 11"/>
            <p:cNvSpPr>
              <a:spLocks/>
            </p:cNvSpPr>
            <p:nvPr/>
          </p:nvSpPr>
          <p:spPr bwMode="auto">
            <a:xfrm rot="10800000">
              <a:off x="2309" y="1549"/>
              <a:ext cx="1" cy="210"/>
            </a:xfrm>
            <a:custGeom>
              <a:avLst/>
              <a:gdLst>
                <a:gd name="T0" fmla="*/ 0 w 1"/>
                <a:gd name="T1" fmla="*/ 0 h 210"/>
                <a:gd name="T2" fmla="*/ 0 w 1"/>
                <a:gd name="T3" fmla="*/ 210 h 210"/>
                <a:gd name="T4" fmla="*/ 0 60000 65536"/>
                <a:gd name="T5" fmla="*/ 0 60000 65536"/>
                <a:gd name="T6" fmla="*/ 0 w 1"/>
                <a:gd name="T7" fmla="*/ 0 h 210"/>
                <a:gd name="T8" fmla="*/ 1 w 1"/>
                <a:gd name="T9" fmla="*/ 210 h 2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10">
                  <a:moveTo>
                    <a:pt x="0" y="0"/>
                  </a:moveTo>
                  <a:lnTo>
                    <a:pt x="0" y="21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047" name="Text Box 12"/>
            <p:cNvSpPr txBox="1">
              <a:spLocks noChangeArrowheads="1"/>
            </p:cNvSpPr>
            <p:nvPr/>
          </p:nvSpPr>
          <p:spPr bwMode="auto">
            <a:xfrm>
              <a:off x="2336" y="1536"/>
              <a:ext cx="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INTP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8048" name="Text Box 13"/>
            <p:cNvSpPr txBox="1">
              <a:spLocks noChangeArrowheads="1"/>
            </p:cNvSpPr>
            <p:nvPr/>
          </p:nvSpPr>
          <p:spPr bwMode="auto">
            <a:xfrm>
              <a:off x="3509" y="179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049" name="Rectangle 14"/>
            <p:cNvSpPr>
              <a:spLocks noChangeArrowheads="1"/>
            </p:cNvSpPr>
            <p:nvPr/>
          </p:nvSpPr>
          <p:spPr bwMode="auto">
            <a:xfrm>
              <a:off x="3318" y="1802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8050" name="Oval 15"/>
            <p:cNvSpPr>
              <a:spLocks noChangeArrowheads="1"/>
            </p:cNvSpPr>
            <p:nvPr/>
          </p:nvSpPr>
          <p:spPr bwMode="auto">
            <a:xfrm>
              <a:off x="3584" y="1750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051" name="Freeform 16"/>
            <p:cNvSpPr>
              <a:spLocks/>
            </p:cNvSpPr>
            <p:nvPr/>
          </p:nvSpPr>
          <p:spPr bwMode="auto">
            <a:xfrm rot="10800000">
              <a:off x="3605" y="1549"/>
              <a:ext cx="1" cy="210"/>
            </a:xfrm>
            <a:custGeom>
              <a:avLst/>
              <a:gdLst>
                <a:gd name="T0" fmla="*/ 0 w 1"/>
                <a:gd name="T1" fmla="*/ 0 h 210"/>
                <a:gd name="T2" fmla="*/ 0 w 1"/>
                <a:gd name="T3" fmla="*/ 210 h 210"/>
                <a:gd name="T4" fmla="*/ 0 60000 65536"/>
                <a:gd name="T5" fmla="*/ 0 60000 65536"/>
                <a:gd name="T6" fmla="*/ 0 w 1"/>
                <a:gd name="T7" fmla="*/ 0 h 210"/>
                <a:gd name="T8" fmla="*/ 1 w 1"/>
                <a:gd name="T9" fmla="*/ 210 h 2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10">
                  <a:moveTo>
                    <a:pt x="0" y="0"/>
                  </a:moveTo>
                  <a:lnTo>
                    <a:pt x="0" y="21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052" name="Text Box 17"/>
            <p:cNvSpPr txBox="1">
              <a:spLocks noChangeArrowheads="1"/>
            </p:cNvSpPr>
            <p:nvPr/>
          </p:nvSpPr>
          <p:spPr bwMode="auto">
            <a:xfrm>
              <a:off x="3632" y="1536"/>
              <a:ext cx="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INTP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8053" name="Text Box 18"/>
            <p:cNvSpPr txBox="1">
              <a:spLocks noChangeArrowheads="1"/>
            </p:cNvSpPr>
            <p:nvPr/>
          </p:nvSpPr>
          <p:spPr bwMode="auto">
            <a:xfrm>
              <a:off x="4806" y="179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054" name="Rectangle 19"/>
            <p:cNvSpPr>
              <a:spLocks noChangeArrowheads="1"/>
            </p:cNvSpPr>
            <p:nvPr/>
          </p:nvSpPr>
          <p:spPr bwMode="auto">
            <a:xfrm>
              <a:off x="4608" y="1802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8055" name="Oval 20"/>
            <p:cNvSpPr>
              <a:spLocks noChangeArrowheads="1"/>
            </p:cNvSpPr>
            <p:nvPr/>
          </p:nvSpPr>
          <p:spPr bwMode="auto">
            <a:xfrm>
              <a:off x="4874" y="1750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056" name="Freeform 21"/>
            <p:cNvSpPr>
              <a:spLocks/>
            </p:cNvSpPr>
            <p:nvPr/>
          </p:nvSpPr>
          <p:spPr bwMode="auto">
            <a:xfrm rot="10800000">
              <a:off x="4895" y="1549"/>
              <a:ext cx="1" cy="210"/>
            </a:xfrm>
            <a:custGeom>
              <a:avLst/>
              <a:gdLst>
                <a:gd name="T0" fmla="*/ 0 w 1"/>
                <a:gd name="T1" fmla="*/ 0 h 210"/>
                <a:gd name="T2" fmla="*/ 0 w 1"/>
                <a:gd name="T3" fmla="*/ 210 h 210"/>
                <a:gd name="T4" fmla="*/ 0 60000 65536"/>
                <a:gd name="T5" fmla="*/ 0 60000 65536"/>
                <a:gd name="T6" fmla="*/ 0 w 1"/>
                <a:gd name="T7" fmla="*/ 0 h 210"/>
                <a:gd name="T8" fmla="*/ 1 w 1"/>
                <a:gd name="T9" fmla="*/ 210 h 2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10">
                  <a:moveTo>
                    <a:pt x="0" y="0"/>
                  </a:moveTo>
                  <a:lnTo>
                    <a:pt x="0" y="21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057" name="Text Box 22"/>
            <p:cNvSpPr txBox="1">
              <a:spLocks noChangeArrowheads="1"/>
            </p:cNvSpPr>
            <p:nvPr/>
          </p:nvSpPr>
          <p:spPr bwMode="auto">
            <a:xfrm>
              <a:off x="4922" y="1536"/>
              <a:ext cx="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INTP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141413" y="3457575"/>
            <a:ext cx="7088187" cy="476250"/>
            <a:chOff x="719" y="2178"/>
            <a:chExt cx="4465" cy="300"/>
          </a:xfrm>
        </p:grpSpPr>
        <p:sp>
          <p:nvSpPr>
            <p:cNvPr id="38026" name="Text Box 24"/>
            <p:cNvSpPr txBox="1">
              <a:spLocks noChangeArrowheads="1"/>
            </p:cNvSpPr>
            <p:nvPr/>
          </p:nvSpPr>
          <p:spPr bwMode="auto">
            <a:xfrm>
              <a:off x="897" y="2228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38027" name="Rectangle 25"/>
            <p:cNvSpPr>
              <a:spLocks noChangeArrowheads="1"/>
            </p:cNvSpPr>
            <p:nvPr/>
          </p:nvSpPr>
          <p:spPr bwMode="auto">
            <a:xfrm>
              <a:off x="719" y="2237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8028" name="Oval 26"/>
            <p:cNvSpPr>
              <a:spLocks noChangeArrowheads="1"/>
            </p:cNvSpPr>
            <p:nvPr/>
          </p:nvSpPr>
          <p:spPr bwMode="auto">
            <a:xfrm>
              <a:off x="985" y="2178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029" name="Text Box 27"/>
            <p:cNvSpPr txBox="1">
              <a:spLocks noChangeArrowheads="1"/>
            </p:cNvSpPr>
            <p:nvPr/>
          </p:nvSpPr>
          <p:spPr bwMode="auto">
            <a:xfrm>
              <a:off x="2199" y="2228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38030" name="Rectangle 28"/>
            <p:cNvSpPr>
              <a:spLocks noChangeArrowheads="1"/>
            </p:cNvSpPr>
            <p:nvPr/>
          </p:nvSpPr>
          <p:spPr bwMode="auto">
            <a:xfrm>
              <a:off x="2022" y="2237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8031" name="Oval 29"/>
            <p:cNvSpPr>
              <a:spLocks noChangeArrowheads="1"/>
            </p:cNvSpPr>
            <p:nvPr/>
          </p:nvSpPr>
          <p:spPr bwMode="auto">
            <a:xfrm>
              <a:off x="2288" y="2178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032" name="Text Box 30"/>
            <p:cNvSpPr txBox="1">
              <a:spLocks noChangeArrowheads="1"/>
            </p:cNvSpPr>
            <p:nvPr/>
          </p:nvSpPr>
          <p:spPr bwMode="auto">
            <a:xfrm>
              <a:off x="3495" y="2228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38033" name="Rectangle 31"/>
            <p:cNvSpPr>
              <a:spLocks noChangeArrowheads="1"/>
            </p:cNvSpPr>
            <p:nvPr/>
          </p:nvSpPr>
          <p:spPr bwMode="auto">
            <a:xfrm>
              <a:off x="3318" y="2237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8034" name="Oval 32"/>
            <p:cNvSpPr>
              <a:spLocks noChangeArrowheads="1"/>
            </p:cNvSpPr>
            <p:nvPr/>
          </p:nvSpPr>
          <p:spPr bwMode="auto">
            <a:xfrm>
              <a:off x="3584" y="2178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035" name="Text Box 33"/>
            <p:cNvSpPr txBox="1">
              <a:spLocks noChangeArrowheads="1"/>
            </p:cNvSpPr>
            <p:nvPr/>
          </p:nvSpPr>
          <p:spPr bwMode="auto">
            <a:xfrm>
              <a:off x="4791" y="2228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38036" name="Rectangle 34"/>
            <p:cNvSpPr>
              <a:spLocks noChangeArrowheads="1"/>
            </p:cNvSpPr>
            <p:nvPr/>
          </p:nvSpPr>
          <p:spPr bwMode="auto">
            <a:xfrm>
              <a:off x="4608" y="2237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8037" name="Oval 35"/>
            <p:cNvSpPr>
              <a:spLocks noChangeArrowheads="1"/>
            </p:cNvSpPr>
            <p:nvPr/>
          </p:nvSpPr>
          <p:spPr bwMode="auto">
            <a:xfrm>
              <a:off x="4874" y="2178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1600200" y="3243263"/>
            <a:ext cx="6175375" cy="228600"/>
            <a:chOff x="1008" y="2043"/>
            <a:chExt cx="3890" cy="144"/>
          </a:xfrm>
        </p:grpSpPr>
        <p:sp>
          <p:nvSpPr>
            <p:cNvPr id="38022" name="Freeform 37"/>
            <p:cNvSpPr>
              <a:spLocks/>
            </p:cNvSpPr>
            <p:nvPr/>
          </p:nvSpPr>
          <p:spPr bwMode="auto">
            <a:xfrm>
              <a:off x="1008" y="2043"/>
              <a:ext cx="1" cy="144"/>
            </a:xfrm>
            <a:custGeom>
              <a:avLst/>
              <a:gdLst>
                <a:gd name="T0" fmla="*/ 0 w 1"/>
                <a:gd name="T1" fmla="*/ 0 h 144"/>
                <a:gd name="T2" fmla="*/ 0 w 1"/>
                <a:gd name="T3" fmla="*/ 144 h 144"/>
                <a:gd name="T4" fmla="*/ 0 60000 65536"/>
                <a:gd name="T5" fmla="*/ 0 60000 65536"/>
                <a:gd name="T6" fmla="*/ 0 w 1"/>
                <a:gd name="T7" fmla="*/ 0 h 144"/>
                <a:gd name="T8" fmla="*/ 1 w 1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44">
                  <a:moveTo>
                    <a:pt x="0" y="0"/>
                  </a:moveTo>
                  <a:lnTo>
                    <a:pt x="0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023" name="Freeform 38"/>
            <p:cNvSpPr>
              <a:spLocks/>
            </p:cNvSpPr>
            <p:nvPr/>
          </p:nvSpPr>
          <p:spPr bwMode="auto">
            <a:xfrm>
              <a:off x="2311" y="2043"/>
              <a:ext cx="1" cy="144"/>
            </a:xfrm>
            <a:custGeom>
              <a:avLst/>
              <a:gdLst>
                <a:gd name="T0" fmla="*/ 0 w 1"/>
                <a:gd name="T1" fmla="*/ 0 h 144"/>
                <a:gd name="T2" fmla="*/ 0 w 1"/>
                <a:gd name="T3" fmla="*/ 144 h 144"/>
                <a:gd name="T4" fmla="*/ 0 60000 65536"/>
                <a:gd name="T5" fmla="*/ 0 60000 65536"/>
                <a:gd name="T6" fmla="*/ 0 w 1"/>
                <a:gd name="T7" fmla="*/ 0 h 144"/>
                <a:gd name="T8" fmla="*/ 1 w 1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44">
                  <a:moveTo>
                    <a:pt x="0" y="0"/>
                  </a:moveTo>
                  <a:lnTo>
                    <a:pt x="0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024" name="Freeform 39"/>
            <p:cNvSpPr>
              <a:spLocks/>
            </p:cNvSpPr>
            <p:nvPr/>
          </p:nvSpPr>
          <p:spPr bwMode="auto">
            <a:xfrm>
              <a:off x="3607" y="2043"/>
              <a:ext cx="1" cy="144"/>
            </a:xfrm>
            <a:custGeom>
              <a:avLst/>
              <a:gdLst>
                <a:gd name="T0" fmla="*/ 0 w 1"/>
                <a:gd name="T1" fmla="*/ 0 h 144"/>
                <a:gd name="T2" fmla="*/ 0 w 1"/>
                <a:gd name="T3" fmla="*/ 144 h 144"/>
                <a:gd name="T4" fmla="*/ 0 60000 65536"/>
                <a:gd name="T5" fmla="*/ 0 60000 65536"/>
                <a:gd name="T6" fmla="*/ 0 w 1"/>
                <a:gd name="T7" fmla="*/ 0 h 144"/>
                <a:gd name="T8" fmla="*/ 1 w 1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44">
                  <a:moveTo>
                    <a:pt x="0" y="0"/>
                  </a:moveTo>
                  <a:lnTo>
                    <a:pt x="0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025" name="Freeform 40"/>
            <p:cNvSpPr>
              <a:spLocks/>
            </p:cNvSpPr>
            <p:nvPr/>
          </p:nvSpPr>
          <p:spPr bwMode="auto">
            <a:xfrm>
              <a:off x="4897" y="2043"/>
              <a:ext cx="1" cy="144"/>
            </a:xfrm>
            <a:custGeom>
              <a:avLst/>
              <a:gdLst>
                <a:gd name="T0" fmla="*/ 0 w 1"/>
                <a:gd name="T1" fmla="*/ 0 h 144"/>
                <a:gd name="T2" fmla="*/ 0 w 1"/>
                <a:gd name="T3" fmla="*/ 144 h 144"/>
                <a:gd name="T4" fmla="*/ 0 60000 65536"/>
                <a:gd name="T5" fmla="*/ 0 60000 65536"/>
                <a:gd name="T6" fmla="*/ 0 w 1"/>
                <a:gd name="T7" fmla="*/ 0 h 144"/>
                <a:gd name="T8" fmla="*/ 1 w 1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44">
                  <a:moveTo>
                    <a:pt x="0" y="0"/>
                  </a:moveTo>
                  <a:lnTo>
                    <a:pt x="0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1839913" y="3886200"/>
            <a:ext cx="7151687" cy="396875"/>
            <a:chOff x="1159" y="2448"/>
            <a:chExt cx="4505" cy="250"/>
          </a:xfrm>
        </p:grpSpPr>
        <p:sp>
          <p:nvSpPr>
            <p:cNvPr id="38014" name="Freeform 42"/>
            <p:cNvSpPr>
              <a:spLocks/>
            </p:cNvSpPr>
            <p:nvPr/>
          </p:nvSpPr>
          <p:spPr bwMode="auto">
            <a:xfrm>
              <a:off x="1159" y="2473"/>
              <a:ext cx="384" cy="215"/>
            </a:xfrm>
            <a:custGeom>
              <a:avLst/>
              <a:gdLst>
                <a:gd name="T0" fmla="*/ 0 w 384"/>
                <a:gd name="T1" fmla="*/ 0 h 129"/>
                <a:gd name="T2" fmla="*/ 0 w 384"/>
                <a:gd name="T3" fmla="*/ 2763 h 129"/>
                <a:gd name="T4" fmla="*/ 384 w 384"/>
                <a:gd name="T5" fmla="*/ 2763 h 129"/>
                <a:gd name="T6" fmla="*/ 0 60000 65536"/>
                <a:gd name="T7" fmla="*/ 0 60000 65536"/>
                <a:gd name="T8" fmla="*/ 0 60000 65536"/>
                <a:gd name="T9" fmla="*/ 0 w 384"/>
                <a:gd name="T10" fmla="*/ 0 h 129"/>
                <a:gd name="T11" fmla="*/ 384 w 384"/>
                <a:gd name="T12" fmla="*/ 129 h 1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29">
                  <a:moveTo>
                    <a:pt x="0" y="0"/>
                  </a:moveTo>
                  <a:lnTo>
                    <a:pt x="0" y="129"/>
                  </a:lnTo>
                  <a:lnTo>
                    <a:pt x="384" y="12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015" name="Text Box 43"/>
            <p:cNvSpPr txBox="1">
              <a:spLocks noChangeArrowheads="1"/>
            </p:cNvSpPr>
            <p:nvPr/>
          </p:nvSpPr>
          <p:spPr bwMode="auto">
            <a:xfrm>
              <a:off x="1207" y="2448"/>
              <a:ext cx="5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INTR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016" name="Freeform 44"/>
            <p:cNvSpPr>
              <a:spLocks/>
            </p:cNvSpPr>
            <p:nvPr/>
          </p:nvSpPr>
          <p:spPr bwMode="auto">
            <a:xfrm>
              <a:off x="2455" y="2473"/>
              <a:ext cx="384" cy="215"/>
            </a:xfrm>
            <a:custGeom>
              <a:avLst/>
              <a:gdLst>
                <a:gd name="T0" fmla="*/ 0 w 384"/>
                <a:gd name="T1" fmla="*/ 0 h 129"/>
                <a:gd name="T2" fmla="*/ 0 w 384"/>
                <a:gd name="T3" fmla="*/ 2763 h 129"/>
                <a:gd name="T4" fmla="*/ 384 w 384"/>
                <a:gd name="T5" fmla="*/ 2763 h 129"/>
                <a:gd name="T6" fmla="*/ 0 60000 65536"/>
                <a:gd name="T7" fmla="*/ 0 60000 65536"/>
                <a:gd name="T8" fmla="*/ 0 60000 65536"/>
                <a:gd name="T9" fmla="*/ 0 w 384"/>
                <a:gd name="T10" fmla="*/ 0 h 129"/>
                <a:gd name="T11" fmla="*/ 384 w 384"/>
                <a:gd name="T12" fmla="*/ 129 h 1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29">
                  <a:moveTo>
                    <a:pt x="0" y="0"/>
                  </a:moveTo>
                  <a:lnTo>
                    <a:pt x="0" y="129"/>
                  </a:lnTo>
                  <a:lnTo>
                    <a:pt x="384" y="12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017" name="Text Box 45"/>
            <p:cNvSpPr txBox="1">
              <a:spLocks noChangeArrowheads="1"/>
            </p:cNvSpPr>
            <p:nvPr/>
          </p:nvSpPr>
          <p:spPr bwMode="auto">
            <a:xfrm>
              <a:off x="2503" y="2448"/>
              <a:ext cx="5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INTR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8018" name="Freeform 46"/>
            <p:cNvSpPr>
              <a:spLocks/>
            </p:cNvSpPr>
            <p:nvPr/>
          </p:nvSpPr>
          <p:spPr bwMode="auto">
            <a:xfrm>
              <a:off x="3792" y="2473"/>
              <a:ext cx="384" cy="215"/>
            </a:xfrm>
            <a:custGeom>
              <a:avLst/>
              <a:gdLst>
                <a:gd name="T0" fmla="*/ 0 w 384"/>
                <a:gd name="T1" fmla="*/ 0 h 129"/>
                <a:gd name="T2" fmla="*/ 0 w 384"/>
                <a:gd name="T3" fmla="*/ 2763 h 129"/>
                <a:gd name="T4" fmla="*/ 384 w 384"/>
                <a:gd name="T5" fmla="*/ 2763 h 129"/>
                <a:gd name="T6" fmla="*/ 0 60000 65536"/>
                <a:gd name="T7" fmla="*/ 0 60000 65536"/>
                <a:gd name="T8" fmla="*/ 0 60000 65536"/>
                <a:gd name="T9" fmla="*/ 0 w 384"/>
                <a:gd name="T10" fmla="*/ 0 h 129"/>
                <a:gd name="T11" fmla="*/ 384 w 384"/>
                <a:gd name="T12" fmla="*/ 129 h 1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29">
                  <a:moveTo>
                    <a:pt x="0" y="0"/>
                  </a:moveTo>
                  <a:lnTo>
                    <a:pt x="0" y="129"/>
                  </a:lnTo>
                  <a:lnTo>
                    <a:pt x="384" y="12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019" name="Text Box 47"/>
            <p:cNvSpPr txBox="1">
              <a:spLocks noChangeArrowheads="1"/>
            </p:cNvSpPr>
            <p:nvPr/>
          </p:nvSpPr>
          <p:spPr bwMode="auto">
            <a:xfrm>
              <a:off x="3840" y="2448"/>
              <a:ext cx="5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INTR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8020" name="Freeform 48"/>
            <p:cNvSpPr>
              <a:spLocks/>
            </p:cNvSpPr>
            <p:nvPr/>
          </p:nvSpPr>
          <p:spPr bwMode="auto">
            <a:xfrm>
              <a:off x="5047" y="2473"/>
              <a:ext cx="384" cy="215"/>
            </a:xfrm>
            <a:custGeom>
              <a:avLst/>
              <a:gdLst>
                <a:gd name="T0" fmla="*/ 0 w 384"/>
                <a:gd name="T1" fmla="*/ 0 h 129"/>
                <a:gd name="T2" fmla="*/ 0 w 384"/>
                <a:gd name="T3" fmla="*/ 2763 h 129"/>
                <a:gd name="T4" fmla="*/ 384 w 384"/>
                <a:gd name="T5" fmla="*/ 2763 h 129"/>
                <a:gd name="T6" fmla="*/ 0 60000 65536"/>
                <a:gd name="T7" fmla="*/ 0 60000 65536"/>
                <a:gd name="T8" fmla="*/ 0 60000 65536"/>
                <a:gd name="T9" fmla="*/ 0 w 384"/>
                <a:gd name="T10" fmla="*/ 0 h 129"/>
                <a:gd name="T11" fmla="*/ 384 w 384"/>
                <a:gd name="T12" fmla="*/ 129 h 1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29">
                  <a:moveTo>
                    <a:pt x="0" y="0"/>
                  </a:moveTo>
                  <a:lnTo>
                    <a:pt x="0" y="129"/>
                  </a:lnTo>
                  <a:lnTo>
                    <a:pt x="384" y="12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021" name="Text Box 49"/>
            <p:cNvSpPr txBox="1">
              <a:spLocks noChangeArrowheads="1"/>
            </p:cNvSpPr>
            <p:nvPr/>
          </p:nvSpPr>
          <p:spPr bwMode="auto">
            <a:xfrm>
              <a:off x="5095" y="2448"/>
              <a:ext cx="5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INTR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447675" y="3917950"/>
            <a:ext cx="8543925" cy="2727325"/>
            <a:chOff x="282" y="2468"/>
            <a:chExt cx="5382" cy="1718"/>
          </a:xfrm>
        </p:grpSpPr>
        <p:grpSp>
          <p:nvGrpSpPr>
            <p:cNvPr id="37949" name="Group 51"/>
            <p:cNvGrpSpPr>
              <a:grpSpLocks/>
            </p:cNvGrpSpPr>
            <p:nvPr/>
          </p:nvGrpSpPr>
          <p:grpSpPr bwMode="auto">
            <a:xfrm>
              <a:off x="330" y="2468"/>
              <a:ext cx="5334" cy="1718"/>
              <a:chOff x="330" y="2468"/>
              <a:chExt cx="5334" cy="1718"/>
            </a:xfrm>
          </p:grpSpPr>
          <p:grpSp>
            <p:nvGrpSpPr>
              <p:cNvPr id="37962" name="Group 52"/>
              <p:cNvGrpSpPr>
                <a:grpSpLocks/>
              </p:cNvGrpSpPr>
              <p:nvPr/>
            </p:nvGrpSpPr>
            <p:grpSpPr bwMode="auto">
              <a:xfrm>
                <a:off x="330" y="3130"/>
                <a:ext cx="5334" cy="1056"/>
                <a:chOff x="330" y="3130"/>
                <a:chExt cx="5334" cy="1056"/>
              </a:xfrm>
            </p:grpSpPr>
            <p:sp>
              <p:nvSpPr>
                <p:cNvPr id="37968" name="Freeform 53"/>
                <p:cNvSpPr>
                  <a:spLocks/>
                </p:cNvSpPr>
                <p:nvPr/>
              </p:nvSpPr>
              <p:spPr bwMode="auto">
                <a:xfrm>
                  <a:off x="911" y="3552"/>
                  <a:ext cx="96" cy="336"/>
                </a:xfrm>
                <a:custGeom>
                  <a:avLst/>
                  <a:gdLst>
                    <a:gd name="T0" fmla="*/ 96 w 96"/>
                    <a:gd name="T1" fmla="*/ 0 h 336"/>
                    <a:gd name="T2" fmla="*/ 0 w 96"/>
                    <a:gd name="T3" fmla="*/ 0 h 336"/>
                    <a:gd name="T4" fmla="*/ 0 w 96"/>
                    <a:gd name="T5" fmla="*/ 336 h 336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336"/>
                    <a:gd name="T11" fmla="*/ 96 w 96"/>
                    <a:gd name="T12" fmla="*/ 336 h 3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336">
                      <a:moveTo>
                        <a:pt x="96" y="0"/>
                      </a:moveTo>
                      <a:lnTo>
                        <a:pt x="0" y="0"/>
                      </a:lnTo>
                      <a:lnTo>
                        <a:pt x="0" y="33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969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671" y="3936"/>
                  <a:ext cx="56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INTR</a:t>
                  </a:r>
                  <a:r>
                    <a:rPr lang="en-US" altLang="zh-CN" sz="2000" baseline="-250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37970" name="Line 55"/>
                <p:cNvSpPr>
                  <a:spLocks noChangeShapeType="1"/>
                </p:cNvSpPr>
                <p:nvPr/>
              </p:nvSpPr>
              <p:spPr bwMode="auto">
                <a:xfrm>
                  <a:off x="729" y="3946"/>
                  <a:ext cx="384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971" name="Freeform 56"/>
                <p:cNvSpPr>
                  <a:spLocks/>
                </p:cNvSpPr>
                <p:nvPr/>
              </p:nvSpPr>
              <p:spPr bwMode="auto">
                <a:xfrm>
                  <a:off x="2207" y="3552"/>
                  <a:ext cx="96" cy="336"/>
                </a:xfrm>
                <a:custGeom>
                  <a:avLst/>
                  <a:gdLst>
                    <a:gd name="T0" fmla="*/ 96 w 96"/>
                    <a:gd name="T1" fmla="*/ 0 h 336"/>
                    <a:gd name="T2" fmla="*/ 0 w 96"/>
                    <a:gd name="T3" fmla="*/ 0 h 336"/>
                    <a:gd name="T4" fmla="*/ 0 w 96"/>
                    <a:gd name="T5" fmla="*/ 336 h 336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336"/>
                    <a:gd name="T11" fmla="*/ 96 w 96"/>
                    <a:gd name="T12" fmla="*/ 336 h 3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336">
                      <a:moveTo>
                        <a:pt x="96" y="0"/>
                      </a:moveTo>
                      <a:lnTo>
                        <a:pt x="0" y="0"/>
                      </a:lnTo>
                      <a:lnTo>
                        <a:pt x="0" y="33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972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978" y="3936"/>
                  <a:ext cx="56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INTR</a:t>
                  </a:r>
                  <a:r>
                    <a:rPr lang="en-US" altLang="zh-CN" sz="2000" baseline="-25000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37973" name="Line 58"/>
                <p:cNvSpPr>
                  <a:spLocks noChangeShapeType="1"/>
                </p:cNvSpPr>
                <p:nvPr/>
              </p:nvSpPr>
              <p:spPr bwMode="auto">
                <a:xfrm>
                  <a:off x="2036" y="3946"/>
                  <a:ext cx="384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974" name="Freeform 59"/>
                <p:cNvSpPr>
                  <a:spLocks/>
                </p:cNvSpPr>
                <p:nvPr/>
              </p:nvSpPr>
              <p:spPr bwMode="auto">
                <a:xfrm>
                  <a:off x="3503" y="3552"/>
                  <a:ext cx="96" cy="336"/>
                </a:xfrm>
                <a:custGeom>
                  <a:avLst/>
                  <a:gdLst>
                    <a:gd name="T0" fmla="*/ 96 w 96"/>
                    <a:gd name="T1" fmla="*/ 0 h 336"/>
                    <a:gd name="T2" fmla="*/ 0 w 96"/>
                    <a:gd name="T3" fmla="*/ 0 h 336"/>
                    <a:gd name="T4" fmla="*/ 0 w 96"/>
                    <a:gd name="T5" fmla="*/ 336 h 336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336"/>
                    <a:gd name="T11" fmla="*/ 96 w 96"/>
                    <a:gd name="T12" fmla="*/ 336 h 3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336">
                      <a:moveTo>
                        <a:pt x="96" y="0"/>
                      </a:moveTo>
                      <a:lnTo>
                        <a:pt x="0" y="0"/>
                      </a:lnTo>
                      <a:lnTo>
                        <a:pt x="0" y="33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975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274" y="3936"/>
                  <a:ext cx="56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INTR</a:t>
                  </a:r>
                  <a:r>
                    <a:rPr lang="en-US" altLang="zh-CN" sz="2000" baseline="-25000">
                      <a:latin typeface="Times New Roman" panose="02020603050405020304" pitchFamily="18" charset="0"/>
                    </a:rPr>
                    <a:t>3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976" name="Line 61"/>
                <p:cNvSpPr>
                  <a:spLocks noChangeShapeType="1"/>
                </p:cNvSpPr>
                <p:nvPr/>
              </p:nvSpPr>
              <p:spPr bwMode="auto">
                <a:xfrm>
                  <a:off x="3332" y="3946"/>
                  <a:ext cx="384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977" name="Freeform 62"/>
                <p:cNvSpPr>
                  <a:spLocks/>
                </p:cNvSpPr>
                <p:nvPr/>
              </p:nvSpPr>
              <p:spPr bwMode="auto">
                <a:xfrm>
                  <a:off x="4799" y="3552"/>
                  <a:ext cx="96" cy="336"/>
                </a:xfrm>
                <a:custGeom>
                  <a:avLst/>
                  <a:gdLst>
                    <a:gd name="T0" fmla="*/ 96 w 96"/>
                    <a:gd name="T1" fmla="*/ 0 h 336"/>
                    <a:gd name="T2" fmla="*/ 0 w 96"/>
                    <a:gd name="T3" fmla="*/ 0 h 336"/>
                    <a:gd name="T4" fmla="*/ 0 w 96"/>
                    <a:gd name="T5" fmla="*/ 336 h 336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336"/>
                    <a:gd name="T11" fmla="*/ 96 w 96"/>
                    <a:gd name="T12" fmla="*/ 336 h 3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336">
                      <a:moveTo>
                        <a:pt x="96" y="0"/>
                      </a:moveTo>
                      <a:lnTo>
                        <a:pt x="0" y="0"/>
                      </a:lnTo>
                      <a:lnTo>
                        <a:pt x="0" y="33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978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4618" y="3936"/>
                  <a:ext cx="56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INTR</a:t>
                  </a:r>
                  <a:r>
                    <a:rPr lang="en-US" altLang="zh-CN" sz="2000" baseline="-25000">
                      <a:latin typeface="Times New Roman" panose="02020603050405020304" pitchFamily="18" charset="0"/>
                    </a:rPr>
                    <a:t>4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979" name="Line 64"/>
                <p:cNvSpPr>
                  <a:spLocks noChangeShapeType="1"/>
                </p:cNvSpPr>
                <p:nvPr/>
              </p:nvSpPr>
              <p:spPr bwMode="auto">
                <a:xfrm>
                  <a:off x="4676" y="3946"/>
                  <a:ext cx="384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980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1761" y="3241"/>
                  <a:ext cx="2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>
                      <a:latin typeface="Times New Roman" panose="02020603050405020304" pitchFamily="18" charset="0"/>
                    </a:rPr>
                    <a:t> 1</a:t>
                  </a:r>
                </a:p>
              </p:txBody>
            </p:sp>
            <p:sp>
              <p:nvSpPr>
                <p:cNvPr id="37981" name="Rectangle 66"/>
                <p:cNvSpPr>
                  <a:spLocks noChangeArrowheads="1"/>
                </p:cNvSpPr>
                <p:nvPr/>
              </p:nvSpPr>
              <p:spPr bwMode="auto">
                <a:xfrm>
                  <a:off x="1775" y="3130"/>
                  <a:ext cx="239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20000"/>
                    </a:spcBef>
                    <a:buFontTx/>
                    <a:buNone/>
                  </a:pPr>
                  <a:endParaRPr lang="zh-CN" altLang="en-US" sz="80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37982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302" y="3241"/>
                  <a:ext cx="28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>
                      <a:latin typeface="Times New Roman" panose="02020603050405020304" pitchFamily="18" charset="0"/>
                    </a:rPr>
                    <a:t>&amp; </a:t>
                  </a:r>
                </a:p>
              </p:txBody>
            </p:sp>
            <p:sp>
              <p:nvSpPr>
                <p:cNvPr id="37983" name="Rectangle 68"/>
                <p:cNvSpPr>
                  <a:spLocks noChangeArrowheads="1"/>
                </p:cNvSpPr>
                <p:nvPr/>
              </p:nvSpPr>
              <p:spPr bwMode="auto">
                <a:xfrm>
                  <a:off x="2303" y="3130"/>
                  <a:ext cx="238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20000"/>
                    </a:spcBef>
                    <a:buFontTx/>
                    <a:buNone/>
                  </a:pPr>
                  <a:endParaRPr lang="zh-CN" altLang="en-US" sz="80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37984" name="Oval 69"/>
                <p:cNvSpPr>
                  <a:spLocks noChangeArrowheads="1"/>
                </p:cNvSpPr>
                <p:nvPr/>
              </p:nvSpPr>
              <p:spPr bwMode="auto">
                <a:xfrm>
                  <a:off x="2014" y="3370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altLang="zh-CN" sz="2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985" name="Oval 70"/>
                <p:cNvSpPr>
                  <a:spLocks noChangeArrowheads="1"/>
                </p:cNvSpPr>
                <p:nvPr/>
              </p:nvSpPr>
              <p:spPr bwMode="auto">
                <a:xfrm>
                  <a:off x="2542" y="3370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altLang="zh-CN" sz="2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986" name="Freeform 71"/>
                <p:cNvSpPr>
                  <a:spLocks/>
                </p:cNvSpPr>
                <p:nvPr/>
              </p:nvSpPr>
              <p:spPr bwMode="auto">
                <a:xfrm>
                  <a:off x="2072" y="3394"/>
                  <a:ext cx="233" cy="1"/>
                </a:xfrm>
                <a:custGeom>
                  <a:avLst/>
                  <a:gdLst>
                    <a:gd name="T0" fmla="*/ 0 w 233"/>
                    <a:gd name="T1" fmla="*/ 0 h 1"/>
                    <a:gd name="T2" fmla="*/ 233 w 233"/>
                    <a:gd name="T3" fmla="*/ 0 h 1"/>
                    <a:gd name="T4" fmla="*/ 0 60000 65536"/>
                    <a:gd name="T5" fmla="*/ 0 60000 65536"/>
                    <a:gd name="T6" fmla="*/ 0 w 233"/>
                    <a:gd name="T7" fmla="*/ 0 h 1"/>
                    <a:gd name="T8" fmla="*/ 233 w 233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33" h="1">
                      <a:moveTo>
                        <a:pt x="0" y="0"/>
                      </a:moveTo>
                      <a:lnTo>
                        <a:pt x="233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987" name="Freeform 72"/>
                <p:cNvSpPr>
                  <a:spLocks/>
                </p:cNvSpPr>
                <p:nvPr/>
              </p:nvSpPr>
              <p:spPr bwMode="auto">
                <a:xfrm>
                  <a:off x="2594" y="3391"/>
                  <a:ext cx="477" cy="3"/>
                </a:xfrm>
                <a:custGeom>
                  <a:avLst/>
                  <a:gdLst>
                    <a:gd name="T0" fmla="*/ 0 w 477"/>
                    <a:gd name="T1" fmla="*/ 3 h 3"/>
                    <a:gd name="T2" fmla="*/ 477 w 477"/>
                    <a:gd name="T3" fmla="*/ 0 h 3"/>
                    <a:gd name="T4" fmla="*/ 0 60000 65536"/>
                    <a:gd name="T5" fmla="*/ 0 60000 65536"/>
                    <a:gd name="T6" fmla="*/ 0 w 477"/>
                    <a:gd name="T7" fmla="*/ 0 h 3"/>
                    <a:gd name="T8" fmla="*/ 477 w 477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77" h="3">
                      <a:moveTo>
                        <a:pt x="0" y="3"/>
                      </a:moveTo>
                      <a:lnTo>
                        <a:pt x="477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988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3055" y="3241"/>
                  <a:ext cx="2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>
                      <a:latin typeface="Times New Roman" panose="02020603050405020304" pitchFamily="18" charset="0"/>
                    </a:rPr>
                    <a:t> 1</a:t>
                  </a:r>
                </a:p>
              </p:txBody>
            </p:sp>
            <p:sp>
              <p:nvSpPr>
                <p:cNvPr id="37989" name="Rectangle 74"/>
                <p:cNvSpPr>
                  <a:spLocks noChangeArrowheads="1"/>
                </p:cNvSpPr>
                <p:nvPr/>
              </p:nvSpPr>
              <p:spPr bwMode="auto">
                <a:xfrm>
                  <a:off x="3072" y="3130"/>
                  <a:ext cx="239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20000"/>
                    </a:spcBef>
                    <a:buFontTx/>
                    <a:buNone/>
                  </a:pPr>
                  <a:endParaRPr lang="zh-CN" altLang="en-US" sz="80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37990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599" y="3241"/>
                  <a:ext cx="28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>
                      <a:latin typeface="Times New Roman" panose="02020603050405020304" pitchFamily="18" charset="0"/>
                    </a:rPr>
                    <a:t>&amp; </a:t>
                  </a:r>
                </a:p>
              </p:txBody>
            </p:sp>
            <p:sp>
              <p:nvSpPr>
                <p:cNvPr id="37991" name="Rectangle 76"/>
                <p:cNvSpPr>
                  <a:spLocks noChangeArrowheads="1"/>
                </p:cNvSpPr>
                <p:nvPr/>
              </p:nvSpPr>
              <p:spPr bwMode="auto">
                <a:xfrm>
                  <a:off x="3600" y="3130"/>
                  <a:ext cx="238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20000"/>
                    </a:spcBef>
                    <a:buFontTx/>
                    <a:buNone/>
                  </a:pPr>
                  <a:endParaRPr lang="zh-CN" altLang="en-US" sz="80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37992" name="Oval 77"/>
                <p:cNvSpPr>
                  <a:spLocks noChangeArrowheads="1"/>
                </p:cNvSpPr>
                <p:nvPr/>
              </p:nvSpPr>
              <p:spPr bwMode="auto">
                <a:xfrm>
                  <a:off x="3311" y="3370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altLang="zh-CN" sz="2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993" name="Oval 78"/>
                <p:cNvSpPr>
                  <a:spLocks noChangeArrowheads="1"/>
                </p:cNvSpPr>
                <p:nvPr/>
              </p:nvSpPr>
              <p:spPr bwMode="auto">
                <a:xfrm>
                  <a:off x="3839" y="3370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altLang="zh-CN" sz="2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994" name="Freeform 79"/>
                <p:cNvSpPr>
                  <a:spLocks/>
                </p:cNvSpPr>
                <p:nvPr/>
              </p:nvSpPr>
              <p:spPr bwMode="auto">
                <a:xfrm>
                  <a:off x="3369" y="3394"/>
                  <a:ext cx="233" cy="1"/>
                </a:xfrm>
                <a:custGeom>
                  <a:avLst/>
                  <a:gdLst>
                    <a:gd name="T0" fmla="*/ 0 w 233"/>
                    <a:gd name="T1" fmla="*/ 0 h 1"/>
                    <a:gd name="T2" fmla="*/ 233 w 233"/>
                    <a:gd name="T3" fmla="*/ 0 h 1"/>
                    <a:gd name="T4" fmla="*/ 0 60000 65536"/>
                    <a:gd name="T5" fmla="*/ 0 60000 65536"/>
                    <a:gd name="T6" fmla="*/ 0 w 233"/>
                    <a:gd name="T7" fmla="*/ 0 h 1"/>
                    <a:gd name="T8" fmla="*/ 233 w 233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33" h="1">
                      <a:moveTo>
                        <a:pt x="0" y="0"/>
                      </a:moveTo>
                      <a:lnTo>
                        <a:pt x="233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995" name="Freeform 80"/>
                <p:cNvSpPr>
                  <a:spLocks/>
                </p:cNvSpPr>
                <p:nvPr/>
              </p:nvSpPr>
              <p:spPr bwMode="auto">
                <a:xfrm>
                  <a:off x="3891" y="3391"/>
                  <a:ext cx="477" cy="3"/>
                </a:xfrm>
                <a:custGeom>
                  <a:avLst/>
                  <a:gdLst>
                    <a:gd name="T0" fmla="*/ 0 w 477"/>
                    <a:gd name="T1" fmla="*/ 3 h 3"/>
                    <a:gd name="T2" fmla="*/ 477 w 477"/>
                    <a:gd name="T3" fmla="*/ 0 h 3"/>
                    <a:gd name="T4" fmla="*/ 0 60000 65536"/>
                    <a:gd name="T5" fmla="*/ 0 60000 65536"/>
                    <a:gd name="T6" fmla="*/ 0 w 477"/>
                    <a:gd name="T7" fmla="*/ 0 h 3"/>
                    <a:gd name="T8" fmla="*/ 477 w 477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77" h="3">
                      <a:moveTo>
                        <a:pt x="0" y="3"/>
                      </a:moveTo>
                      <a:lnTo>
                        <a:pt x="477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996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4348" y="3241"/>
                  <a:ext cx="2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>
                      <a:latin typeface="Times New Roman" panose="02020603050405020304" pitchFamily="18" charset="0"/>
                    </a:rPr>
                    <a:t> 1</a:t>
                  </a:r>
                </a:p>
              </p:txBody>
            </p:sp>
            <p:sp>
              <p:nvSpPr>
                <p:cNvPr id="37997" name="Rectangle 82"/>
                <p:cNvSpPr>
                  <a:spLocks noChangeArrowheads="1"/>
                </p:cNvSpPr>
                <p:nvPr/>
              </p:nvSpPr>
              <p:spPr bwMode="auto">
                <a:xfrm>
                  <a:off x="4368" y="3130"/>
                  <a:ext cx="239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20000"/>
                    </a:spcBef>
                    <a:buFontTx/>
                    <a:buNone/>
                  </a:pPr>
                  <a:endParaRPr lang="zh-CN" altLang="en-US" sz="80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37998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895" y="3241"/>
                  <a:ext cx="28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>
                      <a:latin typeface="Times New Roman" panose="02020603050405020304" pitchFamily="18" charset="0"/>
                    </a:rPr>
                    <a:t>&amp; </a:t>
                  </a:r>
                </a:p>
              </p:txBody>
            </p:sp>
            <p:sp>
              <p:nvSpPr>
                <p:cNvPr id="37999" name="Rectangle 84"/>
                <p:cNvSpPr>
                  <a:spLocks noChangeArrowheads="1"/>
                </p:cNvSpPr>
                <p:nvPr/>
              </p:nvSpPr>
              <p:spPr bwMode="auto">
                <a:xfrm>
                  <a:off x="4896" y="3130"/>
                  <a:ext cx="238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20000"/>
                    </a:spcBef>
                    <a:buFontTx/>
                    <a:buNone/>
                  </a:pPr>
                  <a:endParaRPr lang="zh-CN" altLang="en-US" sz="80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38000" name="Oval 85"/>
                <p:cNvSpPr>
                  <a:spLocks noChangeArrowheads="1"/>
                </p:cNvSpPr>
                <p:nvPr/>
              </p:nvSpPr>
              <p:spPr bwMode="auto">
                <a:xfrm>
                  <a:off x="4607" y="3370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altLang="zh-CN" sz="2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8001" name="Oval 86"/>
                <p:cNvSpPr>
                  <a:spLocks noChangeArrowheads="1"/>
                </p:cNvSpPr>
                <p:nvPr/>
              </p:nvSpPr>
              <p:spPr bwMode="auto">
                <a:xfrm>
                  <a:off x="5135" y="3370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altLang="zh-CN" sz="2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8002" name="Freeform 87"/>
                <p:cNvSpPr>
                  <a:spLocks/>
                </p:cNvSpPr>
                <p:nvPr/>
              </p:nvSpPr>
              <p:spPr bwMode="auto">
                <a:xfrm>
                  <a:off x="4665" y="3394"/>
                  <a:ext cx="233" cy="1"/>
                </a:xfrm>
                <a:custGeom>
                  <a:avLst/>
                  <a:gdLst>
                    <a:gd name="T0" fmla="*/ 0 w 233"/>
                    <a:gd name="T1" fmla="*/ 0 h 1"/>
                    <a:gd name="T2" fmla="*/ 233 w 233"/>
                    <a:gd name="T3" fmla="*/ 0 h 1"/>
                    <a:gd name="T4" fmla="*/ 0 60000 65536"/>
                    <a:gd name="T5" fmla="*/ 0 60000 65536"/>
                    <a:gd name="T6" fmla="*/ 0 w 233"/>
                    <a:gd name="T7" fmla="*/ 0 h 1"/>
                    <a:gd name="T8" fmla="*/ 233 w 233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33" h="1">
                      <a:moveTo>
                        <a:pt x="0" y="0"/>
                      </a:moveTo>
                      <a:lnTo>
                        <a:pt x="233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8003" name="Freeform 88"/>
                <p:cNvSpPr>
                  <a:spLocks/>
                </p:cNvSpPr>
                <p:nvPr/>
              </p:nvSpPr>
              <p:spPr bwMode="auto">
                <a:xfrm>
                  <a:off x="5187" y="3391"/>
                  <a:ext cx="477" cy="3"/>
                </a:xfrm>
                <a:custGeom>
                  <a:avLst/>
                  <a:gdLst>
                    <a:gd name="T0" fmla="*/ 0 w 477"/>
                    <a:gd name="T1" fmla="*/ 3 h 3"/>
                    <a:gd name="T2" fmla="*/ 477 w 477"/>
                    <a:gd name="T3" fmla="*/ 0 h 3"/>
                    <a:gd name="T4" fmla="*/ 0 60000 65536"/>
                    <a:gd name="T5" fmla="*/ 0 60000 65536"/>
                    <a:gd name="T6" fmla="*/ 0 w 477"/>
                    <a:gd name="T7" fmla="*/ 0 h 3"/>
                    <a:gd name="T8" fmla="*/ 477 w 477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77" h="3">
                      <a:moveTo>
                        <a:pt x="0" y="3"/>
                      </a:moveTo>
                      <a:lnTo>
                        <a:pt x="477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8004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67" y="3241"/>
                  <a:ext cx="2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>
                      <a:latin typeface="Times New Roman" panose="02020603050405020304" pitchFamily="18" charset="0"/>
                    </a:rPr>
                    <a:t> 1</a:t>
                  </a:r>
                </a:p>
              </p:txBody>
            </p:sp>
            <p:sp>
              <p:nvSpPr>
                <p:cNvPr id="38005" name="Rectangle 90"/>
                <p:cNvSpPr>
                  <a:spLocks noChangeArrowheads="1"/>
                </p:cNvSpPr>
                <p:nvPr/>
              </p:nvSpPr>
              <p:spPr bwMode="auto">
                <a:xfrm>
                  <a:off x="479" y="3130"/>
                  <a:ext cx="239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20000"/>
                    </a:spcBef>
                    <a:buFontTx/>
                    <a:buNone/>
                  </a:pPr>
                  <a:endParaRPr lang="zh-CN" altLang="en-US" sz="80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38006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1006" y="3241"/>
                  <a:ext cx="28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>
                      <a:latin typeface="Times New Roman" panose="02020603050405020304" pitchFamily="18" charset="0"/>
                    </a:rPr>
                    <a:t>&amp; </a:t>
                  </a:r>
                </a:p>
              </p:txBody>
            </p:sp>
            <p:sp>
              <p:nvSpPr>
                <p:cNvPr id="38007" name="Rectangle 92"/>
                <p:cNvSpPr>
                  <a:spLocks noChangeArrowheads="1"/>
                </p:cNvSpPr>
                <p:nvPr/>
              </p:nvSpPr>
              <p:spPr bwMode="auto">
                <a:xfrm>
                  <a:off x="1007" y="3130"/>
                  <a:ext cx="238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20000"/>
                    </a:spcBef>
                    <a:buFontTx/>
                    <a:buNone/>
                  </a:pPr>
                  <a:endParaRPr lang="zh-CN" altLang="en-US" sz="80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38008" name="Oval 93"/>
                <p:cNvSpPr>
                  <a:spLocks noChangeArrowheads="1"/>
                </p:cNvSpPr>
                <p:nvPr/>
              </p:nvSpPr>
              <p:spPr bwMode="auto">
                <a:xfrm>
                  <a:off x="718" y="3370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altLang="zh-CN" sz="2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8009" name="Oval 94"/>
                <p:cNvSpPr>
                  <a:spLocks noChangeArrowheads="1"/>
                </p:cNvSpPr>
                <p:nvPr/>
              </p:nvSpPr>
              <p:spPr bwMode="auto">
                <a:xfrm>
                  <a:off x="1246" y="3370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altLang="zh-CN" sz="2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8010" name="Freeform 95"/>
                <p:cNvSpPr>
                  <a:spLocks/>
                </p:cNvSpPr>
                <p:nvPr/>
              </p:nvSpPr>
              <p:spPr bwMode="auto">
                <a:xfrm>
                  <a:off x="776" y="3394"/>
                  <a:ext cx="233" cy="1"/>
                </a:xfrm>
                <a:custGeom>
                  <a:avLst/>
                  <a:gdLst>
                    <a:gd name="T0" fmla="*/ 0 w 233"/>
                    <a:gd name="T1" fmla="*/ 0 h 1"/>
                    <a:gd name="T2" fmla="*/ 233 w 233"/>
                    <a:gd name="T3" fmla="*/ 0 h 1"/>
                    <a:gd name="T4" fmla="*/ 0 60000 65536"/>
                    <a:gd name="T5" fmla="*/ 0 60000 65536"/>
                    <a:gd name="T6" fmla="*/ 0 w 233"/>
                    <a:gd name="T7" fmla="*/ 0 h 1"/>
                    <a:gd name="T8" fmla="*/ 233 w 233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33" h="1">
                      <a:moveTo>
                        <a:pt x="0" y="0"/>
                      </a:moveTo>
                      <a:lnTo>
                        <a:pt x="233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8011" name="Freeform 96"/>
                <p:cNvSpPr>
                  <a:spLocks/>
                </p:cNvSpPr>
                <p:nvPr/>
              </p:nvSpPr>
              <p:spPr bwMode="auto">
                <a:xfrm>
                  <a:off x="1298" y="3391"/>
                  <a:ext cx="477" cy="3"/>
                </a:xfrm>
                <a:custGeom>
                  <a:avLst/>
                  <a:gdLst>
                    <a:gd name="T0" fmla="*/ 0 w 477"/>
                    <a:gd name="T1" fmla="*/ 3 h 3"/>
                    <a:gd name="T2" fmla="*/ 477 w 477"/>
                    <a:gd name="T3" fmla="*/ 0 h 3"/>
                    <a:gd name="T4" fmla="*/ 0 60000 65536"/>
                    <a:gd name="T5" fmla="*/ 0 60000 65536"/>
                    <a:gd name="T6" fmla="*/ 0 w 477"/>
                    <a:gd name="T7" fmla="*/ 0 h 3"/>
                    <a:gd name="T8" fmla="*/ 477 w 477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77" h="3">
                      <a:moveTo>
                        <a:pt x="0" y="3"/>
                      </a:moveTo>
                      <a:lnTo>
                        <a:pt x="477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8012" name="Freeform 97"/>
                <p:cNvSpPr>
                  <a:spLocks/>
                </p:cNvSpPr>
                <p:nvPr/>
              </p:nvSpPr>
              <p:spPr bwMode="auto">
                <a:xfrm>
                  <a:off x="383" y="3360"/>
                  <a:ext cx="96" cy="192"/>
                </a:xfrm>
                <a:custGeom>
                  <a:avLst/>
                  <a:gdLst>
                    <a:gd name="T0" fmla="*/ 96 w 96"/>
                    <a:gd name="T1" fmla="*/ 0 h 192"/>
                    <a:gd name="T2" fmla="*/ 0 w 96"/>
                    <a:gd name="T3" fmla="*/ 0 h 192"/>
                    <a:gd name="T4" fmla="*/ 0 w 96"/>
                    <a:gd name="T5" fmla="*/ 192 h 192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192"/>
                    <a:gd name="T11" fmla="*/ 96 w 96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192">
                      <a:moveTo>
                        <a:pt x="96" y="0"/>
                      </a:moveTo>
                      <a:lnTo>
                        <a:pt x="0" y="0"/>
                      </a:lnTo>
                      <a:lnTo>
                        <a:pt x="0" y="19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8013" name="Line 98"/>
                <p:cNvSpPr>
                  <a:spLocks noChangeShapeType="1"/>
                </p:cNvSpPr>
                <p:nvPr/>
              </p:nvSpPr>
              <p:spPr bwMode="auto">
                <a:xfrm>
                  <a:off x="330" y="3552"/>
                  <a:ext cx="96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963" name="Group 99"/>
              <p:cNvGrpSpPr>
                <a:grpSpLocks/>
              </p:cNvGrpSpPr>
              <p:nvPr/>
            </p:nvGrpSpPr>
            <p:grpSpPr bwMode="auto">
              <a:xfrm>
                <a:off x="864" y="2468"/>
                <a:ext cx="3890" cy="916"/>
                <a:chOff x="864" y="2468"/>
                <a:chExt cx="3890" cy="916"/>
              </a:xfrm>
            </p:grpSpPr>
            <p:sp>
              <p:nvSpPr>
                <p:cNvPr id="37964" name="Freeform 100"/>
                <p:cNvSpPr>
                  <a:spLocks/>
                </p:cNvSpPr>
                <p:nvPr/>
              </p:nvSpPr>
              <p:spPr bwMode="auto">
                <a:xfrm>
                  <a:off x="864" y="2468"/>
                  <a:ext cx="1" cy="916"/>
                </a:xfrm>
                <a:custGeom>
                  <a:avLst/>
                  <a:gdLst>
                    <a:gd name="T0" fmla="*/ 0 w 1"/>
                    <a:gd name="T1" fmla="*/ 0 h 916"/>
                    <a:gd name="T2" fmla="*/ 1 w 1"/>
                    <a:gd name="T3" fmla="*/ 916 h 916"/>
                    <a:gd name="T4" fmla="*/ 0 60000 65536"/>
                    <a:gd name="T5" fmla="*/ 0 60000 65536"/>
                    <a:gd name="T6" fmla="*/ 0 w 1"/>
                    <a:gd name="T7" fmla="*/ 0 h 916"/>
                    <a:gd name="T8" fmla="*/ 1 w 1"/>
                    <a:gd name="T9" fmla="*/ 916 h 91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916">
                      <a:moveTo>
                        <a:pt x="0" y="0"/>
                      </a:moveTo>
                      <a:lnTo>
                        <a:pt x="1" y="91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oval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965" name="Freeform 101"/>
                <p:cNvSpPr>
                  <a:spLocks/>
                </p:cNvSpPr>
                <p:nvPr/>
              </p:nvSpPr>
              <p:spPr bwMode="auto">
                <a:xfrm>
                  <a:off x="2167" y="2468"/>
                  <a:ext cx="1" cy="916"/>
                </a:xfrm>
                <a:custGeom>
                  <a:avLst/>
                  <a:gdLst>
                    <a:gd name="T0" fmla="*/ 0 w 1"/>
                    <a:gd name="T1" fmla="*/ 0 h 916"/>
                    <a:gd name="T2" fmla="*/ 1 w 1"/>
                    <a:gd name="T3" fmla="*/ 916 h 916"/>
                    <a:gd name="T4" fmla="*/ 0 60000 65536"/>
                    <a:gd name="T5" fmla="*/ 0 60000 65536"/>
                    <a:gd name="T6" fmla="*/ 0 w 1"/>
                    <a:gd name="T7" fmla="*/ 0 h 916"/>
                    <a:gd name="T8" fmla="*/ 1 w 1"/>
                    <a:gd name="T9" fmla="*/ 916 h 91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916">
                      <a:moveTo>
                        <a:pt x="0" y="0"/>
                      </a:moveTo>
                      <a:lnTo>
                        <a:pt x="1" y="91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oval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966" name="Freeform 102"/>
                <p:cNvSpPr>
                  <a:spLocks/>
                </p:cNvSpPr>
                <p:nvPr/>
              </p:nvSpPr>
              <p:spPr bwMode="auto">
                <a:xfrm>
                  <a:off x="3463" y="2468"/>
                  <a:ext cx="1" cy="916"/>
                </a:xfrm>
                <a:custGeom>
                  <a:avLst/>
                  <a:gdLst>
                    <a:gd name="T0" fmla="*/ 0 w 1"/>
                    <a:gd name="T1" fmla="*/ 0 h 916"/>
                    <a:gd name="T2" fmla="*/ 1 w 1"/>
                    <a:gd name="T3" fmla="*/ 916 h 916"/>
                    <a:gd name="T4" fmla="*/ 0 60000 65536"/>
                    <a:gd name="T5" fmla="*/ 0 60000 65536"/>
                    <a:gd name="T6" fmla="*/ 0 w 1"/>
                    <a:gd name="T7" fmla="*/ 0 h 916"/>
                    <a:gd name="T8" fmla="*/ 1 w 1"/>
                    <a:gd name="T9" fmla="*/ 916 h 91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916">
                      <a:moveTo>
                        <a:pt x="0" y="0"/>
                      </a:moveTo>
                      <a:lnTo>
                        <a:pt x="1" y="91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oval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967" name="Freeform 103"/>
                <p:cNvSpPr>
                  <a:spLocks/>
                </p:cNvSpPr>
                <p:nvPr/>
              </p:nvSpPr>
              <p:spPr bwMode="auto">
                <a:xfrm>
                  <a:off x="4753" y="2468"/>
                  <a:ext cx="1" cy="916"/>
                </a:xfrm>
                <a:custGeom>
                  <a:avLst/>
                  <a:gdLst>
                    <a:gd name="T0" fmla="*/ 0 w 1"/>
                    <a:gd name="T1" fmla="*/ 0 h 916"/>
                    <a:gd name="T2" fmla="*/ 1 w 1"/>
                    <a:gd name="T3" fmla="*/ 916 h 916"/>
                    <a:gd name="T4" fmla="*/ 0 60000 65536"/>
                    <a:gd name="T5" fmla="*/ 0 60000 65536"/>
                    <a:gd name="T6" fmla="*/ 0 w 1"/>
                    <a:gd name="T7" fmla="*/ 0 h 916"/>
                    <a:gd name="T8" fmla="*/ 1 w 1"/>
                    <a:gd name="T9" fmla="*/ 916 h 91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916">
                      <a:moveTo>
                        <a:pt x="0" y="0"/>
                      </a:moveTo>
                      <a:lnTo>
                        <a:pt x="1" y="91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oval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7950" name="Group 104"/>
            <p:cNvGrpSpPr>
              <a:grpSpLocks/>
            </p:cNvGrpSpPr>
            <p:nvPr/>
          </p:nvGrpSpPr>
          <p:grpSpPr bwMode="auto">
            <a:xfrm>
              <a:off x="282" y="2773"/>
              <a:ext cx="1109" cy="933"/>
              <a:chOff x="282" y="2773"/>
              <a:chExt cx="1109" cy="933"/>
            </a:xfrm>
          </p:grpSpPr>
          <p:sp>
            <p:nvSpPr>
              <p:cNvPr id="37960" name="Text Box 105"/>
              <p:cNvSpPr txBox="1">
                <a:spLocks noChangeArrowheads="1"/>
              </p:cNvSpPr>
              <p:nvPr/>
            </p:nvSpPr>
            <p:spPr bwMode="auto">
              <a:xfrm>
                <a:off x="282" y="2773"/>
                <a:ext cx="63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INTP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1</a:t>
                </a:r>
                <a:r>
                  <a:rPr lang="zh-CN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´</a:t>
                </a:r>
                <a:endParaRPr lang="en-US" altLang="zh-CN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61" name="Rectangle 106"/>
              <p:cNvSpPr>
                <a:spLocks noChangeArrowheads="1"/>
              </p:cNvSpPr>
              <p:nvPr/>
            </p:nvSpPr>
            <p:spPr bwMode="auto">
              <a:xfrm>
                <a:off x="287" y="3034"/>
                <a:ext cx="1104" cy="6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37951" name="Group 107"/>
            <p:cNvGrpSpPr>
              <a:grpSpLocks/>
            </p:cNvGrpSpPr>
            <p:nvPr/>
          </p:nvGrpSpPr>
          <p:grpSpPr bwMode="auto">
            <a:xfrm>
              <a:off x="1578" y="2783"/>
              <a:ext cx="1109" cy="923"/>
              <a:chOff x="1578" y="2783"/>
              <a:chExt cx="1109" cy="923"/>
            </a:xfrm>
          </p:grpSpPr>
          <p:sp>
            <p:nvSpPr>
              <p:cNvPr id="37958" name="Text Box 108"/>
              <p:cNvSpPr txBox="1">
                <a:spLocks noChangeArrowheads="1"/>
              </p:cNvSpPr>
              <p:nvPr/>
            </p:nvSpPr>
            <p:spPr bwMode="auto">
              <a:xfrm>
                <a:off x="1578" y="2783"/>
                <a:ext cx="63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INTP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2</a:t>
                </a:r>
                <a:r>
                  <a:rPr lang="zh-CN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´</a:t>
                </a:r>
                <a:endParaRPr lang="en-US" altLang="zh-CN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59" name="Rectangle 109"/>
              <p:cNvSpPr>
                <a:spLocks noChangeArrowheads="1"/>
              </p:cNvSpPr>
              <p:nvPr/>
            </p:nvSpPr>
            <p:spPr bwMode="auto">
              <a:xfrm>
                <a:off x="1583" y="3034"/>
                <a:ext cx="1104" cy="6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37952" name="Group 110"/>
            <p:cNvGrpSpPr>
              <a:grpSpLocks/>
            </p:cNvGrpSpPr>
            <p:nvPr/>
          </p:nvGrpSpPr>
          <p:grpSpPr bwMode="auto">
            <a:xfrm>
              <a:off x="2879" y="2783"/>
              <a:ext cx="1104" cy="923"/>
              <a:chOff x="2879" y="2783"/>
              <a:chExt cx="1104" cy="923"/>
            </a:xfrm>
          </p:grpSpPr>
          <p:sp>
            <p:nvSpPr>
              <p:cNvPr id="37956" name="Text Box 111"/>
              <p:cNvSpPr txBox="1">
                <a:spLocks noChangeArrowheads="1"/>
              </p:cNvSpPr>
              <p:nvPr/>
            </p:nvSpPr>
            <p:spPr bwMode="auto">
              <a:xfrm>
                <a:off x="2880" y="2783"/>
                <a:ext cx="63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INTP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3</a:t>
                </a:r>
                <a:r>
                  <a:rPr lang="zh-CN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´</a:t>
                </a:r>
                <a:endParaRPr lang="en-US" altLang="zh-CN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57" name="Rectangle 112"/>
              <p:cNvSpPr>
                <a:spLocks noChangeArrowheads="1"/>
              </p:cNvSpPr>
              <p:nvPr/>
            </p:nvSpPr>
            <p:spPr bwMode="auto">
              <a:xfrm>
                <a:off x="2879" y="3034"/>
                <a:ext cx="1104" cy="6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37953" name="Group 113"/>
            <p:cNvGrpSpPr>
              <a:grpSpLocks/>
            </p:cNvGrpSpPr>
            <p:nvPr/>
          </p:nvGrpSpPr>
          <p:grpSpPr bwMode="auto">
            <a:xfrm>
              <a:off x="4175" y="2783"/>
              <a:ext cx="1104" cy="923"/>
              <a:chOff x="4175" y="2783"/>
              <a:chExt cx="1104" cy="923"/>
            </a:xfrm>
          </p:grpSpPr>
          <p:sp>
            <p:nvSpPr>
              <p:cNvPr id="37954" name="Text Box 114"/>
              <p:cNvSpPr txBox="1">
                <a:spLocks noChangeArrowheads="1"/>
              </p:cNvSpPr>
              <p:nvPr/>
            </p:nvSpPr>
            <p:spPr bwMode="auto">
              <a:xfrm>
                <a:off x="4176" y="2783"/>
                <a:ext cx="63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INTP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4</a:t>
                </a:r>
                <a:r>
                  <a:rPr lang="zh-CN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´</a:t>
                </a:r>
                <a:endParaRPr lang="en-US" altLang="zh-CN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55" name="Rectangle 115"/>
              <p:cNvSpPr>
                <a:spLocks noChangeArrowheads="1"/>
              </p:cNvSpPr>
              <p:nvPr/>
            </p:nvSpPr>
            <p:spPr bwMode="auto">
              <a:xfrm>
                <a:off x="4175" y="3034"/>
                <a:ext cx="1104" cy="6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</p:grpSp>
      </p:grpSp>
      <p:grpSp>
        <p:nvGrpSpPr>
          <p:cNvPr id="14" name="Group 116"/>
          <p:cNvGrpSpPr>
            <a:grpSpLocks/>
          </p:cNvGrpSpPr>
          <p:nvPr/>
        </p:nvGrpSpPr>
        <p:grpSpPr bwMode="auto">
          <a:xfrm>
            <a:off x="1371600" y="3922713"/>
            <a:ext cx="6175375" cy="1454150"/>
            <a:chOff x="864" y="2471"/>
            <a:chExt cx="3890" cy="916"/>
          </a:xfrm>
        </p:grpSpPr>
        <p:sp>
          <p:nvSpPr>
            <p:cNvPr id="37945" name="Freeform 117"/>
            <p:cNvSpPr>
              <a:spLocks/>
            </p:cNvSpPr>
            <p:nvPr/>
          </p:nvSpPr>
          <p:spPr bwMode="auto">
            <a:xfrm>
              <a:off x="864" y="2487"/>
              <a:ext cx="1" cy="900"/>
            </a:xfrm>
            <a:custGeom>
              <a:avLst/>
              <a:gdLst>
                <a:gd name="T0" fmla="*/ 0 w 1"/>
                <a:gd name="T1" fmla="*/ 0 h 900"/>
                <a:gd name="T2" fmla="*/ 1 w 1"/>
                <a:gd name="T3" fmla="*/ 900 h 900"/>
                <a:gd name="T4" fmla="*/ 0 60000 65536"/>
                <a:gd name="T5" fmla="*/ 0 60000 65536"/>
                <a:gd name="T6" fmla="*/ 0 w 1"/>
                <a:gd name="T7" fmla="*/ 0 h 900"/>
                <a:gd name="T8" fmla="*/ 1 w 1"/>
                <a:gd name="T9" fmla="*/ 900 h 9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00">
                  <a:moveTo>
                    <a:pt x="0" y="0"/>
                  </a:moveTo>
                  <a:lnTo>
                    <a:pt x="1" y="900"/>
                  </a:lnTo>
                </a:path>
              </a:pathLst>
            </a:custGeom>
            <a:noFill/>
            <a:ln w="38100">
              <a:solidFill>
                <a:srgbClr val="C28F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46" name="Freeform 118"/>
            <p:cNvSpPr>
              <a:spLocks/>
            </p:cNvSpPr>
            <p:nvPr/>
          </p:nvSpPr>
          <p:spPr bwMode="auto">
            <a:xfrm>
              <a:off x="2168" y="2478"/>
              <a:ext cx="1" cy="909"/>
            </a:xfrm>
            <a:custGeom>
              <a:avLst/>
              <a:gdLst>
                <a:gd name="T0" fmla="*/ 1 w 1"/>
                <a:gd name="T1" fmla="*/ 0 h 909"/>
                <a:gd name="T2" fmla="*/ 0 w 1"/>
                <a:gd name="T3" fmla="*/ 909 h 909"/>
                <a:gd name="T4" fmla="*/ 0 60000 65536"/>
                <a:gd name="T5" fmla="*/ 0 60000 65536"/>
                <a:gd name="T6" fmla="*/ 0 w 1"/>
                <a:gd name="T7" fmla="*/ 0 h 909"/>
                <a:gd name="T8" fmla="*/ 1 w 1"/>
                <a:gd name="T9" fmla="*/ 909 h 90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09">
                  <a:moveTo>
                    <a:pt x="1" y="0"/>
                  </a:moveTo>
                  <a:lnTo>
                    <a:pt x="0" y="909"/>
                  </a:lnTo>
                </a:path>
              </a:pathLst>
            </a:custGeom>
            <a:noFill/>
            <a:ln w="38100">
              <a:solidFill>
                <a:srgbClr val="C28F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47" name="Freeform 119"/>
            <p:cNvSpPr>
              <a:spLocks/>
            </p:cNvSpPr>
            <p:nvPr/>
          </p:nvSpPr>
          <p:spPr bwMode="auto">
            <a:xfrm>
              <a:off x="3464" y="2487"/>
              <a:ext cx="1" cy="900"/>
            </a:xfrm>
            <a:custGeom>
              <a:avLst/>
              <a:gdLst>
                <a:gd name="T0" fmla="*/ 1 w 1"/>
                <a:gd name="T1" fmla="*/ 0 h 900"/>
                <a:gd name="T2" fmla="*/ 0 w 1"/>
                <a:gd name="T3" fmla="*/ 900 h 900"/>
                <a:gd name="T4" fmla="*/ 0 60000 65536"/>
                <a:gd name="T5" fmla="*/ 0 60000 65536"/>
                <a:gd name="T6" fmla="*/ 0 w 1"/>
                <a:gd name="T7" fmla="*/ 0 h 900"/>
                <a:gd name="T8" fmla="*/ 1 w 1"/>
                <a:gd name="T9" fmla="*/ 900 h 9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00">
                  <a:moveTo>
                    <a:pt x="1" y="0"/>
                  </a:moveTo>
                  <a:lnTo>
                    <a:pt x="0" y="90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48" name="Freeform 120"/>
            <p:cNvSpPr>
              <a:spLocks/>
            </p:cNvSpPr>
            <p:nvPr/>
          </p:nvSpPr>
          <p:spPr bwMode="auto">
            <a:xfrm>
              <a:off x="4753" y="2471"/>
              <a:ext cx="1" cy="916"/>
            </a:xfrm>
            <a:custGeom>
              <a:avLst/>
              <a:gdLst>
                <a:gd name="T0" fmla="*/ 0 w 1"/>
                <a:gd name="T1" fmla="*/ 0 h 916"/>
                <a:gd name="T2" fmla="*/ 1 w 1"/>
                <a:gd name="T3" fmla="*/ 916 h 916"/>
                <a:gd name="T4" fmla="*/ 0 60000 65536"/>
                <a:gd name="T5" fmla="*/ 0 60000 65536"/>
                <a:gd name="T6" fmla="*/ 0 w 1"/>
                <a:gd name="T7" fmla="*/ 0 h 916"/>
                <a:gd name="T8" fmla="*/ 1 w 1"/>
                <a:gd name="T9" fmla="*/ 916 h 9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16">
                  <a:moveTo>
                    <a:pt x="0" y="0"/>
                  </a:moveTo>
                  <a:lnTo>
                    <a:pt x="1" y="916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" name="Group 121"/>
          <p:cNvGrpSpPr>
            <a:grpSpLocks/>
          </p:cNvGrpSpPr>
          <p:nvPr/>
        </p:nvGrpSpPr>
        <p:grpSpPr bwMode="auto">
          <a:xfrm>
            <a:off x="3140075" y="5638800"/>
            <a:ext cx="903288" cy="1006475"/>
            <a:chOff x="1978" y="3552"/>
            <a:chExt cx="569" cy="634"/>
          </a:xfrm>
        </p:grpSpPr>
        <p:sp>
          <p:nvSpPr>
            <p:cNvPr id="37942" name="Freeform 122"/>
            <p:cNvSpPr>
              <a:spLocks/>
            </p:cNvSpPr>
            <p:nvPr/>
          </p:nvSpPr>
          <p:spPr bwMode="auto">
            <a:xfrm>
              <a:off x="2207" y="3552"/>
              <a:ext cx="96" cy="336"/>
            </a:xfrm>
            <a:custGeom>
              <a:avLst/>
              <a:gdLst>
                <a:gd name="T0" fmla="*/ 96 w 96"/>
                <a:gd name="T1" fmla="*/ 0 h 336"/>
                <a:gd name="T2" fmla="*/ 0 w 96"/>
                <a:gd name="T3" fmla="*/ 0 h 336"/>
                <a:gd name="T4" fmla="*/ 0 w 96"/>
                <a:gd name="T5" fmla="*/ 336 h 336"/>
                <a:gd name="T6" fmla="*/ 0 60000 65536"/>
                <a:gd name="T7" fmla="*/ 0 60000 65536"/>
                <a:gd name="T8" fmla="*/ 0 60000 65536"/>
                <a:gd name="T9" fmla="*/ 0 w 96"/>
                <a:gd name="T10" fmla="*/ 0 h 336"/>
                <a:gd name="T11" fmla="*/ 96 w 96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36">
                  <a:moveTo>
                    <a:pt x="96" y="0"/>
                  </a:move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43" name="Text Box 123"/>
            <p:cNvSpPr txBox="1">
              <a:spLocks noChangeArrowheads="1"/>
            </p:cNvSpPr>
            <p:nvPr/>
          </p:nvSpPr>
          <p:spPr bwMode="auto">
            <a:xfrm>
              <a:off x="1978" y="3936"/>
              <a:ext cx="5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INTR</a:t>
              </a:r>
              <a:r>
                <a:rPr lang="en-US" altLang="zh-CN" sz="2000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7944" name="Line 124"/>
            <p:cNvSpPr>
              <a:spLocks noChangeShapeType="1"/>
            </p:cNvSpPr>
            <p:nvPr/>
          </p:nvSpPr>
          <p:spPr bwMode="auto">
            <a:xfrm>
              <a:off x="2036" y="3946"/>
              <a:ext cx="38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" name="Group 125"/>
          <p:cNvGrpSpPr>
            <a:grpSpLocks/>
          </p:cNvGrpSpPr>
          <p:nvPr/>
        </p:nvGrpSpPr>
        <p:grpSpPr bwMode="auto">
          <a:xfrm>
            <a:off x="1065213" y="5638800"/>
            <a:ext cx="903287" cy="1006475"/>
            <a:chOff x="671" y="3552"/>
            <a:chExt cx="569" cy="634"/>
          </a:xfrm>
        </p:grpSpPr>
        <p:sp>
          <p:nvSpPr>
            <p:cNvPr id="37939" name="Freeform 126"/>
            <p:cNvSpPr>
              <a:spLocks/>
            </p:cNvSpPr>
            <p:nvPr/>
          </p:nvSpPr>
          <p:spPr bwMode="auto">
            <a:xfrm>
              <a:off x="911" y="3552"/>
              <a:ext cx="96" cy="336"/>
            </a:xfrm>
            <a:custGeom>
              <a:avLst/>
              <a:gdLst>
                <a:gd name="T0" fmla="*/ 96 w 96"/>
                <a:gd name="T1" fmla="*/ 0 h 336"/>
                <a:gd name="T2" fmla="*/ 0 w 96"/>
                <a:gd name="T3" fmla="*/ 0 h 336"/>
                <a:gd name="T4" fmla="*/ 0 w 96"/>
                <a:gd name="T5" fmla="*/ 336 h 336"/>
                <a:gd name="T6" fmla="*/ 0 60000 65536"/>
                <a:gd name="T7" fmla="*/ 0 60000 65536"/>
                <a:gd name="T8" fmla="*/ 0 60000 65536"/>
                <a:gd name="T9" fmla="*/ 0 w 96"/>
                <a:gd name="T10" fmla="*/ 0 h 336"/>
                <a:gd name="T11" fmla="*/ 96 w 96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36">
                  <a:moveTo>
                    <a:pt x="96" y="0"/>
                  </a:move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 w="38100">
              <a:solidFill>
                <a:srgbClr val="C28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40" name="Text Box 127"/>
            <p:cNvSpPr txBox="1">
              <a:spLocks noChangeArrowheads="1"/>
            </p:cNvSpPr>
            <p:nvPr/>
          </p:nvSpPr>
          <p:spPr bwMode="auto">
            <a:xfrm>
              <a:off x="671" y="3936"/>
              <a:ext cx="5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C28F00"/>
                  </a:solidFill>
                  <a:latin typeface="Times New Roman" panose="02020603050405020304" pitchFamily="18" charset="0"/>
                </a:rPr>
                <a:t>INTR</a:t>
              </a:r>
              <a:r>
                <a:rPr lang="en-US" altLang="zh-CN" sz="2000" baseline="-25000">
                  <a:solidFill>
                    <a:srgbClr val="C28F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941" name="Line 128"/>
            <p:cNvSpPr>
              <a:spLocks noChangeShapeType="1"/>
            </p:cNvSpPr>
            <p:nvPr/>
          </p:nvSpPr>
          <p:spPr bwMode="auto">
            <a:xfrm>
              <a:off x="729" y="3946"/>
              <a:ext cx="384" cy="1"/>
            </a:xfrm>
            <a:prstGeom prst="line">
              <a:avLst/>
            </a:prstGeom>
            <a:noFill/>
            <a:ln w="28575">
              <a:solidFill>
                <a:srgbClr val="C28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" name="Group 129"/>
          <p:cNvGrpSpPr>
            <a:grpSpLocks/>
          </p:cNvGrpSpPr>
          <p:nvPr/>
        </p:nvGrpSpPr>
        <p:grpSpPr bwMode="auto">
          <a:xfrm>
            <a:off x="1839913" y="3886200"/>
            <a:ext cx="3036887" cy="396875"/>
            <a:chOff x="1159" y="2448"/>
            <a:chExt cx="1913" cy="250"/>
          </a:xfrm>
        </p:grpSpPr>
        <p:sp>
          <p:nvSpPr>
            <p:cNvPr id="37935" name="Freeform 130"/>
            <p:cNvSpPr>
              <a:spLocks/>
            </p:cNvSpPr>
            <p:nvPr/>
          </p:nvSpPr>
          <p:spPr bwMode="auto">
            <a:xfrm>
              <a:off x="1159" y="2473"/>
              <a:ext cx="384" cy="215"/>
            </a:xfrm>
            <a:custGeom>
              <a:avLst/>
              <a:gdLst>
                <a:gd name="T0" fmla="*/ 0 w 384"/>
                <a:gd name="T1" fmla="*/ 0 h 129"/>
                <a:gd name="T2" fmla="*/ 0 w 384"/>
                <a:gd name="T3" fmla="*/ 2763 h 129"/>
                <a:gd name="T4" fmla="*/ 384 w 384"/>
                <a:gd name="T5" fmla="*/ 2763 h 129"/>
                <a:gd name="T6" fmla="*/ 0 60000 65536"/>
                <a:gd name="T7" fmla="*/ 0 60000 65536"/>
                <a:gd name="T8" fmla="*/ 0 60000 65536"/>
                <a:gd name="T9" fmla="*/ 0 w 384"/>
                <a:gd name="T10" fmla="*/ 0 h 129"/>
                <a:gd name="T11" fmla="*/ 384 w 384"/>
                <a:gd name="T12" fmla="*/ 129 h 1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29">
                  <a:moveTo>
                    <a:pt x="0" y="0"/>
                  </a:moveTo>
                  <a:lnTo>
                    <a:pt x="0" y="129"/>
                  </a:lnTo>
                  <a:lnTo>
                    <a:pt x="384" y="129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36" name="Text Box 131"/>
            <p:cNvSpPr txBox="1">
              <a:spLocks noChangeArrowheads="1"/>
            </p:cNvSpPr>
            <p:nvPr/>
          </p:nvSpPr>
          <p:spPr bwMode="auto">
            <a:xfrm>
              <a:off x="1207" y="2448"/>
              <a:ext cx="5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INTR</a:t>
              </a:r>
              <a:r>
                <a:rPr lang="en-US" altLang="zh-CN" sz="2000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937" name="Freeform 132"/>
            <p:cNvSpPr>
              <a:spLocks/>
            </p:cNvSpPr>
            <p:nvPr/>
          </p:nvSpPr>
          <p:spPr bwMode="auto">
            <a:xfrm>
              <a:off x="2455" y="2473"/>
              <a:ext cx="384" cy="215"/>
            </a:xfrm>
            <a:custGeom>
              <a:avLst/>
              <a:gdLst>
                <a:gd name="T0" fmla="*/ 0 w 384"/>
                <a:gd name="T1" fmla="*/ 0 h 129"/>
                <a:gd name="T2" fmla="*/ 0 w 384"/>
                <a:gd name="T3" fmla="*/ 2763 h 129"/>
                <a:gd name="T4" fmla="*/ 384 w 384"/>
                <a:gd name="T5" fmla="*/ 2763 h 129"/>
                <a:gd name="T6" fmla="*/ 0 60000 65536"/>
                <a:gd name="T7" fmla="*/ 0 60000 65536"/>
                <a:gd name="T8" fmla="*/ 0 60000 65536"/>
                <a:gd name="T9" fmla="*/ 0 w 384"/>
                <a:gd name="T10" fmla="*/ 0 h 129"/>
                <a:gd name="T11" fmla="*/ 384 w 384"/>
                <a:gd name="T12" fmla="*/ 129 h 1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29">
                  <a:moveTo>
                    <a:pt x="0" y="0"/>
                  </a:moveTo>
                  <a:lnTo>
                    <a:pt x="0" y="129"/>
                  </a:lnTo>
                  <a:lnTo>
                    <a:pt x="384" y="129"/>
                  </a:lnTo>
                </a:path>
              </a:pathLst>
            </a:custGeom>
            <a:noFill/>
            <a:ln w="38100">
              <a:solidFill>
                <a:srgbClr val="C28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38" name="Text Box 133"/>
            <p:cNvSpPr txBox="1">
              <a:spLocks noChangeArrowheads="1"/>
            </p:cNvSpPr>
            <p:nvPr/>
          </p:nvSpPr>
          <p:spPr bwMode="auto">
            <a:xfrm>
              <a:off x="2503" y="2448"/>
              <a:ext cx="5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C28F00"/>
                  </a:solidFill>
                  <a:latin typeface="Times New Roman" panose="02020603050405020304" pitchFamily="18" charset="0"/>
                </a:rPr>
                <a:t>INTR</a:t>
              </a:r>
              <a:r>
                <a:rPr lang="en-US" altLang="zh-CN" sz="2000" baseline="-25000">
                  <a:solidFill>
                    <a:srgbClr val="C28F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8" name="Group 134"/>
          <p:cNvGrpSpPr>
            <a:grpSpLocks/>
          </p:cNvGrpSpPr>
          <p:nvPr/>
        </p:nvGrpSpPr>
        <p:grpSpPr bwMode="auto">
          <a:xfrm>
            <a:off x="4117975" y="5380038"/>
            <a:ext cx="4873625" cy="9525"/>
            <a:chOff x="2594" y="3389"/>
            <a:chExt cx="3070" cy="6"/>
          </a:xfrm>
        </p:grpSpPr>
        <p:grpSp>
          <p:nvGrpSpPr>
            <p:cNvPr id="37929" name="Group 135"/>
            <p:cNvGrpSpPr>
              <a:grpSpLocks/>
            </p:cNvGrpSpPr>
            <p:nvPr/>
          </p:nvGrpSpPr>
          <p:grpSpPr bwMode="auto">
            <a:xfrm>
              <a:off x="2594" y="3391"/>
              <a:ext cx="2304" cy="4"/>
              <a:chOff x="2594" y="3391"/>
              <a:chExt cx="2304" cy="4"/>
            </a:xfrm>
          </p:grpSpPr>
          <p:sp>
            <p:nvSpPr>
              <p:cNvPr id="37931" name="Freeform 136"/>
              <p:cNvSpPr>
                <a:spLocks/>
              </p:cNvSpPr>
              <p:nvPr/>
            </p:nvSpPr>
            <p:spPr bwMode="auto">
              <a:xfrm>
                <a:off x="2594" y="3391"/>
                <a:ext cx="477" cy="3"/>
              </a:xfrm>
              <a:custGeom>
                <a:avLst/>
                <a:gdLst>
                  <a:gd name="T0" fmla="*/ 0 w 477"/>
                  <a:gd name="T1" fmla="*/ 3 h 3"/>
                  <a:gd name="T2" fmla="*/ 477 w 477"/>
                  <a:gd name="T3" fmla="*/ 0 h 3"/>
                  <a:gd name="T4" fmla="*/ 0 60000 65536"/>
                  <a:gd name="T5" fmla="*/ 0 60000 65536"/>
                  <a:gd name="T6" fmla="*/ 0 w 477"/>
                  <a:gd name="T7" fmla="*/ 0 h 3"/>
                  <a:gd name="T8" fmla="*/ 477 w 477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38100">
                <a:solidFill>
                  <a:srgbClr val="C28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32" name="Freeform 137"/>
              <p:cNvSpPr>
                <a:spLocks/>
              </p:cNvSpPr>
              <p:nvPr/>
            </p:nvSpPr>
            <p:spPr bwMode="auto">
              <a:xfrm>
                <a:off x="3369" y="3394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  <a:gd name="T4" fmla="*/ 0 60000 65536"/>
                  <a:gd name="T5" fmla="*/ 0 60000 65536"/>
                  <a:gd name="T6" fmla="*/ 0 w 233"/>
                  <a:gd name="T7" fmla="*/ 0 h 1"/>
                  <a:gd name="T8" fmla="*/ 233 w 23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33" name="Freeform 138"/>
              <p:cNvSpPr>
                <a:spLocks/>
              </p:cNvSpPr>
              <p:nvPr/>
            </p:nvSpPr>
            <p:spPr bwMode="auto">
              <a:xfrm>
                <a:off x="3891" y="3391"/>
                <a:ext cx="477" cy="3"/>
              </a:xfrm>
              <a:custGeom>
                <a:avLst/>
                <a:gdLst>
                  <a:gd name="T0" fmla="*/ 0 w 477"/>
                  <a:gd name="T1" fmla="*/ 3 h 3"/>
                  <a:gd name="T2" fmla="*/ 477 w 477"/>
                  <a:gd name="T3" fmla="*/ 0 h 3"/>
                  <a:gd name="T4" fmla="*/ 0 60000 65536"/>
                  <a:gd name="T5" fmla="*/ 0 60000 65536"/>
                  <a:gd name="T6" fmla="*/ 0 w 477"/>
                  <a:gd name="T7" fmla="*/ 0 h 3"/>
                  <a:gd name="T8" fmla="*/ 477 w 477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38100">
                <a:solidFill>
                  <a:srgbClr val="C28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34" name="Freeform 139"/>
              <p:cNvSpPr>
                <a:spLocks/>
              </p:cNvSpPr>
              <p:nvPr/>
            </p:nvSpPr>
            <p:spPr bwMode="auto">
              <a:xfrm>
                <a:off x="4665" y="3394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  <a:gd name="T4" fmla="*/ 0 60000 65536"/>
                  <a:gd name="T5" fmla="*/ 0 60000 65536"/>
                  <a:gd name="T6" fmla="*/ 0 w 233"/>
                  <a:gd name="T7" fmla="*/ 0 h 1"/>
                  <a:gd name="T8" fmla="*/ 233 w 23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7930" name="Freeform 140"/>
            <p:cNvSpPr>
              <a:spLocks/>
            </p:cNvSpPr>
            <p:nvPr/>
          </p:nvSpPr>
          <p:spPr bwMode="auto">
            <a:xfrm>
              <a:off x="5187" y="3389"/>
              <a:ext cx="477" cy="3"/>
            </a:xfrm>
            <a:custGeom>
              <a:avLst/>
              <a:gdLst>
                <a:gd name="T0" fmla="*/ 0 w 477"/>
                <a:gd name="T1" fmla="*/ 3 h 3"/>
                <a:gd name="T2" fmla="*/ 477 w 477"/>
                <a:gd name="T3" fmla="*/ 0 h 3"/>
                <a:gd name="T4" fmla="*/ 0 60000 65536"/>
                <a:gd name="T5" fmla="*/ 0 60000 65536"/>
                <a:gd name="T6" fmla="*/ 0 w 477"/>
                <a:gd name="T7" fmla="*/ 0 h 3"/>
                <a:gd name="T8" fmla="*/ 477 w 477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77" h="3">
                  <a:moveTo>
                    <a:pt x="0" y="3"/>
                  </a:moveTo>
                  <a:lnTo>
                    <a:pt x="477" y="0"/>
                  </a:lnTo>
                </a:path>
              </a:pathLst>
            </a:custGeom>
            <a:noFill/>
            <a:ln w="38100">
              <a:solidFill>
                <a:srgbClr val="CC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" name="Group 141"/>
          <p:cNvGrpSpPr>
            <a:grpSpLocks/>
          </p:cNvGrpSpPr>
          <p:nvPr/>
        </p:nvGrpSpPr>
        <p:grpSpPr bwMode="auto">
          <a:xfrm>
            <a:off x="523875" y="5332413"/>
            <a:ext cx="3135313" cy="306387"/>
            <a:chOff x="330" y="3359"/>
            <a:chExt cx="1975" cy="193"/>
          </a:xfrm>
        </p:grpSpPr>
        <p:grpSp>
          <p:nvGrpSpPr>
            <p:cNvPr id="37922" name="Group 142"/>
            <p:cNvGrpSpPr>
              <a:grpSpLocks/>
            </p:cNvGrpSpPr>
            <p:nvPr/>
          </p:nvGrpSpPr>
          <p:grpSpPr bwMode="auto">
            <a:xfrm>
              <a:off x="776" y="3391"/>
              <a:ext cx="1529" cy="4"/>
              <a:chOff x="776" y="3391"/>
              <a:chExt cx="1529" cy="4"/>
            </a:xfrm>
          </p:grpSpPr>
          <p:sp>
            <p:nvSpPr>
              <p:cNvPr id="37926" name="Freeform 143"/>
              <p:cNvSpPr>
                <a:spLocks/>
              </p:cNvSpPr>
              <p:nvPr/>
            </p:nvSpPr>
            <p:spPr bwMode="auto">
              <a:xfrm>
                <a:off x="2072" y="3394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  <a:gd name="T4" fmla="*/ 0 60000 65536"/>
                  <a:gd name="T5" fmla="*/ 0 60000 65536"/>
                  <a:gd name="T6" fmla="*/ 0 w 233"/>
                  <a:gd name="T7" fmla="*/ 0 h 1"/>
                  <a:gd name="T8" fmla="*/ 233 w 23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38100">
                <a:solidFill>
                  <a:srgbClr val="C28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27" name="Freeform 144"/>
              <p:cNvSpPr>
                <a:spLocks/>
              </p:cNvSpPr>
              <p:nvPr/>
            </p:nvSpPr>
            <p:spPr bwMode="auto">
              <a:xfrm>
                <a:off x="776" y="3394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  <a:gd name="T4" fmla="*/ 0 60000 65536"/>
                  <a:gd name="T5" fmla="*/ 0 60000 65536"/>
                  <a:gd name="T6" fmla="*/ 0 w 233"/>
                  <a:gd name="T7" fmla="*/ 0 h 1"/>
                  <a:gd name="T8" fmla="*/ 233 w 23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38100">
                <a:solidFill>
                  <a:srgbClr val="C28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28" name="Freeform 145"/>
              <p:cNvSpPr>
                <a:spLocks/>
              </p:cNvSpPr>
              <p:nvPr/>
            </p:nvSpPr>
            <p:spPr bwMode="auto">
              <a:xfrm>
                <a:off x="1298" y="3391"/>
                <a:ext cx="477" cy="3"/>
              </a:xfrm>
              <a:custGeom>
                <a:avLst/>
                <a:gdLst>
                  <a:gd name="T0" fmla="*/ 0 w 477"/>
                  <a:gd name="T1" fmla="*/ 3 h 3"/>
                  <a:gd name="T2" fmla="*/ 477 w 477"/>
                  <a:gd name="T3" fmla="*/ 0 h 3"/>
                  <a:gd name="T4" fmla="*/ 0 60000 65536"/>
                  <a:gd name="T5" fmla="*/ 0 60000 65536"/>
                  <a:gd name="T6" fmla="*/ 0 w 477"/>
                  <a:gd name="T7" fmla="*/ 0 h 3"/>
                  <a:gd name="T8" fmla="*/ 477 w 477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7923" name="Group 146"/>
            <p:cNvGrpSpPr>
              <a:grpSpLocks/>
            </p:cNvGrpSpPr>
            <p:nvPr/>
          </p:nvGrpSpPr>
          <p:grpSpPr bwMode="auto">
            <a:xfrm>
              <a:off x="330" y="3359"/>
              <a:ext cx="144" cy="193"/>
              <a:chOff x="336" y="3168"/>
              <a:chExt cx="144" cy="193"/>
            </a:xfrm>
          </p:grpSpPr>
          <p:sp>
            <p:nvSpPr>
              <p:cNvPr id="37924" name="Freeform 147"/>
              <p:cNvSpPr>
                <a:spLocks/>
              </p:cNvSpPr>
              <p:nvPr/>
            </p:nvSpPr>
            <p:spPr bwMode="auto">
              <a:xfrm>
                <a:off x="384" y="3168"/>
                <a:ext cx="96" cy="192"/>
              </a:xfrm>
              <a:custGeom>
                <a:avLst/>
                <a:gdLst>
                  <a:gd name="T0" fmla="*/ 96 w 96"/>
                  <a:gd name="T1" fmla="*/ 0 h 192"/>
                  <a:gd name="T2" fmla="*/ 0 w 96"/>
                  <a:gd name="T3" fmla="*/ 0 h 192"/>
                  <a:gd name="T4" fmla="*/ 0 w 96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192"/>
                  <a:gd name="T11" fmla="*/ 96 w 96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192">
                    <a:moveTo>
                      <a:pt x="96" y="0"/>
                    </a:moveTo>
                    <a:lnTo>
                      <a:pt x="0" y="0"/>
                    </a:lnTo>
                    <a:lnTo>
                      <a:pt x="0" y="192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25" name="Line 148"/>
              <p:cNvSpPr>
                <a:spLocks noChangeShapeType="1"/>
              </p:cNvSpPr>
              <p:nvPr/>
            </p:nvSpPr>
            <p:spPr bwMode="auto">
              <a:xfrm>
                <a:off x="336" y="3360"/>
                <a:ext cx="96" cy="1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336021" name="Rectangle 14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</a:p>
        </p:txBody>
      </p:sp>
      <p:grpSp>
        <p:nvGrpSpPr>
          <p:cNvPr id="23" name="Group 150"/>
          <p:cNvGrpSpPr>
            <a:grpSpLocks/>
          </p:cNvGrpSpPr>
          <p:nvPr/>
        </p:nvGrpSpPr>
        <p:grpSpPr bwMode="auto">
          <a:xfrm>
            <a:off x="3209925" y="2438400"/>
            <a:ext cx="1373188" cy="1495425"/>
            <a:chOff x="2022" y="1536"/>
            <a:chExt cx="865" cy="942"/>
          </a:xfrm>
        </p:grpSpPr>
        <p:sp>
          <p:nvSpPr>
            <p:cNvPr id="37913" name="Text Box 151"/>
            <p:cNvSpPr txBox="1">
              <a:spLocks noChangeArrowheads="1"/>
            </p:cNvSpPr>
            <p:nvPr/>
          </p:nvSpPr>
          <p:spPr bwMode="auto">
            <a:xfrm>
              <a:off x="2217" y="179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C28F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914" name="Rectangle 152"/>
            <p:cNvSpPr>
              <a:spLocks noChangeArrowheads="1"/>
            </p:cNvSpPr>
            <p:nvPr/>
          </p:nvSpPr>
          <p:spPr bwMode="auto">
            <a:xfrm>
              <a:off x="2022" y="1802"/>
              <a:ext cx="576" cy="240"/>
            </a:xfrm>
            <a:prstGeom prst="rect">
              <a:avLst/>
            </a:prstGeom>
            <a:noFill/>
            <a:ln w="28575">
              <a:solidFill>
                <a:srgbClr val="C28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7915" name="Text Box 153"/>
            <p:cNvSpPr txBox="1">
              <a:spLocks noChangeArrowheads="1"/>
            </p:cNvSpPr>
            <p:nvPr/>
          </p:nvSpPr>
          <p:spPr bwMode="auto">
            <a:xfrm>
              <a:off x="2198" y="2228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C28F00"/>
                  </a:solidFill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37916" name="Rectangle 154"/>
            <p:cNvSpPr>
              <a:spLocks noChangeArrowheads="1"/>
            </p:cNvSpPr>
            <p:nvPr/>
          </p:nvSpPr>
          <p:spPr bwMode="auto">
            <a:xfrm>
              <a:off x="2022" y="2237"/>
              <a:ext cx="576" cy="240"/>
            </a:xfrm>
            <a:prstGeom prst="rect">
              <a:avLst/>
            </a:prstGeom>
            <a:noFill/>
            <a:ln w="28575">
              <a:solidFill>
                <a:srgbClr val="C28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7917" name="Oval 155"/>
            <p:cNvSpPr>
              <a:spLocks noChangeArrowheads="1"/>
            </p:cNvSpPr>
            <p:nvPr/>
          </p:nvSpPr>
          <p:spPr bwMode="auto">
            <a:xfrm>
              <a:off x="2288" y="2178"/>
              <a:ext cx="48" cy="48"/>
            </a:xfrm>
            <a:prstGeom prst="ellipse">
              <a:avLst/>
            </a:prstGeom>
            <a:noFill/>
            <a:ln w="28575">
              <a:solidFill>
                <a:srgbClr val="C28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918" name="Oval 156"/>
            <p:cNvSpPr>
              <a:spLocks noChangeArrowheads="1"/>
            </p:cNvSpPr>
            <p:nvPr/>
          </p:nvSpPr>
          <p:spPr bwMode="auto">
            <a:xfrm>
              <a:off x="2288" y="1750"/>
              <a:ext cx="48" cy="48"/>
            </a:xfrm>
            <a:prstGeom prst="ellipse">
              <a:avLst/>
            </a:prstGeom>
            <a:noFill/>
            <a:ln w="28575">
              <a:solidFill>
                <a:srgbClr val="C28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919" name="Freeform 157"/>
            <p:cNvSpPr>
              <a:spLocks/>
            </p:cNvSpPr>
            <p:nvPr/>
          </p:nvSpPr>
          <p:spPr bwMode="auto">
            <a:xfrm rot="10800000">
              <a:off x="2309" y="1549"/>
              <a:ext cx="1" cy="210"/>
            </a:xfrm>
            <a:custGeom>
              <a:avLst/>
              <a:gdLst>
                <a:gd name="T0" fmla="*/ 0 w 1"/>
                <a:gd name="T1" fmla="*/ 0 h 210"/>
                <a:gd name="T2" fmla="*/ 0 w 1"/>
                <a:gd name="T3" fmla="*/ 210 h 210"/>
                <a:gd name="T4" fmla="*/ 0 60000 65536"/>
                <a:gd name="T5" fmla="*/ 0 60000 65536"/>
                <a:gd name="T6" fmla="*/ 0 w 1"/>
                <a:gd name="T7" fmla="*/ 0 h 210"/>
                <a:gd name="T8" fmla="*/ 1 w 1"/>
                <a:gd name="T9" fmla="*/ 210 h 2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10">
                  <a:moveTo>
                    <a:pt x="0" y="0"/>
                  </a:moveTo>
                  <a:lnTo>
                    <a:pt x="0" y="210"/>
                  </a:lnTo>
                </a:path>
              </a:pathLst>
            </a:custGeom>
            <a:noFill/>
            <a:ln w="28575">
              <a:solidFill>
                <a:srgbClr val="C28F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0" name="Freeform 158"/>
            <p:cNvSpPr>
              <a:spLocks/>
            </p:cNvSpPr>
            <p:nvPr/>
          </p:nvSpPr>
          <p:spPr bwMode="auto">
            <a:xfrm>
              <a:off x="2311" y="2043"/>
              <a:ext cx="1" cy="144"/>
            </a:xfrm>
            <a:custGeom>
              <a:avLst/>
              <a:gdLst>
                <a:gd name="T0" fmla="*/ 0 w 1"/>
                <a:gd name="T1" fmla="*/ 0 h 144"/>
                <a:gd name="T2" fmla="*/ 0 w 1"/>
                <a:gd name="T3" fmla="*/ 144 h 144"/>
                <a:gd name="T4" fmla="*/ 0 60000 65536"/>
                <a:gd name="T5" fmla="*/ 0 60000 65536"/>
                <a:gd name="T6" fmla="*/ 0 w 1"/>
                <a:gd name="T7" fmla="*/ 0 h 144"/>
                <a:gd name="T8" fmla="*/ 1 w 1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44">
                  <a:moveTo>
                    <a:pt x="0" y="0"/>
                  </a:moveTo>
                  <a:lnTo>
                    <a:pt x="0" y="144"/>
                  </a:lnTo>
                </a:path>
              </a:pathLst>
            </a:custGeom>
            <a:noFill/>
            <a:ln w="28575">
              <a:solidFill>
                <a:srgbClr val="C28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1" name="Text Box 159"/>
            <p:cNvSpPr txBox="1">
              <a:spLocks noChangeArrowheads="1"/>
            </p:cNvSpPr>
            <p:nvPr/>
          </p:nvSpPr>
          <p:spPr bwMode="auto">
            <a:xfrm>
              <a:off x="2336" y="1536"/>
              <a:ext cx="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C28F00"/>
                  </a:solidFill>
                  <a:latin typeface="Times New Roman" panose="02020603050405020304" pitchFamily="18" charset="0"/>
                </a:rPr>
                <a:t>INTP</a:t>
              </a:r>
              <a:r>
                <a:rPr lang="en-US" altLang="zh-CN" sz="2000" baseline="-25000">
                  <a:solidFill>
                    <a:srgbClr val="C28F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37903" name="Group 160"/>
          <p:cNvGrpSpPr>
            <a:grpSpLocks/>
          </p:cNvGrpSpPr>
          <p:nvPr/>
        </p:nvGrpSpPr>
        <p:grpSpPr bwMode="auto">
          <a:xfrm>
            <a:off x="185738" y="228600"/>
            <a:ext cx="8958262" cy="1909763"/>
            <a:chOff x="117" y="144"/>
            <a:chExt cx="5643" cy="1203"/>
          </a:xfrm>
        </p:grpSpPr>
        <p:sp>
          <p:nvSpPr>
            <p:cNvPr id="37906" name="Text Box 161"/>
            <p:cNvSpPr txBox="1">
              <a:spLocks noChangeArrowheads="1"/>
            </p:cNvSpPr>
            <p:nvPr/>
          </p:nvSpPr>
          <p:spPr bwMode="auto">
            <a:xfrm>
              <a:off x="117" y="144"/>
              <a:ext cx="12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>
                  <a:latin typeface="Times New Roman" panose="02020603050405020304" pitchFamily="18" charset="0"/>
                </a:rPr>
                <a:t>2. 排队器</a:t>
              </a:r>
            </a:p>
          </p:txBody>
        </p:sp>
        <p:sp>
          <p:nvSpPr>
            <p:cNvPr id="37907" name="Text Box 162"/>
            <p:cNvSpPr txBox="1">
              <a:spLocks noChangeArrowheads="1"/>
            </p:cNvSpPr>
            <p:nvPr/>
          </p:nvSpPr>
          <p:spPr bwMode="auto">
            <a:xfrm>
              <a:off x="319" y="825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排队</a:t>
              </a:r>
            </a:p>
          </p:txBody>
        </p:sp>
        <p:sp>
          <p:nvSpPr>
            <p:cNvPr id="37908" name="Text Box 163"/>
            <p:cNvSpPr txBox="1">
              <a:spLocks noChangeArrowheads="1"/>
            </p:cNvSpPr>
            <p:nvPr/>
          </p:nvSpPr>
          <p:spPr bwMode="auto">
            <a:xfrm>
              <a:off x="1471" y="661"/>
              <a:ext cx="42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Times New Roman" panose="02020603050405020304" pitchFamily="18" charset="0"/>
                </a:rPr>
                <a:t>在 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CPU 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内或在接口电路中（链式排队器）</a:t>
              </a:r>
            </a:p>
          </p:txBody>
        </p:sp>
        <p:sp>
          <p:nvSpPr>
            <p:cNvPr id="37909" name="Text Box 164"/>
            <p:cNvSpPr txBox="1">
              <a:spLocks noChangeArrowheads="1"/>
            </p:cNvSpPr>
            <p:nvPr/>
          </p:nvSpPr>
          <p:spPr bwMode="auto">
            <a:xfrm>
              <a:off x="895" y="661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硬件</a:t>
              </a:r>
            </a:p>
          </p:txBody>
        </p:sp>
        <p:sp>
          <p:nvSpPr>
            <p:cNvPr id="37910" name="Text Box 165"/>
            <p:cNvSpPr txBox="1">
              <a:spLocks noChangeArrowheads="1"/>
            </p:cNvSpPr>
            <p:nvPr/>
          </p:nvSpPr>
          <p:spPr bwMode="auto">
            <a:xfrm>
              <a:off x="895" y="1017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软件</a:t>
              </a:r>
            </a:p>
          </p:txBody>
        </p:sp>
        <p:sp>
          <p:nvSpPr>
            <p:cNvPr id="37911" name="AutoShape 166"/>
            <p:cNvSpPr>
              <a:spLocks/>
            </p:cNvSpPr>
            <p:nvPr/>
          </p:nvSpPr>
          <p:spPr bwMode="auto">
            <a:xfrm>
              <a:off x="847" y="777"/>
              <a:ext cx="96" cy="471"/>
            </a:xfrm>
            <a:prstGeom prst="leftBrace">
              <a:avLst>
                <a:gd name="adj1" fmla="val 40885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7912" name="Text Box 167"/>
            <p:cNvSpPr txBox="1">
              <a:spLocks noChangeArrowheads="1"/>
            </p:cNvSpPr>
            <p:nvPr/>
          </p:nvSpPr>
          <p:spPr bwMode="auto">
            <a:xfrm>
              <a:off x="1471" y="1017"/>
              <a:ext cx="37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800" dirty="0" smtClean="0">
                  <a:latin typeface="Times New Roman" panose="02020603050405020304" pitchFamily="18" charset="0"/>
                </a:rPr>
                <a:t>程序查询方式（详见组成原理第</a:t>
              </a:r>
              <a:r>
                <a:rPr lang="en-US" altLang="zh-CN" sz="2800" dirty="0" smtClean="0">
                  <a:latin typeface="Times New Roman" panose="02020603050405020304" pitchFamily="18" charset="0"/>
                </a:rPr>
                <a:t>8</a:t>
              </a:r>
              <a:r>
                <a:rPr lang="zh-CN" altLang="en-US" sz="2800" dirty="0" smtClean="0">
                  <a:latin typeface="Times New Roman" panose="02020603050405020304" pitchFamily="18" charset="0"/>
                </a:rPr>
                <a:t>章）</a:t>
              </a:r>
              <a:endParaRPr lang="zh-CN" altLang="en-US" sz="28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69" name="日期占位符 16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38A3CF8-1A0B-44BB-AB4D-4AA089ED4FC7}" type="datetime1">
              <a:rPr lang="zh-CN" altLang="en-US"/>
              <a:pPr>
                <a:defRPr/>
              </a:pPr>
              <a:t>2018/11/28</a:t>
            </a:fld>
            <a:endParaRPr lang="en-US" altLang="zh-CN"/>
          </a:p>
        </p:txBody>
      </p:sp>
      <p:sp>
        <p:nvSpPr>
          <p:cNvPr id="37905" name="灯片编号占位符 16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fld id="{46F890DB-9BE2-455F-848F-6F806F2BDADD}" type="slidenum">
              <a:rPr lang="zh-CN" altLang="en-US" sz="900">
                <a:solidFill>
                  <a:srgbClr val="898989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t>33</a:t>
            </a:fld>
            <a:endParaRPr lang="en-US" altLang="zh-CN" sz="900">
              <a:solidFill>
                <a:srgbClr val="898989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95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81000" y="304800"/>
            <a:ext cx="3886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</a:rPr>
              <a:t>2.排队器</a:t>
            </a:r>
          </a:p>
        </p:txBody>
      </p:sp>
      <p:sp>
        <p:nvSpPr>
          <p:cNvPr id="560131" name="Rectangle 3"/>
          <p:cNvSpPr>
            <a:spLocks noChangeArrowheads="1"/>
          </p:cNvSpPr>
          <p:nvPr/>
        </p:nvSpPr>
        <p:spPr bwMode="auto">
          <a:xfrm>
            <a:off x="1143000" y="1268760"/>
            <a:ext cx="7543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①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solidFill>
                  <a:srgbClr val="0419E0"/>
                </a:solidFill>
                <a:latin typeface="Times New Roman" panose="02020603050405020304" pitchFamily="18" charset="0"/>
              </a:rPr>
              <a:t>分散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</a:rPr>
              <a:t>在各个中断源的 </a:t>
            </a:r>
            <a:r>
              <a:rPr lang="zh-CN" altLang="en-US" sz="2400">
                <a:solidFill>
                  <a:srgbClr val="0419E0"/>
                </a:solidFill>
                <a:latin typeface="Times New Roman" panose="02020603050405020304" pitchFamily="18" charset="0"/>
              </a:rPr>
              <a:t>接口电路中    链式排队器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1143000" y="2106960"/>
            <a:ext cx="5257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② </a:t>
            </a:r>
            <a:r>
              <a:rPr lang="zh-CN" altLang="en-US" sz="2400">
                <a:solidFill>
                  <a:srgbClr val="0419E0"/>
                </a:solidFill>
                <a:latin typeface="Times New Roman" panose="02020603050405020304" pitchFamily="18" charset="0"/>
              </a:rPr>
              <a:t>集中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</a:rPr>
              <a:t>在 </a:t>
            </a:r>
            <a:r>
              <a:rPr lang="en-US" altLang="zh-CN" sz="2400">
                <a:solidFill>
                  <a:srgbClr val="0419E0"/>
                </a:solidFill>
                <a:latin typeface="Times New Roman" panose="02020603050405020304" pitchFamily="18" charset="0"/>
              </a:rPr>
              <a:t>CPU </a:t>
            </a:r>
            <a:r>
              <a:rPr lang="zh-CN" altLang="en-US" sz="2400">
                <a:latin typeface="Times New Roman" panose="02020603050405020304" pitchFamily="18" charset="0"/>
              </a:rPr>
              <a:t>内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81200" y="3097560"/>
            <a:ext cx="609600" cy="2197100"/>
            <a:chOff x="1248" y="2112"/>
            <a:chExt cx="384" cy="1384"/>
          </a:xfrm>
        </p:grpSpPr>
        <p:grpSp>
          <p:nvGrpSpPr>
            <p:cNvPr id="21566" name="Group 7"/>
            <p:cNvGrpSpPr>
              <a:grpSpLocks/>
            </p:cNvGrpSpPr>
            <p:nvPr/>
          </p:nvGrpSpPr>
          <p:grpSpPr bwMode="auto">
            <a:xfrm>
              <a:off x="1248" y="2112"/>
              <a:ext cx="384" cy="1384"/>
              <a:chOff x="1248" y="2112"/>
              <a:chExt cx="384" cy="1384"/>
            </a:xfrm>
          </p:grpSpPr>
          <p:sp>
            <p:nvSpPr>
              <p:cNvPr id="21568" name="Text Box 8"/>
              <p:cNvSpPr txBox="1">
                <a:spLocks noChangeArrowheads="1"/>
              </p:cNvSpPr>
              <p:nvPr/>
            </p:nvSpPr>
            <p:spPr bwMode="auto">
              <a:xfrm>
                <a:off x="1305" y="2321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1</a:t>
                </a:r>
              </a:p>
            </p:txBody>
          </p:sp>
          <p:grpSp>
            <p:nvGrpSpPr>
              <p:cNvPr id="21569" name="Group 9"/>
              <p:cNvGrpSpPr>
                <a:grpSpLocks/>
              </p:cNvGrpSpPr>
              <p:nvPr/>
            </p:nvGrpSpPr>
            <p:grpSpPr bwMode="auto">
              <a:xfrm>
                <a:off x="1248" y="2112"/>
                <a:ext cx="384" cy="1384"/>
                <a:chOff x="1248" y="2112"/>
                <a:chExt cx="384" cy="1384"/>
              </a:xfrm>
            </p:grpSpPr>
            <p:sp>
              <p:nvSpPr>
                <p:cNvPr id="21570" name="Rectangle 10"/>
                <p:cNvSpPr>
                  <a:spLocks noChangeArrowheads="1"/>
                </p:cNvSpPr>
                <p:nvPr/>
              </p:nvSpPr>
              <p:spPr bwMode="auto">
                <a:xfrm>
                  <a:off x="1248" y="2365"/>
                  <a:ext cx="384" cy="17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71" name="Oval 11"/>
                <p:cNvSpPr>
                  <a:spLocks noChangeArrowheads="1"/>
                </p:cNvSpPr>
                <p:nvPr/>
              </p:nvSpPr>
              <p:spPr bwMode="auto">
                <a:xfrm>
                  <a:off x="1415" y="2323"/>
                  <a:ext cx="48" cy="3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72" name="Freeform 12"/>
                <p:cNvSpPr>
                  <a:spLocks/>
                </p:cNvSpPr>
                <p:nvPr/>
              </p:nvSpPr>
              <p:spPr bwMode="auto">
                <a:xfrm>
                  <a:off x="1442" y="2540"/>
                  <a:ext cx="1" cy="256"/>
                </a:xfrm>
                <a:custGeom>
                  <a:avLst/>
                  <a:gdLst>
                    <a:gd name="T0" fmla="*/ 0 w 1"/>
                    <a:gd name="T1" fmla="*/ 0 h 345"/>
                    <a:gd name="T2" fmla="*/ 0 w 1"/>
                    <a:gd name="T3" fmla="*/ 13 h 345"/>
                    <a:gd name="T4" fmla="*/ 0 60000 65536"/>
                    <a:gd name="T5" fmla="*/ 0 60000 65536"/>
                    <a:gd name="T6" fmla="*/ 0 w 1"/>
                    <a:gd name="T7" fmla="*/ 0 h 345"/>
                    <a:gd name="T8" fmla="*/ 1 w 1"/>
                    <a:gd name="T9" fmla="*/ 345 h 34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5">
                      <a:moveTo>
                        <a:pt x="0" y="0"/>
                      </a:moveTo>
                      <a:lnTo>
                        <a:pt x="0" y="345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573" name="Freeform 13"/>
                <p:cNvSpPr>
                  <a:spLocks/>
                </p:cNvSpPr>
                <p:nvPr/>
              </p:nvSpPr>
              <p:spPr bwMode="auto">
                <a:xfrm>
                  <a:off x="1439" y="2112"/>
                  <a:ext cx="3" cy="218"/>
                </a:xfrm>
                <a:custGeom>
                  <a:avLst/>
                  <a:gdLst>
                    <a:gd name="T0" fmla="*/ 0 w 3"/>
                    <a:gd name="T1" fmla="*/ 11 h 294"/>
                    <a:gd name="T2" fmla="*/ 3 w 3"/>
                    <a:gd name="T3" fmla="*/ 0 h 294"/>
                    <a:gd name="T4" fmla="*/ 0 60000 65536"/>
                    <a:gd name="T5" fmla="*/ 0 60000 65536"/>
                    <a:gd name="T6" fmla="*/ 0 w 3"/>
                    <a:gd name="T7" fmla="*/ 0 h 294"/>
                    <a:gd name="T8" fmla="*/ 3 w 3"/>
                    <a:gd name="T9" fmla="*/ 294 h 29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" h="294">
                      <a:moveTo>
                        <a:pt x="0" y="294"/>
                      </a:moveTo>
                      <a:lnTo>
                        <a:pt x="3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574" name="Rectangle 14"/>
                <p:cNvSpPr>
                  <a:spLocks noChangeArrowheads="1"/>
                </p:cNvSpPr>
                <p:nvPr/>
              </p:nvSpPr>
              <p:spPr bwMode="auto">
                <a:xfrm>
                  <a:off x="1248" y="2823"/>
                  <a:ext cx="384" cy="17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7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305" y="2784"/>
                  <a:ext cx="2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 1</a:t>
                  </a:r>
                </a:p>
              </p:txBody>
            </p:sp>
            <p:sp>
              <p:nvSpPr>
                <p:cNvPr id="21576" name="Line 16"/>
                <p:cNvSpPr>
                  <a:spLocks noChangeShapeType="1"/>
                </p:cNvSpPr>
                <p:nvPr/>
              </p:nvSpPr>
              <p:spPr bwMode="auto">
                <a:xfrm>
                  <a:off x="1440" y="3002"/>
                  <a:ext cx="0" cy="4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1567" name="Oval 17"/>
            <p:cNvSpPr>
              <a:spLocks noChangeArrowheads="1"/>
            </p:cNvSpPr>
            <p:nvPr/>
          </p:nvSpPr>
          <p:spPr bwMode="auto">
            <a:xfrm>
              <a:off x="1415" y="2788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454400" y="3097560"/>
            <a:ext cx="609600" cy="2197100"/>
            <a:chOff x="2176" y="2112"/>
            <a:chExt cx="384" cy="1384"/>
          </a:xfrm>
        </p:grpSpPr>
        <p:grpSp>
          <p:nvGrpSpPr>
            <p:cNvPr id="21556" name="Group 19"/>
            <p:cNvGrpSpPr>
              <a:grpSpLocks/>
            </p:cNvGrpSpPr>
            <p:nvPr/>
          </p:nvGrpSpPr>
          <p:grpSpPr bwMode="auto">
            <a:xfrm>
              <a:off x="2176" y="2112"/>
              <a:ext cx="384" cy="1384"/>
              <a:chOff x="2176" y="2112"/>
              <a:chExt cx="384" cy="1384"/>
            </a:xfrm>
          </p:grpSpPr>
          <p:sp>
            <p:nvSpPr>
              <p:cNvPr id="21558" name="Rectangle 20"/>
              <p:cNvSpPr>
                <a:spLocks noChangeArrowheads="1"/>
              </p:cNvSpPr>
              <p:nvPr/>
            </p:nvSpPr>
            <p:spPr bwMode="auto">
              <a:xfrm>
                <a:off x="2176" y="2365"/>
                <a:ext cx="384" cy="1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59" name="Text Box 21"/>
              <p:cNvSpPr txBox="1">
                <a:spLocks noChangeArrowheads="1"/>
              </p:cNvSpPr>
              <p:nvPr/>
            </p:nvSpPr>
            <p:spPr bwMode="auto">
              <a:xfrm>
                <a:off x="2232" y="2321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1</a:t>
                </a:r>
              </a:p>
            </p:txBody>
          </p:sp>
          <p:sp>
            <p:nvSpPr>
              <p:cNvPr id="21560" name="Oval 22"/>
              <p:cNvSpPr>
                <a:spLocks noChangeArrowheads="1"/>
              </p:cNvSpPr>
              <p:nvPr/>
            </p:nvSpPr>
            <p:spPr bwMode="auto">
              <a:xfrm>
                <a:off x="2343" y="2323"/>
                <a:ext cx="48" cy="3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61" name="Freeform 23"/>
              <p:cNvSpPr>
                <a:spLocks/>
              </p:cNvSpPr>
              <p:nvPr/>
            </p:nvSpPr>
            <p:spPr bwMode="auto">
              <a:xfrm>
                <a:off x="2370" y="2540"/>
                <a:ext cx="1" cy="256"/>
              </a:xfrm>
              <a:custGeom>
                <a:avLst/>
                <a:gdLst>
                  <a:gd name="T0" fmla="*/ 0 w 1"/>
                  <a:gd name="T1" fmla="*/ 0 h 345"/>
                  <a:gd name="T2" fmla="*/ 0 w 1"/>
                  <a:gd name="T3" fmla="*/ 13 h 345"/>
                  <a:gd name="T4" fmla="*/ 0 60000 65536"/>
                  <a:gd name="T5" fmla="*/ 0 60000 65536"/>
                  <a:gd name="T6" fmla="*/ 0 w 1"/>
                  <a:gd name="T7" fmla="*/ 0 h 345"/>
                  <a:gd name="T8" fmla="*/ 1 w 1"/>
                  <a:gd name="T9" fmla="*/ 345 h 34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45">
                    <a:moveTo>
                      <a:pt x="0" y="0"/>
                    </a:moveTo>
                    <a:lnTo>
                      <a:pt x="0" y="345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62" name="Freeform 24"/>
              <p:cNvSpPr>
                <a:spLocks/>
              </p:cNvSpPr>
              <p:nvPr/>
            </p:nvSpPr>
            <p:spPr bwMode="auto">
              <a:xfrm>
                <a:off x="2367" y="2112"/>
                <a:ext cx="3" cy="218"/>
              </a:xfrm>
              <a:custGeom>
                <a:avLst/>
                <a:gdLst>
                  <a:gd name="T0" fmla="*/ 0 w 3"/>
                  <a:gd name="T1" fmla="*/ 11 h 294"/>
                  <a:gd name="T2" fmla="*/ 3 w 3"/>
                  <a:gd name="T3" fmla="*/ 0 h 294"/>
                  <a:gd name="T4" fmla="*/ 0 60000 65536"/>
                  <a:gd name="T5" fmla="*/ 0 60000 65536"/>
                  <a:gd name="T6" fmla="*/ 0 w 3"/>
                  <a:gd name="T7" fmla="*/ 0 h 294"/>
                  <a:gd name="T8" fmla="*/ 3 w 3"/>
                  <a:gd name="T9" fmla="*/ 294 h 29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294">
                    <a:moveTo>
                      <a:pt x="0" y="294"/>
                    </a:moveTo>
                    <a:lnTo>
                      <a:pt x="3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63" name="Rectangle 25"/>
              <p:cNvSpPr>
                <a:spLocks noChangeArrowheads="1"/>
              </p:cNvSpPr>
              <p:nvPr/>
            </p:nvSpPr>
            <p:spPr bwMode="auto">
              <a:xfrm>
                <a:off x="2176" y="2823"/>
                <a:ext cx="384" cy="1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64" name="Text Box 26"/>
              <p:cNvSpPr txBox="1">
                <a:spLocks noChangeArrowheads="1"/>
              </p:cNvSpPr>
              <p:nvPr/>
            </p:nvSpPr>
            <p:spPr bwMode="auto">
              <a:xfrm>
                <a:off x="2219" y="2799"/>
                <a:ext cx="2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 &amp;</a:t>
                </a:r>
              </a:p>
            </p:txBody>
          </p:sp>
          <p:sp>
            <p:nvSpPr>
              <p:cNvPr id="21565" name="Line 27"/>
              <p:cNvSpPr>
                <a:spLocks noChangeShapeType="1"/>
              </p:cNvSpPr>
              <p:nvPr/>
            </p:nvSpPr>
            <p:spPr bwMode="auto">
              <a:xfrm>
                <a:off x="2448" y="3002"/>
                <a:ext cx="0" cy="4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57" name="Oval 28"/>
            <p:cNvSpPr>
              <a:spLocks noChangeArrowheads="1"/>
            </p:cNvSpPr>
            <p:nvPr/>
          </p:nvSpPr>
          <p:spPr bwMode="auto">
            <a:xfrm>
              <a:off x="2343" y="2788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4953000" y="3097560"/>
            <a:ext cx="609600" cy="2197100"/>
            <a:chOff x="3120" y="2112"/>
            <a:chExt cx="384" cy="1384"/>
          </a:xfrm>
        </p:grpSpPr>
        <p:grpSp>
          <p:nvGrpSpPr>
            <p:cNvPr id="21546" name="Group 30"/>
            <p:cNvGrpSpPr>
              <a:grpSpLocks/>
            </p:cNvGrpSpPr>
            <p:nvPr/>
          </p:nvGrpSpPr>
          <p:grpSpPr bwMode="auto">
            <a:xfrm>
              <a:off x="3120" y="2112"/>
              <a:ext cx="384" cy="1384"/>
              <a:chOff x="3120" y="2112"/>
              <a:chExt cx="384" cy="1384"/>
            </a:xfrm>
          </p:grpSpPr>
          <p:sp>
            <p:nvSpPr>
              <p:cNvPr id="21548" name="Rectangle 31"/>
              <p:cNvSpPr>
                <a:spLocks noChangeArrowheads="1"/>
              </p:cNvSpPr>
              <p:nvPr/>
            </p:nvSpPr>
            <p:spPr bwMode="auto">
              <a:xfrm>
                <a:off x="3120" y="2365"/>
                <a:ext cx="384" cy="1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49" name="Text Box 32"/>
              <p:cNvSpPr txBox="1">
                <a:spLocks noChangeArrowheads="1"/>
              </p:cNvSpPr>
              <p:nvPr/>
            </p:nvSpPr>
            <p:spPr bwMode="auto">
              <a:xfrm>
                <a:off x="3168" y="2321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1</a:t>
                </a:r>
              </a:p>
            </p:txBody>
          </p:sp>
          <p:sp>
            <p:nvSpPr>
              <p:cNvPr id="21550" name="Oval 33"/>
              <p:cNvSpPr>
                <a:spLocks noChangeArrowheads="1"/>
              </p:cNvSpPr>
              <p:nvPr/>
            </p:nvSpPr>
            <p:spPr bwMode="auto">
              <a:xfrm>
                <a:off x="3287" y="2323"/>
                <a:ext cx="48" cy="3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51" name="Freeform 34"/>
              <p:cNvSpPr>
                <a:spLocks/>
              </p:cNvSpPr>
              <p:nvPr/>
            </p:nvSpPr>
            <p:spPr bwMode="auto">
              <a:xfrm>
                <a:off x="3314" y="2540"/>
                <a:ext cx="1" cy="256"/>
              </a:xfrm>
              <a:custGeom>
                <a:avLst/>
                <a:gdLst>
                  <a:gd name="T0" fmla="*/ 0 w 1"/>
                  <a:gd name="T1" fmla="*/ 0 h 345"/>
                  <a:gd name="T2" fmla="*/ 0 w 1"/>
                  <a:gd name="T3" fmla="*/ 13 h 345"/>
                  <a:gd name="T4" fmla="*/ 0 60000 65536"/>
                  <a:gd name="T5" fmla="*/ 0 60000 65536"/>
                  <a:gd name="T6" fmla="*/ 0 w 1"/>
                  <a:gd name="T7" fmla="*/ 0 h 345"/>
                  <a:gd name="T8" fmla="*/ 1 w 1"/>
                  <a:gd name="T9" fmla="*/ 345 h 34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45">
                    <a:moveTo>
                      <a:pt x="0" y="0"/>
                    </a:moveTo>
                    <a:lnTo>
                      <a:pt x="0" y="345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52" name="Freeform 35"/>
              <p:cNvSpPr>
                <a:spLocks/>
              </p:cNvSpPr>
              <p:nvPr/>
            </p:nvSpPr>
            <p:spPr bwMode="auto">
              <a:xfrm>
                <a:off x="3311" y="2112"/>
                <a:ext cx="3" cy="218"/>
              </a:xfrm>
              <a:custGeom>
                <a:avLst/>
                <a:gdLst>
                  <a:gd name="T0" fmla="*/ 0 w 3"/>
                  <a:gd name="T1" fmla="*/ 11 h 294"/>
                  <a:gd name="T2" fmla="*/ 3 w 3"/>
                  <a:gd name="T3" fmla="*/ 0 h 294"/>
                  <a:gd name="T4" fmla="*/ 0 60000 65536"/>
                  <a:gd name="T5" fmla="*/ 0 60000 65536"/>
                  <a:gd name="T6" fmla="*/ 0 w 3"/>
                  <a:gd name="T7" fmla="*/ 0 h 294"/>
                  <a:gd name="T8" fmla="*/ 3 w 3"/>
                  <a:gd name="T9" fmla="*/ 294 h 29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294">
                    <a:moveTo>
                      <a:pt x="0" y="294"/>
                    </a:moveTo>
                    <a:lnTo>
                      <a:pt x="3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53" name="Rectangle 36"/>
              <p:cNvSpPr>
                <a:spLocks noChangeArrowheads="1"/>
              </p:cNvSpPr>
              <p:nvPr/>
            </p:nvSpPr>
            <p:spPr bwMode="auto">
              <a:xfrm>
                <a:off x="3120" y="2823"/>
                <a:ext cx="384" cy="1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54" name="Text Box 37"/>
              <p:cNvSpPr txBox="1">
                <a:spLocks noChangeArrowheads="1"/>
              </p:cNvSpPr>
              <p:nvPr/>
            </p:nvSpPr>
            <p:spPr bwMode="auto">
              <a:xfrm>
                <a:off x="3155" y="2774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1800">
                    <a:latin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21555" name="Line 38"/>
              <p:cNvSpPr>
                <a:spLocks noChangeShapeType="1"/>
              </p:cNvSpPr>
              <p:nvPr/>
            </p:nvSpPr>
            <p:spPr bwMode="auto">
              <a:xfrm>
                <a:off x="3456" y="3002"/>
                <a:ext cx="0" cy="4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47" name="Oval 39"/>
            <p:cNvSpPr>
              <a:spLocks noChangeArrowheads="1"/>
            </p:cNvSpPr>
            <p:nvPr/>
          </p:nvSpPr>
          <p:spPr bwMode="auto">
            <a:xfrm>
              <a:off x="3287" y="2788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6477000" y="3097560"/>
            <a:ext cx="609600" cy="2197100"/>
            <a:chOff x="4080" y="2112"/>
            <a:chExt cx="384" cy="1384"/>
          </a:xfrm>
        </p:grpSpPr>
        <p:grpSp>
          <p:nvGrpSpPr>
            <p:cNvPr id="21536" name="Group 41"/>
            <p:cNvGrpSpPr>
              <a:grpSpLocks/>
            </p:cNvGrpSpPr>
            <p:nvPr/>
          </p:nvGrpSpPr>
          <p:grpSpPr bwMode="auto">
            <a:xfrm>
              <a:off x="4080" y="2112"/>
              <a:ext cx="384" cy="1384"/>
              <a:chOff x="4080" y="2112"/>
              <a:chExt cx="384" cy="1384"/>
            </a:xfrm>
          </p:grpSpPr>
          <p:sp>
            <p:nvSpPr>
              <p:cNvPr id="21538" name="Rectangle 42"/>
              <p:cNvSpPr>
                <a:spLocks noChangeArrowheads="1"/>
              </p:cNvSpPr>
              <p:nvPr/>
            </p:nvSpPr>
            <p:spPr bwMode="auto">
              <a:xfrm>
                <a:off x="4080" y="2365"/>
                <a:ext cx="384" cy="1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39" name="Text Box 43"/>
              <p:cNvSpPr txBox="1">
                <a:spLocks noChangeArrowheads="1"/>
              </p:cNvSpPr>
              <p:nvPr/>
            </p:nvSpPr>
            <p:spPr bwMode="auto">
              <a:xfrm>
                <a:off x="4137" y="2321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1</a:t>
                </a:r>
              </a:p>
            </p:txBody>
          </p:sp>
          <p:sp>
            <p:nvSpPr>
              <p:cNvPr id="21540" name="Oval 44"/>
              <p:cNvSpPr>
                <a:spLocks noChangeArrowheads="1"/>
              </p:cNvSpPr>
              <p:nvPr/>
            </p:nvSpPr>
            <p:spPr bwMode="auto">
              <a:xfrm>
                <a:off x="4247" y="2323"/>
                <a:ext cx="48" cy="3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41" name="Freeform 45"/>
              <p:cNvSpPr>
                <a:spLocks/>
              </p:cNvSpPr>
              <p:nvPr/>
            </p:nvSpPr>
            <p:spPr bwMode="auto">
              <a:xfrm>
                <a:off x="4274" y="2540"/>
                <a:ext cx="1" cy="256"/>
              </a:xfrm>
              <a:custGeom>
                <a:avLst/>
                <a:gdLst>
                  <a:gd name="T0" fmla="*/ 0 w 1"/>
                  <a:gd name="T1" fmla="*/ 0 h 345"/>
                  <a:gd name="T2" fmla="*/ 0 w 1"/>
                  <a:gd name="T3" fmla="*/ 13 h 345"/>
                  <a:gd name="T4" fmla="*/ 0 60000 65536"/>
                  <a:gd name="T5" fmla="*/ 0 60000 65536"/>
                  <a:gd name="T6" fmla="*/ 0 w 1"/>
                  <a:gd name="T7" fmla="*/ 0 h 345"/>
                  <a:gd name="T8" fmla="*/ 1 w 1"/>
                  <a:gd name="T9" fmla="*/ 345 h 34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45">
                    <a:moveTo>
                      <a:pt x="0" y="0"/>
                    </a:moveTo>
                    <a:lnTo>
                      <a:pt x="0" y="345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42" name="Freeform 46"/>
              <p:cNvSpPr>
                <a:spLocks/>
              </p:cNvSpPr>
              <p:nvPr/>
            </p:nvSpPr>
            <p:spPr bwMode="auto">
              <a:xfrm>
                <a:off x="4271" y="2112"/>
                <a:ext cx="3" cy="218"/>
              </a:xfrm>
              <a:custGeom>
                <a:avLst/>
                <a:gdLst>
                  <a:gd name="T0" fmla="*/ 0 w 3"/>
                  <a:gd name="T1" fmla="*/ 11 h 294"/>
                  <a:gd name="T2" fmla="*/ 3 w 3"/>
                  <a:gd name="T3" fmla="*/ 0 h 294"/>
                  <a:gd name="T4" fmla="*/ 0 60000 65536"/>
                  <a:gd name="T5" fmla="*/ 0 60000 65536"/>
                  <a:gd name="T6" fmla="*/ 0 w 3"/>
                  <a:gd name="T7" fmla="*/ 0 h 294"/>
                  <a:gd name="T8" fmla="*/ 3 w 3"/>
                  <a:gd name="T9" fmla="*/ 294 h 29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294">
                    <a:moveTo>
                      <a:pt x="0" y="294"/>
                    </a:moveTo>
                    <a:lnTo>
                      <a:pt x="3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43" name="Rectangle 47"/>
              <p:cNvSpPr>
                <a:spLocks noChangeArrowheads="1"/>
              </p:cNvSpPr>
              <p:nvPr/>
            </p:nvSpPr>
            <p:spPr bwMode="auto">
              <a:xfrm>
                <a:off x="4080" y="2823"/>
                <a:ext cx="384" cy="1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44" name="Text Box 48"/>
              <p:cNvSpPr txBox="1">
                <a:spLocks noChangeArrowheads="1"/>
              </p:cNvSpPr>
              <p:nvPr/>
            </p:nvSpPr>
            <p:spPr bwMode="auto">
              <a:xfrm>
                <a:off x="4125" y="2792"/>
                <a:ext cx="2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 &amp;</a:t>
                </a:r>
              </a:p>
            </p:txBody>
          </p:sp>
          <p:sp>
            <p:nvSpPr>
              <p:cNvPr id="21545" name="Line 49"/>
              <p:cNvSpPr>
                <a:spLocks noChangeShapeType="1"/>
              </p:cNvSpPr>
              <p:nvPr/>
            </p:nvSpPr>
            <p:spPr bwMode="auto">
              <a:xfrm>
                <a:off x="4416" y="3002"/>
                <a:ext cx="0" cy="4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37" name="Oval 50"/>
            <p:cNvSpPr>
              <a:spLocks noChangeArrowheads="1"/>
            </p:cNvSpPr>
            <p:nvPr/>
          </p:nvSpPr>
          <p:spPr bwMode="auto">
            <a:xfrm>
              <a:off x="4247" y="2788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2286000" y="4011960"/>
            <a:ext cx="4267200" cy="762000"/>
            <a:chOff x="1200" y="2688"/>
            <a:chExt cx="2688" cy="480"/>
          </a:xfrm>
        </p:grpSpPr>
        <p:sp>
          <p:nvSpPr>
            <p:cNvPr id="21533" name="Freeform 52"/>
            <p:cNvSpPr>
              <a:spLocks/>
            </p:cNvSpPr>
            <p:nvPr/>
          </p:nvSpPr>
          <p:spPr bwMode="auto">
            <a:xfrm>
              <a:off x="1200" y="2688"/>
              <a:ext cx="2688" cy="480"/>
            </a:xfrm>
            <a:custGeom>
              <a:avLst/>
              <a:gdLst>
                <a:gd name="T0" fmla="*/ 0 w 2688"/>
                <a:gd name="T1" fmla="*/ 0 h 480"/>
                <a:gd name="T2" fmla="*/ 440 w 2688"/>
                <a:gd name="T3" fmla="*/ 0 h 480"/>
                <a:gd name="T4" fmla="*/ 440 w 2688"/>
                <a:gd name="T5" fmla="*/ 480 h 480"/>
                <a:gd name="T6" fmla="*/ 2688 w 2688"/>
                <a:gd name="T7" fmla="*/ 480 h 480"/>
                <a:gd name="T8" fmla="*/ 2688 w 2688"/>
                <a:gd name="T9" fmla="*/ 312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8"/>
                <a:gd name="T16" fmla="*/ 0 h 480"/>
                <a:gd name="T17" fmla="*/ 2688 w 2688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8" h="480">
                  <a:moveTo>
                    <a:pt x="0" y="0"/>
                  </a:moveTo>
                  <a:lnTo>
                    <a:pt x="440" y="0"/>
                  </a:lnTo>
                  <a:lnTo>
                    <a:pt x="440" y="480"/>
                  </a:lnTo>
                  <a:lnTo>
                    <a:pt x="2688" y="480"/>
                  </a:lnTo>
                  <a:lnTo>
                    <a:pt x="2688" y="312"/>
                  </a:lnTo>
                </a:path>
              </a:pathLst>
            </a:custGeom>
            <a:noFill/>
            <a:ln w="28575">
              <a:solidFill>
                <a:srgbClr val="0419E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4" name="Freeform 53"/>
            <p:cNvSpPr>
              <a:spLocks/>
            </p:cNvSpPr>
            <p:nvPr/>
          </p:nvSpPr>
          <p:spPr bwMode="auto">
            <a:xfrm>
              <a:off x="2065" y="2997"/>
              <a:ext cx="2" cy="171"/>
            </a:xfrm>
            <a:custGeom>
              <a:avLst/>
              <a:gdLst>
                <a:gd name="T0" fmla="*/ 2 w 2"/>
                <a:gd name="T1" fmla="*/ 0 h 171"/>
                <a:gd name="T2" fmla="*/ 0 w 2"/>
                <a:gd name="T3" fmla="*/ 171 h 171"/>
                <a:gd name="T4" fmla="*/ 0 60000 65536"/>
                <a:gd name="T5" fmla="*/ 0 60000 65536"/>
                <a:gd name="T6" fmla="*/ 0 w 2"/>
                <a:gd name="T7" fmla="*/ 0 h 171"/>
                <a:gd name="T8" fmla="*/ 2 w 2"/>
                <a:gd name="T9" fmla="*/ 171 h 1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171">
                  <a:moveTo>
                    <a:pt x="2" y="0"/>
                  </a:moveTo>
                  <a:lnTo>
                    <a:pt x="0" y="171"/>
                  </a:lnTo>
                </a:path>
              </a:pathLst>
            </a:custGeom>
            <a:noFill/>
            <a:ln w="28575">
              <a:solidFill>
                <a:srgbClr val="0419E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5" name="Freeform 54"/>
            <p:cNvSpPr>
              <a:spLocks/>
            </p:cNvSpPr>
            <p:nvPr/>
          </p:nvSpPr>
          <p:spPr bwMode="auto">
            <a:xfrm>
              <a:off x="2928" y="2997"/>
              <a:ext cx="2" cy="171"/>
            </a:xfrm>
            <a:custGeom>
              <a:avLst/>
              <a:gdLst>
                <a:gd name="T0" fmla="*/ 2 w 2"/>
                <a:gd name="T1" fmla="*/ 0 h 171"/>
                <a:gd name="T2" fmla="*/ 0 w 2"/>
                <a:gd name="T3" fmla="*/ 171 h 171"/>
                <a:gd name="T4" fmla="*/ 0 60000 65536"/>
                <a:gd name="T5" fmla="*/ 0 60000 65536"/>
                <a:gd name="T6" fmla="*/ 0 w 2"/>
                <a:gd name="T7" fmla="*/ 0 h 171"/>
                <a:gd name="T8" fmla="*/ 2 w 2"/>
                <a:gd name="T9" fmla="*/ 171 h 1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171">
                  <a:moveTo>
                    <a:pt x="2" y="0"/>
                  </a:moveTo>
                  <a:lnTo>
                    <a:pt x="0" y="171"/>
                  </a:lnTo>
                </a:path>
              </a:pathLst>
            </a:custGeom>
            <a:noFill/>
            <a:ln w="28575">
              <a:solidFill>
                <a:srgbClr val="0419E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55"/>
          <p:cNvGrpSpPr>
            <a:grpSpLocks/>
          </p:cNvGrpSpPr>
          <p:nvPr/>
        </p:nvGrpSpPr>
        <p:grpSpPr bwMode="auto">
          <a:xfrm>
            <a:off x="3757613" y="4011960"/>
            <a:ext cx="2952750" cy="990600"/>
            <a:chOff x="2127" y="2688"/>
            <a:chExt cx="1860" cy="624"/>
          </a:xfrm>
        </p:grpSpPr>
        <p:sp>
          <p:nvSpPr>
            <p:cNvPr id="21531" name="Freeform 56"/>
            <p:cNvSpPr>
              <a:spLocks/>
            </p:cNvSpPr>
            <p:nvPr/>
          </p:nvSpPr>
          <p:spPr bwMode="auto">
            <a:xfrm>
              <a:off x="2127" y="2688"/>
              <a:ext cx="1860" cy="624"/>
            </a:xfrm>
            <a:custGeom>
              <a:avLst/>
              <a:gdLst>
                <a:gd name="T0" fmla="*/ 0 w 1860"/>
                <a:gd name="T1" fmla="*/ 0 h 624"/>
                <a:gd name="T2" fmla="*/ 417 w 1860"/>
                <a:gd name="T3" fmla="*/ 0 h 624"/>
                <a:gd name="T4" fmla="*/ 417 w 1860"/>
                <a:gd name="T5" fmla="*/ 624 h 624"/>
                <a:gd name="T6" fmla="*/ 1857 w 1860"/>
                <a:gd name="T7" fmla="*/ 624 h 624"/>
                <a:gd name="T8" fmla="*/ 1860 w 1860"/>
                <a:gd name="T9" fmla="*/ 312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0"/>
                <a:gd name="T16" fmla="*/ 0 h 624"/>
                <a:gd name="T17" fmla="*/ 1860 w 1860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0" h="624">
                  <a:moveTo>
                    <a:pt x="0" y="0"/>
                  </a:moveTo>
                  <a:lnTo>
                    <a:pt x="417" y="0"/>
                  </a:lnTo>
                  <a:lnTo>
                    <a:pt x="417" y="624"/>
                  </a:lnTo>
                  <a:lnTo>
                    <a:pt x="1857" y="624"/>
                  </a:lnTo>
                  <a:lnTo>
                    <a:pt x="1860" y="312"/>
                  </a:lnTo>
                </a:path>
              </a:pathLst>
            </a:custGeom>
            <a:noFill/>
            <a:ln w="28575">
              <a:solidFill>
                <a:srgbClr val="0419E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2" name="Freeform 57"/>
            <p:cNvSpPr>
              <a:spLocks/>
            </p:cNvSpPr>
            <p:nvPr/>
          </p:nvSpPr>
          <p:spPr bwMode="auto">
            <a:xfrm>
              <a:off x="3073" y="3000"/>
              <a:ext cx="2" cy="312"/>
            </a:xfrm>
            <a:custGeom>
              <a:avLst/>
              <a:gdLst>
                <a:gd name="T0" fmla="*/ 2 w 2"/>
                <a:gd name="T1" fmla="*/ 0 h 312"/>
                <a:gd name="T2" fmla="*/ 0 w 2"/>
                <a:gd name="T3" fmla="*/ 312 h 312"/>
                <a:gd name="T4" fmla="*/ 0 60000 65536"/>
                <a:gd name="T5" fmla="*/ 0 60000 65536"/>
                <a:gd name="T6" fmla="*/ 0 w 2"/>
                <a:gd name="T7" fmla="*/ 0 h 312"/>
                <a:gd name="T8" fmla="*/ 2 w 2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312">
                  <a:moveTo>
                    <a:pt x="2" y="0"/>
                  </a:moveTo>
                  <a:lnTo>
                    <a:pt x="0" y="312"/>
                  </a:lnTo>
                </a:path>
              </a:pathLst>
            </a:custGeom>
            <a:noFill/>
            <a:ln w="28575">
              <a:solidFill>
                <a:srgbClr val="0419E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0187" name="Text Box 59"/>
          <p:cNvSpPr txBox="1">
            <a:spLocks noChangeArrowheads="1"/>
          </p:cNvSpPr>
          <p:nvPr/>
        </p:nvSpPr>
        <p:spPr bwMode="auto">
          <a:xfrm>
            <a:off x="1905000" y="530736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INTR</a:t>
            </a:r>
            <a:r>
              <a:rPr lang="en-US" altLang="zh-CN" sz="18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60188" name="Text Box 60"/>
          <p:cNvSpPr txBox="1">
            <a:spLocks noChangeArrowheads="1"/>
          </p:cNvSpPr>
          <p:nvPr/>
        </p:nvSpPr>
        <p:spPr bwMode="auto">
          <a:xfrm>
            <a:off x="3505200" y="530736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INTR</a:t>
            </a:r>
            <a:r>
              <a:rPr lang="en-US" altLang="zh-CN" sz="180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60189" name="Text Box 61"/>
          <p:cNvSpPr txBox="1">
            <a:spLocks noChangeArrowheads="1"/>
          </p:cNvSpPr>
          <p:nvPr/>
        </p:nvSpPr>
        <p:spPr bwMode="auto">
          <a:xfrm>
            <a:off x="5105400" y="530736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INTR</a:t>
            </a:r>
            <a:r>
              <a:rPr lang="en-US" altLang="zh-CN" sz="1800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60190" name="Text Box 62"/>
          <p:cNvSpPr txBox="1">
            <a:spLocks noChangeArrowheads="1"/>
          </p:cNvSpPr>
          <p:nvPr/>
        </p:nvSpPr>
        <p:spPr bwMode="auto">
          <a:xfrm>
            <a:off x="6629400" y="530736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INTR</a:t>
            </a:r>
            <a:r>
              <a:rPr lang="en-US" altLang="zh-CN" sz="1800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60191" name="Text Box 63"/>
          <p:cNvSpPr txBox="1">
            <a:spLocks noChangeArrowheads="1"/>
          </p:cNvSpPr>
          <p:nvPr/>
        </p:nvSpPr>
        <p:spPr bwMode="auto">
          <a:xfrm>
            <a:off x="1371600" y="5916960"/>
            <a:ext cx="70866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INTR</a:t>
            </a:r>
            <a:r>
              <a:rPr lang="en-US" altLang="zh-CN" sz="1800" baseline="-25000">
                <a:latin typeface="Times New Roman" panose="02020603050405020304" pitchFamily="18" charset="0"/>
              </a:rPr>
              <a:t>1</a:t>
            </a:r>
            <a:r>
              <a:rPr lang="en-US" altLang="zh-CN" sz="1800">
                <a:latin typeface="Times New Roman" panose="02020603050405020304" pitchFamily="18" charset="0"/>
              </a:rPr>
              <a:t> 、</a:t>
            </a:r>
            <a:r>
              <a:rPr lang="en-US" altLang="zh-CN" sz="1800" baseline="-25000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INTR</a:t>
            </a:r>
            <a:r>
              <a:rPr lang="en-US" altLang="zh-CN" sz="1800" baseline="-25000">
                <a:latin typeface="Times New Roman" panose="02020603050405020304" pitchFamily="18" charset="0"/>
              </a:rPr>
              <a:t>2 </a:t>
            </a:r>
            <a:r>
              <a:rPr lang="en-US" altLang="zh-CN" sz="1800">
                <a:latin typeface="Times New Roman" panose="02020603050405020304" pitchFamily="18" charset="0"/>
              </a:rPr>
              <a:t>、</a:t>
            </a:r>
            <a:r>
              <a:rPr lang="en-US" altLang="zh-CN" sz="1800" baseline="-25000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INTR</a:t>
            </a:r>
            <a:r>
              <a:rPr lang="en-US" altLang="zh-CN" sz="1800" baseline="-25000">
                <a:latin typeface="Times New Roman" panose="02020603050405020304" pitchFamily="18" charset="0"/>
              </a:rPr>
              <a:t>3 </a:t>
            </a:r>
            <a:r>
              <a:rPr lang="en-US" altLang="zh-CN" sz="1800">
                <a:latin typeface="Times New Roman" panose="02020603050405020304" pitchFamily="18" charset="0"/>
              </a:rPr>
              <a:t>、</a:t>
            </a:r>
            <a:r>
              <a:rPr lang="en-US" altLang="zh-CN" sz="1800" baseline="-25000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INTR</a:t>
            </a:r>
            <a:r>
              <a:rPr lang="en-US" altLang="zh-CN" sz="1800" baseline="-25000">
                <a:latin typeface="Times New Roman" panose="02020603050405020304" pitchFamily="18" charset="0"/>
              </a:rPr>
              <a:t>4</a:t>
            </a:r>
            <a:r>
              <a:rPr lang="en-US" altLang="zh-CN" sz="1800">
                <a:latin typeface="Times New Roman" panose="02020603050405020304" pitchFamily="18" charset="0"/>
              </a:rPr>
              <a:t>  </a:t>
            </a:r>
            <a:r>
              <a:rPr lang="zh-CN" altLang="en-US" sz="2000">
                <a:solidFill>
                  <a:srgbClr val="0419E0"/>
                </a:solidFill>
                <a:latin typeface="Times New Roman" panose="02020603050405020304" pitchFamily="18" charset="0"/>
              </a:rPr>
              <a:t>优先级</a:t>
            </a: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</a:rPr>
              <a:t>按 </a:t>
            </a:r>
            <a:r>
              <a:rPr lang="zh-CN" altLang="en-US" sz="2000">
                <a:solidFill>
                  <a:srgbClr val="0419E0"/>
                </a:solidFill>
                <a:latin typeface="Times New Roman" panose="02020603050405020304" pitchFamily="18" charset="0"/>
              </a:rPr>
              <a:t>降序 </a:t>
            </a:r>
            <a:r>
              <a:rPr lang="zh-CN" altLang="en-US" sz="2000">
                <a:latin typeface="Times New Roman" panose="02020603050405020304" pitchFamily="18" charset="0"/>
              </a:rPr>
              <a:t>排列</a:t>
            </a:r>
            <a:endParaRPr lang="en-US" altLang="zh-CN" sz="1800" baseline="-25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800" baseline="-25000">
                <a:latin typeface="Times New Roman" panose="02020603050405020304" pitchFamily="18" charset="0"/>
              </a:rPr>
              <a:t> </a:t>
            </a:r>
            <a:endParaRPr lang="zh-CN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560192" name="Freeform 64"/>
          <p:cNvSpPr>
            <a:spLocks/>
          </p:cNvSpPr>
          <p:nvPr/>
        </p:nvSpPr>
        <p:spPr bwMode="auto">
          <a:xfrm>
            <a:off x="5257800" y="4011960"/>
            <a:ext cx="1600200" cy="1219200"/>
          </a:xfrm>
          <a:custGeom>
            <a:avLst/>
            <a:gdLst>
              <a:gd name="T0" fmla="*/ 0 w 1008"/>
              <a:gd name="T1" fmla="*/ 0 h 768"/>
              <a:gd name="T2" fmla="*/ 2147483647 w 1008"/>
              <a:gd name="T3" fmla="*/ 0 h 768"/>
              <a:gd name="T4" fmla="*/ 2147483647 w 1008"/>
              <a:gd name="T5" fmla="*/ 2147483647 h 768"/>
              <a:gd name="T6" fmla="*/ 2147483647 w 1008"/>
              <a:gd name="T7" fmla="*/ 2147483647 h 768"/>
              <a:gd name="T8" fmla="*/ 2147483647 w 1008"/>
              <a:gd name="T9" fmla="*/ 2147483647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768"/>
              <a:gd name="T17" fmla="*/ 1008 w 1008"/>
              <a:gd name="T18" fmla="*/ 768 h 7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768">
                <a:moveTo>
                  <a:pt x="0" y="0"/>
                </a:moveTo>
                <a:lnTo>
                  <a:pt x="480" y="0"/>
                </a:lnTo>
                <a:lnTo>
                  <a:pt x="480" y="768"/>
                </a:lnTo>
                <a:lnTo>
                  <a:pt x="1008" y="768"/>
                </a:lnTo>
                <a:lnTo>
                  <a:pt x="1008" y="318"/>
                </a:lnTo>
              </a:path>
            </a:pathLst>
          </a:custGeom>
          <a:noFill/>
          <a:ln w="28575">
            <a:solidFill>
              <a:srgbClr val="0419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3" name="Group 65"/>
          <p:cNvGrpSpPr>
            <a:grpSpLocks/>
          </p:cNvGrpSpPr>
          <p:nvPr/>
        </p:nvGrpSpPr>
        <p:grpSpPr bwMode="auto">
          <a:xfrm>
            <a:off x="1905000" y="2716560"/>
            <a:ext cx="5562600" cy="396875"/>
            <a:chOff x="1200" y="1872"/>
            <a:chExt cx="3504" cy="250"/>
          </a:xfrm>
        </p:grpSpPr>
        <p:sp>
          <p:nvSpPr>
            <p:cNvPr id="21527" name="Text Box 66"/>
            <p:cNvSpPr txBox="1">
              <a:spLocks noChangeArrowheads="1"/>
            </p:cNvSpPr>
            <p:nvPr/>
          </p:nvSpPr>
          <p:spPr bwMode="auto">
            <a:xfrm>
              <a:off x="1200" y="1872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INTP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28" name="Text Box 67"/>
            <p:cNvSpPr txBox="1">
              <a:spLocks noChangeArrowheads="1"/>
            </p:cNvSpPr>
            <p:nvPr/>
          </p:nvSpPr>
          <p:spPr bwMode="auto">
            <a:xfrm>
              <a:off x="2112" y="1872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INTP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529" name="Text Box 68"/>
            <p:cNvSpPr txBox="1">
              <a:spLocks noChangeArrowheads="1"/>
            </p:cNvSpPr>
            <p:nvPr/>
          </p:nvSpPr>
          <p:spPr bwMode="auto">
            <a:xfrm>
              <a:off x="3072" y="1872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INTP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1530" name="Text Box 69"/>
            <p:cNvSpPr txBox="1">
              <a:spLocks noChangeArrowheads="1"/>
            </p:cNvSpPr>
            <p:nvPr/>
          </p:nvSpPr>
          <p:spPr bwMode="auto">
            <a:xfrm>
              <a:off x="4032" y="1872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INTP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72" name="日期占位符 71"/>
          <p:cNvSpPr>
            <a:spLocks noGrp="1"/>
          </p:cNvSpPr>
          <p:nvPr>
            <p:ph type="dt" sz="quarter" idx="10"/>
          </p:nvPr>
        </p:nvSpPr>
        <p:spPr>
          <a:xfrm>
            <a:off x="457200" y="6101110"/>
            <a:ext cx="2133600" cy="365125"/>
          </a:xfrm>
        </p:spPr>
        <p:txBody>
          <a:bodyPr/>
          <a:lstStyle/>
          <a:p>
            <a:pPr>
              <a:defRPr/>
            </a:pPr>
            <a:fld id="{A12453D8-AEF2-4342-B5B0-830327B93222}" type="datetime1">
              <a:rPr lang="zh-CN" altLang="en-US"/>
              <a:pPr>
                <a:defRPr/>
              </a:pPr>
              <a:t>2018/11/28</a:t>
            </a:fld>
            <a:endParaRPr lang="en-US" altLang="zh-CN"/>
          </a:p>
        </p:txBody>
      </p:sp>
      <p:sp>
        <p:nvSpPr>
          <p:cNvPr id="73" name="灯片编号占位符 72"/>
          <p:cNvSpPr>
            <a:spLocks noGrp="1"/>
          </p:cNvSpPr>
          <p:nvPr>
            <p:ph type="sldNum" sz="quarter" idx="12"/>
          </p:nvPr>
        </p:nvSpPr>
        <p:spPr>
          <a:xfrm>
            <a:off x="6553200" y="6101110"/>
            <a:ext cx="2133600" cy="365125"/>
          </a:xfrm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B7E70523-6BFF-4D7C-9402-6FC090D1825D}" type="slidenum">
              <a:rPr lang="zh-CN" altLang="en-US" sz="900">
                <a:solidFill>
                  <a:srgbClr val="898989"/>
                </a:solidFill>
              </a:rPr>
              <a:pPr eaLnBrk="1" hangingPunct="1"/>
              <a:t>34</a:t>
            </a:fld>
            <a:endParaRPr lang="en-US" altLang="zh-CN" sz="900">
              <a:solidFill>
                <a:srgbClr val="898989"/>
              </a:solidFill>
            </a:endParaRPr>
          </a:p>
        </p:txBody>
      </p:sp>
      <p:sp>
        <p:nvSpPr>
          <p:cNvPr id="74" name="Rectangle 14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983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56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autoUpdateAnimBg="0"/>
      <p:bldP spid="560132" grpId="0" autoUpdateAnimBg="0"/>
      <p:bldP spid="560187" grpId="0" autoUpdateAnimBg="0"/>
      <p:bldP spid="560188" grpId="0" autoUpdateAnimBg="0"/>
      <p:bldP spid="560189" grpId="0" autoUpdateAnimBg="0"/>
      <p:bldP spid="560190" grpId="0" autoUpdateAnimBg="0"/>
      <p:bldP spid="560191" grpId="0" autoUpdateAnimBg="0"/>
      <p:bldP spid="56019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ChangeArrowheads="1"/>
          </p:cNvSpPr>
          <p:nvPr/>
        </p:nvSpPr>
        <p:spPr bwMode="auto">
          <a:xfrm>
            <a:off x="1371600" y="1066800"/>
            <a:ext cx="5257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、B、C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</a:rPr>
              <a:t>优先级按 </a:t>
            </a:r>
            <a:r>
              <a:rPr lang="zh-CN" altLang="en-US" sz="2400">
                <a:solidFill>
                  <a:srgbClr val="0419E0"/>
                </a:solidFill>
                <a:latin typeface="Times New Roman" panose="02020603050405020304" pitchFamily="18" charset="0"/>
              </a:rPr>
              <a:t>降序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</a:rPr>
              <a:t>排列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85800" y="381000"/>
            <a:ext cx="5257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(2) 软件实现（程序查询）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98800" y="2971800"/>
            <a:ext cx="635000" cy="457200"/>
            <a:chOff x="1952" y="1872"/>
            <a:chExt cx="400" cy="288"/>
          </a:xfrm>
        </p:grpSpPr>
        <p:sp>
          <p:nvSpPr>
            <p:cNvPr id="23590" name="Text Box 5"/>
            <p:cNvSpPr txBox="1">
              <a:spLocks noChangeArrowheads="1"/>
            </p:cNvSpPr>
            <p:nvPr/>
          </p:nvSpPr>
          <p:spPr bwMode="auto">
            <a:xfrm>
              <a:off x="1968" y="187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23591" name="Line 6"/>
            <p:cNvSpPr>
              <a:spLocks noChangeShapeType="1"/>
            </p:cNvSpPr>
            <p:nvPr/>
          </p:nvSpPr>
          <p:spPr bwMode="auto">
            <a:xfrm>
              <a:off x="1952" y="187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1159" name="Text Box 7"/>
          <p:cNvSpPr txBox="1">
            <a:spLocks noChangeArrowheads="1"/>
          </p:cNvSpPr>
          <p:nvPr/>
        </p:nvSpPr>
        <p:spPr bwMode="auto">
          <a:xfrm>
            <a:off x="2940050" y="6019800"/>
            <a:ext cx="4889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561160" name="Line 8"/>
          <p:cNvSpPr>
            <a:spLocks noChangeShapeType="1"/>
          </p:cNvSpPr>
          <p:nvPr/>
        </p:nvSpPr>
        <p:spPr bwMode="auto">
          <a:xfrm>
            <a:off x="3098800" y="1676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9" name="Text Box 9"/>
          <p:cNvSpPr txBox="1">
            <a:spLocks noChangeArrowheads="1"/>
          </p:cNvSpPr>
          <p:nvPr/>
        </p:nvSpPr>
        <p:spPr bwMode="auto">
          <a:xfrm>
            <a:off x="7010400" y="2971800"/>
            <a:ext cx="16764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006600" y="2133600"/>
            <a:ext cx="2278063" cy="838200"/>
            <a:chOff x="1264" y="1344"/>
            <a:chExt cx="1435" cy="528"/>
          </a:xfrm>
        </p:grpSpPr>
        <p:sp>
          <p:nvSpPr>
            <p:cNvPr id="23588" name="AutoShape 11"/>
            <p:cNvSpPr>
              <a:spLocks noChangeArrowheads="1"/>
            </p:cNvSpPr>
            <p:nvPr/>
          </p:nvSpPr>
          <p:spPr bwMode="auto">
            <a:xfrm>
              <a:off x="1264" y="1344"/>
              <a:ext cx="1392" cy="528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89" name="Text Box 12"/>
            <p:cNvSpPr txBox="1">
              <a:spLocks noChangeArrowheads="1"/>
            </p:cNvSpPr>
            <p:nvPr/>
          </p:nvSpPr>
          <p:spPr bwMode="auto">
            <a:xfrm>
              <a:off x="1504" y="1507"/>
              <a:ext cx="119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是否 </a:t>
              </a:r>
              <a:r>
                <a:rPr lang="en-US" altLang="zh-CN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>
                  <a:latin typeface="Times New Roman" panose="02020603050405020304" pitchFamily="18" charset="0"/>
                </a:rPr>
                <a:t> </a:t>
              </a:r>
              <a:r>
                <a:rPr lang="zh-CN" altLang="en-US" sz="2000">
                  <a:latin typeface="Times New Roman" panose="02020603050405020304" pitchFamily="18" charset="0"/>
                </a:rPr>
                <a:t>请求？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006600" y="3429000"/>
            <a:ext cx="2349500" cy="838200"/>
            <a:chOff x="1264" y="2160"/>
            <a:chExt cx="1480" cy="528"/>
          </a:xfrm>
        </p:grpSpPr>
        <p:sp>
          <p:nvSpPr>
            <p:cNvPr id="23586" name="AutoShape 14"/>
            <p:cNvSpPr>
              <a:spLocks noChangeArrowheads="1"/>
            </p:cNvSpPr>
            <p:nvPr/>
          </p:nvSpPr>
          <p:spPr bwMode="auto">
            <a:xfrm>
              <a:off x="1264" y="2160"/>
              <a:ext cx="1392" cy="528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87" name="Text Box 15"/>
            <p:cNvSpPr txBox="1">
              <a:spLocks noChangeArrowheads="1"/>
            </p:cNvSpPr>
            <p:nvPr/>
          </p:nvSpPr>
          <p:spPr bwMode="auto">
            <a:xfrm>
              <a:off x="1504" y="2323"/>
              <a:ext cx="1240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是否 </a:t>
              </a:r>
              <a:r>
                <a:rPr lang="en-US" altLang="zh-CN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000">
                  <a:latin typeface="Times New Roman" panose="02020603050405020304" pitchFamily="18" charset="0"/>
                </a:rPr>
                <a:t> </a:t>
              </a:r>
              <a:r>
                <a:rPr lang="zh-CN" altLang="en-US" sz="2000">
                  <a:latin typeface="Times New Roman" panose="02020603050405020304" pitchFamily="18" charset="0"/>
                </a:rPr>
                <a:t>请求？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006600" y="4724400"/>
            <a:ext cx="2420938" cy="838200"/>
            <a:chOff x="1264" y="2976"/>
            <a:chExt cx="1525" cy="528"/>
          </a:xfrm>
        </p:grpSpPr>
        <p:sp>
          <p:nvSpPr>
            <p:cNvPr id="23584" name="AutoShape 17"/>
            <p:cNvSpPr>
              <a:spLocks noChangeArrowheads="1"/>
            </p:cNvSpPr>
            <p:nvPr/>
          </p:nvSpPr>
          <p:spPr bwMode="auto">
            <a:xfrm>
              <a:off x="1264" y="2976"/>
              <a:ext cx="1392" cy="528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85" name="Text Box 18"/>
            <p:cNvSpPr txBox="1">
              <a:spLocks noChangeArrowheads="1"/>
            </p:cNvSpPr>
            <p:nvPr/>
          </p:nvSpPr>
          <p:spPr bwMode="auto">
            <a:xfrm>
              <a:off x="1504" y="3139"/>
              <a:ext cx="128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是否 </a:t>
              </a:r>
              <a:r>
                <a:rPr lang="en-US" altLang="zh-CN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000">
                  <a:latin typeface="Times New Roman" panose="02020603050405020304" pitchFamily="18" charset="0"/>
                </a:rPr>
                <a:t> </a:t>
              </a:r>
              <a:r>
                <a:rPr lang="zh-CN" altLang="en-US" sz="2000">
                  <a:latin typeface="Times New Roman" panose="02020603050405020304" pitchFamily="18" charset="0"/>
                </a:rPr>
                <a:t>请求？</a:t>
              </a:r>
            </a:p>
          </p:txBody>
        </p:sp>
      </p:grpSp>
      <p:sp>
        <p:nvSpPr>
          <p:cNvPr id="561171" name="Text Box 19"/>
          <p:cNvSpPr txBox="1">
            <a:spLocks noChangeArrowheads="1"/>
          </p:cNvSpPr>
          <p:nvPr/>
        </p:nvSpPr>
        <p:spPr bwMode="auto">
          <a:xfrm>
            <a:off x="5181600" y="2316163"/>
            <a:ext cx="3505200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 sz="2200">
                <a:latin typeface="Times New Roman" panose="02020603050405020304" pitchFamily="18" charset="0"/>
              </a:rPr>
              <a:t>转 </a:t>
            </a:r>
            <a:r>
              <a:rPr lang="en-US" altLang="zh-CN" sz="2200">
                <a:solidFill>
                  <a:schemeClr val="folHlink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200">
                <a:latin typeface="Times New Roman" panose="02020603050405020304" pitchFamily="18" charset="0"/>
              </a:rPr>
              <a:t> </a:t>
            </a:r>
            <a:r>
              <a:rPr lang="zh-CN" altLang="en-US" sz="2200">
                <a:latin typeface="Times New Roman" panose="02020603050405020304" pitchFamily="18" charset="0"/>
              </a:rPr>
              <a:t>的服务程序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 sz="2200">
                <a:solidFill>
                  <a:srgbClr val="0419E0"/>
                </a:solidFill>
                <a:latin typeface="Times New Roman" panose="02020603050405020304" pitchFamily="18" charset="0"/>
              </a:rPr>
              <a:t>入口地址</a:t>
            </a:r>
          </a:p>
        </p:txBody>
      </p:sp>
      <p:sp>
        <p:nvSpPr>
          <p:cNvPr id="561172" name="Text Box 20"/>
          <p:cNvSpPr txBox="1">
            <a:spLocks noChangeArrowheads="1"/>
          </p:cNvSpPr>
          <p:nvPr/>
        </p:nvSpPr>
        <p:spPr bwMode="auto">
          <a:xfrm>
            <a:off x="5181600" y="3657600"/>
            <a:ext cx="35052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 sz="2200">
                <a:latin typeface="Times New Roman" panose="02020603050405020304" pitchFamily="18" charset="0"/>
              </a:rPr>
              <a:t>转 </a:t>
            </a:r>
            <a:r>
              <a:rPr lang="en-US" altLang="zh-CN" sz="2200">
                <a:solidFill>
                  <a:srgbClr val="0419E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200">
                <a:latin typeface="Times New Roman" panose="02020603050405020304" pitchFamily="18" charset="0"/>
              </a:rPr>
              <a:t> </a:t>
            </a:r>
            <a:r>
              <a:rPr lang="zh-CN" altLang="en-US" sz="2200">
                <a:latin typeface="Times New Roman" panose="02020603050405020304" pitchFamily="18" charset="0"/>
              </a:rPr>
              <a:t>的服务程序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 sz="2200">
                <a:solidFill>
                  <a:srgbClr val="0419E0"/>
                </a:solidFill>
                <a:latin typeface="Times New Roman" panose="02020603050405020304" pitchFamily="18" charset="0"/>
              </a:rPr>
              <a:t>入口地址</a:t>
            </a:r>
          </a:p>
        </p:txBody>
      </p:sp>
      <p:sp>
        <p:nvSpPr>
          <p:cNvPr id="561173" name="Text Box 21"/>
          <p:cNvSpPr txBox="1">
            <a:spLocks noChangeArrowheads="1"/>
          </p:cNvSpPr>
          <p:nvPr/>
        </p:nvSpPr>
        <p:spPr bwMode="auto">
          <a:xfrm>
            <a:off x="5181600" y="4953000"/>
            <a:ext cx="35052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 sz="2200">
                <a:latin typeface="Times New Roman" panose="02020603050405020304" pitchFamily="18" charset="0"/>
              </a:rPr>
              <a:t>转 </a:t>
            </a:r>
            <a:r>
              <a:rPr lang="en-US" altLang="zh-CN" sz="2200">
                <a:solidFill>
                  <a:srgbClr val="0419E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200">
                <a:latin typeface="Times New Roman" panose="02020603050405020304" pitchFamily="18" charset="0"/>
              </a:rPr>
              <a:t> </a:t>
            </a:r>
            <a:r>
              <a:rPr lang="zh-CN" altLang="en-US" sz="2200">
                <a:latin typeface="Times New Roman" panose="02020603050405020304" pitchFamily="18" charset="0"/>
              </a:rPr>
              <a:t>的服务程序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 sz="2200">
                <a:solidFill>
                  <a:srgbClr val="0419E0"/>
                </a:solidFill>
                <a:latin typeface="Times New Roman" panose="02020603050405020304" pitchFamily="18" charset="0"/>
              </a:rPr>
              <a:t>入口地址</a:t>
            </a:r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4191000" y="2144713"/>
            <a:ext cx="914400" cy="403225"/>
            <a:chOff x="2640" y="1351"/>
            <a:chExt cx="576" cy="254"/>
          </a:xfrm>
        </p:grpSpPr>
        <p:sp>
          <p:nvSpPr>
            <p:cNvPr id="23582" name="Line 23"/>
            <p:cNvSpPr>
              <a:spLocks noChangeShapeType="1"/>
            </p:cNvSpPr>
            <p:nvPr/>
          </p:nvSpPr>
          <p:spPr bwMode="auto">
            <a:xfrm>
              <a:off x="2640" y="1605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3" name="Text Box 24"/>
            <p:cNvSpPr txBox="1">
              <a:spLocks noChangeArrowheads="1"/>
            </p:cNvSpPr>
            <p:nvPr/>
          </p:nvSpPr>
          <p:spPr bwMode="auto">
            <a:xfrm>
              <a:off x="2688" y="1351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是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4191000" y="3429000"/>
            <a:ext cx="914400" cy="428625"/>
            <a:chOff x="2640" y="2160"/>
            <a:chExt cx="576" cy="270"/>
          </a:xfrm>
        </p:grpSpPr>
        <p:sp>
          <p:nvSpPr>
            <p:cNvPr id="23580" name="Line 26"/>
            <p:cNvSpPr>
              <a:spLocks noChangeShapeType="1"/>
            </p:cNvSpPr>
            <p:nvPr/>
          </p:nvSpPr>
          <p:spPr bwMode="auto">
            <a:xfrm>
              <a:off x="2640" y="243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1" name="Text Box 27"/>
            <p:cNvSpPr txBox="1">
              <a:spLocks noChangeArrowheads="1"/>
            </p:cNvSpPr>
            <p:nvPr/>
          </p:nvSpPr>
          <p:spPr bwMode="auto">
            <a:xfrm>
              <a:off x="2688" y="2160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是</a:t>
              </a:r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4191000" y="4724400"/>
            <a:ext cx="914400" cy="420688"/>
            <a:chOff x="2640" y="2976"/>
            <a:chExt cx="576" cy="265"/>
          </a:xfrm>
        </p:grpSpPr>
        <p:sp>
          <p:nvSpPr>
            <p:cNvPr id="23578" name="Line 29"/>
            <p:cNvSpPr>
              <a:spLocks noChangeShapeType="1"/>
            </p:cNvSpPr>
            <p:nvPr/>
          </p:nvSpPr>
          <p:spPr bwMode="auto">
            <a:xfrm>
              <a:off x="2640" y="3241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9" name="Text Box 30"/>
            <p:cNvSpPr txBox="1">
              <a:spLocks noChangeArrowheads="1"/>
            </p:cNvSpPr>
            <p:nvPr/>
          </p:nvSpPr>
          <p:spPr bwMode="auto">
            <a:xfrm>
              <a:off x="2688" y="2976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是</a:t>
              </a:r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3098800" y="4251325"/>
            <a:ext cx="635000" cy="473075"/>
            <a:chOff x="1952" y="2678"/>
            <a:chExt cx="400" cy="298"/>
          </a:xfrm>
        </p:grpSpPr>
        <p:sp>
          <p:nvSpPr>
            <p:cNvPr id="23576" name="Line 32"/>
            <p:cNvSpPr>
              <a:spLocks noChangeShapeType="1"/>
            </p:cNvSpPr>
            <p:nvPr/>
          </p:nvSpPr>
          <p:spPr bwMode="auto">
            <a:xfrm>
              <a:off x="1952" y="268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7" name="Text Box 33"/>
            <p:cNvSpPr txBox="1">
              <a:spLocks noChangeArrowheads="1"/>
            </p:cNvSpPr>
            <p:nvPr/>
          </p:nvSpPr>
          <p:spPr bwMode="auto">
            <a:xfrm>
              <a:off x="1968" y="2678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否</a:t>
              </a:r>
            </a:p>
          </p:txBody>
        </p: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3098800" y="5546725"/>
            <a:ext cx="635000" cy="473075"/>
            <a:chOff x="1952" y="3494"/>
            <a:chExt cx="400" cy="298"/>
          </a:xfrm>
        </p:grpSpPr>
        <p:sp>
          <p:nvSpPr>
            <p:cNvPr id="23574" name="Line 35"/>
            <p:cNvSpPr>
              <a:spLocks noChangeShapeType="1"/>
            </p:cNvSpPr>
            <p:nvPr/>
          </p:nvSpPr>
          <p:spPr bwMode="auto">
            <a:xfrm>
              <a:off x="1952" y="350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5" name="Text Box 36"/>
            <p:cNvSpPr txBox="1">
              <a:spLocks noChangeArrowheads="1"/>
            </p:cNvSpPr>
            <p:nvPr/>
          </p:nvSpPr>
          <p:spPr bwMode="auto">
            <a:xfrm>
              <a:off x="1968" y="3494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否</a:t>
              </a:r>
            </a:p>
          </p:txBody>
        </p:sp>
      </p:grpSp>
      <p:sp>
        <p:nvSpPr>
          <p:cNvPr id="39" name="日期占位符 3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8916F0-D660-4CD4-A98B-65005055CA92}" type="datetime1">
              <a:rPr lang="zh-CN" altLang="en-US"/>
              <a:pPr>
                <a:defRPr/>
              </a:pPr>
              <a:t>2018/11/28</a:t>
            </a:fld>
            <a:endParaRPr lang="en-US" altLang="zh-CN"/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2D795E48-500D-4F1D-8591-C82F1AB5ECD2}" type="slidenum">
              <a:rPr lang="zh-CN" altLang="en-US" sz="900">
                <a:solidFill>
                  <a:srgbClr val="898989"/>
                </a:solidFill>
              </a:rPr>
              <a:pPr eaLnBrk="1" hangingPunct="1"/>
              <a:t>35</a:t>
            </a:fld>
            <a:endParaRPr lang="en-US" altLang="zh-CN" sz="900">
              <a:solidFill>
                <a:srgbClr val="898989"/>
              </a:solidFill>
            </a:endParaRPr>
          </a:p>
        </p:txBody>
      </p:sp>
      <p:sp>
        <p:nvSpPr>
          <p:cNvPr id="42" name="Rectangle 14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0972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6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6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6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56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4" grpId="0" autoUpdateAnimBg="0"/>
      <p:bldP spid="561159" grpId="0"/>
      <p:bldP spid="561160" grpId="0" animBg="1"/>
      <p:bldP spid="561171" grpId="0" autoUpdateAnimBg="0"/>
      <p:bldP spid="561172" grpId="0" autoUpdateAnimBg="0"/>
      <p:bldP spid="561173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17525" y="273050"/>
            <a:ext cx="5229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3. 中断向量地址形成部件</a:t>
            </a:r>
          </a:p>
        </p:txBody>
      </p:sp>
      <p:sp>
        <p:nvSpPr>
          <p:cNvPr id="336899" name="Text Box 3"/>
          <p:cNvSpPr txBox="1">
            <a:spLocks noChangeArrowheads="1"/>
          </p:cNvSpPr>
          <p:nvPr/>
        </p:nvSpPr>
        <p:spPr bwMode="auto">
          <a:xfrm>
            <a:off x="1181100" y="1230313"/>
            <a:ext cx="163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入口地址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55700" y="2514600"/>
            <a:ext cx="1209675" cy="1357313"/>
            <a:chOff x="728" y="1584"/>
            <a:chExt cx="762" cy="855"/>
          </a:xfrm>
        </p:grpSpPr>
        <p:sp>
          <p:nvSpPr>
            <p:cNvPr id="13399" name="Line 5"/>
            <p:cNvSpPr>
              <a:spLocks noChangeShapeType="1"/>
            </p:cNvSpPr>
            <p:nvPr/>
          </p:nvSpPr>
          <p:spPr bwMode="auto">
            <a:xfrm flipV="1">
              <a:off x="742" y="2000"/>
              <a:ext cx="0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00" name="Line 6"/>
            <p:cNvSpPr>
              <a:spLocks noChangeShapeType="1"/>
            </p:cNvSpPr>
            <p:nvPr/>
          </p:nvSpPr>
          <p:spPr bwMode="auto">
            <a:xfrm flipV="1">
              <a:off x="903" y="2000"/>
              <a:ext cx="0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01" name="Line 7"/>
            <p:cNvSpPr>
              <a:spLocks noChangeShapeType="1"/>
            </p:cNvSpPr>
            <p:nvPr/>
          </p:nvSpPr>
          <p:spPr bwMode="auto">
            <a:xfrm flipV="1">
              <a:off x="1490" y="2000"/>
              <a:ext cx="0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02" name="Text Box 8"/>
            <p:cNvSpPr txBox="1">
              <a:spLocks noChangeArrowheads="1"/>
            </p:cNvSpPr>
            <p:nvPr/>
          </p:nvSpPr>
          <p:spPr bwMode="auto">
            <a:xfrm>
              <a:off x="997" y="2024"/>
              <a:ext cx="341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3403" name="Text Box 9"/>
            <p:cNvSpPr txBox="1">
              <a:spLocks noChangeArrowheads="1"/>
            </p:cNvSpPr>
            <p:nvPr/>
          </p:nvSpPr>
          <p:spPr bwMode="auto">
            <a:xfrm>
              <a:off x="728" y="1584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向量地址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052513" y="4814888"/>
            <a:ext cx="1462087" cy="1449387"/>
            <a:chOff x="663" y="3033"/>
            <a:chExt cx="921" cy="913"/>
          </a:xfrm>
        </p:grpSpPr>
        <p:sp>
          <p:nvSpPr>
            <p:cNvPr id="13394" name="Line 11"/>
            <p:cNvSpPr>
              <a:spLocks noChangeShapeType="1"/>
            </p:cNvSpPr>
            <p:nvPr/>
          </p:nvSpPr>
          <p:spPr bwMode="auto">
            <a:xfrm flipV="1">
              <a:off x="743" y="3074"/>
              <a:ext cx="0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95" name="Line 12"/>
            <p:cNvSpPr>
              <a:spLocks noChangeShapeType="1"/>
            </p:cNvSpPr>
            <p:nvPr/>
          </p:nvSpPr>
          <p:spPr bwMode="auto">
            <a:xfrm flipV="1">
              <a:off x="903" y="3074"/>
              <a:ext cx="0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96" name="Line 13"/>
            <p:cNvSpPr>
              <a:spLocks noChangeShapeType="1"/>
            </p:cNvSpPr>
            <p:nvPr/>
          </p:nvSpPr>
          <p:spPr bwMode="auto">
            <a:xfrm flipV="1">
              <a:off x="1490" y="3074"/>
              <a:ext cx="0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97" name="Text Box 14"/>
            <p:cNvSpPr txBox="1">
              <a:spLocks noChangeArrowheads="1"/>
            </p:cNvSpPr>
            <p:nvPr/>
          </p:nvSpPr>
          <p:spPr bwMode="auto">
            <a:xfrm>
              <a:off x="1000" y="3033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3398" name="Text Box 15"/>
            <p:cNvSpPr txBox="1">
              <a:spLocks noChangeArrowheads="1"/>
            </p:cNvSpPr>
            <p:nvPr/>
          </p:nvSpPr>
          <p:spPr bwMode="auto">
            <a:xfrm>
              <a:off x="663" y="3696"/>
              <a:ext cx="9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排队器输出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755900" y="981075"/>
            <a:ext cx="1708150" cy="963613"/>
            <a:chOff x="1736" y="618"/>
            <a:chExt cx="1076" cy="607"/>
          </a:xfrm>
        </p:grpSpPr>
        <p:sp>
          <p:nvSpPr>
            <p:cNvPr id="13392" name="Text Box 17"/>
            <p:cNvSpPr txBox="1">
              <a:spLocks noChangeArrowheads="1"/>
            </p:cNvSpPr>
            <p:nvPr/>
          </p:nvSpPr>
          <p:spPr bwMode="auto">
            <a:xfrm>
              <a:off x="1736" y="618"/>
              <a:ext cx="10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由软件产生</a:t>
              </a:r>
            </a:p>
          </p:txBody>
        </p:sp>
        <p:sp>
          <p:nvSpPr>
            <p:cNvPr id="13393" name="Text Box 18"/>
            <p:cNvSpPr txBox="1">
              <a:spLocks noChangeArrowheads="1"/>
            </p:cNvSpPr>
            <p:nvPr/>
          </p:nvSpPr>
          <p:spPr bwMode="auto">
            <a:xfrm>
              <a:off x="1736" y="937"/>
              <a:ext cx="10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硬件向量法</a:t>
              </a:r>
            </a:p>
          </p:txBody>
        </p:sp>
      </p:grpSp>
      <p:sp>
        <p:nvSpPr>
          <p:cNvPr id="336915" name="AutoShape 19"/>
          <p:cNvSpPr>
            <a:spLocks/>
          </p:cNvSpPr>
          <p:nvPr/>
        </p:nvSpPr>
        <p:spPr bwMode="auto">
          <a:xfrm>
            <a:off x="2590800" y="1208088"/>
            <a:ext cx="152400" cy="568325"/>
          </a:xfrm>
          <a:prstGeom prst="leftBrace">
            <a:avLst>
              <a:gd name="adj1" fmla="val 3107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/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995738" y="2420938"/>
            <a:ext cx="4673600" cy="4284662"/>
            <a:chOff x="2576" y="1525"/>
            <a:chExt cx="2944" cy="2699"/>
          </a:xfrm>
        </p:grpSpPr>
        <p:grpSp>
          <p:nvGrpSpPr>
            <p:cNvPr id="13358" name="Group 21"/>
            <p:cNvGrpSpPr>
              <a:grpSpLocks/>
            </p:cNvGrpSpPr>
            <p:nvPr/>
          </p:nvGrpSpPr>
          <p:grpSpPr bwMode="auto">
            <a:xfrm>
              <a:off x="3888" y="1800"/>
              <a:ext cx="1632" cy="2424"/>
              <a:chOff x="3888" y="1800"/>
              <a:chExt cx="1632" cy="2424"/>
            </a:xfrm>
          </p:grpSpPr>
          <p:sp>
            <p:nvSpPr>
              <p:cNvPr id="13369" name="Rectangle 22"/>
              <p:cNvSpPr>
                <a:spLocks noChangeArrowheads="1"/>
              </p:cNvSpPr>
              <p:nvPr/>
            </p:nvSpPr>
            <p:spPr bwMode="auto">
              <a:xfrm>
                <a:off x="3984" y="3687"/>
                <a:ext cx="153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400" b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显示器服务程序</a:t>
                </a:r>
              </a:p>
            </p:txBody>
          </p:sp>
          <p:sp>
            <p:nvSpPr>
              <p:cNvPr id="13370" name="Rectangle 23"/>
              <p:cNvSpPr>
                <a:spLocks noChangeArrowheads="1"/>
              </p:cNvSpPr>
              <p:nvPr/>
            </p:nvSpPr>
            <p:spPr bwMode="auto">
              <a:xfrm>
                <a:off x="3888" y="3408"/>
                <a:ext cx="153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endParaRPr lang="zh-CN" altLang="en-US" sz="20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71" name="Rectangle 24"/>
              <p:cNvSpPr>
                <a:spLocks noChangeArrowheads="1"/>
              </p:cNvSpPr>
              <p:nvPr/>
            </p:nvSpPr>
            <p:spPr bwMode="auto">
              <a:xfrm>
                <a:off x="3984" y="3159"/>
                <a:ext cx="153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打印机服务程序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72" name="Rectangle 25"/>
              <p:cNvSpPr>
                <a:spLocks noChangeArrowheads="1"/>
              </p:cNvSpPr>
              <p:nvPr/>
            </p:nvSpPr>
            <p:spPr bwMode="auto">
              <a:xfrm>
                <a:off x="3888" y="2910"/>
                <a:ext cx="153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endParaRPr lang="zh-CN" altLang="en-US" sz="20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73" name="Rectangle 26"/>
              <p:cNvSpPr>
                <a:spLocks noChangeArrowheads="1"/>
              </p:cNvSpPr>
              <p:nvPr/>
            </p:nvSpPr>
            <p:spPr bwMode="auto">
              <a:xfrm>
                <a:off x="3888" y="2623"/>
                <a:ext cx="1536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JMP        400</a:t>
                </a:r>
              </a:p>
            </p:txBody>
          </p:sp>
          <p:sp>
            <p:nvSpPr>
              <p:cNvPr id="13374" name="Rectangle 27"/>
              <p:cNvSpPr>
                <a:spLocks noChangeArrowheads="1"/>
              </p:cNvSpPr>
              <p:nvPr/>
            </p:nvSpPr>
            <p:spPr bwMode="auto">
              <a:xfrm>
                <a:off x="3888" y="2336"/>
                <a:ext cx="1536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JMP        300</a:t>
                </a:r>
              </a:p>
            </p:txBody>
          </p:sp>
          <p:sp>
            <p:nvSpPr>
              <p:cNvPr id="13375" name="Rectangle 28"/>
              <p:cNvSpPr>
                <a:spLocks noChangeArrowheads="1"/>
              </p:cNvSpPr>
              <p:nvPr/>
            </p:nvSpPr>
            <p:spPr bwMode="auto">
              <a:xfrm>
                <a:off x="3888" y="2049"/>
                <a:ext cx="1536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JMP        </a:t>
                </a:r>
                <a:r>
                  <a:rPr lang="en-US" altLang="zh-CN" sz="24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200</a:t>
                </a:r>
              </a:p>
            </p:txBody>
          </p:sp>
          <p:sp>
            <p:nvSpPr>
              <p:cNvPr id="13376" name="Rectangle 29"/>
              <p:cNvSpPr>
                <a:spLocks noChangeArrowheads="1"/>
              </p:cNvSpPr>
              <p:nvPr/>
            </p:nvSpPr>
            <p:spPr bwMode="auto">
              <a:xfrm>
                <a:off x="3888" y="1800"/>
                <a:ext cx="153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endParaRPr lang="zh-CN" altLang="en-US" sz="20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77" name="Line 30"/>
              <p:cNvSpPr>
                <a:spLocks noChangeShapeType="1"/>
              </p:cNvSpPr>
              <p:nvPr/>
            </p:nvSpPr>
            <p:spPr bwMode="auto">
              <a:xfrm>
                <a:off x="3888" y="1800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78" name="Line 31"/>
              <p:cNvSpPr>
                <a:spLocks noChangeShapeType="1"/>
              </p:cNvSpPr>
              <p:nvPr/>
            </p:nvSpPr>
            <p:spPr bwMode="auto">
              <a:xfrm>
                <a:off x="3888" y="2049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79" name="Line 32"/>
              <p:cNvSpPr>
                <a:spLocks noChangeShapeType="1"/>
              </p:cNvSpPr>
              <p:nvPr/>
            </p:nvSpPr>
            <p:spPr bwMode="auto">
              <a:xfrm>
                <a:off x="3888" y="2336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80" name="Line 33"/>
              <p:cNvSpPr>
                <a:spLocks noChangeShapeType="1"/>
              </p:cNvSpPr>
              <p:nvPr/>
            </p:nvSpPr>
            <p:spPr bwMode="auto">
              <a:xfrm>
                <a:off x="3888" y="2623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81" name="Line 34"/>
              <p:cNvSpPr>
                <a:spLocks noChangeShapeType="1"/>
              </p:cNvSpPr>
              <p:nvPr/>
            </p:nvSpPr>
            <p:spPr bwMode="auto">
              <a:xfrm>
                <a:off x="3888" y="2910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82" name="Line 35"/>
              <p:cNvSpPr>
                <a:spLocks noChangeShapeType="1"/>
              </p:cNvSpPr>
              <p:nvPr/>
            </p:nvSpPr>
            <p:spPr bwMode="auto">
              <a:xfrm>
                <a:off x="3888" y="3159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83" name="Line 36"/>
              <p:cNvSpPr>
                <a:spLocks noChangeShapeType="1"/>
              </p:cNvSpPr>
              <p:nvPr/>
            </p:nvSpPr>
            <p:spPr bwMode="auto">
              <a:xfrm>
                <a:off x="3888" y="3696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84" name="Line 37"/>
              <p:cNvSpPr>
                <a:spLocks noChangeShapeType="1"/>
              </p:cNvSpPr>
              <p:nvPr/>
            </p:nvSpPr>
            <p:spPr bwMode="auto">
              <a:xfrm>
                <a:off x="3888" y="1800"/>
                <a:ext cx="0" cy="240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85" name="Line 38"/>
              <p:cNvSpPr>
                <a:spLocks noChangeShapeType="1"/>
              </p:cNvSpPr>
              <p:nvPr/>
            </p:nvSpPr>
            <p:spPr bwMode="auto">
              <a:xfrm>
                <a:off x="5424" y="1800"/>
                <a:ext cx="0" cy="240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86" name="Text Box 39"/>
              <p:cNvSpPr txBox="1">
                <a:spLocks noChangeArrowheads="1"/>
              </p:cNvSpPr>
              <p:nvPr/>
            </p:nvSpPr>
            <p:spPr bwMode="auto">
              <a:xfrm>
                <a:off x="4512" y="1800"/>
                <a:ext cx="385" cy="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13387" name="Text Box 40"/>
              <p:cNvSpPr txBox="1">
                <a:spLocks noChangeArrowheads="1"/>
              </p:cNvSpPr>
              <p:nvPr/>
            </p:nvSpPr>
            <p:spPr bwMode="auto">
              <a:xfrm>
                <a:off x="4512" y="2910"/>
                <a:ext cx="385" cy="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13388" name="Text Box 41"/>
              <p:cNvSpPr txBox="1">
                <a:spLocks noChangeArrowheads="1"/>
              </p:cNvSpPr>
              <p:nvPr/>
            </p:nvSpPr>
            <p:spPr bwMode="auto">
              <a:xfrm>
                <a:off x="4512" y="3438"/>
                <a:ext cx="385" cy="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13389" name="Rectangle 42"/>
              <p:cNvSpPr>
                <a:spLocks noChangeArrowheads="1"/>
              </p:cNvSpPr>
              <p:nvPr/>
            </p:nvSpPr>
            <p:spPr bwMode="auto">
              <a:xfrm>
                <a:off x="3888" y="3927"/>
                <a:ext cx="153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endParaRPr lang="zh-CN" altLang="en-US" sz="20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90" name="Line 43"/>
              <p:cNvSpPr>
                <a:spLocks noChangeShapeType="1"/>
              </p:cNvSpPr>
              <p:nvPr/>
            </p:nvSpPr>
            <p:spPr bwMode="auto">
              <a:xfrm>
                <a:off x="3888" y="4176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91" name="Text Box 44"/>
              <p:cNvSpPr txBox="1">
                <a:spLocks noChangeArrowheads="1"/>
              </p:cNvSpPr>
              <p:nvPr/>
            </p:nvSpPr>
            <p:spPr bwMode="auto">
              <a:xfrm>
                <a:off x="4512" y="3942"/>
                <a:ext cx="385" cy="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anose="02020603050405020304" pitchFamily="18" charset="0"/>
                  </a:rPr>
                  <a:t>…</a:t>
                </a:r>
              </a:p>
            </p:txBody>
          </p:sp>
        </p:grpSp>
        <p:sp>
          <p:nvSpPr>
            <p:cNvPr id="13359" name="Text Box 45"/>
            <p:cNvSpPr txBox="1">
              <a:spLocks noChangeArrowheads="1"/>
            </p:cNvSpPr>
            <p:nvPr/>
          </p:nvSpPr>
          <p:spPr bwMode="auto">
            <a:xfrm>
              <a:off x="4416" y="1525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主存</a:t>
              </a:r>
            </a:p>
          </p:txBody>
        </p:sp>
        <p:sp>
          <p:nvSpPr>
            <p:cNvPr id="13360" name="Text Box 46"/>
            <p:cNvSpPr txBox="1">
              <a:spLocks noChangeArrowheads="1"/>
            </p:cNvSpPr>
            <p:nvPr/>
          </p:nvSpPr>
          <p:spPr bwMode="auto">
            <a:xfrm>
              <a:off x="3430" y="2056"/>
              <a:ext cx="4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12</a:t>
              </a:r>
              <a:r>
                <a:rPr lang="en-US" altLang="zh-CN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3361" name="Text Box 47"/>
            <p:cNvSpPr txBox="1">
              <a:spLocks noChangeArrowheads="1"/>
            </p:cNvSpPr>
            <p:nvPr/>
          </p:nvSpPr>
          <p:spPr bwMode="auto">
            <a:xfrm>
              <a:off x="3440" y="2344"/>
              <a:ext cx="4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13</a:t>
              </a:r>
              <a:r>
                <a:rPr lang="en-US" altLang="zh-CN" sz="200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3362" name="Text Box 48"/>
            <p:cNvSpPr txBox="1">
              <a:spLocks noChangeArrowheads="1"/>
            </p:cNvSpPr>
            <p:nvPr/>
          </p:nvSpPr>
          <p:spPr bwMode="auto">
            <a:xfrm>
              <a:off x="3440" y="2642"/>
              <a:ext cx="4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14</a:t>
              </a:r>
              <a:r>
                <a:rPr lang="en-US" altLang="zh-CN" sz="200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3363" name="Text Box 49"/>
            <p:cNvSpPr txBox="1">
              <a:spLocks noChangeArrowheads="1"/>
            </p:cNvSpPr>
            <p:nvPr/>
          </p:nvSpPr>
          <p:spPr bwMode="auto">
            <a:xfrm>
              <a:off x="3532" y="3120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200</a:t>
              </a:r>
              <a:endParaRPr lang="en-US" altLang="zh-CN" sz="2000">
                <a:solidFill>
                  <a:srgbClr val="0419E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64" name="Text Box 50"/>
            <p:cNvSpPr txBox="1">
              <a:spLocks noChangeArrowheads="1"/>
            </p:cNvSpPr>
            <p:nvPr/>
          </p:nvSpPr>
          <p:spPr bwMode="auto">
            <a:xfrm>
              <a:off x="3532" y="3640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300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3365" name="AutoShape 51"/>
            <p:cNvSpPr>
              <a:spLocks/>
            </p:cNvSpPr>
            <p:nvPr/>
          </p:nvSpPr>
          <p:spPr bwMode="auto">
            <a:xfrm>
              <a:off x="3296" y="2114"/>
              <a:ext cx="144" cy="72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3366" name="Text Box 52"/>
            <p:cNvSpPr txBox="1">
              <a:spLocks noChangeArrowheads="1"/>
            </p:cNvSpPr>
            <p:nvPr/>
          </p:nvSpPr>
          <p:spPr bwMode="auto">
            <a:xfrm>
              <a:off x="2576" y="2344"/>
              <a:ext cx="76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向量地址</a:t>
              </a:r>
            </a:p>
          </p:txBody>
        </p:sp>
        <p:sp>
          <p:nvSpPr>
            <p:cNvPr id="13367" name="Text Box 53"/>
            <p:cNvSpPr txBox="1">
              <a:spLocks noChangeArrowheads="1"/>
            </p:cNvSpPr>
            <p:nvPr/>
          </p:nvSpPr>
          <p:spPr bwMode="auto">
            <a:xfrm>
              <a:off x="2820" y="3120"/>
              <a:ext cx="76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入口地址</a:t>
              </a:r>
            </a:p>
          </p:txBody>
        </p:sp>
        <p:sp>
          <p:nvSpPr>
            <p:cNvPr id="13368" name="Text Box 54"/>
            <p:cNvSpPr txBox="1">
              <a:spLocks noChangeArrowheads="1"/>
            </p:cNvSpPr>
            <p:nvPr/>
          </p:nvSpPr>
          <p:spPr bwMode="auto">
            <a:xfrm>
              <a:off x="2812" y="3640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入口地址</a:t>
              </a:r>
            </a:p>
          </p:txBody>
        </p:sp>
      </p:grp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838200" y="3886200"/>
            <a:ext cx="1905000" cy="990600"/>
            <a:chOff x="528" y="2448"/>
            <a:chExt cx="1200" cy="624"/>
          </a:xfrm>
        </p:grpSpPr>
        <p:sp>
          <p:nvSpPr>
            <p:cNvPr id="13356" name="Text Box 56"/>
            <p:cNvSpPr txBox="1">
              <a:spLocks noChangeArrowheads="1"/>
            </p:cNvSpPr>
            <p:nvPr/>
          </p:nvSpPr>
          <p:spPr bwMode="auto">
            <a:xfrm>
              <a:off x="576" y="2534"/>
              <a:ext cx="108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中断向量地址</a:t>
              </a: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   形成部件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3357" name="Rectangle 57"/>
            <p:cNvSpPr>
              <a:spLocks noChangeArrowheads="1"/>
            </p:cNvSpPr>
            <p:nvPr/>
          </p:nvSpPr>
          <p:spPr bwMode="auto">
            <a:xfrm>
              <a:off x="528" y="2448"/>
              <a:ext cx="1200" cy="6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336954" name="AutoShape 58"/>
          <p:cNvSpPr>
            <a:spLocks noChangeArrowheads="1"/>
          </p:cNvSpPr>
          <p:nvPr/>
        </p:nvSpPr>
        <p:spPr bwMode="auto">
          <a:xfrm>
            <a:off x="2860675" y="3505200"/>
            <a:ext cx="1042988" cy="781050"/>
          </a:xfrm>
          <a:prstGeom prst="wedgeRoundRectCallout">
            <a:avLst>
              <a:gd name="adj1" fmla="val -56847"/>
              <a:gd name="adj2" fmla="val 67481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  设备</a:t>
            </a:r>
          </a:p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编码器</a:t>
            </a:r>
          </a:p>
        </p:txBody>
      </p: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1035050" y="2819400"/>
            <a:ext cx="1543050" cy="3154363"/>
            <a:chOff x="652" y="1776"/>
            <a:chExt cx="972" cy="1987"/>
          </a:xfrm>
        </p:grpSpPr>
        <p:grpSp>
          <p:nvGrpSpPr>
            <p:cNvPr id="13344" name="Group 60"/>
            <p:cNvGrpSpPr>
              <a:grpSpLocks/>
            </p:cNvGrpSpPr>
            <p:nvPr/>
          </p:nvGrpSpPr>
          <p:grpSpPr bwMode="auto">
            <a:xfrm>
              <a:off x="652" y="3417"/>
              <a:ext cx="956" cy="346"/>
              <a:chOff x="652" y="3417"/>
              <a:chExt cx="956" cy="346"/>
            </a:xfrm>
          </p:grpSpPr>
          <p:sp>
            <p:nvSpPr>
              <p:cNvPr id="13354" name="Text Box 61"/>
              <p:cNvSpPr txBox="1">
                <a:spLocks noChangeArrowheads="1"/>
              </p:cNvSpPr>
              <p:nvPr/>
            </p:nvSpPr>
            <p:spPr bwMode="auto">
              <a:xfrm>
                <a:off x="652" y="3513"/>
                <a:ext cx="9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1  0  0         0</a:t>
                </a:r>
              </a:p>
            </p:txBody>
          </p:sp>
          <p:sp>
            <p:nvSpPr>
              <p:cNvPr id="13355" name="Text Box 62"/>
              <p:cNvSpPr txBox="1">
                <a:spLocks noChangeArrowheads="1"/>
              </p:cNvSpPr>
              <p:nvPr/>
            </p:nvSpPr>
            <p:spPr bwMode="auto">
              <a:xfrm>
                <a:off x="1148" y="3417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anose="02020603050405020304" pitchFamily="18" charset="0"/>
                  </a:rPr>
                  <a:t>…</a:t>
                </a:r>
              </a:p>
            </p:txBody>
          </p:sp>
        </p:grpSp>
        <p:grpSp>
          <p:nvGrpSpPr>
            <p:cNvPr id="13345" name="Group 63"/>
            <p:cNvGrpSpPr>
              <a:grpSpLocks/>
            </p:cNvGrpSpPr>
            <p:nvPr/>
          </p:nvGrpSpPr>
          <p:grpSpPr bwMode="auto">
            <a:xfrm>
              <a:off x="668" y="1776"/>
              <a:ext cx="956" cy="250"/>
              <a:chOff x="668" y="1776"/>
              <a:chExt cx="956" cy="250"/>
            </a:xfrm>
          </p:grpSpPr>
          <p:sp>
            <p:nvSpPr>
              <p:cNvPr id="13346" name="Text Box 64"/>
              <p:cNvSpPr txBox="1">
                <a:spLocks noChangeArrowheads="1"/>
              </p:cNvSpPr>
              <p:nvPr/>
            </p:nvSpPr>
            <p:spPr bwMode="auto">
              <a:xfrm>
                <a:off x="668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3347" name="Text Box 65"/>
              <p:cNvSpPr txBox="1">
                <a:spLocks noChangeArrowheads="1"/>
              </p:cNvSpPr>
              <p:nvPr/>
            </p:nvSpPr>
            <p:spPr bwMode="auto">
              <a:xfrm>
                <a:off x="777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3348" name="Text Box 66"/>
              <p:cNvSpPr txBox="1">
                <a:spLocks noChangeArrowheads="1"/>
              </p:cNvSpPr>
              <p:nvPr/>
            </p:nvSpPr>
            <p:spPr bwMode="auto">
              <a:xfrm>
                <a:off x="886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3349" name="Text Box 67"/>
              <p:cNvSpPr txBox="1">
                <a:spLocks noChangeArrowheads="1"/>
              </p:cNvSpPr>
              <p:nvPr/>
            </p:nvSpPr>
            <p:spPr bwMode="auto">
              <a:xfrm>
                <a:off x="994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3350" name="Text Box 68"/>
              <p:cNvSpPr txBox="1">
                <a:spLocks noChangeArrowheads="1"/>
              </p:cNvSpPr>
              <p:nvPr/>
            </p:nvSpPr>
            <p:spPr bwMode="auto">
              <a:xfrm>
                <a:off x="1103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3351" name="Text Box 69"/>
              <p:cNvSpPr txBox="1">
                <a:spLocks noChangeArrowheads="1"/>
              </p:cNvSpPr>
              <p:nvPr/>
            </p:nvSpPr>
            <p:spPr bwMode="auto">
              <a:xfrm>
                <a:off x="1211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3352" name="Text Box 70"/>
              <p:cNvSpPr txBox="1">
                <a:spLocks noChangeArrowheads="1"/>
              </p:cNvSpPr>
              <p:nvPr/>
            </p:nvSpPr>
            <p:spPr bwMode="auto">
              <a:xfrm>
                <a:off x="1320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3353" name="Text Box 71"/>
              <p:cNvSpPr txBox="1">
                <a:spLocks noChangeArrowheads="1"/>
              </p:cNvSpPr>
              <p:nvPr/>
            </p:nvSpPr>
            <p:spPr bwMode="auto">
              <a:xfrm>
                <a:off x="1428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</p:grpSp>
      <p:grpSp>
        <p:nvGrpSpPr>
          <p:cNvPr id="11" name="Group 72"/>
          <p:cNvGrpSpPr>
            <a:grpSpLocks/>
          </p:cNvGrpSpPr>
          <p:nvPr/>
        </p:nvGrpSpPr>
        <p:grpSpPr bwMode="auto">
          <a:xfrm>
            <a:off x="1066800" y="2819400"/>
            <a:ext cx="1524000" cy="3140075"/>
            <a:chOff x="672" y="1776"/>
            <a:chExt cx="960" cy="1978"/>
          </a:xfrm>
        </p:grpSpPr>
        <p:grpSp>
          <p:nvGrpSpPr>
            <p:cNvPr id="13332" name="Group 73"/>
            <p:cNvGrpSpPr>
              <a:grpSpLocks/>
            </p:cNvGrpSpPr>
            <p:nvPr/>
          </p:nvGrpSpPr>
          <p:grpSpPr bwMode="auto">
            <a:xfrm>
              <a:off x="676" y="3408"/>
              <a:ext cx="956" cy="346"/>
              <a:chOff x="652" y="3417"/>
              <a:chExt cx="956" cy="346"/>
            </a:xfrm>
          </p:grpSpPr>
          <p:sp>
            <p:nvSpPr>
              <p:cNvPr id="13342" name="Text Box 74"/>
              <p:cNvSpPr txBox="1">
                <a:spLocks noChangeArrowheads="1"/>
              </p:cNvSpPr>
              <p:nvPr/>
            </p:nvSpPr>
            <p:spPr bwMode="auto">
              <a:xfrm>
                <a:off x="652" y="3513"/>
                <a:ext cx="9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0  1  0         0</a:t>
                </a:r>
              </a:p>
            </p:txBody>
          </p:sp>
          <p:sp>
            <p:nvSpPr>
              <p:cNvPr id="13343" name="Text Box 75"/>
              <p:cNvSpPr txBox="1">
                <a:spLocks noChangeArrowheads="1"/>
              </p:cNvSpPr>
              <p:nvPr/>
            </p:nvSpPr>
            <p:spPr bwMode="auto">
              <a:xfrm>
                <a:off x="1148" y="3417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anose="02020603050405020304" pitchFamily="18" charset="0"/>
                  </a:rPr>
                  <a:t>…</a:t>
                </a:r>
              </a:p>
            </p:txBody>
          </p:sp>
        </p:grpSp>
        <p:grpSp>
          <p:nvGrpSpPr>
            <p:cNvPr id="13333" name="Group 76"/>
            <p:cNvGrpSpPr>
              <a:grpSpLocks/>
            </p:cNvGrpSpPr>
            <p:nvPr/>
          </p:nvGrpSpPr>
          <p:grpSpPr bwMode="auto">
            <a:xfrm>
              <a:off x="672" y="1776"/>
              <a:ext cx="956" cy="250"/>
              <a:chOff x="668" y="1776"/>
              <a:chExt cx="956" cy="250"/>
            </a:xfrm>
          </p:grpSpPr>
          <p:sp>
            <p:nvSpPr>
              <p:cNvPr id="13334" name="Text Box 77"/>
              <p:cNvSpPr txBox="1">
                <a:spLocks noChangeArrowheads="1"/>
              </p:cNvSpPr>
              <p:nvPr/>
            </p:nvSpPr>
            <p:spPr bwMode="auto">
              <a:xfrm>
                <a:off x="668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3335" name="Text Box 78"/>
              <p:cNvSpPr txBox="1">
                <a:spLocks noChangeArrowheads="1"/>
              </p:cNvSpPr>
              <p:nvPr/>
            </p:nvSpPr>
            <p:spPr bwMode="auto">
              <a:xfrm>
                <a:off x="777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3336" name="Text Box 79"/>
              <p:cNvSpPr txBox="1">
                <a:spLocks noChangeArrowheads="1"/>
              </p:cNvSpPr>
              <p:nvPr/>
            </p:nvSpPr>
            <p:spPr bwMode="auto">
              <a:xfrm>
                <a:off x="886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3337" name="Text Box 80"/>
              <p:cNvSpPr txBox="1">
                <a:spLocks noChangeArrowheads="1"/>
              </p:cNvSpPr>
              <p:nvPr/>
            </p:nvSpPr>
            <p:spPr bwMode="auto">
              <a:xfrm>
                <a:off x="994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3338" name="Text Box 81"/>
              <p:cNvSpPr txBox="1">
                <a:spLocks noChangeArrowheads="1"/>
              </p:cNvSpPr>
              <p:nvPr/>
            </p:nvSpPr>
            <p:spPr bwMode="auto">
              <a:xfrm>
                <a:off x="1103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3339" name="Text Box 82"/>
              <p:cNvSpPr txBox="1">
                <a:spLocks noChangeArrowheads="1"/>
              </p:cNvSpPr>
              <p:nvPr/>
            </p:nvSpPr>
            <p:spPr bwMode="auto">
              <a:xfrm>
                <a:off x="1211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3340" name="Text Box 83"/>
              <p:cNvSpPr txBox="1">
                <a:spLocks noChangeArrowheads="1"/>
              </p:cNvSpPr>
              <p:nvPr/>
            </p:nvSpPr>
            <p:spPr bwMode="auto">
              <a:xfrm>
                <a:off x="1320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3341" name="Text Box 84"/>
              <p:cNvSpPr txBox="1">
                <a:spLocks noChangeArrowheads="1"/>
              </p:cNvSpPr>
              <p:nvPr/>
            </p:nvSpPr>
            <p:spPr bwMode="auto">
              <a:xfrm>
                <a:off x="1428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</p:grpSp>
      <p:sp>
        <p:nvSpPr>
          <p:cNvPr id="336981" name="Text Box 85"/>
          <p:cNvSpPr txBox="1">
            <a:spLocks noChangeArrowheads="1"/>
          </p:cNvSpPr>
          <p:nvPr/>
        </p:nvSpPr>
        <p:spPr bwMode="auto">
          <a:xfrm>
            <a:off x="4749800" y="981075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详见第八章</a:t>
            </a:r>
          </a:p>
        </p:txBody>
      </p:sp>
      <p:grpSp>
        <p:nvGrpSpPr>
          <p:cNvPr id="14" name="Group 86"/>
          <p:cNvGrpSpPr>
            <a:grpSpLocks/>
          </p:cNvGrpSpPr>
          <p:nvPr/>
        </p:nvGrpSpPr>
        <p:grpSpPr bwMode="auto">
          <a:xfrm>
            <a:off x="4749800" y="1508125"/>
            <a:ext cx="4165600" cy="935038"/>
            <a:chOff x="2992" y="950"/>
            <a:chExt cx="2624" cy="589"/>
          </a:xfrm>
        </p:grpSpPr>
        <p:sp>
          <p:nvSpPr>
            <p:cNvPr id="13330" name="Text Box 87"/>
            <p:cNvSpPr txBox="1">
              <a:spLocks noChangeArrowheads="1"/>
            </p:cNvSpPr>
            <p:nvPr/>
          </p:nvSpPr>
          <p:spPr bwMode="auto">
            <a:xfrm>
              <a:off x="2992" y="950"/>
              <a:ext cx="2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由 </a:t>
              </a:r>
              <a:r>
                <a:rPr lang="zh-CN" altLang="en-US" sz="2400">
                  <a:solidFill>
                    <a:srgbClr val="0419E0"/>
                  </a:solidFill>
                  <a:latin typeface="Times New Roman" panose="02020603050405020304" pitchFamily="18" charset="0"/>
                </a:rPr>
                <a:t>硬件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400">
                  <a:latin typeface="Times New Roman" panose="02020603050405020304" pitchFamily="18" charset="0"/>
                </a:rPr>
                <a:t>产生 </a:t>
              </a:r>
              <a:r>
                <a:rPr lang="zh-CN" altLang="en-US" sz="2400">
                  <a:solidFill>
                    <a:srgbClr val="0419E0"/>
                  </a:solidFill>
                  <a:latin typeface="Times New Roman" panose="02020603050405020304" pitchFamily="18" charset="0"/>
                </a:rPr>
                <a:t>向量地址</a:t>
              </a:r>
            </a:p>
          </p:txBody>
        </p:sp>
        <p:sp>
          <p:nvSpPr>
            <p:cNvPr id="13331" name="Text Box 88"/>
            <p:cNvSpPr txBox="1">
              <a:spLocks noChangeArrowheads="1"/>
            </p:cNvSpPr>
            <p:nvPr/>
          </p:nvSpPr>
          <p:spPr bwMode="auto">
            <a:xfrm>
              <a:off x="2992" y="1251"/>
              <a:ext cx="2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再由 </a:t>
              </a:r>
              <a:r>
                <a:rPr lang="zh-CN" altLang="en-US" sz="2400">
                  <a:solidFill>
                    <a:srgbClr val="0419E0"/>
                  </a:solidFill>
                  <a:latin typeface="Times New Roman" panose="02020603050405020304" pitchFamily="18" charset="0"/>
                </a:rPr>
                <a:t>向量地址 </a:t>
              </a:r>
              <a:r>
                <a:rPr lang="zh-CN" altLang="en-US" sz="2400">
                  <a:latin typeface="Times New Roman" panose="02020603050405020304" pitchFamily="18" charset="0"/>
                </a:rPr>
                <a:t>找到 </a:t>
              </a:r>
              <a:r>
                <a:rPr lang="zh-CN" altLang="en-US" sz="2400">
                  <a:solidFill>
                    <a:srgbClr val="0419E0"/>
                  </a:solidFill>
                  <a:latin typeface="Times New Roman" panose="02020603050405020304" pitchFamily="18" charset="0"/>
                </a:rPr>
                <a:t>入口地址</a:t>
              </a:r>
            </a:p>
          </p:txBody>
        </p:sp>
      </p:grpSp>
      <p:sp>
        <p:nvSpPr>
          <p:cNvPr id="336985" name="Rectangle 8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</a:p>
        </p:txBody>
      </p:sp>
      <p:sp>
        <p:nvSpPr>
          <p:cNvPr id="91" name="日期占位符 9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244FAB-6FA0-4036-B997-57B1392FAC31}" type="datetime1">
              <a:rPr lang="zh-CN" altLang="en-US"/>
              <a:pPr>
                <a:defRPr/>
              </a:pPr>
              <a:t>2018/11/28</a:t>
            </a:fld>
            <a:endParaRPr lang="en-US" altLang="zh-CN"/>
          </a:p>
        </p:txBody>
      </p:sp>
      <p:sp>
        <p:nvSpPr>
          <p:cNvPr id="92" name="灯片编号占位符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E20FA730-D0AD-4CB8-9E98-442D489E4263}" type="slidenum">
              <a:rPr lang="zh-CN" altLang="en-US" sz="900">
                <a:solidFill>
                  <a:srgbClr val="898989"/>
                </a:solidFill>
              </a:rPr>
              <a:pPr eaLnBrk="1" hangingPunct="1"/>
              <a:t>36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66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3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36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 autoUpdateAnimBg="0"/>
      <p:bldP spid="336915" grpId="0" animBg="1"/>
      <p:bldP spid="336954" grpId="0" animBg="1" autoUpdateAnimBg="0"/>
      <p:bldP spid="336981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0" y="904875"/>
            <a:ext cx="8983663" cy="5800725"/>
            <a:chOff x="0" y="570"/>
            <a:chExt cx="5659" cy="3654"/>
          </a:xfrm>
        </p:grpSpPr>
        <p:sp>
          <p:nvSpPr>
            <p:cNvPr id="14343" name="AutoShape 3"/>
            <p:cNvSpPr>
              <a:spLocks noChangeArrowheads="1"/>
            </p:cNvSpPr>
            <p:nvPr/>
          </p:nvSpPr>
          <p:spPr bwMode="auto">
            <a:xfrm>
              <a:off x="539" y="3984"/>
              <a:ext cx="1728" cy="192"/>
            </a:xfrm>
            <a:prstGeom prst="leftArrow">
              <a:avLst>
                <a:gd name="adj1" fmla="val 58333"/>
                <a:gd name="adj2" fmla="val 135958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grpSp>
          <p:nvGrpSpPr>
            <p:cNvPr id="14344" name="Group 91"/>
            <p:cNvGrpSpPr>
              <a:grpSpLocks/>
            </p:cNvGrpSpPr>
            <p:nvPr/>
          </p:nvGrpSpPr>
          <p:grpSpPr bwMode="auto">
            <a:xfrm>
              <a:off x="0" y="570"/>
              <a:ext cx="5659" cy="3654"/>
              <a:chOff x="0" y="570"/>
              <a:chExt cx="5659" cy="3654"/>
            </a:xfrm>
          </p:grpSpPr>
          <p:sp>
            <p:nvSpPr>
              <p:cNvPr id="14345" name="Freeform 5"/>
              <p:cNvSpPr>
                <a:spLocks/>
              </p:cNvSpPr>
              <p:nvPr/>
            </p:nvSpPr>
            <p:spPr bwMode="auto">
              <a:xfrm>
                <a:off x="3799" y="2724"/>
                <a:ext cx="1491" cy="119"/>
              </a:xfrm>
              <a:custGeom>
                <a:avLst/>
                <a:gdLst>
                  <a:gd name="T0" fmla="*/ 0 w 1730"/>
                  <a:gd name="T1" fmla="*/ 63 h 139"/>
                  <a:gd name="T2" fmla="*/ 2 w 1730"/>
                  <a:gd name="T3" fmla="*/ 0 h 139"/>
                  <a:gd name="T4" fmla="*/ 822 w 1730"/>
                  <a:gd name="T5" fmla="*/ 0 h 139"/>
                  <a:gd name="T6" fmla="*/ 0 60000 65536"/>
                  <a:gd name="T7" fmla="*/ 0 60000 65536"/>
                  <a:gd name="T8" fmla="*/ 0 60000 65536"/>
                  <a:gd name="T9" fmla="*/ 0 w 1730"/>
                  <a:gd name="T10" fmla="*/ 0 h 139"/>
                  <a:gd name="T11" fmla="*/ 1730 w 1730"/>
                  <a:gd name="T12" fmla="*/ 139 h 1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0" h="139">
                    <a:moveTo>
                      <a:pt x="0" y="139"/>
                    </a:moveTo>
                    <a:lnTo>
                      <a:pt x="2" y="0"/>
                    </a:lnTo>
                    <a:lnTo>
                      <a:pt x="173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46" name="Rectangle 6"/>
              <p:cNvSpPr>
                <a:spLocks noChangeArrowheads="1"/>
              </p:cNvSpPr>
              <p:nvPr/>
            </p:nvSpPr>
            <p:spPr bwMode="auto">
              <a:xfrm>
                <a:off x="2266" y="3633"/>
                <a:ext cx="2016" cy="207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设备选择电路</a:t>
                </a:r>
              </a:p>
            </p:txBody>
          </p:sp>
          <p:sp>
            <p:nvSpPr>
              <p:cNvPr id="14347" name="Rectangle 7"/>
              <p:cNvSpPr>
                <a:spLocks noChangeArrowheads="1"/>
              </p:cNvSpPr>
              <p:nvPr/>
            </p:nvSpPr>
            <p:spPr bwMode="auto">
              <a:xfrm>
                <a:off x="2266" y="3975"/>
                <a:ext cx="2016" cy="208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DBR</a:t>
                </a:r>
              </a:p>
            </p:txBody>
          </p:sp>
          <p:sp>
            <p:nvSpPr>
              <p:cNvPr id="14348" name="Rectangle 8"/>
              <p:cNvSpPr>
                <a:spLocks noChangeArrowheads="1"/>
              </p:cNvSpPr>
              <p:nvPr/>
            </p:nvSpPr>
            <p:spPr bwMode="auto">
              <a:xfrm>
                <a:off x="2266" y="2839"/>
                <a:ext cx="576" cy="329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349" name="Text Box 9"/>
              <p:cNvSpPr txBox="1">
                <a:spLocks noChangeArrowheads="1"/>
              </p:cNvSpPr>
              <p:nvPr/>
            </p:nvSpPr>
            <p:spPr bwMode="auto">
              <a:xfrm>
                <a:off x="2420" y="2880"/>
                <a:ext cx="272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 D</a:t>
                </a:r>
              </a:p>
            </p:txBody>
          </p:sp>
          <p:sp>
            <p:nvSpPr>
              <p:cNvPr id="14350" name="Text Box 10"/>
              <p:cNvSpPr txBox="1">
                <a:spLocks noChangeArrowheads="1"/>
              </p:cNvSpPr>
              <p:nvPr/>
            </p:nvSpPr>
            <p:spPr bwMode="auto">
              <a:xfrm>
                <a:off x="2266" y="2807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4351" name="Oval 11"/>
              <p:cNvSpPr>
                <a:spLocks noChangeArrowheads="1"/>
              </p:cNvSpPr>
              <p:nvPr/>
            </p:nvSpPr>
            <p:spPr bwMode="auto">
              <a:xfrm>
                <a:off x="2842" y="293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52" name="Oval 12"/>
              <p:cNvSpPr>
                <a:spLocks noChangeArrowheads="1"/>
              </p:cNvSpPr>
              <p:nvPr/>
            </p:nvSpPr>
            <p:spPr bwMode="auto">
              <a:xfrm>
                <a:off x="3647" y="293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353" name="Freeform 13"/>
              <p:cNvSpPr>
                <a:spLocks/>
              </p:cNvSpPr>
              <p:nvPr/>
            </p:nvSpPr>
            <p:spPr bwMode="auto">
              <a:xfrm>
                <a:off x="2887" y="2955"/>
                <a:ext cx="759" cy="1"/>
              </a:xfrm>
              <a:custGeom>
                <a:avLst/>
                <a:gdLst>
                  <a:gd name="T0" fmla="*/ 0 w 759"/>
                  <a:gd name="T1" fmla="*/ 0 h 1"/>
                  <a:gd name="T2" fmla="*/ 759 w 759"/>
                  <a:gd name="T3" fmla="*/ 0 h 1"/>
                  <a:gd name="T4" fmla="*/ 0 60000 65536"/>
                  <a:gd name="T5" fmla="*/ 0 60000 65536"/>
                  <a:gd name="T6" fmla="*/ 0 w 759"/>
                  <a:gd name="T7" fmla="*/ 0 h 1"/>
                  <a:gd name="T8" fmla="*/ 759 w 75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59" h="1">
                    <a:moveTo>
                      <a:pt x="0" y="0"/>
                    </a:moveTo>
                    <a:lnTo>
                      <a:pt x="759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54" name="Freeform 14"/>
              <p:cNvSpPr>
                <a:spLocks/>
              </p:cNvSpPr>
              <p:nvPr/>
            </p:nvSpPr>
            <p:spPr bwMode="auto">
              <a:xfrm>
                <a:off x="1786" y="2955"/>
                <a:ext cx="1488" cy="308"/>
              </a:xfrm>
              <a:custGeom>
                <a:avLst/>
                <a:gdLst>
                  <a:gd name="T0" fmla="*/ 1488 w 1488"/>
                  <a:gd name="T1" fmla="*/ 0 h 357"/>
                  <a:gd name="T2" fmla="*/ 1488 w 1488"/>
                  <a:gd name="T3" fmla="*/ 171 h 357"/>
                  <a:gd name="T4" fmla="*/ 0 w 1488"/>
                  <a:gd name="T5" fmla="*/ 171 h 357"/>
                  <a:gd name="T6" fmla="*/ 0 60000 65536"/>
                  <a:gd name="T7" fmla="*/ 0 60000 65536"/>
                  <a:gd name="T8" fmla="*/ 0 60000 65536"/>
                  <a:gd name="T9" fmla="*/ 0 w 1488"/>
                  <a:gd name="T10" fmla="*/ 0 h 357"/>
                  <a:gd name="T11" fmla="*/ 1488 w 1488"/>
                  <a:gd name="T12" fmla="*/ 357 h 3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88" h="357">
                    <a:moveTo>
                      <a:pt x="1488" y="0"/>
                    </a:moveTo>
                    <a:lnTo>
                      <a:pt x="1488" y="357"/>
                    </a:lnTo>
                    <a:lnTo>
                      <a:pt x="0" y="35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55" name="Rectangle 15"/>
              <p:cNvSpPr>
                <a:spLocks noChangeArrowheads="1"/>
              </p:cNvSpPr>
              <p:nvPr/>
            </p:nvSpPr>
            <p:spPr bwMode="auto">
              <a:xfrm>
                <a:off x="1489" y="3098"/>
                <a:ext cx="240" cy="3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356" name="Text Box 16"/>
              <p:cNvSpPr txBox="1">
                <a:spLocks noChangeArrowheads="1"/>
              </p:cNvSpPr>
              <p:nvPr/>
            </p:nvSpPr>
            <p:spPr bwMode="auto">
              <a:xfrm>
                <a:off x="1489" y="3128"/>
                <a:ext cx="249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4357" name="Oval 17"/>
              <p:cNvSpPr>
                <a:spLocks noChangeArrowheads="1"/>
              </p:cNvSpPr>
              <p:nvPr/>
            </p:nvSpPr>
            <p:spPr bwMode="auto">
              <a:xfrm>
                <a:off x="2205" y="293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58" name="Freeform 18"/>
              <p:cNvSpPr>
                <a:spLocks/>
              </p:cNvSpPr>
              <p:nvPr/>
            </p:nvSpPr>
            <p:spPr bwMode="auto">
              <a:xfrm>
                <a:off x="2064" y="2957"/>
                <a:ext cx="2784" cy="396"/>
              </a:xfrm>
              <a:custGeom>
                <a:avLst/>
                <a:gdLst>
                  <a:gd name="T0" fmla="*/ 144 w 2784"/>
                  <a:gd name="T1" fmla="*/ 1 h 396"/>
                  <a:gd name="T2" fmla="*/ 0 w 2784"/>
                  <a:gd name="T3" fmla="*/ 0 h 396"/>
                  <a:gd name="T4" fmla="*/ 0 w 2784"/>
                  <a:gd name="T5" fmla="*/ 396 h 396"/>
                  <a:gd name="T6" fmla="*/ 2784 w 2784"/>
                  <a:gd name="T7" fmla="*/ 396 h 3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84"/>
                  <a:gd name="T13" fmla="*/ 0 h 396"/>
                  <a:gd name="T14" fmla="*/ 2784 w 2784"/>
                  <a:gd name="T15" fmla="*/ 396 h 3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84" h="396">
                    <a:moveTo>
                      <a:pt x="144" y="1"/>
                    </a:moveTo>
                    <a:lnTo>
                      <a:pt x="0" y="0"/>
                    </a:lnTo>
                    <a:lnTo>
                      <a:pt x="0" y="396"/>
                    </a:lnTo>
                    <a:lnTo>
                      <a:pt x="2784" y="39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59" name="Oval 19"/>
              <p:cNvSpPr>
                <a:spLocks noChangeArrowheads="1"/>
              </p:cNvSpPr>
              <p:nvPr/>
            </p:nvSpPr>
            <p:spPr bwMode="auto">
              <a:xfrm>
                <a:off x="4282" y="293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60" name="Freeform 20"/>
              <p:cNvSpPr>
                <a:spLocks/>
              </p:cNvSpPr>
              <p:nvPr/>
            </p:nvSpPr>
            <p:spPr bwMode="auto">
              <a:xfrm>
                <a:off x="4336" y="2955"/>
                <a:ext cx="282" cy="391"/>
              </a:xfrm>
              <a:custGeom>
                <a:avLst/>
                <a:gdLst>
                  <a:gd name="T0" fmla="*/ 282 w 282"/>
                  <a:gd name="T1" fmla="*/ 217 h 453"/>
                  <a:gd name="T2" fmla="*/ 279 w 282"/>
                  <a:gd name="T3" fmla="*/ 0 h 453"/>
                  <a:gd name="T4" fmla="*/ 0 w 282"/>
                  <a:gd name="T5" fmla="*/ 0 h 453"/>
                  <a:gd name="T6" fmla="*/ 0 60000 65536"/>
                  <a:gd name="T7" fmla="*/ 0 60000 65536"/>
                  <a:gd name="T8" fmla="*/ 0 60000 65536"/>
                  <a:gd name="T9" fmla="*/ 0 w 282"/>
                  <a:gd name="T10" fmla="*/ 0 h 453"/>
                  <a:gd name="T11" fmla="*/ 282 w 282"/>
                  <a:gd name="T12" fmla="*/ 453 h 4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2" h="453">
                    <a:moveTo>
                      <a:pt x="282" y="453"/>
                    </a:moveTo>
                    <a:lnTo>
                      <a:pt x="279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61" name="Oval 21"/>
              <p:cNvSpPr>
                <a:spLocks noChangeArrowheads="1"/>
              </p:cNvSpPr>
              <p:nvPr/>
            </p:nvSpPr>
            <p:spPr bwMode="auto">
              <a:xfrm>
                <a:off x="1738" y="3241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62" name="Freeform 22"/>
              <p:cNvSpPr>
                <a:spLocks/>
              </p:cNvSpPr>
              <p:nvPr/>
            </p:nvSpPr>
            <p:spPr bwMode="auto">
              <a:xfrm>
                <a:off x="1258" y="3346"/>
                <a:ext cx="1392" cy="291"/>
              </a:xfrm>
              <a:custGeom>
                <a:avLst/>
                <a:gdLst>
                  <a:gd name="T0" fmla="*/ 240 w 1392"/>
                  <a:gd name="T1" fmla="*/ 0 h 336"/>
                  <a:gd name="T2" fmla="*/ 0 w 1392"/>
                  <a:gd name="T3" fmla="*/ 0 h 336"/>
                  <a:gd name="T4" fmla="*/ 0 w 1392"/>
                  <a:gd name="T5" fmla="*/ 117 h 336"/>
                  <a:gd name="T6" fmla="*/ 1392 w 1392"/>
                  <a:gd name="T7" fmla="*/ 117 h 336"/>
                  <a:gd name="T8" fmla="*/ 1392 w 1392"/>
                  <a:gd name="T9" fmla="*/ 164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92"/>
                  <a:gd name="T16" fmla="*/ 0 h 336"/>
                  <a:gd name="T17" fmla="*/ 1392 w 1392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92" h="336">
                    <a:moveTo>
                      <a:pt x="240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1392" y="240"/>
                    </a:lnTo>
                    <a:lnTo>
                      <a:pt x="1392" y="33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63" name="Line 23"/>
              <p:cNvSpPr>
                <a:spLocks noChangeShapeType="1"/>
              </p:cNvSpPr>
              <p:nvPr/>
            </p:nvSpPr>
            <p:spPr bwMode="auto">
              <a:xfrm>
                <a:off x="826" y="3180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64" name="Line 24"/>
              <p:cNvSpPr>
                <a:spLocks noChangeShapeType="1"/>
              </p:cNvSpPr>
              <p:nvPr/>
            </p:nvSpPr>
            <p:spPr bwMode="auto">
              <a:xfrm>
                <a:off x="634" y="318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65" name="AutoShape 25"/>
              <p:cNvSpPr>
                <a:spLocks noChangeArrowheads="1"/>
              </p:cNvSpPr>
              <p:nvPr/>
            </p:nvSpPr>
            <p:spPr bwMode="auto">
              <a:xfrm>
                <a:off x="623" y="3637"/>
                <a:ext cx="1632" cy="165"/>
              </a:xfrm>
              <a:prstGeom prst="rightArrow">
                <a:avLst>
                  <a:gd name="adj1" fmla="val 50000"/>
                  <a:gd name="adj2" fmla="val 164253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366" name="AutoShape 26"/>
              <p:cNvSpPr>
                <a:spLocks noChangeArrowheads="1"/>
              </p:cNvSpPr>
              <p:nvPr/>
            </p:nvSpPr>
            <p:spPr bwMode="auto">
              <a:xfrm>
                <a:off x="4293" y="3975"/>
                <a:ext cx="1008" cy="208"/>
              </a:xfrm>
              <a:prstGeom prst="leftArrow">
                <a:avLst>
                  <a:gd name="adj1" fmla="val 50000"/>
                  <a:gd name="adj2" fmla="val 88465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367" name="Text Box 27"/>
              <p:cNvSpPr txBox="1">
                <a:spLocks noChangeArrowheads="1"/>
              </p:cNvSpPr>
              <p:nvPr/>
            </p:nvSpPr>
            <p:spPr bwMode="auto">
              <a:xfrm>
                <a:off x="0" y="3945"/>
                <a:ext cx="55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数据线</a:t>
                </a:r>
              </a:p>
            </p:txBody>
          </p:sp>
          <p:sp>
            <p:nvSpPr>
              <p:cNvPr id="14368" name="Text Box 28"/>
              <p:cNvSpPr txBox="1">
                <a:spLocks noChangeArrowheads="1"/>
              </p:cNvSpPr>
              <p:nvPr/>
            </p:nvSpPr>
            <p:spPr bwMode="auto">
              <a:xfrm>
                <a:off x="0" y="3024"/>
                <a:ext cx="6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启动命令</a:t>
                </a:r>
              </a:p>
            </p:txBody>
          </p:sp>
          <p:sp>
            <p:nvSpPr>
              <p:cNvPr id="14369" name="Text Box 29"/>
              <p:cNvSpPr txBox="1">
                <a:spLocks noChangeArrowheads="1"/>
              </p:cNvSpPr>
              <p:nvPr/>
            </p:nvSpPr>
            <p:spPr bwMode="auto">
              <a:xfrm>
                <a:off x="0" y="3609"/>
                <a:ext cx="55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地址线</a:t>
                </a:r>
              </a:p>
            </p:txBody>
          </p:sp>
          <p:sp>
            <p:nvSpPr>
              <p:cNvPr id="14370" name="Text Box 30"/>
              <p:cNvSpPr txBox="1">
                <a:spLocks noChangeArrowheads="1"/>
              </p:cNvSpPr>
              <p:nvPr/>
            </p:nvSpPr>
            <p:spPr bwMode="auto">
              <a:xfrm>
                <a:off x="2640" y="3408"/>
                <a:ext cx="41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SEL</a:t>
                </a:r>
              </a:p>
            </p:txBody>
          </p:sp>
          <p:sp>
            <p:nvSpPr>
              <p:cNvPr id="14371" name="Line 31"/>
              <p:cNvSpPr>
                <a:spLocks noChangeShapeType="1"/>
              </p:cNvSpPr>
              <p:nvPr/>
            </p:nvSpPr>
            <p:spPr bwMode="auto">
              <a:xfrm flipH="1" flipV="1">
                <a:off x="4810" y="3346"/>
                <a:ext cx="432" cy="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72" name="Text Box 32"/>
              <p:cNvSpPr txBox="1">
                <a:spLocks noChangeArrowheads="1"/>
              </p:cNvSpPr>
              <p:nvPr/>
            </p:nvSpPr>
            <p:spPr bwMode="auto">
              <a:xfrm>
                <a:off x="4818" y="3792"/>
                <a:ext cx="7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输入数据</a:t>
                </a:r>
              </a:p>
            </p:txBody>
          </p:sp>
          <p:sp>
            <p:nvSpPr>
              <p:cNvPr id="14373" name="Text Box 33"/>
              <p:cNvSpPr txBox="1">
                <a:spLocks noChangeArrowheads="1"/>
              </p:cNvSpPr>
              <p:nvPr/>
            </p:nvSpPr>
            <p:spPr bwMode="auto">
              <a:xfrm>
                <a:off x="4818" y="2747"/>
                <a:ext cx="6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启动设备</a:t>
                </a:r>
              </a:p>
            </p:txBody>
          </p:sp>
          <p:sp>
            <p:nvSpPr>
              <p:cNvPr id="14374" name="Text Box 34"/>
              <p:cNvSpPr txBox="1">
                <a:spLocks noChangeArrowheads="1"/>
              </p:cNvSpPr>
              <p:nvPr/>
            </p:nvSpPr>
            <p:spPr bwMode="auto">
              <a:xfrm>
                <a:off x="4818" y="3360"/>
                <a:ext cx="6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设备工作</a:t>
                </a:r>
              </a:p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   结束</a:t>
                </a:r>
              </a:p>
            </p:txBody>
          </p:sp>
          <p:sp>
            <p:nvSpPr>
              <p:cNvPr id="14375" name="Text Box 35"/>
              <p:cNvSpPr txBox="1">
                <a:spLocks noChangeArrowheads="1"/>
              </p:cNvSpPr>
              <p:nvPr/>
            </p:nvSpPr>
            <p:spPr bwMode="auto">
              <a:xfrm>
                <a:off x="2352" y="2448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4376" name="Rectangle 36"/>
              <p:cNvSpPr>
                <a:spLocks noChangeArrowheads="1"/>
              </p:cNvSpPr>
              <p:nvPr/>
            </p:nvSpPr>
            <p:spPr bwMode="auto">
              <a:xfrm>
                <a:off x="2276" y="2489"/>
                <a:ext cx="381" cy="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377" name="Text Box 37"/>
              <p:cNvSpPr txBox="1">
                <a:spLocks noChangeArrowheads="1"/>
              </p:cNvSpPr>
              <p:nvPr/>
            </p:nvSpPr>
            <p:spPr bwMode="auto">
              <a:xfrm>
                <a:off x="2380" y="2117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4378" name="Rectangle 38"/>
              <p:cNvSpPr>
                <a:spLocks noChangeArrowheads="1"/>
              </p:cNvSpPr>
              <p:nvPr/>
            </p:nvSpPr>
            <p:spPr bwMode="auto">
              <a:xfrm>
                <a:off x="2276" y="2157"/>
                <a:ext cx="381" cy="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379" name="Oval 39"/>
              <p:cNvSpPr>
                <a:spLocks noChangeArrowheads="1"/>
              </p:cNvSpPr>
              <p:nvPr/>
            </p:nvSpPr>
            <p:spPr bwMode="auto">
              <a:xfrm>
                <a:off x="2458" y="2434"/>
                <a:ext cx="48" cy="4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80" name="Oval 40"/>
              <p:cNvSpPr>
                <a:spLocks noChangeArrowheads="1"/>
              </p:cNvSpPr>
              <p:nvPr/>
            </p:nvSpPr>
            <p:spPr bwMode="auto">
              <a:xfrm>
                <a:off x="2458" y="211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81" name="Rectangle 41"/>
              <p:cNvSpPr>
                <a:spLocks noChangeArrowheads="1"/>
              </p:cNvSpPr>
              <p:nvPr/>
            </p:nvSpPr>
            <p:spPr bwMode="auto">
              <a:xfrm>
                <a:off x="2266" y="1583"/>
                <a:ext cx="768" cy="415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382" name="Text Box 42"/>
              <p:cNvSpPr txBox="1">
                <a:spLocks noChangeArrowheads="1"/>
              </p:cNvSpPr>
              <p:nvPr/>
            </p:nvSpPr>
            <p:spPr bwMode="auto">
              <a:xfrm>
                <a:off x="2266" y="1583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Q</a:t>
                </a:r>
                <a:endParaRPr lang="zh-CN" altLang="en-US" sz="16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4383" name="Group 43"/>
              <p:cNvGrpSpPr>
                <a:grpSpLocks/>
              </p:cNvGrpSpPr>
              <p:nvPr/>
            </p:nvGrpSpPr>
            <p:grpSpPr bwMode="auto">
              <a:xfrm>
                <a:off x="2818" y="1606"/>
                <a:ext cx="216" cy="213"/>
                <a:chOff x="2808" y="891"/>
                <a:chExt cx="216" cy="246"/>
              </a:xfrm>
            </p:grpSpPr>
            <p:sp>
              <p:nvSpPr>
                <p:cNvPr id="14426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808" y="891"/>
                  <a:ext cx="216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anose="02020603050405020304" pitchFamily="18" charset="0"/>
                    </a:rPr>
                    <a:t>Q</a:t>
                  </a:r>
                  <a:endParaRPr lang="zh-CN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427" name="Line 45"/>
                <p:cNvSpPr>
                  <a:spLocks noChangeShapeType="1"/>
                </p:cNvSpPr>
                <p:nvPr/>
              </p:nvSpPr>
              <p:spPr bwMode="auto">
                <a:xfrm>
                  <a:off x="2832" y="91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4384" name="Text Box 46"/>
              <p:cNvSpPr txBox="1">
                <a:spLocks noChangeArrowheads="1"/>
              </p:cNvSpPr>
              <p:nvPr/>
            </p:nvSpPr>
            <p:spPr bwMode="auto">
              <a:xfrm>
                <a:off x="2266" y="1815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4385" name="Text Box 47"/>
              <p:cNvSpPr txBox="1">
                <a:spLocks noChangeArrowheads="1"/>
              </p:cNvSpPr>
              <p:nvPr/>
            </p:nvSpPr>
            <p:spPr bwMode="auto">
              <a:xfrm>
                <a:off x="2410" y="1699"/>
                <a:ext cx="52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INTR</a:t>
                </a:r>
              </a:p>
            </p:txBody>
          </p:sp>
          <p:sp>
            <p:nvSpPr>
              <p:cNvPr id="14386" name="AutoShape 48"/>
              <p:cNvSpPr>
                <a:spLocks noChangeArrowheads="1"/>
              </p:cNvSpPr>
              <p:nvPr/>
            </p:nvSpPr>
            <p:spPr bwMode="auto">
              <a:xfrm>
                <a:off x="2890" y="1911"/>
                <a:ext cx="96" cy="83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387" name="Rectangle 49"/>
              <p:cNvSpPr>
                <a:spLocks noChangeArrowheads="1"/>
              </p:cNvSpPr>
              <p:nvPr/>
            </p:nvSpPr>
            <p:spPr bwMode="auto">
              <a:xfrm>
                <a:off x="3706" y="2839"/>
                <a:ext cx="576" cy="329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388" name="Text Box 50"/>
              <p:cNvSpPr txBox="1">
                <a:spLocks noChangeArrowheads="1"/>
              </p:cNvSpPr>
              <p:nvPr/>
            </p:nvSpPr>
            <p:spPr bwMode="auto">
              <a:xfrm>
                <a:off x="3860" y="2880"/>
                <a:ext cx="26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 B</a:t>
                </a:r>
              </a:p>
            </p:txBody>
          </p:sp>
          <p:sp>
            <p:nvSpPr>
              <p:cNvPr id="14389" name="Text Box 51"/>
              <p:cNvSpPr txBox="1">
                <a:spLocks noChangeArrowheads="1"/>
              </p:cNvSpPr>
              <p:nvPr/>
            </p:nvSpPr>
            <p:spPr bwMode="auto">
              <a:xfrm>
                <a:off x="3706" y="2807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4390" name="Freeform 52"/>
              <p:cNvSpPr>
                <a:spLocks/>
              </p:cNvSpPr>
              <p:nvPr/>
            </p:nvSpPr>
            <p:spPr bwMode="auto">
              <a:xfrm>
                <a:off x="2364" y="2646"/>
                <a:ext cx="1" cy="192"/>
              </a:xfrm>
              <a:custGeom>
                <a:avLst/>
                <a:gdLst>
                  <a:gd name="T0" fmla="*/ 0 w 1"/>
                  <a:gd name="T1" fmla="*/ 192 h 192"/>
                  <a:gd name="T2" fmla="*/ 0 w 1"/>
                  <a:gd name="T3" fmla="*/ 0 h 192"/>
                  <a:gd name="T4" fmla="*/ 0 60000 65536"/>
                  <a:gd name="T5" fmla="*/ 0 60000 65536"/>
                  <a:gd name="T6" fmla="*/ 0 w 1"/>
                  <a:gd name="T7" fmla="*/ 0 h 192"/>
                  <a:gd name="T8" fmla="*/ 1 w 1"/>
                  <a:gd name="T9" fmla="*/ 192 h 19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92">
                    <a:moveTo>
                      <a:pt x="0" y="192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91" name="Line 53"/>
              <p:cNvSpPr>
                <a:spLocks noChangeShapeType="1"/>
              </p:cNvSpPr>
              <p:nvPr/>
            </p:nvSpPr>
            <p:spPr bwMode="auto">
              <a:xfrm flipV="1">
                <a:off x="2483" y="2310"/>
                <a:ext cx="0" cy="1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92" name="Line 54"/>
              <p:cNvSpPr>
                <a:spLocks noChangeShapeType="1"/>
              </p:cNvSpPr>
              <p:nvPr/>
            </p:nvSpPr>
            <p:spPr bwMode="auto">
              <a:xfrm flipV="1">
                <a:off x="2483" y="2000"/>
                <a:ext cx="0" cy="1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93" name="Rectangle 55"/>
              <p:cNvSpPr>
                <a:spLocks noChangeArrowheads="1"/>
              </p:cNvSpPr>
              <p:nvPr/>
            </p:nvSpPr>
            <p:spPr bwMode="auto">
              <a:xfrm>
                <a:off x="3648" y="1646"/>
                <a:ext cx="730" cy="418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grpSp>
            <p:nvGrpSpPr>
              <p:cNvPr id="14394" name="Group 56"/>
              <p:cNvGrpSpPr>
                <a:grpSpLocks/>
              </p:cNvGrpSpPr>
              <p:nvPr/>
            </p:nvGrpSpPr>
            <p:grpSpPr bwMode="auto">
              <a:xfrm>
                <a:off x="4162" y="1669"/>
                <a:ext cx="216" cy="213"/>
                <a:chOff x="2808" y="891"/>
                <a:chExt cx="216" cy="246"/>
              </a:xfrm>
            </p:grpSpPr>
            <p:sp>
              <p:nvSpPr>
                <p:cNvPr id="14424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808" y="891"/>
                  <a:ext cx="216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anose="02020603050405020304" pitchFamily="18" charset="0"/>
                    </a:rPr>
                    <a:t>Q</a:t>
                  </a:r>
                  <a:endParaRPr lang="zh-CN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425" name="Line 58"/>
                <p:cNvSpPr>
                  <a:spLocks noChangeShapeType="1"/>
                </p:cNvSpPr>
                <p:nvPr/>
              </p:nvSpPr>
              <p:spPr bwMode="auto">
                <a:xfrm>
                  <a:off x="2832" y="91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4395" name="Text Box 59"/>
              <p:cNvSpPr txBox="1">
                <a:spLocks noChangeArrowheads="1"/>
              </p:cNvSpPr>
              <p:nvPr/>
            </p:nvSpPr>
            <p:spPr bwMode="auto">
              <a:xfrm>
                <a:off x="3731" y="177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MASK</a:t>
                </a:r>
              </a:p>
            </p:txBody>
          </p:sp>
          <p:sp>
            <p:nvSpPr>
              <p:cNvPr id="14396" name="Oval 60"/>
              <p:cNvSpPr>
                <a:spLocks noChangeArrowheads="1"/>
              </p:cNvSpPr>
              <p:nvPr/>
            </p:nvSpPr>
            <p:spPr bwMode="auto">
              <a:xfrm>
                <a:off x="2890" y="1543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97" name="Oval 61"/>
              <p:cNvSpPr>
                <a:spLocks noChangeArrowheads="1"/>
              </p:cNvSpPr>
              <p:nvPr/>
            </p:nvSpPr>
            <p:spPr bwMode="auto">
              <a:xfrm>
                <a:off x="4234" y="1605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98" name="Text Box 62"/>
              <p:cNvSpPr txBox="1">
                <a:spLocks noChangeArrowheads="1"/>
              </p:cNvSpPr>
              <p:nvPr/>
            </p:nvSpPr>
            <p:spPr bwMode="auto">
              <a:xfrm>
                <a:off x="2799" y="797"/>
                <a:ext cx="93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设备编码器</a:t>
                </a:r>
              </a:p>
            </p:txBody>
          </p:sp>
          <p:sp>
            <p:nvSpPr>
              <p:cNvPr id="14399" name="Rectangle 63"/>
              <p:cNvSpPr>
                <a:spLocks noChangeArrowheads="1"/>
              </p:cNvSpPr>
              <p:nvPr/>
            </p:nvSpPr>
            <p:spPr bwMode="auto">
              <a:xfrm>
                <a:off x="2804" y="819"/>
                <a:ext cx="960" cy="207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400" name="Text Box 64"/>
              <p:cNvSpPr txBox="1">
                <a:spLocks noChangeArrowheads="1"/>
              </p:cNvSpPr>
              <p:nvPr/>
            </p:nvSpPr>
            <p:spPr bwMode="auto">
              <a:xfrm>
                <a:off x="2976" y="1156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排队器</a:t>
                </a:r>
              </a:p>
            </p:txBody>
          </p:sp>
          <p:sp>
            <p:nvSpPr>
              <p:cNvPr id="14401" name="Rectangle 65"/>
              <p:cNvSpPr>
                <a:spLocks noChangeArrowheads="1"/>
              </p:cNvSpPr>
              <p:nvPr/>
            </p:nvSpPr>
            <p:spPr bwMode="auto">
              <a:xfrm>
                <a:off x="2794" y="1184"/>
                <a:ext cx="960" cy="207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>
                  <a:solidFill>
                    <a:srgbClr val="0419E0"/>
                  </a:solidFill>
                </a:endParaRPr>
              </a:p>
            </p:txBody>
          </p:sp>
          <p:sp>
            <p:nvSpPr>
              <p:cNvPr id="14402" name="Freeform 66"/>
              <p:cNvSpPr>
                <a:spLocks/>
              </p:cNvSpPr>
              <p:nvPr/>
            </p:nvSpPr>
            <p:spPr bwMode="auto">
              <a:xfrm>
                <a:off x="2913" y="1398"/>
                <a:ext cx="1" cy="147"/>
              </a:xfrm>
              <a:custGeom>
                <a:avLst/>
                <a:gdLst>
                  <a:gd name="T0" fmla="*/ 0 w 1"/>
                  <a:gd name="T1" fmla="*/ 147 h 147"/>
                  <a:gd name="T2" fmla="*/ 0 w 1"/>
                  <a:gd name="T3" fmla="*/ 0 h 147"/>
                  <a:gd name="T4" fmla="*/ 0 60000 65536"/>
                  <a:gd name="T5" fmla="*/ 0 60000 65536"/>
                  <a:gd name="T6" fmla="*/ 0 w 1"/>
                  <a:gd name="T7" fmla="*/ 0 h 147"/>
                  <a:gd name="T8" fmla="*/ 1 w 1"/>
                  <a:gd name="T9" fmla="*/ 147 h 14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47">
                    <a:moveTo>
                      <a:pt x="0" y="147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03" name="Freeform 67"/>
              <p:cNvSpPr>
                <a:spLocks/>
              </p:cNvSpPr>
              <p:nvPr/>
            </p:nvSpPr>
            <p:spPr bwMode="auto">
              <a:xfrm>
                <a:off x="2938" y="1985"/>
                <a:ext cx="1872" cy="207"/>
              </a:xfrm>
              <a:custGeom>
                <a:avLst/>
                <a:gdLst>
                  <a:gd name="T0" fmla="*/ 0 w 2160"/>
                  <a:gd name="T1" fmla="*/ 0 h 240"/>
                  <a:gd name="T2" fmla="*/ 0 w 2160"/>
                  <a:gd name="T3" fmla="*/ 115 h 240"/>
                  <a:gd name="T4" fmla="*/ 1056 w 2160"/>
                  <a:gd name="T5" fmla="*/ 115 h 240"/>
                  <a:gd name="T6" fmla="*/ 0 60000 65536"/>
                  <a:gd name="T7" fmla="*/ 0 60000 65536"/>
                  <a:gd name="T8" fmla="*/ 0 60000 65536"/>
                  <a:gd name="T9" fmla="*/ 0 w 2160"/>
                  <a:gd name="T10" fmla="*/ 0 h 240"/>
                  <a:gd name="T11" fmla="*/ 2160 w 2160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" h="240">
                    <a:moveTo>
                      <a:pt x="0" y="0"/>
                    </a:moveTo>
                    <a:lnTo>
                      <a:pt x="0" y="240"/>
                    </a:lnTo>
                    <a:lnTo>
                      <a:pt x="2160" y="24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04" name="Freeform 68"/>
              <p:cNvSpPr>
                <a:spLocks/>
              </p:cNvSpPr>
              <p:nvPr/>
            </p:nvSpPr>
            <p:spPr bwMode="auto">
              <a:xfrm>
                <a:off x="2565" y="1555"/>
                <a:ext cx="1707" cy="1181"/>
              </a:xfrm>
              <a:custGeom>
                <a:avLst/>
                <a:gdLst>
                  <a:gd name="T0" fmla="*/ 0 w 1707"/>
                  <a:gd name="T1" fmla="*/ 609 h 1368"/>
                  <a:gd name="T2" fmla="*/ 0 w 1707"/>
                  <a:gd name="T3" fmla="*/ 657 h 1368"/>
                  <a:gd name="T4" fmla="*/ 720 w 1707"/>
                  <a:gd name="T5" fmla="*/ 657 h 1368"/>
                  <a:gd name="T6" fmla="*/ 717 w 1707"/>
                  <a:gd name="T7" fmla="*/ 3 h 1368"/>
                  <a:gd name="T8" fmla="*/ 1707 w 1707"/>
                  <a:gd name="T9" fmla="*/ 0 h 1368"/>
                  <a:gd name="T10" fmla="*/ 1707 w 1707"/>
                  <a:gd name="T11" fmla="*/ 30 h 13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07"/>
                  <a:gd name="T19" fmla="*/ 0 h 1368"/>
                  <a:gd name="T20" fmla="*/ 1707 w 1707"/>
                  <a:gd name="T21" fmla="*/ 1368 h 13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07" h="1368">
                    <a:moveTo>
                      <a:pt x="0" y="1272"/>
                    </a:moveTo>
                    <a:lnTo>
                      <a:pt x="0" y="1368"/>
                    </a:lnTo>
                    <a:lnTo>
                      <a:pt x="720" y="1368"/>
                    </a:lnTo>
                    <a:lnTo>
                      <a:pt x="717" y="3"/>
                    </a:lnTo>
                    <a:lnTo>
                      <a:pt x="1707" y="0"/>
                    </a:lnTo>
                    <a:lnTo>
                      <a:pt x="1707" y="63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05" name="Freeform 69"/>
              <p:cNvSpPr>
                <a:spLocks/>
              </p:cNvSpPr>
              <p:nvPr/>
            </p:nvSpPr>
            <p:spPr bwMode="auto">
              <a:xfrm>
                <a:off x="3360" y="1392"/>
                <a:ext cx="1440" cy="83"/>
              </a:xfrm>
              <a:custGeom>
                <a:avLst/>
                <a:gdLst>
                  <a:gd name="T0" fmla="*/ 1440 w 1440"/>
                  <a:gd name="T1" fmla="*/ 47 h 96"/>
                  <a:gd name="T2" fmla="*/ 0 w 1440"/>
                  <a:gd name="T3" fmla="*/ 47 h 96"/>
                  <a:gd name="T4" fmla="*/ 0 w 1440"/>
                  <a:gd name="T5" fmla="*/ 0 h 96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96"/>
                  <a:gd name="T11" fmla="*/ 1440 w 1440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96">
                    <a:moveTo>
                      <a:pt x="1440" y="96"/>
                    </a:moveTo>
                    <a:lnTo>
                      <a:pt x="0" y="96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06" name="Freeform 70"/>
              <p:cNvSpPr>
                <a:spLocks/>
              </p:cNvSpPr>
              <p:nvPr/>
            </p:nvSpPr>
            <p:spPr bwMode="auto">
              <a:xfrm>
                <a:off x="3273" y="1026"/>
                <a:ext cx="3" cy="165"/>
              </a:xfrm>
              <a:custGeom>
                <a:avLst/>
                <a:gdLst>
                  <a:gd name="T0" fmla="*/ 0 w 3"/>
                  <a:gd name="T1" fmla="*/ 165 h 165"/>
                  <a:gd name="T2" fmla="*/ 3 w 3"/>
                  <a:gd name="T3" fmla="*/ 0 h 165"/>
                  <a:gd name="T4" fmla="*/ 0 60000 65536"/>
                  <a:gd name="T5" fmla="*/ 0 60000 65536"/>
                  <a:gd name="T6" fmla="*/ 0 w 3"/>
                  <a:gd name="T7" fmla="*/ 0 h 165"/>
                  <a:gd name="T8" fmla="*/ 3 w 3"/>
                  <a:gd name="T9" fmla="*/ 165 h 16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165">
                    <a:moveTo>
                      <a:pt x="0" y="165"/>
                    </a:moveTo>
                    <a:lnTo>
                      <a:pt x="3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07" name="Freeform 71"/>
              <p:cNvSpPr>
                <a:spLocks/>
              </p:cNvSpPr>
              <p:nvPr/>
            </p:nvSpPr>
            <p:spPr bwMode="auto">
              <a:xfrm>
                <a:off x="712" y="1454"/>
                <a:ext cx="1650" cy="130"/>
              </a:xfrm>
              <a:custGeom>
                <a:avLst/>
                <a:gdLst>
                  <a:gd name="T0" fmla="*/ 4336 w 1296"/>
                  <a:gd name="T1" fmla="*/ 87 h 144"/>
                  <a:gd name="T2" fmla="*/ 4336 w 1296"/>
                  <a:gd name="T3" fmla="*/ 0 h 144"/>
                  <a:gd name="T4" fmla="*/ 0 w 1296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1296"/>
                  <a:gd name="T10" fmla="*/ 0 h 144"/>
                  <a:gd name="T11" fmla="*/ 1296 w 129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96" h="144">
                    <a:moveTo>
                      <a:pt x="1296" y="144"/>
                    </a:moveTo>
                    <a:lnTo>
                      <a:pt x="12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08" name="Freeform 72"/>
              <p:cNvSpPr>
                <a:spLocks/>
              </p:cNvSpPr>
              <p:nvPr/>
            </p:nvSpPr>
            <p:spPr bwMode="auto">
              <a:xfrm>
                <a:off x="1018" y="1031"/>
                <a:ext cx="1920" cy="83"/>
              </a:xfrm>
              <a:custGeom>
                <a:avLst/>
                <a:gdLst>
                  <a:gd name="T0" fmla="*/ 1920 w 1920"/>
                  <a:gd name="T1" fmla="*/ 0 h 96"/>
                  <a:gd name="T2" fmla="*/ 1920 w 1920"/>
                  <a:gd name="T3" fmla="*/ 47 h 96"/>
                  <a:gd name="T4" fmla="*/ 0 w 1920"/>
                  <a:gd name="T5" fmla="*/ 47 h 96"/>
                  <a:gd name="T6" fmla="*/ 0 60000 65536"/>
                  <a:gd name="T7" fmla="*/ 0 60000 65536"/>
                  <a:gd name="T8" fmla="*/ 0 60000 65536"/>
                  <a:gd name="T9" fmla="*/ 0 w 1920"/>
                  <a:gd name="T10" fmla="*/ 0 h 96"/>
                  <a:gd name="T11" fmla="*/ 1920 w 1920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0" h="96">
                    <a:moveTo>
                      <a:pt x="1920" y="0"/>
                    </a:moveTo>
                    <a:lnTo>
                      <a:pt x="1920" y="96"/>
                    </a:lnTo>
                    <a:lnTo>
                      <a:pt x="0" y="9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09" name="Line 73"/>
              <p:cNvSpPr>
                <a:spLocks noChangeShapeType="1"/>
              </p:cNvSpPr>
              <p:nvPr/>
            </p:nvSpPr>
            <p:spPr bwMode="auto">
              <a:xfrm>
                <a:off x="3754" y="1280"/>
                <a:ext cx="14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10" name="Rectangle 74"/>
              <p:cNvSpPr>
                <a:spLocks noChangeArrowheads="1"/>
              </p:cNvSpPr>
              <p:nvPr/>
            </p:nvSpPr>
            <p:spPr bwMode="auto">
              <a:xfrm>
                <a:off x="1018" y="570"/>
                <a:ext cx="3792" cy="36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411" name="Rectangle 75"/>
              <p:cNvSpPr>
                <a:spLocks noChangeArrowheads="1"/>
              </p:cNvSpPr>
              <p:nvPr/>
            </p:nvSpPr>
            <p:spPr bwMode="auto">
              <a:xfrm>
                <a:off x="3312" y="672"/>
                <a:ext cx="48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412" name="AutoShape 76"/>
              <p:cNvSpPr>
                <a:spLocks noChangeArrowheads="1"/>
              </p:cNvSpPr>
              <p:nvPr/>
            </p:nvSpPr>
            <p:spPr bwMode="auto">
              <a:xfrm>
                <a:off x="672" y="624"/>
                <a:ext cx="2686" cy="144"/>
              </a:xfrm>
              <a:prstGeom prst="leftArrow">
                <a:avLst>
                  <a:gd name="adj1" fmla="val 39417"/>
                  <a:gd name="adj2" fmla="val 164853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413" name="Freeform 77"/>
              <p:cNvSpPr>
                <a:spLocks/>
              </p:cNvSpPr>
              <p:nvPr/>
            </p:nvSpPr>
            <p:spPr bwMode="auto">
              <a:xfrm>
                <a:off x="4773" y="1470"/>
                <a:ext cx="420" cy="1"/>
              </a:xfrm>
              <a:custGeom>
                <a:avLst/>
                <a:gdLst>
                  <a:gd name="T0" fmla="*/ 420 w 420"/>
                  <a:gd name="T1" fmla="*/ 0 h 1"/>
                  <a:gd name="T2" fmla="*/ 0 w 420"/>
                  <a:gd name="T3" fmla="*/ 0 h 1"/>
                  <a:gd name="T4" fmla="*/ 0 60000 65536"/>
                  <a:gd name="T5" fmla="*/ 0 60000 65536"/>
                  <a:gd name="T6" fmla="*/ 0 w 420"/>
                  <a:gd name="T7" fmla="*/ 0 h 1"/>
                  <a:gd name="T8" fmla="*/ 420 w 42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20" h="1">
                    <a:moveTo>
                      <a:pt x="420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14" name="Line 78"/>
              <p:cNvSpPr>
                <a:spLocks noChangeShapeType="1"/>
              </p:cNvSpPr>
              <p:nvPr/>
            </p:nvSpPr>
            <p:spPr bwMode="auto">
              <a:xfrm flipH="1">
                <a:off x="4810" y="2192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15" name="Text Box 79"/>
              <p:cNvSpPr txBox="1">
                <a:spLocks noChangeArrowheads="1"/>
              </p:cNvSpPr>
              <p:nvPr/>
            </p:nvSpPr>
            <p:spPr bwMode="auto">
              <a:xfrm>
                <a:off x="4818" y="2191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中断查询</a:t>
                </a:r>
              </a:p>
            </p:txBody>
          </p:sp>
          <p:sp>
            <p:nvSpPr>
              <p:cNvPr id="14416" name="Text Box 80"/>
              <p:cNvSpPr txBox="1">
                <a:spLocks noChangeArrowheads="1"/>
              </p:cNvSpPr>
              <p:nvPr/>
            </p:nvSpPr>
            <p:spPr bwMode="auto">
              <a:xfrm>
                <a:off x="4818" y="1488"/>
                <a:ext cx="841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来自高一级</a:t>
                </a:r>
              </a:p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 的排队器</a:t>
                </a:r>
              </a:p>
            </p:txBody>
          </p:sp>
          <p:sp>
            <p:nvSpPr>
              <p:cNvPr id="14417" name="Text Box 81"/>
              <p:cNvSpPr txBox="1">
                <a:spLocks noChangeArrowheads="1"/>
              </p:cNvSpPr>
              <p:nvPr/>
            </p:nvSpPr>
            <p:spPr bwMode="auto">
              <a:xfrm>
                <a:off x="4818" y="892"/>
                <a:ext cx="6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至低一级</a:t>
                </a:r>
              </a:p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的排队器</a:t>
                </a:r>
              </a:p>
            </p:txBody>
          </p:sp>
          <p:sp>
            <p:nvSpPr>
              <p:cNvPr id="14418" name="Text Box 82"/>
              <p:cNvSpPr txBox="1">
                <a:spLocks noChangeArrowheads="1"/>
              </p:cNvSpPr>
              <p:nvPr/>
            </p:nvSpPr>
            <p:spPr bwMode="auto">
              <a:xfrm>
                <a:off x="0" y="576"/>
                <a:ext cx="6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向量地址</a:t>
                </a:r>
              </a:p>
            </p:txBody>
          </p:sp>
          <p:sp>
            <p:nvSpPr>
              <p:cNvPr id="14419" name="Line 83"/>
              <p:cNvSpPr>
                <a:spLocks noChangeShapeType="1"/>
              </p:cNvSpPr>
              <p:nvPr/>
            </p:nvSpPr>
            <p:spPr bwMode="auto">
              <a:xfrm>
                <a:off x="682" y="111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20" name="Text Box 84"/>
              <p:cNvSpPr txBox="1">
                <a:spLocks noChangeArrowheads="1"/>
              </p:cNvSpPr>
              <p:nvPr/>
            </p:nvSpPr>
            <p:spPr bwMode="auto">
              <a:xfrm>
                <a:off x="0" y="912"/>
                <a:ext cx="6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中断响应</a:t>
                </a:r>
              </a:p>
              <a:p>
                <a:pPr eaLnBrk="1" hangingPunct="1"/>
                <a:r>
                  <a:rPr lang="en-US" altLang="zh-CN" sz="1800">
                    <a:latin typeface="Times New Roman" panose="02020603050405020304" pitchFamily="18" charset="0"/>
                  </a:rPr>
                  <a:t>   INTA</a:t>
                </a:r>
              </a:p>
            </p:txBody>
          </p:sp>
          <p:sp>
            <p:nvSpPr>
              <p:cNvPr id="14421" name="Text Box 85"/>
              <p:cNvSpPr txBox="1">
                <a:spLocks noChangeArrowheads="1"/>
              </p:cNvSpPr>
              <p:nvPr/>
            </p:nvSpPr>
            <p:spPr bwMode="auto">
              <a:xfrm>
                <a:off x="0" y="1344"/>
                <a:ext cx="6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中断请求</a:t>
                </a:r>
              </a:p>
            </p:txBody>
          </p:sp>
          <p:sp>
            <p:nvSpPr>
              <p:cNvPr id="14422" name="Rectangle 86"/>
              <p:cNvSpPr>
                <a:spLocks noChangeArrowheads="1"/>
              </p:cNvSpPr>
              <p:nvPr/>
            </p:nvSpPr>
            <p:spPr bwMode="auto">
              <a:xfrm>
                <a:off x="1066" y="2814"/>
                <a:ext cx="864" cy="788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423" name="Text Box 87"/>
              <p:cNvSpPr txBox="1">
                <a:spLocks noChangeArrowheads="1"/>
              </p:cNvSpPr>
              <p:nvPr/>
            </p:nvSpPr>
            <p:spPr bwMode="auto">
              <a:xfrm>
                <a:off x="1113" y="2832"/>
                <a:ext cx="7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命令译码</a:t>
                </a:r>
              </a:p>
            </p:txBody>
          </p:sp>
        </p:grpSp>
      </p:grpSp>
      <p:sp>
        <p:nvSpPr>
          <p:cNvPr id="14339" name="Text Box 88"/>
          <p:cNvSpPr txBox="1">
            <a:spLocks noChangeArrowheads="1"/>
          </p:cNvSpPr>
          <p:nvPr/>
        </p:nvSpPr>
        <p:spPr bwMode="auto">
          <a:xfrm>
            <a:off x="300038" y="152400"/>
            <a:ext cx="67103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4. 程序中断方式接口电路的基本组成</a:t>
            </a:r>
          </a:p>
        </p:txBody>
      </p:sp>
      <p:sp>
        <p:nvSpPr>
          <p:cNvPr id="338009" name="Rectangle 8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</a:p>
        </p:txBody>
      </p:sp>
      <p:sp>
        <p:nvSpPr>
          <p:cNvPr id="91" name="日期占位符 9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758D78B-8547-47BC-943B-31421EE4A980}" type="datetime1">
              <a:rPr lang="zh-CN" altLang="en-US"/>
              <a:pPr>
                <a:defRPr/>
              </a:pPr>
              <a:t>2018/11/28</a:t>
            </a:fld>
            <a:endParaRPr lang="en-US" altLang="zh-CN"/>
          </a:p>
        </p:txBody>
      </p:sp>
      <p:sp>
        <p:nvSpPr>
          <p:cNvPr id="92" name="灯片编号占位符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3166E3B0-D60D-4444-8735-1C8BCA0DC4C0}" type="slidenum">
              <a:rPr lang="zh-CN" altLang="en-US" sz="900">
                <a:solidFill>
                  <a:srgbClr val="898989"/>
                </a:solidFill>
              </a:rPr>
              <a:pPr eaLnBrk="1" hangingPunct="1"/>
              <a:t>37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02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41325" y="196850"/>
            <a:ext cx="6035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四、</a:t>
            </a:r>
            <a:r>
              <a:rPr lang="en-US" altLang="zh-CN" sz="3600">
                <a:latin typeface="Times New Roman" panose="02020603050405020304" pitchFamily="18" charset="0"/>
              </a:rPr>
              <a:t>I/O </a:t>
            </a:r>
            <a:r>
              <a:rPr lang="zh-CN" altLang="en-US" sz="3600">
                <a:latin typeface="Times New Roman" panose="02020603050405020304" pitchFamily="18" charset="0"/>
              </a:rPr>
              <a:t>中断处理过程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338947" name="Text Box 3"/>
          <p:cNvSpPr txBox="1">
            <a:spLocks noChangeArrowheads="1"/>
          </p:cNvSpPr>
          <p:nvPr/>
        </p:nvSpPr>
        <p:spPr bwMode="auto">
          <a:xfrm>
            <a:off x="755650" y="1009650"/>
            <a:ext cx="5607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1. </a:t>
            </a:r>
            <a:r>
              <a:rPr lang="en-US" altLang="zh-CN" sz="3200">
                <a:latin typeface="Times New Roman" panose="02020603050405020304" pitchFamily="18" charset="0"/>
              </a:rPr>
              <a:t>CPU </a:t>
            </a:r>
            <a:r>
              <a:rPr lang="zh-CN" altLang="en-US" sz="3200">
                <a:latin typeface="Times New Roman" panose="02020603050405020304" pitchFamily="18" charset="0"/>
              </a:rPr>
              <a:t>响应中断的条件和时间</a:t>
            </a:r>
          </a:p>
        </p:txBody>
      </p:sp>
      <p:sp>
        <p:nvSpPr>
          <p:cNvPr id="338948" name="Text Box 4"/>
          <p:cNvSpPr txBox="1">
            <a:spLocks noChangeArrowheads="1"/>
          </p:cNvSpPr>
          <p:nvPr/>
        </p:nvSpPr>
        <p:spPr bwMode="auto">
          <a:xfrm>
            <a:off x="1066800" y="1689100"/>
            <a:ext cx="2182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(1) 条件</a:t>
            </a:r>
          </a:p>
        </p:txBody>
      </p:sp>
      <p:sp>
        <p:nvSpPr>
          <p:cNvPr id="338949" name="Text Box 5"/>
          <p:cNvSpPr txBox="1">
            <a:spLocks noChangeArrowheads="1"/>
          </p:cNvSpPr>
          <p:nvPr/>
        </p:nvSpPr>
        <p:spPr bwMode="auto">
          <a:xfrm>
            <a:off x="1066800" y="4357688"/>
            <a:ext cx="2259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(2) 时间</a:t>
            </a:r>
          </a:p>
        </p:txBody>
      </p:sp>
      <p:sp>
        <p:nvSpPr>
          <p:cNvPr id="338950" name="Text Box 6"/>
          <p:cNvSpPr txBox="1">
            <a:spLocks noChangeArrowheads="1"/>
          </p:cNvSpPr>
          <p:nvPr/>
        </p:nvSpPr>
        <p:spPr bwMode="auto">
          <a:xfrm>
            <a:off x="1497013" y="2309813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允许中断触发器 </a:t>
            </a:r>
            <a:r>
              <a:rPr lang="en-US" altLang="zh-CN" sz="2800">
                <a:solidFill>
                  <a:srgbClr val="0419E0"/>
                </a:solidFill>
                <a:latin typeface="Times New Roman" panose="02020603050405020304" pitchFamily="18" charset="0"/>
              </a:rPr>
              <a:t>EINT = 1</a:t>
            </a:r>
          </a:p>
        </p:txBody>
      </p:sp>
      <p:sp>
        <p:nvSpPr>
          <p:cNvPr id="338951" name="Text Box 7"/>
          <p:cNvSpPr txBox="1">
            <a:spLocks noChangeArrowheads="1"/>
          </p:cNvSpPr>
          <p:nvPr/>
        </p:nvSpPr>
        <p:spPr bwMode="auto">
          <a:xfrm>
            <a:off x="1497013" y="2930525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用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开中断 </a:t>
            </a:r>
            <a:r>
              <a:rPr lang="zh-CN" altLang="en-US" sz="2800">
                <a:latin typeface="Times New Roman" panose="02020603050405020304" pitchFamily="18" charset="0"/>
              </a:rPr>
              <a:t>指令将 </a:t>
            </a:r>
            <a:r>
              <a:rPr lang="en-US" altLang="zh-CN" sz="2800">
                <a:latin typeface="Times New Roman" panose="02020603050405020304" pitchFamily="18" charset="0"/>
              </a:rPr>
              <a:t>EINT </a:t>
            </a:r>
            <a:r>
              <a:rPr lang="zh-CN" altLang="en-US" sz="2800">
                <a:latin typeface="Times New Roman" panose="02020603050405020304" pitchFamily="18" charset="0"/>
              </a:rPr>
              <a:t>置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“1”</a:t>
            </a:r>
            <a:endParaRPr lang="en-US" altLang="zh-CN" sz="2800">
              <a:solidFill>
                <a:srgbClr val="0419E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952" name="Text Box 8"/>
          <p:cNvSpPr txBox="1">
            <a:spLocks noChangeArrowheads="1"/>
          </p:cNvSpPr>
          <p:nvPr/>
        </p:nvSpPr>
        <p:spPr bwMode="auto">
          <a:xfrm>
            <a:off x="1497013" y="3551238"/>
            <a:ext cx="76200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用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关中断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指令将 </a:t>
            </a:r>
            <a:r>
              <a:rPr lang="en-US" altLang="zh-CN" sz="2800">
                <a:latin typeface="Times New Roman" panose="02020603050405020304" pitchFamily="18" charset="0"/>
              </a:rPr>
              <a:t>EINT </a:t>
            </a:r>
            <a:r>
              <a:rPr lang="zh-CN" altLang="en-US" sz="2800">
                <a:latin typeface="Times New Roman" panose="02020603050405020304" pitchFamily="18" charset="0"/>
              </a:rPr>
              <a:t>置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“ 0”</a:t>
            </a:r>
            <a:r>
              <a:rPr lang="zh-CN" altLang="en-US" sz="2800">
                <a:latin typeface="Times New Roman" panose="02020603050405020304" pitchFamily="18" charset="0"/>
              </a:rPr>
              <a:t> 或硬件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自动复位</a:t>
            </a:r>
          </a:p>
        </p:txBody>
      </p:sp>
      <p:sp>
        <p:nvSpPr>
          <p:cNvPr id="338953" name="Text Box 9"/>
          <p:cNvSpPr txBox="1">
            <a:spLocks noChangeArrowheads="1"/>
          </p:cNvSpPr>
          <p:nvPr/>
        </p:nvSpPr>
        <p:spPr bwMode="auto">
          <a:xfrm>
            <a:off x="1497013" y="4792663"/>
            <a:ext cx="655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当 </a:t>
            </a:r>
            <a:r>
              <a:rPr lang="en-US" altLang="zh-CN" sz="2800">
                <a:latin typeface="Times New Roman" panose="02020603050405020304" pitchFamily="18" charset="0"/>
              </a:rPr>
              <a:t>D = </a:t>
            </a:r>
            <a:r>
              <a:rPr lang="en-US" altLang="zh-CN" sz="2800">
                <a:solidFill>
                  <a:srgbClr val="0419E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（</a:t>
            </a:r>
            <a:r>
              <a:rPr lang="zh-CN" altLang="en-US" sz="2800">
                <a:latin typeface="Times New Roman" panose="02020603050405020304" pitchFamily="18" charset="0"/>
              </a:rPr>
              <a:t>随机）且 </a:t>
            </a:r>
            <a:r>
              <a:rPr lang="en-US" altLang="zh-CN" sz="2800">
                <a:latin typeface="Times New Roman" panose="02020603050405020304" pitchFamily="18" charset="0"/>
              </a:rPr>
              <a:t>MASK = </a:t>
            </a:r>
            <a:r>
              <a:rPr lang="en-US" altLang="zh-CN" sz="2800">
                <a:solidFill>
                  <a:srgbClr val="0419E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时</a:t>
            </a:r>
          </a:p>
        </p:txBody>
      </p:sp>
      <p:sp>
        <p:nvSpPr>
          <p:cNvPr id="338954" name="Text Box 10"/>
          <p:cNvSpPr txBox="1">
            <a:spLocks noChangeArrowheads="1"/>
          </p:cNvSpPr>
          <p:nvPr/>
        </p:nvSpPr>
        <p:spPr bwMode="auto">
          <a:xfrm>
            <a:off x="1497013" y="5413375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在每条指令执行阶段的结束前</a:t>
            </a:r>
          </a:p>
        </p:txBody>
      </p:sp>
      <p:sp>
        <p:nvSpPr>
          <p:cNvPr id="338955" name="Text Box 11"/>
          <p:cNvSpPr txBox="1">
            <a:spLocks noChangeArrowheads="1"/>
          </p:cNvSpPr>
          <p:nvPr/>
        </p:nvSpPr>
        <p:spPr bwMode="auto">
          <a:xfrm>
            <a:off x="1497013" y="6034088"/>
            <a:ext cx="701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419E0"/>
                </a:solidFill>
                <a:latin typeface="Times New Roman" panose="02020603050405020304" pitchFamily="18" charset="0"/>
              </a:rPr>
              <a:t>CPU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发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中断查询信号</a:t>
            </a:r>
            <a:r>
              <a:rPr lang="zh-CN" altLang="en-US" sz="2800">
                <a:latin typeface="Times New Roman" panose="02020603050405020304" pitchFamily="18" charset="0"/>
              </a:rPr>
              <a:t>（将 </a:t>
            </a:r>
            <a:r>
              <a:rPr lang="en-US" altLang="zh-CN" sz="2800">
                <a:latin typeface="Times New Roman" panose="02020603050405020304" pitchFamily="18" charset="0"/>
              </a:rPr>
              <a:t>INTR </a:t>
            </a:r>
            <a:r>
              <a:rPr lang="zh-CN" altLang="en-US" sz="2800">
                <a:latin typeface="Times New Roman" panose="02020603050405020304" pitchFamily="18" charset="0"/>
              </a:rPr>
              <a:t>置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“1”</a:t>
            </a:r>
            <a:r>
              <a:rPr lang="zh-CN" altLang="en-US" sz="2800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338956" name="Rectangle 1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</a:p>
        </p:txBody>
      </p:sp>
      <p:sp>
        <p:nvSpPr>
          <p:cNvPr id="14" name="日期占位符 1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D86F6F-E941-4059-9D41-0FCB7FE44DFD}" type="datetime1">
              <a:rPr lang="zh-CN" altLang="en-US"/>
              <a:pPr>
                <a:defRPr/>
              </a:pPr>
              <a:t>2018/11/28</a:t>
            </a:fld>
            <a:endParaRPr lang="en-US" altLang="zh-CN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7031A0CA-F273-4DDC-B7E1-C57C2CD21B99}" type="slidenum">
              <a:rPr lang="zh-CN" altLang="en-US" sz="900">
                <a:solidFill>
                  <a:srgbClr val="898989"/>
                </a:solidFill>
              </a:rPr>
              <a:pPr eaLnBrk="1" hangingPunct="1"/>
              <a:t>38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53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3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7" grpId="0" autoUpdateAnimBg="0"/>
      <p:bldP spid="338948" grpId="0" autoUpdateAnimBg="0"/>
      <p:bldP spid="338949" grpId="0" autoUpdateAnimBg="0"/>
      <p:bldP spid="338950" grpId="0" autoUpdateAnimBg="0"/>
      <p:bldP spid="338951" grpId="0" autoUpdateAnimBg="0"/>
      <p:bldP spid="338952" grpId="0" autoUpdateAnimBg="0"/>
      <p:bldP spid="338953" grpId="0" autoUpdateAnimBg="0"/>
      <p:bldP spid="338954" grpId="0" autoUpdateAnimBg="0"/>
      <p:bldP spid="338955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2"/>
          <p:cNvGrpSpPr>
            <a:grpSpLocks/>
          </p:cNvGrpSpPr>
          <p:nvPr/>
        </p:nvGrpSpPr>
        <p:grpSpPr bwMode="auto">
          <a:xfrm>
            <a:off x="0" y="606425"/>
            <a:ext cx="9207500" cy="6096000"/>
            <a:chOff x="0" y="382"/>
            <a:chExt cx="5800" cy="3840"/>
          </a:xfrm>
        </p:grpSpPr>
        <p:sp>
          <p:nvSpPr>
            <p:cNvPr id="16483" name="AutoShape 3"/>
            <p:cNvSpPr>
              <a:spLocks noChangeArrowheads="1"/>
            </p:cNvSpPr>
            <p:nvPr/>
          </p:nvSpPr>
          <p:spPr bwMode="auto">
            <a:xfrm>
              <a:off x="539" y="3982"/>
              <a:ext cx="1728" cy="192"/>
            </a:xfrm>
            <a:prstGeom prst="leftArrow">
              <a:avLst>
                <a:gd name="adj1" fmla="val 58333"/>
                <a:gd name="adj2" fmla="val 135958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grpSp>
          <p:nvGrpSpPr>
            <p:cNvPr id="16484" name="Group 191"/>
            <p:cNvGrpSpPr>
              <a:grpSpLocks/>
            </p:cNvGrpSpPr>
            <p:nvPr/>
          </p:nvGrpSpPr>
          <p:grpSpPr bwMode="auto">
            <a:xfrm>
              <a:off x="0" y="382"/>
              <a:ext cx="5800" cy="3840"/>
              <a:chOff x="0" y="382"/>
              <a:chExt cx="5800" cy="3840"/>
            </a:xfrm>
          </p:grpSpPr>
          <p:sp>
            <p:nvSpPr>
              <p:cNvPr id="16485" name="Freeform 5"/>
              <p:cNvSpPr>
                <a:spLocks/>
              </p:cNvSpPr>
              <p:nvPr/>
            </p:nvSpPr>
            <p:spPr bwMode="auto">
              <a:xfrm>
                <a:off x="3799" y="2722"/>
                <a:ext cx="1491" cy="119"/>
              </a:xfrm>
              <a:custGeom>
                <a:avLst/>
                <a:gdLst>
                  <a:gd name="T0" fmla="*/ 0 w 1730"/>
                  <a:gd name="T1" fmla="*/ 63 h 139"/>
                  <a:gd name="T2" fmla="*/ 2 w 1730"/>
                  <a:gd name="T3" fmla="*/ 0 h 139"/>
                  <a:gd name="T4" fmla="*/ 822 w 1730"/>
                  <a:gd name="T5" fmla="*/ 0 h 139"/>
                  <a:gd name="T6" fmla="*/ 0 60000 65536"/>
                  <a:gd name="T7" fmla="*/ 0 60000 65536"/>
                  <a:gd name="T8" fmla="*/ 0 60000 65536"/>
                  <a:gd name="T9" fmla="*/ 0 w 1730"/>
                  <a:gd name="T10" fmla="*/ 0 h 139"/>
                  <a:gd name="T11" fmla="*/ 1730 w 1730"/>
                  <a:gd name="T12" fmla="*/ 139 h 1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0" h="139">
                    <a:moveTo>
                      <a:pt x="0" y="139"/>
                    </a:moveTo>
                    <a:lnTo>
                      <a:pt x="2" y="0"/>
                    </a:lnTo>
                    <a:lnTo>
                      <a:pt x="173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86" name="Rectangle 6"/>
              <p:cNvSpPr>
                <a:spLocks noChangeArrowheads="1"/>
              </p:cNvSpPr>
              <p:nvPr/>
            </p:nvSpPr>
            <p:spPr bwMode="auto">
              <a:xfrm>
                <a:off x="2266" y="3635"/>
                <a:ext cx="2016" cy="2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设备选择电路</a:t>
                </a:r>
              </a:p>
            </p:txBody>
          </p:sp>
          <p:sp>
            <p:nvSpPr>
              <p:cNvPr id="16487" name="Rectangle 7"/>
              <p:cNvSpPr>
                <a:spLocks noChangeArrowheads="1"/>
              </p:cNvSpPr>
              <p:nvPr/>
            </p:nvSpPr>
            <p:spPr bwMode="auto">
              <a:xfrm>
                <a:off x="2266" y="3973"/>
                <a:ext cx="2016" cy="20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DBR</a:t>
                </a:r>
              </a:p>
            </p:txBody>
          </p:sp>
          <p:sp>
            <p:nvSpPr>
              <p:cNvPr id="16488" name="Rectangle 8"/>
              <p:cNvSpPr>
                <a:spLocks noChangeArrowheads="1"/>
              </p:cNvSpPr>
              <p:nvPr/>
            </p:nvSpPr>
            <p:spPr bwMode="auto">
              <a:xfrm>
                <a:off x="2266" y="2837"/>
                <a:ext cx="576" cy="32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489" name="Text Box 9"/>
              <p:cNvSpPr txBox="1">
                <a:spLocks noChangeArrowheads="1"/>
              </p:cNvSpPr>
              <p:nvPr/>
            </p:nvSpPr>
            <p:spPr bwMode="auto">
              <a:xfrm>
                <a:off x="2420" y="2878"/>
                <a:ext cx="272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 D</a:t>
                </a:r>
              </a:p>
            </p:txBody>
          </p:sp>
          <p:sp>
            <p:nvSpPr>
              <p:cNvPr id="16490" name="Text Box 10"/>
              <p:cNvSpPr txBox="1">
                <a:spLocks noChangeArrowheads="1"/>
              </p:cNvSpPr>
              <p:nvPr/>
            </p:nvSpPr>
            <p:spPr bwMode="auto">
              <a:xfrm>
                <a:off x="2266" y="2805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6491" name="Oval 11"/>
              <p:cNvSpPr>
                <a:spLocks noChangeArrowheads="1"/>
              </p:cNvSpPr>
              <p:nvPr/>
            </p:nvSpPr>
            <p:spPr bwMode="auto">
              <a:xfrm>
                <a:off x="2842" y="2930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92" name="Oval 12"/>
              <p:cNvSpPr>
                <a:spLocks noChangeArrowheads="1"/>
              </p:cNvSpPr>
              <p:nvPr/>
            </p:nvSpPr>
            <p:spPr bwMode="auto">
              <a:xfrm>
                <a:off x="3647" y="2930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493" name="Freeform 13"/>
              <p:cNvSpPr>
                <a:spLocks/>
              </p:cNvSpPr>
              <p:nvPr/>
            </p:nvSpPr>
            <p:spPr bwMode="auto">
              <a:xfrm>
                <a:off x="2887" y="2953"/>
                <a:ext cx="759" cy="1"/>
              </a:xfrm>
              <a:custGeom>
                <a:avLst/>
                <a:gdLst>
                  <a:gd name="T0" fmla="*/ 0 w 759"/>
                  <a:gd name="T1" fmla="*/ 0 h 1"/>
                  <a:gd name="T2" fmla="*/ 759 w 759"/>
                  <a:gd name="T3" fmla="*/ 0 h 1"/>
                  <a:gd name="T4" fmla="*/ 0 60000 65536"/>
                  <a:gd name="T5" fmla="*/ 0 60000 65536"/>
                  <a:gd name="T6" fmla="*/ 0 w 759"/>
                  <a:gd name="T7" fmla="*/ 0 h 1"/>
                  <a:gd name="T8" fmla="*/ 759 w 75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59" h="1">
                    <a:moveTo>
                      <a:pt x="0" y="0"/>
                    </a:moveTo>
                    <a:lnTo>
                      <a:pt x="759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94" name="Freeform 14"/>
              <p:cNvSpPr>
                <a:spLocks/>
              </p:cNvSpPr>
              <p:nvPr/>
            </p:nvSpPr>
            <p:spPr bwMode="auto">
              <a:xfrm>
                <a:off x="1786" y="2953"/>
                <a:ext cx="1488" cy="308"/>
              </a:xfrm>
              <a:custGeom>
                <a:avLst/>
                <a:gdLst>
                  <a:gd name="T0" fmla="*/ 1488 w 1488"/>
                  <a:gd name="T1" fmla="*/ 0 h 357"/>
                  <a:gd name="T2" fmla="*/ 1488 w 1488"/>
                  <a:gd name="T3" fmla="*/ 171 h 357"/>
                  <a:gd name="T4" fmla="*/ 0 w 1488"/>
                  <a:gd name="T5" fmla="*/ 171 h 357"/>
                  <a:gd name="T6" fmla="*/ 0 60000 65536"/>
                  <a:gd name="T7" fmla="*/ 0 60000 65536"/>
                  <a:gd name="T8" fmla="*/ 0 60000 65536"/>
                  <a:gd name="T9" fmla="*/ 0 w 1488"/>
                  <a:gd name="T10" fmla="*/ 0 h 357"/>
                  <a:gd name="T11" fmla="*/ 1488 w 1488"/>
                  <a:gd name="T12" fmla="*/ 357 h 3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88" h="357">
                    <a:moveTo>
                      <a:pt x="1488" y="0"/>
                    </a:moveTo>
                    <a:lnTo>
                      <a:pt x="1488" y="357"/>
                    </a:lnTo>
                    <a:lnTo>
                      <a:pt x="0" y="35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95" name="Rectangle 15"/>
              <p:cNvSpPr>
                <a:spLocks noChangeArrowheads="1"/>
              </p:cNvSpPr>
              <p:nvPr/>
            </p:nvSpPr>
            <p:spPr bwMode="auto">
              <a:xfrm>
                <a:off x="1489" y="3096"/>
                <a:ext cx="240" cy="3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496" name="Text Box 16"/>
              <p:cNvSpPr txBox="1">
                <a:spLocks noChangeArrowheads="1"/>
              </p:cNvSpPr>
              <p:nvPr/>
            </p:nvSpPr>
            <p:spPr bwMode="auto">
              <a:xfrm>
                <a:off x="1489" y="3118"/>
                <a:ext cx="249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6497" name="Oval 17"/>
              <p:cNvSpPr>
                <a:spLocks noChangeArrowheads="1"/>
              </p:cNvSpPr>
              <p:nvPr/>
            </p:nvSpPr>
            <p:spPr bwMode="auto">
              <a:xfrm>
                <a:off x="2205" y="2930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98" name="Freeform 18"/>
              <p:cNvSpPr>
                <a:spLocks/>
              </p:cNvSpPr>
              <p:nvPr/>
            </p:nvSpPr>
            <p:spPr bwMode="auto">
              <a:xfrm>
                <a:off x="2064" y="2955"/>
                <a:ext cx="2784" cy="396"/>
              </a:xfrm>
              <a:custGeom>
                <a:avLst/>
                <a:gdLst>
                  <a:gd name="T0" fmla="*/ 144 w 2784"/>
                  <a:gd name="T1" fmla="*/ 1 h 396"/>
                  <a:gd name="T2" fmla="*/ 0 w 2784"/>
                  <a:gd name="T3" fmla="*/ 0 h 396"/>
                  <a:gd name="T4" fmla="*/ 0 w 2784"/>
                  <a:gd name="T5" fmla="*/ 396 h 396"/>
                  <a:gd name="T6" fmla="*/ 2784 w 2784"/>
                  <a:gd name="T7" fmla="*/ 396 h 3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84"/>
                  <a:gd name="T13" fmla="*/ 0 h 396"/>
                  <a:gd name="T14" fmla="*/ 2784 w 2784"/>
                  <a:gd name="T15" fmla="*/ 396 h 3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84" h="396">
                    <a:moveTo>
                      <a:pt x="144" y="1"/>
                    </a:moveTo>
                    <a:lnTo>
                      <a:pt x="0" y="0"/>
                    </a:lnTo>
                    <a:lnTo>
                      <a:pt x="0" y="396"/>
                    </a:lnTo>
                    <a:lnTo>
                      <a:pt x="2784" y="39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99" name="Oval 19"/>
              <p:cNvSpPr>
                <a:spLocks noChangeArrowheads="1"/>
              </p:cNvSpPr>
              <p:nvPr/>
            </p:nvSpPr>
            <p:spPr bwMode="auto">
              <a:xfrm>
                <a:off x="4282" y="2930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00" name="Freeform 20"/>
              <p:cNvSpPr>
                <a:spLocks/>
              </p:cNvSpPr>
              <p:nvPr/>
            </p:nvSpPr>
            <p:spPr bwMode="auto">
              <a:xfrm>
                <a:off x="4336" y="2953"/>
                <a:ext cx="282" cy="391"/>
              </a:xfrm>
              <a:custGeom>
                <a:avLst/>
                <a:gdLst>
                  <a:gd name="T0" fmla="*/ 282 w 282"/>
                  <a:gd name="T1" fmla="*/ 217 h 453"/>
                  <a:gd name="T2" fmla="*/ 279 w 282"/>
                  <a:gd name="T3" fmla="*/ 0 h 453"/>
                  <a:gd name="T4" fmla="*/ 0 w 282"/>
                  <a:gd name="T5" fmla="*/ 0 h 453"/>
                  <a:gd name="T6" fmla="*/ 0 60000 65536"/>
                  <a:gd name="T7" fmla="*/ 0 60000 65536"/>
                  <a:gd name="T8" fmla="*/ 0 60000 65536"/>
                  <a:gd name="T9" fmla="*/ 0 w 282"/>
                  <a:gd name="T10" fmla="*/ 0 h 453"/>
                  <a:gd name="T11" fmla="*/ 282 w 282"/>
                  <a:gd name="T12" fmla="*/ 453 h 4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2" h="453">
                    <a:moveTo>
                      <a:pt x="282" y="453"/>
                    </a:moveTo>
                    <a:lnTo>
                      <a:pt x="279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01" name="Oval 21"/>
              <p:cNvSpPr>
                <a:spLocks noChangeArrowheads="1"/>
              </p:cNvSpPr>
              <p:nvPr/>
            </p:nvSpPr>
            <p:spPr bwMode="auto">
              <a:xfrm>
                <a:off x="1738" y="3239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02" name="Freeform 22"/>
              <p:cNvSpPr>
                <a:spLocks/>
              </p:cNvSpPr>
              <p:nvPr/>
            </p:nvSpPr>
            <p:spPr bwMode="auto">
              <a:xfrm>
                <a:off x="1258" y="3344"/>
                <a:ext cx="1392" cy="291"/>
              </a:xfrm>
              <a:custGeom>
                <a:avLst/>
                <a:gdLst>
                  <a:gd name="T0" fmla="*/ 240 w 1392"/>
                  <a:gd name="T1" fmla="*/ 0 h 336"/>
                  <a:gd name="T2" fmla="*/ 0 w 1392"/>
                  <a:gd name="T3" fmla="*/ 0 h 336"/>
                  <a:gd name="T4" fmla="*/ 0 w 1392"/>
                  <a:gd name="T5" fmla="*/ 117 h 336"/>
                  <a:gd name="T6" fmla="*/ 1392 w 1392"/>
                  <a:gd name="T7" fmla="*/ 117 h 336"/>
                  <a:gd name="T8" fmla="*/ 1392 w 1392"/>
                  <a:gd name="T9" fmla="*/ 164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92"/>
                  <a:gd name="T16" fmla="*/ 0 h 336"/>
                  <a:gd name="T17" fmla="*/ 1392 w 1392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92" h="336">
                    <a:moveTo>
                      <a:pt x="240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1392" y="240"/>
                    </a:lnTo>
                    <a:lnTo>
                      <a:pt x="1392" y="33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03" name="Line 23"/>
              <p:cNvSpPr>
                <a:spLocks noChangeShapeType="1"/>
              </p:cNvSpPr>
              <p:nvPr/>
            </p:nvSpPr>
            <p:spPr bwMode="auto">
              <a:xfrm>
                <a:off x="826" y="317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04" name="Line 24"/>
              <p:cNvSpPr>
                <a:spLocks noChangeShapeType="1"/>
              </p:cNvSpPr>
              <p:nvPr/>
            </p:nvSpPr>
            <p:spPr bwMode="auto">
              <a:xfrm>
                <a:off x="634" y="317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05" name="AutoShape 25"/>
              <p:cNvSpPr>
                <a:spLocks noChangeArrowheads="1"/>
              </p:cNvSpPr>
              <p:nvPr/>
            </p:nvSpPr>
            <p:spPr bwMode="auto">
              <a:xfrm>
                <a:off x="614" y="3635"/>
                <a:ext cx="1632" cy="165"/>
              </a:xfrm>
              <a:prstGeom prst="rightArrow">
                <a:avLst>
                  <a:gd name="adj1" fmla="val 50000"/>
                  <a:gd name="adj2" fmla="val 164253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06" name="AutoShape 26"/>
              <p:cNvSpPr>
                <a:spLocks noChangeArrowheads="1"/>
              </p:cNvSpPr>
              <p:nvPr/>
            </p:nvSpPr>
            <p:spPr bwMode="auto">
              <a:xfrm>
                <a:off x="4302" y="3973"/>
                <a:ext cx="1008" cy="208"/>
              </a:xfrm>
              <a:prstGeom prst="leftArrow">
                <a:avLst>
                  <a:gd name="adj1" fmla="val 50000"/>
                  <a:gd name="adj2" fmla="val 88465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07" name="Text Box 27"/>
              <p:cNvSpPr txBox="1">
                <a:spLocks noChangeArrowheads="1"/>
              </p:cNvSpPr>
              <p:nvPr/>
            </p:nvSpPr>
            <p:spPr bwMode="auto">
              <a:xfrm>
                <a:off x="0" y="3943"/>
                <a:ext cx="55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数据线</a:t>
                </a:r>
              </a:p>
            </p:txBody>
          </p:sp>
          <p:sp>
            <p:nvSpPr>
              <p:cNvPr id="16508" name="Text Box 28"/>
              <p:cNvSpPr txBox="1">
                <a:spLocks noChangeArrowheads="1"/>
              </p:cNvSpPr>
              <p:nvPr/>
            </p:nvSpPr>
            <p:spPr bwMode="auto">
              <a:xfrm>
                <a:off x="0" y="3022"/>
                <a:ext cx="6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启动命令</a:t>
                </a:r>
              </a:p>
            </p:txBody>
          </p:sp>
          <p:sp>
            <p:nvSpPr>
              <p:cNvPr id="16509" name="Text Box 29"/>
              <p:cNvSpPr txBox="1">
                <a:spLocks noChangeArrowheads="1"/>
              </p:cNvSpPr>
              <p:nvPr/>
            </p:nvSpPr>
            <p:spPr bwMode="auto">
              <a:xfrm>
                <a:off x="0" y="3607"/>
                <a:ext cx="55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地址线</a:t>
                </a:r>
              </a:p>
            </p:txBody>
          </p:sp>
          <p:sp>
            <p:nvSpPr>
              <p:cNvPr id="16510" name="Text Box 30"/>
              <p:cNvSpPr txBox="1">
                <a:spLocks noChangeArrowheads="1"/>
              </p:cNvSpPr>
              <p:nvPr/>
            </p:nvSpPr>
            <p:spPr bwMode="auto">
              <a:xfrm>
                <a:off x="2640" y="3406"/>
                <a:ext cx="41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SEL</a:t>
                </a:r>
              </a:p>
            </p:txBody>
          </p:sp>
          <p:sp>
            <p:nvSpPr>
              <p:cNvPr id="16511" name="Line 31"/>
              <p:cNvSpPr>
                <a:spLocks noChangeShapeType="1"/>
              </p:cNvSpPr>
              <p:nvPr/>
            </p:nvSpPr>
            <p:spPr bwMode="auto">
              <a:xfrm flipH="1" flipV="1">
                <a:off x="4810" y="3344"/>
                <a:ext cx="432" cy="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12" name="Text Box 32"/>
              <p:cNvSpPr txBox="1">
                <a:spLocks noChangeArrowheads="1"/>
              </p:cNvSpPr>
              <p:nvPr/>
            </p:nvSpPr>
            <p:spPr bwMode="auto">
              <a:xfrm>
                <a:off x="5040" y="3790"/>
                <a:ext cx="7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输入数据</a:t>
                </a:r>
              </a:p>
            </p:txBody>
          </p:sp>
          <p:sp>
            <p:nvSpPr>
              <p:cNvPr id="16513" name="Text Box 33"/>
              <p:cNvSpPr txBox="1">
                <a:spLocks noChangeArrowheads="1"/>
              </p:cNvSpPr>
              <p:nvPr/>
            </p:nvSpPr>
            <p:spPr bwMode="auto">
              <a:xfrm>
                <a:off x="4818" y="2745"/>
                <a:ext cx="6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启动设备</a:t>
                </a:r>
              </a:p>
            </p:txBody>
          </p:sp>
          <p:sp>
            <p:nvSpPr>
              <p:cNvPr id="16514" name="Text Box 34"/>
              <p:cNvSpPr txBox="1">
                <a:spLocks noChangeArrowheads="1"/>
              </p:cNvSpPr>
              <p:nvPr/>
            </p:nvSpPr>
            <p:spPr bwMode="auto">
              <a:xfrm>
                <a:off x="4818" y="3386"/>
                <a:ext cx="6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设备工作</a:t>
                </a:r>
              </a:p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   结束</a:t>
                </a:r>
              </a:p>
            </p:txBody>
          </p:sp>
          <p:sp>
            <p:nvSpPr>
              <p:cNvPr id="16515" name="Text Box 35"/>
              <p:cNvSpPr txBox="1">
                <a:spLocks noChangeArrowheads="1"/>
              </p:cNvSpPr>
              <p:nvPr/>
            </p:nvSpPr>
            <p:spPr bwMode="auto">
              <a:xfrm>
                <a:off x="2356" y="2455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6516" name="Rectangle 36"/>
              <p:cNvSpPr>
                <a:spLocks noChangeArrowheads="1"/>
              </p:cNvSpPr>
              <p:nvPr/>
            </p:nvSpPr>
            <p:spPr bwMode="auto">
              <a:xfrm>
                <a:off x="2276" y="2487"/>
                <a:ext cx="381" cy="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17" name="Text Box 37"/>
              <p:cNvSpPr txBox="1">
                <a:spLocks noChangeArrowheads="1"/>
              </p:cNvSpPr>
              <p:nvPr/>
            </p:nvSpPr>
            <p:spPr bwMode="auto">
              <a:xfrm>
                <a:off x="2380" y="211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6518" name="Rectangle 38"/>
              <p:cNvSpPr>
                <a:spLocks noChangeArrowheads="1"/>
              </p:cNvSpPr>
              <p:nvPr/>
            </p:nvSpPr>
            <p:spPr bwMode="auto">
              <a:xfrm>
                <a:off x="2276" y="2155"/>
                <a:ext cx="381" cy="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19" name="Oval 39"/>
              <p:cNvSpPr>
                <a:spLocks noChangeArrowheads="1"/>
              </p:cNvSpPr>
              <p:nvPr/>
            </p:nvSpPr>
            <p:spPr bwMode="auto">
              <a:xfrm>
                <a:off x="2458" y="2432"/>
                <a:ext cx="48" cy="4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20" name="Oval 40"/>
              <p:cNvSpPr>
                <a:spLocks noChangeArrowheads="1"/>
              </p:cNvSpPr>
              <p:nvPr/>
            </p:nvSpPr>
            <p:spPr bwMode="auto">
              <a:xfrm>
                <a:off x="2458" y="2110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21" name="Rectangle 41"/>
              <p:cNvSpPr>
                <a:spLocks noChangeArrowheads="1"/>
              </p:cNvSpPr>
              <p:nvPr/>
            </p:nvSpPr>
            <p:spPr bwMode="auto">
              <a:xfrm>
                <a:off x="2266" y="1581"/>
                <a:ext cx="768" cy="4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22" name="Text Box 42"/>
              <p:cNvSpPr txBox="1">
                <a:spLocks noChangeArrowheads="1"/>
              </p:cNvSpPr>
              <p:nvPr/>
            </p:nvSpPr>
            <p:spPr bwMode="auto">
              <a:xfrm>
                <a:off x="2266" y="1581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Q</a:t>
                </a:r>
                <a:endParaRPr lang="zh-CN" altLang="en-US" sz="16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523" name="Group 43"/>
              <p:cNvGrpSpPr>
                <a:grpSpLocks/>
              </p:cNvGrpSpPr>
              <p:nvPr/>
            </p:nvGrpSpPr>
            <p:grpSpPr bwMode="auto">
              <a:xfrm>
                <a:off x="2818" y="1604"/>
                <a:ext cx="216" cy="213"/>
                <a:chOff x="2818" y="1613"/>
                <a:chExt cx="216" cy="213"/>
              </a:xfrm>
            </p:grpSpPr>
            <p:sp>
              <p:nvSpPr>
                <p:cNvPr id="16574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818" y="1613"/>
                  <a:ext cx="216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anose="02020603050405020304" pitchFamily="18" charset="0"/>
                    </a:rPr>
                    <a:t>Q</a:t>
                  </a:r>
                  <a:endParaRPr lang="zh-CN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575" name="Line 45"/>
                <p:cNvSpPr>
                  <a:spLocks noChangeShapeType="1"/>
                </p:cNvSpPr>
                <p:nvPr/>
              </p:nvSpPr>
              <p:spPr bwMode="auto">
                <a:xfrm>
                  <a:off x="2842" y="1631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6524" name="Text Box 46"/>
              <p:cNvSpPr txBox="1">
                <a:spLocks noChangeArrowheads="1"/>
              </p:cNvSpPr>
              <p:nvPr/>
            </p:nvSpPr>
            <p:spPr bwMode="auto">
              <a:xfrm>
                <a:off x="2266" y="1813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6525" name="Text Box 47"/>
              <p:cNvSpPr txBox="1">
                <a:spLocks noChangeArrowheads="1"/>
              </p:cNvSpPr>
              <p:nvPr/>
            </p:nvSpPr>
            <p:spPr bwMode="auto">
              <a:xfrm>
                <a:off x="2410" y="1697"/>
                <a:ext cx="517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INTR</a:t>
                </a:r>
              </a:p>
            </p:txBody>
          </p:sp>
          <p:sp>
            <p:nvSpPr>
              <p:cNvPr id="16526" name="AutoShape 48"/>
              <p:cNvSpPr>
                <a:spLocks noChangeArrowheads="1"/>
              </p:cNvSpPr>
              <p:nvPr/>
            </p:nvSpPr>
            <p:spPr bwMode="auto">
              <a:xfrm>
                <a:off x="2890" y="1909"/>
                <a:ext cx="96" cy="83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27" name="Rectangle 49"/>
              <p:cNvSpPr>
                <a:spLocks noChangeArrowheads="1"/>
              </p:cNvSpPr>
              <p:nvPr/>
            </p:nvSpPr>
            <p:spPr bwMode="auto">
              <a:xfrm>
                <a:off x="3706" y="2837"/>
                <a:ext cx="576" cy="32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28" name="Text Box 50"/>
              <p:cNvSpPr txBox="1">
                <a:spLocks noChangeArrowheads="1"/>
              </p:cNvSpPr>
              <p:nvPr/>
            </p:nvSpPr>
            <p:spPr bwMode="auto">
              <a:xfrm>
                <a:off x="3860" y="2878"/>
                <a:ext cx="26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 B</a:t>
                </a:r>
              </a:p>
            </p:txBody>
          </p:sp>
          <p:sp>
            <p:nvSpPr>
              <p:cNvPr id="16529" name="Text Box 51"/>
              <p:cNvSpPr txBox="1">
                <a:spLocks noChangeArrowheads="1"/>
              </p:cNvSpPr>
              <p:nvPr/>
            </p:nvSpPr>
            <p:spPr bwMode="auto">
              <a:xfrm>
                <a:off x="3706" y="2805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6530" name="Freeform 52"/>
              <p:cNvSpPr>
                <a:spLocks/>
              </p:cNvSpPr>
              <p:nvPr/>
            </p:nvSpPr>
            <p:spPr bwMode="auto">
              <a:xfrm>
                <a:off x="2364" y="2644"/>
                <a:ext cx="1" cy="192"/>
              </a:xfrm>
              <a:custGeom>
                <a:avLst/>
                <a:gdLst>
                  <a:gd name="T0" fmla="*/ 0 w 1"/>
                  <a:gd name="T1" fmla="*/ 192 h 192"/>
                  <a:gd name="T2" fmla="*/ 0 w 1"/>
                  <a:gd name="T3" fmla="*/ 0 h 192"/>
                  <a:gd name="T4" fmla="*/ 0 60000 65536"/>
                  <a:gd name="T5" fmla="*/ 0 60000 65536"/>
                  <a:gd name="T6" fmla="*/ 0 w 1"/>
                  <a:gd name="T7" fmla="*/ 0 h 192"/>
                  <a:gd name="T8" fmla="*/ 1 w 1"/>
                  <a:gd name="T9" fmla="*/ 192 h 19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92">
                    <a:moveTo>
                      <a:pt x="0" y="192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31" name="Line 53"/>
              <p:cNvSpPr>
                <a:spLocks noChangeShapeType="1"/>
              </p:cNvSpPr>
              <p:nvPr/>
            </p:nvSpPr>
            <p:spPr bwMode="auto">
              <a:xfrm flipV="1">
                <a:off x="2483" y="2308"/>
                <a:ext cx="0" cy="1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32" name="Line 54"/>
              <p:cNvSpPr>
                <a:spLocks noChangeShapeType="1"/>
              </p:cNvSpPr>
              <p:nvPr/>
            </p:nvSpPr>
            <p:spPr bwMode="auto">
              <a:xfrm flipV="1">
                <a:off x="2483" y="1998"/>
                <a:ext cx="0" cy="1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33" name="Rectangle 55"/>
              <p:cNvSpPr>
                <a:spLocks noChangeArrowheads="1"/>
              </p:cNvSpPr>
              <p:nvPr/>
            </p:nvSpPr>
            <p:spPr bwMode="auto">
              <a:xfrm>
                <a:off x="3648" y="1644"/>
                <a:ext cx="730" cy="41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grpSp>
            <p:nvGrpSpPr>
              <p:cNvPr id="16534" name="Group 56"/>
              <p:cNvGrpSpPr>
                <a:grpSpLocks/>
              </p:cNvGrpSpPr>
              <p:nvPr/>
            </p:nvGrpSpPr>
            <p:grpSpPr bwMode="auto">
              <a:xfrm>
                <a:off x="4162" y="1667"/>
                <a:ext cx="216" cy="213"/>
                <a:chOff x="4162" y="1676"/>
                <a:chExt cx="216" cy="213"/>
              </a:xfrm>
            </p:grpSpPr>
            <p:sp>
              <p:nvSpPr>
                <p:cNvPr id="16572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4162" y="1676"/>
                  <a:ext cx="216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anose="02020603050405020304" pitchFamily="18" charset="0"/>
                    </a:rPr>
                    <a:t>Q</a:t>
                  </a:r>
                  <a:endParaRPr lang="zh-CN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573" name="Line 58"/>
                <p:cNvSpPr>
                  <a:spLocks noChangeShapeType="1"/>
                </p:cNvSpPr>
                <p:nvPr/>
              </p:nvSpPr>
              <p:spPr bwMode="auto">
                <a:xfrm>
                  <a:off x="4186" y="1694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6535" name="Text Box 59"/>
              <p:cNvSpPr txBox="1">
                <a:spLocks noChangeArrowheads="1"/>
              </p:cNvSpPr>
              <p:nvPr/>
            </p:nvSpPr>
            <p:spPr bwMode="auto">
              <a:xfrm>
                <a:off x="3696" y="1759"/>
                <a:ext cx="6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 MASK</a:t>
                </a:r>
              </a:p>
            </p:txBody>
          </p:sp>
          <p:sp>
            <p:nvSpPr>
              <p:cNvPr id="16536" name="Oval 60"/>
              <p:cNvSpPr>
                <a:spLocks noChangeArrowheads="1"/>
              </p:cNvSpPr>
              <p:nvPr/>
            </p:nvSpPr>
            <p:spPr bwMode="auto">
              <a:xfrm>
                <a:off x="2890" y="1541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37" name="Oval 61"/>
              <p:cNvSpPr>
                <a:spLocks noChangeArrowheads="1"/>
              </p:cNvSpPr>
              <p:nvPr/>
            </p:nvSpPr>
            <p:spPr bwMode="auto">
              <a:xfrm>
                <a:off x="4234" y="1603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38" name="Text Box 62"/>
              <p:cNvSpPr txBox="1">
                <a:spLocks noChangeArrowheads="1"/>
              </p:cNvSpPr>
              <p:nvPr/>
            </p:nvSpPr>
            <p:spPr bwMode="auto">
              <a:xfrm>
                <a:off x="2806" y="793"/>
                <a:ext cx="92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设备编码器</a:t>
                </a:r>
              </a:p>
            </p:txBody>
          </p:sp>
          <p:sp>
            <p:nvSpPr>
              <p:cNvPr id="16539" name="Rectangle 63"/>
              <p:cNvSpPr>
                <a:spLocks noChangeArrowheads="1"/>
              </p:cNvSpPr>
              <p:nvPr/>
            </p:nvSpPr>
            <p:spPr bwMode="auto">
              <a:xfrm>
                <a:off x="2804" y="817"/>
                <a:ext cx="960" cy="2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40" name="Text Box 64"/>
              <p:cNvSpPr txBox="1">
                <a:spLocks noChangeArrowheads="1"/>
              </p:cNvSpPr>
              <p:nvPr/>
            </p:nvSpPr>
            <p:spPr bwMode="auto">
              <a:xfrm>
                <a:off x="2976" y="1158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排队器</a:t>
                </a:r>
              </a:p>
            </p:txBody>
          </p:sp>
          <p:sp>
            <p:nvSpPr>
              <p:cNvPr id="16541" name="Rectangle 65"/>
              <p:cNvSpPr>
                <a:spLocks noChangeArrowheads="1"/>
              </p:cNvSpPr>
              <p:nvPr/>
            </p:nvSpPr>
            <p:spPr bwMode="auto">
              <a:xfrm>
                <a:off x="2794" y="1182"/>
                <a:ext cx="960" cy="2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42" name="Freeform 66"/>
              <p:cNvSpPr>
                <a:spLocks/>
              </p:cNvSpPr>
              <p:nvPr/>
            </p:nvSpPr>
            <p:spPr bwMode="auto">
              <a:xfrm>
                <a:off x="2913" y="1396"/>
                <a:ext cx="1" cy="147"/>
              </a:xfrm>
              <a:custGeom>
                <a:avLst/>
                <a:gdLst>
                  <a:gd name="T0" fmla="*/ 0 w 1"/>
                  <a:gd name="T1" fmla="*/ 147 h 147"/>
                  <a:gd name="T2" fmla="*/ 0 w 1"/>
                  <a:gd name="T3" fmla="*/ 0 h 147"/>
                  <a:gd name="T4" fmla="*/ 0 60000 65536"/>
                  <a:gd name="T5" fmla="*/ 0 60000 65536"/>
                  <a:gd name="T6" fmla="*/ 0 w 1"/>
                  <a:gd name="T7" fmla="*/ 0 h 147"/>
                  <a:gd name="T8" fmla="*/ 1 w 1"/>
                  <a:gd name="T9" fmla="*/ 147 h 14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47">
                    <a:moveTo>
                      <a:pt x="0" y="147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43" name="Freeform 67"/>
              <p:cNvSpPr>
                <a:spLocks/>
              </p:cNvSpPr>
              <p:nvPr/>
            </p:nvSpPr>
            <p:spPr bwMode="auto">
              <a:xfrm>
                <a:off x="2938" y="1983"/>
                <a:ext cx="1872" cy="207"/>
              </a:xfrm>
              <a:custGeom>
                <a:avLst/>
                <a:gdLst>
                  <a:gd name="T0" fmla="*/ 0 w 2160"/>
                  <a:gd name="T1" fmla="*/ 0 h 240"/>
                  <a:gd name="T2" fmla="*/ 0 w 2160"/>
                  <a:gd name="T3" fmla="*/ 115 h 240"/>
                  <a:gd name="T4" fmla="*/ 1056 w 2160"/>
                  <a:gd name="T5" fmla="*/ 115 h 240"/>
                  <a:gd name="T6" fmla="*/ 0 60000 65536"/>
                  <a:gd name="T7" fmla="*/ 0 60000 65536"/>
                  <a:gd name="T8" fmla="*/ 0 60000 65536"/>
                  <a:gd name="T9" fmla="*/ 0 w 2160"/>
                  <a:gd name="T10" fmla="*/ 0 h 240"/>
                  <a:gd name="T11" fmla="*/ 2160 w 2160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" h="240">
                    <a:moveTo>
                      <a:pt x="0" y="0"/>
                    </a:moveTo>
                    <a:lnTo>
                      <a:pt x="0" y="240"/>
                    </a:lnTo>
                    <a:lnTo>
                      <a:pt x="2160" y="24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44" name="Freeform 68"/>
              <p:cNvSpPr>
                <a:spLocks/>
              </p:cNvSpPr>
              <p:nvPr/>
            </p:nvSpPr>
            <p:spPr bwMode="auto">
              <a:xfrm>
                <a:off x="2554" y="1548"/>
                <a:ext cx="1707" cy="1181"/>
              </a:xfrm>
              <a:custGeom>
                <a:avLst/>
                <a:gdLst>
                  <a:gd name="T0" fmla="*/ 0 w 1707"/>
                  <a:gd name="T1" fmla="*/ 1098 h 1181"/>
                  <a:gd name="T2" fmla="*/ 0 w 1707"/>
                  <a:gd name="T3" fmla="*/ 1181 h 1181"/>
                  <a:gd name="T4" fmla="*/ 720 w 1707"/>
                  <a:gd name="T5" fmla="*/ 1181 h 1181"/>
                  <a:gd name="T6" fmla="*/ 719 w 1707"/>
                  <a:gd name="T7" fmla="*/ 4 h 1181"/>
                  <a:gd name="T8" fmla="*/ 1707 w 1707"/>
                  <a:gd name="T9" fmla="*/ 0 h 1181"/>
                  <a:gd name="T10" fmla="*/ 1707 w 1707"/>
                  <a:gd name="T11" fmla="*/ 54 h 11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07"/>
                  <a:gd name="T19" fmla="*/ 0 h 1181"/>
                  <a:gd name="T20" fmla="*/ 1707 w 1707"/>
                  <a:gd name="T21" fmla="*/ 1181 h 11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07" h="1181">
                    <a:moveTo>
                      <a:pt x="0" y="1098"/>
                    </a:moveTo>
                    <a:lnTo>
                      <a:pt x="0" y="1181"/>
                    </a:lnTo>
                    <a:lnTo>
                      <a:pt x="720" y="1181"/>
                    </a:lnTo>
                    <a:lnTo>
                      <a:pt x="719" y="4"/>
                    </a:lnTo>
                    <a:lnTo>
                      <a:pt x="1707" y="0"/>
                    </a:lnTo>
                    <a:lnTo>
                      <a:pt x="1707" y="5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45" name="Freeform 69"/>
              <p:cNvSpPr>
                <a:spLocks/>
              </p:cNvSpPr>
              <p:nvPr/>
            </p:nvSpPr>
            <p:spPr bwMode="auto">
              <a:xfrm>
                <a:off x="3360" y="1390"/>
                <a:ext cx="1440" cy="83"/>
              </a:xfrm>
              <a:custGeom>
                <a:avLst/>
                <a:gdLst>
                  <a:gd name="T0" fmla="*/ 1440 w 1440"/>
                  <a:gd name="T1" fmla="*/ 47 h 96"/>
                  <a:gd name="T2" fmla="*/ 0 w 1440"/>
                  <a:gd name="T3" fmla="*/ 47 h 96"/>
                  <a:gd name="T4" fmla="*/ 0 w 1440"/>
                  <a:gd name="T5" fmla="*/ 0 h 96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96"/>
                  <a:gd name="T11" fmla="*/ 1440 w 1440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96">
                    <a:moveTo>
                      <a:pt x="1440" y="96"/>
                    </a:moveTo>
                    <a:lnTo>
                      <a:pt x="0" y="96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46" name="Freeform 70"/>
              <p:cNvSpPr>
                <a:spLocks/>
              </p:cNvSpPr>
              <p:nvPr/>
            </p:nvSpPr>
            <p:spPr bwMode="auto">
              <a:xfrm>
                <a:off x="3273" y="1024"/>
                <a:ext cx="3" cy="165"/>
              </a:xfrm>
              <a:custGeom>
                <a:avLst/>
                <a:gdLst>
                  <a:gd name="T0" fmla="*/ 0 w 3"/>
                  <a:gd name="T1" fmla="*/ 165 h 165"/>
                  <a:gd name="T2" fmla="*/ 3 w 3"/>
                  <a:gd name="T3" fmla="*/ 0 h 165"/>
                  <a:gd name="T4" fmla="*/ 0 60000 65536"/>
                  <a:gd name="T5" fmla="*/ 0 60000 65536"/>
                  <a:gd name="T6" fmla="*/ 0 w 3"/>
                  <a:gd name="T7" fmla="*/ 0 h 165"/>
                  <a:gd name="T8" fmla="*/ 3 w 3"/>
                  <a:gd name="T9" fmla="*/ 165 h 16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165">
                    <a:moveTo>
                      <a:pt x="0" y="165"/>
                    </a:moveTo>
                    <a:lnTo>
                      <a:pt x="3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47" name="Freeform 71"/>
              <p:cNvSpPr>
                <a:spLocks/>
              </p:cNvSpPr>
              <p:nvPr/>
            </p:nvSpPr>
            <p:spPr bwMode="auto">
              <a:xfrm>
                <a:off x="712" y="1452"/>
                <a:ext cx="1650" cy="130"/>
              </a:xfrm>
              <a:custGeom>
                <a:avLst/>
                <a:gdLst>
                  <a:gd name="T0" fmla="*/ 4336 w 1296"/>
                  <a:gd name="T1" fmla="*/ 87 h 144"/>
                  <a:gd name="T2" fmla="*/ 4336 w 1296"/>
                  <a:gd name="T3" fmla="*/ 0 h 144"/>
                  <a:gd name="T4" fmla="*/ 0 w 1296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1296"/>
                  <a:gd name="T10" fmla="*/ 0 h 144"/>
                  <a:gd name="T11" fmla="*/ 1296 w 129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96" h="144">
                    <a:moveTo>
                      <a:pt x="1296" y="144"/>
                    </a:moveTo>
                    <a:lnTo>
                      <a:pt x="12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48" name="Freeform 72"/>
              <p:cNvSpPr>
                <a:spLocks/>
              </p:cNvSpPr>
              <p:nvPr/>
            </p:nvSpPr>
            <p:spPr bwMode="auto">
              <a:xfrm>
                <a:off x="1018" y="1029"/>
                <a:ext cx="1920" cy="83"/>
              </a:xfrm>
              <a:custGeom>
                <a:avLst/>
                <a:gdLst>
                  <a:gd name="T0" fmla="*/ 1920 w 1920"/>
                  <a:gd name="T1" fmla="*/ 0 h 96"/>
                  <a:gd name="T2" fmla="*/ 1920 w 1920"/>
                  <a:gd name="T3" fmla="*/ 47 h 96"/>
                  <a:gd name="T4" fmla="*/ 0 w 1920"/>
                  <a:gd name="T5" fmla="*/ 47 h 96"/>
                  <a:gd name="T6" fmla="*/ 0 60000 65536"/>
                  <a:gd name="T7" fmla="*/ 0 60000 65536"/>
                  <a:gd name="T8" fmla="*/ 0 60000 65536"/>
                  <a:gd name="T9" fmla="*/ 0 w 1920"/>
                  <a:gd name="T10" fmla="*/ 0 h 96"/>
                  <a:gd name="T11" fmla="*/ 1920 w 1920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0" h="96">
                    <a:moveTo>
                      <a:pt x="1920" y="0"/>
                    </a:moveTo>
                    <a:lnTo>
                      <a:pt x="1920" y="96"/>
                    </a:lnTo>
                    <a:lnTo>
                      <a:pt x="0" y="9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49" name="Line 73"/>
              <p:cNvSpPr>
                <a:spLocks noChangeShapeType="1"/>
              </p:cNvSpPr>
              <p:nvPr/>
            </p:nvSpPr>
            <p:spPr bwMode="auto">
              <a:xfrm>
                <a:off x="3754" y="1278"/>
                <a:ext cx="14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50" name="Rectangle 74"/>
              <p:cNvSpPr>
                <a:spLocks noChangeArrowheads="1"/>
              </p:cNvSpPr>
              <p:nvPr/>
            </p:nvSpPr>
            <p:spPr bwMode="auto">
              <a:xfrm>
                <a:off x="1018" y="568"/>
                <a:ext cx="3792" cy="36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51" name="Rectangle 75"/>
              <p:cNvSpPr>
                <a:spLocks noChangeArrowheads="1"/>
              </p:cNvSpPr>
              <p:nvPr/>
            </p:nvSpPr>
            <p:spPr bwMode="auto">
              <a:xfrm>
                <a:off x="3312" y="670"/>
                <a:ext cx="48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52" name="AutoShape 76"/>
              <p:cNvSpPr>
                <a:spLocks noChangeArrowheads="1"/>
              </p:cNvSpPr>
              <p:nvPr/>
            </p:nvSpPr>
            <p:spPr bwMode="auto">
              <a:xfrm>
                <a:off x="672" y="622"/>
                <a:ext cx="2686" cy="144"/>
              </a:xfrm>
              <a:prstGeom prst="leftArrow">
                <a:avLst>
                  <a:gd name="adj1" fmla="val 39417"/>
                  <a:gd name="adj2" fmla="val 164853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53" name="Freeform 77"/>
              <p:cNvSpPr>
                <a:spLocks/>
              </p:cNvSpPr>
              <p:nvPr/>
            </p:nvSpPr>
            <p:spPr bwMode="auto">
              <a:xfrm>
                <a:off x="4773" y="1468"/>
                <a:ext cx="420" cy="1"/>
              </a:xfrm>
              <a:custGeom>
                <a:avLst/>
                <a:gdLst>
                  <a:gd name="T0" fmla="*/ 420 w 420"/>
                  <a:gd name="T1" fmla="*/ 0 h 1"/>
                  <a:gd name="T2" fmla="*/ 0 w 420"/>
                  <a:gd name="T3" fmla="*/ 0 h 1"/>
                  <a:gd name="T4" fmla="*/ 0 60000 65536"/>
                  <a:gd name="T5" fmla="*/ 0 60000 65536"/>
                  <a:gd name="T6" fmla="*/ 0 w 420"/>
                  <a:gd name="T7" fmla="*/ 0 h 1"/>
                  <a:gd name="T8" fmla="*/ 420 w 42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20" h="1">
                    <a:moveTo>
                      <a:pt x="420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54" name="Line 78"/>
              <p:cNvSpPr>
                <a:spLocks noChangeShapeType="1"/>
              </p:cNvSpPr>
              <p:nvPr/>
            </p:nvSpPr>
            <p:spPr bwMode="auto">
              <a:xfrm flipH="1">
                <a:off x="4810" y="2190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55" name="Text Box 79"/>
              <p:cNvSpPr txBox="1">
                <a:spLocks noChangeArrowheads="1"/>
              </p:cNvSpPr>
              <p:nvPr/>
            </p:nvSpPr>
            <p:spPr bwMode="auto">
              <a:xfrm>
                <a:off x="4818" y="2189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中断查询</a:t>
                </a:r>
              </a:p>
            </p:txBody>
          </p:sp>
          <p:sp>
            <p:nvSpPr>
              <p:cNvPr id="16556" name="Text Box 80"/>
              <p:cNvSpPr txBox="1">
                <a:spLocks noChangeArrowheads="1"/>
              </p:cNvSpPr>
              <p:nvPr/>
            </p:nvSpPr>
            <p:spPr bwMode="auto">
              <a:xfrm>
                <a:off x="4818" y="1516"/>
                <a:ext cx="841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来自高一级</a:t>
                </a:r>
              </a:p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 的排队器</a:t>
                </a:r>
              </a:p>
            </p:txBody>
          </p:sp>
          <p:sp>
            <p:nvSpPr>
              <p:cNvPr id="16557" name="Text Box 81"/>
              <p:cNvSpPr txBox="1">
                <a:spLocks noChangeArrowheads="1"/>
              </p:cNvSpPr>
              <p:nvPr/>
            </p:nvSpPr>
            <p:spPr bwMode="auto">
              <a:xfrm>
                <a:off x="4818" y="890"/>
                <a:ext cx="6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至低一级</a:t>
                </a:r>
              </a:p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的排队器</a:t>
                </a:r>
              </a:p>
            </p:txBody>
          </p:sp>
          <p:sp>
            <p:nvSpPr>
              <p:cNvPr id="16558" name="Text Box 82"/>
              <p:cNvSpPr txBox="1">
                <a:spLocks noChangeArrowheads="1"/>
              </p:cNvSpPr>
              <p:nvPr/>
            </p:nvSpPr>
            <p:spPr bwMode="auto">
              <a:xfrm>
                <a:off x="0" y="574"/>
                <a:ext cx="6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向量地址</a:t>
                </a:r>
              </a:p>
            </p:txBody>
          </p:sp>
          <p:sp>
            <p:nvSpPr>
              <p:cNvPr id="16559" name="Line 83"/>
              <p:cNvSpPr>
                <a:spLocks noChangeShapeType="1"/>
              </p:cNvSpPr>
              <p:nvPr/>
            </p:nvSpPr>
            <p:spPr bwMode="auto">
              <a:xfrm>
                <a:off x="682" y="111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60" name="Text Box 84"/>
              <p:cNvSpPr txBox="1">
                <a:spLocks noChangeArrowheads="1"/>
              </p:cNvSpPr>
              <p:nvPr/>
            </p:nvSpPr>
            <p:spPr bwMode="auto">
              <a:xfrm>
                <a:off x="0" y="910"/>
                <a:ext cx="6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中断响应</a:t>
                </a:r>
              </a:p>
              <a:p>
                <a:pPr eaLnBrk="1" hangingPunct="1"/>
                <a:r>
                  <a:rPr lang="en-US" altLang="zh-CN" sz="1800">
                    <a:latin typeface="Times New Roman" panose="02020603050405020304" pitchFamily="18" charset="0"/>
                  </a:rPr>
                  <a:t>   INTA</a:t>
                </a:r>
              </a:p>
            </p:txBody>
          </p:sp>
          <p:sp>
            <p:nvSpPr>
              <p:cNvPr id="16561" name="Text Box 85"/>
              <p:cNvSpPr txBox="1">
                <a:spLocks noChangeArrowheads="1"/>
              </p:cNvSpPr>
              <p:nvPr/>
            </p:nvSpPr>
            <p:spPr bwMode="auto">
              <a:xfrm>
                <a:off x="0" y="1342"/>
                <a:ext cx="6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中断请求</a:t>
                </a:r>
              </a:p>
            </p:txBody>
          </p:sp>
          <p:sp>
            <p:nvSpPr>
              <p:cNvPr id="16562" name="Rectangle 86"/>
              <p:cNvSpPr>
                <a:spLocks noChangeArrowheads="1"/>
              </p:cNvSpPr>
              <p:nvPr/>
            </p:nvSpPr>
            <p:spPr bwMode="auto">
              <a:xfrm>
                <a:off x="1066" y="2812"/>
                <a:ext cx="864" cy="7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63" name="Text Box 87"/>
              <p:cNvSpPr txBox="1">
                <a:spLocks noChangeArrowheads="1"/>
              </p:cNvSpPr>
              <p:nvPr/>
            </p:nvSpPr>
            <p:spPr bwMode="auto">
              <a:xfrm>
                <a:off x="1133" y="2830"/>
                <a:ext cx="7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命令译码</a:t>
                </a:r>
              </a:p>
            </p:txBody>
          </p:sp>
          <p:sp>
            <p:nvSpPr>
              <p:cNvPr id="16564" name="Text Box 88"/>
              <p:cNvSpPr txBox="1">
                <a:spLocks noChangeArrowheads="1"/>
              </p:cNvSpPr>
              <p:nvPr/>
            </p:nvSpPr>
            <p:spPr bwMode="auto">
              <a:xfrm>
                <a:off x="768" y="2876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①</a:t>
                </a:r>
              </a:p>
            </p:txBody>
          </p:sp>
          <p:sp>
            <p:nvSpPr>
              <p:cNvPr id="16565" name="Text Box 89"/>
              <p:cNvSpPr txBox="1">
                <a:spLocks noChangeArrowheads="1"/>
              </p:cNvSpPr>
              <p:nvPr/>
            </p:nvSpPr>
            <p:spPr bwMode="auto">
              <a:xfrm>
                <a:off x="4792" y="2494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②</a:t>
                </a:r>
              </a:p>
            </p:txBody>
          </p:sp>
          <p:sp>
            <p:nvSpPr>
              <p:cNvPr id="16566" name="Text Box 90"/>
              <p:cNvSpPr txBox="1">
                <a:spLocks noChangeArrowheads="1"/>
              </p:cNvSpPr>
              <p:nvPr/>
            </p:nvSpPr>
            <p:spPr bwMode="auto">
              <a:xfrm>
                <a:off x="4800" y="3780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③</a:t>
                </a:r>
              </a:p>
            </p:txBody>
          </p:sp>
          <p:sp>
            <p:nvSpPr>
              <p:cNvPr id="16567" name="Text Box 91"/>
              <p:cNvSpPr txBox="1">
                <a:spLocks noChangeArrowheads="1"/>
              </p:cNvSpPr>
              <p:nvPr/>
            </p:nvSpPr>
            <p:spPr bwMode="auto">
              <a:xfrm>
                <a:off x="4792" y="3070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④</a:t>
                </a:r>
              </a:p>
            </p:txBody>
          </p:sp>
          <p:sp>
            <p:nvSpPr>
              <p:cNvPr id="16568" name="Text Box 92"/>
              <p:cNvSpPr txBox="1">
                <a:spLocks noChangeArrowheads="1"/>
              </p:cNvSpPr>
              <p:nvPr/>
            </p:nvSpPr>
            <p:spPr bwMode="auto">
              <a:xfrm>
                <a:off x="4792" y="1966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⑤</a:t>
                </a:r>
              </a:p>
            </p:txBody>
          </p:sp>
          <p:sp>
            <p:nvSpPr>
              <p:cNvPr id="16569" name="Text Box 93"/>
              <p:cNvSpPr txBox="1">
                <a:spLocks noChangeArrowheads="1"/>
              </p:cNvSpPr>
              <p:nvPr/>
            </p:nvSpPr>
            <p:spPr bwMode="auto">
              <a:xfrm>
                <a:off x="768" y="1198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⑥</a:t>
                </a:r>
              </a:p>
            </p:txBody>
          </p:sp>
          <p:sp>
            <p:nvSpPr>
              <p:cNvPr id="16570" name="Text Box 94"/>
              <p:cNvSpPr txBox="1">
                <a:spLocks noChangeArrowheads="1"/>
              </p:cNvSpPr>
              <p:nvPr/>
            </p:nvSpPr>
            <p:spPr bwMode="auto">
              <a:xfrm>
                <a:off x="768" y="862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⑦</a:t>
                </a:r>
              </a:p>
            </p:txBody>
          </p:sp>
          <p:sp>
            <p:nvSpPr>
              <p:cNvPr id="16571" name="Text Box 95"/>
              <p:cNvSpPr txBox="1">
                <a:spLocks noChangeArrowheads="1"/>
              </p:cNvSpPr>
              <p:nvPr/>
            </p:nvSpPr>
            <p:spPr bwMode="auto">
              <a:xfrm>
                <a:off x="768" y="382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⑧</a:t>
                </a:r>
              </a:p>
            </p:txBody>
          </p:sp>
        </p:grpSp>
      </p:grpSp>
      <p:sp>
        <p:nvSpPr>
          <p:cNvPr id="16387" name="Text Box 96"/>
          <p:cNvSpPr txBox="1">
            <a:spLocks noChangeArrowheads="1"/>
          </p:cNvSpPr>
          <p:nvPr/>
        </p:nvSpPr>
        <p:spPr bwMode="auto">
          <a:xfrm>
            <a:off x="457200" y="76200"/>
            <a:ext cx="4168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2. </a:t>
            </a:r>
            <a:r>
              <a:rPr lang="en-US" altLang="zh-CN" sz="3600">
                <a:latin typeface="Times New Roman" panose="02020603050405020304" pitchFamily="18" charset="0"/>
              </a:rPr>
              <a:t>I/O </a:t>
            </a:r>
            <a:r>
              <a:rPr lang="zh-CN" altLang="en-US" sz="3600">
                <a:latin typeface="Times New Roman" panose="02020603050405020304" pitchFamily="18" charset="0"/>
              </a:rPr>
              <a:t>中断处理过程</a:t>
            </a:r>
          </a:p>
        </p:txBody>
      </p:sp>
      <p:grpSp>
        <p:nvGrpSpPr>
          <p:cNvPr id="6" name="Group 97"/>
          <p:cNvGrpSpPr>
            <a:grpSpLocks/>
          </p:cNvGrpSpPr>
          <p:nvPr/>
        </p:nvGrpSpPr>
        <p:grpSpPr bwMode="auto">
          <a:xfrm>
            <a:off x="1006475" y="4568825"/>
            <a:ext cx="1371600" cy="479425"/>
            <a:chOff x="634" y="2878"/>
            <a:chExt cx="864" cy="302"/>
          </a:xfrm>
        </p:grpSpPr>
        <p:sp>
          <p:nvSpPr>
            <p:cNvPr id="16480" name="Line 98"/>
            <p:cNvSpPr>
              <a:spLocks noChangeShapeType="1"/>
            </p:cNvSpPr>
            <p:nvPr/>
          </p:nvSpPr>
          <p:spPr bwMode="auto">
            <a:xfrm>
              <a:off x="826" y="3180"/>
              <a:ext cx="672" cy="0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81" name="Line 99"/>
            <p:cNvSpPr>
              <a:spLocks noChangeShapeType="1"/>
            </p:cNvSpPr>
            <p:nvPr/>
          </p:nvSpPr>
          <p:spPr bwMode="auto">
            <a:xfrm>
              <a:off x="634" y="3180"/>
              <a:ext cx="240" cy="0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82" name="Text Box 100"/>
            <p:cNvSpPr txBox="1">
              <a:spLocks noChangeArrowheads="1"/>
            </p:cNvSpPr>
            <p:nvPr/>
          </p:nvSpPr>
          <p:spPr bwMode="auto">
            <a:xfrm>
              <a:off x="768" y="2878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①</a:t>
              </a:r>
            </a:p>
          </p:txBody>
        </p:sp>
      </p:grpSp>
      <p:grpSp>
        <p:nvGrpSpPr>
          <p:cNvPr id="7" name="Group 101"/>
          <p:cNvGrpSpPr>
            <a:grpSpLocks/>
          </p:cNvGrpSpPr>
          <p:nvPr/>
        </p:nvGrpSpPr>
        <p:grpSpPr bwMode="auto">
          <a:xfrm>
            <a:off x="4572000" y="4724400"/>
            <a:ext cx="1225550" cy="396875"/>
            <a:chOff x="2880" y="2976"/>
            <a:chExt cx="772" cy="250"/>
          </a:xfrm>
        </p:grpSpPr>
        <p:grpSp>
          <p:nvGrpSpPr>
            <p:cNvPr id="16474" name="Group 102"/>
            <p:cNvGrpSpPr>
              <a:grpSpLocks/>
            </p:cNvGrpSpPr>
            <p:nvPr/>
          </p:nvGrpSpPr>
          <p:grpSpPr bwMode="auto">
            <a:xfrm>
              <a:off x="3456" y="2976"/>
              <a:ext cx="196" cy="250"/>
              <a:chOff x="2832" y="2880"/>
              <a:chExt cx="196" cy="300"/>
            </a:xfrm>
          </p:grpSpPr>
          <p:sp>
            <p:nvSpPr>
              <p:cNvPr id="16478" name="Rectangle 103"/>
              <p:cNvSpPr>
                <a:spLocks noChangeArrowheads="1"/>
              </p:cNvSpPr>
              <p:nvPr/>
            </p:nvSpPr>
            <p:spPr bwMode="auto">
              <a:xfrm>
                <a:off x="2832" y="2880"/>
                <a:ext cx="192" cy="28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479" name="Text Box 104"/>
              <p:cNvSpPr txBox="1">
                <a:spLocks noChangeArrowheads="1"/>
              </p:cNvSpPr>
              <p:nvPr/>
            </p:nvSpPr>
            <p:spPr bwMode="auto">
              <a:xfrm>
                <a:off x="2832" y="2880"/>
                <a:ext cx="196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16475" name="Group 105"/>
            <p:cNvGrpSpPr>
              <a:grpSpLocks/>
            </p:cNvGrpSpPr>
            <p:nvPr/>
          </p:nvGrpSpPr>
          <p:grpSpPr bwMode="auto">
            <a:xfrm>
              <a:off x="2880" y="2976"/>
              <a:ext cx="196" cy="250"/>
              <a:chOff x="2832" y="2880"/>
              <a:chExt cx="196" cy="300"/>
            </a:xfrm>
          </p:grpSpPr>
          <p:sp>
            <p:nvSpPr>
              <p:cNvPr id="16476" name="Rectangle 106"/>
              <p:cNvSpPr>
                <a:spLocks noChangeArrowheads="1"/>
              </p:cNvSpPr>
              <p:nvPr/>
            </p:nvSpPr>
            <p:spPr bwMode="auto">
              <a:xfrm>
                <a:off x="2832" y="2880"/>
                <a:ext cx="192" cy="28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477" name="Text Box 107"/>
              <p:cNvSpPr txBox="1">
                <a:spLocks noChangeArrowheads="1"/>
              </p:cNvSpPr>
              <p:nvPr/>
            </p:nvSpPr>
            <p:spPr bwMode="auto">
              <a:xfrm>
                <a:off x="2832" y="2880"/>
                <a:ext cx="196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</p:grpSp>
      <p:sp>
        <p:nvSpPr>
          <p:cNvPr id="340076" name="Freeform 108"/>
          <p:cNvSpPr>
            <a:spLocks/>
          </p:cNvSpPr>
          <p:nvPr/>
        </p:nvSpPr>
        <p:spPr bwMode="auto">
          <a:xfrm>
            <a:off x="2835275" y="4691063"/>
            <a:ext cx="2362200" cy="488950"/>
          </a:xfrm>
          <a:custGeom>
            <a:avLst/>
            <a:gdLst>
              <a:gd name="T0" fmla="*/ 2147483647 w 1488"/>
              <a:gd name="T1" fmla="*/ 0 h 357"/>
              <a:gd name="T2" fmla="*/ 2147483647 w 1488"/>
              <a:gd name="T3" fmla="*/ 2147483647 h 357"/>
              <a:gd name="T4" fmla="*/ 0 w 1488"/>
              <a:gd name="T5" fmla="*/ 2147483647 h 357"/>
              <a:gd name="T6" fmla="*/ 0 60000 65536"/>
              <a:gd name="T7" fmla="*/ 0 60000 65536"/>
              <a:gd name="T8" fmla="*/ 0 60000 65536"/>
              <a:gd name="T9" fmla="*/ 0 w 1488"/>
              <a:gd name="T10" fmla="*/ 0 h 357"/>
              <a:gd name="T11" fmla="*/ 1488 w 1488"/>
              <a:gd name="T12" fmla="*/ 357 h 3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8" h="357">
                <a:moveTo>
                  <a:pt x="1488" y="0"/>
                </a:moveTo>
                <a:lnTo>
                  <a:pt x="1488" y="357"/>
                </a:lnTo>
                <a:lnTo>
                  <a:pt x="0" y="357"/>
                </a:lnTo>
              </a:path>
            </a:pathLst>
          </a:custGeom>
          <a:noFill/>
          <a:ln w="38100">
            <a:solidFill>
              <a:srgbClr val="0419E0"/>
            </a:solidFill>
            <a:round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" name="Group 109"/>
          <p:cNvGrpSpPr>
            <a:grpSpLocks/>
          </p:cNvGrpSpPr>
          <p:nvPr/>
        </p:nvGrpSpPr>
        <p:grpSpPr bwMode="auto">
          <a:xfrm>
            <a:off x="2363788" y="4918075"/>
            <a:ext cx="471487" cy="525463"/>
            <a:chOff x="1489" y="3098"/>
            <a:chExt cx="297" cy="331"/>
          </a:xfrm>
        </p:grpSpPr>
        <p:grpSp>
          <p:nvGrpSpPr>
            <p:cNvPr id="16470" name="Group 110"/>
            <p:cNvGrpSpPr>
              <a:grpSpLocks/>
            </p:cNvGrpSpPr>
            <p:nvPr/>
          </p:nvGrpSpPr>
          <p:grpSpPr bwMode="auto">
            <a:xfrm>
              <a:off x="1489" y="3098"/>
              <a:ext cx="249" cy="331"/>
              <a:chOff x="1489" y="3098"/>
              <a:chExt cx="249" cy="331"/>
            </a:xfrm>
          </p:grpSpPr>
          <p:sp>
            <p:nvSpPr>
              <p:cNvPr id="16472" name="Rectangle 111"/>
              <p:cNvSpPr>
                <a:spLocks noChangeArrowheads="1"/>
              </p:cNvSpPr>
              <p:nvPr/>
            </p:nvSpPr>
            <p:spPr bwMode="auto">
              <a:xfrm>
                <a:off x="1489" y="3098"/>
                <a:ext cx="240" cy="331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473" name="Text Box 112"/>
              <p:cNvSpPr txBox="1">
                <a:spLocks noChangeArrowheads="1"/>
              </p:cNvSpPr>
              <p:nvPr/>
            </p:nvSpPr>
            <p:spPr bwMode="auto">
              <a:xfrm>
                <a:off x="1489" y="3117"/>
                <a:ext cx="249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&amp;</a:t>
                </a:r>
              </a:p>
            </p:txBody>
          </p:sp>
        </p:grpSp>
        <p:sp>
          <p:nvSpPr>
            <p:cNvPr id="16471" name="Oval 113"/>
            <p:cNvSpPr>
              <a:spLocks noChangeArrowheads="1"/>
            </p:cNvSpPr>
            <p:nvPr/>
          </p:nvSpPr>
          <p:spPr bwMode="auto">
            <a:xfrm>
              <a:off x="1738" y="3241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Group 114"/>
          <p:cNvGrpSpPr>
            <a:grpSpLocks/>
          </p:cNvGrpSpPr>
          <p:nvPr/>
        </p:nvGrpSpPr>
        <p:grpSpPr bwMode="auto">
          <a:xfrm>
            <a:off x="3597275" y="4506913"/>
            <a:ext cx="3200400" cy="522287"/>
            <a:chOff x="2266" y="2839"/>
            <a:chExt cx="2016" cy="329"/>
          </a:xfrm>
        </p:grpSpPr>
        <p:sp>
          <p:nvSpPr>
            <p:cNvPr id="16466" name="Rectangle 115"/>
            <p:cNvSpPr>
              <a:spLocks noChangeArrowheads="1"/>
            </p:cNvSpPr>
            <p:nvPr/>
          </p:nvSpPr>
          <p:spPr bwMode="auto">
            <a:xfrm>
              <a:off x="2266" y="2839"/>
              <a:ext cx="576" cy="329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6467" name="Oval 116"/>
            <p:cNvSpPr>
              <a:spLocks noChangeArrowheads="1"/>
            </p:cNvSpPr>
            <p:nvPr/>
          </p:nvSpPr>
          <p:spPr bwMode="auto">
            <a:xfrm>
              <a:off x="2842" y="2932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68" name="Oval 117"/>
            <p:cNvSpPr>
              <a:spLocks noChangeArrowheads="1"/>
            </p:cNvSpPr>
            <p:nvPr/>
          </p:nvSpPr>
          <p:spPr bwMode="auto">
            <a:xfrm>
              <a:off x="3647" y="2932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6469" name="Rectangle 118"/>
            <p:cNvSpPr>
              <a:spLocks noChangeArrowheads="1"/>
            </p:cNvSpPr>
            <p:nvPr/>
          </p:nvSpPr>
          <p:spPr bwMode="auto">
            <a:xfrm>
              <a:off x="3706" y="2839"/>
              <a:ext cx="576" cy="329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340087" name="Freeform 119"/>
          <p:cNvSpPr>
            <a:spLocks/>
          </p:cNvSpPr>
          <p:nvPr/>
        </p:nvSpPr>
        <p:spPr bwMode="auto">
          <a:xfrm>
            <a:off x="4583113" y="4691063"/>
            <a:ext cx="1204912" cy="1587"/>
          </a:xfrm>
          <a:custGeom>
            <a:avLst/>
            <a:gdLst>
              <a:gd name="T0" fmla="*/ 0 w 759"/>
              <a:gd name="T1" fmla="*/ 0 h 1"/>
              <a:gd name="T2" fmla="*/ 2147483647 w 759"/>
              <a:gd name="T3" fmla="*/ 0 h 1"/>
              <a:gd name="T4" fmla="*/ 0 60000 65536"/>
              <a:gd name="T5" fmla="*/ 0 60000 65536"/>
              <a:gd name="T6" fmla="*/ 0 w 759"/>
              <a:gd name="T7" fmla="*/ 0 h 1"/>
              <a:gd name="T8" fmla="*/ 759 w 759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9" h="1">
                <a:moveTo>
                  <a:pt x="0" y="0"/>
                </a:moveTo>
                <a:lnTo>
                  <a:pt x="759" y="0"/>
                </a:lnTo>
              </a:path>
            </a:pathLst>
          </a:custGeom>
          <a:noFill/>
          <a:ln w="38100">
            <a:solidFill>
              <a:srgbClr val="0419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0088" name="Rectangle 120"/>
          <p:cNvSpPr>
            <a:spLocks noChangeArrowheads="1"/>
          </p:cNvSpPr>
          <p:nvPr/>
        </p:nvSpPr>
        <p:spPr bwMode="auto">
          <a:xfrm>
            <a:off x="3597275" y="6310313"/>
            <a:ext cx="3200400" cy="3302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</a:rPr>
              <a:t>DBR</a:t>
            </a:r>
          </a:p>
        </p:txBody>
      </p:sp>
      <p:grpSp>
        <p:nvGrpSpPr>
          <p:cNvPr id="13" name="Group 121"/>
          <p:cNvGrpSpPr>
            <a:grpSpLocks/>
          </p:cNvGrpSpPr>
          <p:nvPr/>
        </p:nvGrpSpPr>
        <p:grpSpPr bwMode="auto">
          <a:xfrm>
            <a:off x="3276600" y="4654550"/>
            <a:ext cx="5053013" cy="676275"/>
            <a:chOff x="2064" y="2932"/>
            <a:chExt cx="3183" cy="426"/>
          </a:xfrm>
        </p:grpSpPr>
        <p:sp>
          <p:nvSpPr>
            <p:cNvPr id="16459" name="Oval 122"/>
            <p:cNvSpPr>
              <a:spLocks noChangeArrowheads="1"/>
            </p:cNvSpPr>
            <p:nvPr/>
          </p:nvSpPr>
          <p:spPr bwMode="auto">
            <a:xfrm>
              <a:off x="2205" y="2932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60" name="Oval 123"/>
            <p:cNvSpPr>
              <a:spLocks noChangeArrowheads="1"/>
            </p:cNvSpPr>
            <p:nvPr/>
          </p:nvSpPr>
          <p:spPr bwMode="auto">
            <a:xfrm>
              <a:off x="4282" y="2932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6461" name="Group 124"/>
            <p:cNvGrpSpPr>
              <a:grpSpLocks/>
            </p:cNvGrpSpPr>
            <p:nvPr/>
          </p:nvGrpSpPr>
          <p:grpSpPr bwMode="auto">
            <a:xfrm>
              <a:off x="2064" y="2952"/>
              <a:ext cx="3183" cy="406"/>
              <a:chOff x="2064" y="2952"/>
              <a:chExt cx="3183" cy="406"/>
            </a:xfrm>
          </p:grpSpPr>
          <p:sp>
            <p:nvSpPr>
              <p:cNvPr id="16462" name="Freeform 125"/>
              <p:cNvSpPr>
                <a:spLocks/>
              </p:cNvSpPr>
              <p:nvPr/>
            </p:nvSpPr>
            <p:spPr bwMode="auto">
              <a:xfrm>
                <a:off x="2064" y="2961"/>
                <a:ext cx="2784" cy="397"/>
              </a:xfrm>
              <a:custGeom>
                <a:avLst/>
                <a:gdLst>
                  <a:gd name="T0" fmla="*/ 141 w 2784"/>
                  <a:gd name="T1" fmla="*/ 0 h 397"/>
                  <a:gd name="T2" fmla="*/ 0 w 2784"/>
                  <a:gd name="T3" fmla="*/ 1 h 397"/>
                  <a:gd name="T4" fmla="*/ 0 w 2784"/>
                  <a:gd name="T5" fmla="*/ 397 h 397"/>
                  <a:gd name="T6" fmla="*/ 2784 w 2784"/>
                  <a:gd name="T7" fmla="*/ 397 h 3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84"/>
                  <a:gd name="T13" fmla="*/ 0 h 397"/>
                  <a:gd name="T14" fmla="*/ 2784 w 2784"/>
                  <a:gd name="T15" fmla="*/ 397 h 3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84" h="397">
                    <a:moveTo>
                      <a:pt x="141" y="0"/>
                    </a:moveTo>
                    <a:lnTo>
                      <a:pt x="0" y="1"/>
                    </a:lnTo>
                    <a:lnTo>
                      <a:pt x="0" y="397"/>
                    </a:lnTo>
                    <a:lnTo>
                      <a:pt x="2784" y="397"/>
                    </a:lnTo>
                  </a:path>
                </a:pathLst>
              </a:custGeom>
              <a:noFill/>
              <a:ln w="38100">
                <a:solidFill>
                  <a:srgbClr val="0419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63" name="Freeform 126"/>
              <p:cNvSpPr>
                <a:spLocks/>
              </p:cNvSpPr>
              <p:nvPr/>
            </p:nvSpPr>
            <p:spPr bwMode="auto">
              <a:xfrm>
                <a:off x="4332" y="2952"/>
                <a:ext cx="285" cy="396"/>
              </a:xfrm>
              <a:custGeom>
                <a:avLst/>
                <a:gdLst>
                  <a:gd name="T0" fmla="*/ 285 w 285"/>
                  <a:gd name="T1" fmla="*/ 396 h 396"/>
                  <a:gd name="T2" fmla="*/ 282 w 285"/>
                  <a:gd name="T3" fmla="*/ 3 h 396"/>
                  <a:gd name="T4" fmla="*/ 0 w 285"/>
                  <a:gd name="T5" fmla="*/ 0 h 396"/>
                  <a:gd name="T6" fmla="*/ 0 60000 65536"/>
                  <a:gd name="T7" fmla="*/ 0 60000 65536"/>
                  <a:gd name="T8" fmla="*/ 0 60000 65536"/>
                  <a:gd name="T9" fmla="*/ 0 w 285"/>
                  <a:gd name="T10" fmla="*/ 0 h 396"/>
                  <a:gd name="T11" fmla="*/ 285 w 285"/>
                  <a:gd name="T12" fmla="*/ 396 h 3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5" h="396">
                    <a:moveTo>
                      <a:pt x="285" y="396"/>
                    </a:moveTo>
                    <a:lnTo>
                      <a:pt x="282" y="3"/>
                    </a:ln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419E0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64" name="Freeform 127"/>
              <p:cNvSpPr>
                <a:spLocks/>
              </p:cNvSpPr>
              <p:nvPr/>
            </p:nvSpPr>
            <p:spPr bwMode="auto">
              <a:xfrm>
                <a:off x="4800" y="3352"/>
                <a:ext cx="447" cy="1"/>
              </a:xfrm>
              <a:custGeom>
                <a:avLst/>
                <a:gdLst>
                  <a:gd name="T0" fmla="*/ 447 w 447"/>
                  <a:gd name="T1" fmla="*/ 1 h 1"/>
                  <a:gd name="T2" fmla="*/ 0 w 447"/>
                  <a:gd name="T3" fmla="*/ 0 h 1"/>
                  <a:gd name="T4" fmla="*/ 0 60000 65536"/>
                  <a:gd name="T5" fmla="*/ 0 60000 65536"/>
                  <a:gd name="T6" fmla="*/ 0 w 447"/>
                  <a:gd name="T7" fmla="*/ 0 h 1"/>
                  <a:gd name="T8" fmla="*/ 447 w 44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7" h="1">
                    <a:moveTo>
                      <a:pt x="447" y="1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419E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65" name="Text Box 128"/>
              <p:cNvSpPr txBox="1">
                <a:spLocks noChangeArrowheads="1"/>
              </p:cNvSpPr>
              <p:nvPr/>
            </p:nvSpPr>
            <p:spPr bwMode="auto">
              <a:xfrm>
                <a:off x="4794" y="3072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④</a:t>
                </a:r>
              </a:p>
            </p:txBody>
          </p:sp>
        </p:grpSp>
      </p:grpSp>
      <p:grpSp>
        <p:nvGrpSpPr>
          <p:cNvPr id="15" name="Group 129"/>
          <p:cNvGrpSpPr>
            <a:grpSpLocks/>
          </p:cNvGrpSpPr>
          <p:nvPr/>
        </p:nvGrpSpPr>
        <p:grpSpPr bwMode="auto">
          <a:xfrm>
            <a:off x="4664075" y="3124200"/>
            <a:ext cx="3581400" cy="396875"/>
            <a:chOff x="2938" y="1968"/>
            <a:chExt cx="2256" cy="250"/>
          </a:xfrm>
        </p:grpSpPr>
        <p:sp>
          <p:nvSpPr>
            <p:cNvPr id="16456" name="Freeform 130"/>
            <p:cNvSpPr>
              <a:spLocks/>
            </p:cNvSpPr>
            <p:nvPr/>
          </p:nvSpPr>
          <p:spPr bwMode="auto">
            <a:xfrm>
              <a:off x="2938" y="1985"/>
              <a:ext cx="1872" cy="207"/>
            </a:xfrm>
            <a:custGeom>
              <a:avLst/>
              <a:gdLst>
                <a:gd name="T0" fmla="*/ 0 w 2160"/>
                <a:gd name="T1" fmla="*/ 0 h 240"/>
                <a:gd name="T2" fmla="*/ 0 w 2160"/>
                <a:gd name="T3" fmla="*/ 115 h 240"/>
                <a:gd name="T4" fmla="*/ 1056 w 2160"/>
                <a:gd name="T5" fmla="*/ 115 h 240"/>
                <a:gd name="T6" fmla="*/ 0 60000 65536"/>
                <a:gd name="T7" fmla="*/ 0 60000 65536"/>
                <a:gd name="T8" fmla="*/ 0 60000 65536"/>
                <a:gd name="T9" fmla="*/ 0 w 2160"/>
                <a:gd name="T10" fmla="*/ 0 h 240"/>
                <a:gd name="T11" fmla="*/ 2160 w 216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" h="240">
                  <a:moveTo>
                    <a:pt x="0" y="0"/>
                  </a:moveTo>
                  <a:lnTo>
                    <a:pt x="0" y="240"/>
                  </a:lnTo>
                  <a:lnTo>
                    <a:pt x="2160" y="240"/>
                  </a:lnTo>
                </a:path>
              </a:pathLst>
            </a:custGeom>
            <a:noFill/>
            <a:ln w="38100">
              <a:solidFill>
                <a:srgbClr val="0419E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7" name="Line 131"/>
            <p:cNvSpPr>
              <a:spLocks noChangeShapeType="1"/>
            </p:cNvSpPr>
            <p:nvPr/>
          </p:nvSpPr>
          <p:spPr bwMode="auto">
            <a:xfrm flipH="1">
              <a:off x="4810" y="2192"/>
              <a:ext cx="384" cy="0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8" name="Text Box 132"/>
            <p:cNvSpPr txBox="1">
              <a:spLocks noChangeArrowheads="1"/>
            </p:cNvSpPr>
            <p:nvPr/>
          </p:nvSpPr>
          <p:spPr bwMode="auto">
            <a:xfrm>
              <a:off x="4792" y="1968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⑤</a:t>
              </a:r>
            </a:p>
          </p:txBody>
        </p:sp>
      </p:grpSp>
      <p:grpSp>
        <p:nvGrpSpPr>
          <p:cNvPr id="16" name="Group 133"/>
          <p:cNvGrpSpPr>
            <a:grpSpLocks/>
          </p:cNvGrpSpPr>
          <p:nvPr/>
        </p:nvGrpSpPr>
        <p:grpSpPr bwMode="auto">
          <a:xfrm>
            <a:off x="1082675" y="1371600"/>
            <a:ext cx="3581400" cy="396875"/>
            <a:chOff x="682" y="864"/>
            <a:chExt cx="2256" cy="250"/>
          </a:xfrm>
        </p:grpSpPr>
        <p:sp>
          <p:nvSpPr>
            <p:cNvPr id="16453" name="Freeform 134"/>
            <p:cNvSpPr>
              <a:spLocks/>
            </p:cNvSpPr>
            <p:nvPr/>
          </p:nvSpPr>
          <p:spPr bwMode="auto">
            <a:xfrm>
              <a:off x="1018" y="1031"/>
              <a:ext cx="1920" cy="83"/>
            </a:xfrm>
            <a:custGeom>
              <a:avLst/>
              <a:gdLst>
                <a:gd name="T0" fmla="*/ 1920 w 1920"/>
                <a:gd name="T1" fmla="*/ 0 h 96"/>
                <a:gd name="T2" fmla="*/ 1920 w 1920"/>
                <a:gd name="T3" fmla="*/ 47 h 96"/>
                <a:gd name="T4" fmla="*/ 0 w 1920"/>
                <a:gd name="T5" fmla="*/ 47 h 96"/>
                <a:gd name="T6" fmla="*/ 0 60000 65536"/>
                <a:gd name="T7" fmla="*/ 0 60000 65536"/>
                <a:gd name="T8" fmla="*/ 0 60000 65536"/>
                <a:gd name="T9" fmla="*/ 0 w 1920"/>
                <a:gd name="T10" fmla="*/ 0 h 96"/>
                <a:gd name="T11" fmla="*/ 1920 w 192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0" h="96">
                  <a:moveTo>
                    <a:pt x="1920" y="0"/>
                  </a:moveTo>
                  <a:lnTo>
                    <a:pt x="1920" y="96"/>
                  </a:lnTo>
                  <a:lnTo>
                    <a:pt x="0" y="96"/>
                  </a:lnTo>
                </a:path>
              </a:pathLst>
            </a:custGeom>
            <a:noFill/>
            <a:ln w="38100">
              <a:solidFill>
                <a:srgbClr val="0419E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4" name="Line 135"/>
            <p:cNvSpPr>
              <a:spLocks noChangeShapeType="1"/>
            </p:cNvSpPr>
            <p:nvPr/>
          </p:nvSpPr>
          <p:spPr bwMode="auto">
            <a:xfrm>
              <a:off x="682" y="1114"/>
              <a:ext cx="336" cy="0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5" name="Text Box 136"/>
            <p:cNvSpPr txBox="1">
              <a:spLocks noChangeArrowheads="1"/>
            </p:cNvSpPr>
            <p:nvPr/>
          </p:nvSpPr>
          <p:spPr bwMode="auto">
            <a:xfrm>
              <a:off x="768" y="864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⑦</a:t>
              </a:r>
            </a:p>
          </p:txBody>
        </p:sp>
      </p:grpSp>
      <p:grpSp>
        <p:nvGrpSpPr>
          <p:cNvPr id="17" name="Group 137"/>
          <p:cNvGrpSpPr>
            <a:grpSpLocks/>
          </p:cNvGrpSpPr>
          <p:nvPr/>
        </p:nvGrpSpPr>
        <p:grpSpPr bwMode="auto">
          <a:xfrm>
            <a:off x="1066800" y="617538"/>
            <a:ext cx="4267200" cy="685800"/>
            <a:chOff x="672" y="164"/>
            <a:chExt cx="2688" cy="432"/>
          </a:xfrm>
        </p:grpSpPr>
        <p:sp>
          <p:nvSpPr>
            <p:cNvPr id="16450" name="Rectangle 138"/>
            <p:cNvSpPr>
              <a:spLocks noChangeArrowheads="1"/>
            </p:cNvSpPr>
            <p:nvPr/>
          </p:nvSpPr>
          <p:spPr bwMode="auto">
            <a:xfrm>
              <a:off x="3312" y="452"/>
              <a:ext cx="48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6451" name="AutoShape 139"/>
            <p:cNvSpPr>
              <a:spLocks noChangeArrowheads="1"/>
            </p:cNvSpPr>
            <p:nvPr/>
          </p:nvSpPr>
          <p:spPr bwMode="auto">
            <a:xfrm>
              <a:off x="672" y="404"/>
              <a:ext cx="2686" cy="144"/>
            </a:xfrm>
            <a:prstGeom prst="leftArrow">
              <a:avLst>
                <a:gd name="adj1" fmla="val 39417"/>
                <a:gd name="adj2" fmla="val 164853"/>
              </a:avLst>
            </a:prstGeom>
            <a:solidFill>
              <a:srgbClr val="0419E0"/>
            </a:solidFill>
            <a:ln w="9525">
              <a:solidFill>
                <a:srgbClr val="0419E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6452" name="Text Box 140"/>
            <p:cNvSpPr txBox="1">
              <a:spLocks noChangeArrowheads="1"/>
            </p:cNvSpPr>
            <p:nvPr/>
          </p:nvSpPr>
          <p:spPr bwMode="auto">
            <a:xfrm>
              <a:off x="768" y="164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⑧</a:t>
              </a:r>
            </a:p>
          </p:txBody>
        </p:sp>
      </p:grpSp>
      <p:grpSp>
        <p:nvGrpSpPr>
          <p:cNvPr id="18" name="Group 141"/>
          <p:cNvGrpSpPr>
            <a:grpSpLocks/>
          </p:cNvGrpSpPr>
          <p:nvPr/>
        </p:nvGrpSpPr>
        <p:grpSpPr bwMode="auto">
          <a:xfrm>
            <a:off x="3594100" y="2449513"/>
            <a:ext cx="1219200" cy="723900"/>
            <a:chOff x="2264" y="1543"/>
            <a:chExt cx="768" cy="456"/>
          </a:xfrm>
        </p:grpSpPr>
        <p:sp>
          <p:nvSpPr>
            <p:cNvPr id="16448" name="Rectangle 142"/>
            <p:cNvSpPr>
              <a:spLocks noChangeArrowheads="1"/>
            </p:cNvSpPr>
            <p:nvPr/>
          </p:nvSpPr>
          <p:spPr bwMode="auto">
            <a:xfrm>
              <a:off x="2264" y="1584"/>
              <a:ext cx="768" cy="415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6449" name="Oval 143"/>
            <p:cNvSpPr>
              <a:spLocks noChangeArrowheads="1"/>
            </p:cNvSpPr>
            <p:nvPr/>
          </p:nvSpPr>
          <p:spPr bwMode="auto">
            <a:xfrm>
              <a:off x="2888" y="1543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40112" name="Rectangle 144"/>
          <p:cNvSpPr>
            <a:spLocks noChangeArrowheads="1"/>
          </p:cNvSpPr>
          <p:nvPr/>
        </p:nvSpPr>
        <p:spPr bwMode="auto">
          <a:xfrm>
            <a:off x="4451350" y="1300163"/>
            <a:ext cx="1524000" cy="328612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/>
          </a:p>
        </p:txBody>
      </p:sp>
      <p:sp>
        <p:nvSpPr>
          <p:cNvPr id="340113" name="Rectangle 145"/>
          <p:cNvSpPr>
            <a:spLocks noChangeArrowheads="1"/>
          </p:cNvSpPr>
          <p:nvPr/>
        </p:nvSpPr>
        <p:spPr bwMode="auto">
          <a:xfrm>
            <a:off x="4435475" y="1879600"/>
            <a:ext cx="1524000" cy="328613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/>
          </a:p>
        </p:txBody>
      </p:sp>
      <p:sp>
        <p:nvSpPr>
          <p:cNvPr id="340114" name="Line 146"/>
          <p:cNvSpPr>
            <a:spLocks noChangeShapeType="1"/>
          </p:cNvSpPr>
          <p:nvPr/>
        </p:nvSpPr>
        <p:spPr bwMode="auto">
          <a:xfrm flipV="1">
            <a:off x="3941763" y="3667125"/>
            <a:ext cx="0" cy="196850"/>
          </a:xfrm>
          <a:prstGeom prst="line">
            <a:avLst/>
          </a:prstGeom>
          <a:noFill/>
          <a:ln w="38100">
            <a:solidFill>
              <a:srgbClr val="0419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0115" name="Line 147"/>
          <p:cNvSpPr>
            <a:spLocks noChangeShapeType="1"/>
          </p:cNvSpPr>
          <p:nvPr/>
        </p:nvSpPr>
        <p:spPr bwMode="auto">
          <a:xfrm flipV="1">
            <a:off x="3941763" y="3175000"/>
            <a:ext cx="0" cy="196850"/>
          </a:xfrm>
          <a:prstGeom prst="line">
            <a:avLst/>
          </a:prstGeom>
          <a:noFill/>
          <a:ln w="38100">
            <a:solidFill>
              <a:srgbClr val="0419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0116" name="Freeform 148"/>
          <p:cNvSpPr>
            <a:spLocks/>
          </p:cNvSpPr>
          <p:nvPr/>
        </p:nvSpPr>
        <p:spPr bwMode="auto">
          <a:xfrm>
            <a:off x="5195888" y="1619250"/>
            <a:ext cx="1587" cy="271463"/>
          </a:xfrm>
          <a:custGeom>
            <a:avLst/>
            <a:gdLst>
              <a:gd name="T0" fmla="*/ 0 w 1"/>
              <a:gd name="T1" fmla="*/ 2147483647 h 171"/>
              <a:gd name="T2" fmla="*/ 0 w 1"/>
              <a:gd name="T3" fmla="*/ 0 h 171"/>
              <a:gd name="T4" fmla="*/ 0 60000 65536"/>
              <a:gd name="T5" fmla="*/ 0 60000 65536"/>
              <a:gd name="T6" fmla="*/ 0 w 1"/>
              <a:gd name="T7" fmla="*/ 0 h 171"/>
              <a:gd name="T8" fmla="*/ 1 w 1"/>
              <a:gd name="T9" fmla="*/ 171 h 1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71">
                <a:moveTo>
                  <a:pt x="0" y="171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419E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" name="Group 149"/>
          <p:cNvGrpSpPr>
            <a:grpSpLocks/>
          </p:cNvGrpSpPr>
          <p:nvPr/>
        </p:nvGrpSpPr>
        <p:grpSpPr bwMode="auto">
          <a:xfrm>
            <a:off x="3613150" y="3863975"/>
            <a:ext cx="604838" cy="330200"/>
            <a:chOff x="2276" y="2434"/>
            <a:chExt cx="381" cy="208"/>
          </a:xfrm>
        </p:grpSpPr>
        <p:sp>
          <p:nvSpPr>
            <p:cNvPr id="16446" name="Rectangle 150"/>
            <p:cNvSpPr>
              <a:spLocks noChangeArrowheads="1"/>
            </p:cNvSpPr>
            <p:nvPr/>
          </p:nvSpPr>
          <p:spPr bwMode="auto">
            <a:xfrm>
              <a:off x="2276" y="2489"/>
              <a:ext cx="381" cy="15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6447" name="Oval 151"/>
            <p:cNvSpPr>
              <a:spLocks noChangeArrowheads="1"/>
            </p:cNvSpPr>
            <p:nvPr/>
          </p:nvSpPr>
          <p:spPr bwMode="auto">
            <a:xfrm>
              <a:off x="2458" y="2434"/>
              <a:ext cx="48" cy="42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" name="Group 152"/>
          <p:cNvGrpSpPr>
            <a:grpSpLocks/>
          </p:cNvGrpSpPr>
          <p:nvPr/>
        </p:nvGrpSpPr>
        <p:grpSpPr bwMode="auto">
          <a:xfrm>
            <a:off x="3613150" y="3352800"/>
            <a:ext cx="604838" cy="314325"/>
            <a:chOff x="2276" y="2112"/>
            <a:chExt cx="381" cy="198"/>
          </a:xfrm>
        </p:grpSpPr>
        <p:sp>
          <p:nvSpPr>
            <p:cNvPr id="16444" name="Rectangle 153"/>
            <p:cNvSpPr>
              <a:spLocks noChangeArrowheads="1"/>
            </p:cNvSpPr>
            <p:nvPr/>
          </p:nvSpPr>
          <p:spPr bwMode="auto">
            <a:xfrm>
              <a:off x="2276" y="2157"/>
              <a:ext cx="381" cy="15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6445" name="Oval 154"/>
            <p:cNvSpPr>
              <a:spLocks noChangeArrowheads="1"/>
            </p:cNvSpPr>
            <p:nvPr/>
          </p:nvSpPr>
          <p:spPr bwMode="auto">
            <a:xfrm>
              <a:off x="2458" y="2112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40123" name="Rectangle 155"/>
          <p:cNvSpPr>
            <a:spLocks noChangeArrowheads="1"/>
          </p:cNvSpPr>
          <p:nvPr/>
        </p:nvSpPr>
        <p:spPr bwMode="auto">
          <a:xfrm>
            <a:off x="3597275" y="5773738"/>
            <a:ext cx="3200400" cy="328612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latin typeface="Times New Roman" panose="02020603050405020304" pitchFamily="18" charset="0"/>
              </a:rPr>
              <a:t>设备选择电路</a:t>
            </a:r>
          </a:p>
        </p:txBody>
      </p:sp>
      <p:sp>
        <p:nvSpPr>
          <p:cNvPr id="340124" name="AutoShape 156"/>
          <p:cNvSpPr>
            <a:spLocks noChangeArrowheads="1"/>
          </p:cNvSpPr>
          <p:nvPr/>
        </p:nvSpPr>
        <p:spPr bwMode="auto">
          <a:xfrm>
            <a:off x="976313" y="5773738"/>
            <a:ext cx="2590800" cy="261937"/>
          </a:xfrm>
          <a:prstGeom prst="rightArrow">
            <a:avLst>
              <a:gd name="adj1" fmla="val 50000"/>
              <a:gd name="adj2" fmla="val 164254"/>
            </a:avLst>
          </a:prstGeom>
          <a:solidFill>
            <a:srgbClr val="0419E0"/>
          </a:solidFill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/>
          </a:p>
        </p:txBody>
      </p:sp>
      <p:sp>
        <p:nvSpPr>
          <p:cNvPr id="340125" name="AutoShape 157"/>
          <p:cNvSpPr>
            <a:spLocks noChangeArrowheads="1"/>
          </p:cNvSpPr>
          <p:nvPr/>
        </p:nvSpPr>
        <p:spPr bwMode="auto">
          <a:xfrm>
            <a:off x="844550" y="6318250"/>
            <a:ext cx="2743200" cy="304800"/>
          </a:xfrm>
          <a:prstGeom prst="leftArrow">
            <a:avLst>
              <a:gd name="adj1" fmla="val 58333"/>
              <a:gd name="adj2" fmla="val 135958"/>
            </a:avLst>
          </a:prstGeom>
          <a:solidFill>
            <a:srgbClr val="0419E0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/>
          </a:p>
        </p:txBody>
      </p:sp>
      <p:sp>
        <p:nvSpPr>
          <p:cNvPr id="340126" name="Freeform 158"/>
          <p:cNvSpPr>
            <a:spLocks/>
          </p:cNvSpPr>
          <p:nvPr/>
        </p:nvSpPr>
        <p:spPr bwMode="auto">
          <a:xfrm>
            <a:off x="1997075" y="5311775"/>
            <a:ext cx="2209800" cy="461963"/>
          </a:xfrm>
          <a:custGeom>
            <a:avLst/>
            <a:gdLst>
              <a:gd name="T0" fmla="*/ 2147483647 w 1392"/>
              <a:gd name="T1" fmla="*/ 0 h 336"/>
              <a:gd name="T2" fmla="*/ 0 w 1392"/>
              <a:gd name="T3" fmla="*/ 0 h 336"/>
              <a:gd name="T4" fmla="*/ 0 w 1392"/>
              <a:gd name="T5" fmla="*/ 2147483647 h 336"/>
              <a:gd name="T6" fmla="*/ 2147483647 w 1392"/>
              <a:gd name="T7" fmla="*/ 2147483647 h 336"/>
              <a:gd name="T8" fmla="*/ 2147483647 w 1392"/>
              <a:gd name="T9" fmla="*/ 2147483647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2"/>
              <a:gd name="T16" fmla="*/ 0 h 336"/>
              <a:gd name="T17" fmla="*/ 1392 w 1392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2" h="336">
                <a:moveTo>
                  <a:pt x="240" y="0"/>
                </a:moveTo>
                <a:lnTo>
                  <a:pt x="0" y="0"/>
                </a:lnTo>
                <a:lnTo>
                  <a:pt x="0" y="240"/>
                </a:lnTo>
                <a:lnTo>
                  <a:pt x="1392" y="240"/>
                </a:lnTo>
                <a:lnTo>
                  <a:pt x="1392" y="336"/>
                </a:lnTo>
              </a:path>
            </a:pathLst>
          </a:custGeom>
          <a:noFill/>
          <a:ln w="38100">
            <a:solidFill>
              <a:srgbClr val="0419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1" name="Group 159"/>
          <p:cNvGrpSpPr>
            <a:grpSpLocks/>
          </p:cNvGrpSpPr>
          <p:nvPr/>
        </p:nvGrpSpPr>
        <p:grpSpPr bwMode="auto">
          <a:xfrm>
            <a:off x="4572000" y="4724400"/>
            <a:ext cx="1225550" cy="396875"/>
            <a:chOff x="2880" y="2976"/>
            <a:chExt cx="772" cy="250"/>
          </a:xfrm>
        </p:grpSpPr>
        <p:grpSp>
          <p:nvGrpSpPr>
            <p:cNvPr id="16438" name="Group 160"/>
            <p:cNvGrpSpPr>
              <a:grpSpLocks/>
            </p:cNvGrpSpPr>
            <p:nvPr/>
          </p:nvGrpSpPr>
          <p:grpSpPr bwMode="auto">
            <a:xfrm>
              <a:off x="3456" y="2976"/>
              <a:ext cx="196" cy="250"/>
              <a:chOff x="2832" y="2880"/>
              <a:chExt cx="196" cy="300"/>
            </a:xfrm>
          </p:grpSpPr>
          <p:sp>
            <p:nvSpPr>
              <p:cNvPr id="16442" name="Rectangle 161"/>
              <p:cNvSpPr>
                <a:spLocks noChangeArrowheads="1"/>
              </p:cNvSpPr>
              <p:nvPr/>
            </p:nvSpPr>
            <p:spPr bwMode="auto">
              <a:xfrm>
                <a:off x="2832" y="2880"/>
                <a:ext cx="192" cy="28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443" name="Text Box 162"/>
              <p:cNvSpPr txBox="1">
                <a:spLocks noChangeArrowheads="1"/>
              </p:cNvSpPr>
              <p:nvPr/>
            </p:nvSpPr>
            <p:spPr bwMode="auto">
              <a:xfrm>
                <a:off x="2832" y="2880"/>
                <a:ext cx="196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16439" name="Group 163"/>
            <p:cNvGrpSpPr>
              <a:grpSpLocks/>
            </p:cNvGrpSpPr>
            <p:nvPr/>
          </p:nvGrpSpPr>
          <p:grpSpPr bwMode="auto">
            <a:xfrm>
              <a:off x="2880" y="2976"/>
              <a:ext cx="196" cy="250"/>
              <a:chOff x="2832" y="2880"/>
              <a:chExt cx="196" cy="300"/>
            </a:xfrm>
          </p:grpSpPr>
          <p:sp>
            <p:nvSpPr>
              <p:cNvPr id="16440" name="Rectangle 164"/>
              <p:cNvSpPr>
                <a:spLocks noChangeArrowheads="1"/>
              </p:cNvSpPr>
              <p:nvPr/>
            </p:nvSpPr>
            <p:spPr bwMode="auto">
              <a:xfrm>
                <a:off x="2832" y="2880"/>
                <a:ext cx="192" cy="28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441" name="Text Box 165"/>
              <p:cNvSpPr txBox="1">
                <a:spLocks noChangeArrowheads="1"/>
              </p:cNvSpPr>
              <p:nvPr/>
            </p:nvSpPr>
            <p:spPr bwMode="auto">
              <a:xfrm>
                <a:off x="2832" y="2880"/>
                <a:ext cx="196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</p:grpSp>
      <p:sp>
        <p:nvSpPr>
          <p:cNvPr id="340134" name="Freeform 166"/>
          <p:cNvSpPr>
            <a:spLocks/>
          </p:cNvSpPr>
          <p:nvPr/>
        </p:nvSpPr>
        <p:spPr bwMode="auto">
          <a:xfrm>
            <a:off x="3749675" y="4191000"/>
            <a:ext cx="1588" cy="304800"/>
          </a:xfrm>
          <a:custGeom>
            <a:avLst/>
            <a:gdLst>
              <a:gd name="T0" fmla="*/ 0 w 1"/>
              <a:gd name="T1" fmla="*/ 2147483647 h 192"/>
              <a:gd name="T2" fmla="*/ 0 w 1"/>
              <a:gd name="T3" fmla="*/ 0 h 192"/>
              <a:gd name="T4" fmla="*/ 0 60000 65536"/>
              <a:gd name="T5" fmla="*/ 0 60000 65536"/>
              <a:gd name="T6" fmla="*/ 0 w 1"/>
              <a:gd name="T7" fmla="*/ 0 h 192"/>
              <a:gd name="T8" fmla="*/ 1 w 1"/>
              <a:gd name="T9" fmla="*/ 192 h 19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92">
                <a:moveTo>
                  <a:pt x="0" y="192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419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0135" name="Text Box 167"/>
          <p:cNvSpPr txBox="1">
            <a:spLocks noChangeArrowheads="1"/>
          </p:cNvSpPr>
          <p:nvPr/>
        </p:nvSpPr>
        <p:spPr bwMode="auto">
          <a:xfrm>
            <a:off x="5603875" y="381000"/>
            <a:ext cx="2549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以输入为例</a:t>
            </a:r>
          </a:p>
        </p:txBody>
      </p:sp>
      <p:grpSp>
        <p:nvGrpSpPr>
          <p:cNvPr id="24" name="Group 168"/>
          <p:cNvGrpSpPr>
            <a:grpSpLocks/>
          </p:cNvGrpSpPr>
          <p:nvPr/>
        </p:nvGrpSpPr>
        <p:grpSpPr bwMode="auto">
          <a:xfrm>
            <a:off x="6034088" y="3951288"/>
            <a:ext cx="2366962" cy="560387"/>
            <a:chOff x="3799" y="2496"/>
            <a:chExt cx="1491" cy="353"/>
          </a:xfrm>
        </p:grpSpPr>
        <p:sp>
          <p:nvSpPr>
            <p:cNvPr id="16436" name="Freeform 169"/>
            <p:cNvSpPr>
              <a:spLocks/>
            </p:cNvSpPr>
            <p:nvPr/>
          </p:nvSpPr>
          <p:spPr bwMode="auto">
            <a:xfrm>
              <a:off x="3799" y="2730"/>
              <a:ext cx="1491" cy="119"/>
            </a:xfrm>
            <a:custGeom>
              <a:avLst/>
              <a:gdLst>
                <a:gd name="T0" fmla="*/ 0 w 1730"/>
                <a:gd name="T1" fmla="*/ 63 h 139"/>
                <a:gd name="T2" fmla="*/ 2 w 1730"/>
                <a:gd name="T3" fmla="*/ 0 h 139"/>
                <a:gd name="T4" fmla="*/ 822 w 1730"/>
                <a:gd name="T5" fmla="*/ 0 h 139"/>
                <a:gd name="T6" fmla="*/ 0 60000 65536"/>
                <a:gd name="T7" fmla="*/ 0 60000 65536"/>
                <a:gd name="T8" fmla="*/ 0 60000 65536"/>
                <a:gd name="T9" fmla="*/ 0 w 1730"/>
                <a:gd name="T10" fmla="*/ 0 h 139"/>
                <a:gd name="T11" fmla="*/ 1730 w 1730"/>
                <a:gd name="T12" fmla="*/ 139 h 1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0" h="139">
                  <a:moveTo>
                    <a:pt x="0" y="139"/>
                  </a:moveTo>
                  <a:lnTo>
                    <a:pt x="2" y="0"/>
                  </a:lnTo>
                  <a:lnTo>
                    <a:pt x="1730" y="0"/>
                  </a:lnTo>
                </a:path>
              </a:pathLst>
            </a:custGeom>
            <a:noFill/>
            <a:ln w="38100">
              <a:solidFill>
                <a:srgbClr val="0419E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7" name="Text Box 170"/>
            <p:cNvSpPr txBox="1">
              <a:spLocks noChangeArrowheads="1"/>
            </p:cNvSpPr>
            <p:nvPr/>
          </p:nvSpPr>
          <p:spPr bwMode="auto">
            <a:xfrm>
              <a:off x="4792" y="2496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②</a:t>
              </a:r>
            </a:p>
          </p:txBody>
        </p:sp>
      </p:grpSp>
      <p:sp>
        <p:nvSpPr>
          <p:cNvPr id="340139" name="Rectangle 17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</a:p>
        </p:txBody>
      </p:sp>
      <p:grpSp>
        <p:nvGrpSpPr>
          <p:cNvPr id="25" name="Group 172"/>
          <p:cNvGrpSpPr>
            <a:grpSpLocks/>
          </p:cNvGrpSpPr>
          <p:nvPr/>
        </p:nvGrpSpPr>
        <p:grpSpPr bwMode="auto">
          <a:xfrm>
            <a:off x="6829425" y="6003925"/>
            <a:ext cx="1600200" cy="636588"/>
            <a:chOff x="4302" y="3782"/>
            <a:chExt cx="1008" cy="401"/>
          </a:xfrm>
        </p:grpSpPr>
        <p:sp>
          <p:nvSpPr>
            <p:cNvPr id="16434" name="AutoShape 173"/>
            <p:cNvSpPr>
              <a:spLocks noChangeArrowheads="1"/>
            </p:cNvSpPr>
            <p:nvPr/>
          </p:nvSpPr>
          <p:spPr bwMode="auto">
            <a:xfrm>
              <a:off x="4302" y="3975"/>
              <a:ext cx="1008" cy="208"/>
            </a:xfrm>
            <a:prstGeom prst="leftArrow">
              <a:avLst>
                <a:gd name="adj1" fmla="val 50000"/>
                <a:gd name="adj2" fmla="val 88465"/>
              </a:avLst>
            </a:prstGeom>
            <a:solidFill>
              <a:srgbClr val="0419E0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6435" name="Text Box 174"/>
            <p:cNvSpPr txBox="1">
              <a:spLocks noChangeArrowheads="1"/>
            </p:cNvSpPr>
            <p:nvPr/>
          </p:nvSpPr>
          <p:spPr bwMode="auto">
            <a:xfrm>
              <a:off x="4802" y="3782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③</a:t>
              </a:r>
            </a:p>
          </p:txBody>
        </p:sp>
      </p:grpSp>
      <p:grpSp>
        <p:nvGrpSpPr>
          <p:cNvPr id="26" name="Group 175"/>
          <p:cNvGrpSpPr>
            <a:grpSpLocks/>
          </p:cNvGrpSpPr>
          <p:nvPr/>
        </p:nvGrpSpPr>
        <p:grpSpPr bwMode="auto">
          <a:xfrm>
            <a:off x="4054475" y="2463800"/>
            <a:ext cx="2895600" cy="1878013"/>
            <a:chOff x="2554" y="1552"/>
            <a:chExt cx="1824" cy="1183"/>
          </a:xfrm>
        </p:grpSpPr>
        <p:sp>
          <p:nvSpPr>
            <p:cNvPr id="16430" name="Freeform 176"/>
            <p:cNvSpPr>
              <a:spLocks/>
            </p:cNvSpPr>
            <p:nvPr/>
          </p:nvSpPr>
          <p:spPr bwMode="auto">
            <a:xfrm>
              <a:off x="2554" y="1552"/>
              <a:ext cx="1707" cy="1183"/>
            </a:xfrm>
            <a:custGeom>
              <a:avLst/>
              <a:gdLst>
                <a:gd name="T0" fmla="*/ 0 w 1707"/>
                <a:gd name="T1" fmla="*/ 1100 h 1183"/>
                <a:gd name="T2" fmla="*/ 0 w 1707"/>
                <a:gd name="T3" fmla="*/ 1183 h 1183"/>
                <a:gd name="T4" fmla="*/ 720 w 1707"/>
                <a:gd name="T5" fmla="*/ 1183 h 1183"/>
                <a:gd name="T6" fmla="*/ 719 w 1707"/>
                <a:gd name="T7" fmla="*/ 0 h 1183"/>
                <a:gd name="T8" fmla="*/ 1707 w 1707"/>
                <a:gd name="T9" fmla="*/ 2 h 1183"/>
                <a:gd name="T10" fmla="*/ 1707 w 1707"/>
                <a:gd name="T11" fmla="*/ 56 h 11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7"/>
                <a:gd name="T19" fmla="*/ 0 h 1183"/>
                <a:gd name="T20" fmla="*/ 1707 w 1707"/>
                <a:gd name="T21" fmla="*/ 1183 h 11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7" h="1183">
                  <a:moveTo>
                    <a:pt x="0" y="1100"/>
                  </a:moveTo>
                  <a:lnTo>
                    <a:pt x="0" y="1183"/>
                  </a:lnTo>
                  <a:lnTo>
                    <a:pt x="720" y="1183"/>
                  </a:lnTo>
                  <a:lnTo>
                    <a:pt x="719" y="0"/>
                  </a:lnTo>
                  <a:lnTo>
                    <a:pt x="1707" y="2"/>
                  </a:lnTo>
                  <a:lnTo>
                    <a:pt x="1707" y="56"/>
                  </a:lnTo>
                </a:path>
              </a:pathLst>
            </a:custGeom>
            <a:noFill/>
            <a:ln w="38100">
              <a:solidFill>
                <a:srgbClr val="0419E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6431" name="Group 177"/>
            <p:cNvGrpSpPr>
              <a:grpSpLocks/>
            </p:cNvGrpSpPr>
            <p:nvPr/>
          </p:nvGrpSpPr>
          <p:grpSpPr bwMode="auto">
            <a:xfrm>
              <a:off x="3648" y="1603"/>
              <a:ext cx="730" cy="459"/>
              <a:chOff x="3648" y="1612"/>
              <a:chExt cx="730" cy="459"/>
            </a:xfrm>
          </p:grpSpPr>
          <p:sp>
            <p:nvSpPr>
              <p:cNvPr id="16432" name="Rectangle 178"/>
              <p:cNvSpPr>
                <a:spLocks noChangeArrowheads="1"/>
              </p:cNvSpPr>
              <p:nvPr/>
            </p:nvSpPr>
            <p:spPr bwMode="auto">
              <a:xfrm>
                <a:off x="3648" y="1653"/>
                <a:ext cx="730" cy="418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433" name="Oval 179"/>
              <p:cNvSpPr>
                <a:spLocks noChangeArrowheads="1"/>
              </p:cNvSpPr>
              <p:nvPr/>
            </p:nvSpPr>
            <p:spPr bwMode="auto">
              <a:xfrm>
                <a:off x="4234" y="161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40148" name="Line 180"/>
          <p:cNvSpPr>
            <a:spLocks noChangeShapeType="1"/>
          </p:cNvSpPr>
          <p:nvPr/>
        </p:nvSpPr>
        <p:spPr bwMode="auto">
          <a:xfrm>
            <a:off x="5959475" y="2028825"/>
            <a:ext cx="2286000" cy="0"/>
          </a:xfrm>
          <a:prstGeom prst="line">
            <a:avLst/>
          </a:prstGeom>
          <a:noFill/>
          <a:ln w="28575">
            <a:solidFill>
              <a:srgbClr val="0419E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8" name="Group 181"/>
          <p:cNvGrpSpPr>
            <a:grpSpLocks/>
          </p:cNvGrpSpPr>
          <p:nvPr/>
        </p:nvGrpSpPr>
        <p:grpSpPr bwMode="auto">
          <a:xfrm>
            <a:off x="1130300" y="1905000"/>
            <a:ext cx="7113588" cy="609600"/>
            <a:chOff x="712" y="1200"/>
            <a:chExt cx="4481" cy="384"/>
          </a:xfrm>
        </p:grpSpPr>
        <p:grpSp>
          <p:nvGrpSpPr>
            <p:cNvPr id="16422" name="Group 182"/>
            <p:cNvGrpSpPr>
              <a:grpSpLocks/>
            </p:cNvGrpSpPr>
            <p:nvPr/>
          </p:nvGrpSpPr>
          <p:grpSpPr bwMode="auto">
            <a:xfrm>
              <a:off x="712" y="1200"/>
              <a:ext cx="2202" cy="384"/>
              <a:chOff x="712" y="1200"/>
              <a:chExt cx="2202" cy="384"/>
            </a:xfrm>
          </p:grpSpPr>
          <p:grpSp>
            <p:nvGrpSpPr>
              <p:cNvPr id="16426" name="Group 183"/>
              <p:cNvGrpSpPr>
                <a:grpSpLocks/>
              </p:cNvGrpSpPr>
              <p:nvPr/>
            </p:nvGrpSpPr>
            <p:grpSpPr bwMode="auto">
              <a:xfrm>
                <a:off x="712" y="1200"/>
                <a:ext cx="1650" cy="384"/>
                <a:chOff x="712" y="1200"/>
                <a:chExt cx="1650" cy="384"/>
              </a:xfrm>
            </p:grpSpPr>
            <p:sp>
              <p:nvSpPr>
                <p:cNvPr id="16428" name="Freeform 184"/>
                <p:cNvSpPr>
                  <a:spLocks/>
                </p:cNvSpPr>
                <p:nvPr/>
              </p:nvSpPr>
              <p:spPr bwMode="auto">
                <a:xfrm>
                  <a:off x="712" y="1454"/>
                  <a:ext cx="1650" cy="130"/>
                </a:xfrm>
                <a:custGeom>
                  <a:avLst/>
                  <a:gdLst>
                    <a:gd name="T0" fmla="*/ 4336 w 1296"/>
                    <a:gd name="T1" fmla="*/ 87 h 144"/>
                    <a:gd name="T2" fmla="*/ 4336 w 1296"/>
                    <a:gd name="T3" fmla="*/ 0 h 144"/>
                    <a:gd name="T4" fmla="*/ 0 w 1296"/>
                    <a:gd name="T5" fmla="*/ 0 h 144"/>
                    <a:gd name="T6" fmla="*/ 0 60000 65536"/>
                    <a:gd name="T7" fmla="*/ 0 60000 65536"/>
                    <a:gd name="T8" fmla="*/ 0 60000 65536"/>
                    <a:gd name="T9" fmla="*/ 0 w 1296"/>
                    <a:gd name="T10" fmla="*/ 0 h 144"/>
                    <a:gd name="T11" fmla="*/ 1296 w 1296"/>
                    <a:gd name="T12" fmla="*/ 144 h 1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296" h="144">
                      <a:moveTo>
                        <a:pt x="1296" y="144"/>
                      </a:moveTo>
                      <a:lnTo>
                        <a:pt x="1296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8100">
                  <a:solidFill>
                    <a:srgbClr val="0419E0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429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768" y="1200"/>
                  <a:ext cx="27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⑥</a:t>
                  </a:r>
                </a:p>
              </p:txBody>
            </p:sp>
          </p:grpSp>
          <p:sp>
            <p:nvSpPr>
              <p:cNvPr id="16427" name="Freeform 186"/>
              <p:cNvSpPr>
                <a:spLocks/>
              </p:cNvSpPr>
              <p:nvPr/>
            </p:nvSpPr>
            <p:spPr bwMode="auto">
              <a:xfrm>
                <a:off x="2913" y="1395"/>
                <a:ext cx="1" cy="147"/>
              </a:xfrm>
              <a:custGeom>
                <a:avLst/>
                <a:gdLst>
                  <a:gd name="T0" fmla="*/ 0 w 1"/>
                  <a:gd name="T1" fmla="*/ 147 h 147"/>
                  <a:gd name="T2" fmla="*/ 0 w 1"/>
                  <a:gd name="T3" fmla="*/ 0 h 147"/>
                  <a:gd name="T4" fmla="*/ 0 60000 65536"/>
                  <a:gd name="T5" fmla="*/ 0 60000 65536"/>
                  <a:gd name="T6" fmla="*/ 0 w 1"/>
                  <a:gd name="T7" fmla="*/ 0 h 147"/>
                  <a:gd name="T8" fmla="*/ 1 w 1"/>
                  <a:gd name="T9" fmla="*/ 147 h 14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47">
                    <a:moveTo>
                      <a:pt x="0" y="147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419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6423" name="Group 187"/>
            <p:cNvGrpSpPr>
              <a:grpSpLocks/>
            </p:cNvGrpSpPr>
            <p:nvPr/>
          </p:nvGrpSpPr>
          <p:grpSpPr bwMode="auto">
            <a:xfrm>
              <a:off x="3360" y="1390"/>
              <a:ext cx="1833" cy="83"/>
              <a:chOff x="3360" y="1399"/>
              <a:chExt cx="1833" cy="83"/>
            </a:xfrm>
          </p:grpSpPr>
          <p:sp>
            <p:nvSpPr>
              <p:cNvPr id="16424" name="Freeform 188"/>
              <p:cNvSpPr>
                <a:spLocks/>
              </p:cNvSpPr>
              <p:nvPr/>
            </p:nvSpPr>
            <p:spPr bwMode="auto">
              <a:xfrm>
                <a:off x="3360" y="1399"/>
                <a:ext cx="1440" cy="83"/>
              </a:xfrm>
              <a:custGeom>
                <a:avLst/>
                <a:gdLst>
                  <a:gd name="T0" fmla="*/ 1440 w 1440"/>
                  <a:gd name="T1" fmla="*/ 47 h 96"/>
                  <a:gd name="T2" fmla="*/ 0 w 1440"/>
                  <a:gd name="T3" fmla="*/ 47 h 96"/>
                  <a:gd name="T4" fmla="*/ 0 w 1440"/>
                  <a:gd name="T5" fmla="*/ 0 h 96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96"/>
                  <a:gd name="T11" fmla="*/ 1440 w 1440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96">
                    <a:moveTo>
                      <a:pt x="1440" y="96"/>
                    </a:moveTo>
                    <a:lnTo>
                      <a:pt x="0" y="96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419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25" name="Freeform 189"/>
              <p:cNvSpPr>
                <a:spLocks/>
              </p:cNvSpPr>
              <p:nvPr/>
            </p:nvSpPr>
            <p:spPr bwMode="auto">
              <a:xfrm>
                <a:off x="4773" y="1477"/>
                <a:ext cx="420" cy="1"/>
              </a:xfrm>
              <a:custGeom>
                <a:avLst/>
                <a:gdLst>
                  <a:gd name="T0" fmla="*/ 420 w 420"/>
                  <a:gd name="T1" fmla="*/ 0 h 1"/>
                  <a:gd name="T2" fmla="*/ 0 w 420"/>
                  <a:gd name="T3" fmla="*/ 0 h 1"/>
                  <a:gd name="T4" fmla="*/ 0 60000 65536"/>
                  <a:gd name="T5" fmla="*/ 0 60000 65536"/>
                  <a:gd name="T6" fmla="*/ 0 w 420"/>
                  <a:gd name="T7" fmla="*/ 0 h 1"/>
                  <a:gd name="T8" fmla="*/ 420 w 42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20" h="1">
                    <a:moveTo>
                      <a:pt x="420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419E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91" name="日期占位符 19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6109401-209A-47D9-918A-FB34F9F4659C}" type="datetime1">
              <a:rPr lang="zh-CN" altLang="en-US"/>
              <a:pPr>
                <a:defRPr/>
              </a:pPr>
              <a:t>2018/11/28</a:t>
            </a:fld>
            <a:endParaRPr lang="en-US" altLang="zh-CN"/>
          </a:p>
        </p:txBody>
      </p:sp>
      <p:sp>
        <p:nvSpPr>
          <p:cNvPr id="192" name="灯片编号占位符 1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2ECA6F50-E7DB-442C-B7D6-24AC21910C9B}" type="slidenum">
              <a:rPr lang="zh-CN" altLang="en-US" sz="900">
                <a:solidFill>
                  <a:srgbClr val="898989"/>
                </a:solidFill>
              </a:rPr>
              <a:pPr eaLnBrk="1" hangingPunct="1"/>
              <a:t>39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09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4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4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34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34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34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340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34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9" dur="500"/>
                                        <p:tgtEl>
                                          <p:spTgt spid="34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34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5" dur="500"/>
                                        <p:tgtEl>
                                          <p:spTgt spid="34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0" dur="500"/>
                                        <p:tgtEl>
                                          <p:spTgt spid="34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4" dur="500"/>
                                        <p:tgtEl>
                                          <p:spTgt spid="34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4" dur="500"/>
                                        <p:tgtEl>
                                          <p:spTgt spid="34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4" dur="500"/>
                                        <p:tgtEl>
                                          <p:spTgt spid="34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076" grpId="0" animBg="1"/>
      <p:bldP spid="340087" grpId="0" animBg="1"/>
      <p:bldP spid="340088" grpId="0" animBg="1" autoUpdateAnimBg="0"/>
      <p:bldP spid="340112" grpId="0" animBg="1"/>
      <p:bldP spid="340113" grpId="0" animBg="1"/>
      <p:bldP spid="340114" grpId="0" animBg="1"/>
      <p:bldP spid="340115" grpId="0" animBg="1"/>
      <p:bldP spid="340116" grpId="0" animBg="1"/>
      <p:bldP spid="340123" grpId="0" animBg="1" autoUpdateAnimBg="0"/>
      <p:bldP spid="340124" grpId="0" animBg="1"/>
      <p:bldP spid="340125" grpId="0" animBg="1"/>
      <p:bldP spid="340126" grpId="0" animBg="1"/>
      <p:bldP spid="340134" grpId="0" animBg="1"/>
      <p:bldP spid="340135" grpId="0" autoUpdateAnimBg="0"/>
      <p:bldP spid="3401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9</a:t>
            </a:r>
            <a:r>
              <a:rPr lang="zh-CN" altLang="en-US" b="1" dirty="0" smtClean="0"/>
              <a:t>.1   概  述</a:t>
            </a:r>
          </a:p>
        </p:txBody>
      </p:sp>
      <p:sp>
        <p:nvSpPr>
          <p:cNvPr id="309251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685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一、输入输出系统的发展概况</a:t>
            </a:r>
          </a:p>
        </p:txBody>
      </p:sp>
      <p:sp>
        <p:nvSpPr>
          <p:cNvPr id="309252" name="Text Box 4"/>
          <p:cNvSpPr txBox="1">
            <a:spLocks noChangeArrowheads="1"/>
          </p:cNvSpPr>
          <p:nvPr/>
        </p:nvSpPr>
        <p:spPr bwMode="auto">
          <a:xfrm>
            <a:off x="838200" y="1878013"/>
            <a:ext cx="2057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1. 早期</a:t>
            </a:r>
          </a:p>
        </p:txBody>
      </p:sp>
      <p:sp>
        <p:nvSpPr>
          <p:cNvPr id="309253" name="Text Box 5"/>
          <p:cNvSpPr txBox="1">
            <a:spLocks noChangeArrowheads="1"/>
          </p:cNvSpPr>
          <p:nvPr/>
        </p:nvSpPr>
        <p:spPr bwMode="auto">
          <a:xfrm>
            <a:off x="1346200" y="2525713"/>
            <a:ext cx="215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分散连接</a:t>
            </a:r>
          </a:p>
        </p:txBody>
      </p:sp>
      <p:sp>
        <p:nvSpPr>
          <p:cNvPr id="309254" name="Text Box 6"/>
          <p:cNvSpPr txBox="1">
            <a:spLocks noChangeArrowheads="1"/>
          </p:cNvSpPr>
          <p:nvPr/>
        </p:nvSpPr>
        <p:spPr bwMode="auto">
          <a:xfrm>
            <a:off x="1346200" y="3048000"/>
            <a:ext cx="391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CPU </a:t>
            </a:r>
            <a:r>
              <a:rPr lang="zh-CN" altLang="en-US" sz="2400">
                <a:latin typeface="Times New Roman" panose="02020603050405020304" pitchFamily="18" charset="0"/>
              </a:rPr>
              <a:t>和 </a:t>
            </a:r>
            <a:r>
              <a:rPr lang="en-US" altLang="zh-CN" sz="2400">
                <a:latin typeface="Times New Roman" panose="02020603050405020304" pitchFamily="18" charset="0"/>
              </a:rPr>
              <a:t>I/O</a:t>
            </a:r>
            <a:r>
              <a:rPr lang="zh-CN" altLang="en-US" sz="2400">
                <a:latin typeface="Times New Roman" panose="02020603050405020304" pitchFamily="18" charset="0"/>
              </a:rPr>
              <a:t>设备  </a:t>
            </a:r>
            <a:r>
              <a:rPr lang="zh-CN" altLang="en-US" sz="2400">
                <a:solidFill>
                  <a:srgbClr val="0419E0"/>
                </a:solidFill>
                <a:latin typeface="Times New Roman" panose="02020603050405020304" pitchFamily="18" charset="0"/>
              </a:rPr>
              <a:t>串行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</a:rPr>
              <a:t>工作</a:t>
            </a:r>
          </a:p>
        </p:txBody>
      </p:sp>
      <p:sp>
        <p:nvSpPr>
          <p:cNvPr id="309255" name="Text Box 7"/>
          <p:cNvSpPr txBox="1">
            <a:spLocks noChangeArrowheads="1"/>
          </p:cNvSpPr>
          <p:nvPr/>
        </p:nvSpPr>
        <p:spPr bwMode="auto">
          <a:xfrm>
            <a:off x="5218113" y="30480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程序查询方式</a:t>
            </a:r>
          </a:p>
        </p:txBody>
      </p:sp>
      <p:sp>
        <p:nvSpPr>
          <p:cNvPr id="309256" name="Text Box 8"/>
          <p:cNvSpPr txBox="1">
            <a:spLocks noChangeArrowheads="1"/>
          </p:cNvSpPr>
          <p:nvPr/>
        </p:nvSpPr>
        <p:spPr bwMode="auto">
          <a:xfrm>
            <a:off x="838200" y="3578225"/>
            <a:ext cx="5410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2. 接口模块和 </a:t>
            </a:r>
            <a:r>
              <a:rPr lang="en-US" altLang="zh-CN" sz="3200">
                <a:latin typeface="Times New Roman" panose="02020603050405020304" pitchFamily="18" charset="0"/>
              </a:rPr>
              <a:t>DMA </a:t>
            </a:r>
            <a:r>
              <a:rPr lang="zh-CN" altLang="en-US" sz="3200">
                <a:latin typeface="Times New Roman" panose="02020603050405020304" pitchFamily="18" charset="0"/>
              </a:rPr>
              <a:t>阶段</a:t>
            </a:r>
          </a:p>
        </p:txBody>
      </p:sp>
      <p:sp>
        <p:nvSpPr>
          <p:cNvPr id="309257" name="Text Box 9"/>
          <p:cNvSpPr txBox="1">
            <a:spLocks noChangeArrowheads="1"/>
          </p:cNvSpPr>
          <p:nvPr/>
        </p:nvSpPr>
        <p:spPr bwMode="auto">
          <a:xfrm>
            <a:off x="1346200" y="4227513"/>
            <a:ext cx="193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总线连接</a:t>
            </a:r>
          </a:p>
        </p:txBody>
      </p:sp>
      <p:sp>
        <p:nvSpPr>
          <p:cNvPr id="309258" name="Text Box 10"/>
          <p:cNvSpPr txBox="1">
            <a:spLocks noChangeArrowheads="1"/>
          </p:cNvSpPr>
          <p:nvPr/>
        </p:nvSpPr>
        <p:spPr bwMode="auto">
          <a:xfrm>
            <a:off x="1346200" y="4754563"/>
            <a:ext cx="4233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CPU </a:t>
            </a:r>
            <a:r>
              <a:rPr lang="zh-CN" altLang="en-US" sz="2400">
                <a:latin typeface="Times New Roman" panose="02020603050405020304" pitchFamily="18" charset="0"/>
              </a:rPr>
              <a:t>和 </a:t>
            </a:r>
            <a:r>
              <a:rPr lang="en-US" altLang="zh-CN" sz="2400">
                <a:latin typeface="Times New Roman" panose="02020603050405020304" pitchFamily="18" charset="0"/>
              </a:rPr>
              <a:t>I/O</a:t>
            </a:r>
            <a:r>
              <a:rPr lang="zh-CN" altLang="en-US" sz="2400">
                <a:latin typeface="Times New Roman" panose="02020603050405020304" pitchFamily="18" charset="0"/>
              </a:rPr>
              <a:t>设备  </a:t>
            </a:r>
            <a:r>
              <a:rPr lang="zh-CN" altLang="en-US" sz="2400">
                <a:solidFill>
                  <a:srgbClr val="0419E0"/>
                </a:solidFill>
                <a:latin typeface="Times New Roman" panose="02020603050405020304" pitchFamily="18" charset="0"/>
              </a:rPr>
              <a:t>并行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</a:rPr>
              <a:t>工作</a:t>
            </a:r>
          </a:p>
        </p:txBody>
      </p:sp>
      <p:sp>
        <p:nvSpPr>
          <p:cNvPr id="309259" name="Text Box 11"/>
          <p:cNvSpPr txBox="1">
            <a:spLocks noChangeArrowheads="1"/>
          </p:cNvSpPr>
          <p:nvPr/>
        </p:nvSpPr>
        <p:spPr bwMode="auto">
          <a:xfrm>
            <a:off x="838200" y="5546725"/>
            <a:ext cx="487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3. 具有通道结构的阶段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309260" name="Text Box 12"/>
          <p:cNvSpPr txBox="1">
            <a:spLocks noChangeArrowheads="1"/>
          </p:cNvSpPr>
          <p:nvPr/>
        </p:nvSpPr>
        <p:spPr bwMode="auto">
          <a:xfrm>
            <a:off x="838200" y="6049963"/>
            <a:ext cx="510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4. 具有 </a:t>
            </a:r>
            <a:r>
              <a:rPr lang="en-US" altLang="zh-CN" sz="3200">
                <a:latin typeface="Times New Roman" panose="02020603050405020304" pitchFamily="18" charset="0"/>
              </a:rPr>
              <a:t>I/O </a:t>
            </a:r>
            <a:r>
              <a:rPr lang="zh-CN" altLang="en-US" sz="3200">
                <a:latin typeface="Times New Roman" panose="02020603050405020304" pitchFamily="18" charset="0"/>
              </a:rPr>
              <a:t>处理机的阶段</a:t>
            </a:r>
          </a:p>
        </p:txBody>
      </p:sp>
      <p:sp>
        <p:nvSpPr>
          <p:cNvPr id="309261" name="Text Box 13"/>
          <p:cNvSpPr txBox="1">
            <a:spLocks noChangeArrowheads="1"/>
          </p:cNvSpPr>
          <p:nvPr/>
        </p:nvSpPr>
        <p:spPr bwMode="auto">
          <a:xfrm>
            <a:off x="5368925" y="4454525"/>
            <a:ext cx="208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中断方式</a:t>
            </a:r>
          </a:p>
        </p:txBody>
      </p:sp>
      <p:sp>
        <p:nvSpPr>
          <p:cNvPr id="309262" name="Text Box 14"/>
          <p:cNvSpPr txBox="1">
            <a:spLocks noChangeArrowheads="1"/>
          </p:cNvSpPr>
          <p:nvPr/>
        </p:nvSpPr>
        <p:spPr bwMode="auto">
          <a:xfrm>
            <a:off x="5368925" y="5057775"/>
            <a:ext cx="208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DMA </a:t>
            </a:r>
            <a:r>
              <a:rPr lang="zh-CN" altLang="en-US" sz="2400">
                <a:latin typeface="Times New Roman" panose="02020603050405020304" pitchFamily="18" charset="0"/>
              </a:rPr>
              <a:t>方式</a:t>
            </a:r>
          </a:p>
        </p:txBody>
      </p:sp>
      <p:sp>
        <p:nvSpPr>
          <p:cNvPr id="309263" name="AutoShape 15"/>
          <p:cNvSpPr>
            <a:spLocks/>
          </p:cNvSpPr>
          <p:nvPr/>
        </p:nvSpPr>
        <p:spPr bwMode="auto">
          <a:xfrm>
            <a:off x="5140325" y="46005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/>
          </a:p>
        </p:txBody>
      </p:sp>
      <p:sp>
        <p:nvSpPr>
          <p:cNvPr id="17" name="日期占位符 1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7DF4DA-C9AA-4274-AAA2-F170717A5099}" type="datetime1">
              <a:rPr lang="zh-CN" altLang="en-US"/>
              <a:pPr>
                <a:defRPr/>
              </a:pPr>
              <a:t>2018/11/28</a:t>
            </a:fld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276682B1-0C11-437E-A387-54C793930973}" type="slidenum">
              <a:rPr lang="zh-CN" altLang="en-US" sz="900">
                <a:solidFill>
                  <a:srgbClr val="898989"/>
                </a:solidFill>
              </a:rPr>
              <a:pPr eaLnBrk="1" hangingPunct="1"/>
              <a:t>4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24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30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0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0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0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0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autoUpdateAnimBg="0"/>
      <p:bldP spid="309252" grpId="0" autoUpdateAnimBg="0"/>
      <p:bldP spid="309253" grpId="0" autoUpdateAnimBg="0"/>
      <p:bldP spid="309254" grpId="0" autoUpdateAnimBg="0"/>
      <p:bldP spid="309255" grpId="0" autoUpdateAnimBg="0"/>
      <p:bldP spid="309256" grpId="0" autoUpdateAnimBg="0"/>
      <p:bldP spid="309257" grpId="0" autoUpdateAnimBg="0"/>
      <p:bldP spid="309258" grpId="0" autoUpdateAnimBg="0"/>
      <p:bldP spid="309259" grpId="0" autoUpdateAnimBg="0"/>
      <p:bldP spid="309260" grpId="0" autoUpdateAnimBg="0"/>
      <p:bldP spid="309261" grpId="0" autoUpdateAnimBg="0"/>
      <p:bldP spid="309262" grpId="0" autoUpdateAnimBg="0"/>
      <p:bldP spid="30926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3850" y="1341438"/>
            <a:ext cx="8569325" cy="4608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987" name="标题 3"/>
          <p:cNvSpPr>
            <a:spLocks noGrp="1"/>
          </p:cNvSpPr>
          <p:nvPr>
            <p:ph type="ctrTitle"/>
          </p:nvPr>
        </p:nvSpPr>
        <p:spPr>
          <a:xfrm>
            <a:off x="831850" y="2390775"/>
            <a:ext cx="7772400" cy="1470025"/>
          </a:xfrm>
        </p:spPr>
        <p:txBody>
          <a:bodyPr/>
          <a:lstStyle/>
          <a:p>
            <a:pPr algn="ctr"/>
            <a:r>
              <a:rPr lang="zh-CN" altLang="en-US" sz="6000" smtClean="0">
                <a:solidFill>
                  <a:srgbClr val="FF0000"/>
                </a:solidFill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50092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6019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二、输入输出系统的组成</a:t>
            </a:r>
          </a:p>
        </p:txBody>
      </p:sp>
      <p:sp>
        <p:nvSpPr>
          <p:cNvPr id="310275" name="Text Box 3"/>
          <p:cNvSpPr txBox="1">
            <a:spLocks noChangeArrowheads="1"/>
          </p:cNvSpPr>
          <p:nvPr/>
        </p:nvSpPr>
        <p:spPr bwMode="auto">
          <a:xfrm>
            <a:off x="1006475" y="990600"/>
            <a:ext cx="2651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1. </a:t>
            </a:r>
            <a:r>
              <a:rPr lang="en-US" altLang="zh-CN" sz="3200">
                <a:latin typeface="Times New Roman" panose="02020603050405020304" pitchFamily="18" charset="0"/>
              </a:rPr>
              <a:t>I/O </a:t>
            </a:r>
            <a:r>
              <a:rPr lang="zh-CN" altLang="en-US" sz="3200">
                <a:latin typeface="Times New Roman" panose="02020603050405020304" pitchFamily="18" charset="0"/>
              </a:rPr>
              <a:t>软件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43000" y="1630363"/>
            <a:ext cx="2327275" cy="1706562"/>
            <a:chOff x="720" y="1027"/>
            <a:chExt cx="1466" cy="1075"/>
          </a:xfrm>
        </p:grpSpPr>
        <p:sp>
          <p:nvSpPr>
            <p:cNvPr id="25622" name="Text Box 5"/>
            <p:cNvSpPr txBox="1">
              <a:spLocks noChangeArrowheads="1"/>
            </p:cNvSpPr>
            <p:nvPr/>
          </p:nvSpPr>
          <p:spPr bwMode="auto">
            <a:xfrm>
              <a:off x="720" y="1027"/>
              <a:ext cx="13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(1)</a:t>
              </a:r>
              <a:r>
                <a:rPr lang="zh-CN" altLang="en-US" sz="3200">
                  <a:latin typeface="Times New Roman" panose="02020603050405020304" pitchFamily="18" charset="0"/>
                </a:rPr>
                <a:t> </a:t>
              </a:r>
              <a:r>
                <a:rPr lang="en-US" altLang="zh-CN" sz="3200">
                  <a:latin typeface="Times New Roman" panose="02020603050405020304" pitchFamily="18" charset="0"/>
                </a:rPr>
                <a:t>I/O </a:t>
              </a:r>
              <a:r>
                <a:rPr lang="zh-CN" altLang="en-US" sz="3200">
                  <a:latin typeface="Times New Roman" panose="02020603050405020304" pitchFamily="18" charset="0"/>
                </a:rPr>
                <a:t>指令</a:t>
              </a:r>
            </a:p>
          </p:txBody>
        </p:sp>
        <p:sp>
          <p:nvSpPr>
            <p:cNvPr id="25623" name="Text Box 6"/>
            <p:cNvSpPr txBox="1">
              <a:spLocks noChangeArrowheads="1"/>
            </p:cNvSpPr>
            <p:nvPr/>
          </p:nvSpPr>
          <p:spPr bwMode="auto">
            <a:xfrm>
              <a:off x="720" y="1737"/>
              <a:ext cx="146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(2)</a:t>
              </a:r>
              <a:r>
                <a:rPr lang="zh-CN" altLang="en-US" sz="3200">
                  <a:latin typeface="Times New Roman" panose="02020603050405020304" pitchFamily="18" charset="0"/>
                </a:rPr>
                <a:t> 通道指令</a:t>
              </a:r>
            </a:p>
          </p:txBody>
        </p:sp>
      </p:grpSp>
      <p:sp>
        <p:nvSpPr>
          <p:cNvPr id="310279" name="Text Box 7"/>
          <p:cNvSpPr txBox="1">
            <a:spLocks noChangeArrowheads="1"/>
          </p:cNvSpPr>
          <p:nvPr/>
        </p:nvSpPr>
        <p:spPr bwMode="auto">
          <a:xfrm>
            <a:off x="3810000" y="1630363"/>
            <a:ext cx="403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anose="02020603050405020304" pitchFamily="18" charset="0"/>
              </a:rPr>
              <a:t>CPU </a:t>
            </a:r>
            <a:r>
              <a:rPr lang="zh-CN" altLang="en-US" sz="3200">
                <a:latin typeface="Times New Roman" panose="02020603050405020304" pitchFamily="18" charset="0"/>
              </a:rPr>
              <a:t>指令的一部分</a:t>
            </a:r>
          </a:p>
        </p:txBody>
      </p:sp>
      <p:sp>
        <p:nvSpPr>
          <p:cNvPr id="310280" name="Text Box 8"/>
          <p:cNvSpPr txBox="1">
            <a:spLocks noChangeArrowheads="1"/>
          </p:cNvSpPr>
          <p:nvPr/>
        </p:nvSpPr>
        <p:spPr bwMode="auto">
          <a:xfrm>
            <a:off x="3810000" y="2757488"/>
            <a:ext cx="3429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通道自身的指令</a:t>
            </a:r>
          </a:p>
        </p:txBody>
      </p:sp>
      <p:sp>
        <p:nvSpPr>
          <p:cNvPr id="310281" name="Text Box 9"/>
          <p:cNvSpPr txBox="1">
            <a:spLocks noChangeArrowheads="1"/>
          </p:cNvSpPr>
          <p:nvPr/>
        </p:nvSpPr>
        <p:spPr bwMode="auto">
          <a:xfrm>
            <a:off x="1600200" y="3398838"/>
            <a:ext cx="701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指出数组的首地址、传送字数、操作命令</a:t>
            </a:r>
          </a:p>
        </p:txBody>
      </p:sp>
      <p:sp>
        <p:nvSpPr>
          <p:cNvPr id="310282" name="Text Box 10"/>
          <p:cNvSpPr txBox="1">
            <a:spLocks noChangeArrowheads="1"/>
          </p:cNvSpPr>
          <p:nvPr/>
        </p:nvSpPr>
        <p:spPr bwMode="auto">
          <a:xfrm>
            <a:off x="1600200" y="3978275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如 </a:t>
            </a:r>
            <a:r>
              <a:rPr lang="en-US" altLang="zh-CN" sz="2800">
                <a:latin typeface="Times New Roman" panose="02020603050405020304" pitchFamily="18" charset="0"/>
              </a:rPr>
              <a:t>IBM/370 </a:t>
            </a:r>
            <a:r>
              <a:rPr lang="zh-CN" altLang="en-US" sz="2800">
                <a:latin typeface="Times New Roman" panose="02020603050405020304" pitchFamily="18" charset="0"/>
              </a:rPr>
              <a:t>通道指令为 64 位</a:t>
            </a:r>
          </a:p>
        </p:txBody>
      </p:sp>
      <p:sp>
        <p:nvSpPr>
          <p:cNvPr id="310283" name="Text Box 11"/>
          <p:cNvSpPr txBox="1">
            <a:spLocks noChangeArrowheads="1"/>
          </p:cNvSpPr>
          <p:nvPr/>
        </p:nvSpPr>
        <p:spPr bwMode="auto">
          <a:xfrm>
            <a:off x="1006475" y="4559300"/>
            <a:ext cx="2574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2. </a:t>
            </a:r>
            <a:r>
              <a:rPr lang="en-US" altLang="zh-CN" sz="3200">
                <a:latin typeface="Times New Roman" panose="02020603050405020304" pitchFamily="18" charset="0"/>
              </a:rPr>
              <a:t>I/O </a:t>
            </a:r>
            <a:r>
              <a:rPr lang="zh-CN" altLang="en-US" sz="3200">
                <a:latin typeface="Times New Roman" panose="02020603050405020304" pitchFamily="18" charset="0"/>
              </a:rPr>
              <a:t>硬件</a:t>
            </a:r>
          </a:p>
        </p:txBody>
      </p:sp>
      <p:sp>
        <p:nvSpPr>
          <p:cNvPr id="310284" name="Text Box 12"/>
          <p:cNvSpPr txBox="1">
            <a:spLocks noChangeArrowheads="1"/>
          </p:cNvSpPr>
          <p:nvPr/>
        </p:nvSpPr>
        <p:spPr bwMode="auto">
          <a:xfrm>
            <a:off x="1600200" y="519906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设备</a:t>
            </a:r>
          </a:p>
        </p:txBody>
      </p:sp>
      <p:sp>
        <p:nvSpPr>
          <p:cNvPr id="310285" name="Text Box 13"/>
          <p:cNvSpPr txBox="1">
            <a:spLocks noChangeArrowheads="1"/>
          </p:cNvSpPr>
          <p:nvPr/>
        </p:nvSpPr>
        <p:spPr bwMode="auto">
          <a:xfrm>
            <a:off x="3200400" y="5199063"/>
            <a:ext cx="2362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anose="02020603050405020304" pitchFamily="18" charset="0"/>
              </a:rPr>
              <a:t>I/O </a:t>
            </a:r>
            <a:r>
              <a:rPr lang="zh-CN" altLang="en-US" sz="3200">
                <a:latin typeface="Times New Roman" panose="02020603050405020304" pitchFamily="18" charset="0"/>
              </a:rPr>
              <a:t>接口</a:t>
            </a:r>
          </a:p>
        </p:txBody>
      </p:sp>
      <p:sp>
        <p:nvSpPr>
          <p:cNvPr id="310286" name="Text Box 14"/>
          <p:cNvSpPr txBox="1">
            <a:spLocks noChangeArrowheads="1"/>
          </p:cNvSpPr>
          <p:nvPr/>
        </p:nvSpPr>
        <p:spPr bwMode="auto">
          <a:xfrm>
            <a:off x="1600200" y="5840413"/>
            <a:ext cx="1371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设备</a:t>
            </a:r>
          </a:p>
        </p:txBody>
      </p:sp>
      <p:sp>
        <p:nvSpPr>
          <p:cNvPr id="310287" name="Text Box 15"/>
          <p:cNvSpPr txBox="1">
            <a:spLocks noChangeArrowheads="1"/>
          </p:cNvSpPr>
          <p:nvPr/>
        </p:nvSpPr>
        <p:spPr bwMode="auto">
          <a:xfrm>
            <a:off x="3200400" y="5840413"/>
            <a:ext cx="2895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设备控制器</a:t>
            </a:r>
          </a:p>
        </p:txBody>
      </p:sp>
      <p:sp>
        <p:nvSpPr>
          <p:cNvPr id="310288" name="Text Box 16"/>
          <p:cNvSpPr txBox="1">
            <a:spLocks noChangeArrowheads="1"/>
          </p:cNvSpPr>
          <p:nvPr/>
        </p:nvSpPr>
        <p:spPr bwMode="auto">
          <a:xfrm>
            <a:off x="6172200" y="5840413"/>
            <a:ext cx="152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通道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514600" y="2271713"/>
            <a:ext cx="2936875" cy="425450"/>
            <a:chOff x="3423" y="3022"/>
            <a:chExt cx="1850" cy="268"/>
          </a:xfrm>
        </p:grpSpPr>
        <p:sp>
          <p:nvSpPr>
            <p:cNvPr id="25619" name="Rectangle 18"/>
            <p:cNvSpPr>
              <a:spLocks noChangeArrowheads="1"/>
            </p:cNvSpPr>
            <p:nvPr/>
          </p:nvSpPr>
          <p:spPr bwMode="auto">
            <a:xfrm>
              <a:off x="3423" y="3022"/>
              <a:ext cx="617" cy="2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操作码</a:t>
              </a:r>
            </a:p>
          </p:txBody>
        </p:sp>
        <p:sp>
          <p:nvSpPr>
            <p:cNvPr id="25620" name="Rectangle 19"/>
            <p:cNvSpPr>
              <a:spLocks noChangeArrowheads="1"/>
            </p:cNvSpPr>
            <p:nvPr/>
          </p:nvSpPr>
          <p:spPr bwMode="auto">
            <a:xfrm>
              <a:off x="4039" y="3022"/>
              <a:ext cx="617" cy="2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命令码</a:t>
              </a:r>
            </a:p>
          </p:txBody>
        </p:sp>
        <p:sp>
          <p:nvSpPr>
            <p:cNvPr id="25621" name="Rectangle 20"/>
            <p:cNvSpPr>
              <a:spLocks noChangeArrowheads="1"/>
            </p:cNvSpPr>
            <p:nvPr/>
          </p:nvSpPr>
          <p:spPr bwMode="auto">
            <a:xfrm>
              <a:off x="4656" y="3022"/>
              <a:ext cx="617" cy="2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设备码</a:t>
              </a:r>
            </a:p>
          </p:txBody>
        </p:sp>
      </p:grpSp>
      <p:sp>
        <p:nvSpPr>
          <p:cNvPr id="310293" name="Rectangle 2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23" name="日期占位符 2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DD31A30-DFFA-497C-B467-FF09DB2FB527}" type="datetime1">
              <a:rPr lang="zh-CN" altLang="en-US"/>
              <a:pPr>
                <a:defRPr/>
              </a:pPr>
              <a:t>2018/11/28</a:t>
            </a:fld>
            <a:endParaRPr lang="en-US" altLang="zh-CN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F98355D3-4FBC-47F2-A28E-DBD62C075139}" type="slidenum">
              <a:rPr lang="zh-CN" altLang="en-US" sz="900">
                <a:solidFill>
                  <a:srgbClr val="898989"/>
                </a:solidFill>
              </a:rPr>
              <a:pPr eaLnBrk="1" hangingPunct="1"/>
              <a:t>5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89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1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1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autoUpdateAnimBg="0"/>
      <p:bldP spid="310279" grpId="0" autoUpdateAnimBg="0"/>
      <p:bldP spid="310280" grpId="0" autoUpdateAnimBg="0"/>
      <p:bldP spid="310281" grpId="0" autoUpdateAnimBg="0"/>
      <p:bldP spid="310282" grpId="0" autoUpdateAnimBg="0"/>
      <p:bldP spid="310283" grpId="0" autoUpdateAnimBg="0"/>
      <p:bldP spid="310284" grpId="0" autoUpdateAnimBg="0"/>
      <p:bldP spid="310285" grpId="0" autoUpdateAnimBg="0"/>
      <p:bldP spid="310286" grpId="0" autoUpdateAnimBg="0"/>
      <p:bldP spid="310287" grpId="0" autoUpdateAnimBg="0"/>
      <p:bldP spid="31028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93725" y="304800"/>
            <a:ext cx="7073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三、</a:t>
            </a:r>
            <a:r>
              <a:rPr lang="en-US" altLang="zh-CN" sz="3600">
                <a:latin typeface="Times New Roman" panose="02020603050405020304" pitchFamily="18" charset="0"/>
              </a:rPr>
              <a:t>I/O </a:t>
            </a:r>
            <a:r>
              <a:rPr lang="zh-CN" altLang="en-US" sz="3600">
                <a:latin typeface="Times New Roman" panose="02020603050405020304" pitchFamily="18" charset="0"/>
              </a:rPr>
              <a:t>设备与主机的联系方式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311299" name="Text Box 3"/>
          <p:cNvSpPr txBox="1">
            <a:spLocks noChangeArrowheads="1"/>
          </p:cNvSpPr>
          <p:nvPr/>
        </p:nvSpPr>
        <p:spPr bwMode="auto">
          <a:xfrm>
            <a:off x="1127125" y="1066800"/>
            <a:ext cx="4511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1. </a:t>
            </a:r>
            <a:r>
              <a:rPr lang="en-US" altLang="zh-CN" sz="3200">
                <a:latin typeface="Times New Roman" panose="02020603050405020304" pitchFamily="18" charset="0"/>
              </a:rPr>
              <a:t>I/O </a:t>
            </a:r>
            <a:r>
              <a:rPr lang="zh-CN" altLang="en-US" sz="3200">
                <a:latin typeface="Times New Roman" panose="02020603050405020304" pitchFamily="18" charset="0"/>
              </a:rPr>
              <a:t>设备编址方式</a:t>
            </a:r>
          </a:p>
        </p:txBody>
      </p:sp>
      <p:sp>
        <p:nvSpPr>
          <p:cNvPr id="311300" name="Text Box 4"/>
          <p:cNvSpPr txBox="1">
            <a:spLocks noChangeArrowheads="1"/>
          </p:cNvSpPr>
          <p:nvPr/>
        </p:nvSpPr>
        <p:spPr bwMode="auto">
          <a:xfrm>
            <a:off x="1676400" y="17033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(1) 统一编址</a:t>
            </a:r>
          </a:p>
        </p:txBody>
      </p:sp>
      <p:sp>
        <p:nvSpPr>
          <p:cNvPr id="311301" name="Text Box 5"/>
          <p:cNvSpPr txBox="1">
            <a:spLocks noChangeArrowheads="1"/>
          </p:cNvSpPr>
          <p:nvPr/>
        </p:nvSpPr>
        <p:spPr bwMode="auto">
          <a:xfrm>
            <a:off x="1676400" y="2347913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(2) 不统一编址</a:t>
            </a:r>
          </a:p>
        </p:txBody>
      </p:sp>
      <p:sp>
        <p:nvSpPr>
          <p:cNvPr id="311302" name="Text Box 6"/>
          <p:cNvSpPr txBox="1">
            <a:spLocks noChangeArrowheads="1"/>
          </p:cNvSpPr>
          <p:nvPr/>
        </p:nvSpPr>
        <p:spPr bwMode="auto">
          <a:xfrm>
            <a:off x="4495800" y="1711325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用取数、存数指令</a:t>
            </a:r>
          </a:p>
        </p:txBody>
      </p:sp>
      <p:sp>
        <p:nvSpPr>
          <p:cNvPr id="311303" name="Text Box 7"/>
          <p:cNvSpPr txBox="1">
            <a:spLocks noChangeArrowheads="1"/>
          </p:cNvSpPr>
          <p:nvPr/>
        </p:nvSpPr>
        <p:spPr bwMode="auto">
          <a:xfrm>
            <a:off x="4495800" y="235585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有专门的 </a:t>
            </a:r>
            <a:r>
              <a:rPr lang="en-US" altLang="zh-CN" sz="2800">
                <a:latin typeface="Times New Roman" panose="02020603050405020304" pitchFamily="18" charset="0"/>
              </a:rPr>
              <a:t>I/O </a:t>
            </a:r>
            <a:r>
              <a:rPr lang="zh-CN" altLang="en-US" sz="2800">
                <a:latin typeface="Times New Roman" panose="02020603050405020304" pitchFamily="18" charset="0"/>
              </a:rPr>
              <a:t>指令</a:t>
            </a:r>
          </a:p>
        </p:txBody>
      </p:sp>
      <p:sp>
        <p:nvSpPr>
          <p:cNvPr id="311304" name="Text Box 8"/>
          <p:cNvSpPr txBox="1">
            <a:spLocks noChangeArrowheads="1"/>
          </p:cNvSpPr>
          <p:nvPr/>
        </p:nvSpPr>
        <p:spPr bwMode="auto">
          <a:xfrm>
            <a:off x="1127125" y="3124200"/>
            <a:ext cx="3597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2. 设备选址</a:t>
            </a:r>
          </a:p>
        </p:txBody>
      </p:sp>
      <p:sp>
        <p:nvSpPr>
          <p:cNvPr id="311305" name="Text Box 9"/>
          <p:cNvSpPr txBox="1">
            <a:spLocks noChangeArrowheads="1"/>
          </p:cNvSpPr>
          <p:nvPr/>
        </p:nvSpPr>
        <p:spPr bwMode="auto">
          <a:xfrm>
            <a:off x="1524000" y="3770313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用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设备选择电路</a:t>
            </a:r>
            <a:r>
              <a:rPr lang="zh-CN" altLang="en-US" sz="2800">
                <a:latin typeface="Times New Roman" panose="02020603050405020304" pitchFamily="18" charset="0"/>
              </a:rPr>
              <a:t>识别是否被选中</a:t>
            </a:r>
          </a:p>
        </p:txBody>
      </p:sp>
      <p:sp>
        <p:nvSpPr>
          <p:cNvPr id="311306" name="Text Box 10"/>
          <p:cNvSpPr txBox="1">
            <a:spLocks noChangeArrowheads="1"/>
          </p:cNvSpPr>
          <p:nvPr/>
        </p:nvSpPr>
        <p:spPr bwMode="auto">
          <a:xfrm>
            <a:off x="1127125" y="4595813"/>
            <a:ext cx="3216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3. 传送方式</a:t>
            </a:r>
          </a:p>
        </p:txBody>
      </p:sp>
      <p:sp>
        <p:nvSpPr>
          <p:cNvPr id="311307" name="Text Box 11"/>
          <p:cNvSpPr txBox="1">
            <a:spLocks noChangeArrowheads="1"/>
          </p:cNvSpPr>
          <p:nvPr/>
        </p:nvSpPr>
        <p:spPr bwMode="auto">
          <a:xfrm>
            <a:off x="1676400" y="524033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(1) 串行</a:t>
            </a:r>
          </a:p>
        </p:txBody>
      </p:sp>
      <p:sp>
        <p:nvSpPr>
          <p:cNvPr id="311308" name="Text Box 12"/>
          <p:cNvSpPr txBox="1">
            <a:spLocks noChangeArrowheads="1"/>
          </p:cNvSpPr>
          <p:nvPr/>
        </p:nvSpPr>
        <p:spPr bwMode="auto">
          <a:xfrm>
            <a:off x="1676400" y="588645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(2) 并行</a:t>
            </a:r>
          </a:p>
        </p:txBody>
      </p:sp>
      <p:sp>
        <p:nvSpPr>
          <p:cNvPr id="311309" name="Rectangle 1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15" name="日期占位符 1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C77C7D9-B7E0-479E-8497-64936856E9F1}" type="datetime1">
              <a:rPr lang="zh-CN" altLang="en-US"/>
              <a:pPr>
                <a:defRPr/>
              </a:pPr>
              <a:t>2018/11/28</a:t>
            </a:fld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45164B68-EE70-45F7-915B-802697768FBF}" type="slidenum">
              <a:rPr lang="zh-CN" altLang="en-US" sz="900">
                <a:solidFill>
                  <a:srgbClr val="898989"/>
                </a:solidFill>
              </a:rPr>
              <a:pPr eaLnBrk="1" hangingPunct="1"/>
              <a:t>6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26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autoUpdateAnimBg="0"/>
      <p:bldP spid="311300" grpId="0" autoUpdateAnimBg="0"/>
      <p:bldP spid="311301" grpId="0" autoUpdateAnimBg="0"/>
      <p:bldP spid="311302" grpId="0" autoUpdateAnimBg="0"/>
      <p:bldP spid="311303" grpId="0" autoUpdateAnimBg="0"/>
      <p:bldP spid="311304" grpId="0" autoUpdateAnimBg="0"/>
      <p:bldP spid="311305" grpId="0" autoUpdateAnimBg="0"/>
      <p:bldP spid="311306" grpId="0" autoUpdateAnimBg="0"/>
      <p:bldP spid="311307" grpId="0" autoUpdateAnimBg="0"/>
      <p:bldP spid="31130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51000" y="4224338"/>
            <a:ext cx="7340600" cy="2633662"/>
            <a:chOff x="1040" y="2661"/>
            <a:chExt cx="4624" cy="1659"/>
          </a:xfrm>
        </p:grpSpPr>
        <p:grpSp>
          <p:nvGrpSpPr>
            <p:cNvPr id="27686" name="Group 3"/>
            <p:cNvGrpSpPr>
              <a:grpSpLocks/>
            </p:cNvGrpSpPr>
            <p:nvPr/>
          </p:nvGrpSpPr>
          <p:grpSpPr bwMode="auto">
            <a:xfrm>
              <a:off x="1050" y="2661"/>
              <a:ext cx="3984" cy="301"/>
              <a:chOff x="1050" y="2661"/>
              <a:chExt cx="3984" cy="301"/>
            </a:xfrm>
          </p:grpSpPr>
          <p:sp>
            <p:nvSpPr>
              <p:cNvPr id="27711" name="Rectangle 4"/>
              <p:cNvSpPr>
                <a:spLocks noChangeArrowheads="1"/>
              </p:cNvSpPr>
              <p:nvPr/>
            </p:nvSpPr>
            <p:spPr bwMode="auto">
              <a:xfrm>
                <a:off x="2394" y="2668"/>
                <a:ext cx="1296" cy="2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数据字</a:t>
                </a:r>
              </a:p>
            </p:txBody>
          </p:sp>
          <p:sp>
            <p:nvSpPr>
              <p:cNvPr id="27712" name="Rectangle 5"/>
              <p:cNvSpPr>
                <a:spLocks noChangeArrowheads="1"/>
              </p:cNvSpPr>
              <p:nvPr/>
            </p:nvSpPr>
            <p:spPr bwMode="auto">
              <a:xfrm>
                <a:off x="3690" y="2668"/>
                <a:ext cx="852" cy="2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命令字</a:t>
                </a:r>
              </a:p>
            </p:txBody>
          </p:sp>
          <p:sp>
            <p:nvSpPr>
              <p:cNvPr id="27713" name="Rectangle 6"/>
              <p:cNvSpPr>
                <a:spLocks noChangeArrowheads="1"/>
              </p:cNvSpPr>
              <p:nvPr/>
            </p:nvSpPr>
            <p:spPr bwMode="auto">
              <a:xfrm>
                <a:off x="1542" y="2668"/>
                <a:ext cx="852" cy="2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命令字</a:t>
                </a:r>
              </a:p>
            </p:txBody>
          </p:sp>
          <p:sp>
            <p:nvSpPr>
              <p:cNvPr id="27714" name="Rectangle 7"/>
              <p:cNvSpPr>
                <a:spLocks noChangeArrowheads="1"/>
              </p:cNvSpPr>
              <p:nvPr/>
            </p:nvSpPr>
            <p:spPr bwMode="auto">
              <a:xfrm>
                <a:off x="4554" y="2662"/>
                <a:ext cx="480" cy="300"/>
              </a:xfrm>
              <a:prstGeom prst="rect">
                <a:avLst/>
              </a:prstGeom>
              <a:solidFill>
                <a:schemeClr val="tx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7715" name="Rectangle 8"/>
              <p:cNvSpPr>
                <a:spLocks noChangeArrowheads="1"/>
              </p:cNvSpPr>
              <p:nvPr/>
            </p:nvSpPr>
            <p:spPr bwMode="auto">
              <a:xfrm>
                <a:off x="1050" y="2661"/>
                <a:ext cx="480" cy="300"/>
              </a:xfrm>
              <a:prstGeom prst="rect">
                <a:avLst/>
              </a:prstGeom>
              <a:solidFill>
                <a:schemeClr val="tx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grpSp>
          <p:nvGrpSpPr>
            <p:cNvPr id="27687" name="Group 9"/>
            <p:cNvGrpSpPr>
              <a:grpSpLocks/>
            </p:cNvGrpSpPr>
            <p:nvPr/>
          </p:nvGrpSpPr>
          <p:grpSpPr bwMode="auto">
            <a:xfrm>
              <a:off x="1050" y="3034"/>
              <a:ext cx="3552" cy="288"/>
              <a:chOff x="720" y="3456"/>
              <a:chExt cx="3552" cy="340"/>
            </a:xfrm>
          </p:grpSpPr>
          <p:sp>
            <p:nvSpPr>
              <p:cNvPr id="27700" name="Text Box 10"/>
              <p:cNvSpPr txBox="1">
                <a:spLocks noChangeArrowheads="1"/>
              </p:cNvSpPr>
              <p:nvPr/>
            </p:nvSpPr>
            <p:spPr bwMode="auto">
              <a:xfrm>
                <a:off x="2054" y="3456"/>
                <a:ext cx="212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7701" name="Text Box 11"/>
              <p:cNvSpPr txBox="1">
                <a:spLocks noChangeArrowheads="1"/>
              </p:cNvSpPr>
              <p:nvPr/>
            </p:nvSpPr>
            <p:spPr bwMode="auto">
              <a:xfrm>
                <a:off x="2217" y="3456"/>
                <a:ext cx="212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7702" name="Text Box 12"/>
              <p:cNvSpPr txBox="1">
                <a:spLocks noChangeArrowheads="1"/>
              </p:cNvSpPr>
              <p:nvPr/>
            </p:nvSpPr>
            <p:spPr bwMode="auto">
              <a:xfrm>
                <a:off x="2377" y="3456"/>
                <a:ext cx="212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7703" name="Text Box 13"/>
              <p:cNvSpPr txBox="1">
                <a:spLocks noChangeArrowheads="1"/>
              </p:cNvSpPr>
              <p:nvPr/>
            </p:nvSpPr>
            <p:spPr bwMode="auto">
              <a:xfrm>
                <a:off x="2544" y="3456"/>
                <a:ext cx="212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7704" name="Text Box 14"/>
              <p:cNvSpPr txBox="1">
                <a:spLocks noChangeArrowheads="1"/>
              </p:cNvSpPr>
              <p:nvPr/>
            </p:nvSpPr>
            <p:spPr bwMode="auto">
              <a:xfrm>
                <a:off x="2716" y="3456"/>
                <a:ext cx="212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7705" name="Text Box 15"/>
              <p:cNvSpPr txBox="1">
                <a:spLocks noChangeArrowheads="1"/>
              </p:cNvSpPr>
              <p:nvPr/>
            </p:nvSpPr>
            <p:spPr bwMode="auto">
              <a:xfrm>
                <a:off x="2892" y="3456"/>
                <a:ext cx="212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7706" name="Text Box 16"/>
              <p:cNvSpPr txBox="1">
                <a:spLocks noChangeArrowheads="1"/>
              </p:cNvSpPr>
              <p:nvPr/>
            </p:nvSpPr>
            <p:spPr bwMode="auto">
              <a:xfrm>
                <a:off x="3040" y="3456"/>
                <a:ext cx="212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7707" name="Text Box 17"/>
              <p:cNvSpPr txBox="1">
                <a:spLocks noChangeArrowheads="1"/>
              </p:cNvSpPr>
              <p:nvPr/>
            </p:nvSpPr>
            <p:spPr bwMode="auto">
              <a:xfrm>
                <a:off x="3196" y="3456"/>
                <a:ext cx="212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7708" name="Freeform 18"/>
              <p:cNvSpPr>
                <a:spLocks/>
              </p:cNvSpPr>
              <p:nvPr/>
            </p:nvSpPr>
            <p:spPr bwMode="auto">
              <a:xfrm>
                <a:off x="2064" y="3456"/>
                <a:ext cx="1344" cy="288"/>
              </a:xfrm>
              <a:custGeom>
                <a:avLst/>
                <a:gdLst>
                  <a:gd name="T0" fmla="*/ 0 w 1344"/>
                  <a:gd name="T1" fmla="*/ 288 h 288"/>
                  <a:gd name="T2" fmla="*/ 192 w 1344"/>
                  <a:gd name="T3" fmla="*/ 288 h 288"/>
                  <a:gd name="T4" fmla="*/ 192 w 1344"/>
                  <a:gd name="T5" fmla="*/ 0 h 288"/>
                  <a:gd name="T6" fmla="*/ 507 w 1344"/>
                  <a:gd name="T7" fmla="*/ 0 h 288"/>
                  <a:gd name="T8" fmla="*/ 510 w 1344"/>
                  <a:gd name="T9" fmla="*/ 288 h 288"/>
                  <a:gd name="T10" fmla="*/ 672 w 1344"/>
                  <a:gd name="T11" fmla="*/ 288 h 288"/>
                  <a:gd name="T12" fmla="*/ 672 w 1344"/>
                  <a:gd name="T13" fmla="*/ 0 h 288"/>
                  <a:gd name="T14" fmla="*/ 864 w 1344"/>
                  <a:gd name="T15" fmla="*/ 0 h 288"/>
                  <a:gd name="T16" fmla="*/ 864 w 1344"/>
                  <a:gd name="T17" fmla="*/ 288 h 288"/>
                  <a:gd name="T18" fmla="*/ 1344 w 1344"/>
                  <a:gd name="T19" fmla="*/ 288 h 28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44"/>
                  <a:gd name="T31" fmla="*/ 0 h 288"/>
                  <a:gd name="T32" fmla="*/ 1344 w 1344"/>
                  <a:gd name="T33" fmla="*/ 288 h 28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44" h="288">
                    <a:moveTo>
                      <a:pt x="0" y="288"/>
                    </a:moveTo>
                    <a:lnTo>
                      <a:pt x="192" y="288"/>
                    </a:lnTo>
                    <a:lnTo>
                      <a:pt x="192" y="0"/>
                    </a:lnTo>
                    <a:lnTo>
                      <a:pt x="507" y="0"/>
                    </a:lnTo>
                    <a:lnTo>
                      <a:pt x="510" y="288"/>
                    </a:lnTo>
                    <a:lnTo>
                      <a:pt x="672" y="288"/>
                    </a:lnTo>
                    <a:lnTo>
                      <a:pt x="672" y="0"/>
                    </a:lnTo>
                    <a:lnTo>
                      <a:pt x="864" y="0"/>
                    </a:lnTo>
                    <a:lnTo>
                      <a:pt x="864" y="288"/>
                    </a:lnTo>
                    <a:lnTo>
                      <a:pt x="1344" y="288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709" name="Freeform 19"/>
              <p:cNvSpPr>
                <a:spLocks/>
              </p:cNvSpPr>
              <p:nvPr/>
            </p:nvSpPr>
            <p:spPr bwMode="auto">
              <a:xfrm>
                <a:off x="720" y="3456"/>
                <a:ext cx="1344" cy="288"/>
              </a:xfrm>
              <a:custGeom>
                <a:avLst/>
                <a:gdLst>
                  <a:gd name="T0" fmla="*/ 0 w 1344"/>
                  <a:gd name="T1" fmla="*/ 0 h 288"/>
                  <a:gd name="T2" fmla="*/ 960 w 1344"/>
                  <a:gd name="T3" fmla="*/ 0 h 288"/>
                  <a:gd name="T4" fmla="*/ 960 w 1344"/>
                  <a:gd name="T5" fmla="*/ 288 h 288"/>
                  <a:gd name="T6" fmla="*/ 1344 w 1344"/>
                  <a:gd name="T7" fmla="*/ 288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44"/>
                  <a:gd name="T13" fmla="*/ 0 h 288"/>
                  <a:gd name="T14" fmla="*/ 1344 w 1344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44" h="288">
                    <a:moveTo>
                      <a:pt x="0" y="0"/>
                    </a:moveTo>
                    <a:lnTo>
                      <a:pt x="960" y="0"/>
                    </a:lnTo>
                    <a:lnTo>
                      <a:pt x="960" y="288"/>
                    </a:lnTo>
                    <a:lnTo>
                      <a:pt x="1344" y="288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710" name="Freeform 20"/>
              <p:cNvSpPr>
                <a:spLocks/>
              </p:cNvSpPr>
              <p:nvPr/>
            </p:nvSpPr>
            <p:spPr bwMode="auto">
              <a:xfrm>
                <a:off x="3408" y="3456"/>
                <a:ext cx="864" cy="288"/>
              </a:xfrm>
              <a:custGeom>
                <a:avLst/>
                <a:gdLst>
                  <a:gd name="T0" fmla="*/ 0 w 864"/>
                  <a:gd name="T1" fmla="*/ 288 h 288"/>
                  <a:gd name="T2" fmla="*/ 0 w 864"/>
                  <a:gd name="T3" fmla="*/ 0 h 288"/>
                  <a:gd name="T4" fmla="*/ 864 w 864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864"/>
                  <a:gd name="T10" fmla="*/ 0 h 288"/>
                  <a:gd name="T11" fmla="*/ 864 w 86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4" h="288">
                    <a:moveTo>
                      <a:pt x="0" y="288"/>
                    </a:moveTo>
                    <a:lnTo>
                      <a:pt x="0" y="0"/>
                    </a:lnTo>
                    <a:lnTo>
                      <a:pt x="864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7688" name="Line 21"/>
            <p:cNvSpPr>
              <a:spLocks noChangeShapeType="1"/>
            </p:cNvSpPr>
            <p:nvPr/>
          </p:nvSpPr>
          <p:spPr bwMode="auto">
            <a:xfrm>
              <a:off x="2010" y="3191"/>
              <a:ext cx="0" cy="6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89" name="Line 22"/>
            <p:cNvSpPr>
              <a:spLocks noChangeShapeType="1"/>
            </p:cNvSpPr>
            <p:nvPr/>
          </p:nvSpPr>
          <p:spPr bwMode="auto">
            <a:xfrm>
              <a:off x="2394" y="2947"/>
              <a:ext cx="0" cy="8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90" name="Line 23"/>
            <p:cNvSpPr>
              <a:spLocks noChangeShapeType="1"/>
            </p:cNvSpPr>
            <p:nvPr/>
          </p:nvSpPr>
          <p:spPr bwMode="auto">
            <a:xfrm>
              <a:off x="3738" y="3191"/>
              <a:ext cx="0" cy="6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91" name="Line 24"/>
            <p:cNvSpPr>
              <a:spLocks noChangeShapeType="1"/>
            </p:cNvSpPr>
            <p:nvPr/>
          </p:nvSpPr>
          <p:spPr bwMode="auto">
            <a:xfrm>
              <a:off x="4362" y="3028"/>
              <a:ext cx="0" cy="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92" name="Text Box 25"/>
            <p:cNvSpPr txBox="1">
              <a:spLocks noChangeArrowheads="1"/>
            </p:cNvSpPr>
            <p:nvPr/>
          </p:nvSpPr>
          <p:spPr bwMode="auto">
            <a:xfrm>
              <a:off x="2048" y="3329"/>
              <a:ext cx="346" cy="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起始位</a:t>
              </a:r>
            </a:p>
          </p:txBody>
        </p:sp>
        <p:sp>
          <p:nvSpPr>
            <p:cNvPr id="27693" name="Text Box 26"/>
            <p:cNvSpPr txBox="1">
              <a:spLocks noChangeArrowheads="1"/>
            </p:cNvSpPr>
            <p:nvPr/>
          </p:nvSpPr>
          <p:spPr bwMode="auto">
            <a:xfrm>
              <a:off x="3882" y="3329"/>
              <a:ext cx="346" cy="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终止位</a:t>
              </a:r>
            </a:p>
          </p:txBody>
        </p:sp>
        <p:sp>
          <p:nvSpPr>
            <p:cNvPr id="27694" name="Line 27"/>
            <p:cNvSpPr>
              <a:spLocks noChangeShapeType="1"/>
            </p:cNvSpPr>
            <p:nvPr/>
          </p:nvSpPr>
          <p:spPr bwMode="auto">
            <a:xfrm>
              <a:off x="1626" y="3679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95" name="Line 28"/>
            <p:cNvSpPr>
              <a:spLocks noChangeShapeType="1"/>
            </p:cNvSpPr>
            <p:nvPr/>
          </p:nvSpPr>
          <p:spPr bwMode="auto">
            <a:xfrm>
              <a:off x="3354" y="3679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96" name="Line 29"/>
            <p:cNvSpPr>
              <a:spLocks noChangeShapeType="1"/>
            </p:cNvSpPr>
            <p:nvPr/>
          </p:nvSpPr>
          <p:spPr bwMode="auto">
            <a:xfrm rot="10800000">
              <a:off x="2394" y="3679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97" name="Line 30"/>
            <p:cNvSpPr>
              <a:spLocks noChangeShapeType="1"/>
            </p:cNvSpPr>
            <p:nvPr/>
          </p:nvSpPr>
          <p:spPr bwMode="auto">
            <a:xfrm rot="10800000">
              <a:off x="4362" y="3679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98" name="Text Box 31"/>
            <p:cNvSpPr txBox="1">
              <a:spLocks noChangeArrowheads="1"/>
            </p:cNvSpPr>
            <p:nvPr/>
          </p:nvSpPr>
          <p:spPr bwMode="auto">
            <a:xfrm>
              <a:off x="1040" y="3660"/>
              <a:ext cx="7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9.09 </a:t>
              </a:r>
              <a:r>
                <a:rPr lang="en-US" altLang="zh-CN" sz="2400">
                  <a:latin typeface="Times New Roman" panose="02020603050405020304" pitchFamily="18" charset="0"/>
                </a:rPr>
                <a:t>ms</a:t>
              </a:r>
            </a:p>
          </p:txBody>
        </p:sp>
        <p:sp>
          <p:nvSpPr>
            <p:cNvPr id="27699" name="Text Box 32"/>
            <p:cNvSpPr txBox="1">
              <a:spLocks noChangeArrowheads="1"/>
            </p:cNvSpPr>
            <p:nvPr/>
          </p:nvSpPr>
          <p:spPr bwMode="auto">
            <a:xfrm>
              <a:off x="4512" y="3659"/>
              <a:ext cx="115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2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zh-CN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400">
                  <a:latin typeface="Times New Roman" panose="02020603050405020304" pitchFamily="18" charset="0"/>
                </a:rPr>
                <a:t>9.09 </a:t>
              </a:r>
              <a:r>
                <a:rPr lang="en-US" altLang="zh-CN" sz="2400">
                  <a:latin typeface="Times New Roman" panose="02020603050405020304" pitchFamily="18" charset="0"/>
                </a:rPr>
                <a:t>ms</a:t>
              </a:r>
            </a:p>
          </p:txBody>
        </p:sp>
      </p:grpSp>
      <p:sp>
        <p:nvSpPr>
          <p:cNvPr id="27651" name="Text Box 33"/>
          <p:cNvSpPr txBox="1">
            <a:spLocks noChangeArrowheads="1"/>
          </p:cNvSpPr>
          <p:nvPr/>
        </p:nvSpPr>
        <p:spPr bwMode="auto">
          <a:xfrm>
            <a:off x="593725" y="228600"/>
            <a:ext cx="3216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4. 联络方式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312354" name="Text Box 34"/>
          <p:cNvSpPr txBox="1">
            <a:spLocks noChangeArrowheads="1"/>
          </p:cNvSpPr>
          <p:nvPr/>
        </p:nvSpPr>
        <p:spPr bwMode="auto">
          <a:xfrm>
            <a:off x="838200" y="8382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(1) 立即响应</a:t>
            </a:r>
          </a:p>
        </p:txBody>
      </p:sp>
      <p:sp>
        <p:nvSpPr>
          <p:cNvPr id="312355" name="Text Box 35"/>
          <p:cNvSpPr txBox="1">
            <a:spLocks noChangeArrowheads="1"/>
          </p:cNvSpPr>
          <p:nvPr/>
        </p:nvSpPr>
        <p:spPr bwMode="auto">
          <a:xfrm>
            <a:off x="854075" y="1371600"/>
            <a:ext cx="4784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(2) 异步工作采用应答信号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5257800" y="2624138"/>
            <a:ext cx="1676400" cy="485775"/>
            <a:chOff x="3312" y="1653"/>
            <a:chExt cx="1056" cy="306"/>
          </a:xfrm>
        </p:grpSpPr>
        <p:sp>
          <p:nvSpPr>
            <p:cNvPr id="27684" name="Line 37"/>
            <p:cNvSpPr>
              <a:spLocks noChangeShapeType="1"/>
            </p:cNvSpPr>
            <p:nvPr/>
          </p:nvSpPr>
          <p:spPr bwMode="auto">
            <a:xfrm>
              <a:off x="3312" y="1959"/>
              <a:ext cx="1056" cy="0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85" name="Text Box 38"/>
            <p:cNvSpPr txBox="1">
              <a:spLocks noChangeArrowheads="1"/>
            </p:cNvSpPr>
            <p:nvPr/>
          </p:nvSpPr>
          <p:spPr bwMode="auto">
            <a:xfrm>
              <a:off x="3408" y="1653"/>
              <a:ext cx="9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419E0"/>
                  </a:solidFill>
                  <a:latin typeface="Times New Roman" panose="02020603050405020304" pitchFamily="18" charset="0"/>
                </a:rPr>
                <a:t>“</a:t>
              </a:r>
              <a:r>
                <a:rPr lang="en-US" altLang="zh-CN" sz="2400">
                  <a:solidFill>
                    <a:srgbClr val="0419E0"/>
                  </a:solidFill>
                  <a:latin typeface="Times New Roman" panose="02020603050405020304" pitchFamily="18" charset="0"/>
                </a:rPr>
                <a:t>Ready”</a:t>
              </a:r>
            </a:p>
          </p:txBody>
        </p: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4876800" y="3409950"/>
            <a:ext cx="2438400" cy="577850"/>
            <a:chOff x="3072" y="2148"/>
            <a:chExt cx="1536" cy="364"/>
          </a:xfrm>
        </p:grpSpPr>
        <p:sp>
          <p:nvSpPr>
            <p:cNvPr id="27682" name="Freeform 40"/>
            <p:cNvSpPr>
              <a:spLocks/>
            </p:cNvSpPr>
            <p:nvPr/>
          </p:nvSpPr>
          <p:spPr bwMode="auto">
            <a:xfrm>
              <a:off x="3072" y="2148"/>
              <a:ext cx="1536" cy="331"/>
            </a:xfrm>
            <a:custGeom>
              <a:avLst/>
              <a:gdLst>
                <a:gd name="T0" fmla="*/ 1536 w 1536"/>
                <a:gd name="T1" fmla="*/ 0 h 336"/>
                <a:gd name="T2" fmla="*/ 1536 w 1536"/>
                <a:gd name="T3" fmla="*/ 301 h 336"/>
                <a:gd name="T4" fmla="*/ 0 w 1536"/>
                <a:gd name="T5" fmla="*/ 301 h 336"/>
                <a:gd name="T6" fmla="*/ 0 w 1536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336"/>
                <a:gd name="T14" fmla="*/ 1536 w 153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336">
                  <a:moveTo>
                    <a:pt x="1536" y="0"/>
                  </a:moveTo>
                  <a:lnTo>
                    <a:pt x="1536" y="336"/>
                  </a:lnTo>
                  <a:lnTo>
                    <a:pt x="0" y="336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419E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83" name="Text Box 41"/>
            <p:cNvSpPr txBox="1">
              <a:spLocks noChangeArrowheads="1"/>
            </p:cNvSpPr>
            <p:nvPr/>
          </p:nvSpPr>
          <p:spPr bwMode="auto">
            <a:xfrm>
              <a:off x="3456" y="2221"/>
              <a:ext cx="95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419E0"/>
                  </a:solidFill>
                  <a:latin typeface="Times New Roman" panose="02020603050405020304" pitchFamily="18" charset="0"/>
                </a:rPr>
                <a:t>“</a:t>
              </a:r>
              <a:r>
                <a:rPr lang="en-US" altLang="zh-CN" sz="2400">
                  <a:solidFill>
                    <a:srgbClr val="0419E0"/>
                  </a:solidFill>
                  <a:latin typeface="Times New Roman" panose="02020603050405020304" pitchFamily="18" charset="0"/>
                </a:rPr>
                <a:t>Strobe”</a:t>
              </a:r>
            </a:p>
          </p:txBody>
        </p: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1949450" y="2057400"/>
            <a:ext cx="5746750" cy="1352550"/>
            <a:chOff x="1228" y="1296"/>
            <a:chExt cx="3620" cy="852"/>
          </a:xfrm>
        </p:grpSpPr>
        <p:grpSp>
          <p:nvGrpSpPr>
            <p:cNvPr id="27671" name="Group 43"/>
            <p:cNvGrpSpPr>
              <a:grpSpLocks/>
            </p:cNvGrpSpPr>
            <p:nvPr/>
          </p:nvGrpSpPr>
          <p:grpSpPr bwMode="auto">
            <a:xfrm>
              <a:off x="2813" y="1296"/>
              <a:ext cx="480" cy="852"/>
              <a:chOff x="1872" y="912"/>
              <a:chExt cx="480" cy="864"/>
            </a:xfrm>
          </p:grpSpPr>
          <p:sp>
            <p:nvSpPr>
              <p:cNvPr id="27680" name="Text Box 44"/>
              <p:cNvSpPr txBox="1">
                <a:spLocks noChangeArrowheads="1"/>
              </p:cNvSpPr>
              <p:nvPr/>
            </p:nvSpPr>
            <p:spPr bwMode="auto">
              <a:xfrm>
                <a:off x="1910" y="986"/>
                <a:ext cx="393" cy="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I/O</a:t>
                </a:r>
              </a:p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 接</a:t>
                </a:r>
              </a:p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 口</a:t>
                </a:r>
              </a:p>
            </p:txBody>
          </p:sp>
          <p:sp>
            <p:nvSpPr>
              <p:cNvPr id="27681" name="Rectangle 45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480" cy="8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grpSp>
          <p:nvGrpSpPr>
            <p:cNvPr id="27672" name="Group 46"/>
            <p:cNvGrpSpPr>
              <a:grpSpLocks/>
            </p:cNvGrpSpPr>
            <p:nvPr/>
          </p:nvGrpSpPr>
          <p:grpSpPr bwMode="auto">
            <a:xfrm>
              <a:off x="4368" y="1296"/>
              <a:ext cx="480" cy="852"/>
              <a:chOff x="2688" y="912"/>
              <a:chExt cx="480" cy="864"/>
            </a:xfrm>
          </p:grpSpPr>
          <p:sp>
            <p:nvSpPr>
              <p:cNvPr id="27678" name="Text Box 47"/>
              <p:cNvSpPr txBox="1">
                <a:spLocks noChangeArrowheads="1"/>
              </p:cNvSpPr>
              <p:nvPr/>
            </p:nvSpPr>
            <p:spPr bwMode="auto">
              <a:xfrm>
                <a:off x="2726" y="986"/>
                <a:ext cx="393" cy="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I/O</a:t>
                </a:r>
              </a:p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 设</a:t>
                </a:r>
              </a:p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 备</a:t>
                </a:r>
              </a:p>
            </p:txBody>
          </p:sp>
          <p:sp>
            <p:nvSpPr>
              <p:cNvPr id="27679" name="Rectangle 48"/>
              <p:cNvSpPr>
                <a:spLocks noChangeArrowheads="1"/>
              </p:cNvSpPr>
              <p:nvPr/>
            </p:nvSpPr>
            <p:spPr bwMode="auto">
              <a:xfrm>
                <a:off x="2688" y="912"/>
                <a:ext cx="480" cy="8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grpSp>
          <p:nvGrpSpPr>
            <p:cNvPr id="27673" name="Group 49"/>
            <p:cNvGrpSpPr>
              <a:grpSpLocks/>
            </p:cNvGrpSpPr>
            <p:nvPr/>
          </p:nvGrpSpPr>
          <p:grpSpPr bwMode="auto">
            <a:xfrm>
              <a:off x="1228" y="1296"/>
              <a:ext cx="511" cy="852"/>
              <a:chOff x="940" y="912"/>
              <a:chExt cx="511" cy="864"/>
            </a:xfrm>
          </p:grpSpPr>
          <p:sp>
            <p:nvSpPr>
              <p:cNvPr id="27676" name="Rectangle 50"/>
              <p:cNvSpPr>
                <a:spLocks noChangeArrowheads="1"/>
              </p:cNvSpPr>
              <p:nvPr/>
            </p:nvSpPr>
            <p:spPr bwMode="auto">
              <a:xfrm>
                <a:off x="960" y="912"/>
                <a:ext cx="480" cy="8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7677" name="Text Box 51"/>
              <p:cNvSpPr txBox="1">
                <a:spLocks noChangeArrowheads="1"/>
              </p:cNvSpPr>
              <p:nvPr/>
            </p:nvSpPr>
            <p:spPr bwMode="auto">
              <a:xfrm>
                <a:off x="940" y="1200"/>
                <a:ext cx="511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CPU</a:t>
                </a:r>
              </a:p>
            </p:txBody>
          </p:sp>
        </p:grpSp>
        <p:sp>
          <p:nvSpPr>
            <p:cNvPr id="27674" name="AutoShape 52"/>
            <p:cNvSpPr>
              <a:spLocks noChangeArrowheads="1"/>
            </p:cNvSpPr>
            <p:nvPr/>
          </p:nvSpPr>
          <p:spPr bwMode="auto">
            <a:xfrm>
              <a:off x="3312" y="1391"/>
              <a:ext cx="1056" cy="142"/>
            </a:xfrm>
            <a:prstGeom prst="leftRightArrow">
              <a:avLst>
                <a:gd name="adj1" fmla="val 50000"/>
                <a:gd name="adj2" fmla="val 148732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7675" name="AutoShape 53"/>
            <p:cNvSpPr>
              <a:spLocks noChangeArrowheads="1"/>
            </p:cNvSpPr>
            <p:nvPr/>
          </p:nvSpPr>
          <p:spPr bwMode="auto">
            <a:xfrm>
              <a:off x="1728" y="1627"/>
              <a:ext cx="1056" cy="142"/>
            </a:xfrm>
            <a:prstGeom prst="leftRightArrow">
              <a:avLst>
                <a:gd name="adj1" fmla="val 50000"/>
                <a:gd name="adj2" fmla="val 148732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312374" name="Text Box 54"/>
          <p:cNvSpPr txBox="1">
            <a:spLocks noChangeArrowheads="1"/>
          </p:cNvSpPr>
          <p:nvPr/>
        </p:nvSpPr>
        <p:spPr bwMode="auto">
          <a:xfrm>
            <a:off x="854075" y="6248400"/>
            <a:ext cx="4632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(3) 同步工作采用同步时标</a:t>
            </a:r>
          </a:p>
        </p:txBody>
      </p:sp>
      <p:sp>
        <p:nvSpPr>
          <p:cNvPr id="312375" name="Rectangle 5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312376" name="Text Box 56"/>
          <p:cNvSpPr txBox="1">
            <a:spLocks noChangeArrowheads="1"/>
          </p:cNvSpPr>
          <p:nvPr/>
        </p:nvSpPr>
        <p:spPr bwMode="auto">
          <a:xfrm>
            <a:off x="288925" y="240665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并行</a:t>
            </a:r>
          </a:p>
        </p:txBody>
      </p:sp>
      <p:sp>
        <p:nvSpPr>
          <p:cNvPr id="312377" name="Text Box 57"/>
          <p:cNvSpPr txBox="1">
            <a:spLocks noChangeArrowheads="1"/>
          </p:cNvSpPr>
          <p:nvPr/>
        </p:nvSpPr>
        <p:spPr bwMode="auto">
          <a:xfrm>
            <a:off x="288925" y="42672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串行</a:t>
            </a:r>
          </a:p>
        </p:txBody>
      </p:sp>
      <p:grpSp>
        <p:nvGrpSpPr>
          <p:cNvPr id="11" name="Group 76"/>
          <p:cNvGrpSpPr>
            <a:grpSpLocks/>
          </p:cNvGrpSpPr>
          <p:nvPr/>
        </p:nvGrpSpPr>
        <p:grpSpPr bwMode="auto">
          <a:xfrm>
            <a:off x="1651000" y="4818063"/>
            <a:ext cx="7340600" cy="1465262"/>
            <a:chOff x="1040" y="3035"/>
            <a:chExt cx="4624" cy="923"/>
          </a:xfrm>
        </p:grpSpPr>
        <p:grpSp>
          <p:nvGrpSpPr>
            <p:cNvPr id="27664" name="Group 75"/>
            <p:cNvGrpSpPr>
              <a:grpSpLocks/>
            </p:cNvGrpSpPr>
            <p:nvPr/>
          </p:nvGrpSpPr>
          <p:grpSpPr bwMode="auto">
            <a:xfrm>
              <a:off x="1040" y="3035"/>
              <a:ext cx="3328" cy="923"/>
              <a:chOff x="1040" y="3035"/>
              <a:chExt cx="3328" cy="923"/>
            </a:xfrm>
          </p:grpSpPr>
          <p:sp>
            <p:nvSpPr>
              <p:cNvPr id="27666" name="Text Box 69"/>
              <p:cNvSpPr txBox="1">
                <a:spLocks noChangeArrowheads="1"/>
              </p:cNvSpPr>
              <p:nvPr/>
            </p:nvSpPr>
            <p:spPr bwMode="auto">
              <a:xfrm>
                <a:off x="2045" y="3327"/>
                <a:ext cx="349" cy="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r>
                  <a:rPr kumimoji="0" lang="zh-CN" altLang="en-US" sz="24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起始位</a:t>
                </a:r>
              </a:p>
            </p:txBody>
          </p:sp>
          <p:sp>
            <p:nvSpPr>
              <p:cNvPr id="27667" name="Text Box 70"/>
              <p:cNvSpPr txBox="1">
                <a:spLocks noChangeArrowheads="1"/>
              </p:cNvSpPr>
              <p:nvPr/>
            </p:nvSpPr>
            <p:spPr bwMode="auto">
              <a:xfrm>
                <a:off x="3888" y="3323"/>
                <a:ext cx="349" cy="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r>
                  <a:rPr kumimoji="0" lang="zh-CN" altLang="en-US" sz="24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终止位</a:t>
                </a:r>
              </a:p>
            </p:txBody>
          </p:sp>
          <p:sp>
            <p:nvSpPr>
              <p:cNvPr id="27668" name="Text Box 71"/>
              <p:cNvSpPr txBox="1">
                <a:spLocks noChangeArrowheads="1"/>
              </p:cNvSpPr>
              <p:nvPr/>
            </p:nvSpPr>
            <p:spPr bwMode="auto">
              <a:xfrm>
                <a:off x="1040" y="3660"/>
                <a:ext cx="73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r>
                  <a:rPr kumimoji="0" lang="zh-CN" altLang="en-US" sz="24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9.09 </a:t>
                </a:r>
                <a:r>
                  <a:rPr kumimoji="0" lang="en-US" altLang="zh-CN" sz="24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ms</a:t>
                </a:r>
              </a:p>
            </p:txBody>
          </p:sp>
          <p:sp>
            <p:nvSpPr>
              <p:cNvPr id="27669" name="Line 72"/>
              <p:cNvSpPr>
                <a:spLocks noChangeShapeType="1"/>
              </p:cNvSpPr>
              <p:nvPr/>
            </p:nvSpPr>
            <p:spPr bwMode="auto">
              <a:xfrm>
                <a:off x="2016" y="3275"/>
                <a:ext cx="384" cy="0"/>
              </a:xfrm>
              <a:prstGeom prst="line">
                <a:avLst/>
              </a:prstGeom>
              <a:noFill/>
              <a:ln w="57150">
                <a:solidFill>
                  <a:srgbClr val="0419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70" name="Line 73"/>
              <p:cNvSpPr>
                <a:spLocks noChangeShapeType="1"/>
              </p:cNvSpPr>
              <p:nvPr/>
            </p:nvSpPr>
            <p:spPr bwMode="auto">
              <a:xfrm>
                <a:off x="3744" y="3035"/>
                <a:ext cx="624" cy="0"/>
              </a:xfrm>
              <a:prstGeom prst="line">
                <a:avLst/>
              </a:prstGeom>
              <a:noFill/>
              <a:ln w="57150">
                <a:solidFill>
                  <a:srgbClr val="0419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7665" name="Text Box 74"/>
            <p:cNvSpPr txBox="1">
              <a:spLocks noChangeArrowheads="1"/>
            </p:cNvSpPr>
            <p:nvPr/>
          </p:nvSpPr>
          <p:spPr bwMode="auto">
            <a:xfrm>
              <a:off x="4512" y="3659"/>
              <a:ext cx="115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2400">
                  <a:solidFill>
                    <a:srgbClr val="0419E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>
                  <a:solidFill>
                    <a:srgbClr val="0419E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zh-CN" sz="1000">
                  <a:solidFill>
                    <a:srgbClr val="0419E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400">
                  <a:solidFill>
                    <a:srgbClr val="0419E0"/>
                  </a:solidFill>
                  <a:latin typeface="Times New Roman" panose="02020603050405020304" pitchFamily="18" charset="0"/>
                </a:rPr>
                <a:t>9.09 </a:t>
              </a:r>
              <a:r>
                <a:rPr kumimoji="0" lang="en-US" altLang="zh-CN" sz="2400">
                  <a:solidFill>
                    <a:srgbClr val="0419E0"/>
                  </a:solidFill>
                  <a:latin typeface="Times New Roman" panose="02020603050405020304" pitchFamily="18" charset="0"/>
                </a:rPr>
                <a:t>ms</a:t>
              </a:r>
            </a:p>
          </p:txBody>
        </p:sp>
      </p:grpSp>
      <p:sp>
        <p:nvSpPr>
          <p:cNvPr id="67" name="日期占位符 6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EFD3AED-704B-4148-8768-58E5A7297E95}" type="datetime1">
              <a:rPr lang="zh-CN" altLang="en-US"/>
              <a:pPr>
                <a:defRPr/>
              </a:pPr>
              <a:t>2018/11/28</a:t>
            </a:fld>
            <a:endParaRPr lang="en-US" altLang="zh-CN"/>
          </a:p>
        </p:txBody>
      </p:sp>
      <p:sp>
        <p:nvSpPr>
          <p:cNvPr id="68" name="灯片编号占位符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0C87A8CD-7528-4B81-9C1D-1554B9EB527A}" type="slidenum">
              <a:rPr lang="zh-CN" altLang="en-US" sz="900">
                <a:solidFill>
                  <a:srgbClr val="898989"/>
                </a:solidFill>
              </a:rPr>
              <a:pPr eaLnBrk="1" hangingPunct="1"/>
              <a:t>7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27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54" grpId="0" autoUpdateAnimBg="0"/>
      <p:bldP spid="312355" grpId="0" autoUpdateAnimBg="0"/>
      <p:bldP spid="312374" grpId="0" autoUpdateAnimBg="0"/>
      <p:bldP spid="312376" grpId="0" autoUpdateAnimBg="0"/>
      <p:bldP spid="31237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628650" y="349250"/>
            <a:ext cx="6248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5.  </a:t>
            </a:r>
            <a:r>
              <a:rPr lang="en-US" altLang="zh-CN" sz="3600" dirty="0">
                <a:latin typeface="Times New Roman" panose="02020603050405020304" pitchFamily="18" charset="0"/>
              </a:rPr>
              <a:t>I/O </a:t>
            </a:r>
            <a:r>
              <a:rPr lang="zh-CN" altLang="en-US" sz="3600" dirty="0">
                <a:latin typeface="Times New Roman" panose="02020603050405020304" pitchFamily="18" charset="0"/>
              </a:rPr>
              <a:t>设备与主机的连接方式</a:t>
            </a:r>
          </a:p>
        </p:txBody>
      </p:sp>
      <p:sp>
        <p:nvSpPr>
          <p:cNvPr id="313347" name="Text Box 3"/>
          <p:cNvSpPr txBox="1">
            <a:spLocks noChangeArrowheads="1"/>
          </p:cNvSpPr>
          <p:nvPr/>
        </p:nvSpPr>
        <p:spPr bwMode="auto">
          <a:xfrm>
            <a:off x="762000" y="1390650"/>
            <a:ext cx="3886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(1) 辐射式连接</a:t>
            </a:r>
          </a:p>
        </p:txBody>
      </p:sp>
      <p:sp>
        <p:nvSpPr>
          <p:cNvPr id="313348" name="Text Box 4"/>
          <p:cNvSpPr txBox="1">
            <a:spLocks noChangeArrowheads="1"/>
          </p:cNvSpPr>
          <p:nvPr/>
        </p:nvSpPr>
        <p:spPr bwMode="auto">
          <a:xfrm>
            <a:off x="762000" y="5062538"/>
            <a:ext cx="3581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(2) 总线连接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47800" y="2286000"/>
            <a:ext cx="3513138" cy="2362200"/>
            <a:chOff x="912" y="1440"/>
            <a:chExt cx="2213" cy="1488"/>
          </a:xfrm>
        </p:grpSpPr>
        <p:sp>
          <p:nvSpPr>
            <p:cNvPr id="28686" name="Text Box 6"/>
            <p:cNvSpPr txBox="1">
              <a:spLocks noChangeArrowheads="1"/>
            </p:cNvSpPr>
            <p:nvPr/>
          </p:nvSpPr>
          <p:spPr bwMode="auto">
            <a:xfrm>
              <a:off x="2207" y="1440"/>
              <a:ext cx="918" cy="34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 外设 Ⅰ</a:t>
              </a:r>
            </a:p>
          </p:txBody>
        </p:sp>
        <p:sp>
          <p:nvSpPr>
            <p:cNvPr id="28687" name="Text Box 7"/>
            <p:cNvSpPr txBox="1">
              <a:spLocks noChangeArrowheads="1"/>
            </p:cNvSpPr>
            <p:nvPr/>
          </p:nvSpPr>
          <p:spPr bwMode="auto">
            <a:xfrm>
              <a:off x="2207" y="1984"/>
              <a:ext cx="918" cy="34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 外设 Ⅱ</a:t>
              </a:r>
            </a:p>
          </p:txBody>
        </p:sp>
        <p:sp>
          <p:nvSpPr>
            <p:cNvPr id="28688" name="Text Box 8"/>
            <p:cNvSpPr txBox="1">
              <a:spLocks noChangeArrowheads="1"/>
            </p:cNvSpPr>
            <p:nvPr/>
          </p:nvSpPr>
          <p:spPr bwMode="auto">
            <a:xfrm>
              <a:off x="2207" y="2544"/>
              <a:ext cx="918" cy="34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 外设 Ⅲ</a:t>
              </a:r>
            </a:p>
          </p:txBody>
        </p:sp>
        <p:sp>
          <p:nvSpPr>
            <p:cNvPr id="28689" name="AutoShape 9"/>
            <p:cNvSpPr>
              <a:spLocks noChangeArrowheads="1"/>
            </p:cNvSpPr>
            <p:nvPr/>
          </p:nvSpPr>
          <p:spPr bwMode="auto">
            <a:xfrm>
              <a:off x="1440" y="2064"/>
              <a:ext cx="768" cy="192"/>
            </a:xfrm>
            <a:prstGeom prst="leftRightArrow">
              <a:avLst>
                <a:gd name="adj1" fmla="val 50000"/>
                <a:gd name="adj2" fmla="val 8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8690" name="AutoShape 10"/>
            <p:cNvSpPr>
              <a:spLocks noChangeArrowheads="1"/>
            </p:cNvSpPr>
            <p:nvPr/>
          </p:nvSpPr>
          <p:spPr bwMode="auto">
            <a:xfrm rot="1800000">
              <a:off x="1388" y="2450"/>
              <a:ext cx="864" cy="201"/>
            </a:xfrm>
            <a:prstGeom prst="leftRightArrow">
              <a:avLst>
                <a:gd name="adj1" fmla="val 50000"/>
                <a:gd name="adj2" fmla="val 8597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8691" name="Text Box 11"/>
            <p:cNvSpPr txBox="1">
              <a:spLocks noChangeArrowheads="1"/>
            </p:cNvSpPr>
            <p:nvPr/>
          </p:nvSpPr>
          <p:spPr bwMode="auto">
            <a:xfrm>
              <a:off x="998" y="1728"/>
              <a:ext cx="3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主</a:t>
              </a:r>
            </a:p>
          </p:txBody>
        </p:sp>
        <p:sp>
          <p:nvSpPr>
            <p:cNvPr id="28692" name="Text Box 12"/>
            <p:cNvSpPr txBox="1">
              <a:spLocks noChangeArrowheads="1"/>
            </p:cNvSpPr>
            <p:nvPr/>
          </p:nvSpPr>
          <p:spPr bwMode="auto">
            <a:xfrm>
              <a:off x="998" y="2323"/>
              <a:ext cx="3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机</a:t>
              </a:r>
            </a:p>
          </p:txBody>
        </p:sp>
        <p:sp>
          <p:nvSpPr>
            <p:cNvPr id="28693" name="Rectangle 13"/>
            <p:cNvSpPr>
              <a:spLocks noChangeArrowheads="1"/>
            </p:cNvSpPr>
            <p:nvPr/>
          </p:nvSpPr>
          <p:spPr bwMode="auto">
            <a:xfrm>
              <a:off x="912" y="1488"/>
              <a:ext cx="528" cy="14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8694" name="AutoShape 14"/>
            <p:cNvSpPr>
              <a:spLocks noChangeArrowheads="1"/>
            </p:cNvSpPr>
            <p:nvPr/>
          </p:nvSpPr>
          <p:spPr bwMode="auto">
            <a:xfrm rot="9000000">
              <a:off x="1385" y="1703"/>
              <a:ext cx="864" cy="192"/>
            </a:xfrm>
            <a:prstGeom prst="leftRightArrow">
              <a:avLst>
                <a:gd name="adj1" fmla="val 50000"/>
                <a:gd name="adj2" fmla="val 9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313359" name="Text Box 15"/>
          <p:cNvSpPr txBox="1">
            <a:spLocks noChangeArrowheads="1"/>
          </p:cNvSpPr>
          <p:nvPr/>
        </p:nvSpPr>
        <p:spPr bwMode="auto">
          <a:xfrm>
            <a:off x="5181600" y="39766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不便于增删设备</a:t>
            </a:r>
            <a:endParaRPr lang="zh-CN" altLang="en-US" sz="3200">
              <a:solidFill>
                <a:srgbClr val="0419E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181600" y="2438400"/>
            <a:ext cx="3733800" cy="1189038"/>
            <a:chOff x="3264" y="1632"/>
            <a:chExt cx="2352" cy="749"/>
          </a:xfrm>
        </p:grpSpPr>
        <p:sp>
          <p:nvSpPr>
            <p:cNvPr id="28684" name="Text Box 17"/>
            <p:cNvSpPr txBox="1">
              <a:spLocks noChangeArrowheads="1"/>
            </p:cNvSpPr>
            <p:nvPr/>
          </p:nvSpPr>
          <p:spPr bwMode="auto">
            <a:xfrm>
              <a:off x="3264" y="1632"/>
              <a:ext cx="21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每台设备都配有一套</a:t>
              </a:r>
            </a:p>
          </p:txBody>
        </p:sp>
        <p:sp>
          <p:nvSpPr>
            <p:cNvPr id="28685" name="Text Box 18"/>
            <p:cNvSpPr txBox="1">
              <a:spLocks noChangeArrowheads="1"/>
            </p:cNvSpPr>
            <p:nvPr/>
          </p:nvSpPr>
          <p:spPr bwMode="auto">
            <a:xfrm>
              <a:off x="3264" y="2054"/>
              <a:ext cx="23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控制线路和一组信号线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</p:grpSp>
      <p:sp>
        <p:nvSpPr>
          <p:cNvPr id="313363" name="Rectangle 1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313364" name="Text Box 20"/>
          <p:cNvSpPr txBox="1">
            <a:spLocks noChangeArrowheads="1"/>
          </p:cNvSpPr>
          <p:nvPr/>
        </p:nvSpPr>
        <p:spPr bwMode="auto">
          <a:xfrm>
            <a:off x="1330325" y="5805488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便于增删设备</a:t>
            </a:r>
          </a:p>
        </p:txBody>
      </p:sp>
      <p:sp>
        <p:nvSpPr>
          <p:cNvPr id="22" name="日期占位符 2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AE50CC-EF74-4289-B861-625561F96182}" type="datetime1">
              <a:rPr lang="zh-CN" altLang="en-US"/>
              <a:pPr>
                <a:defRPr/>
              </a:pPr>
              <a:t>2018/11/28</a:t>
            </a:fld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82F0F370-0495-4FBA-B1A4-4659BB9B07EE}" type="slidenum">
              <a:rPr lang="zh-CN" altLang="en-US" sz="900">
                <a:solidFill>
                  <a:srgbClr val="898989"/>
                </a:solidFill>
              </a:rPr>
              <a:pPr eaLnBrk="1" hangingPunct="1"/>
              <a:t>8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40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autoUpdateAnimBg="0"/>
      <p:bldP spid="313348" grpId="0" autoUpdateAnimBg="0"/>
      <p:bldP spid="313359" grpId="0" autoUpdateAnimBg="0"/>
      <p:bldP spid="31336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设备的连接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57200" y="1268413"/>
          <a:ext cx="8305800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MP 图像" r:id="rId3" imgW="7904762" imgH="4610744" progId="Paint.Picture">
                  <p:embed/>
                </p:oleObj>
              </mc:Choice>
              <mc:Fallback>
                <p:oleObj name="BMP 图像" r:id="rId3" imgW="7904762" imgH="461074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68413"/>
                        <a:ext cx="8305800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103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9166</TotalTime>
  <Words>2517</Words>
  <Application>Microsoft Office PowerPoint</Application>
  <PresentationFormat>全屏显示(4:3)</PresentationFormat>
  <Paragraphs>932</Paragraphs>
  <Slides>40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3" baseType="lpstr">
      <vt:lpstr>方正姚体</vt:lpstr>
      <vt:lpstr>华文中宋</vt:lpstr>
      <vt:lpstr>宋体</vt:lpstr>
      <vt:lpstr>文鼎CS大隶书</vt:lpstr>
      <vt:lpstr>文鼎CS魏碑</vt:lpstr>
      <vt:lpstr>幼圆</vt:lpstr>
      <vt:lpstr>Arial</vt:lpstr>
      <vt:lpstr>Calibri</vt:lpstr>
      <vt:lpstr>Times New Roman</vt:lpstr>
      <vt:lpstr>Verdana</vt:lpstr>
      <vt:lpstr>Wingdings</vt:lpstr>
      <vt:lpstr>Office 主题​​</vt:lpstr>
      <vt:lpstr>BMP 图像</vt:lpstr>
      <vt:lpstr>计算机组织与体系结构</vt:lpstr>
      <vt:lpstr>第九章   输入输出系统</vt:lpstr>
      <vt:lpstr>第9章   输入输出系统</vt:lpstr>
      <vt:lpstr>9.1   概  述</vt:lpstr>
      <vt:lpstr>PowerPoint 演示文稿</vt:lpstr>
      <vt:lpstr>PowerPoint 演示文稿</vt:lpstr>
      <vt:lpstr>PowerPoint 演示文稿</vt:lpstr>
      <vt:lpstr>PowerPoint 演示文稿</vt:lpstr>
      <vt:lpstr>设备的连接</vt:lpstr>
      <vt:lpstr>PowerPoint 演示文稿</vt:lpstr>
      <vt:lpstr>程序查询I/O</vt:lpstr>
      <vt:lpstr>PowerPoint 演示文稿</vt:lpstr>
      <vt:lpstr>中断  I/O</vt:lpstr>
      <vt:lpstr>PowerPoint 演示文稿</vt:lpstr>
      <vt:lpstr>PowerPoint 演示文稿</vt:lpstr>
      <vt:lpstr>DMA  I/O</vt:lpstr>
      <vt:lpstr>PowerPoint 演示文稿</vt:lpstr>
      <vt:lpstr>9.2 I/O设备</vt:lpstr>
      <vt:lpstr>9.3   I/O 接 口</vt:lpstr>
      <vt:lpstr>PowerPoint 演示文稿</vt:lpstr>
      <vt:lpstr>PowerPoint 演示文稿</vt:lpstr>
      <vt:lpstr>PowerPoint 演示文稿</vt:lpstr>
      <vt:lpstr>9.4   程序查询方式</vt:lpstr>
      <vt:lpstr>PowerPoint 演示文稿</vt:lpstr>
      <vt:lpstr>PowerPoint 演示文稿</vt:lpstr>
      <vt:lpstr>PowerPoint 演示文稿</vt:lpstr>
      <vt:lpstr>PowerPoint 演示文稿</vt:lpstr>
      <vt:lpstr>9.5   程序中断方式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suzi</dc:creator>
  <cp:lastModifiedBy>zznobody</cp:lastModifiedBy>
  <cp:revision>2057</cp:revision>
  <cp:lastPrinted>2018-11-28T01:33:02Z</cp:lastPrinted>
  <dcterms:created xsi:type="dcterms:W3CDTF">2113-01-01T00:00:00Z</dcterms:created>
  <dcterms:modified xsi:type="dcterms:W3CDTF">2018-11-28T11:01:21Z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