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1851" r:id="rId3"/>
    <p:sldId id="1914" r:id="rId4"/>
    <p:sldId id="1945" r:id="rId5"/>
    <p:sldId id="1946" r:id="rId6"/>
    <p:sldId id="1947" r:id="rId7"/>
    <p:sldId id="1974" r:id="rId8"/>
    <p:sldId id="1975" r:id="rId9"/>
    <p:sldId id="1949" r:id="rId10"/>
    <p:sldId id="1973" r:id="rId11"/>
    <p:sldId id="1950" r:id="rId12"/>
    <p:sldId id="1951" r:id="rId13"/>
    <p:sldId id="1952" r:id="rId14"/>
    <p:sldId id="1953" r:id="rId15"/>
    <p:sldId id="1954" r:id="rId16"/>
    <p:sldId id="1955" r:id="rId17"/>
    <p:sldId id="1956" r:id="rId18"/>
    <p:sldId id="1957" r:id="rId19"/>
    <p:sldId id="1958" r:id="rId20"/>
    <p:sldId id="1959" r:id="rId21"/>
    <p:sldId id="1960" r:id="rId22"/>
    <p:sldId id="1961" r:id="rId23"/>
    <p:sldId id="1962" r:id="rId24"/>
    <p:sldId id="1963" r:id="rId25"/>
    <p:sldId id="1964" r:id="rId26"/>
    <p:sldId id="1965" r:id="rId27"/>
    <p:sldId id="1966" r:id="rId28"/>
    <p:sldId id="1967" r:id="rId29"/>
    <p:sldId id="1968" r:id="rId30"/>
    <p:sldId id="1969" r:id="rId31"/>
    <p:sldId id="1970" r:id="rId32"/>
    <p:sldId id="1971" r:id="rId33"/>
    <p:sldId id="1972" r:id="rId34"/>
    <p:sldId id="1913" r:id="rId35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FF"/>
    <a:srgbClr val="0033CC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64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90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第二十四讲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23718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.6  </a:t>
            </a:r>
            <a:r>
              <a:rPr lang="en-US" altLang="zh-CN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方式</a:t>
            </a:r>
            <a:endParaRPr lang="zh-CN" altLang="en-US" sz="32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程序中断方式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.6 </a:t>
            </a:r>
            <a:r>
              <a:rPr lang="en-US" altLang="zh-CN" b="1" dirty="0" smtClean="0"/>
              <a:t>DMA </a:t>
            </a:r>
            <a:r>
              <a:rPr lang="zh-CN" altLang="en-US" b="1" dirty="0" smtClean="0"/>
              <a:t>方式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方式的特点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203325" y="1971675"/>
            <a:ext cx="647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和程序中断两种方式的数据通路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447800" y="2667000"/>
            <a:ext cx="6324600" cy="3805238"/>
            <a:chOff x="912" y="1680"/>
            <a:chExt cx="3984" cy="2397"/>
          </a:xfrm>
        </p:grpSpPr>
        <p:grpSp>
          <p:nvGrpSpPr>
            <p:cNvPr id="21512" name="Group 49"/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21546" name="Rectangle 7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47" name="Text Box 8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</p:grpSp>
        <p:grpSp>
          <p:nvGrpSpPr>
            <p:cNvPr id="21513" name="Group 48"/>
            <p:cNvGrpSpPr>
              <a:grpSpLocks/>
            </p:cNvGrpSpPr>
            <p:nvPr/>
          </p:nvGrpSpPr>
          <p:grpSpPr bwMode="auto">
            <a:xfrm>
              <a:off x="912" y="1680"/>
              <a:ext cx="3984" cy="2397"/>
              <a:chOff x="912" y="1680"/>
              <a:chExt cx="3984" cy="2397"/>
            </a:xfrm>
          </p:grpSpPr>
          <p:sp>
            <p:nvSpPr>
              <p:cNvPr id="21514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</a:t>
                </a:r>
              </a:p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存</a:t>
                </a:r>
              </a:p>
            </p:txBody>
          </p:sp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16" name="Text Box 12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36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ACC</a:t>
                </a: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中断接口</a:t>
                </a:r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1521" name="Rectangle 17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2" name="Text Box 18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设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备</a:t>
                </a:r>
              </a:p>
            </p:txBody>
          </p:sp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4" name="Rectangle 20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6" name="Rectangle 22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8" name="AutoShape 24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1" name="AutoShape 27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2" name="AutoShape 28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3" name="AutoShape 29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4" name="AutoShape 30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5" name="AutoShape 31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1104" y="3751"/>
                <a:ext cx="2400" cy="96"/>
              </a:xfrm>
              <a:prstGeom prst="rect">
                <a:avLst/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7" name="AutoShape 33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38" name="Text Box 34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中断方式数据传送通路</a:t>
                </a: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2" name="Freeform 38"/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8 w 383"/>
                  <a:gd name="T3" fmla="*/ 1124 h 1042"/>
                  <a:gd name="T4" fmla="*/ 0 60000 65536"/>
                  <a:gd name="T5" fmla="*/ 0 60000 65536"/>
                  <a:gd name="T6" fmla="*/ 0 w 383"/>
                  <a:gd name="T7" fmla="*/ 0 h 1042"/>
                  <a:gd name="T8" fmla="*/ 383 w 383"/>
                  <a:gd name="T9" fmla="*/ 1042 h 10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输入指令</a:t>
                </a: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477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输出指令</a:t>
                </a: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1622" y="3827"/>
                <a:ext cx="17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方式数据传送通路</a:t>
                </a:r>
              </a:p>
            </p:txBody>
          </p:sp>
        </p:grpSp>
      </p:grp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B81480-A730-439B-8D4B-4A0E907F2727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0564858-6995-4B25-9976-4B1CB3F6474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  <p:bldP spid="3450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与主存交换数据的三种方式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停止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访问主存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控制简单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处于不工作状态或保持状态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未充分发挥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对主存的利用率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3810000"/>
            <a:ext cx="8331200" cy="2438400"/>
            <a:chOff x="230" y="2400"/>
            <a:chExt cx="5248" cy="1536"/>
          </a:xfrm>
        </p:grpSpPr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22541" name="Text Box 9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主存工作时间</a:t>
                </a:r>
              </a:p>
            </p:txBody>
          </p:sp>
          <p:sp>
            <p:nvSpPr>
              <p:cNvPr id="22542" name="Line 10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3" name="Line 11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4" name="Line 12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5" name="Line 13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6" name="Line 14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7" name="Text Box 15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不执行程序</a:t>
                </a:r>
              </a:p>
            </p:txBody>
          </p:sp>
          <p:sp>
            <p:nvSpPr>
              <p:cNvPr id="22548" name="Line 16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0" name="Line 18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1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2" name="Line 20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3" name="Text Box 21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不工作</a:t>
                </a:r>
              </a:p>
            </p:txBody>
          </p:sp>
          <p:sp>
            <p:nvSpPr>
              <p:cNvPr id="22554" name="Line 22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5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6" name="Text Box 24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不工作</a:t>
                </a:r>
              </a:p>
            </p:txBody>
          </p:sp>
          <p:sp>
            <p:nvSpPr>
              <p:cNvPr id="22557" name="Line 25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8" name="Line 26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9" name="Text Box 27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工作</a:t>
                </a:r>
              </a:p>
            </p:txBody>
          </p:sp>
          <p:sp>
            <p:nvSpPr>
              <p:cNvPr id="22560" name="Line 28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2" name="Text Box 30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控制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并使用主存</a:t>
                </a:r>
              </a:p>
            </p:txBody>
          </p:sp>
          <p:sp>
            <p:nvSpPr>
              <p:cNvPr id="22563" name="Text Box 31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控制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并使用主存</a:t>
                </a:r>
              </a:p>
            </p:txBody>
          </p:sp>
          <p:sp>
            <p:nvSpPr>
              <p:cNvPr id="22564" name="Text Box 32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2565" name="Line 33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6" name="Line 34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40" name="Line 35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B92742-1B44-4EA6-8E3C-A14F9094D1E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F9FCCE9-EB76-4EC8-965F-EEF88FAE39D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/>
      <p:bldP spid="346116" grpId="0" autoUpdateAnimBg="0"/>
      <p:bldP spid="346117" grpId="0" autoUpdateAnimBg="0"/>
      <p:bldP spid="3461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周期挪用（或周期窃取）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访问主存有三种可能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此时不访存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正在访存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与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同时请求访存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95400" y="3338513"/>
            <a:ext cx="565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此时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将总线控制权让给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DMA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4267200"/>
            <a:ext cx="8347075" cy="2133600"/>
            <a:chOff x="230" y="2688"/>
            <a:chExt cx="5258" cy="1344"/>
          </a:xfrm>
        </p:grpSpPr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主存工作时间</a:t>
              </a: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1392" y="27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2"/>
            <p:cNvSpPr>
              <a:spLocks noChangeShapeType="1"/>
            </p:cNvSpPr>
            <p:nvPr/>
          </p:nvSpPr>
          <p:spPr bwMode="auto">
            <a:xfrm>
              <a:off x="1392" y="2985"/>
              <a:ext cx="0" cy="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CPU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 DMA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6" name="Line 21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Line 22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24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26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27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28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29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1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2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4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35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7172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745A02-FF12-4A7A-A943-AFAEAD814A1A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64D2B09-D303-4B58-B2F7-DAB19F327E5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与 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交替访问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048000"/>
            <a:ext cx="8347075" cy="2895600"/>
            <a:chOff x="240" y="1920"/>
            <a:chExt cx="5258" cy="1824"/>
          </a:xfrm>
        </p:grpSpPr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主存工作时间</a:t>
              </a:r>
            </a:p>
          </p:txBody>
        </p:sp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1402" y="194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Line 6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Line 7"/>
            <p:cNvSpPr>
              <a:spLocks noChangeShapeType="1"/>
            </p:cNvSpPr>
            <p:nvPr/>
          </p:nvSpPr>
          <p:spPr bwMode="auto">
            <a:xfrm flipH="1">
              <a:off x="1392" y="2211"/>
              <a:ext cx="1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288" y="2486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24596" name="Text Box 9"/>
            <p:cNvSpPr txBox="1">
              <a:spLocks noChangeArrowheads="1"/>
            </p:cNvSpPr>
            <p:nvPr/>
          </p:nvSpPr>
          <p:spPr bwMode="auto">
            <a:xfrm>
              <a:off x="289" y="3302"/>
              <a:ext cx="9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</a:rPr>
                <a:t>控制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并使用主存</a:t>
              </a:r>
            </a:p>
          </p:txBody>
        </p:sp>
        <p:sp>
          <p:nvSpPr>
            <p:cNvPr id="24597" name="Text Box 10"/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98" name="Line 11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12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13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14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15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16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17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18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19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20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23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24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25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工作周期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24589" name="Text Box 28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 </a:t>
              </a:r>
              <a:r>
                <a:rPr lang="zh-CN" altLang="en-US" sz="2400">
                  <a:latin typeface="Times New Roman" panose="02020603050405020304" pitchFamily="18" charset="0"/>
                </a:rPr>
                <a:t>专供 </a:t>
              </a:r>
              <a:r>
                <a:rPr lang="en-US" altLang="zh-CN" sz="2400">
                  <a:latin typeface="Times New Roman" panose="02020603050405020304" pitchFamily="18" charset="0"/>
                </a:rPr>
                <a:t>DMA </a:t>
              </a:r>
              <a:r>
                <a:rPr lang="zh-CN" altLang="en-US" sz="2400">
                  <a:latin typeface="Times New Roman" panose="02020603050405020304" pitchFamily="18" charset="0"/>
                </a:rPr>
                <a:t>访存</a:t>
              </a:r>
            </a:p>
          </p:txBody>
        </p:sp>
        <p:sp>
          <p:nvSpPr>
            <p:cNvPr id="24590" name="Text Box 29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 </a:t>
              </a:r>
              <a:r>
                <a:rPr lang="zh-CN" altLang="en-US" sz="2400">
                  <a:latin typeface="Times New Roman" panose="02020603050405020304" pitchFamily="18" charset="0"/>
                </a:rPr>
                <a:t>专供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en-US" altLang="zh-CN" sz="14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访存</a:t>
              </a:r>
            </a:p>
          </p:txBody>
        </p:sp>
      </p:grpSp>
      <p:sp>
        <p:nvSpPr>
          <p:cNvPr id="348190" name="AutoShape 30"/>
          <p:cNvSpPr>
            <a:spLocks/>
          </p:cNvSpPr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1403350" y="2254250"/>
            <a:ext cx="695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所有指令执行过程中的一个基准时间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9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1403350" y="6092825"/>
            <a:ext cx="734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不需要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申请建立和归还 </a:t>
            </a:r>
            <a:r>
              <a:rPr lang="zh-CN" altLang="en-US" sz="2800">
                <a:latin typeface="Times New Roman" panose="02020603050405020304" pitchFamily="18" charset="0"/>
              </a:rPr>
              <a:t>总线的使用权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7620AC-FA91-4E4A-B1AB-9B6B5F87E76B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BFCD494-6C76-4591-85CB-ECA7B2D31146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utoUpdateAnimBg="0"/>
      <p:bldP spid="348190" grpId="0" animBg="1"/>
      <p:bldP spid="348191" grpId="0" autoUpdateAnimBg="0"/>
      <p:bldP spid="348192" grpId="0" animBg="1"/>
      <p:bldP spid="3481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597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接口的功能和组成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974725" y="1009650"/>
            <a:ext cx="328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接口功能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295400" y="1817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向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申请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传送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295400" y="25669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处理总线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控制权的转交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295400" y="3316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管理 </a:t>
            </a:r>
            <a:r>
              <a:rPr lang="zh-CN" altLang="en-US" sz="2800">
                <a:latin typeface="Times New Roman" panose="02020603050405020304" pitchFamily="18" charset="0"/>
              </a:rPr>
              <a:t>系统总线、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控制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1295400" y="40640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确定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数据传送的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首地址和长度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(5) </a:t>
            </a:r>
            <a:r>
              <a:rPr lang="en-US" altLang="zh-CN" sz="2800" dirty="0">
                <a:latin typeface="Times New Roman" panose="02020603050405020304" pitchFamily="18" charset="0"/>
              </a:rPr>
              <a:t>DMA </a:t>
            </a:r>
            <a:r>
              <a:rPr lang="zh-CN" altLang="en-US" sz="2800" dirty="0">
                <a:latin typeface="Times New Roman" panose="02020603050405020304" pitchFamily="18" charset="0"/>
              </a:rPr>
              <a:t>传送结束时，</a:t>
            </a:r>
            <a:r>
              <a:rPr lang="zh-CN" altLang="en-US" sz="2800" dirty="0">
                <a:solidFill>
                  <a:srgbClr val="0419E0"/>
                </a:solidFill>
                <a:latin typeface="Times New Roman" panose="02020603050405020304" pitchFamily="18" charset="0"/>
              </a:rPr>
              <a:t>给出操作完成信号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768475" y="4835525"/>
            <a:ext cx="630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修正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传送过程中的数据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sz="2800">
                <a:latin typeface="Times New Roman" panose="02020603050405020304" pitchFamily="18" charset="0"/>
              </a:rPr>
              <a:t> 和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长度</a:t>
            </a: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8A1FB1-3465-4F05-B1FF-574A65DAC854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C0C65F5-AE1C-43BC-AE24-7670D739736A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  <p:bldP spid="349189" grpId="0" autoUpdateAnimBg="0"/>
      <p:bldP spid="349190" grpId="0" autoUpdateAnimBg="0"/>
      <p:bldP spid="349191" grpId="0" autoUpdateAnimBg="0"/>
      <p:bldP spid="349192" grpId="0" autoUpdateAnimBg="0"/>
      <p:bldP spid="3491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26682" name="Text Box 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grpSp>
          <p:nvGrpSpPr>
            <p:cNvPr id="26683" name="Group 4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26684" name="Rectangle 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26685" name="Group 6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2669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26693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6686" name="Group 9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2669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6687" name="AutoShape 1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6688" name="AutoShape 1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6689" name="AutoShape 1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接口组成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26680" name="Text Box 17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控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制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逻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辑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26681" name="Rectangle 18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26678" name="Text Box 20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中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断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机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构</a:t>
              </a: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300788" y="6096000"/>
            <a:ext cx="701675" cy="438150"/>
            <a:chOff x="3921" y="3840"/>
            <a:chExt cx="442" cy="276"/>
          </a:xfrm>
        </p:grpSpPr>
        <p:sp>
          <p:nvSpPr>
            <p:cNvPr id="26676" name="Text Box 23"/>
            <p:cNvSpPr txBox="1">
              <a:spLocks noChangeArrowheads="1"/>
            </p:cNvSpPr>
            <p:nvPr/>
          </p:nvSpPr>
          <p:spPr bwMode="auto">
            <a:xfrm>
              <a:off x="3921" y="38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26677" name="Rectangle 24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6553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26674" name="Line 27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Text Box 28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26672" name="Text Box 30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26673" name="Rectangle 31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26670" name="Text Box 33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WC</a:t>
              </a:r>
            </a:p>
          </p:txBody>
        </p:sp>
        <p:sp>
          <p:nvSpPr>
            <p:cNvPr id="26671" name="Rectangle 34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26668" name="Text Box 36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DAR</a:t>
              </a:r>
            </a:p>
          </p:txBody>
        </p:sp>
        <p:sp>
          <p:nvSpPr>
            <p:cNvPr id="26669" name="Rectangle 37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26666" name="Line 39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7" name="Text Box 40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26664" name="Line 42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5" name="Text Box 43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26659" name="AutoShape 45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0" name="AutoShape 46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1" name="AutoShape 47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2" name="AutoShape 48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63" name="Text Box 49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26657" name="AutoShape 51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6658" name="Text Box 52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</a:p>
          </p:txBody>
        </p:sp>
      </p:grpSp>
      <p:sp>
        <p:nvSpPr>
          <p:cNvPr id="350261" name="Text Box 53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50262" name="Text Box 54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+1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26655" name="Freeform 56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884 w 1104"/>
                <a:gd name="T1" fmla="*/ 78 h 96"/>
                <a:gd name="T2" fmla="*/ 884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3938588" y="5003800"/>
            <a:ext cx="2362200" cy="1184275"/>
            <a:chOff x="2448" y="3152"/>
            <a:chExt cx="1488" cy="746"/>
          </a:xfrm>
        </p:grpSpPr>
        <p:sp>
          <p:nvSpPr>
            <p:cNvPr id="26653" name="Freeform 59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1488 w 1488"/>
                <a:gd name="T1" fmla="*/ 621 h 768"/>
                <a:gd name="T2" fmla="*/ 0 w 1488"/>
                <a:gd name="T3" fmla="*/ 621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2776538" y="5003800"/>
            <a:ext cx="3524250" cy="1503363"/>
            <a:chOff x="1716" y="3152"/>
            <a:chExt cx="2220" cy="947"/>
          </a:xfrm>
        </p:grpSpPr>
        <p:sp>
          <p:nvSpPr>
            <p:cNvPr id="26651" name="Freeform 62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601 h 960"/>
                <a:gd name="T4" fmla="*/ 1680 w 1680"/>
                <a:gd name="T5" fmla="*/ 601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2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6300788" y="5105400"/>
            <a:ext cx="685800" cy="438150"/>
            <a:chOff x="3931" y="3216"/>
            <a:chExt cx="432" cy="276"/>
          </a:xfrm>
        </p:grpSpPr>
        <p:sp>
          <p:nvSpPr>
            <p:cNvPr id="26649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26650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50275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69" name="日期占位符 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AA7B4E-2EC1-4C7F-B307-1AFEF80C7ACC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B5301A1-0652-42EF-98E7-0082D36BC57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3" grpId="0" animBg="1"/>
      <p:bldP spid="350261" grpId="0" autoUpdateAnimBg="0"/>
      <p:bldP spid="3502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60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的工作过程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066800" y="1009650"/>
            <a:ext cx="3295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传送过程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预处理、数据传送、后处理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90600" y="2363788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预处理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889125" y="3052763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通过几条输入输出指令预置如下信息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889125" y="3740150"/>
            <a:ext cx="6523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通知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控制逻辑传送方向（入/出）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89125" y="4429125"/>
            <a:ext cx="4692650" cy="519113"/>
            <a:chOff x="1190" y="2790"/>
            <a:chExt cx="2956" cy="327"/>
          </a:xfrm>
        </p:grpSpPr>
        <p:sp>
          <p:nvSpPr>
            <p:cNvPr id="27667" name="Text Box 9"/>
            <p:cNvSpPr txBox="1">
              <a:spLocks noChangeArrowheads="1"/>
            </p:cNvSpPr>
            <p:nvPr/>
          </p:nvSpPr>
          <p:spPr bwMode="auto">
            <a:xfrm>
              <a:off x="1190" y="2790"/>
              <a:ext cx="29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设备地址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DAR</a:t>
              </a:r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2304" y="29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89125" y="5116513"/>
            <a:ext cx="4435475" cy="519112"/>
            <a:chOff x="1190" y="3223"/>
            <a:chExt cx="2794" cy="327"/>
          </a:xfrm>
        </p:grpSpPr>
        <p:sp>
          <p:nvSpPr>
            <p:cNvPr id="27665" name="Text Box 12"/>
            <p:cNvSpPr txBox="1">
              <a:spLocks noChangeArrowheads="1"/>
            </p:cNvSpPr>
            <p:nvPr/>
          </p:nvSpPr>
          <p:spPr bwMode="auto">
            <a:xfrm>
              <a:off x="1190" y="3223"/>
              <a:ext cx="2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主存地址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AR</a:t>
              </a:r>
            </a:p>
          </p:txBody>
        </p:sp>
        <p:sp>
          <p:nvSpPr>
            <p:cNvPr id="27666" name="Line 13"/>
            <p:cNvSpPr>
              <a:spLocks noChangeShapeType="1"/>
            </p:cNvSpPr>
            <p:nvPr/>
          </p:nvSpPr>
          <p:spPr bwMode="auto">
            <a:xfrm>
              <a:off x="2304" y="340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89125" y="5805488"/>
            <a:ext cx="4533900" cy="519112"/>
            <a:chOff x="1190" y="3657"/>
            <a:chExt cx="2856" cy="327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190" y="3657"/>
              <a:ext cx="2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传送字数        </a:t>
              </a:r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的 </a:t>
              </a:r>
              <a:r>
                <a:rPr lang="en-US" altLang="zh-CN" sz="2800">
                  <a:latin typeface="Times New Roman" panose="02020603050405020304" pitchFamily="18" charset="0"/>
                </a:rPr>
                <a:t>WC</a:t>
              </a: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294" y="38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E43659-F0F2-4CE6-83CC-E33052256738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85639B0-1AAF-4434-88EE-808E8F1979D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36" grpId="0" autoUpdateAnimBg="0"/>
      <p:bldP spid="351237" grpId="0" autoUpdateAnimBg="0"/>
      <p:bldP spid="351238" grpId="0" autoUpdateAnimBg="0"/>
      <p:bldP spid="3512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219200"/>
            <a:ext cx="3063875" cy="1752600"/>
            <a:chOff x="758" y="624"/>
            <a:chExt cx="1930" cy="1104"/>
          </a:xfrm>
        </p:grpSpPr>
        <p:sp>
          <p:nvSpPr>
            <p:cNvPr id="28720" name="Text Box 3"/>
            <p:cNvSpPr txBox="1">
              <a:spLocks noChangeArrowheads="1"/>
            </p:cNvSpPr>
            <p:nvPr/>
          </p:nvSpPr>
          <p:spPr bwMode="auto">
            <a:xfrm>
              <a:off x="758" y="670"/>
              <a:ext cx="10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预处理：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主存起始地址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设备地址 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传送数据个数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启动设备</a:t>
              </a:r>
            </a:p>
          </p:txBody>
        </p:sp>
        <p:grpSp>
          <p:nvGrpSpPr>
            <p:cNvPr id="28721" name="Group 4"/>
            <p:cNvGrpSpPr>
              <a:grpSpLocks/>
            </p:cNvGrpSpPr>
            <p:nvPr/>
          </p:nvGrpSpPr>
          <p:grpSpPr bwMode="auto">
            <a:xfrm>
              <a:off x="1863" y="864"/>
              <a:ext cx="729" cy="250"/>
              <a:chOff x="2640" y="1430"/>
              <a:chExt cx="729" cy="250"/>
            </a:xfrm>
          </p:grpSpPr>
          <p:sp>
            <p:nvSpPr>
              <p:cNvPr id="28729" name="Text Box 5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28730" name="Line 6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722" name="Group 7"/>
            <p:cNvGrpSpPr>
              <a:grpSpLocks/>
            </p:cNvGrpSpPr>
            <p:nvPr/>
          </p:nvGrpSpPr>
          <p:grpSpPr bwMode="auto">
            <a:xfrm>
              <a:off x="1536" y="1056"/>
              <a:ext cx="729" cy="250"/>
              <a:chOff x="2640" y="1430"/>
              <a:chExt cx="729" cy="250"/>
            </a:xfrm>
          </p:grpSpPr>
          <p:sp>
            <p:nvSpPr>
              <p:cNvPr id="28727" name="Text Box 8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28728" name="Line 9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723" name="Group 10"/>
            <p:cNvGrpSpPr>
              <a:grpSpLocks/>
            </p:cNvGrpSpPr>
            <p:nvPr/>
          </p:nvGrpSpPr>
          <p:grpSpPr bwMode="auto">
            <a:xfrm>
              <a:off x="1863" y="1286"/>
              <a:ext cx="729" cy="250"/>
              <a:chOff x="2640" y="1430"/>
              <a:chExt cx="729" cy="250"/>
            </a:xfrm>
          </p:grpSpPr>
          <p:sp>
            <p:nvSpPr>
              <p:cNvPr id="28725" name="Text Box 11"/>
              <p:cNvSpPr txBox="1">
                <a:spLocks noChangeArrowheads="1"/>
              </p:cNvSpPr>
              <p:nvPr/>
            </p:nvSpPr>
            <p:spPr bwMode="auto">
              <a:xfrm>
                <a:off x="2870" y="14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</p:txBody>
          </p:sp>
          <p:sp>
            <p:nvSpPr>
              <p:cNvPr id="28726" name="Line 12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724" name="Rectangle 13"/>
            <p:cNvSpPr>
              <a:spLocks noChangeArrowheads="1"/>
            </p:cNvSpPr>
            <p:nvPr/>
          </p:nvSpPr>
          <p:spPr bwMode="auto">
            <a:xfrm>
              <a:off x="768" y="624"/>
              <a:ext cx="1920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09600" y="3225800"/>
            <a:ext cx="3063875" cy="1143000"/>
            <a:chOff x="758" y="1920"/>
            <a:chExt cx="1930" cy="720"/>
          </a:xfrm>
        </p:grpSpPr>
        <p:sp>
          <p:nvSpPr>
            <p:cNvPr id="28718" name="Rectangle 15"/>
            <p:cNvSpPr>
              <a:spLocks noChangeArrowheads="1"/>
            </p:cNvSpPr>
            <p:nvPr/>
          </p:nvSpPr>
          <p:spPr bwMode="auto">
            <a:xfrm>
              <a:off x="768" y="1920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9" name="Text Box 16"/>
            <p:cNvSpPr txBox="1">
              <a:spLocks noChangeArrowheads="1"/>
            </p:cNvSpPr>
            <p:nvPr/>
          </p:nvSpPr>
          <p:spPr bwMode="auto">
            <a:xfrm>
              <a:off x="758" y="1966"/>
              <a:ext cx="172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数据传送：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同时完成一批数据传送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09600" y="4622800"/>
            <a:ext cx="3063875" cy="1143000"/>
            <a:chOff x="758" y="2784"/>
            <a:chExt cx="1930" cy="720"/>
          </a:xfrm>
        </p:grpSpPr>
        <p:sp>
          <p:nvSpPr>
            <p:cNvPr id="28716" name="Rectangle 18"/>
            <p:cNvSpPr>
              <a:spLocks noChangeArrowheads="1"/>
            </p:cNvSpPr>
            <p:nvPr/>
          </p:nvSpPr>
          <p:spPr bwMode="auto">
            <a:xfrm>
              <a:off x="768" y="2784"/>
              <a:ext cx="192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7" name="Text Box 19"/>
            <p:cNvSpPr txBox="1">
              <a:spLocks noChangeArrowheads="1"/>
            </p:cNvSpPr>
            <p:nvPr/>
          </p:nvSpPr>
          <p:spPr bwMode="auto">
            <a:xfrm>
              <a:off x="758" y="2830"/>
              <a:ext cx="1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后处理：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中断服务程序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做 </a:t>
              </a:r>
              <a:r>
                <a:rPr lang="en-US" altLang="zh-CN" sz="2000">
                  <a:latin typeface="Times New Roman" panose="02020603050405020304" pitchFamily="18" charset="0"/>
                </a:rPr>
                <a:t>DMA </a:t>
              </a:r>
              <a:r>
                <a:rPr lang="zh-CN" altLang="en-US" sz="2000">
                  <a:latin typeface="Times New Roman" panose="02020603050405020304" pitchFamily="18" charset="0"/>
                </a:rPr>
                <a:t>结束处理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09600" y="6019800"/>
            <a:ext cx="3063875" cy="533400"/>
            <a:chOff x="758" y="3648"/>
            <a:chExt cx="1930" cy="336"/>
          </a:xfrm>
        </p:grpSpPr>
        <p:sp>
          <p:nvSpPr>
            <p:cNvPr id="28714" name="Rectangle 21"/>
            <p:cNvSpPr>
              <a:spLocks noChangeArrowheads="1"/>
            </p:cNvSpPr>
            <p:nvPr/>
          </p:nvSpPr>
          <p:spPr bwMode="auto">
            <a:xfrm>
              <a:off x="768" y="3648"/>
              <a:ext cx="19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5" name="Text Box 22"/>
            <p:cNvSpPr txBox="1">
              <a:spLocks noChangeArrowheads="1"/>
            </p:cNvSpPr>
            <p:nvPr/>
          </p:nvSpPr>
          <p:spPr bwMode="auto">
            <a:xfrm>
              <a:off x="758" y="369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</p:txBody>
        </p:sp>
      </p:grp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1997075" y="29718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>
            <a:off x="1997075" y="4359275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1997075" y="5753100"/>
            <a:ext cx="0" cy="26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533400" y="8382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28682" name="Text Box 27"/>
          <p:cNvSpPr txBox="1">
            <a:spLocks noChangeArrowheads="1"/>
          </p:cNvSpPr>
          <p:nvPr/>
        </p:nvSpPr>
        <p:spPr bwMode="auto">
          <a:xfrm>
            <a:off x="228600" y="106363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(2) DMA </a:t>
            </a:r>
            <a:r>
              <a:rPr lang="zh-CN" altLang="en-US" sz="3200">
                <a:latin typeface="Times New Roman" panose="02020603050405020304" pitchFamily="18" charset="0"/>
              </a:rPr>
              <a:t>传送过程示意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724400" y="401638"/>
            <a:ext cx="3886200" cy="6303962"/>
            <a:chOff x="2976" y="253"/>
            <a:chExt cx="2448" cy="3971"/>
          </a:xfrm>
        </p:grpSpPr>
        <p:grpSp>
          <p:nvGrpSpPr>
            <p:cNvPr id="28688" name="Group 29"/>
            <p:cNvGrpSpPr>
              <a:grpSpLocks/>
            </p:cNvGrpSpPr>
            <p:nvPr/>
          </p:nvGrpSpPr>
          <p:grpSpPr bwMode="auto">
            <a:xfrm>
              <a:off x="3182" y="470"/>
              <a:ext cx="2242" cy="3754"/>
              <a:chOff x="3192" y="470"/>
              <a:chExt cx="2242" cy="3754"/>
            </a:xfrm>
          </p:grpSpPr>
          <p:grpSp>
            <p:nvGrpSpPr>
              <p:cNvPr id="28690" name="Group 30"/>
              <p:cNvGrpSpPr>
                <a:grpSpLocks/>
              </p:cNvGrpSpPr>
              <p:nvPr/>
            </p:nvGrpSpPr>
            <p:grpSpPr bwMode="auto">
              <a:xfrm>
                <a:off x="3726" y="864"/>
                <a:ext cx="1392" cy="480"/>
                <a:chOff x="3456" y="624"/>
                <a:chExt cx="1392" cy="480"/>
              </a:xfrm>
            </p:grpSpPr>
            <p:sp>
              <p:nvSpPr>
                <p:cNvPr id="287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734" y="718"/>
                  <a:ext cx="9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允许传送？</a:t>
                  </a:r>
                </a:p>
              </p:txBody>
            </p:sp>
            <p:sp>
              <p:nvSpPr>
                <p:cNvPr id="28713" name="AutoShape 32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1392" cy="48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691" name="Group 33"/>
              <p:cNvGrpSpPr>
                <a:grpSpLocks/>
              </p:cNvGrpSpPr>
              <p:nvPr/>
            </p:nvGrpSpPr>
            <p:grpSpPr bwMode="auto">
              <a:xfrm>
                <a:off x="3438" y="1616"/>
                <a:ext cx="1996" cy="910"/>
                <a:chOff x="3168" y="1248"/>
                <a:chExt cx="1996" cy="910"/>
              </a:xfrm>
            </p:grpSpPr>
            <p:sp>
              <p:nvSpPr>
                <p:cNvPr id="28710" name="Rectangle 34"/>
                <p:cNvSpPr>
                  <a:spLocks noChangeArrowheads="1"/>
                </p:cNvSpPr>
                <p:nvPr/>
              </p:nvSpPr>
              <p:spPr bwMode="auto">
                <a:xfrm>
                  <a:off x="3178" y="1248"/>
                  <a:ext cx="1920" cy="9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1996" cy="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主存地址送总线</a:t>
                  </a: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数据送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I/O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设备（或主存 ）</a:t>
                  </a:r>
                </a:p>
                <a:p>
                  <a:pPr eaLnBrk="1" hangingPunct="1"/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修改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主存地址</a:t>
                  </a:r>
                </a:p>
                <a:p>
                  <a:pPr eaLnBrk="1" hangingPunct="1"/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修改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 字计数器</a:t>
                  </a:r>
                </a:p>
              </p:txBody>
            </p:sp>
          </p:grpSp>
          <p:grpSp>
            <p:nvGrpSpPr>
              <p:cNvPr id="28692" name="Group 36"/>
              <p:cNvGrpSpPr>
                <a:grpSpLocks/>
              </p:cNvGrpSpPr>
              <p:nvPr/>
            </p:nvGrpSpPr>
            <p:grpSpPr bwMode="auto">
              <a:xfrm>
                <a:off x="3678" y="2799"/>
                <a:ext cx="1488" cy="768"/>
                <a:chOff x="3696" y="2352"/>
                <a:chExt cx="1488" cy="768"/>
              </a:xfrm>
            </p:grpSpPr>
            <p:sp>
              <p:nvSpPr>
                <p:cNvPr id="2870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22" y="2505"/>
                  <a:ext cx="92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数据块</a:t>
                  </a: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传送结束？</a:t>
                  </a:r>
                </a:p>
              </p:txBody>
            </p:sp>
            <p:sp>
              <p:nvSpPr>
                <p:cNvPr id="28709" name="AutoShape 38"/>
                <p:cNvSpPr>
                  <a:spLocks noChangeArrowheads="1"/>
                </p:cNvSpPr>
                <p:nvPr/>
              </p:nvSpPr>
              <p:spPr bwMode="auto">
                <a:xfrm>
                  <a:off x="3696" y="2352"/>
                  <a:ext cx="1488" cy="768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693" name="Group 39"/>
              <p:cNvGrpSpPr>
                <a:grpSpLocks/>
              </p:cNvGrpSpPr>
              <p:nvPr/>
            </p:nvGrpSpPr>
            <p:grpSpPr bwMode="auto">
              <a:xfrm>
                <a:off x="3438" y="3840"/>
                <a:ext cx="1920" cy="384"/>
                <a:chOff x="3216" y="3600"/>
                <a:chExt cx="1920" cy="384"/>
              </a:xfrm>
            </p:grpSpPr>
            <p:sp>
              <p:nvSpPr>
                <p:cNvPr id="28706" name="Rectangle 40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1920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0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408" y="3657"/>
                  <a:ext cx="161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向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申请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程序中断</a:t>
                  </a:r>
                  <a:endPara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94" name="Line 42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5" name="Line 43"/>
              <p:cNvSpPr>
                <a:spLocks noChangeShapeType="1"/>
              </p:cNvSpPr>
              <p:nvPr/>
            </p:nvSpPr>
            <p:spPr bwMode="auto">
              <a:xfrm>
                <a:off x="4423" y="253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6" name="Line 44"/>
              <p:cNvSpPr>
                <a:spLocks noChangeShapeType="1"/>
              </p:cNvSpPr>
              <p:nvPr/>
            </p:nvSpPr>
            <p:spPr bwMode="auto">
              <a:xfrm>
                <a:off x="4423" y="35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7" name="Line 45"/>
              <p:cNvSpPr>
                <a:spLocks noChangeShapeType="1"/>
              </p:cNvSpPr>
              <p:nvPr/>
            </p:nvSpPr>
            <p:spPr bwMode="auto">
              <a:xfrm>
                <a:off x="4423" y="5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8" name="Freeform 46"/>
              <p:cNvSpPr>
                <a:spLocks/>
              </p:cNvSpPr>
              <p:nvPr/>
            </p:nvSpPr>
            <p:spPr bwMode="auto">
              <a:xfrm>
                <a:off x="3192" y="3183"/>
                <a:ext cx="492" cy="3"/>
              </a:xfrm>
              <a:custGeom>
                <a:avLst/>
                <a:gdLst>
                  <a:gd name="T0" fmla="*/ 492 w 492"/>
                  <a:gd name="T1" fmla="*/ 0 h 3"/>
                  <a:gd name="T2" fmla="*/ 0 w 492"/>
                  <a:gd name="T3" fmla="*/ 3 h 3"/>
                  <a:gd name="T4" fmla="*/ 0 60000 65536"/>
                  <a:gd name="T5" fmla="*/ 0 60000 65536"/>
                  <a:gd name="T6" fmla="*/ 0 w 492"/>
                  <a:gd name="T7" fmla="*/ 0 h 3"/>
                  <a:gd name="T8" fmla="*/ 492 w 49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92" h="3">
                    <a:moveTo>
                      <a:pt x="492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9" name="Freeform 47"/>
              <p:cNvSpPr>
                <a:spLocks/>
              </p:cNvSpPr>
              <p:nvPr/>
            </p:nvSpPr>
            <p:spPr bwMode="auto">
              <a:xfrm>
                <a:off x="3192" y="720"/>
                <a:ext cx="1230" cy="2466"/>
              </a:xfrm>
              <a:custGeom>
                <a:avLst/>
                <a:gdLst>
                  <a:gd name="T0" fmla="*/ 0 w 1230"/>
                  <a:gd name="T1" fmla="*/ 2466 h 2466"/>
                  <a:gd name="T2" fmla="*/ 6 w 1230"/>
                  <a:gd name="T3" fmla="*/ 0 h 2466"/>
                  <a:gd name="T4" fmla="*/ 1230 w 1230"/>
                  <a:gd name="T5" fmla="*/ 0 h 2466"/>
                  <a:gd name="T6" fmla="*/ 0 60000 65536"/>
                  <a:gd name="T7" fmla="*/ 0 60000 65536"/>
                  <a:gd name="T8" fmla="*/ 0 60000 65536"/>
                  <a:gd name="T9" fmla="*/ 0 w 1230"/>
                  <a:gd name="T10" fmla="*/ 0 h 2466"/>
                  <a:gd name="T11" fmla="*/ 1230 w 1230"/>
                  <a:gd name="T12" fmla="*/ 2466 h 2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0" h="2466">
                    <a:moveTo>
                      <a:pt x="0" y="2466"/>
                    </a:moveTo>
                    <a:lnTo>
                      <a:pt x="6" y="0"/>
                    </a:lnTo>
                    <a:lnTo>
                      <a:pt x="12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0" name="Line 48"/>
              <p:cNvSpPr>
                <a:spLocks noChangeShapeType="1"/>
              </p:cNvSpPr>
              <p:nvPr/>
            </p:nvSpPr>
            <p:spPr bwMode="auto">
              <a:xfrm flipH="1">
                <a:off x="3198" y="110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1" name="Text Box 49"/>
              <p:cNvSpPr txBox="1">
                <a:spLocks noChangeArrowheads="1"/>
              </p:cNvSpPr>
              <p:nvPr/>
            </p:nvSpPr>
            <p:spPr bwMode="auto">
              <a:xfrm>
                <a:off x="3428" y="470"/>
                <a:ext cx="8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请求</a:t>
                </a:r>
              </a:p>
            </p:txBody>
          </p:sp>
          <p:sp>
            <p:nvSpPr>
              <p:cNvPr id="28702" name="Text Box 50"/>
              <p:cNvSpPr txBox="1">
                <a:spLocks noChangeArrowheads="1"/>
              </p:cNvSpPr>
              <p:nvPr/>
            </p:nvSpPr>
            <p:spPr bwMode="auto">
              <a:xfrm>
                <a:off x="3380" y="86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28703" name="Text Box 51"/>
              <p:cNvSpPr txBox="1">
                <a:spLocks noChangeArrowheads="1"/>
              </p:cNvSpPr>
              <p:nvPr/>
            </p:nvSpPr>
            <p:spPr bwMode="auto">
              <a:xfrm>
                <a:off x="3380" y="287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28704" name="Text Box 52"/>
              <p:cNvSpPr txBox="1">
                <a:spLocks noChangeArrowheads="1"/>
              </p:cNvSpPr>
              <p:nvPr/>
            </p:nvSpPr>
            <p:spPr bwMode="auto">
              <a:xfrm>
                <a:off x="4532" y="134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</a:p>
            </p:txBody>
          </p:sp>
          <p:sp>
            <p:nvSpPr>
              <p:cNvPr id="28705" name="Text Box 53"/>
              <p:cNvSpPr txBox="1">
                <a:spLocks noChangeArrowheads="1"/>
              </p:cNvSpPr>
              <p:nvPr/>
            </p:nvSpPr>
            <p:spPr bwMode="auto">
              <a:xfrm>
                <a:off x="4484" y="35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</a:p>
            </p:txBody>
          </p:sp>
        </p:grpSp>
        <p:sp>
          <p:nvSpPr>
            <p:cNvPr id="28689" name="Text Box 54"/>
            <p:cNvSpPr txBox="1">
              <a:spLocks noChangeArrowheads="1"/>
            </p:cNvSpPr>
            <p:nvPr/>
          </p:nvSpPr>
          <p:spPr bwMode="auto">
            <a:xfrm>
              <a:off x="2976" y="25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数据传送</a:t>
              </a:r>
            </a:p>
          </p:txBody>
        </p:sp>
      </p:grpSp>
      <p:sp>
        <p:nvSpPr>
          <p:cNvPr id="352311" name="Rectangle 5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57" name="日期占位符 5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0EC726-97CD-41F4-B69B-D36258B778F4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55B40A0-91BF-42B9-BAC2-D8535F1D939E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9" grpId="0" animBg="1"/>
      <p:bldP spid="352280" grpId="0" animBg="1"/>
      <p:bldP spid="352281" grpId="0" animBg="1"/>
      <p:bldP spid="3522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29760" name="Group 3"/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29792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BR</a:t>
                </a:r>
              </a:p>
            </p:txBody>
          </p:sp>
          <p:sp>
            <p:nvSpPr>
              <p:cNvPr id="29793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9761" name="Group 6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29762" name="Group 7"/>
              <p:cNvGrpSpPr>
                <a:grpSpLocks/>
              </p:cNvGrpSpPr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2979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29791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9763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控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制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29764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5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中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断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机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构</a:t>
                </a:r>
              </a:p>
            </p:txBody>
          </p:sp>
          <p:sp>
            <p:nvSpPr>
              <p:cNvPr id="29766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7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AR</a:t>
                </a:r>
              </a:p>
            </p:txBody>
          </p:sp>
          <p:sp>
            <p:nvSpPr>
              <p:cNvPr id="29768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69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WC</a:t>
                </a:r>
              </a:p>
            </p:txBody>
          </p:sp>
          <p:sp>
            <p:nvSpPr>
              <p:cNvPr id="29770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1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DAR</a:t>
                </a:r>
              </a:p>
            </p:txBody>
          </p:sp>
          <p:sp>
            <p:nvSpPr>
              <p:cNvPr id="29772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3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4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grpSp>
            <p:nvGrpSpPr>
              <p:cNvPr id="29775" name="Group 22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2978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29789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9776" name="Group 25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297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9777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8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79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0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1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29782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29783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4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85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29699" name="Text Box 37"/>
          <p:cNvSpPr txBox="1">
            <a:spLocks noChangeArrowheads="1"/>
          </p:cNvSpPr>
          <p:nvPr/>
        </p:nvSpPr>
        <p:spPr bwMode="auto">
          <a:xfrm>
            <a:off x="228600" y="2286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数据传送过程（输入）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29757" name="Freeform 39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570 h 768"/>
                <a:gd name="T2" fmla="*/ 0 w 1488"/>
                <a:gd name="T3" fmla="*/ 570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8" name="Text Box 40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</a:p>
          </p:txBody>
        </p:sp>
        <p:sp>
          <p:nvSpPr>
            <p:cNvPr id="29759" name="Text Box 41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29754" name="Text Box 43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</a:p>
          </p:txBody>
        </p:sp>
        <p:sp>
          <p:nvSpPr>
            <p:cNvPr id="29755" name="Text Box 44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29756" name="Line 45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2" name="Text Box 48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</a:p>
          </p:txBody>
        </p:sp>
        <p:sp>
          <p:nvSpPr>
            <p:cNvPr id="29753" name="Text Box 49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29748" name="AutoShape 51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9" name="Text Box 52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29750" name="Text Box 53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29745" name="Freeform 55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498 h 960"/>
                <a:gd name="T4" fmla="*/ 1680 w 1680"/>
                <a:gd name="T5" fmla="*/ 498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Text Box 56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</a:p>
          </p:txBody>
        </p:sp>
        <p:sp>
          <p:nvSpPr>
            <p:cNvPr id="29747" name="Text Box 57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6477000" y="5715000"/>
            <a:ext cx="744538" cy="609600"/>
            <a:chOff x="4032" y="3600"/>
            <a:chExt cx="469" cy="384"/>
          </a:xfrm>
        </p:grpSpPr>
        <p:sp>
          <p:nvSpPr>
            <p:cNvPr id="29743" name="Text Box 59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29744" name="AutoShape 60"/>
            <p:cNvSpPr>
              <a:spLocks noChangeArrowheads="1"/>
            </p:cNvSpPr>
            <p:nvPr/>
          </p:nvSpPr>
          <p:spPr bwMode="auto">
            <a:xfrm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419E0"/>
            </a:solidFill>
            <a:ln w="28575">
              <a:solidFill>
                <a:srgbClr val="0419E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29741" name="Text Box 62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29742" name="Text Box 63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29739" name="Freeform 65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809 w 1104"/>
                <a:gd name="T1" fmla="*/ 72 h 96"/>
                <a:gd name="T2" fmla="*/ 809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Text Box 66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29737" name="Line 68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Text Box 69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7159625" y="2894013"/>
            <a:ext cx="1285875" cy="1314450"/>
            <a:chOff x="4507" y="1823"/>
            <a:chExt cx="810" cy="828"/>
          </a:xfrm>
        </p:grpSpPr>
        <p:grpSp>
          <p:nvGrpSpPr>
            <p:cNvPr id="29729" name="Group 71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29735" name="Rectangle 72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36" name="Text Box 73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AR</a:t>
                </a:r>
              </a:p>
            </p:txBody>
          </p:sp>
        </p:grpSp>
        <p:grpSp>
          <p:nvGrpSpPr>
            <p:cNvPr id="29730" name="Group 74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29733" name="Rectangle 75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34" name="Text Box 7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WC</a:t>
                </a:r>
              </a:p>
            </p:txBody>
          </p:sp>
        </p:grpSp>
        <p:sp>
          <p:nvSpPr>
            <p:cNvPr id="29731" name="Text Box 77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29732" name="Text Box 78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</p:grpSp>
      <p:sp>
        <p:nvSpPr>
          <p:cNvPr id="353359" name="Rectangle 7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29727" name="Rectangle 81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8" name="Text Box 82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6315075" y="5260975"/>
            <a:ext cx="723900" cy="469900"/>
            <a:chOff x="3912" y="3296"/>
            <a:chExt cx="456" cy="296"/>
          </a:xfrm>
        </p:grpSpPr>
        <p:sp>
          <p:nvSpPr>
            <p:cNvPr id="29725" name="Rectangle 84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85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29723" name="Rectangle 87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88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300788" y="5253038"/>
            <a:ext cx="723900" cy="469900"/>
            <a:chOff x="3912" y="3296"/>
            <a:chExt cx="456" cy="296"/>
          </a:xfrm>
        </p:grpSpPr>
        <p:sp>
          <p:nvSpPr>
            <p:cNvPr id="29721" name="Rectangle 90"/>
            <p:cNvSpPr>
              <a:spLocks noChangeArrowheads="1"/>
            </p:cNvSpPr>
            <p:nvPr/>
          </p:nvSpPr>
          <p:spPr bwMode="auto">
            <a:xfrm>
              <a:off x="3912" y="3296"/>
              <a:ext cx="456" cy="296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2" name="Text Box 91"/>
            <p:cNvSpPr txBox="1">
              <a:spLocks noChangeArrowheads="1"/>
            </p:cNvSpPr>
            <p:nvPr/>
          </p:nvSpPr>
          <p:spPr bwMode="auto">
            <a:xfrm>
              <a:off x="3975" y="3312"/>
              <a:ext cx="345" cy="25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6315075" y="5260975"/>
            <a:ext cx="685800" cy="438150"/>
            <a:chOff x="3924" y="3303"/>
            <a:chExt cx="432" cy="276"/>
          </a:xfrm>
        </p:grpSpPr>
        <p:sp>
          <p:nvSpPr>
            <p:cNvPr id="29719" name="Rectangle 93"/>
            <p:cNvSpPr>
              <a:spLocks noChangeArrowheads="1"/>
            </p:cNvSpPr>
            <p:nvPr/>
          </p:nvSpPr>
          <p:spPr bwMode="auto">
            <a:xfrm>
              <a:off x="3924" y="3303"/>
              <a:ext cx="432" cy="276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20" name="Text Box 94"/>
            <p:cNvSpPr txBox="1">
              <a:spLocks noChangeArrowheads="1"/>
            </p:cNvSpPr>
            <p:nvPr/>
          </p:nvSpPr>
          <p:spPr bwMode="auto">
            <a:xfrm>
              <a:off x="3980" y="3309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sp>
        <p:nvSpPr>
          <p:cNvPr id="96" name="日期占位符 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43EEDE-D2FF-46A3-8D6E-B235BF878F36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E28A3A9-B74D-4855-A88F-B2170A2D8627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第九章   输入输出系统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431925"/>
            <a:ext cx="8610600" cy="5322888"/>
            <a:chOff x="240" y="902"/>
            <a:chExt cx="5424" cy="3353"/>
          </a:xfrm>
        </p:grpSpPr>
        <p:grpSp>
          <p:nvGrpSpPr>
            <p:cNvPr id="30784" name="Group 3"/>
            <p:cNvGrpSpPr>
              <a:grpSpLocks/>
            </p:cNvGrpSpPr>
            <p:nvPr/>
          </p:nvGrpSpPr>
          <p:grpSpPr bwMode="auto">
            <a:xfrm>
              <a:off x="3978" y="3312"/>
              <a:ext cx="432" cy="276"/>
              <a:chOff x="3978" y="3312"/>
              <a:chExt cx="432" cy="276"/>
            </a:xfrm>
          </p:grpSpPr>
          <p:sp>
            <p:nvSpPr>
              <p:cNvPr id="30816" name="Text Box 4"/>
              <p:cNvSpPr txBox="1">
                <a:spLocks noChangeArrowheads="1"/>
              </p:cNvSpPr>
              <p:nvPr/>
            </p:nvSpPr>
            <p:spPr bwMode="auto">
              <a:xfrm>
                <a:off x="4040" y="3360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000" t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BR</a:t>
                </a:r>
              </a:p>
            </p:txBody>
          </p:sp>
          <p:sp>
            <p:nvSpPr>
              <p:cNvPr id="30817" name="Rectangle 5"/>
              <p:cNvSpPr>
                <a:spLocks noChangeArrowheads="1"/>
              </p:cNvSpPr>
              <p:nvPr/>
            </p:nvSpPr>
            <p:spPr bwMode="auto">
              <a:xfrm>
                <a:off x="3978" y="3312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30785" name="Group 6"/>
            <p:cNvGrpSpPr>
              <a:grpSpLocks/>
            </p:cNvGrpSpPr>
            <p:nvPr/>
          </p:nvGrpSpPr>
          <p:grpSpPr bwMode="auto">
            <a:xfrm>
              <a:off x="240" y="902"/>
              <a:ext cx="5424" cy="3353"/>
              <a:chOff x="240" y="902"/>
              <a:chExt cx="5424" cy="3353"/>
            </a:xfrm>
          </p:grpSpPr>
          <p:grpSp>
            <p:nvGrpSpPr>
              <p:cNvPr id="30786" name="Group 7"/>
              <p:cNvGrpSpPr>
                <a:grpSpLocks/>
              </p:cNvGrpSpPr>
              <p:nvPr/>
            </p:nvGrpSpPr>
            <p:grpSpPr bwMode="auto">
              <a:xfrm>
                <a:off x="3978" y="3979"/>
                <a:ext cx="436" cy="276"/>
                <a:chOff x="3928" y="3979"/>
                <a:chExt cx="436" cy="276"/>
              </a:xfrm>
            </p:grpSpPr>
            <p:sp>
              <p:nvSpPr>
                <p:cNvPr id="308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28" y="398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30815" name="Rectangle 9"/>
                <p:cNvSpPr>
                  <a:spLocks noChangeArrowheads="1"/>
                </p:cNvSpPr>
                <p:nvPr/>
              </p:nvSpPr>
              <p:spPr bwMode="auto">
                <a:xfrm>
                  <a:off x="3931" y="3979"/>
                  <a:ext cx="432" cy="27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0787" name="Text Box 10"/>
              <p:cNvSpPr txBox="1">
                <a:spLocks noChangeArrowheads="1"/>
              </p:cNvSpPr>
              <p:nvPr/>
            </p:nvSpPr>
            <p:spPr bwMode="auto">
              <a:xfrm>
                <a:off x="2160" y="1992"/>
                <a:ext cx="499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控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制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逻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辑</a:t>
                </a:r>
              </a:p>
            </p:txBody>
          </p:sp>
          <p:sp>
            <p:nvSpPr>
              <p:cNvPr id="30788" name="Rectangle 11"/>
              <p:cNvSpPr>
                <a:spLocks noChangeArrowheads="1"/>
              </p:cNvSpPr>
              <p:nvPr/>
            </p:nvSpPr>
            <p:spPr bwMode="auto">
              <a:xfrm>
                <a:off x="2112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89" name="Text Box 12"/>
              <p:cNvSpPr txBox="1">
                <a:spLocks noChangeArrowheads="1"/>
              </p:cNvSpPr>
              <p:nvPr/>
            </p:nvSpPr>
            <p:spPr bwMode="auto">
              <a:xfrm>
                <a:off x="3168" y="2128"/>
                <a:ext cx="357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中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断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机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构</a:t>
                </a:r>
              </a:p>
            </p:txBody>
          </p:sp>
          <p:sp>
            <p:nvSpPr>
              <p:cNvPr id="30790" name="Rectangle 13"/>
              <p:cNvSpPr>
                <a:spLocks noChangeArrowheads="1"/>
              </p:cNvSpPr>
              <p:nvPr/>
            </p:nvSpPr>
            <p:spPr bwMode="auto">
              <a:xfrm>
                <a:off x="3120" y="1823"/>
                <a:ext cx="528" cy="14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1" name="Text Box 14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AR</a:t>
                </a:r>
              </a:p>
            </p:txBody>
          </p:sp>
          <p:sp>
            <p:nvSpPr>
              <p:cNvPr id="30792" name="Rectangle 15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3" name="Text Box 16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WC</a:t>
                </a:r>
              </a:p>
            </p:txBody>
          </p:sp>
          <p:sp>
            <p:nvSpPr>
              <p:cNvPr id="30794" name="Rectangle 1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5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932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DAR</a:t>
                </a:r>
              </a:p>
            </p:txBody>
          </p:sp>
          <p:sp>
            <p:nvSpPr>
              <p:cNvPr id="30796" name="Rectangle 19"/>
              <p:cNvSpPr>
                <a:spLocks noChangeArrowheads="1"/>
              </p:cNvSpPr>
              <p:nvPr/>
            </p:nvSpPr>
            <p:spPr bwMode="auto">
              <a:xfrm>
                <a:off x="4507" y="2927"/>
                <a:ext cx="4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7" name="Rectangle 2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3547" cy="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98" name="Text Box 21"/>
              <p:cNvSpPr txBox="1">
                <a:spLocks noChangeArrowheads="1"/>
              </p:cNvSpPr>
              <p:nvPr/>
            </p:nvSpPr>
            <p:spPr bwMode="auto">
              <a:xfrm>
                <a:off x="4651" y="3442"/>
                <a:ext cx="8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grpSp>
            <p:nvGrpSpPr>
              <p:cNvPr id="30799" name="Group 22"/>
              <p:cNvGrpSpPr>
                <a:grpSpLocks/>
              </p:cNvGrpSpPr>
              <p:nvPr/>
            </p:nvGrpSpPr>
            <p:grpSpPr bwMode="auto">
              <a:xfrm>
                <a:off x="432" y="1639"/>
                <a:ext cx="528" cy="2071"/>
                <a:chOff x="288" y="1200"/>
                <a:chExt cx="528" cy="2160"/>
              </a:xfrm>
            </p:grpSpPr>
            <p:sp>
              <p:nvSpPr>
                <p:cNvPr id="3081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</a:t>
                  </a: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存</a:t>
                  </a:r>
                </a:p>
              </p:txBody>
            </p:sp>
            <p:sp>
              <p:nvSpPr>
                <p:cNvPr id="308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0800" name="Group 25"/>
              <p:cNvGrpSpPr>
                <a:grpSpLocks/>
              </p:cNvGrpSpPr>
              <p:nvPr/>
            </p:nvGrpSpPr>
            <p:grpSpPr bwMode="auto">
              <a:xfrm>
                <a:off x="1104" y="1639"/>
                <a:ext cx="528" cy="2071"/>
                <a:chOff x="816" y="1200"/>
                <a:chExt cx="528" cy="2160"/>
              </a:xfrm>
            </p:grpSpPr>
            <p:sp>
              <p:nvSpPr>
                <p:cNvPr id="308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0801" name="AutoShape 28"/>
              <p:cNvSpPr>
                <a:spLocks noChangeArrowheads="1"/>
              </p:cNvSpPr>
              <p:nvPr/>
            </p:nvSpPr>
            <p:spPr bwMode="auto">
              <a:xfrm>
                <a:off x="240" y="902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2" name="AutoShape 29"/>
              <p:cNvSpPr>
                <a:spLocks noChangeArrowheads="1"/>
              </p:cNvSpPr>
              <p:nvPr/>
            </p:nvSpPr>
            <p:spPr bwMode="auto">
              <a:xfrm>
                <a:off x="4224" y="1869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3" name="AutoShape 30"/>
              <p:cNvSpPr>
                <a:spLocks noChangeArrowheads="1"/>
              </p:cNvSpPr>
              <p:nvPr/>
            </p:nvSpPr>
            <p:spPr bwMode="auto">
              <a:xfrm>
                <a:off x="4224" y="2421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4" name="AutoShape 31"/>
              <p:cNvSpPr>
                <a:spLocks noChangeArrowheads="1"/>
              </p:cNvSpPr>
              <p:nvPr/>
            </p:nvSpPr>
            <p:spPr bwMode="auto">
              <a:xfrm>
                <a:off x="4224" y="2946"/>
                <a:ext cx="288" cy="184"/>
              </a:xfrm>
              <a:prstGeom prst="rightArrow">
                <a:avLst>
                  <a:gd name="adj1" fmla="val 50000"/>
                  <a:gd name="adj2" fmla="val 3913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5" name="Text Box 32"/>
              <p:cNvSpPr txBox="1">
                <a:spLocks noChangeArrowheads="1"/>
              </p:cNvSpPr>
              <p:nvPr/>
            </p:nvSpPr>
            <p:spPr bwMode="auto">
              <a:xfrm>
                <a:off x="5030" y="1877"/>
                <a:ext cx="28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06" name="Text Box 33"/>
              <p:cNvSpPr txBox="1">
                <a:spLocks noChangeArrowheads="1"/>
              </p:cNvSpPr>
              <p:nvPr/>
            </p:nvSpPr>
            <p:spPr bwMode="auto">
              <a:xfrm>
                <a:off x="5030" y="2385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07" name="AutoShape 34"/>
              <p:cNvSpPr>
                <a:spLocks noChangeArrowheads="1"/>
              </p:cNvSpPr>
              <p:nvPr/>
            </p:nvSpPr>
            <p:spPr bwMode="auto">
              <a:xfrm>
                <a:off x="1248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8" name="AutoShape 35"/>
              <p:cNvSpPr>
                <a:spLocks noChangeArrowheads="1"/>
              </p:cNvSpPr>
              <p:nvPr/>
            </p:nvSpPr>
            <p:spPr bwMode="auto">
              <a:xfrm>
                <a:off x="624" y="994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809" name="AutoShape 36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240" cy="2304"/>
              </a:xfrm>
              <a:prstGeom prst="upDownArrow">
                <a:avLst>
                  <a:gd name="adj1" fmla="val 38333"/>
                  <a:gd name="adj2" fmla="val 696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0782" name="Rectangle 38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83" name="Text Box 39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938588" y="5257800"/>
            <a:ext cx="2362200" cy="1184275"/>
            <a:chOff x="2448" y="3296"/>
            <a:chExt cx="1488" cy="746"/>
          </a:xfrm>
        </p:grpSpPr>
        <p:sp>
          <p:nvSpPr>
            <p:cNvPr id="30779" name="Freeform 41"/>
            <p:cNvSpPr>
              <a:spLocks/>
            </p:cNvSpPr>
            <p:nvPr/>
          </p:nvSpPr>
          <p:spPr bwMode="auto">
            <a:xfrm>
              <a:off x="2448" y="3296"/>
              <a:ext cx="1488" cy="736"/>
            </a:xfrm>
            <a:custGeom>
              <a:avLst/>
              <a:gdLst>
                <a:gd name="T0" fmla="*/ 1488 w 1488"/>
                <a:gd name="T1" fmla="*/ 570 h 768"/>
                <a:gd name="T2" fmla="*/ 0 w 1488"/>
                <a:gd name="T3" fmla="*/ 570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0" name="Text Box 42"/>
            <p:cNvSpPr txBox="1">
              <a:spLocks noChangeArrowheads="1"/>
            </p:cNvSpPr>
            <p:nvPr/>
          </p:nvSpPr>
          <p:spPr bwMode="auto">
            <a:xfrm>
              <a:off x="2822" y="3792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DREQ</a:t>
              </a:r>
            </a:p>
          </p:txBody>
        </p:sp>
        <p:sp>
          <p:nvSpPr>
            <p:cNvPr id="30781" name="Text Box 43"/>
            <p:cNvSpPr txBox="1">
              <a:spLocks noChangeArrowheads="1"/>
            </p:cNvSpPr>
            <p:nvPr/>
          </p:nvSpPr>
          <p:spPr bwMode="auto">
            <a:xfrm>
              <a:off x="2448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②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3886200" y="1577975"/>
            <a:ext cx="762000" cy="1316038"/>
            <a:chOff x="2448" y="994"/>
            <a:chExt cx="480" cy="829"/>
          </a:xfrm>
        </p:grpSpPr>
        <p:sp>
          <p:nvSpPr>
            <p:cNvPr id="30776" name="Text Box 45"/>
            <p:cNvSpPr txBox="1">
              <a:spLocks noChangeArrowheads="1"/>
            </p:cNvSpPr>
            <p:nvPr/>
          </p:nvSpPr>
          <p:spPr bwMode="auto">
            <a:xfrm>
              <a:off x="2448" y="123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HRQ</a:t>
              </a:r>
            </a:p>
          </p:txBody>
        </p:sp>
        <p:sp>
          <p:nvSpPr>
            <p:cNvPr id="30777" name="Text Box 46"/>
            <p:cNvSpPr txBox="1">
              <a:spLocks noChangeArrowheads="1"/>
            </p:cNvSpPr>
            <p:nvPr/>
          </p:nvSpPr>
          <p:spPr bwMode="auto">
            <a:xfrm>
              <a:off x="2448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0778" name="Line 47"/>
            <p:cNvSpPr>
              <a:spLocks noChangeShapeType="1"/>
            </p:cNvSpPr>
            <p:nvPr/>
          </p:nvSpPr>
          <p:spPr bwMode="auto">
            <a:xfrm flipV="1">
              <a:off x="2448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38438" y="1577975"/>
            <a:ext cx="919162" cy="1316038"/>
            <a:chOff x="1725" y="994"/>
            <a:chExt cx="579" cy="829"/>
          </a:xfrm>
        </p:grpSpPr>
        <p:sp>
          <p:nvSpPr>
            <p:cNvPr id="30773" name="Line 49"/>
            <p:cNvSpPr>
              <a:spLocks noChangeShapeType="1"/>
            </p:cNvSpPr>
            <p:nvPr/>
          </p:nvSpPr>
          <p:spPr bwMode="auto">
            <a:xfrm rot="10800000" flipV="1">
              <a:off x="2256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4" name="Text Box 50"/>
            <p:cNvSpPr txBox="1">
              <a:spLocks noChangeArrowheads="1"/>
            </p:cNvSpPr>
            <p:nvPr/>
          </p:nvSpPr>
          <p:spPr bwMode="auto">
            <a:xfrm>
              <a:off x="1725" y="1233"/>
              <a:ext cx="5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HLDA</a:t>
              </a:r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016" y="144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④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7391400" y="1577975"/>
            <a:ext cx="641350" cy="1316038"/>
            <a:chOff x="4656" y="994"/>
            <a:chExt cx="404" cy="829"/>
          </a:xfrm>
        </p:grpSpPr>
        <p:sp>
          <p:nvSpPr>
            <p:cNvPr id="30770" name="AutoShape 53"/>
            <p:cNvSpPr>
              <a:spLocks noChangeArrowheads="1"/>
            </p:cNvSpPr>
            <p:nvPr/>
          </p:nvSpPr>
          <p:spPr bwMode="auto">
            <a:xfrm>
              <a:off x="4656" y="994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71" name="Text Box 54"/>
            <p:cNvSpPr txBox="1">
              <a:spLocks noChangeArrowheads="1"/>
            </p:cNvSpPr>
            <p:nvPr/>
          </p:nvSpPr>
          <p:spPr bwMode="auto">
            <a:xfrm>
              <a:off x="4752" y="1043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30772" name="Text Box 55"/>
            <p:cNvSpPr txBox="1">
              <a:spLocks noChangeArrowheads="1"/>
            </p:cNvSpPr>
            <p:nvPr/>
          </p:nvSpPr>
          <p:spPr bwMode="auto">
            <a:xfrm>
              <a:off x="4752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2776538" y="5232400"/>
            <a:ext cx="3524250" cy="1503363"/>
            <a:chOff x="1716" y="3296"/>
            <a:chExt cx="2220" cy="947"/>
          </a:xfrm>
        </p:grpSpPr>
        <p:sp>
          <p:nvSpPr>
            <p:cNvPr id="30767" name="Freeform 57"/>
            <p:cNvSpPr>
              <a:spLocks/>
            </p:cNvSpPr>
            <p:nvPr/>
          </p:nvSpPr>
          <p:spPr bwMode="auto">
            <a:xfrm>
              <a:off x="2256" y="3296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498 h 960"/>
                <a:gd name="T4" fmla="*/ 1680 w 1680"/>
                <a:gd name="T5" fmla="*/ 498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8" name="Text Box 58"/>
            <p:cNvSpPr txBox="1">
              <a:spLocks noChangeArrowheads="1"/>
            </p:cNvSpPr>
            <p:nvPr/>
          </p:nvSpPr>
          <p:spPr bwMode="auto">
            <a:xfrm>
              <a:off x="1716" y="3993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DACK</a:t>
              </a:r>
            </a:p>
          </p:txBody>
        </p:sp>
        <p:sp>
          <p:nvSpPr>
            <p:cNvPr id="30769" name="Text Box 59"/>
            <p:cNvSpPr txBox="1">
              <a:spLocks noChangeArrowheads="1"/>
            </p:cNvSpPr>
            <p:nvPr/>
          </p:nvSpPr>
          <p:spPr bwMode="auto">
            <a:xfrm>
              <a:off x="2016" y="379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⑥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6494463" y="5715000"/>
            <a:ext cx="744537" cy="609600"/>
            <a:chOff x="4032" y="3600"/>
            <a:chExt cx="469" cy="384"/>
          </a:xfrm>
        </p:grpSpPr>
        <p:sp>
          <p:nvSpPr>
            <p:cNvPr id="30765" name="Text Box 61"/>
            <p:cNvSpPr txBox="1">
              <a:spLocks noChangeArrowheads="1"/>
            </p:cNvSpPr>
            <p:nvPr/>
          </p:nvSpPr>
          <p:spPr bwMode="auto">
            <a:xfrm>
              <a:off x="4224" y="373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0766" name="AutoShape 62"/>
            <p:cNvSpPr>
              <a:spLocks noChangeArrowheads="1"/>
            </p:cNvSpPr>
            <p:nvPr/>
          </p:nvSpPr>
          <p:spPr bwMode="auto">
            <a:xfrm rot="10800000">
              <a:off x="4032" y="3600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6799263" y="1676400"/>
            <a:ext cx="515937" cy="1143000"/>
            <a:chOff x="4283" y="1056"/>
            <a:chExt cx="325" cy="720"/>
          </a:xfrm>
        </p:grpSpPr>
        <p:sp>
          <p:nvSpPr>
            <p:cNvPr id="30763" name="Text Box 64"/>
            <p:cNvSpPr txBox="1">
              <a:spLocks noChangeArrowheads="1"/>
            </p:cNvSpPr>
            <p:nvPr/>
          </p:nvSpPr>
          <p:spPr bwMode="auto">
            <a:xfrm>
              <a:off x="4300" y="1056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30764" name="Text Box 65"/>
            <p:cNvSpPr txBox="1">
              <a:spLocks noChangeArrowheads="1"/>
            </p:cNvSpPr>
            <p:nvPr/>
          </p:nvSpPr>
          <p:spPr bwMode="auto">
            <a:xfrm>
              <a:off x="4283" y="15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5791200" y="3290888"/>
            <a:ext cx="2171700" cy="479425"/>
            <a:chOff x="3648" y="2073"/>
            <a:chExt cx="1368" cy="302"/>
          </a:xfrm>
        </p:grpSpPr>
        <p:sp>
          <p:nvSpPr>
            <p:cNvPr id="30761" name="Freeform 67"/>
            <p:cNvSpPr>
              <a:spLocks/>
            </p:cNvSpPr>
            <p:nvPr/>
          </p:nvSpPr>
          <p:spPr bwMode="auto">
            <a:xfrm>
              <a:off x="3648" y="2283"/>
              <a:ext cx="1056" cy="92"/>
            </a:xfrm>
            <a:custGeom>
              <a:avLst/>
              <a:gdLst>
                <a:gd name="T0" fmla="*/ 809 w 1104"/>
                <a:gd name="T1" fmla="*/ 72 h 96"/>
                <a:gd name="T2" fmla="*/ 809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2" name="Text Box 68"/>
            <p:cNvSpPr txBox="1">
              <a:spLocks noChangeArrowheads="1"/>
            </p:cNvSpPr>
            <p:nvPr/>
          </p:nvSpPr>
          <p:spPr bwMode="auto">
            <a:xfrm>
              <a:off x="4320" y="2073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溢出信号</a:t>
              </a: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56225" y="1577975"/>
            <a:ext cx="542925" cy="1316038"/>
            <a:chOff x="3374" y="994"/>
            <a:chExt cx="342" cy="829"/>
          </a:xfrm>
        </p:grpSpPr>
        <p:sp>
          <p:nvSpPr>
            <p:cNvPr id="30759" name="Line 70"/>
            <p:cNvSpPr>
              <a:spLocks noChangeShapeType="1"/>
            </p:cNvSpPr>
            <p:nvPr/>
          </p:nvSpPr>
          <p:spPr bwMode="auto">
            <a:xfrm flipV="1">
              <a:off x="3374" y="994"/>
              <a:ext cx="0" cy="829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0" name="Text Box 71"/>
            <p:cNvSpPr txBox="1">
              <a:spLocks noChangeArrowheads="1"/>
            </p:cNvSpPr>
            <p:nvPr/>
          </p:nvSpPr>
          <p:spPr bwMode="auto">
            <a:xfrm>
              <a:off x="3408" y="104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7154863" y="2894013"/>
            <a:ext cx="1285875" cy="1314450"/>
            <a:chOff x="4507" y="1823"/>
            <a:chExt cx="810" cy="828"/>
          </a:xfrm>
        </p:grpSpPr>
        <p:grpSp>
          <p:nvGrpSpPr>
            <p:cNvPr id="30751" name="Group 73"/>
            <p:cNvGrpSpPr>
              <a:grpSpLocks/>
            </p:cNvGrpSpPr>
            <p:nvPr/>
          </p:nvGrpSpPr>
          <p:grpSpPr bwMode="auto">
            <a:xfrm>
              <a:off x="4507" y="1823"/>
              <a:ext cx="432" cy="276"/>
              <a:chOff x="4507" y="1823"/>
              <a:chExt cx="432" cy="276"/>
            </a:xfrm>
          </p:grpSpPr>
          <p:sp>
            <p:nvSpPr>
              <p:cNvPr id="30757" name="Rectangle 74"/>
              <p:cNvSpPr>
                <a:spLocks noChangeArrowheads="1"/>
              </p:cNvSpPr>
              <p:nvPr/>
            </p:nvSpPr>
            <p:spPr bwMode="auto">
              <a:xfrm>
                <a:off x="4507" y="1823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58" name="Text Box 75"/>
              <p:cNvSpPr txBox="1">
                <a:spLocks noChangeArrowheads="1"/>
              </p:cNvSpPr>
              <p:nvPr/>
            </p:nvSpPr>
            <p:spPr bwMode="auto">
              <a:xfrm>
                <a:off x="4555" y="1824"/>
                <a:ext cx="34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AR</a:t>
                </a:r>
              </a:p>
            </p:txBody>
          </p:sp>
        </p:grpSp>
        <p:grpSp>
          <p:nvGrpSpPr>
            <p:cNvPr id="30752" name="Group 76"/>
            <p:cNvGrpSpPr>
              <a:grpSpLocks/>
            </p:cNvGrpSpPr>
            <p:nvPr/>
          </p:nvGrpSpPr>
          <p:grpSpPr bwMode="auto">
            <a:xfrm>
              <a:off x="4507" y="2375"/>
              <a:ext cx="437" cy="276"/>
              <a:chOff x="4507" y="2375"/>
              <a:chExt cx="437" cy="276"/>
            </a:xfrm>
          </p:grpSpPr>
          <p:sp>
            <p:nvSpPr>
              <p:cNvPr id="30755" name="Rectangle 77"/>
              <p:cNvSpPr>
                <a:spLocks noChangeArrowheads="1"/>
              </p:cNvSpPr>
              <p:nvPr/>
            </p:nvSpPr>
            <p:spPr bwMode="auto">
              <a:xfrm>
                <a:off x="4507" y="2375"/>
                <a:ext cx="432" cy="27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0756" name="Text Box 78"/>
              <p:cNvSpPr txBox="1">
                <a:spLocks noChangeArrowheads="1"/>
              </p:cNvSpPr>
              <p:nvPr/>
            </p:nvSpPr>
            <p:spPr bwMode="auto">
              <a:xfrm>
                <a:off x="4552" y="2390"/>
                <a:ext cx="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WC</a:t>
                </a:r>
              </a:p>
            </p:txBody>
          </p:sp>
        </p:grpSp>
        <p:sp>
          <p:nvSpPr>
            <p:cNvPr id="30753" name="Text Box 79"/>
            <p:cNvSpPr txBox="1">
              <a:spLocks noChangeArrowheads="1"/>
            </p:cNvSpPr>
            <p:nvPr/>
          </p:nvSpPr>
          <p:spPr bwMode="auto">
            <a:xfrm>
              <a:off x="5030" y="1877"/>
              <a:ext cx="28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4" name="Text Box 80"/>
            <p:cNvSpPr txBox="1">
              <a:spLocks noChangeArrowheads="1"/>
            </p:cNvSpPr>
            <p:nvPr/>
          </p:nvSpPr>
          <p:spPr bwMode="auto">
            <a:xfrm>
              <a:off x="5030" y="2385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</p:grpSp>
      <p:sp>
        <p:nvSpPr>
          <p:cNvPr id="30734" name="Text Box 81"/>
          <p:cNvSpPr txBox="1">
            <a:spLocks noChangeArrowheads="1"/>
          </p:cNvSpPr>
          <p:nvPr/>
        </p:nvSpPr>
        <p:spPr bwMode="auto">
          <a:xfrm>
            <a:off x="228600" y="2286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(4) 数据传送过程（输出）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54386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1" y="3312"/>
            <a:chExt cx="432" cy="276"/>
          </a:xfrm>
        </p:grpSpPr>
        <p:sp>
          <p:nvSpPr>
            <p:cNvPr id="30749" name="Rectangle 84"/>
            <p:cNvSpPr>
              <a:spLocks noChangeArrowheads="1"/>
            </p:cNvSpPr>
            <p:nvPr/>
          </p:nvSpPr>
          <p:spPr bwMode="auto">
            <a:xfrm>
              <a:off x="3931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50" name="Text Box 85"/>
            <p:cNvSpPr txBox="1">
              <a:spLocks noChangeArrowheads="1"/>
            </p:cNvSpPr>
            <p:nvPr/>
          </p:nvSpPr>
          <p:spPr bwMode="auto">
            <a:xfrm>
              <a:off x="3987" y="3318"/>
              <a:ext cx="33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0747" name="Rectangle 87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88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3" name="Group 89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3" y="3312"/>
            <a:chExt cx="432" cy="276"/>
          </a:xfrm>
        </p:grpSpPr>
        <p:sp>
          <p:nvSpPr>
            <p:cNvPr id="30745" name="Rectangle 90"/>
            <p:cNvSpPr>
              <a:spLocks noChangeArrowheads="1"/>
            </p:cNvSpPr>
            <p:nvPr/>
          </p:nvSpPr>
          <p:spPr bwMode="auto">
            <a:xfrm>
              <a:off x="3933" y="3312"/>
              <a:ext cx="432" cy="276"/>
            </a:xfrm>
            <a:prstGeom prst="rect">
              <a:avLst/>
            </a:prstGeom>
            <a:solidFill>
              <a:srgbClr val="996633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6" name="Text Box 91"/>
            <p:cNvSpPr txBox="1">
              <a:spLocks noChangeArrowheads="1"/>
            </p:cNvSpPr>
            <p:nvPr/>
          </p:nvSpPr>
          <p:spPr bwMode="auto">
            <a:xfrm>
              <a:off x="3989" y="3318"/>
              <a:ext cx="339" cy="25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grpSp>
        <p:nvGrpSpPr>
          <p:cNvPr id="24" name="Group 92"/>
          <p:cNvGrpSpPr>
            <a:grpSpLocks/>
          </p:cNvGrpSpPr>
          <p:nvPr/>
        </p:nvGrpSpPr>
        <p:grpSpPr bwMode="auto">
          <a:xfrm>
            <a:off x="6315075" y="5257800"/>
            <a:ext cx="685800" cy="438150"/>
            <a:chOff x="3936" y="3312"/>
            <a:chExt cx="432" cy="276"/>
          </a:xfrm>
        </p:grpSpPr>
        <p:sp>
          <p:nvSpPr>
            <p:cNvPr id="30743" name="Rectangle 93"/>
            <p:cNvSpPr>
              <a:spLocks noChangeArrowheads="1"/>
            </p:cNvSpPr>
            <p:nvPr/>
          </p:nvSpPr>
          <p:spPr bwMode="auto">
            <a:xfrm>
              <a:off x="3936" y="3312"/>
              <a:ext cx="432" cy="27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94"/>
            <p:cNvSpPr txBox="1">
              <a:spLocks noChangeArrowheads="1"/>
            </p:cNvSpPr>
            <p:nvPr/>
          </p:nvSpPr>
          <p:spPr bwMode="auto">
            <a:xfrm>
              <a:off x="3981" y="3318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BR</a:t>
              </a:r>
            </a:p>
          </p:txBody>
        </p:sp>
      </p:grpSp>
      <p:sp>
        <p:nvSpPr>
          <p:cNvPr id="96" name="日期占位符 9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F6A553-B15C-4D6F-A39E-8DE9FD2CB89A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A20F782-B576-4AC7-B4E1-185F5DFF145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50925" y="425450"/>
            <a:ext cx="298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(5) 后处理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16075" y="12636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校验送入主存的数是否正确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1616075" y="2116138"/>
            <a:ext cx="290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是否继续用 </a:t>
            </a:r>
            <a:r>
              <a:rPr lang="en-US" altLang="zh-CN" sz="2800">
                <a:latin typeface="Times New Roman" panose="02020603050405020304" pitchFamily="18" charset="0"/>
              </a:rPr>
              <a:t>DMA</a:t>
            </a: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616075" y="2970213"/>
            <a:ext cx="658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测试传送过程是否正确，错则转诊断程序</a:t>
            </a:r>
          </a:p>
        </p:txBody>
      </p:sp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1616075" y="3824288"/>
            <a:ext cx="486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由中断服务程序完成</a:t>
            </a:r>
          </a:p>
        </p:txBody>
      </p:sp>
      <p:sp>
        <p:nvSpPr>
          <p:cNvPr id="813063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E07A0D-2BF5-40C7-9646-00351261328E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7EBC583-D79D-46F4-A8A3-276F37FBF1E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utoUpdateAnimBg="0"/>
      <p:bldP spid="813060" grpId="0" autoUpdateAnimBg="0"/>
      <p:bldP spid="813061" grpId="0" autoUpdateAnimBg="0"/>
      <p:bldP spid="8130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3675" y="501650"/>
            <a:ext cx="643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2. DMA </a:t>
            </a:r>
            <a:r>
              <a:rPr lang="zh-CN" altLang="en-US" sz="3600">
                <a:latin typeface="Times New Roman" panose="02020603050405020304" pitchFamily="18" charset="0"/>
              </a:rPr>
              <a:t>接口与系统的连接方式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341563"/>
            <a:ext cx="7467600" cy="3144837"/>
            <a:chOff x="576" y="1475"/>
            <a:chExt cx="4704" cy="1981"/>
          </a:xfrm>
        </p:grpSpPr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2630" y="2487"/>
              <a:ext cx="5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接口1</a:t>
              </a:r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2592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3446" y="2487"/>
              <a:ext cx="5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接口2</a:t>
              </a:r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34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4646" y="2487"/>
              <a:ext cx="5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auto">
            <a:xfrm>
              <a:off x="4608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1745" y="2607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1680" y="2418"/>
              <a:ext cx="576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1824" y="3050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Freeform 13"/>
            <p:cNvSpPr>
              <a:spLocks/>
            </p:cNvSpPr>
            <p:nvPr/>
          </p:nvSpPr>
          <p:spPr bwMode="auto">
            <a:xfrm>
              <a:off x="1824" y="3050"/>
              <a:ext cx="960" cy="173"/>
            </a:xfrm>
            <a:custGeom>
              <a:avLst/>
              <a:gdLst>
                <a:gd name="T0" fmla="*/ 0 w 960"/>
                <a:gd name="T1" fmla="*/ 519 h 144"/>
                <a:gd name="T2" fmla="*/ 960 w 960"/>
                <a:gd name="T3" fmla="*/ 519 h 144"/>
                <a:gd name="T4" fmla="*/ 960 w 960"/>
                <a:gd name="T5" fmla="*/ 0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144"/>
                  </a:moveTo>
                  <a:lnTo>
                    <a:pt x="960" y="144"/>
                  </a:lnTo>
                  <a:lnTo>
                    <a:pt x="9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2" name="Freeform 14"/>
            <p:cNvSpPr>
              <a:spLocks/>
            </p:cNvSpPr>
            <p:nvPr/>
          </p:nvSpPr>
          <p:spPr bwMode="auto">
            <a:xfrm>
              <a:off x="2976" y="3050"/>
              <a:ext cx="624" cy="173"/>
            </a:xfrm>
            <a:custGeom>
              <a:avLst/>
              <a:gdLst>
                <a:gd name="T0" fmla="*/ 0 w 624"/>
                <a:gd name="T1" fmla="*/ 0 h 144"/>
                <a:gd name="T2" fmla="*/ 0 w 624"/>
                <a:gd name="T3" fmla="*/ 519 h 144"/>
                <a:gd name="T4" fmla="*/ 624 w 624"/>
                <a:gd name="T5" fmla="*/ 519 h 144"/>
                <a:gd name="T6" fmla="*/ 624 w 62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44"/>
                <a:gd name="T14" fmla="*/ 624 w 62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44">
                  <a:moveTo>
                    <a:pt x="0" y="0"/>
                  </a:moveTo>
                  <a:lnTo>
                    <a:pt x="0" y="144"/>
                  </a:lnTo>
                  <a:lnTo>
                    <a:pt x="624" y="144"/>
                  </a:lnTo>
                  <a:lnTo>
                    <a:pt x="62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Freeform 15"/>
            <p:cNvSpPr>
              <a:spLocks/>
            </p:cNvSpPr>
            <p:nvPr/>
          </p:nvSpPr>
          <p:spPr bwMode="auto">
            <a:xfrm>
              <a:off x="37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519 h 144"/>
                <a:gd name="T4" fmla="*/ 288 w 288"/>
                <a:gd name="T5" fmla="*/ 519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4188" y="25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25" name="Freeform 17"/>
            <p:cNvSpPr>
              <a:spLocks/>
            </p:cNvSpPr>
            <p:nvPr/>
          </p:nvSpPr>
          <p:spPr bwMode="auto">
            <a:xfrm>
              <a:off x="4368" y="3050"/>
              <a:ext cx="432" cy="173"/>
            </a:xfrm>
            <a:custGeom>
              <a:avLst/>
              <a:gdLst>
                <a:gd name="T0" fmla="*/ 0 w 432"/>
                <a:gd name="T1" fmla="*/ 519 h 144"/>
                <a:gd name="T2" fmla="*/ 432 w 432"/>
                <a:gd name="T3" fmla="*/ 519 h 144"/>
                <a:gd name="T4" fmla="*/ 432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6" name="Freeform 18"/>
            <p:cNvSpPr>
              <a:spLocks/>
            </p:cNvSpPr>
            <p:nvPr/>
          </p:nvSpPr>
          <p:spPr bwMode="auto">
            <a:xfrm>
              <a:off x="4992" y="3050"/>
              <a:ext cx="288" cy="17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519 h 144"/>
                <a:gd name="T4" fmla="*/ 288 w 288"/>
                <a:gd name="T5" fmla="*/ 519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Freeform 19"/>
            <p:cNvSpPr>
              <a:spLocks/>
            </p:cNvSpPr>
            <p:nvPr/>
          </p:nvSpPr>
          <p:spPr bwMode="auto">
            <a:xfrm>
              <a:off x="2784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Freeform 20"/>
            <p:cNvSpPr>
              <a:spLocks/>
            </p:cNvSpPr>
            <p:nvPr/>
          </p:nvSpPr>
          <p:spPr bwMode="auto">
            <a:xfrm>
              <a:off x="3600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Freeform 21"/>
            <p:cNvSpPr>
              <a:spLocks/>
            </p:cNvSpPr>
            <p:nvPr/>
          </p:nvSpPr>
          <p:spPr bwMode="auto">
            <a:xfrm>
              <a:off x="4800" y="2974"/>
              <a:ext cx="192" cy="76"/>
            </a:xfrm>
            <a:custGeom>
              <a:avLst/>
              <a:gdLst>
                <a:gd name="T0" fmla="*/ 0 w 192"/>
                <a:gd name="T1" fmla="*/ 213 h 64"/>
                <a:gd name="T2" fmla="*/ 39 w 192"/>
                <a:gd name="T3" fmla="*/ 74 h 64"/>
                <a:gd name="T4" fmla="*/ 96 w 192"/>
                <a:gd name="T5" fmla="*/ 1 h 64"/>
                <a:gd name="T6" fmla="*/ 147 w 192"/>
                <a:gd name="T7" fmla="*/ 63 h 64"/>
                <a:gd name="T8" fmla="*/ 192 w 192"/>
                <a:gd name="T9" fmla="*/ 213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4"/>
                <a:gd name="T17" fmla="*/ 192 w 1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4">
                  <a:moveTo>
                    <a:pt x="0" y="64"/>
                  </a:moveTo>
                  <a:cubicBezTo>
                    <a:pt x="6" y="57"/>
                    <a:pt x="23" y="32"/>
                    <a:pt x="39" y="22"/>
                  </a:cubicBezTo>
                  <a:cubicBezTo>
                    <a:pt x="55" y="12"/>
                    <a:pt x="78" y="2"/>
                    <a:pt x="96" y="1"/>
                  </a:cubicBezTo>
                  <a:cubicBezTo>
                    <a:pt x="114" y="0"/>
                    <a:pt x="131" y="9"/>
                    <a:pt x="147" y="19"/>
                  </a:cubicBezTo>
                  <a:cubicBezTo>
                    <a:pt x="163" y="29"/>
                    <a:pt x="183" y="55"/>
                    <a:pt x="192" y="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4080" y="32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Text Box 23"/>
            <p:cNvSpPr txBox="1">
              <a:spLocks noChangeArrowheads="1"/>
            </p:cNvSpPr>
            <p:nvPr/>
          </p:nvSpPr>
          <p:spPr bwMode="auto">
            <a:xfrm>
              <a:off x="596" y="2591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1532" name="Rectangle 24"/>
            <p:cNvSpPr>
              <a:spLocks noChangeArrowheads="1"/>
            </p:cNvSpPr>
            <p:nvPr/>
          </p:nvSpPr>
          <p:spPr bwMode="auto">
            <a:xfrm>
              <a:off x="576" y="2418"/>
              <a:ext cx="480" cy="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33" name="Freeform 25"/>
            <p:cNvSpPr>
              <a:spLocks/>
            </p:cNvSpPr>
            <p:nvPr/>
          </p:nvSpPr>
          <p:spPr bwMode="auto">
            <a:xfrm>
              <a:off x="672" y="1729"/>
              <a:ext cx="4416" cy="689"/>
            </a:xfrm>
            <a:custGeom>
              <a:avLst/>
              <a:gdLst>
                <a:gd name="T0" fmla="*/ 0 w 4416"/>
                <a:gd name="T1" fmla="*/ 2018 h 576"/>
                <a:gd name="T2" fmla="*/ 0 w 4416"/>
                <a:gd name="T3" fmla="*/ 0 h 576"/>
                <a:gd name="T4" fmla="*/ 4416 w 4416"/>
                <a:gd name="T5" fmla="*/ 0 h 576"/>
                <a:gd name="T6" fmla="*/ 4416 w 4416"/>
                <a:gd name="T7" fmla="*/ 201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6"/>
                <a:gd name="T13" fmla="*/ 0 h 576"/>
                <a:gd name="T14" fmla="*/ 4416 w 441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6" h="576">
                  <a:moveTo>
                    <a:pt x="0" y="576"/>
                  </a:moveTo>
                  <a:lnTo>
                    <a:pt x="0" y="0"/>
                  </a:lnTo>
                  <a:lnTo>
                    <a:pt x="4416" y="0"/>
                  </a:lnTo>
                  <a:lnTo>
                    <a:pt x="441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Freeform 26"/>
            <p:cNvSpPr>
              <a:spLocks/>
            </p:cNvSpPr>
            <p:nvPr/>
          </p:nvSpPr>
          <p:spPr bwMode="auto">
            <a:xfrm>
              <a:off x="912" y="2016"/>
              <a:ext cx="3984" cy="402"/>
            </a:xfrm>
            <a:custGeom>
              <a:avLst/>
              <a:gdLst>
                <a:gd name="T0" fmla="*/ 0 w 3984"/>
                <a:gd name="T1" fmla="*/ 1178 h 336"/>
                <a:gd name="T2" fmla="*/ 0 w 3984"/>
                <a:gd name="T3" fmla="*/ 0 h 336"/>
                <a:gd name="T4" fmla="*/ 3984 w 3984"/>
                <a:gd name="T5" fmla="*/ 0 h 336"/>
                <a:gd name="T6" fmla="*/ 3984 w 3984"/>
                <a:gd name="T7" fmla="*/ 117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84"/>
                <a:gd name="T13" fmla="*/ 0 h 336"/>
                <a:gd name="T14" fmla="*/ 3984 w 398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84" h="336">
                  <a:moveTo>
                    <a:pt x="0" y="336"/>
                  </a:moveTo>
                  <a:lnTo>
                    <a:pt x="0" y="0"/>
                  </a:lnTo>
                  <a:lnTo>
                    <a:pt x="3984" y="0"/>
                  </a:lnTo>
                  <a:lnTo>
                    <a:pt x="3984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27"/>
            <p:cNvSpPr>
              <a:spLocks noChangeShapeType="1"/>
            </p:cNvSpPr>
            <p:nvPr/>
          </p:nvSpPr>
          <p:spPr bwMode="auto">
            <a:xfrm flipV="1">
              <a:off x="2160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28"/>
            <p:cNvSpPr>
              <a:spLocks noChangeShapeType="1"/>
            </p:cNvSpPr>
            <p:nvPr/>
          </p:nvSpPr>
          <p:spPr bwMode="auto">
            <a:xfrm flipV="1">
              <a:off x="196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29"/>
            <p:cNvSpPr>
              <a:spLocks noChangeShapeType="1"/>
            </p:cNvSpPr>
            <p:nvPr/>
          </p:nvSpPr>
          <p:spPr bwMode="auto">
            <a:xfrm flipV="1">
              <a:off x="3072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Line 30"/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9" name="Line 31"/>
            <p:cNvSpPr>
              <a:spLocks noChangeShapeType="1"/>
            </p:cNvSpPr>
            <p:nvPr/>
          </p:nvSpPr>
          <p:spPr bwMode="auto">
            <a:xfrm flipV="1">
              <a:off x="3888" y="1729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32"/>
            <p:cNvSpPr>
              <a:spLocks noChangeShapeType="1"/>
            </p:cNvSpPr>
            <p:nvPr/>
          </p:nvSpPr>
          <p:spPr bwMode="auto">
            <a:xfrm flipV="1">
              <a:off x="3744" y="2016"/>
              <a:ext cx="0" cy="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Freeform 33"/>
            <p:cNvSpPr>
              <a:spLocks/>
            </p:cNvSpPr>
            <p:nvPr/>
          </p:nvSpPr>
          <p:spPr bwMode="auto">
            <a:xfrm>
              <a:off x="4694" y="2178"/>
              <a:ext cx="1" cy="241"/>
            </a:xfrm>
            <a:custGeom>
              <a:avLst/>
              <a:gdLst>
                <a:gd name="T0" fmla="*/ 0 w 1"/>
                <a:gd name="T1" fmla="*/ 241 h 241"/>
                <a:gd name="T2" fmla="*/ 0 w 1"/>
                <a:gd name="T3" fmla="*/ 0 h 241"/>
                <a:gd name="T4" fmla="*/ 0 60000 65536"/>
                <a:gd name="T5" fmla="*/ 0 60000 65536"/>
                <a:gd name="T6" fmla="*/ 0 w 1"/>
                <a:gd name="T7" fmla="*/ 0 h 241"/>
                <a:gd name="T8" fmla="*/ 1 w 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1">
                  <a:moveTo>
                    <a:pt x="0" y="24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Freeform 34"/>
            <p:cNvSpPr>
              <a:spLocks/>
            </p:cNvSpPr>
            <p:nvPr/>
          </p:nvSpPr>
          <p:spPr bwMode="auto">
            <a:xfrm>
              <a:off x="1824" y="2189"/>
              <a:ext cx="2880" cy="229"/>
            </a:xfrm>
            <a:custGeom>
              <a:avLst/>
              <a:gdLst>
                <a:gd name="T0" fmla="*/ 2880 w 2880"/>
                <a:gd name="T1" fmla="*/ 0 h 192"/>
                <a:gd name="T2" fmla="*/ 0 w 2880"/>
                <a:gd name="T3" fmla="*/ 0 h 192"/>
                <a:gd name="T4" fmla="*/ 0 w 2880"/>
                <a:gd name="T5" fmla="*/ 660 h 192"/>
                <a:gd name="T6" fmla="*/ 0 60000 65536"/>
                <a:gd name="T7" fmla="*/ 0 60000 65536"/>
                <a:gd name="T8" fmla="*/ 0 60000 65536"/>
                <a:gd name="T9" fmla="*/ 0 w 2880"/>
                <a:gd name="T10" fmla="*/ 0 h 192"/>
                <a:gd name="T11" fmla="*/ 2880 w 28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0" h="192">
                  <a:moveTo>
                    <a:pt x="2880" y="0"/>
                  </a:moveTo>
                  <a:lnTo>
                    <a:pt x="0" y="0"/>
                  </a:lnTo>
                  <a:lnTo>
                    <a:pt x="0" y="192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35"/>
            <p:cNvSpPr>
              <a:spLocks noChangeShapeType="1"/>
            </p:cNvSpPr>
            <p:nvPr/>
          </p:nvSpPr>
          <p:spPr bwMode="auto">
            <a:xfrm flipV="1">
              <a:off x="3552" y="2189"/>
              <a:ext cx="0" cy="229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36"/>
            <p:cNvSpPr>
              <a:spLocks noChangeShapeType="1"/>
            </p:cNvSpPr>
            <p:nvPr/>
          </p:nvSpPr>
          <p:spPr bwMode="auto">
            <a:xfrm flipV="1">
              <a:off x="2736" y="2189"/>
              <a:ext cx="0" cy="229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Text Box 37"/>
            <p:cNvSpPr txBox="1">
              <a:spLocks noChangeArrowheads="1"/>
            </p:cNvSpPr>
            <p:nvPr/>
          </p:nvSpPr>
          <p:spPr bwMode="auto">
            <a:xfrm>
              <a:off x="1814" y="3206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</a:t>
              </a:r>
            </a:p>
          </p:txBody>
        </p:sp>
        <p:sp>
          <p:nvSpPr>
            <p:cNvPr id="21546" name="Text Box 38"/>
            <p:cNvSpPr txBox="1">
              <a:spLocks noChangeArrowheads="1"/>
            </p:cNvSpPr>
            <p:nvPr/>
          </p:nvSpPr>
          <p:spPr bwMode="auto">
            <a:xfrm>
              <a:off x="1056" y="1750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21547" name="Text Box 39"/>
            <p:cNvSpPr txBox="1">
              <a:spLocks noChangeArrowheads="1"/>
            </p:cNvSpPr>
            <p:nvPr/>
          </p:nvSpPr>
          <p:spPr bwMode="auto">
            <a:xfrm>
              <a:off x="4358" y="1475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21548" name="Text Box 40"/>
            <p:cNvSpPr txBox="1">
              <a:spLocks noChangeArrowheads="1"/>
            </p:cNvSpPr>
            <p:nvPr/>
          </p:nvSpPr>
          <p:spPr bwMode="auto">
            <a:xfrm>
              <a:off x="4214" y="176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21549" name="Text Box 41"/>
            <p:cNvSpPr txBox="1">
              <a:spLocks noChangeArrowheads="1"/>
            </p:cNvSpPr>
            <p:nvPr/>
          </p:nvSpPr>
          <p:spPr bwMode="auto">
            <a:xfrm>
              <a:off x="3888" y="2189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</a:p>
          </p:txBody>
        </p:sp>
      </p:grp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685800" y="13858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具有公共请求线的 </a:t>
            </a:r>
            <a:r>
              <a:rPr lang="en-US" altLang="zh-CN" sz="2800">
                <a:latin typeface="Times New Roman" panose="02020603050405020304" pitchFamily="18" charset="0"/>
              </a:rPr>
              <a:t>DMA </a:t>
            </a:r>
            <a:r>
              <a:rPr lang="zh-CN" altLang="en-US" sz="2800">
                <a:latin typeface="Times New Roman" panose="02020603050405020304" pitchFamily="18" charset="0"/>
              </a:rPr>
              <a:t>请求</a:t>
            </a:r>
          </a:p>
        </p:txBody>
      </p:sp>
      <p:sp>
        <p:nvSpPr>
          <p:cNvPr id="356395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45" name="日期占位符 4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2D427-0758-4B20-AE09-58E183FFDB40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36EF228-C54F-4426-B9F0-F710718A24C5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独立的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请求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295400"/>
            <a:ext cx="7391400" cy="4800600"/>
            <a:chOff x="624" y="816"/>
            <a:chExt cx="4656" cy="3024"/>
          </a:xfrm>
        </p:grpSpPr>
        <p:grpSp>
          <p:nvGrpSpPr>
            <p:cNvPr id="22535" name="Group 4"/>
            <p:cNvGrpSpPr>
              <a:grpSpLocks/>
            </p:cNvGrpSpPr>
            <p:nvPr/>
          </p:nvGrpSpPr>
          <p:grpSpPr bwMode="auto">
            <a:xfrm>
              <a:off x="1872" y="3194"/>
              <a:ext cx="576" cy="592"/>
              <a:chOff x="2064" y="3168"/>
              <a:chExt cx="576" cy="528"/>
            </a:xfrm>
          </p:grpSpPr>
          <p:sp>
            <p:nvSpPr>
              <p:cNvPr id="22570" name="Text Box 5"/>
              <p:cNvSpPr txBox="1">
                <a:spLocks noChangeArrowheads="1"/>
              </p:cNvSpPr>
              <p:nvPr/>
            </p:nvSpPr>
            <p:spPr bwMode="auto">
              <a:xfrm>
                <a:off x="210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接口1</a:t>
                </a:r>
              </a:p>
            </p:txBody>
          </p:sp>
          <p:sp>
            <p:nvSpPr>
              <p:cNvPr id="22571" name="Rectangle 6"/>
              <p:cNvSpPr>
                <a:spLocks noChangeArrowheads="1"/>
              </p:cNvSpPr>
              <p:nvPr/>
            </p:nvSpPr>
            <p:spPr bwMode="auto">
              <a:xfrm>
                <a:off x="206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2816" y="3194"/>
              <a:ext cx="576" cy="592"/>
              <a:chOff x="2880" y="3168"/>
              <a:chExt cx="576" cy="528"/>
            </a:xfrm>
          </p:grpSpPr>
          <p:sp>
            <p:nvSpPr>
              <p:cNvPr id="22568" name="Text Box 8"/>
              <p:cNvSpPr txBox="1">
                <a:spLocks noChangeArrowheads="1"/>
              </p:cNvSpPr>
              <p:nvPr/>
            </p:nvSpPr>
            <p:spPr bwMode="auto">
              <a:xfrm>
                <a:off x="2918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接口2</a:t>
                </a:r>
              </a:p>
            </p:txBody>
          </p:sp>
          <p:sp>
            <p:nvSpPr>
              <p:cNvPr id="22569" name="Rectangle 9"/>
              <p:cNvSpPr>
                <a:spLocks noChangeArrowheads="1"/>
              </p:cNvSpPr>
              <p:nvPr/>
            </p:nvSpPr>
            <p:spPr bwMode="auto">
              <a:xfrm>
                <a:off x="2880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792" y="3194"/>
              <a:ext cx="576" cy="592"/>
              <a:chOff x="3744" y="3168"/>
              <a:chExt cx="576" cy="528"/>
            </a:xfrm>
          </p:grpSpPr>
          <p:sp>
            <p:nvSpPr>
              <p:cNvPr id="22566" name="Text Box 11"/>
              <p:cNvSpPr txBox="1">
                <a:spLocks noChangeArrowheads="1"/>
              </p:cNvSpPr>
              <p:nvPr/>
            </p:nvSpPr>
            <p:spPr bwMode="auto">
              <a:xfrm>
                <a:off x="3782" y="3225"/>
                <a:ext cx="51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DMA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接口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67" name="Rectangle 12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2538" name="Group 13"/>
            <p:cNvGrpSpPr>
              <a:grpSpLocks/>
            </p:cNvGrpSpPr>
            <p:nvPr/>
          </p:nvGrpSpPr>
          <p:grpSpPr bwMode="auto">
            <a:xfrm>
              <a:off x="624" y="881"/>
              <a:ext cx="576" cy="2959"/>
              <a:chOff x="720" y="1248"/>
              <a:chExt cx="576" cy="2496"/>
            </a:xfrm>
          </p:grpSpPr>
          <p:sp>
            <p:nvSpPr>
              <p:cNvPr id="22564" name="Text Box 14"/>
              <p:cNvSpPr txBox="1">
                <a:spLocks noChangeArrowheads="1"/>
              </p:cNvSpPr>
              <p:nvPr/>
            </p:nvSpPr>
            <p:spPr bwMode="auto">
              <a:xfrm>
                <a:off x="802" y="2352"/>
                <a:ext cx="44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2565" name="Rectangle 1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24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2539" name="Text Box 16"/>
            <p:cNvSpPr txBox="1">
              <a:spLocks noChangeArrowheads="1"/>
            </p:cNvSpPr>
            <p:nvPr/>
          </p:nvSpPr>
          <p:spPr bwMode="auto">
            <a:xfrm>
              <a:off x="4752" y="334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2540" name="Rectangle 17"/>
            <p:cNvSpPr>
              <a:spLocks noChangeArrowheads="1"/>
            </p:cNvSpPr>
            <p:nvPr/>
          </p:nvSpPr>
          <p:spPr bwMode="auto">
            <a:xfrm>
              <a:off x="4704" y="3194"/>
              <a:ext cx="576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541" name="Freeform 18"/>
            <p:cNvSpPr>
              <a:spLocks/>
            </p:cNvSpPr>
            <p:nvPr/>
          </p:nvSpPr>
          <p:spPr bwMode="auto">
            <a:xfrm>
              <a:off x="1200" y="2979"/>
              <a:ext cx="768" cy="215"/>
            </a:xfrm>
            <a:custGeom>
              <a:avLst/>
              <a:gdLst>
                <a:gd name="T0" fmla="*/ 0 w 672"/>
                <a:gd name="T1" fmla="*/ 0 h 192"/>
                <a:gd name="T2" fmla="*/ 1711 w 672"/>
                <a:gd name="T3" fmla="*/ 0 h 192"/>
                <a:gd name="T4" fmla="*/ 1711 w 672"/>
                <a:gd name="T5" fmla="*/ 423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Freeform 19"/>
            <p:cNvSpPr>
              <a:spLocks/>
            </p:cNvSpPr>
            <p:nvPr/>
          </p:nvSpPr>
          <p:spPr bwMode="auto">
            <a:xfrm>
              <a:off x="1200" y="2710"/>
              <a:ext cx="912" cy="484"/>
            </a:xfrm>
            <a:custGeom>
              <a:avLst/>
              <a:gdLst>
                <a:gd name="T0" fmla="*/ 0 w 768"/>
                <a:gd name="T1" fmla="*/ 0 h 336"/>
                <a:gd name="T2" fmla="*/ 2557 w 768"/>
                <a:gd name="T3" fmla="*/ 0 h 336"/>
                <a:gd name="T4" fmla="*/ 2557 w 768"/>
                <a:gd name="T5" fmla="*/ 4323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Freeform 20"/>
            <p:cNvSpPr>
              <a:spLocks/>
            </p:cNvSpPr>
            <p:nvPr/>
          </p:nvSpPr>
          <p:spPr bwMode="auto">
            <a:xfrm>
              <a:off x="1200" y="2441"/>
              <a:ext cx="1728" cy="753"/>
            </a:xfrm>
            <a:custGeom>
              <a:avLst/>
              <a:gdLst>
                <a:gd name="T0" fmla="*/ 0 w 672"/>
                <a:gd name="T1" fmla="*/ 0 h 192"/>
                <a:gd name="T2" fmla="*/ 499528 w 672"/>
                <a:gd name="T3" fmla="*/ 0 h 192"/>
                <a:gd name="T4" fmla="*/ 499528 w 672"/>
                <a:gd name="T5" fmla="*/ 2739806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Freeform 21"/>
            <p:cNvSpPr>
              <a:spLocks/>
            </p:cNvSpPr>
            <p:nvPr/>
          </p:nvSpPr>
          <p:spPr bwMode="auto">
            <a:xfrm>
              <a:off x="1200" y="2172"/>
              <a:ext cx="1872" cy="1022"/>
            </a:xfrm>
            <a:custGeom>
              <a:avLst/>
              <a:gdLst>
                <a:gd name="T0" fmla="*/ 0 w 768"/>
                <a:gd name="T1" fmla="*/ 0 h 336"/>
                <a:gd name="T2" fmla="*/ 392613 w 768"/>
                <a:gd name="T3" fmla="*/ 0 h 336"/>
                <a:gd name="T4" fmla="*/ 392613 w 768"/>
                <a:gd name="T5" fmla="*/ 809473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Text Box 22"/>
            <p:cNvSpPr txBox="1">
              <a:spLocks noChangeArrowheads="1"/>
            </p:cNvSpPr>
            <p:nvPr/>
          </p:nvSpPr>
          <p:spPr bwMode="auto">
            <a:xfrm>
              <a:off x="1163" y="2710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响应1</a:t>
              </a:r>
            </a:p>
          </p:txBody>
        </p:sp>
        <p:sp>
          <p:nvSpPr>
            <p:cNvPr id="22546" name="Text Box 23"/>
            <p:cNvSpPr txBox="1">
              <a:spLocks noChangeArrowheads="1"/>
            </p:cNvSpPr>
            <p:nvPr/>
          </p:nvSpPr>
          <p:spPr bwMode="auto">
            <a:xfrm>
              <a:off x="1163" y="2441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请求1</a:t>
              </a:r>
            </a:p>
          </p:txBody>
        </p:sp>
        <p:sp>
          <p:nvSpPr>
            <p:cNvPr id="22547" name="Text Box 24"/>
            <p:cNvSpPr txBox="1">
              <a:spLocks noChangeArrowheads="1"/>
            </p:cNvSpPr>
            <p:nvPr/>
          </p:nvSpPr>
          <p:spPr bwMode="auto">
            <a:xfrm>
              <a:off x="1163" y="2172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响应2</a:t>
              </a:r>
            </a:p>
          </p:txBody>
        </p:sp>
        <p:sp>
          <p:nvSpPr>
            <p:cNvPr id="22548" name="Text Box 25"/>
            <p:cNvSpPr txBox="1">
              <a:spLocks noChangeArrowheads="1"/>
            </p:cNvSpPr>
            <p:nvPr/>
          </p:nvSpPr>
          <p:spPr bwMode="auto">
            <a:xfrm>
              <a:off x="1163" y="1903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请求2</a:t>
              </a:r>
            </a:p>
          </p:txBody>
        </p:sp>
        <p:sp>
          <p:nvSpPr>
            <p:cNvPr id="22549" name="Freeform 26"/>
            <p:cNvSpPr>
              <a:spLocks/>
            </p:cNvSpPr>
            <p:nvPr/>
          </p:nvSpPr>
          <p:spPr bwMode="auto">
            <a:xfrm>
              <a:off x="1200" y="1903"/>
              <a:ext cx="2688" cy="1291"/>
            </a:xfrm>
            <a:custGeom>
              <a:avLst/>
              <a:gdLst>
                <a:gd name="T0" fmla="*/ 0 w 672"/>
                <a:gd name="T1" fmla="*/ 0 h 192"/>
                <a:gd name="T2" fmla="*/ 11010048 w 672"/>
                <a:gd name="T3" fmla="*/ 0 h 192"/>
                <a:gd name="T4" fmla="*/ 11010048 w 672"/>
                <a:gd name="T5" fmla="*/ 119315527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0" name="Freeform 27"/>
            <p:cNvSpPr>
              <a:spLocks/>
            </p:cNvSpPr>
            <p:nvPr/>
          </p:nvSpPr>
          <p:spPr bwMode="auto">
            <a:xfrm>
              <a:off x="1209" y="1632"/>
              <a:ext cx="2823" cy="1562"/>
            </a:xfrm>
            <a:custGeom>
              <a:avLst/>
              <a:gdLst>
                <a:gd name="T0" fmla="*/ 0 w 2823"/>
                <a:gd name="T1" fmla="*/ 0 h 1562"/>
                <a:gd name="T2" fmla="*/ 2823 w 2823"/>
                <a:gd name="T3" fmla="*/ 2 h 1562"/>
                <a:gd name="T4" fmla="*/ 2823 w 2823"/>
                <a:gd name="T5" fmla="*/ 1562 h 1562"/>
                <a:gd name="T6" fmla="*/ 0 60000 65536"/>
                <a:gd name="T7" fmla="*/ 0 60000 65536"/>
                <a:gd name="T8" fmla="*/ 0 60000 65536"/>
                <a:gd name="T9" fmla="*/ 0 w 2823"/>
                <a:gd name="T10" fmla="*/ 0 h 1562"/>
                <a:gd name="T11" fmla="*/ 2823 w 2823"/>
                <a:gd name="T12" fmla="*/ 1562 h 1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23" h="1562">
                  <a:moveTo>
                    <a:pt x="0" y="0"/>
                  </a:moveTo>
                  <a:lnTo>
                    <a:pt x="2823" y="2"/>
                  </a:lnTo>
                  <a:lnTo>
                    <a:pt x="2823" y="1562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1" name="Text Box 28"/>
            <p:cNvSpPr txBox="1">
              <a:spLocks noChangeArrowheads="1"/>
            </p:cNvSpPr>
            <p:nvPr/>
          </p:nvSpPr>
          <p:spPr bwMode="auto">
            <a:xfrm>
              <a:off x="1163" y="1634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响应3</a:t>
              </a:r>
            </a:p>
          </p:txBody>
        </p:sp>
        <p:sp>
          <p:nvSpPr>
            <p:cNvPr id="22552" name="Text Box 29"/>
            <p:cNvSpPr txBox="1">
              <a:spLocks noChangeArrowheads="1"/>
            </p:cNvSpPr>
            <p:nvPr/>
          </p:nvSpPr>
          <p:spPr bwMode="auto">
            <a:xfrm>
              <a:off x="1163" y="1365"/>
              <a:ext cx="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请求3</a:t>
              </a:r>
            </a:p>
          </p:txBody>
        </p:sp>
        <p:sp>
          <p:nvSpPr>
            <p:cNvPr id="22553" name="Freeform 30"/>
            <p:cNvSpPr>
              <a:spLocks/>
            </p:cNvSpPr>
            <p:nvPr/>
          </p:nvSpPr>
          <p:spPr bwMode="auto">
            <a:xfrm>
              <a:off x="1200" y="1365"/>
              <a:ext cx="3648" cy="1829"/>
            </a:xfrm>
            <a:custGeom>
              <a:avLst/>
              <a:gdLst>
                <a:gd name="T0" fmla="*/ 0 w 672"/>
                <a:gd name="T1" fmla="*/ 0 h 192"/>
                <a:gd name="T2" fmla="*/ 93359452 w 672"/>
                <a:gd name="T3" fmla="*/ 0 h 192"/>
                <a:gd name="T4" fmla="*/ 93359452 w 672"/>
                <a:gd name="T5" fmla="*/ 1366735057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lnTo>
                    <a:pt x="672" y="0"/>
                  </a:lnTo>
                  <a:lnTo>
                    <a:pt x="672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Freeform 31"/>
            <p:cNvSpPr>
              <a:spLocks/>
            </p:cNvSpPr>
            <p:nvPr/>
          </p:nvSpPr>
          <p:spPr bwMode="auto">
            <a:xfrm>
              <a:off x="1200" y="1096"/>
              <a:ext cx="3984" cy="2098"/>
            </a:xfrm>
            <a:custGeom>
              <a:avLst/>
              <a:gdLst>
                <a:gd name="T0" fmla="*/ 0 w 768"/>
                <a:gd name="T1" fmla="*/ 0 h 336"/>
                <a:gd name="T2" fmla="*/ 77636785 w 768"/>
                <a:gd name="T3" fmla="*/ 0 h 336"/>
                <a:gd name="T4" fmla="*/ 77636785 w 768"/>
                <a:gd name="T5" fmla="*/ 124337275 h 336"/>
                <a:gd name="T6" fmla="*/ 0 60000 65536"/>
                <a:gd name="T7" fmla="*/ 0 60000 65536"/>
                <a:gd name="T8" fmla="*/ 0 60000 65536"/>
                <a:gd name="T9" fmla="*/ 0 w 768"/>
                <a:gd name="T10" fmla="*/ 0 h 336"/>
                <a:gd name="T11" fmla="*/ 768 w 7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36">
                  <a:moveTo>
                    <a:pt x="0" y="0"/>
                  </a:moveTo>
                  <a:lnTo>
                    <a:pt x="768" y="0"/>
                  </a:lnTo>
                  <a:lnTo>
                    <a:pt x="768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1204" y="1085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22556" name="Text Box 33"/>
            <p:cNvSpPr txBox="1">
              <a:spLocks noChangeArrowheads="1"/>
            </p:cNvSpPr>
            <p:nvPr/>
          </p:nvSpPr>
          <p:spPr bwMode="auto">
            <a:xfrm>
              <a:off x="4656" y="81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22557" name="Text Box 34"/>
            <p:cNvSpPr txBox="1">
              <a:spLocks noChangeArrowheads="1"/>
            </p:cNvSpPr>
            <p:nvPr/>
          </p:nvSpPr>
          <p:spPr bwMode="auto">
            <a:xfrm>
              <a:off x="4550" y="109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 flipV="1">
              <a:off x="432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36"/>
            <p:cNvSpPr>
              <a:spLocks noChangeShapeType="1"/>
            </p:cNvSpPr>
            <p:nvPr/>
          </p:nvSpPr>
          <p:spPr bwMode="auto">
            <a:xfrm flipV="1">
              <a:off x="417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37"/>
            <p:cNvSpPr>
              <a:spLocks noChangeShapeType="1"/>
            </p:cNvSpPr>
            <p:nvPr/>
          </p:nvSpPr>
          <p:spPr bwMode="auto">
            <a:xfrm flipV="1">
              <a:off x="336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38"/>
            <p:cNvSpPr>
              <a:spLocks noChangeShapeType="1"/>
            </p:cNvSpPr>
            <p:nvPr/>
          </p:nvSpPr>
          <p:spPr bwMode="auto">
            <a:xfrm flipV="1">
              <a:off x="321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Line 39"/>
            <p:cNvSpPr>
              <a:spLocks noChangeShapeType="1"/>
            </p:cNvSpPr>
            <p:nvPr/>
          </p:nvSpPr>
          <p:spPr bwMode="auto">
            <a:xfrm flipV="1">
              <a:off x="2400" y="1096"/>
              <a:ext cx="0" cy="2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40"/>
            <p:cNvSpPr>
              <a:spLocks noChangeShapeType="1"/>
            </p:cNvSpPr>
            <p:nvPr/>
          </p:nvSpPr>
          <p:spPr bwMode="auto">
            <a:xfrm flipV="1">
              <a:off x="2256" y="1365"/>
              <a:ext cx="0" cy="1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741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317D13-EE68-4CE6-B202-55722B1C226B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7A4030E-F563-4935-AA70-4A480B34238A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15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方式与程序中断方式的比较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5800" y="23098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数据传送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685800" y="31067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响应时间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685800" y="39052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处理异常情况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685800" y="47021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中断请求</a:t>
            </a: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685800" y="550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(5) 优先级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33800" y="1547813"/>
            <a:ext cx="4656138" cy="519112"/>
            <a:chOff x="2352" y="720"/>
            <a:chExt cx="2933" cy="327"/>
          </a:xfrm>
        </p:grpSpPr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中断方式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10"/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DMA </a:t>
              </a:r>
              <a:r>
                <a:rPr lang="zh-CN" altLang="en-US" sz="2800">
                  <a:latin typeface="Times New Roman" panose="02020603050405020304" pitchFamily="18" charset="0"/>
                </a:rPr>
                <a:t>方式</a:t>
              </a:r>
            </a:p>
          </p:txBody>
        </p:sp>
      </p:grp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054475" y="2309813"/>
            <a:ext cx="455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程序                      硬件</a:t>
            </a: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054475" y="3106738"/>
            <a:ext cx="500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指令执行结束      存取周期结束</a:t>
            </a: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4054475" y="3905250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能                          不能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054475" y="5500688"/>
            <a:ext cx="425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低                          高</a:t>
            </a: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4054475" y="4702175"/>
            <a:ext cx="478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传送数据              后处理 </a:t>
            </a: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F635ED-4691-432F-8B34-3F07A56C428C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1763727-84F6-407B-9AC6-EB06F762842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4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autoUpdateAnimBg="0"/>
      <p:bldP spid="358404" grpId="0" autoUpdateAnimBg="0"/>
      <p:bldP spid="358405" grpId="0" autoUpdateAnimBg="0"/>
      <p:bldP spid="358406" grpId="0" autoUpdateAnimBg="0"/>
      <p:bldP spid="358407" grpId="0" autoUpdateAnimBg="0"/>
      <p:bldP spid="358411" grpId="0" autoUpdateAnimBg="0"/>
      <p:bldP spid="358412" grpId="0" autoUpdateAnimBg="0"/>
      <p:bldP spid="358413" grpId="0" autoUpdateAnimBg="0"/>
      <p:bldP spid="358414" grpId="0" autoUpdateAnimBg="0"/>
      <p:bldP spid="3584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60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接口的类型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1127125" y="1133475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选择型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60725" y="1133475"/>
            <a:ext cx="5578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物理上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逻辑上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只允许连接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一个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66800" y="1828800"/>
            <a:ext cx="7315200" cy="4724400"/>
            <a:chOff x="672" y="1152"/>
            <a:chExt cx="4608" cy="2976"/>
          </a:xfrm>
        </p:grpSpPr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352" y="3400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设备地址寄存器</a:t>
              </a: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2362" y="3408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2352" y="3062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控制状态寄存器</a:t>
              </a: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2362" y="3072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352" y="272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数据缓冲寄存器</a:t>
              </a:r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2362" y="2737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2352" y="2391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主存地址寄存器</a:t>
              </a:r>
            </a:p>
          </p:txBody>
        </p:sp>
        <p:sp>
          <p:nvSpPr>
            <p:cNvPr id="24592" name="Rectangle 13"/>
            <p:cNvSpPr>
              <a:spLocks noChangeArrowheads="1"/>
            </p:cNvSpPr>
            <p:nvPr/>
          </p:nvSpPr>
          <p:spPr bwMode="auto">
            <a:xfrm>
              <a:off x="2362" y="2401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534" y="373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时序电路</a:t>
              </a:r>
            </a:p>
          </p:txBody>
        </p:sp>
        <p:sp>
          <p:nvSpPr>
            <p:cNvPr id="24594" name="Rectangle 15"/>
            <p:cNvSpPr>
              <a:spLocks noChangeArrowheads="1"/>
            </p:cNvSpPr>
            <p:nvPr/>
          </p:nvSpPr>
          <p:spPr bwMode="auto">
            <a:xfrm>
              <a:off x="2352" y="3744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2552" y="204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字计数器</a:t>
              </a:r>
            </a:p>
          </p:txBody>
        </p:sp>
        <p:sp>
          <p:nvSpPr>
            <p:cNvPr id="24596" name="Rectangle 17"/>
            <p:cNvSpPr>
              <a:spLocks noChangeArrowheads="1"/>
            </p:cNvSpPr>
            <p:nvPr/>
          </p:nvSpPr>
          <p:spPr bwMode="auto">
            <a:xfrm>
              <a:off x="2352" y="2066"/>
              <a:ext cx="12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539" y="1824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24598" name="Rectangle 19"/>
            <p:cNvSpPr>
              <a:spLocks noChangeArrowheads="1"/>
            </p:cNvSpPr>
            <p:nvPr/>
          </p:nvSpPr>
          <p:spPr bwMode="auto">
            <a:xfrm>
              <a:off x="2208" y="1776"/>
              <a:ext cx="1488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599" name="Rectangle 20"/>
            <p:cNvSpPr>
              <a:spLocks noChangeArrowheads="1"/>
            </p:cNvSpPr>
            <p:nvPr/>
          </p:nvSpPr>
          <p:spPr bwMode="auto">
            <a:xfrm>
              <a:off x="1584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1546" y="264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4601" name="Rectangle 22"/>
            <p:cNvSpPr>
              <a:spLocks noChangeArrowheads="1"/>
            </p:cNvSpPr>
            <p:nvPr/>
          </p:nvSpPr>
          <p:spPr bwMode="auto">
            <a:xfrm>
              <a:off x="960" y="1776"/>
              <a:ext cx="384" cy="2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2" name="Text Box 23"/>
            <p:cNvSpPr txBox="1">
              <a:spLocks noChangeArrowheads="1"/>
            </p:cNvSpPr>
            <p:nvPr/>
          </p:nvSpPr>
          <p:spPr bwMode="auto">
            <a:xfrm>
              <a:off x="931" y="263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4603" name="AutoShape 24"/>
            <p:cNvSpPr>
              <a:spLocks noChangeArrowheads="1"/>
            </p:cNvSpPr>
            <p:nvPr/>
          </p:nvSpPr>
          <p:spPr bwMode="auto">
            <a:xfrm>
              <a:off x="672" y="1392"/>
              <a:ext cx="4608" cy="192"/>
            </a:xfrm>
            <a:prstGeom prst="leftRightArrow">
              <a:avLst>
                <a:gd name="adj1" fmla="val 50000"/>
                <a:gd name="adj2" fmla="val 74556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4" name="AutoShape 25"/>
            <p:cNvSpPr>
              <a:spLocks noChangeArrowheads="1"/>
            </p:cNvSpPr>
            <p:nvPr/>
          </p:nvSpPr>
          <p:spPr bwMode="auto">
            <a:xfrm>
              <a:off x="1056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5" name="AutoShape 26"/>
            <p:cNvSpPr>
              <a:spLocks noChangeArrowheads="1"/>
            </p:cNvSpPr>
            <p:nvPr/>
          </p:nvSpPr>
          <p:spPr bwMode="auto">
            <a:xfrm>
              <a:off x="1680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6" name="AutoShape 27"/>
            <p:cNvSpPr>
              <a:spLocks noChangeArrowheads="1"/>
            </p:cNvSpPr>
            <p:nvPr/>
          </p:nvSpPr>
          <p:spPr bwMode="auto">
            <a:xfrm>
              <a:off x="2784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7" name="Text Box 28"/>
            <p:cNvSpPr txBox="1">
              <a:spLocks noChangeArrowheads="1"/>
            </p:cNvSpPr>
            <p:nvPr/>
          </p:nvSpPr>
          <p:spPr bwMode="auto">
            <a:xfrm>
              <a:off x="4511" y="1947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1</a:t>
              </a:r>
            </a:p>
          </p:txBody>
        </p:sp>
        <p:sp>
          <p:nvSpPr>
            <p:cNvPr id="24608" name="Rectangle 29"/>
            <p:cNvSpPr>
              <a:spLocks noChangeArrowheads="1"/>
            </p:cNvSpPr>
            <p:nvPr/>
          </p:nvSpPr>
          <p:spPr bwMode="auto">
            <a:xfrm>
              <a:off x="4521" y="194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09" name="Text Box 30"/>
            <p:cNvSpPr txBox="1">
              <a:spLocks noChangeArrowheads="1"/>
            </p:cNvSpPr>
            <p:nvPr/>
          </p:nvSpPr>
          <p:spPr bwMode="auto">
            <a:xfrm>
              <a:off x="4521" y="2452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2</a:t>
              </a:r>
            </a:p>
          </p:txBody>
        </p:sp>
        <p:sp>
          <p:nvSpPr>
            <p:cNvPr id="24610" name="Rectangle 31"/>
            <p:cNvSpPr>
              <a:spLocks noChangeArrowheads="1"/>
            </p:cNvSpPr>
            <p:nvPr/>
          </p:nvSpPr>
          <p:spPr bwMode="auto">
            <a:xfrm>
              <a:off x="4531" y="2458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1" name="Text Box 32"/>
            <p:cNvSpPr txBox="1">
              <a:spLocks noChangeArrowheads="1"/>
            </p:cNvSpPr>
            <p:nvPr/>
          </p:nvSpPr>
          <p:spPr bwMode="auto">
            <a:xfrm>
              <a:off x="4521" y="3627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 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4612" name="Rectangle 33"/>
            <p:cNvSpPr>
              <a:spLocks noChangeArrowheads="1"/>
            </p:cNvSpPr>
            <p:nvPr/>
          </p:nvSpPr>
          <p:spPr bwMode="auto">
            <a:xfrm>
              <a:off x="4531" y="3629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3" name="AutoShape 34"/>
            <p:cNvSpPr>
              <a:spLocks noChangeArrowheads="1"/>
            </p:cNvSpPr>
            <p:nvPr/>
          </p:nvSpPr>
          <p:spPr bwMode="auto">
            <a:xfrm>
              <a:off x="4176" y="1584"/>
              <a:ext cx="144" cy="2544"/>
            </a:xfrm>
            <a:prstGeom prst="upDownArrow">
              <a:avLst>
                <a:gd name="adj1" fmla="val 50000"/>
                <a:gd name="adj2" fmla="val 141824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4" name="AutoShape 35"/>
            <p:cNvSpPr>
              <a:spLocks noChangeArrowheads="1"/>
            </p:cNvSpPr>
            <p:nvPr/>
          </p:nvSpPr>
          <p:spPr bwMode="auto">
            <a:xfrm>
              <a:off x="4272" y="19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5" name="AutoShape 36"/>
            <p:cNvSpPr>
              <a:spLocks noChangeArrowheads="1"/>
            </p:cNvSpPr>
            <p:nvPr/>
          </p:nvSpPr>
          <p:spPr bwMode="auto">
            <a:xfrm>
              <a:off x="4272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6" name="AutoShape 37"/>
            <p:cNvSpPr>
              <a:spLocks noChangeArrowheads="1"/>
            </p:cNvSpPr>
            <p:nvPr/>
          </p:nvSpPr>
          <p:spPr bwMode="auto">
            <a:xfrm>
              <a:off x="4272" y="364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7" name="AutoShape 38"/>
            <p:cNvSpPr>
              <a:spLocks noChangeArrowheads="1"/>
            </p:cNvSpPr>
            <p:nvPr/>
          </p:nvSpPr>
          <p:spPr bwMode="auto">
            <a:xfrm>
              <a:off x="3696" y="2640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18" name="Text Box 39"/>
            <p:cNvSpPr txBox="1">
              <a:spLocks noChangeArrowheads="1"/>
            </p:cNvSpPr>
            <p:nvPr/>
          </p:nvSpPr>
          <p:spPr bwMode="auto">
            <a:xfrm>
              <a:off x="3803" y="2878"/>
              <a:ext cx="27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选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择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24619" name="Text Box 40"/>
            <p:cNvSpPr txBox="1">
              <a:spLocks noChangeArrowheads="1"/>
            </p:cNvSpPr>
            <p:nvPr/>
          </p:nvSpPr>
          <p:spPr bwMode="auto">
            <a:xfrm>
              <a:off x="4693" y="2992"/>
              <a:ext cx="3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4620" name="Text Box 41"/>
            <p:cNvSpPr txBox="1">
              <a:spLocks noChangeArrowheads="1"/>
            </p:cNvSpPr>
            <p:nvPr/>
          </p:nvSpPr>
          <p:spPr bwMode="auto">
            <a:xfrm>
              <a:off x="720" y="115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系统总线</a:t>
              </a:r>
            </a:p>
          </p:txBody>
        </p:sp>
      </p:grpSp>
      <p:sp>
        <p:nvSpPr>
          <p:cNvPr id="359466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44" name="日期占位符 4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E3F7F5-16FC-4227-A77E-6A6011E8D0C1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A37BC47-3617-4ADA-9FD0-66A87B8C450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017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多路型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514600" y="479425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物理上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逻辑上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允许连接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多个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设备同时工作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85800" y="4038600"/>
            <a:ext cx="8382000" cy="2362200"/>
            <a:chOff x="432" y="2544"/>
            <a:chExt cx="5280" cy="1488"/>
          </a:xfrm>
        </p:grpSpPr>
        <p:grpSp>
          <p:nvGrpSpPr>
            <p:cNvPr id="25660" name="Group 52"/>
            <p:cNvGrpSpPr>
              <a:grpSpLocks/>
            </p:cNvGrpSpPr>
            <p:nvPr/>
          </p:nvGrpSpPr>
          <p:grpSpPr bwMode="auto">
            <a:xfrm>
              <a:off x="432" y="2832"/>
              <a:ext cx="4848" cy="1200"/>
              <a:chOff x="432" y="2832"/>
              <a:chExt cx="4848" cy="1200"/>
            </a:xfrm>
          </p:grpSpPr>
          <p:grpSp>
            <p:nvGrpSpPr>
              <p:cNvPr id="25662" name="Group 53"/>
              <p:cNvGrpSpPr>
                <a:grpSpLocks/>
              </p:cNvGrpSpPr>
              <p:nvPr/>
            </p:nvGrpSpPr>
            <p:grpSpPr bwMode="auto">
              <a:xfrm>
                <a:off x="3023" y="3264"/>
                <a:ext cx="438" cy="384"/>
                <a:chOff x="2783" y="3264"/>
                <a:chExt cx="438" cy="384"/>
              </a:xfrm>
            </p:grpSpPr>
            <p:sp>
              <p:nvSpPr>
                <p:cNvPr id="2569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3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25692" name="Rectangle 55"/>
                <p:cNvSpPr>
                  <a:spLocks noChangeArrowheads="1"/>
                </p:cNvSpPr>
                <p:nvPr/>
              </p:nvSpPr>
              <p:spPr bwMode="auto">
                <a:xfrm>
                  <a:off x="2784" y="3264"/>
                  <a:ext cx="432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3" name="Group 56"/>
              <p:cNvGrpSpPr>
                <a:grpSpLocks/>
              </p:cNvGrpSpPr>
              <p:nvPr/>
            </p:nvGrpSpPr>
            <p:grpSpPr bwMode="auto">
              <a:xfrm>
                <a:off x="3694" y="3264"/>
                <a:ext cx="438" cy="383"/>
                <a:chOff x="3454" y="3264"/>
                <a:chExt cx="438" cy="383"/>
              </a:xfrm>
            </p:grpSpPr>
            <p:sp>
              <p:nvSpPr>
                <p:cNvPr id="256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454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25690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4" name="Group 59"/>
              <p:cNvGrpSpPr>
                <a:grpSpLocks/>
              </p:cNvGrpSpPr>
              <p:nvPr/>
            </p:nvGrpSpPr>
            <p:grpSpPr bwMode="auto">
              <a:xfrm>
                <a:off x="4520" y="3264"/>
                <a:ext cx="438" cy="383"/>
                <a:chOff x="4280" y="3264"/>
                <a:chExt cx="438" cy="383"/>
              </a:xfrm>
            </p:grpSpPr>
            <p:sp>
              <p:nvSpPr>
                <p:cNvPr id="2568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80" y="3309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设备</a:t>
                  </a:r>
                </a:p>
              </p:txBody>
            </p:sp>
            <p:sp>
              <p:nvSpPr>
                <p:cNvPr id="25688" name="Rectangle 61"/>
                <p:cNvSpPr>
                  <a:spLocks noChangeArrowheads="1"/>
                </p:cNvSpPr>
                <p:nvPr/>
              </p:nvSpPr>
              <p:spPr bwMode="auto">
                <a:xfrm>
                  <a:off x="4282" y="3264"/>
                  <a:ext cx="432" cy="38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5" name="Group 62"/>
              <p:cNvGrpSpPr>
                <a:grpSpLocks/>
              </p:cNvGrpSpPr>
              <p:nvPr/>
            </p:nvGrpSpPr>
            <p:grpSpPr bwMode="auto">
              <a:xfrm>
                <a:off x="2064" y="3264"/>
                <a:ext cx="624" cy="768"/>
                <a:chOff x="1824" y="3264"/>
                <a:chExt cx="624" cy="768"/>
              </a:xfrm>
            </p:grpSpPr>
            <p:sp>
              <p:nvSpPr>
                <p:cNvPr id="2568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10" y="3397"/>
                  <a:ext cx="499" cy="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</a:t>
                  </a: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接口</a:t>
                  </a:r>
                </a:p>
              </p:txBody>
            </p:sp>
            <p:sp>
              <p:nvSpPr>
                <p:cNvPr id="25686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624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5666" name="Group 65"/>
              <p:cNvGrpSpPr>
                <a:grpSpLocks/>
              </p:cNvGrpSpPr>
              <p:nvPr/>
            </p:nvGrpSpPr>
            <p:grpSpPr bwMode="auto">
              <a:xfrm>
                <a:off x="1296" y="3264"/>
                <a:ext cx="480" cy="768"/>
                <a:chOff x="1056" y="3264"/>
                <a:chExt cx="480" cy="768"/>
              </a:xfrm>
            </p:grpSpPr>
            <p:sp>
              <p:nvSpPr>
                <p:cNvPr id="25683" name="Rectangle 66"/>
                <p:cNvSpPr>
                  <a:spLocks noChangeArrowheads="1"/>
                </p:cNvSpPr>
                <p:nvPr/>
              </p:nvSpPr>
              <p:spPr bwMode="auto">
                <a:xfrm>
                  <a:off x="1056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25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056" y="3504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</a:p>
              </p:txBody>
            </p:sp>
          </p:grpSp>
          <p:grpSp>
            <p:nvGrpSpPr>
              <p:cNvPr id="25667" name="Group 68"/>
              <p:cNvGrpSpPr>
                <a:grpSpLocks/>
              </p:cNvGrpSpPr>
              <p:nvPr/>
            </p:nvGrpSpPr>
            <p:grpSpPr bwMode="auto">
              <a:xfrm>
                <a:off x="624" y="3264"/>
                <a:ext cx="480" cy="768"/>
                <a:chOff x="384" y="3264"/>
                <a:chExt cx="480" cy="768"/>
              </a:xfrm>
            </p:grpSpPr>
            <p:sp>
              <p:nvSpPr>
                <p:cNvPr id="25681" name="Rectangle 69"/>
                <p:cNvSpPr>
                  <a:spLocks noChangeArrowheads="1"/>
                </p:cNvSpPr>
                <p:nvPr/>
              </p:nvSpPr>
              <p:spPr bwMode="auto">
                <a:xfrm>
                  <a:off x="384" y="3264"/>
                  <a:ext cx="480" cy="7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25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9" y="3504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</a:t>
                  </a:r>
                </a:p>
              </p:txBody>
            </p:sp>
          </p:grpSp>
          <p:sp>
            <p:nvSpPr>
              <p:cNvPr id="25668" name="AutoShape 71"/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4848" cy="144"/>
              </a:xfrm>
              <a:prstGeom prst="leftRightArrow">
                <a:avLst>
                  <a:gd name="adj1" fmla="val 58333"/>
                  <a:gd name="adj2" fmla="val 161319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69" name="Text Box 72"/>
              <p:cNvSpPr txBox="1">
                <a:spLocks noChangeArrowheads="1"/>
              </p:cNvSpPr>
              <p:nvPr/>
            </p:nvSpPr>
            <p:spPr bwMode="auto">
              <a:xfrm>
                <a:off x="4214" y="32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5670" name="AutoShape 73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1" name="AutoShape 74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2" name="AutoShape 75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3" name="AutoShape 76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4" name="AutoShape 77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5" name="AutoShape 78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144" cy="336"/>
              </a:xfrm>
              <a:prstGeom prst="upDownArrow">
                <a:avLst>
                  <a:gd name="adj1" fmla="val 50000"/>
                  <a:gd name="adj2" fmla="val 4666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5676" name="Line 79"/>
              <p:cNvSpPr>
                <a:spLocks noChangeShapeType="1"/>
              </p:cNvSpPr>
              <p:nvPr/>
            </p:nvSpPr>
            <p:spPr bwMode="auto">
              <a:xfrm>
                <a:off x="1776" y="36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7" name="Line 80"/>
              <p:cNvSpPr>
                <a:spLocks noChangeShapeType="1"/>
              </p:cNvSpPr>
              <p:nvPr/>
            </p:nvSpPr>
            <p:spPr bwMode="auto">
              <a:xfrm rot="10800000">
                <a:off x="1776" y="350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8" name="Freeform 81"/>
              <p:cNvSpPr>
                <a:spLocks/>
              </p:cNvSpPr>
              <p:nvPr/>
            </p:nvSpPr>
            <p:spPr bwMode="auto">
              <a:xfrm>
                <a:off x="2688" y="3648"/>
                <a:ext cx="528" cy="144"/>
              </a:xfrm>
              <a:custGeom>
                <a:avLst/>
                <a:gdLst>
                  <a:gd name="T0" fmla="*/ 0 w 432"/>
                  <a:gd name="T1" fmla="*/ 1641 h 96"/>
                  <a:gd name="T2" fmla="*/ 1759 w 432"/>
                  <a:gd name="T3" fmla="*/ 1641 h 96"/>
                  <a:gd name="T4" fmla="*/ 1759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9" name="Freeform 82"/>
              <p:cNvSpPr>
                <a:spLocks/>
              </p:cNvSpPr>
              <p:nvPr/>
            </p:nvSpPr>
            <p:spPr bwMode="auto">
              <a:xfrm>
                <a:off x="2688" y="3648"/>
                <a:ext cx="1200" cy="240"/>
              </a:xfrm>
              <a:custGeom>
                <a:avLst/>
                <a:gdLst>
                  <a:gd name="T0" fmla="*/ 0 w 432"/>
                  <a:gd name="T1" fmla="*/ 58595 h 96"/>
                  <a:gd name="T2" fmla="*/ 551203 w 432"/>
                  <a:gd name="T3" fmla="*/ 58595 h 96"/>
                  <a:gd name="T4" fmla="*/ 551203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0" name="Freeform 83"/>
              <p:cNvSpPr>
                <a:spLocks/>
              </p:cNvSpPr>
              <p:nvPr/>
            </p:nvSpPr>
            <p:spPr bwMode="auto">
              <a:xfrm>
                <a:off x="2688" y="3648"/>
                <a:ext cx="2064" cy="336"/>
              </a:xfrm>
              <a:custGeom>
                <a:avLst/>
                <a:gdLst>
                  <a:gd name="T0" fmla="*/ 0 w 432"/>
                  <a:gd name="T1" fmla="*/ 617656 h 96"/>
                  <a:gd name="T2" fmla="*/ 24550117 w 432"/>
                  <a:gd name="T3" fmla="*/ 617656 h 96"/>
                  <a:gd name="T4" fmla="*/ 24550117 w 43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96"/>
                    </a:moveTo>
                    <a:lnTo>
                      <a:pt x="432" y="96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61" name="Text Box 84"/>
            <p:cNvSpPr txBox="1">
              <a:spLocks noChangeArrowheads="1"/>
            </p:cNvSpPr>
            <p:nvPr/>
          </p:nvSpPr>
          <p:spPr bwMode="auto">
            <a:xfrm>
              <a:off x="4272" y="254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独立请求式</a:t>
              </a:r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685800" y="1524000"/>
            <a:ext cx="7696200" cy="2425700"/>
            <a:chOff x="432" y="960"/>
            <a:chExt cx="4848" cy="1528"/>
          </a:xfrm>
        </p:grpSpPr>
        <p:grpSp>
          <p:nvGrpSpPr>
            <p:cNvPr id="25609" name="Group 94"/>
            <p:cNvGrpSpPr>
              <a:grpSpLocks/>
            </p:cNvGrpSpPr>
            <p:nvPr/>
          </p:nvGrpSpPr>
          <p:grpSpPr bwMode="auto">
            <a:xfrm>
              <a:off x="432" y="960"/>
              <a:ext cx="4848" cy="1528"/>
              <a:chOff x="432" y="960"/>
              <a:chExt cx="4848" cy="1528"/>
            </a:xfrm>
          </p:grpSpPr>
          <p:grpSp>
            <p:nvGrpSpPr>
              <p:cNvPr id="25611" name="Group 93"/>
              <p:cNvGrpSpPr>
                <a:grpSpLocks/>
              </p:cNvGrpSpPr>
              <p:nvPr/>
            </p:nvGrpSpPr>
            <p:grpSpPr bwMode="auto">
              <a:xfrm>
                <a:off x="432" y="960"/>
                <a:ext cx="4848" cy="1528"/>
                <a:chOff x="432" y="960"/>
                <a:chExt cx="4848" cy="1528"/>
              </a:xfrm>
            </p:grpSpPr>
            <p:grpSp>
              <p:nvGrpSpPr>
                <p:cNvPr id="25613" name="Group 92"/>
                <p:cNvGrpSpPr>
                  <a:grpSpLocks/>
                </p:cNvGrpSpPr>
                <p:nvPr/>
              </p:nvGrpSpPr>
              <p:grpSpPr bwMode="auto">
                <a:xfrm>
                  <a:off x="432" y="960"/>
                  <a:ext cx="4848" cy="1488"/>
                  <a:chOff x="432" y="960"/>
                  <a:chExt cx="4848" cy="1488"/>
                </a:xfrm>
              </p:grpSpPr>
              <p:grpSp>
                <p:nvGrpSpPr>
                  <p:cNvPr id="2561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32" y="1248"/>
                    <a:ext cx="4848" cy="1200"/>
                    <a:chOff x="432" y="1248"/>
                    <a:chExt cx="4848" cy="1200"/>
                  </a:xfrm>
                </p:grpSpPr>
                <p:grpSp>
                  <p:nvGrpSpPr>
                    <p:cNvPr id="25617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3" y="1680"/>
                      <a:ext cx="438" cy="480"/>
                      <a:chOff x="2783" y="1680"/>
                      <a:chExt cx="438" cy="480"/>
                    </a:xfrm>
                  </p:grpSpPr>
                  <p:sp>
                    <p:nvSpPr>
                      <p:cNvPr id="25658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83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25659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18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80"/>
                      <a:ext cx="438" cy="480"/>
                      <a:chOff x="3454" y="1680"/>
                      <a:chExt cx="438" cy="480"/>
                    </a:xfrm>
                  </p:grpSpPr>
                  <p:sp>
                    <p:nvSpPr>
                      <p:cNvPr id="25656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4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25657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19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20" y="1680"/>
                      <a:ext cx="438" cy="480"/>
                      <a:chOff x="4280" y="1680"/>
                      <a:chExt cx="438" cy="480"/>
                    </a:xfrm>
                  </p:grpSpPr>
                  <p:sp>
                    <p:nvSpPr>
                      <p:cNvPr id="25654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80" y="1766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设备</a:t>
                        </a:r>
                      </a:p>
                    </p:txBody>
                  </p:sp>
                  <p:sp>
                    <p:nvSpPr>
                      <p:cNvPr id="25655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82" y="1680"/>
                        <a:ext cx="432" cy="4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2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680"/>
                      <a:ext cx="624" cy="768"/>
                      <a:chOff x="1824" y="1680"/>
                      <a:chExt cx="624" cy="768"/>
                    </a:xfrm>
                  </p:grpSpPr>
                  <p:sp>
                    <p:nvSpPr>
                      <p:cNvPr id="25652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10" y="1824"/>
                        <a:ext cx="499" cy="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DMA</a:t>
                        </a:r>
                      </a:p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 接口</a:t>
                        </a:r>
                      </a:p>
                    </p:txBody>
                  </p:sp>
                  <p:sp>
                    <p:nvSpPr>
                      <p:cNvPr id="25653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680"/>
                        <a:ext cx="624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2562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680"/>
                      <a:ext cx="480" cy="768"/>
                      <a:chOff x="1056" y="1680"/>
                      <a:chExt cx="480" cy="768"/>
                    </a:xfrm>
                  </p:grpSpPr>
                  <p:sp>
                    <p:nvSpPr>
                      <p:cNvPr id="2565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25651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1920"/>
                        <a:ext cx="44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anose="02020603050405020304" pitchFamily="18" charset="0"/>
                          </a:rPr>
                          <a:t>CPU</a:t>
                        </a:r>
                      </a:p>
                    </p:txBody>
                  </p:sp>
                </p:grpSp>
                <p:grpSp>
                  <p:nvGrpSpPr>
                    <p:cNvPr id="25622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4" y="1680"/>
                      <a:ext cx="480" cy="768"/>
                      <a:chOff x="384" y="1680"/>
                      <a:chExt cx="480" cy="768"/>
                    </a:xfrm>
                  </p:grpSpPr>
                  <p:sp>
                    <p:nvSpPr>
                      <p:cNvPr id="2564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" y="1680"/>
                        <a:ext cx="480" cy="7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20000"/>
                          </a:spcBef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25649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9" y="1910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anose="02020603050405020304" pitchFamily="18" charset="0"/>
                          </a:rPr>
                          <a:t>主存</a:t>
                        </a:r>
                      </a:p>
                    </p:txBody>
                  </p:sp>
                </p:grpSp>
                <p:sp>
                  <p:nvSpPr>
                    <p:cNvPr id="2562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1248"/>
                      <a:ext cx="4848" cy="144"/>
                    </a:xfrm>
                    <a:prstGeom prst="leftRightArrow">
                      <a:avLst>
                        <a:gd name="adj1" fmla="val 58333"/>
                        <a:gd name="adj2" fmla="val 161319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6" y="1763"/>
                      <a:ext cx="27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25625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6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7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8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29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30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1344"/>
                      <a:ext cx="144" cy="336"/>
                    </a:xfrm>
                    <a:prstGeom prst="upDownArrow">
                      <a:avLst>
                        <a:gd name="adj1" fmla="val 50000"/>
                        <a:gd name="adj2" fmla="val 46667"/>
                      </a:avLst>
                    </a:prstGeom>
                    <a:solidFill>
                      <a:srgbClr val="0419E0"/>
                    </a:solidFill>
                    <a:ln w="95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2563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2" name="Line 34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776" y="192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688" y="2160"/>
                      <a:ext cx="432" cy="144"/>
                    </a:xfrm>
                    <a:custGeom>
                      <a:avLst/>
                      <a:gdLst>
                        <a:gd name="T0" fmla="*/ 0 w 432"/>
                        <a:gd name="T1" fmla="*/ 1641 h 96"/>
                        <a:gd name="T2" fmla="*/ 432 w 432"/>
                        <a:gd name="T3" fmla="*/ 1641 h 96"/>
                        <a:gd name="T4" fmla="*/ 432 w 432"/>
                        <a:gd name="T5" fmla="*/ 0 h 96"/>
                        <a:gd name="T6" fmla="*/ 0 60000 65536"/>
                        <a:gd name="T7" fmla="*/ 0 60000 65536"/>
                        <a:gd name="T8" fmla="*/ 0 60000 65536"/>
                        <a:gd name="T9" fmla="*/ 0 w 432"/>
                        <a:gd name="T10" fmla="*/ 0 h 96"/>
                        <a:gd name="T11" fmla="*/ 432 w 432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" h="96">
                          <a:moveTo>
                            <a:pt x="0" y="96"/>
                          </a:moveTo>
                          <a:lnTo>
                            <a:pt x="432" y="96"/>
                          </a:lnTo>
                          <a:lnTo>
                            <a:pt x="432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216" y="2160"/>
                      <a:ext cx="576" cy="144"/>
                    </a:xfrm>
                    <a:custGeom>
                      <a:avLst/>
                      <a:gdLst>
                        <a:gd name="T0" fmla="*/ 0 w 576"/>
                        <a:gd name="T1" fmla="*/ 0 h 144"/>
                        <a:gd name="T2" fmla="*/ 0 w 576"/>
                        <a:gd name="T3" fmla="*/ 144 h 144"/>
                        <a:gd name="T4" fmla="*/ 576 w 576"/>
                        <a:gd name="T5" fmla="*/ 144 h 144"/>
                        <a:gd name="T6" fmla="*/ 576 w 576"/>
                        <a:gd name="T7" fmla="*/ 0 h 14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576"/>
                        <a:gd name="T13" fmla="*/ 0 h 144"/>
                        <a:gd name="T14" fmla="*/ 576 w 576"/>
                        <a:gd name="T15" fmla="*/ 144 h 14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576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576" y="144"/>
                          </a:lnTo>
                          <a:lnTo>
                            <a:pt x="576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888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144"/>
                        <a:gd name="T11" fmla="*/ 240 w 240"/>
                        <a:gd name="T12" fmla="*/ 144 h 14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304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7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08" y="216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4704" y="21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0 h 144"/>
                        <a:gd name="T2" fmla="*/ 0 w 240"/>
                        <a:gd name="T3" fmla="*/ 144 h 144"/>
                        <a:gd name="T4" fmla="*/ 240 w 240"/>
                        <a:gd name="T5" fmla="*/ 144 h 144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144"/>
                        <a:gd name="T11" fmla="*/ 240 w 240"/>
                        <a:gd name="T12" fmla="*/ 144 h 14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144">
                          <a:moveTo>
                            <a:pt x="0" y="0"/>
                          </a:moveTo>
                          <a:lnTo>
                            <a:pt x="0" y="144"/>
                          </a:lnTo>
                          <a:lnTo>
                            <a:pt x="240" y="144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39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88" y="2400"/>
                      <a:ext cx="14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400"/>
                      <a:ext cx="33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7" y="2400"/>
                      <a:ext cx="5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4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6" y="2160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120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792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608" y="2088"/>
                      <a:ext cx="96" cy="72"/>
                    </a:xfrm>
                    <a:custGeom>
                      <a:avLst/>
                      <a:gdLst>
                        <a:gd name="T0" fmla="*/ 0 w 96"/>
                        <a:gd name="T1" fmla="*/ 72 h 72"/>
                        <a:gd name="T2" fmla="*/ 18 w 96"/>
                        <a:gd name="T3" fmla="*/ 18 h 72"/>
                        <a:gd name="T4" fmla="*/ 48 w 96"/>
                        <a:gd name="T5" fmla="*/ 0 h 72"/>
                        <a:gd name="T6" fmla="*/ 81 w 96"/>
                        <a:gd name="T7" fmla="*/ 12 h 72"/>
                        <a:gd name="T8" fmla="*/ 96 w 96"/>
                        <a:gd name="T9" fmla="*/ 72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"/>
                        <a:gd name="T16" fmla="*/ 0 h 72"/>
                        <a:gd name="T17" fmla="*/ 96 w 96"/>
                        <a:gd name="T18" fmla="*/ 72 h 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" h="72">
                          <a:moveTo>
                            <a:pt x="0" y="72"/>
                          </a:moveTo>
                          <a:lnTo>
                            <a:pt x="18" y="18"/>
                          </a:lnTo>
                          <a:lnTo>
                            <a:pt x="48" y="0"/>
                          </a:lnTo>
                          <a:lnTo>
                            <a:pt x="81" y="12"/>
                          </a:lnTo>
                          <a:lnTo>
                            <a:pt x="96" y="72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61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960"/>
                    <a:ext cx="76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8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400">
                        <a:latin typeface="Times New Roman" panose="02020603050405020304" pitchFamily="18" charset="0"/>
                      </a:rPr>
                      <a:t>链式</a:t>
                    </a:r>
                  </a:p>
                </p:txBody>
              </p:sp>
            </p:grpSp>
            <p:sp>
              <p:nvSpPr>
                <p:cNvPr id="2561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196" y="2238"/>
                  <a:ext cx="8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…</a:t>
                  </a:r>
                  <a:endParaRPr lang="en-US" altLang="zh-CN" sz="2000"/>
                </a:p>
              </p:txBody>
            </p:sp>
          </p:grpSp>
          <p:sp>
            <p:nvSpPr>
              <p:cNvPr id="25612" name="Line 88"/>
              <p:cNvSpPr>
                <a:spLocks noChangeShapeType="1"/>
              </p:cNvSpPr>
              <p:nvPr/>
            </p:nvSpPr>
            <p:spPr bwMode="auto">
              <a:xfrm>
                <a:off x="446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10" name="Text Box 86"/>
            <p:cNvSpPr txBox="1">
              <a:spLocks noChangeArrowheads="1"/>
            </p:cNvSpPr>
            <p:nvPr/>
          </p:nvSpPr>
          <p:spPr bwMode="auto">
            <a:xfrm>
              <a:off x="4196" y="2131"/>
              <a:ext cx="8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92" name="日期占位符 9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60BE6-F115-4081-993B-9FFAF92C6E80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2166C4-CE2F-4F05-A8AF-24D4D8CE26B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17525" y="349250"/>
            <a:ext cx="655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多路型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接口的工作原理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7913" y="5322888"/>
            <a:ext cx="1892300" cy="409575"/>
            <a:chOff x="1479" y="3353"/>
            <a:chExt cx="1192" cy="258"/>
          </a:xfrm>
        </p:grpSpPr>
        <p:sp>
          <p:nvSpPr>
            <p:cNvPr id="26713" name="Freeform 4"/>
            <p:cNvSpPr>
              <a:spLocks/>
            </p:cNvSpPr>
            <p:nvPr/>
          </p:nvSpPr>
          <p:spPr bwMode="auto">
            <a:xfrm>
              <a:off x="1479" y="3353"/>
              <a:ext cx="1173" cy="211"/>
            </a:xfrm>
            <a:custGeom>
              <a:avLst/>
              <a:gdLst>
                <a:gd name="T0" fmla="*/ 0 w 1173"/>
                <a:gd name="T1" fmla="*/ 205 h 211"/>
                <a:gd name="T2" fmla="*/ 927 w 1173"/>
                <a:gd name="T3" fmla="*/ 202 h 211"/>
                <a:gd name="T4" fmla="*/ 927 w 1173"/>
                <a:gd name="T5" fmla="*/ 1 h 211"/>
                <a:gd name="T6" fmla="*/ 1173 w 1173"/>
                <a:gd name="T7" fmla="*/ 0 h 211"/>
                <a:gd name="T8" fmla="*/ 1170 w 1173"/>
                <a:gd name="T9" fmla="*/ 211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"/>
                <a:gd name="T16" fmla="*/ 0 h 211"/>
                <a:gd name="T17" fmla="*/ 1173 w 117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4" name="Text Box 5"/>
            <p:cNvSpPr txBox="1">
              <a:spLocks noChangeArrowheads="1"/>
            </p:cNvSpPr>
            <p:nvPr/>
          </p:nvSpPr>
          <p:spPr bwMode="auto">
            <a:xfrm>
              <a:off x="2365" y="3361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 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05288" y="5319713"/>
            <a:ext cx="1855787" cy="396875"/>
            <a:chOff x="2649" y="3351"/>
            <a:chExt cx="1169" cy="250"/>
          </a:xfrm>
        </p:grpSpPr>
        <p:sp>
          <p:nvSpPr>
            <p:cNvPr id="26711" name="Freeform 7"/>
            <p:cNvSpPr>
              <a:spLocks/>
            </p:cNvSpPr>
            <p:nvPr/>
          </p:nvSpPr>
          <p:spPr bwMode="auto">
            <a:xfrm>
              <a:off x="2649" y="3351"/>
              <a:ext cx="1155" cy="209"/>
            </a:xfrm>
            <a:custGeom>
              <a:avLst/>
              <a:gdLst>
                <a:gd name="T0" fmla="*/ 0 w 1155"/>
                <a:gd name="T1" fmla="*/ 204 h 209"/>
                <a:gd name="T2" fmla="*/ 900 w 1155"/>
                <a:gd name="T3" fmla="*/ 204 h 209"/>
                <a:gd name="T4" fmla="*/ 906 w 1155"/>
                <a:gd name="T5" fmla="*/ 198 h 209"/>
                <a:gd name="T6" fmla="*/ 906 w 1155"/>
                <a:gd name="T7" fmla="*/ 0 h 209"/>
                <a:gd name="T8" fmla="*/ 1155 w 1155"/>
                <a:gd name="T9" fmla="*/ 0 h 209"/>
                <a:gd name="T10" fmla="*/ 1154 w 115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5"/>
                <a:gd name="T19" fmla="*/ 0 h 209"/>
                <a:gd name="T20" fmla="*/ 1155 w 115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2" name="Text Box 8"/>
            <p:cNvSpPr txBox="1">
              <a:spLocks noChangeArrowheads="1"/>
            </p:cNvSpPr>
            <p:nvPr/>
          </p:nvSpPr>
          <p:spPr bwMode="auto">
            <a:xfrm>
              <a:off x="3552" y="3351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24563" y="5327650"/>
            <a:ext cx="2357437" cy="404813"/>
            <a:chOff x="3795" y="3356"/>
            <a:chExt cx="1485" cy="255"/>
          </a:xfrm>
        </p:grpSpPr>
        <p:sp>
          <p:nvSpPr>
            <p:cNvPr id="26708" name="Freeform 10"/>
            <p:cNvSpPr>
              <a:spLocks/>
            </p:cNvSpPr>
            <p:nvPr/>
          </p:nvSpPr>
          <p:spPr bwMode="auto">
            <a:xfrm>
              <a:off x="3795" y="3356"/>
              <a:ext cx="1154" cy="204"/>
            </a:xfrm>
            <a:custGeom>
              <a:avLst/>
              <a:gdLst>
                <a:gd name="T0" fmla="*/ 0 w 1154"/>
                <a:gd name="T1" fmla="*/ 199 h 204"/>
                <a:gd name="T2" fmla="*/ 915 w 1154"/>
                <a:gd name="T3" fmla="*/ 198 h 204"/>
                <a:gd name="T4" fmla="*/ 915 w 1154"/>
                <a:gd name="T5" fmla="*/ 1 h 204"/>
                <a:gd name="T6" fmla="*/ 1152 w 1154"/>
                <a:gd name="T7" fmla="*/ 0 h 204"/>
                <a:gd name="T8" fmla="*/ 1154 w 1154"/>
                <a:gd name="T9" fmla="*/ 204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4"/>
                <a:gd name="T16" fmla="*/ 0 h 204"/>
                <a:gd name="T17" fmla="*/ 1154 w 1154"/>
                <a:gd name="T18" fmla="*/ 204 h 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9" name="Freeform 11"/>
            <p:cNvSpPr>
              <a:spLocks/>
            </p:cNvSpPr>
            <p:nvPr/>
          </p:nvSpPr>
          <p:spPr bwMode="auto">
            <a:xfrm>
              <a:off x="4941" y="3554"/>
              <a:ext cx="339" cy="1"/>
            </a:xfrm>
            <a:custGeom>
              <a:avLst/>
              <a:gdLst>
                <a:gd name="T0" fmla="*/ 0 w 339"/>
                <a:gd name="T1" fmla="*/ 1 h 1"/>
                <a:gd name="T2" fmla="*/ 339 w 339"/>
                <a:gd name="T3" fmla="*/ 0 h 1"/>
                <a:gd name="T4" fmla="*/ 0 60000 65536"/>
                <a:gd name="T5" fmla="*/ 0 60000 65536"/>
                <a:gd name="T6" fmla="*/ 0 w 339"/>
                <a:gd name="T7" fmla="*/ 0 h 1"/>
                <a:gd name="T8" fmla="*/ 339 w 3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0" name="Text Box 12"/>
            <p:cNvSpPr txBox="1">
              <a:spLocks noChangeArrowheads="1"/>
            </p:cNvSpPr>
            <p:nvPr/>
          </p:nvSpPr>
          <p:spPr bwMode="auto">
            <a:xfrm>
              <a:off x="4669" y="3361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 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0" y="5319713"/>
            <a:ext cx="2403475" cy="701675"/>
            <a:chOff x="0" y="3351"/>
            <a:chExt cx="1514" cy="442"/>
          </a:xfrm>
        </p:grpSpPr>
        <p:grpSp>
          <p:nvGrpSpPr>
            <p:cNvPr id="26704" name="Group 14"/>
            <p:cNvGrpSpPr>
              <a:grpSpLocks/>
            </p:cNvGrpSpPr>
            <p:nvPr/>
          </p:nvGrpSpPr>
          <p:grpSpPr bwMode="auto">
            <a:xfrm>
              <a:off x="522" y="3351"/>
              <a:ext cx="992" cy="250"/>
              <a:chOff x="522" y="3351"/>
              <a:chExt cx="992" cy="250"/>
            </a:xfrm>
          </p:grpSpPr>
          <p:sp>
            <p:nvSpPr>
              <p:cNvPr id="26706" name="Freeform 15"/>
              <p:cNvSpPr>
                <a:spLocks/>
              </p:cNvSpPr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>
                  <a:gd name="T0" fmla="*/ 0 w 964"/>
                  <a:gd name="T1" fmla="*/ 201 h 204"/>
                  <a:gd name="T2" fmla="*/ 729 w 964"/>
                  <a:gd name="T3" fmla="*/ 201 h 204"/>
                  <a:gd name="T4" fmla="*/ 732 w 964"/>
                  <a:gd name="T5" fmla="*/ 0 h 204"/>
                  <a:gd name="T6" fmla="*/ 963 w 964"/>
                  <a:gd name="T7" fmla="*/ 0 h 204"/>
                  <a:gd name="T8" fmla="*/ 963 w 964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4"/>
                  <a:gd name="T16" fmla="*/ 0 h 204"/>
                  <a:gd name="T17" fmla="*/ 964 w 964"/>
                  <a:gd name="T18" fmla="*/ 204 h 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707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6705" name="Text Box 17"/>
            <p:cNvSpPr txBox="1">
              <a:spLocks noChangeArrowheads="1"/>
            </p:cNvSpPr>
            <p:nvPr/>
          </p:nvSpPr>
          <p:spPr bwMode="auto">
            <a:xfrm>
              <a:off x="0" y="3351"/>
              <a:ext cx="5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为磁盘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服务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733675" y="6096000"/>
            <a:ext cx="2417763" cy="396875"/>
            <a:chOff x="1722" y="3840"/>
            <a:chExt cx="1523" cy="250"/>
          </a:xfrm>
        </p:grpSpPr>
        <p:sp>
          <p:nvSpPr>
            <p:cNvPr id="26702" name="Freeform 19"/>
            <p:cNvSpPr>
              <a:spLocks/>
            </p:cNvSpPr>
            <p:nvPr/>
          </p:nvSpPr>
          <p:spPr bwMode="auto">
            <a:xfrm>
              <a:off x="1722" y="3850"/>
              <a:ext cx="1494" cy="194"/>
            </a:xfrm>
            <a:custGeom>
              <a:avLst/>
              <a:gdLst>
                <a:gd name="T0" fmla="*/ 0 w 1494"/>
                <a:gd name="T1" fmla="*/ 194 h 194"/>
                <a:gd name="T2" fmla="*/ 1251 w 1494"/>
                <a:gd name="T3" fmla="*/ 194 h 194"/>
                <a:gd name="T4" fmla="*/ 1254 w 1494"/>
                <a:gd name="T5" fmla="*/ 0 h 194"/>
                <a:gd name="T6" fmla="*/ 1494 w 1494"/>
                <a:gd name="T7" fmla="*/ 0 h 194"/>
                <a:gd name="T8" fmla="*/ 1494 w 1494"/>
                <a:gd name="T9" fmla="*/ 194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4"/>
                <a:gd name="T16" fmla="*/ 0 h 194"/>
                <a:gd name="T17" fmla="*/ 1494 w 1494"/>
                <a:gd name="T18" fmla="*/ 194 h 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3" name="Text Box 20"/>
            <p:cNvSpPr txBox="1">
              <a:spLocks noChangeArrowheads="1"/>
            </p:cNvSpPr>
            <p:nvPr/>
          </p:nvSpPr>
          <p:spPr bwMode="auto">
            <a:xfrm>
              <a:off x="2979" y="384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105400" y="6096000"/>
            <a:ext cx="3352800" cy="396875"/>
            <a:chOff x="3216" y="3840"/>
            <a:chExt cx="2112" cy="250"/>
          </a:xfrm>
        </p:grpSpPr>
        <p:grpSp>
          <p:nvGrpSpPr>
            <p:cNvPr id="26698" name="Group 22"/>
            <p:cNvGrpSpPr>
              <a:grpSpLocks/>
            </p:cNvGrpSpPr>
            <p:nvPr/>
          </p:nvGrpSpPr>
          <p:grpSpPr bwMode="auto">
            <a:xfrm>
              <a:off x="3216" y="3840"/>
              <a:ext cx="1994" cy="250"/>
              <a:chOff x="3216" y="3840"/>
              <a:chExt cx="1994" cy="250"/>
            </a:xfrm>
          </p:grpSpPr>
          <p:sp>
            <p:nvSpPr>
              <p:cNvPr id="26700" name="Freeform 23"/>
              <p:cNvSpPr>
                <a:spLocks/>
              </p:cNvSpPr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>
                  <a:gd name="T0" fmla="*/ 0 w 1968"/>
                  <a:gd name="T1" fmla="*/ 197 h 200"/>
                  <a:gd name="T2" fmla="*/ 1728 w 1968"/>
                  <a:gd name="T3" fmla="*/ 197 h 200"/>
                  <a:gd name="T4" fmla="*/ 1728 w 1968"/>
                  <a:gd name="T5" fmla="*/ 0 h 200"/>
                  <a:gd name="T6" fmla="*/ 1968 w 1968"/>
                  <a:gd name="T7" fmla="*/ 0 h 200"/>
                  <a:gd name="T8" fmla="*/ 1968 w 1968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8"/>
                  <a:gd name="T16" fmla="*/ 0 h 200"/>
                  <a:gd name="T17" fmla="*/ 1968 w 196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70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sp>
          <p:nvSpPr>
            <p:cNvPr id="26699" name="Line 25"/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0" y="6080125"/>
            <a:ext cx="2784475" cy="717550"/>
            <a:chOff x="0" y="3830"/>
            <a:chExt cx="1754" cy="452"/>
          </a:xfrm>
        </p:grpSpPr>
        <p:grpSp>
          <p:nvGrpSpPr>
            <p:cNvPr id="26694" name="Group 27"/>
            <p:cNvGrpSpPr>
              <a:grpSpLocks/>
            </p:cNvGrpSpPr>
            <p:nvPr/>
          </p:nvGrpSpPr>
          <p:grpSpPr bwMode="auto">
            <a:xfrm>
              <a:off x="528" y="3830"/>
              <a:ext cx="1226" cy="250"/>
              <a:chOff x="528" y="3830"/>
              <a:chExt cx="1226" cy="250"/>
            </a:xfrm>
          </p:grpSpPr>
          <p:sp>
            <p:nvSpPr>
              <p:cNvPr id="26696" name="Freeform 28"/>
              <p:cNvSpPr>
                <a:spLocks/>
              </p:cNvSpPr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>
                  <a:gd name="T0" fmla="*/ 0 w 1194"/>
                  <a:gd name="T1" fmla="*/ 193 h 201"/>
                  <a:gd name="T2" fmla="*/ 954 w 1194"/>
                  <a:gd name="T3" fmla="*/ 192 h 201"/>
                  <a:gd name="T4" fmla="*/ 954 w 1194"/>
                  <a:gd name="T5" fmla="*/ 0 h 201"/>
                  <a:gd name="T6" fmla="*/ 1194 w 1194"/>
                  <a:gd name="T7" fmla="*/ 0 h 201"/>
                  <a:gd name="T8" fmla="*/ 1194 w 1194"/>
                  <a:gd name="T9" fmla="*/ 201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4"/>
                  <a:gd name="T16" fmla="*/ 0 h 201"/>
                  <a:gd name="T17" fmla="*/ 1194 w 1194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9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6695" name="Text Box 30"/>
            <p:cNvSpPr txBox="1">
              <a:spLocks noChangeArrowheads="1"/>
            </p:cNvSpPr>
            <p:nvPr/>
          </p:nvSpPr>
          <p:spPr bwMode="auto">
            <a:xfrm>
              <a:off x="0" y="3840"/>
              <a:ext cx="5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为磁带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服务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0" y="4233863"/>
            <a:ext cx="8382000" cy="981075"/>
            <a:chOff x="0" y="2667"/>
            <a:chExt cx="5280" cy="618"/>
          </a:xfrm>
        </p:grpSpPr>
        <p:sp>
          <p:nvSpPr>
            <p:cNvPr id="26684" name="Text Box 32"/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为打印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机服务</a:t>
              </a:r>
            </a:p>
          </p:txBody>
        </p:sp>
        <p:grpSp>
          <p:nvGrpSpPr>
            <p:cNvPr id="26685" name="Group 33"/>
            <p:cNvGrpSpPr>
              <a:grpSpLocks/>
            </p:cNvGrpSpPr>
            <p:nvPr/>
          </p:nvGrpSpPr>
          <p:grpSpPr bwMode="auto">
            <a:xfrm>
              <a:off x="528" y="2667"/>
              <a:ext cx="4752" cy="464"/>
              <a:chOff x="528" y="2667"/>
              <a:chExt cx="4752" cy="464"/>
            </a:xfrm>
          </p:grpSpPr>
          <p:sp>
            <p:nvSpPr>
              <p:cNvPr id="26686" name="Freeform 34"/>
              <p:cNvSpPr>
                <a:spLocks/>
              </p:cNvSpPr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>
                  <a:gd name="T0" fmla="*/ 0 w 4752"/>
                  <a:gd name="T1" fmla="*/ 192 h 192"/>
                  <a:gd name="T2" fmla="*/ 432 w 4752"/>
                  <a:gd name="T3" fmla="*/ 192 h 192"/>
                  <a:gd name="T4" fmla="*/ 432 w 4752"/>
                  <a:gd name="T5" fmla="*/ 0 h 192"/>
                  <a:gd name="T6" fmla="*/ 672 w 4752"/>
                  <a:gd name="T7" fmla="*/ 0 h 192"/>
                  <a:gd name="T8" fmla="*/ 672 w 4752"/>
                  <a:gd name="T9" fmla="*/ 192 h 192"/>
                  <a:gd name="T10" fmla="*/ 4752 w 4752"/>
                  <a:gd name="T11" fmla="*/ 192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52"/>
                  <a:gd name="T19" fmla="*/ 0 h 192"/>
                  <a:gd name="T20" fmla="*/ 4752 w 4752"/>
                  <a:gd name="T21" fmla="*/ 192 h 1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87" name="Text Box 35"/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688" name="Line 36"/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9" name="Line 37"/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0" name="Line 38"/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1" name="Line 39"/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2" name="Line 40"/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3" name="Text Box 41"/>
              <p:cNvSpPr txBox="1">
                <a:spLocks noChangeArrowheads="1"/>
              </p:cNvSpPr>
              <p:nvPr/>
            </p:nvSpPr>
            <p:spPr bwMode="auto">
              <a:xfrm>
                <a:off x="1344" y="2667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 smtClean="0">
                    <a:latin typeface="Times New Roman" panose="02020603050405020304" pitchFamily="18" charset="0"/>
                  </a:rPr>
                  <a:t>9</a:t>
                </a:r>
                <a:r>
                  <a:rPr lang="zh-CN" altLang="en-US" sz="2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</a:t>
                </a:r>
                <a:r>
                  <a:rPr lang="en-US" altLang="zh-CN" sz="2000" dirty="0"/>
                  <a:t>s</a:t>
                </a:r>
                <a:r>
                  <a:rPr lang="en-US" altLang="zh-CN" dirty="0"/>
                  <a:t> </a:t>
                </a:r>
              </a:p>
            </p:txBody>
          </p:sp>
        </p:grpSp>
      </p:grp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19812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5" name="Line 43"/>
          <p:cNvSpPr>
            <a:spLocks noChangeShapeType="1"/>
          </p:cNvSpPr>
          <p:nvPr/>
        </p:nvSpPr>
        <p:spPr bwMode="auto">
          <a:xfrm>
            <a:off x="3810000" y="2209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6" name="Line 44"/>
          <p:cNvSpPr>
            <a:spLocks noChangeShapeType="1"/>
          </p:cNvSpPr>
          <p:nvPr/>
        </p:nvSpPr>
        <p:spPr bwMode="auto">
          <a:xfrm>
            <a:off x="5638800" y="21336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7" name="Line 45"/>
          <p:cNvSpPr>
            <a:spLocks noChangeShapeType="1"/>
          </p:cNvSpPr>
          <p:nvPr/>
        </p:nvSpPr>
        <p:spPr bwMode="auto">
          <a:xfrm>
            <a:off x="7467600" y="32004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>
            <a:off x="4724400" y="31242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19" name="Line 47"/>
          <p:cNvSpPr>
            <a:spLocks noChangeShapeType="1"/>
          </p:cNvSpPr>
          <p:nvPr/>
        </p:nvSpPr>
        <p:spPr bwMode="auto">
          <a:xfrm>
            <a:off x="1524000" y="4027488"/>
            <a:ext cx="0" cy="2678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0" name="Line 48"/>
          <p:cNvSpPr>
            <a:spLocks noChangeShapeType="1"/>
          </p:cNvSpPr>
          <p:nvPr/>
        </p:nvSpPr>
        <p:spPr bwMode="auto">
          <a:xfrm flipV="1">
            <a:off x="2362200" y="533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1" name="Line 49"/>
          <p:cNvSpPr>
            <a:spLocks noChangeShapeType="1"/>
          </p:cNvSpPr>
          <p:nvPr/>
        </p:nvSpPr>
        <p:spPr bwMode="auto">
          <a:xfrm>
            <a:off x="7848600" y="5418138"/>
            <a:ext cx="0" cy="1258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1522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-36513" y="3340100"/>
            <a:ext cx="8672513" cy="866775"/>
            <a:chOff x="-23" y="2104"/>
            <a:chExt cx="5463" cy="546"/>
          </a:xfrm>
        </p:grpSpPr>
        <p:grpSp>
          <p:nvGrpSpPr>
            <p:cNvPr id="26677" name="Group 52"/>
            <p:cNvGrpSpPr>
              <a:grpSpLocks/>
            </p:cNvGrpSpPr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26679" name="Group 53"/>
              <p:cNvGrpSpPr>
                <a:grpSpLocks/>
              </p:cNvGrpSpPr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26681" name="Line 54"/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82" name="Line 55"/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8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</p:grpSp>
          <p:sp>
            <p:nvSpPr>
              <p:cNvPr id="26680" name="Text Box 57"/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打印机</a:t>
                </a:r>
              </a:p>
            </p:txBody>
          </p:sp>
        </p:grpSp>
        <p:sp>
          <p:nvSpPr>
            <p:cNvPr id="26678" name="Text Box 58"/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0" y="2346325"/>
            <a:ext cx="8636000" cy="946150"/>
            <a:chOff x="0" y="1478"/>
            <a:chExt cx="5440" cy="596"/>
          </a:xfrm>
        </p:grpSpPr>
        <p:grpSp>
          <p:nvGrpSpPr>
            <p:cNvPr id="26664" name="Group 60"/>
            <p:cNvGrpSpPr>
              <a:grpSpLocks/>
            </p:cNvGrpSpPr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26666" name="Group 61"/>
              <p:cNvGrpSpPr>
                <a:grpSpLocks/>
              </p:cNvGrpSpPr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26668" name="Line 62"/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69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0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1" name="Line 65"/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7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7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75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7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36" y="1663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45 </a:t>
                  </a:r>
                  <a:r>
                    <a:rPr lang="en-US" altLang="zh-CN" sz="2000" dirty="0"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 dirty="0"/>
                    <a:t>s</a:t>
                  </a:r>
                  <a:r>
                    <a:rPr lang="en-US" altLang="zh-CN" dirty="0"/>
                    <a:t> </a:t>
                  </a:r>
                </a:p>
              </p:txBody>
            </p:sp>
          </p:grpSp>
          <p:sp>
            <p:nvSpPr>
              <p:cNvPr id="26667" name="Text Box 71"/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磁带</a:t>
                </a:r>
              </a:p>
            </p:txBody>
          </p:sp>
        </p:grpSp>
        <p:sp>
          <p:nvSpPr>
            <p:cNvPr id="26665" name="Text Box 72"/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0" y="1295400"/>
            <a:ext cx="8636000" cy="1006475"/>
            <a:chOff x="0" y="816"/>
            <a:chExt cx="5440" cy="634"/>
          </a:xfrm>
        </p:grpSpPr>
        <p:grpSp>
          <p:nvGrpSpPr>
            <p:cNvPr id="26649" name="Group 74"/>
            <p:cNvGrpSpPr>
              <a:grpSpLocks/>
            </p:cNvGrpSpPr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26651" name="Group 75"/>
              <p:cNvGrpSpPr>
                <a:grpSpLocks/>
              </p:cNvGrpSpPr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26653" name="Line 76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4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5" name="Line 78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6" name="Line 79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7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5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5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6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DMA 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请求</a:t>
                  </a:r>
                </a:p>
              </p:txBody>
            </p:sp>
            <p:sp>
              <p:nvSpPr>
                <p:cNvPr id="26662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36" y="1042"/>
                  <a:ext cx="5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30 </a:t>
                  </a:r>
                  <a:r>
                    <a:rPr lang="en-US" altLang="zh-CN" sz="2000"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/>
                    <a:t>s</a:t>
                  </a:r>
                  <a:r>
                    <a:rPr lang="en-US" altLang="zh-CN"/>
                    <a:t> </a:t>
                  </a:r>
                </a:p>
              </p:txBody>
            </p:sp>
          </p:grpSp>
          <p:sp>
            <p:nvSpPr>
              <p:cNvPr id="26652" name="Text Box 87"/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磁盘</a:t>
                </a:r>
              </a:p>
            </p:txBody>
          </p:sp>
        </p:grpSp>
        <p:sp>
          <p:nvSpPr>
            <p:cNvPr id="26650" name="Text Box 88"/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90" name="日期占位符 8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24199-6309-4CD8-BAC0-8B1AF561FA7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C5DACB3-75B8-45BE-B11D-A7C3176F29E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4" grpId="0" animBg="1"/>
      <p:bldP spid="361515" grpId="0" animBg="1"/>
      <p:bldP spid="361516" grpId="0" animBg="1"/>
      <p:bldP spid="361517" grpId="0" animBg="1"/>
      <p:bldP spid="361518" grpId="0" animBg="1"/>
      <p:bldP spid="361519" grpId="0" animBg="1"/>
      <p:bldP spid="361520" grpId="0" animBg="1"/>
      <p:bldP spid="3615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198884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附：</a:t>
            </a:r>
            <a:r>
              <a:rPr lang="zh-CN" altLang="en-US" sz="4800" dirty="0" smtClean="0">
                <a:solidFill>
                  <a:srgbClr val="003399"/>
                </a:solidFill>
                <a:ea typeface="华文新魏" panose="02010800040101010101" pitchFamily="2" charset="-122"/>
              </a:rPr>
              <a:t>通道</a:t>
            </a:r>
          </a:p>
        </p:txBody>
      </p:sp>
    </p:spTree>
    <p:extLst>
      <p:ext uri="{BB962C8B-B14F-4D97-AF65-F5344CB8AC3E}">
        <p14:creationId xmlns:p14="http://schemas.microsoft.com/office/powerpoint/2010/main" val="19279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dirty="0" smtClean="0"/>
              <a:t>通道的功能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接受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发来的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指令，根据指令要求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选择</a:t>
            </a:r>
            <a:r>
              <a:rPr lang="zh-CN" altLang="en-US" sz="2400" b="1" dirty="0" smtClean="0"/>
              <a:t>一台指定的外围设备与通道相连接。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执行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为通道组织的通道程序，从主存中取出通道指令，对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通道指令</a:t>
            </a:r>
            <a:r>
              <a:rPr lang="zh-CN" altLang="en-US" sz="2400" b="1" dirty="0" smtClean="0"/>
              <a:t>进行译码，并根据需要向被选中的设备控制器发出各种操作命令。</a:t>
            </a:r>
          </a:p>
        </p:txBody>
      </p:sp>
    </p:spTree>
    <p:extLst>
      <p:ext uri="{BB962C8B-B14F-4D97-AF65-F5344CB8AC3E}">
        <p14:creationId xmlns:p14="http://schemas.microsoft.com/office/powerpoint/2010/main" val="32558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6  </a:t>
            </a:r>
            <a:r>
              <a:rPr lang="en-US" altLang="zh-CN" sz="3200" dirty="0">
                <a:latin typeface="Times New Roman" panose="02020603050405020304" pitchFamily="18" charset="0"/>
              </a:rPr>
              <a:t>DMA</a:t>
            </a:r>
            <a:r>
              <a:rPr lang="zh-CN" altLang="en-US" sz="3200" dirty="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003399"/>
                </a:solidFill>
                <a:latin typeface="Times New Roman" panose="02020603050405020304" pitchFamily="18" charset="0"/>
              </a:rPr>
              <a:t>程序中断方式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通道的功能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/>
              <a:t>给出外围设备的有关地址，即进行读／写操作的数据所在的位置。如，磁盘存储器的柱面号、磁头号、扇区号等。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/>
              <a:t>给出主存缓冲区的首地址，这个缓冲区用来暂时存放从外围设备上输入的数据，或者暂时存放将要输出到外围设备中去的数据。</a:t>
            </a:r>
          </a:p>
        </p:txBody>
      </p:sp>
    </p:spTree>
    <p:extLst>
      <p:ext uri="{BB962C8B-B14F-4D97-AF65-F5344CB8AC3E}">
        <p14:creationId xmlns:p14="http://schemas.microsoft.com/office/powerpoint/2010/main" val="19171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dirty="0" smtClean="0"/>
              <a:t>通道的功能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控制外围设备与主存缓冲区之间数据交换的个数，对交换的数据个数进行计数，并判断数据传送工作是否结束。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指定传送工作结束时要进行的操作。例如，将外围设备的中断请求及通道的中断请求送往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0962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通道的功能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检查外围设备的工作状态，是正常或故障。根据需要将设备的状态信息送往主存指定单元保存。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2400" b="1" dirty="0" smtClean="0"/>
              <a:t>在数据传输过程中完成必要的格式变换，例如，把字拆卸为字节，或者把字节装配成字等。</a:t>
            </a:r>
          </a:p>
        </p:txBody>
      </p:sp>
    </p:spTree>
    <p:extLst>
      <p:ext uri="{BB962C8B-B14F-4D97-AF65-F5344CB8AC3E}">
        <p14:creationId xmlns:p14="http://schemas.microsoft.com/office/powerpoint/2010/main" val="35889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dirty="0" smtClean="0"/>
              <a:t>通道的种类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 smtClean="0"/>
              <a:t>通道分为三种类型：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字节多路通道</a:t>
            </a:r>
            <a:r>
              <a:rPr lang="zh-CN" altLang="en-US" sz="2400" b="1" dirty="0" smtClean="0"/>
              <a:t>：简单的共享通道，为多台低速或中速的外围设备服务。采用分时方式工作。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选择通道</a:t>
            </a:r>
            <a:r>
              <a:rPr lang="zh-CN" altLang="en-US" sz="2400" b="1" dirty="0" smtClean="0"/>
              <a:t>：为高速外围设备（如磁盘存储器等）服务。在传送数据期间，只能为一台高速外围设备服务，在不同的时间内可以选择不同的设备。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数组多路通道</a:t>
            </a:r>
            <a:r>
              <a:rPr lang="zh-CN" altLang="en-US" sz="2400" b="1" dirty="0" smtClean="0"/>
              <a:t>：为高速设备服务。各台高速设备重迭操作。</a:t>
            </a:r>
          </a:p>
        </p:txBody>
      </p:sp>
    </p:spTree>
    <p:extLst>
      <p:ext uri="{BB962C8B-B14F-4D97-AF65-F5344CB8AC3E}">
        <p14:creationId xmlns:p14="http://schemas.microsoft.com/office/powerpoint/2010/main" val="2962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09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0" y="606425"/>
            <a:ext cx="9207500" cy="6096000"/>
            <a:chOff x="0" y="382"/>
            <a:chExt cx="5800" cy="3840"/>
          </a:xfrm>
        </p:grpSpPr>
        <p:sp>
          <p:nvSpPr>
            <p:cNvPr id="16483" name="AutoShape 3"/>
            <p:cNvSpPr>
              <a:spLocks noChangeArrowheads="1"/>
            </p:cNvSpPr>
            <p:nvPr/>
          </p:nvSpPr>
          <p:spPr bwMode="auto">
            <a:xfrm>
              <a:off x="539" y="3982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6484" name="Group 191"/>
            <p:cNvGrpSpPr>
              <a:grpSpLocks/>
            </p:cNvGrpSpPr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16485" name="Freeform 5"/>
              <p:cNvSpPr>
                <a:spLocks/>
              </p:cNvSpPr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86" name="Rectangle 6"/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6487" name="Rectangle 7"/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6488" name="Rectangle 8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8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649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491" name="Oval 11"/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2" name="Oval 12"/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3" name="Freeform 13"/>
              <p:cNvSpPr>
                <a:spLocks/>
              </p:cNvSpPr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4" name="Freeform 14"/>
              <p:cNvSpPr>
                <a:spLocks/>
              </p:cNvSpPr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5" name="Rectangle 15"/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497" name="Oval 17"/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8" name="Freeform 18"/>
              <p:cNvSpPr>
                <a:spLocks/>
              </p:cNvSpPr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9" name="Oval 19"/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0" name="Freeform 20"/>
              <p:cNvSpPr>
                <a:spLocks/>
              </p:cNvSpPr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1" name="Oval 21"/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2" name="Freeform 22"/>
              <p:cNvSpPr>
                <a:spLocks/>
              </p:cNvSpPr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3" name="Line 23"/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4" name="Line 24"/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5" name="AutoShape 25"/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6" name="AutoShape 26"/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650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650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651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651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12" name="Text Box 32"/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651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651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6515" name="Text Box 35"/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516" name="Rectangle 36"/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518" name="Rectangle 38"/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9" name="Oval 39"/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0" name="Oval 40"/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1" name="Rectangle 41"/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523" name="Group 43"/>
              <p:cNvGrpSpPr>
                <a:grpSpLocks/>
              </p:cNvGrpSpPr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1657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5" name="Line 45"/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2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52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1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6526" name="AutoShape 48"/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7" name="Rectangle 49"/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652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530" name="Freeform 52"/>
              <p:cNvSpPr>
                <a:spLocks/>
              </p:cNvSpPr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1" name="Line 53"/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2" name="Line 54"/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3" name="Rectangle 55"/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6534" name="Group 56"/>
              <p:cNvGrpSpPr>
                <a:grpSpLocks/>
              </p:cNvGrpSpPr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165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3" name="Line 58"/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3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</a:p>
            </p:txBody>
          </p:sp>
          <p:sp>
            <p:nvSpPr>
              <p:cNvPr id="16536" name="Oval 60"/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7" name="Oval 61"/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8" name="Text Box 62"/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6539" name="Rectangle 63"/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6541" name="Rectangle 65"/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2" name="Freeform 66"/>
              <p:cNvSpPr>
                <a:spLocks/>
              </p:cNvSpPr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3" name="Freeform 67"/>
              <p:cNvSpPr>
                <a:spLocks/>
              </p:cNvSpPr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4" name="Freeform 68"/>
              <p:cNvSpPr>
                <a:spLocks/>
              </p:cNvSpPr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181"/>
                  <a:gd name="T20" fmla="*/ 1707 w 1707"/>
                  <a:gd name="T21" fmla="*/ 1181 h 1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5" name="Freeform 69"/>
              <p:cNvSpPr>
                <a:spLocks/>
              </p:cNvSpPr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6" name="Freeform 70"/>
              <p:cNvSpPr>
                <a:spLocks/>
              </p:cNvSpPr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7" name="Freeform 71"/>
              <p:cNvSpPr>
                <a:spLocks/>
              </p:cNvSpPr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8" name="Freeform 72"/>
              <p:cNvSpPr>
                <a:spLocks/>
              </p:cNvSpPr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9" name="Line 73"/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0" name="Rectangle 74"/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1" name="Rectangle 75"/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2" name="AutoShape 76"/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3" name="Freeform 77"/>
              <p:cNvSpPr>
                <a:spLocks/>
              </p:cNvSpPr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4" name="Line 78"/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655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655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6558" name="Text Box 82"/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6559" name="Line 83"/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60" name="Text Box 84"/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656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6562" name="Rectangle 86"/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63" name="Text Box 87"/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  <p:sp>
            <p:nvSpPr>
              <p:cNvPr id="16564" name="Text Box 88"/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16565" name="Text Box 89"/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16566" name="Text Box 90"/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16567" name="Text Box 91"/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16568" name="Text Box 92"/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⑤</a:t>
                </a:r>
              </a:p>
            </p:txBody>
          </p:sp>
          <p:sp>
            <p:nvSpPr>
              <p:cNvPr id="16569" name="Text Box 93"/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⑥</a:t>
                </a:r>
              </a:p>
            </p:txBody>
          </p:sp>
          <p:sp>
            <p:nvSpPr>
              <p:cNvPr id="16570" name="Text Box 94"/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⑦</a:t>
                </a:r>
              </a:p>
            </p:txBody>
          </p:sp>
          <p:sp>
            <p:nvSpPr>
              <p:cNvPr id="16571" name="Text Box 95"/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⑧</a:t>
                </a:r>
              </a:p>
            </p:txBody>
          </p:sp>
        </p:grpSp>
      </p:grpSp>
      <p:sp>
        <p:nvSpPr>
          <p:cNvPr id="16387" name="Text Box 96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16480" name="Line 98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99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2" name="Text Box 100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74" name="Group 102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78" name="Rectangle 10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9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6475" name="Group 105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76" name="Rectangle 106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7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40076" name="Freeform 108"/>
          <p:cNvSpPr>
            <a:spLocks/>
          </p:cNvSpPr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2147483647 w 1488"/>
              <a:gd name="T1" fmla="*/ 0 h 357"/>
              <a:gd name="T2" fmla="*/ 2147483647 w 1488"/>
              <a:gd name="T3" fmla="*/ 2147483647 h 357"/>
              <a:gd name="T4" fmla="*/ 0 w 1488"/>
              <a:gd name="T5" fmla="*/ 2147483647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16470" name="Group 110"/>
            <p:cNvGrpSpPr>
              <a:grpSpLocks/>
            </p:cNvGrpSpPr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16472" name="Rectangle 111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3" name="Text Box 112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</p:grpSp>
        <p:sp>
          <p:nvSpPr>
            <p:cNvPr id="16471" name="Oval 113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7" name="Oval 116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8" name="Oval 117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40087" name="Freeform 119"/>
          <p:cNvSpPr>
            <a:spLocks/>
          </p:cNvSpPr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7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DBR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16459" name="Oval 122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0" name="Oval 123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61" name="Group 124"/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16462" name="Freeform 125"/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7"/>
                  <a:gd name="T14" fmla="*/ 2784 w 2784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3" name="Freeform 126"/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396"/>
                  <a:gd name="T11" fmla="*/ 285 w 285"/>
                  <a:gd name="T12" fmla="*/ 396 h 3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4" name="Freeform 127"/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  <a:gd name="T4" fmla="*/ 0 60000 65536"/>
                  <a:gd name="T5" fmla="*/ 0 60000 65536"/>
                  <a:gd name="T6" fmla="*/ 0 w 447"/>
                  <a:gd name="T7" fmla="*/ 0 h 1"/>
                  <a:gd name="T8" fmla="*/ 447 w 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5" name="Text Box 128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</a:p>
            </p:txBody>
          </p: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16456" name="Freeform 130"/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115 h 240"/>
                <a:gd name="T4" fmla="*/ 1056 w 2160"/>
                <a:gd name="T5" fmla="*/ 115 h 240"/>
                <a:gd name="T6" fmla="*/ 0 60000 65536"/>
                <a:gd name="T7" fmla="*/ 0 60000 65536"/>
                <a:gd name="T8" fmla="*/ 0 60000 65536"/>
                <a:gd name="T9" fmla="*/ 0 w 2160"/>
                <a:gd name="T10" fmla="*/ 0 h 240"/>
                <a:gd name="T11" fmla="*/ 2160 w 2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131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8" name="Text Box 132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6" name="Group 133"/>
          <p:cNvGrpSpPr>
            <a:grpSpLocks/>
          </p:cNvGrpSpPr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16453" name="Freeform 134"/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47 h 96"/>
                <a:gd name="T4" fmla="*/ 0 w 1920"/>
                <a:gd name="T5" fmla="*/ 47 h 96"/>
                <a:gd name="T6" fmla="*/ 0 60000 65536"/>
                <a:gd name="T7" fmla="*/ 0 60000 65536"/>
                <a:gd name="T8" fmla="*/ 0 60000 65536"/>
                <a:gd name="T9" fmla="*/ 0 w 1920"/>
                <a:gd name="T10" fmla="*/ 0 h 96"/>
                <a:gd name="T11" fmla="*/ 1920 w 19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35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Text Box 136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066800" y="617538"/>
            <a:ext cx="4267200" cy="685800"/>
            <a:chOff x="672" y="164"/>
            <a:chExt cx="2688" cy="432"/>
          </a:xfrm>
        </p:grpSpPr>
        <p:sp>
          <p:nvSpPr>
            <p:cNvPr id="16450" name="Rectangle 138"/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1" name="AutoShape 139"/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rgbClr val="0419E0"/>
            </a:solidFill>
            <a:ln w="9525">
              <a:solidFill>
                <a:srgbClr val="0419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2" name="Text Box 140"/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⑧</a:t>
              </a:r>
            </a:p>
          </p:txBody>
        </p:sp>
      </p:grp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16448" name="Rectangle 142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9" name="Oval 143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12" name="Rectangle 144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3" name="Rectangle 145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4" name="Line 146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5" name="Line 147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6" name="Freeform 148"/>
          <p:cNvSpPr>
            <a:spLocks/>
          </p:cNvSpPr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2147483647 h 171"/>
              <a:gd name="T2" fmla="*/ 0 w 1"/>
              <a:gd name="T3" fmla="*/ 0 h 171"/>
              <a:gd name="T4" fmla="*/ 0 60000 65536"/>
              <a:gd name="T5" fmla="*/ 0 60000 65536"/>
              <a:gd name="T6" fmla="*/ 0 w 1"/>
              <a:gd name="T7" fmla="*/ 0 h 171"/>
              <a:gd name="T8" fmla="*/ 1 w 1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49"/>
          <p:cNvGrpSpPr>
            <a:grpSpLocks/>
          </p:cNvGrpSpPr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16446" name="Rectangle 15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7" name="Oval 15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52"/>
          <p:cNvGrpSpPr>
            <a:grpSpLocks/>
          </p:cNvGrpSpPr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16444" name="Rectangle 15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5" name="Oval 15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设备选择电路</a:t>
            </a:r>
          </a:p>
        </p:txBody>
      </p:sp>
      <p:sp>
        <p:nvSpPr>
          <p:cNvPr id="340124" name="AutoShape 156"/>
          <p:cNvSpPr>
            <a:spLocks noChangeArrowheads="1"/>
          </p:cNvSpPr>
          <p:nvPr/>
        </p:nvSpPr>
        <p:spPr bwMode="auto">
          <a:xfrm>
            <a:off x="976313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rgbClr val="0419E0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5" name="AutoShape 157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rgbClr val="0419E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6" name="Freeform 158"/>
          <p:cNvSpPr>
            <a:spLocks/>
          </p:cNvSpPr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2147483647 w 1392"/>
              <a:gd name="T1" fmla="*/ 0 h 336"/>
              <a:gd name="T2" fmla="*/ 0 w 1392"/>
              <a:gd name="T3" fmla="*/ 0 h 336"/>
              <a:gd name="T4" fmla="*/ 0 w 1392"/>
              <a:gd name="T5" fmla="*/ 2147483647 h 336"/>
              <a:gd name="T6" fmla="*/ 2147483647 w 1392"/>
              <a:gd name="T7" fmla="*/ 2147483647 h 336"/>
              <a:gd name="T8" fmla="*/ 2147483647 w 1392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59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38" name="Group 160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42" name="Rectangle 161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3" name="Text Box 162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6439" name="Group 163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40" name="Rectangle 16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1" name="Text Box 16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40134" name="Freeform 166"/>
          <p:cNvSpPr>
            <a:spLocks/>
          </p:cNvSpPr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2147483647 h 192"/>
              <a:gd name="T2" fmla="*/ 0 w 1"/>
              <a:gd name="T3" fmla="*/ 0 h 192"/>
              <a:gd name="T4" fmla="*/ 0 60000 65536"/>
              <a:gd name="T5" fmla="*/ 0 60000 65536"/>
              <a:gd name="T6" fmla="*/ 0 w 1"/>
              <a:gd name="T7" fmla="*/ 0 h 192"/>
              <a:gd name="T8" fmla="*/ 1 w 1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以输入为例</a:t>
            </a:r>
          </a:p>
        </p:txBody>
      </p:sp>
      <p:grpSp>
        <p:nvGrpSpPr>
          <p:cNvPr id="24" name="Group 168"/>
          <p:cNvGrpSpPr>
            <a:grpSpLocks/>
          </p:cNvGrpSpPr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16436" name="Freeform 169"/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63 h 139"/>
                <a:gd name="T2" fmla="*/ 2 w 1730"/>
                <a:gd name="T3" fmla="*/ 0 h 139"/>
                <a:gd name="T4" fmla="*/ 822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Text Box 170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</p:grpSp>
      <p:sp>
        <p:nvSpPr>
          <p:cNvPr id="340139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6829425" y="6003925"/>
            <a:ext cx="1600200" cy="636588"/>
            <a:chOff x="4302" y="3782"/>
            <a:chExt cx="1008" cy="401"/>
          </a:xfrm>
        </p:grpSpPr>
        <p:sp>
          <p:nvSpPr>
            <p:cNvPr id="16434" name="AutoShape 173"/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35" name="Text Box 174"/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6" name="Group 175"/>
          <p:cNvGrpSpPr>
            <a:grpSpLocks/>
          </p:cNvGrpSpPr>
          <p:nvPr/>
        </p:nvGrpSpPr>
        <p:grpSpPr bwMode="auto">
          <a:xfrm>
            <a:off x="4054475" y="2463800"/>
            <a:ext cx="2895600" cy="1878013"/>
            <a:chOff x="2554" y="1552"/>
            <a:chExt cx="1824" cy="1183"/>
          </a:xfrm>
        </p:grpSpPr>
        <p:sp>
          <p:nvSpPr>
            <p:cNvPr id="16430" name="Freeform 176"/>
            <p:cNvSpPr>
              <a:spLocks/>
            </p:cNvSpPr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1183"/>
                <a:gd name="T20" fmla="*/ 1707 w 1707"/>
                <a:gd name="T21" fmla="*/ 1183 h 1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31" name="Group 177"/>
            <p:cNvGrpSpPr>
              <a:grpSpLocks/>
            </p:cNvGrpSpPr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16432" name="Rectangle 178"/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33" name="Oval 179"/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148" name="Line 180"/>
          <p:cNvSpPr>
            <a:spLocks noChangeShapeType="1"/>
          </p:cNvSpPr>
          <p:nvPr/>
        </p:nvSpPr>
        <p:spPr bwMode="auto">
          <a:xfrm>
            <a:off x="5959475" y="2028825"/>
            <a:ext cx="2286000" cy="0"/>
          </a:xfrm>
          <a:prstGeom prst="line">
            <a:avLst/>
          </a:prstGeom>
          <a:noFill/>
          <a:ln w="28575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81"/>
          <p:cNvGrpSpPr>
            <a:grpSpLocks/>
          </p:cNvGrpSpPr>
          <p:nvPr/>
        </p:nvGrpSpPr>
        <p:grpSpPr bwMode="auto">
          <a:xfrm>
            <a:off x="1130300" y="1905000"/>
            <a:ext cx="7113588" cy="609600"/>
            <a:chOff x="712" y="1200"/>
            <a:chExt cx="4481" cy="384"/>
          </a:xfrm>
        </p:grpSpPr>
        <p:grpSp>
          <p:nvGrpSpPr>
            <p:cNvPr id="16422" name="Group 182"/>
            <p:cNvGrpSpPr>
              <a:grpSpLocks/>
            </p:cNvGrpSpPr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16426" name="Group 183"/>
              <p:cNvGrpSpPr>
                <a:grpSpLocks/>
              </p:cNvGrpSpPr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16428" name="Freeform 184"/>
                <p:cNvSpPr>
                  <a:spLocks/>
                </p:cNvSpPr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4336 w 1296"/>
                    <a:gd name="T1" fmla="*/ 87 h 144"/>
                    <a:gd name="T2" fmla="*/ 4336 w 1296"/>
                    <a:gd name="T3" fmla="*/ 0 h 144"/>
                    <a:gd name="T4" fmla="*/ 0 w 129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296"/>
                    <a:gd name="T10" fmla="*/ 0 h 144"/>
                    <a:gd name="T11" fmla="*/ 1296 w 129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419E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2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⑥</a:t>
                  </a:r>
                </a:p>
              </p:txBody>
            </p:sp>
          </p:grpSp>
          <p:sp>
            <p:nvSpPr>
              <p:cNvPr id="16427" name="Freeform 186"/>
              <p:cNvSpPr>
                <a:spLocks/>
              </p:cNvSpPr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23" name="Group 187"/>
            <p:cNvGrpSpPr>
              <a:grpSpLocks/>
            </p:cNvGrpSpPr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16424" name="Freeform 188"/>
              <p:cNvSpPr>
                <a:spLocks/>
              </p:cNvSpPr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25" name="Freeform 189"/>
              <p:cNvSpPr>
                <a:spLocks/>
              </p:cNvSpPr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1" name="日期占位符 1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09401-209A-47D9-918A-FB34F9F4659C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92" name="灯片编号占位符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ECA6F50-E7DB-442C-B7D6-24AC21910C9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76" grpId="0" animBg="1"/>
      <p:bldP spid="340087" grpId="0" animBg="1"/>
      <p:bldP spid="340088" grpId="0" animBg="1" autoUpdateAnimBg="0"/>
      <p:bldP spid="340112" grpId="0" animBg="1"/>
      <p:bldP spid="340113" grpId="0" animBg="1"/>
      <p:bldP spid="340114" grpId="0" animBg="1"/>
      <p:bldP spid="340115" grpId="0" animBg="1"/>
      <p:bldP spid="340116" grpId="0" animBg="1"/>
      <p:bldP spid="340123" grpId="0" animBg="1" autoUpdateAnimBg="0"/>
      <p:bldP spid="340124" grpId="0" animBg="1"/>
      <p:bldP spid="340125" grpId="0" animBg="1"/>
      <p:bldP spid="340126" grpId="0" animBg="1"/>
      <p:bldP spid="340134" grpId="0" animBg="1"/>
      <p:bldP spid="340135" grpId="0" autoUpdateAnimBg="0"/>
      <p:bldP spid="340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550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五、中断服务程序流程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777875" y="790575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中断服务程序的流程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241425" y="1341438"/>
            <a:ext cx="319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保护现场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41425" y="2684463"/>
            <a:ext cx="281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中断服务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241425" y="3600450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恢复现场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1241425" y="4089400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中断返回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057400" y="3173413"/>
            <a:ext cx="664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对不同的 </a:t>
            </a:r>
            <a:r>
              <a:rPr lang="en-US" altLang="zh-CN" sz="2400">
                <a:latin typeface="Times New Roman" panose="02020603050405020304" pitchFamily="18" charset="0"/>
              </a:rPr>
              <a:t>I/O </a:t>
            </a:r>
            <a:r>
              <a:rPr lang="zh-CN" altLang="en-US" sz="2400">
                <a:latin typeface="Times New Roman" panose="02020603050405020304" pitchFamily="18" charset="0"/>
              </a:rPr>
              <a:t>设备具有不同内容的设备服务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4800600" y="4114800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中断返回指令</a:t>
            </a: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777875" y="4578350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单重中断和多重中断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3063875" y="514985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不允许中断 </a:t>
            </a:r>
            <a:r>
              <a:rPr lang="zh-CN" altLang="en-US" sz="2800">
                <a:latin typeface="Times New Roman" panose="02020603050405020304" pitchFamily="18" charset="0"/>
              </a:rPr>
              <a:t>现行的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中断服务程序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41425" y="5149850"/>
            <a:ext cx="1717675" cy="1012825"/>
            <a:chOff x="1344" y="3244"/>
            <a:chExt cx="1082" cy="638"/>
          </a:xfrm>
        </p:grpSpPr>
        <p:sp>
          <p:nvSpPr>
            <p:cNvPr id="17434" name="Text Box 13"/>
            <p:cNvSpPr txBox="1">
              <a:spLocks noChangeArrowheads="1"/>
            </p:cNvSpPr>
            <p:nvPr/>
          </p:nvSpPr>
          <p:spPr bwMode="auto">
            <a:xfrm>
              <a:off x="1344" y="3244"/>
              <a:ext cx="10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单重 </a:t>
              </a:r>
              <a:r>
                <a:rPr lang="zh-CN" altLang="en-US" sz="2800">
                  <a:latin typeface="Times New Roman" panose="02020603050405020304" pitchFamily="18" charset="0"/>
                </a:rPr>
                <a:t>中断</a:t>
              </a:r>
            </a:p>
          </p:txBody>
        </p:sp>
        <p:sp>
          <p:nvSpPr>
            <p:cNvPr id="17435" name="Text Box 14"/>
            <p:cNvSpPr txBox="1">
              <a:spLocks noChangeArrowheads="1"/>
            </p:cNvSpPr>
            <p:nvPr/>
          </p:nvSpPr>
          <p:spPr bwMode="auto">
            <a:xfrm>
              <a:off x="1344" y="3552"/>
              <a:ext cx="10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多重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中断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063875" y="5638800"/>
            <a:ext cx="5029200" cy="985838"/>
            <a:chOff x="1930" y="3552"/>
            <a:chExt cx="3168" cy="621"/>
          </a:xfrm>
        </p:grpSpPr>
        <p:sp>
          <p:nvSpPr>
            <p:cNvPr id="17432" name="Text Box 16"/>
            <p:cNvSpPr txBox="1">
              <a:spLocks noChangeArrowheads="1"/>
            </p:cNvSpPr>
            <p:nvPr/>
          </p:nvSpPr>
          <p:spPr bwMode="auto">
            <a:xfrm>
              <a:off x="1930" y="3552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允许级别更高 </a:t>
              </a:r>
              <a:r>
                <a:rPr lang="zh-CN" altLang="en-US" sz="2800">
                  <a:latin typeface="Times New Roman" panose="02020603050405020304" pitchFamily="18" charset="0"/>
                </a:rPr>
                <a:t>的中断源</a:t>
              </a:r>
            </a:p>
          </p:txBody>
        </p:sp>
        <p:sp>
          <p:nvSpPr>
            <p:cNvPr id="17433" name="Text Box 17"/>
            <p:cNvSpPr txBox="1">
              <a:spLocks noChangeArrowheads="1"/>
            </p:cNvSpPr>
            <p:nvPr/>
          </p:nvSpPr>
          <p:spPr bwMode="auto">
            <a:xfrm>
              <a:off x="1930" y="384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现行的 </a:t>
              </a: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</a:p>
          </p:txBody>
        </p:sp>
      </p:grp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4800600" y="183038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中断隐指令完成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800600" y="2257425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进栈指令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800600" y="363378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出栈指令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830388"/>
            <a:ext cx="3122613" cy="884237"/>
            <a:chOff x="1574" y="1153"/>
            <a:chExt cx="1967" cy="557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1574" y="1153"/>
              <a:ext cx="1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程序断点的保护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574" y="1422"/>
              <a:ext cx="19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寄存器内容的保护</a:t>
              </a:r>
            </a:p>
          </p:txBody>
        </p:sp>
      </p:grpSp>
      <p:sp>
        <p:nvSpPr>
          <p:cNvPr id="341016" name="AutoShape 24"/>
          <p:cNvSpPr>
            <a:spLocks/>
          </p:cNvSpPr>
          <p:nvPr/>
        </p:nvSpPr>
        <p:spPr bwMode="auto">
          <a:xfrm>
            <a:off x="1920875" y="198913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5.5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8169B-94FB-4220-9572-085F14D771E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28C2588-E0F2-4477-884E-0DC2F6F610A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utoUpdateAnimBg="0"/>
      <p:bldP spid="341001" grpId="0" autoUpdateAnimBg="0"/>
      <p:bldP spid="341002" grpId="0" autoUpdateAnimBg="0"/>
      <p:bldP spid="341003" grpId="0" autoUpdateAnimBg="0"/>
      <p:bldP spid="341010" grpId="0" autoUpdateAnimBg="0"/>
      <p:bldP spid="341011" grpId="0" autoUpdateAnimBg="0"/>
      <p:bldP spid="341012" grpId="0" autoUpdateAnimBg="0"/>
      <p:bldP spid="3410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247650"/>
            <a:ext cx="711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单重中断和多重中断的服务程序流程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166938"/>
            <a:ext cx="1676400" cy="542925"/>
            <a:chOff x="960" y="1365"/>
            <a:chExt cx="1056" cy="342"/>
          </a:xfrm>
        </p:grpSpPr>
        <p:sp>
          <p:nvSpPr>
            <p:cNvPr id="18532" name="Text Box 4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中断否？</a:t>
              </a:r>
            </a:p>
          </p:txBody>
        </p:sp>
        <p:sp>
          <p:nvSpPr>
            <p:cNvPr id="18533" name="AutoShape 5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47800" y="4224338"/>
            <a:ext cx="1905000" cy="2405062"/>
            <a:chOff x="912" y="2661"/>
            <a:chExt cx="1200" cy="1515"/>
          </a:xfrm>
        </p:grpSpPr>
        <p:sp>
          <p:nvSpPr>
            <p:cNvPr id="18524" name="Rectangle 7"/>
            <p:cNvSpPr>
              <a:spLocks noChangeArrowheads="1"/>
            </p:cNvSpPr>
            <p:nvPr/>
          </p:nvSpPr>
          <p:spPr bwMode="auto">
            <a:xfrm>
              <a:off x="912" y="2661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保护现场</a:t>
              </a:r>
            </a:p>
          </p:txBody>
        </p:sp>
        <p:sp>
          <p:nvSpPr>
            <p:cNvPr id="18525" name="Rectangle 8"/>
            <p:cNvSpPr>
              <a:spLocks noChangeArrowheads="1"/>
            </p:cNvSpPr>
            <p:nvPr/>
          </p:nvSpPr>
          <p:spPr bwMode="auto">
            <a:xfrm>
              <a:off x="912" y="3027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设备服务</a:t>
              </a:r>
            </a:p>
          </p:txBody>
        </p:sp>
        <p:sp>
          <p:nvSpPr>
            <p:cNvPr id="18526" name="Rectangle 9"/>
            <p:cNvSpPr>
              <a:spLocks noChangeArrowheads="1"/>
            </p:cNvSpPr>
            <p:nvPr/>
          </p:nvSpPr>
          <p:spPr bwMode="auto">
            <a:xfrm>
              <a:off x="912" y="3393"/>
              <a:ext cx="115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恢复现场</a:t>
              </a:r>
            </a:p>
          </p:txBody>
        </p:sp>
        <p:sp>
          <p:nvSpPr>
            <p:cNvPr id="18527" name="Text Box 10"/>
            <p:cNvSpPr txBox="1">
              <a:spLocks noChangeArrowheads="1"/>
            </p:cNvSpPr>
            <p:nvPr/>
          </p:nvSpPr>
          <p:spPr bwMode="auto">
            <a:xfrm>
              <a:off x="1104" y="3734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开中断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18528" name="Rectangle 11"/>
            <p:cNvSpPr>
              <a:spLocks noChangeArrowheads="1"/>
            </p:cNvSpPr>
            <p:nvPr/>
          </p:nvSpPr>
          <p:spPr bwMode="auto">
            <a:xfrm>
              <a:off x="912" y="3758"/>
              <a:ext cx="1152" cy="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529" name="Line 12"/>
            <p:cNvSpPr>
              <a:spLocks noChangeShapeType="1"/>
            </p:cNvSpPr>
            <p:nvPr/>
          </p:nvSpPr>
          <p:spPr bwMode="auto">
            <a:xfrm>
              <a:off x="1488" y="365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0" name="Line 13"/>
            <p:cNvSpPr>
              <a:spLocks noChangeShapeType="1"/>
            </p:cNvSpPr>
            <p:nvPr/>
          </p:nvSpPr>
          <p:spPr bwMode="auto">
            <a:xfrm>
              <a:off x="1488" y="3287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1" name="Line 14"/>
            <p:cNvSpPr>
              <a:spLocks noChangeShapeType="1"/>
            </p:cNvSpPr>
            <p:nvPr/>
          </p:nvSpPr>
          <p:spPr bwMode="auto">
            <a:xfrm>
              <a:off x="1488" y="2925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47800" y="771525"/>
            <a:ext cx="1828800" cy="1389063"/>
            <a:chOff x="912" y="486"/>
            <a:chExt cx="1152" cy="875"/>
          </a:xfrm>
        </p:grpSpPr>
        <p:sp>
          <p:nvSpPr>
            <p:cNvPr id="18519" name="Rectangle 16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取指令</a:t>
              </a:r>
            </a:p>
          </p:txBody>
        </p:sp>
        <p:sp>
          <p:nvSpPr>
            <p:cNvPr id="18520" name="Rectangle 17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执行指令</a:t>
              </a:r>
            </a:p>
          </p:txBody>
        </p:sp>
        <p:sp>
          <p:nvSpPr>
            <p:cNvPr id="18521" name="Line 18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2" name="Line 19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3" name="Freeform 20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4198938"/>
            <a:ext cx="533400" cy="2379662"/>
            <a:chOff x="528" y="2645"/>
            <a:chExt cx="336" cy="1499"/>
          </a:xfrm>
        </p:grpSpPr>
        <p:sp>
          <p:nvSpPr>
            <p:cNvPr id="18514" name="Line 22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5" name="Line 23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6" name="Text Box 24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</a:p>
          </p:txBody>
        </p:sp>
        <p:sp>
          <p:nvSpPr>
            <p:cNvPr id="18517" name="Line 25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18" name="Line 26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447800" y="2852738"/>
            <a:ext cx="1809750" cy="1220787"/>
            <a:chOff x="912" y="1797"/>
            <a:chExt cx="1140" cy="769"/>
          </a:xfrm>
        </p:grpSpPr>
        <p:sp>
          <p:nvSpPr>
            <p:cNvPr id="18512" name="Text Box 28"/>
            <p:cNvSpPr txBox="1">
              <a:spLocks noChangeArrowheads="1"/>
            </p:cNvSpPr>
            <p:nvPr/>
          </p:nvSpPr>
          <p:spPr bwMode="auto">
            <a:xfrm>
              <a:off x="912" y="1797"/>
              <a:ext cx="1140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  </a:t>
              </a:r>
              <a:r>
                <a:rPr lang="zh-CN" altLang="en-US" sz="1800">
                  <a:latin typeface="Times New Roman" panose="02020603050405020304" pitchFamily="18" charset="0"/>
                </a:rPr>
                <a:t>中断响应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程序断点进栈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     关中断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向量地址      </a:t>
              </a:r>
              <a:r>
                <a:rPr lang="en-US" altLang="zh-CN" sz="1800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8513" name="Line 29"/>
            <p:cNvSpPr>
              <a:spLocks noChangeShapeType="1"/>
            </p:cNvSpPr>
            <p:nvPr/>
          </p:nvSpPr>
          <p:spPr bwMode="auto">
            <a:xfrm>
              <a:off x="1635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882650" y="2528888"/>
            <a:ext cx="2409825" cy="1700212"/>
            <a:chOff x="556" y="1593"/>
            <a:chExt cx="1518" cy="1071"/>
          </a:xfrm>
        </p:grpSpPr>
        <p:sp>
          <p:nvSpPr>
            <p:cNvPr id="18505" name="Line 31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506" name="Group 32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18507" name="Rectangle 33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508" name="Line 34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9" name="Text Box 35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中断周期</a:t>
                </a:r>
              </a:p>
            </p:txBody>
          </p:sp>
          <p:sp>
            <p:nvSpPr>
              <p:cNvPr id="18510" name="AutoShape 36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511" name="Text Box 37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是</a:t>
                </a:r>
              </a:p>
            </p:txBody>
          </p:sp>
        </p:grp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334000" y="4224338"/>
            <a:ext cx="1828800" cy="2420937"/>
            <a:chOff x="3360" y="2661"/>
            <a:chExt cx="1152" cy="1525"/>
          </a:xfrm>
        </p:grpSpPr>
        <p:sp>
          <p:nvSpPr>
            <p:cNvPr id="18492" name="Text Box 39"/>
            <p:cNvSpPr txBox="1">
              <a:spLocks noChangeArrowheads="1"/>
            </p:cNvSpPr>
            <p:nvPr/>
          </p:nvSpPr>
          <p:spPr bwMode="auto">
            <a:xfrm>
              <a:off x="3552" y="393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18493" name="Line 40"/>
            <p:cNvSpPr>
              <a:spLocks noChangeShapeType="1"/>
            </p:cNvSpPr>
            <p:nvPr/>
          </p:nvSpPr>
          <p:spPr bwMode="auto">
            <a:xfrm>
              <a:off x="3936" y="3221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94" name="Group 41"/>
            <p:cNvGrpSpPr>
              <a:grpSpLocks/>
            </p:cNvGrpSpPr>
            <p:nvPr/>
          </p:nvGrpSpPr>
          <p:grpSpPr bwMode="auto">
            <a:xfrm>
              <a:off x="3360" y="2661"/>
              <a:ext cx="1152" cy="1519"/>
              <a:chOff x="3360" y="2661"/>
              <a:chExt cx="1152" cy="1519"/>
            </a:xfrm>
          </p:grpSpPr>
          <p:sp>
            <p:nvSpPr>
              <p:cNvPr id="18495" name="Rectangle 42"/>
              <p:cNvSpPr>
                <a:spLocks noChangeArrowheads="1"/>
              </p:cNvSpPr>
              <p:nvPr/>
            </p:nvSpPr>
            <p:spPr bwMode="auto">
              <a:xfrm>
                <a:off x="3360" y="2661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保护现场</a:t>
                </a:r>
              </a:p>
            </p:txBody>
          </p:sp>
          <p:sp>
            <p:nvSpPr>
              <p:cNvPr id="18496" name="Rectangle 43"/>
              <p:cNvSpPr>
                <a:spLocks noChangeArrowheads="1"/>
              </p:cNvSpPr>
              <p:nvPr/>
            </p:nvSpPr>
            <p:spPr bwMode="auto">
              <a:xfrm>
                <a:off x="3360" y="3295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设备服务</a:t>
                </a:r>
              </a:p>
            </p:txBody>
          </p:sp>
          <p:sp>
            <p:nvSpPr>
              <p:cNvPr id="18497" name="Rectangle 44"/>
              <p:cNvSpPr>
                <a:spLocks noChangeArrowheads="1"/>
              </p:cNvSpPr>
              <p:nvPr/>
            </p:nvSpPr>
            <p:spPr bwMode="auto">
              <a:xfrm>
                <a:off x="3360" y="362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恢复现场</a:t>
                </a:r>
              </a:p>
            </p:txBody>
          </p:sp>
          <p:sp>
            <p:nvSpPr>
              <p:cNvPr id="18498" name="Rectangle 45"/>
              <p:cNvSpPr>
                <a:spLocks noChangeArrowheads="1"/>
              </p:cNvSpPr>
              <p:nvPr/>
            </p:nvSpPr>
            <p:spPr bwMode="auto">
              <a:xfrm>
                <a:off x="3360" y="3964"/>
                <a:ext cx="1152" cy="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8499" name="Group 46"/>
              <p:cNvGrpSpPr>
                <a:grpSpLocks/>
              </p:cNvGrpSpPr>
              <p:nvPr/>
            </p:nvGrpSpPr>
            <p:grpSpPr bwMode="auto">
              <a:xfrm>
                <a:off x="3360" y="2976"/>
                <a:ext cx="1152" cy="250"/>
                <a:chOff x="3360" y="2976"/>
                <a:chExt cx="1152" cy="250"/>
              </a:xfrm>
            </p:grpSpPr>
            <p:sp>
              <p:nvSpPr>
                <p:cNvPr id="1850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673" y="2976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开中断</a:t>
                  </a:r>
                </a:p>
              </p:txBody>
            </p:sp>
            <p:sp>
              <p:nvSpPr>
                <p:cNvPr id="1850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60" y="2997"/>
                  <a:ext cx="1152" cy="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18500" name="Line 49"/>
              <p:cNvSpPr>
                <a:spLocks noChangeShapeType="1"/>
              </p:cNvSpPr>
              <p:nvPr/>
            </p:nvSpPr>
            <p:spPr bwMode="auto">
              <a:xfrm>
                <a:off x="3936" y="292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1" name="Line 50"/>
              <p:cNvSpPr>
                <a:spLocks noChangeShapeType="1"/>
              </p:cNvSpPr>
              <p:nvPr/>
            </p:nvSpPr>
            <p:spPr bwMode="auto">
              <a:xfrm>
                <a:off x="3936" y="3544"/>
                <a:ext cx="0" cy="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02" name="Line 51"/>
              <p:cNvSpPr>
                <a:spLocks noChangeShapeType="1"/>
              </p:cNvSpPr>
              <p:nvPr/>
            </p:nvSpPr>
            <p:spPr bwMode="auto">
              <a:xfrm>
                <a:off x="3936" y="3887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812925" y="4724400"/>
            <a:ext cx="4968875" cy="1587500"/>
            <a:chOff x="1142" y="2976"/>
            <a:chExt cx="3130" cy="1000"/>
          </a:xfrm>
        </p:grpSpPr>
        <p:sp>
          <p:nvSpPr>
            <p:cNvPr id="18490" name="Text Box 53"/>
            <p:cNvSpPr txBox="1">
              <a:spLocks noChangeArrowheads="1"/>
            </p:cNvSpPr>
            <p:nvPr/>
          </p:nvSpPr>
          <p:spPr bwMode="auto">
            <a:xfrm>
              <a:off x="1142" y="372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1" name="Text Box 54"/>
            <p:cNvSpPr txBox="1">
              <a:spLocks noChangeArrowheads="1"/>
            </p:cNvSpPr>
            <p:nvPr/>
          </p:nvSpPr>
          <p:spPr bwMode="auto">
            <a:xfrm>
              <a:off x="3673" y="297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2071" name="AutoShape 55"/>
          <p:cNvSpPr>
            <a:spLocks noChangeArrowheads="1"/>
          </p:cNvSpPr>
          <p:nvPr/>
        </p:nvSpPr>
        <p:spPr bwMode="auto">
          <a:xfrm>
            <a:off x="177800" y="2555875"/>
            <a:ext cx="587375" cy="1784350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8000" rIns="5400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中断隐指令</a:t>
            </a:r>
          </a:p>
        </p:txBody>
      </p:sp>
      <p:sp>
        <p:nvSpPr>
          <p:cNvPr id="342072" name="AutoShape 56"/>
          <p:cNvSpPr>
            <a:spLocks noChangeArrowheads="1"/>
          </p:cNvSpPr>
          <p:nvPr/>
        </p:nvSpPr>
        <p:spPr bwMode="auto">
          <a:xfrm>
            <a:off x="4056063" y="2589213"/>
            <a:ext cx="595312" cy="1774825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26000" rIns="5400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中断隐指令</a:t>
            </a:r>
          </a:p>
        </p:txBody>
      </p: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362200" y="838200"/>
            <a:ext cx="1600200" cy="1600200"/>
            <a:chOff x="1488" y="528"/>
            <a:chExt cx="1008" cy="1008"/>
          </a:xfrm>
        </p:grpSpPr>
        <p:sp>
          <p:nvSpPr>
            <p:cNvPr id="18488" name="Text Box 58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489" name="Freeform 59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5334000" y="771525"/>
            <a:ext cx="1828800" cy="1389063"/>
            <a:chOff x="912" y="486"/>
            <a:chExt cx="1152" cy="875"/>
          </a:xfrm>
        </p:grpSpPr>
        <p:sp>
          <p:nvSpPr>
            <p:cNvPr id="18483" name="Rectangle 61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取指令</a:t>
              </a:r>
            </a:p>
          </p:txBody>
        </p:sp>
        <p:sp>
          <p:nvSpPr>
            <p:cNvPr id="18484" name="Rectangle 62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执行指令</a:t>
              </a:r>
            </a:p>
          </p:txBody>
        </p:sp>
        <p:sp>
          <p:nvSpPr>
            <p:cNvPr id="18485" name="Line 63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6" name="Line 64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7" name="Freeform 65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5410200" y="2166938"/>
            <a:ext cx="1676400" cy="542925"/>
            <a:chOff x="960" y="1365"/>
            <a:chExt cx="1056" cy="342"/>
          </a:xfrm>
        </p:grpSpPr>
        <p:sp>
          <p:nvSpPr>
            <p:cNvPr id="18481" name="Text Box 67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中断否？</a:t>
              </a:r>
            </a:p>
          </p:txBody>
        </p:sp>
        <p:sp>
          <p:nvSpPr>
            <p:cNvPr id="18482" name="AutoShape 68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6248400" y="838200"/>
            <a:ext cx="1600200" cy="1600200"/>
            <a:chOff x="1488" y="528"/>
            <a:chExt cx="1008" cy="1008"/>
          </a:xfrm>
        </p:grpSpPr>
        <p:sp>
          <p:nvSpPr>
            <p:cNvPr id="18479" name="Text Box 70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480" name="Freeform 71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5486400" y="2852738"/>
            <a:ext cx="1752600" cy="1220787"/>
            <a:chOff x="3456" y="1797"/>
            <a:chExt cx="1104" cy="769"/>
          </a:xfrm>
        </p:grpSpPr>
        <p:sp>
          <p:nvSpPr>
            <p:cNvPr id="18477" name="Text Box 73"/>
            <p:cNvSpPr txBox="1">
              <a:spLocks noChangeArrowheads="1"/>
            </p:cNvSpPr>
            <p:nvPr/>
          </p:nvSpPr>
          <p:spPr bwMode="auto">
            <a:xfrm>
              <a:off x="3456" y="1797"/>
              <a:ext cx="1104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</a:t>
              </a:r>
              <a:r>
                <a:rPr lang="zh-CN" altLang="en-US" sz="1800">
                  <a:latin typeface="Times New Roman" panose="02020603050405020304" pitchFamily="18" charset="0"/>
                </a:rPr>
                <a:t>中断响应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程序断点进栈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     关中断</a:t>
              </a:r>
            </a:p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向量地址      </a:t>
              </a:r>
              <a:r>
                <a:rPr lang="en-US" altLang="zh-CN" sz="1800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8478" name="Line 74"/>
            <p:cNvSpPr>
              <a:spLocks noChangeShapeType="1"/>
            </p:cNvSpPr>
            <p:nvPr/>
          </p:nvSpPr>
          <p:spPr bwMode="auto">
            <a:xfrm>
              <a:off x="4128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4800600" y="2528888"/>
            <a:ext cx="2409825" cy="1700212"/>
            <a:chOff x="556" y="1593"/>
            <a:chExt cx="1518" cy="1071"/>
          </a:xfrm>
        </p:grpSpPr>
        <p:sp>
          <p:nvSpPr>
            <p:cNvPr id="18470" name="Line 76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71" name="Group 77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18472" name="Rectangle 78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473" name="Line 79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74" name="Text Box 80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中断周期</a:t>
                </a:r>
              </a:p>
            </p:txBody>
          </p:sp>
          <p:sp>
            <p:nvSpPr>
              <p:cNvPr id="18475" name="AutoShape 81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8476" name="Text Box 82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是</a:t>
                </a:r>
              </a:p>
            </p:txBody>
          </p:sp>
        </p:grpSp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4724400" y="4198938"/>
            <a:ext cx="533400" cy="2379662"/>
            <a:chOff x="528" y="2645"/>
            <a:chExt cx="336" cy="1499"/>
          </a:xfrm>
        </p:grpSpPr>
        <p:sp>
          <p:nvSpPr>
            <p:cNvPr id="18465" name="Line 84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Line 85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86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中断服务程序</a:t>
              </a:r>
            </a:p>
          </p:txBody>
        </p:sp>
        <p:sp>
          <p:nvSpPr>
            <p:cNvPr id="18468" name="Line 87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88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2362200" y="838200"/>
            <a:ext cx="1619250" cy="5943600"/>
            <a:chOff x="1488" y="528"/>
            <a:chExt cx="1020" cy="3744"/>
          </a:xfrm>
        </p:grpSpPr>
        <p:grpSp>
          <p:nvGrpSpPr>
            <p:cNvPr id="18461" name="Group 90"/>
            <p:cNvGrpSpPr>
              <a:grpSpLocks/>
            </p:cNvGrpSpPr>
            <p:nvPr/>
          </p:nvGrpSpPr>
          <p:grpSpPr bwMode="auto">
            <a:xfrm>
              <a:off x="1488" y="528"/>
              <a:ext cx="1008" cy="3744"/>
              <a:chOff x="1488" y="528"/>
              <a:chExt cx="1008" cy="3744"/>
            </a:xfrm>
          </p:grpSpPr>
          <p:sp>
            <p:nvSpPr>
              <p:cNvPr id="18463" name="Freeform 91"/>
              <p:cNvSpPr>
                <a:spLocks/>
              </p:cNvSpPr>
              <p:nvPr/>
            </p:nvSpPr>
            <p:spPr bwMode="auto">
              <a:xfrm>
                <a:off x="1497" y="4176"/>
                <a:ext cx="3" cy="96"/>
              </a:xfrm>
              <a:custGeom>
                <a:avLst/>
                <a:gdLst>
                  <a:gd name="T0" fmla="*/ 3 w 3"/>
                  <a:gd name="T1" fmla="*/ 0 h 96"/>
                  <a:gd name="T2" fmla="*/ 0 w 3"/>
                  <a:gd name="T3" fmla="*/ 96 h 96"/>
                  <a:gd name="T4" fmla="*/ 0 60000 65536"/>
                  <a:gd name="T5" fmla="*/ 0 60000 65536"/>
                  <a:gd name="T6" fmla="*/ 0 w 3"/>
                  <a:gd name="T7" fmla="*/ 0 h 96"/>
                  <a:gd name="T8" fmla="*/ 3 w 3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96">
                    <a:moveTo>
                      <a:pt x="3" y="0"/>
                    </a:moveTo>
                    <a:lnTo>
                      <a:pt x="0" y="9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4" name="Freeform 92"/>
              <p:cNvSpPr>
                <a:spLocks/>
              </p:cNvSpPr>
              <p:nvPr/>
            </p:nvSpPr>
            <p:spPr bwMode="auto">
              <a:xfrm>
                <a:off x="1488" y="528"/>
                <a:ext cx="1008" cy="3744"/>
              </a:xfrm>
              <a:custGeom>
                <a:avLst/>
                <a:gdLst>
                  <a:gd name="T0" fmla="*/ 0 w 1008"/>
                  <a:gd name="T1" fmla="*/ 3943 h 3696"/>
                  <a:gd name="T2" fmla="*/ 1008 w 1008"/>
                  <a:gd name="T3" fmla="*/ 3943 h 3696"/>
                  <a:gd name="T4" fmla="*/ 1008 w 1008"/>
                  <a:gd name="T5" fmla="*/ 0 h 3696"/>
                  <a:gd name="T6" fmla="*/ 0 w 1008"/>
                  <a:gd name="T7" fmla="*/ 0 h 36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3696"/>
                  <a:gd name="T14" fmla="*/ 1008 w 1008"/>
                  <a:gd name="T15" fmla="*/ 3696 h 36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3696">
                    <a:moveTo>
                      <a:pt x="0" y="3696"/>
                    </a:moveTo>
                    <a:lnTo>
                      <a:pt x="1008" y="3696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62" name="Line 93"/>
            <p:cNvSpPr>
              <a:spLocks noChangeShapeType="1"/>
            </p:cNvSpPr>
            <p:nvPr/>
          </p:nvSpPr>
          <p:spPr bwMode="auto">
            <a:xfrm>
              <a:off x="241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0" name="Text Box 94"/>
          <p:cNvSpPr txBox="1">
            <a:spLocks noChangeArrowheads="1"/>
          </p:cNvSpPr>
          <p:nvPr/>
        </p:nvSpPr>
        <p:spPr bwMode="auto">
          <a:xfrm>
            <a:off x="533400" y="99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单重 </a:t>
            </a:r>
          </a:p>
        </p:txBody>
      </p:sp>
      <p:sp>
        <p:nvSpPr>
          <p:cNvPr id="342111" name="Text Box 95"/>
          <p:cNvSpPr txBox="1">
            <a:spLocks noChangeArrowheads="1"/>
          </p:cNvSpPr>
          <p:nvPr/>
        </p:nvSpPr>
        <p:spPr bwMode="auto">
          <a:xfrm>
            <a:off x="4343400" y="99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多重 </a:t>
            </a:r>
          </a:p>
        </p:txBody>
      </p: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6248400" y="838200"/>
            <a:ext cx="1600200" cy="5943600"/>
            <a:chOff x="3936" y="528"/>
            <a:chExt cx="1008" cy="3744"/>
          </a:xfrm>
        </p:grpSpPr>
        <p:sp>
          <p:nvSpPr>
            <p:cNvPr id="18459" name="Freeform 97"/>
            <p:cNvSpPr>
              <a:spLocks/>
            </p:cNvSpPr>
            <p:nvPr/>
          </p:nvSpPr>
          <p:spPr bwMode="auto">
            <a:xfrm>
              <a:off x="3936" y="528"/>
              <a:ext cx="1008" cy="3744"/>
            </a:xfrm>
            <a:custGeom>
              <a:avLst/>
              <a:gdLst>
                <a:gd name="T0" fmla="*/ 0 w 1008"/>
                <a:gd name="T1" fmla="*/ 3648 h 3744"/>
                <a:gd name="T2" fmla="*/ 0 w 1008"/>
                <a:gd name="T3" fmla="*/ 3744 h 3744"/>
                <a:gd name="T4" fmla="*/ 1008 w 1008"/>
                <a:gd name="T5" fmla="*/ 3744 h 3744"/>
                <a:gd name="T6" fmla="*/ 1008 w 1008"/>
                <a:gd name="T7" fmla="*/ 0 h 3744"/>
                <a:gd name="T8" fmla="*/ 0 w 1008"/>
                <a:gd name="T9" fmla="*/ 0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3744"/>
                <a:gd name="T17" fmla="*/ 1008 w 1008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3744">
                  <a:moveTo>
                    <a:pt x="0" y="3648"/>
                  </a:moveTo>
                  <a:lnTo>
                    <a:pt x="0" y="3744"/>
                  </a:lnTo>
                  <a:lnTo>
                    <a:pt x="1008" y="3744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98"/>
            <p:cNvSpPr>
              <a:spLocks noChangeShapeType="1"/>
            </p:cNvSpPr>
            <p:nvPr/>
          </p:nvSpPr>
          <p:spPr bwMode="auto">
            <a:xfrm>
              <a:off x="4848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5" name="Rectangle 9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101" name="日期占位符 10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157081-A47C-4B24-ABD2-2494066C2BA2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5D831F2-CBDE-4C80-B792-B3AD120340D6}" type="slidenum">
              <a:rPr lang="zh-CN" altLang="en-US" sz="9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1" grpId="0" animBg="1" autoUpdateAnimBg="0"/>
      <p:bldP spid="342072" grpId="0" animBg="1" autoUpdateAnimBg="0"/>
      <p:bldP spid="342110" grpId="0" autoUpdateAnimBg="0"/>
      <p:bldP spid="3421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104900" y="1244600"/>
            <a:ext cx="3238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多重</a:t>
            </a:r>
            <a:r>
              <a:rPr lang="zh-CN" altLang="en-US" sz="3200" dirty="0">
                <a:latin typeface="Times New Roman" panose="02020603050405020304" pitchFamily="18" charset="0"/>
              </a:rPr>
              <a:t>中断的概念</a:t>
            </a:r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>
            <a:off x="31242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40386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 flipV="1">
            <a:off x="31242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49530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 flipV="1">
            <a:off x="40386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5867400" y="219392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 flipV="1">
            <a:off x="49530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6" name="Line 10"/>
          <p:cNvSpPr>
            <a:spLocks noChangeShapeType="1"/>
          </p:cNvSpPr>
          <p:nvPr/>
        </p:nvSpPr>
        <p:spPr bwMode="auto">
          <a:xfrm rot="16200000" flipV="1">
            <a:off x="49530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7" name="Line 11"/>
          <p:cNvSpPr>
            <a:spLocks noChangeShapeType="1"/>
          </p:cNvSpPr>
          <p:nvPr/>
        </p:nvSpPr>
        <p:spPr bwMode="auto">
          <a:xfrm>
            <a:off x="49530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 rot="16200000" flipV="1">
            <a:off x="40386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9" name="Line 13"/>
          <p:cNvSpPr>
            <a:spLocks noChangeShapeType="1"/>
          </p:cNvSpPr>
          <p:nvPr/>
        </p:nvSpPr>
        <p:spPr bwMode="auto">
          <a:xfrm>
            <a:off x="40386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 rot="16200000" flipV="1">
            <a:off x="31242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>
            <a:off x="31242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2" name="Text Box 16"/>
          <p:cNvSpPr txBox="1">
            <a:spLocks noChangeArrowheads="1"/>
          </p:cNvSpPr>
          <p:nvPr/>
        </p:nvSpPr>
        <p:spPr bwMode="auto">
          <a:xfrm>
            <a:off x="2743200" y="28940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567313" name="Text Box 17"/>
          <p:cNvSpPr txBox="1">
            <a:spLocks noChangeArrowheads="1"/>
          </p:cNvSpPr>
          <p:nvPr/>
        </p:nvSpPr>
        <p:spPr bwMode="auto">
          <a:xfrm>
            <a:off x="3717925" y="28940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67314" name="Text Box 18"/>
          <p:cNvSpPr txBox="1">
            <a:spLocks noChangeArrowheads="1"/>
          </p:cNvSpPr>
          <p:nvPr/>
        </p:nvSpPr>
        <p:spPr bwMode="auto">
          <a:xfrm>
            <a:off x="4632325" y="28940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7315" name="Text Box 19"/>
          <p:cNvSpPr txBox="1">
            <a:spLocks noChangeArrowheads="1"/>
          </p:cNvSpPr>
          <p:nvPr/>
        </p:nvSpPr>
        <p:spPr bwMode="auto">
          <a:xfrm>
            <a:off x="2527300" y="3351213"/>
            <a:ext cx="633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567316" name="Text Box 20"/>
          <p:cNvSpPr txBox="1">
            <a:spLocks noChangeArrowheads="1"/>
          </p:cNvSpPr>
          <p:nvPr/>
        </p:nvSpPr>
        <p:spPr bwMode="auto">
          <a:xfrm>
            <a:off x="3489325" y="33512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567317" name="Text Box 21"/>
          <p:cNvSpPr txBox="1">
            <a:spLocks noChangeArrowheads="1"/>
          </p:cNvSpPr>
          <p:nvPr/>
        </p:nvSpPr>
        <p:spPr bwMode="auto">
          <a:xfrm>
            <a:off x="4343400" y="3351213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419E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0419E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67000" y="4476750"/>
            <a:ext cx="3008313" cy="704850"/>
            <a:chOff x="1680" y="2820"/>
            <a:chExt cx="1895" cy="444"/>
          </a:xfrm>
        </p:grpSpPr>
        <p:sp>
          <p:nvSpPr>
            <p:cNvPr id="29724" name="Text Box 23"/>
            <p:cNvSpPr txBox="1">
              <a:spLocks noChangeArrowheads="1"/>
            </p:cNvSpPr>
            <p:nvPr/>
          </p:nvSpPr>
          <p:spPr bwMode="auto">
            <a:xfrm>
              <a:off x="1680" y="2820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第一次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  <p:sp>
          <p:nvSpPr>
            <p:cNvPr id="29725" name="Text Box 24"/>
            <p:cNvSpPr txBox="1">
              <a:spLocks noChangeArrowheads="1"/>
            </p:cNvSpPr>
            <p:nvPr/>
          </p:nvSpPr>
          <p:spPr bwMode="auto">
            <a:xfrm>
              <a:off x="2329" y="2822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第二次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  <p:sp>
          <p:nvSpPr>
            <p:cNvPr id="29726" name="Text Box 25"/>
            <p:cNvSpPr txBox="1">
              <a:spLocks noChangeArrowheads="1"/>
            </p:cNvSpPr>
            <p:nvPr/>
          </p:nvSpPr>
          <p:spPr bwMode="auto">
            <a:xfrm>
              <a:off x="2976" y="2822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第三次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</p:grpSp>
      <p:sp>
        <p:nvSpPr>
          <p:cNvPr id="567322" name="Text Box 26"/>
          <p:cNvSpPr txBox="1">
            <a:spLocks noChangeArrowheads="1"/>
          </p:cNvSpPr>
          <p:nvPr/>
        </p:nvSpPr>
        <p:spPr bwMode="auto">
          <a:xfrm>
            <a:off x="2293938" y="5410200"/>
            <a:ext cx="441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程序断点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0" name="日期占位符 2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7EDCCB-4D85-4653-BA2F-A6C41CDEE056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40929D2-92FC-4CBB-AFE8-7C33BAA77C7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7620000" y="332656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20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utoUpdateAnimBg="0"/>
      <p:bldP spid="567299" grpId="0" animBg="1"/>
      <p:bldP spid="567300" grpId="0" animBg="1"/>
      <p:bldP spid="567301" grpId="0" animBg="1"/>
      <p:bldP spid="567302" grpId="0" animBg="1"/>
      <p:bldP spid="567303" grpId="0" animBg="1"/>
      <p:bldP spid="567304" grpId="0" animBg="1"/>
      <p:bldP spid="567305" grpId="0" animBg="1"/>
      <p:bldP spid="567306" grpId="0" animBg="1"/>
      <p:bldP spid="567307" grpId="0" animBg="1"/>
      <p:bldP spid="567308" grpId="0" animBg="1"/>
      <p:bldP spid="567309" grpId="0" animBg="1"/>
      <p:bldP spid="567310" grpId="0" animBg="1"/>
      <p:bldP spid="567311" grpId="0" animBg="1"/>
      <p:bldP spid="567312" grpId="0" autoUpdateAnimBg="0"/>
      <p:bldP spid="567313" grpId="0" autoUpdateAnimBg="0"/>
      <p:bldP spid="567314" grpId="0" autoUpdateAnimBg="0"/>
      <p:bldP spid="567315" grpId="0" autoUpdateAnimBg="0"/>
      <p:bldP spid="567316" grpId="0" autoUpdateAnimBg="0"/>
      <p:bldP spid="567317" grpId="0" autoUpdateAnimBg="0"/>
      <p:bldP spid="5673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696913" y="1295400"/>
            <a:ext cx="5399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断点进栈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696913" y="1981200"/>
            <a:ext cx="4318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断点存入“ 0 ” 地址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4953000" y="198120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1219200" y="2819400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中断周期</a:t>
            </a: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3124200" y="3411538"/>
            <a:ext cx="2159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命令存储器写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24200" y="2819400"/>
            <a:ext cx="1800225" cy="431800"/>
            <a:chOff x="1968" y="1776"/>
            <a:chExt cx="1134" cy="272"/>
          </a:xfrm>
        </p:grpSpPr>
        <p:sp>
          <p:nvSpPr>
            <p:cNvPr id="38938" name="Rectangle 8"/>
            <p:cNvSpPr>
              <a:spLocks noChangeArrowheads="1"/>
            </p:cNvSpPr>
            <p:nvPr/>
          </p:nvSpPr>
          <p:spPr bwMode="auto">
            <a:xfrm>
              <a:off x="1968" y="1776"/>
              <a:ext cx="11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0         </a:t>
              </a:r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MAR</a:t>
              </a: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2201" y="1908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24200" y="4003675"/>
            <a:ext cx="2159000" cy="431800"/>
            <a:chOff x="1968" y="2522"/>
            <a:chExt cx="1360" cy="272"/>
          </a:xfrm>
        </p:grpSpPr>
        <p:sp>
          <p:nvSpPr>
            <p:cNvPr id="38936" name="Rectangle 11"/>
            <p:cNvSpPr>
              <a:spLocks noChangeArrowheads="1"/>
            </p:cNvSpPr>
            <p:nvPr/>
          </p:nvSpPr>
          <p:spPr bwMode="auto">
            <a:xfrm>
              <a:off x="1968" y="2522"/>
              <a:ext cx="136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PC         MDR</a:t>
              </a:r>
            </a:p>
          </p:txBody>
        </p:sp>
        <p:sp>
          <p:nvSpPr>
            <p:cNvPr id="38937" name="Line 12"/>
            <p:cNvSpPr>
              <a:spLocks noChangeShapeType="1"/>
            </p:cNvSpPr>
            <p:nvPr/>
          </p:nvSpPr>
          <p:spPr bwMode="auto">
            <a:xfrm>
              <a:off x="2393" y="2654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4597400"/>
            <a:ext cx="4318000" cy="431800"/>
            <a:chOff x="1968" y="2896"/>
            <a:chExt cx="2720" cy="272"/>
          </a:xfrm>
        </p:grpSpPr>
        <p:sp>
          <p:nvSpPr>
            <p:cNvPr id="38934" name="Rectangle 14"/>
            <p:cNvSpPr>
              <a:spLocks noChangeArrowheads="1"/>
            </p:cNvSpPr>
            <p:nvPr/>
          </p:nvSpPr>
          <p:spPr bwMode="auto">
            <a:xfrm>
              <a:off x="1968" y="2896"/>
              <a:ext cx="272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MDR)         </a:t>
              </a: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存入存储器</a:t>
              </a:r>
            </a:p>
          </p:txBody>
        </p:sp>
        <p:sp>
          <p:nvSpPr>
            <p:cNvPr id="38935" name="Line 15"/>
            <p:cNvSpPr>
              <a:spLocks noChangeShapeType="1"/>
            </p:cNvSpPr>
            <p:nvPr/>
          </p:nvSpPr>
          <p:spPr bwMode="auto">
            <a:xfrm>
              <a:off x="2729" y="3028"/>
              <a:ext cx="295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480" name="Rectangle 16"/>
          <p:cNvSpPr>
            <a:spLocks noChangeArrowheads="1"/>
          </p:cNvSpPr>
          <p:nvPr/>
        </p:nvSpPr>
        <p:spPr bwMode="auto">
          <a:xfrm>
            <a:off x="1219200" y="5283200"/>
            <a:ext cx="6478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三次中断，三个断点都存入 “ 0 ” 地址</a:t>
            </a:r>
          </a:p>
        </p:txBody>
      </p:sp>
      <p:sp>
        <p:nvSpPr>
          <p:cNvPr id="38923" name="Text Box 17"/>
          <p:cNvSpPr txBox="1">
            <a:spLocks noChangeArrowheads="1"/>
          </p:cNvSpPr>
          <p:nvPr/>
        </p:nvSpPr>
        <p:spPr bwMode="auto">
          <a:xfrm>
            <a:off x="228600" y="42545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多重</a:t>
            </a:r>
            <a:r>
              <a:rPr lang="zh-CN" altLang="en-US" sz="3600" dirty="0">
                <a:latin typeface="Times New Roman" panose="02020603050405020304" pitchFamily="18" charset="0"/>
              </a:rPr>
              <a:t>中断的断点保护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22925" y="4003675"/>
            <a:ext cx="2201863" cy="457200"/>
            <a:chOff x="3542" y="2522"/>
            <a:chExt cx="1387" cy="288"/>
          </a:xfrm>
        </p:grpSpPr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3542" y="2522"/>
              <a:ext cx="1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断点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MDR</a:t>
              </a:r>
            </a:p>
          </p:txBody>
        </p:sp>
        <p:sp>
          <p:nvSpPr>
            <p:cNvPr id="38933" name="Line 20"/>
            <p:cNvSpPr>
              <a:spLocks noChangeShapeType="1"/>
            </p:cNvSpPr>
            <p:nvPr/>
          </p:nvSpPr>
          <p:spPr bwMode="auto">
            <a:xfrm>
              <a:off x="4032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19200" y="5881688"/>
            <a:ext cx="4289425" cy="519112"/>
            <a:chOff x="768" y="3705"/>
            <a:chExt cx="2702" cy="327"/>
          </a:xfrm>
        </p:grpSpPr>
        <p:sp>
          <p:nvSpPr>
            <p:cNvPr id="38930" name="Rectangle 22"/>
            <p:cNvSpPr>
              <a:spLocks noChangeArrowheads="1"/>
            </p:cNvSpPr>
            <p:nvPr/>
          </p:nvSpPr>
          <p:spPr bwMode="auto">
            <a:xfrm>
              <a:off x="768" y="3760"/>
              <a:ext cx="3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>
                  <a:solidFill>
                    <a:srgbClr val="0419E0"/>
                  </a:solidFill>
                  <a:latin typeface="Times New Roman" panose="02020603050405020304" pitchFamily="18" charset="0"/>
                </a:rPr>
                <a:t>？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23"/>
            <p:cNvSpPr txBox="1">
              <a:spLocks noChangeArrowheads="1"/>
            </p:cNvSpPr>
            <p:nvPr/>
          </p:nvSpPr>
          <p:spPr bwMode="auto">
            <a:xfrm>
              <a:off x="1104" y="3705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如何保证断点不丢失？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4953000" y="129540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3ECC03-8778-4F13-A8E6-74A28525BEC1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CCB373D-DC23-47E3-B8BC-18452BCCB25A}" type="slidenum">
              <a:rPr lang="zh-CN" altLang="en-US" sz="9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9" name="Rectangle 99"/>
          <p:cNvSpPr>
            <a:spLocks noChangeArrowheads="1"/>
          </p:cNvSpPr>
          <p:nvPr/>
        </p:nvSpPr>
        <p:spPr bwMode="auto">
          <a:xfrm>
            <a:off x="7620000" y="332656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63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7" grpId="0" autoUpdateAnimBg="0"/>
      <p:bldP spid="574468" grpId="0" autoUpdateAnimBg="0"/>
      <p:bldP spid="574469" grpId="0" autoUpdateAnimBg="0"/>
      <p:bldP spid="574470" grpId="0" autoUpdateAnimBg="0"/>
      <p:bldP spid="574480" grpId="0" autoUpdateAnimBg="0"/>
      <p:bldP spid="5744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431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主程序和服务程序抢占 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示意图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505200"/>
            <a:ext cx="8093075" cy="2152650"/>
            <a:chOff x="374" y="2782"/>
            <a:chExt cx="5098" cy="1356"/>
          </a:xfrm>
        </p:grpSpPr>
        <p:grpSp>
          <p:nvGrpSpPr>
            <p:cNvPr id="20501" name="Group 4"/>
            <p:cNvGrpSpPr>
              <a:grpSpLocks/>
            </p:cNvGrpSpPr>
            <p:nvPr/>
          </p:nvGrpSpPr>
          <p:grpSpPr bwMode="auto">
            <a:xfrm>
              <a:off x="1680" y="2782"/>
              <a:ext cx="3792" cy="1356"/>
              <a:chOff x="1680" y="2782"/>
              <a:chExt cx="3792" cy="1356"/>
            </a:xfrm>
          </p:grpSpPr>
          <p:sp>
            <p:nvSpPr>
              <p:cNvPr id="20503" name="Freeform 5"/>
              <p:cNvSpPr>
                <a:spLocks/>
              </p:cNvSpPr>
              <p:nvPr/>
            </p:nvSpPr>
            <p:spPr bwMode="auto">
              <a:xfrm>
                <a:off x="1680" y="3072"/>
                <a:ext cx="3792" cy="528"/>
              </a:xfrm>
              <a:custGeom>
                <a:avLst/>
                <a:gdLst>
                  <a:gd name="T0" fmla="*/ 0 w 3792"/>
                  <a:gd name="T1" fmla="*/ 528 h 528"/>
                  <a:gd name="T2" fmla="*/ 0 w 3792"/>
                  <a:gd name="T3" fmla="*/ 0 h 528"/>
                  <a:gd name="T4" fmla="*/ 912 w 3792"/>
                  <a:gd name="T5" fmla="*/ 0 h 528"/>
                  <a:gd name="T6" fmla="*/ 912 w 3792"/>
                  <a:gd name="T7" fmla="*/ 528 h 528"/>
                  <a:gd name="T8" fmla="*/ 1296 w 3792"/>
                  <a:gd name="T9" fmla="*/ 528 h 528"/>
                  <a:gd name="T10" fmla="*/ 1296 w 3792"/>
                  <a:gd name="T11" fmla="*/ 0 h 528"/>
                  <a:gd name="T12" fmla="*/ 2208 w 3792"/>
                  <a:gd name="T13" fmla="*/ 0 h 528"/>
                  <a:gd name="T14" fmla="*/ 2208 w 3792"/>
                  <a:gd name="T15" fmla="*/ 528 h 528"/>
                  <a:gd name="T16" fmla="*/ 2592 w 3792"/>
                  <a:gd name="T17" fmla="*/ 528 h 528"/>
                  <a:gd name="T18" fmla="*/ 2592 w 3792"/>
                  <a:gd name="T19" fmla="*/ 0 h 528"/>
                  <a:gd name="T20" fmla="*/ 3792 w 3792"/>
                  <a:gd name="T21" fmla="*/ 0 h 5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92"/>
                  <a:gd name="T34" fmla="*/ 0 h 528"/>
                  <a:gd name="T35" fmla="*/ 3792 w 3792"/>
                  <a:gd name="T36" fmla="*/ 528 h 5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92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296" y="528"/>
                    </a:lnTo>
                    <a:lnTo>
                      <a:pt x="1296" y="0"/>
                    </a:lnTo>
                    <a:lnTo>
                      <a:pt x="2208" y="0"/>
                    </a:lnTo>
                    <a:lnTo>
                      <a:pt x="2208" y="528"/>
                    </a:lnTo>
                    <a:lnTo>
                      <a:pt x="2592" y="528"/>
                    </a:lnTo>
                    <a:lnTo>
                      <a:pt x="2592" y="0"/>
                    </a:lnTo>
                    <a:lnTo>
                      <a:pt x="37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Text Box 6"/>
              <p:cNvSpPr txBox="1">
                <a:spLocks noChangeArrowheads="1"/>
              </p:cNvSpPr>
              <p:nvPr/>
            </p:nvSpPr>
            <p:spPr bwMode="auto">
              <a:xfrm>
                <a:off x="1776" y="278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</a:p>
            </p:txBody>
          </p:sp>
          <p:sp>
            <p:nvSpPr>
              <p:cNvPr id="20505" name="Text Box 7"/>
              <p:cNvSpPr txBox="1">
                <a:spLocks noChangeArrowheads="1"/>
              </p:cNvSpPr>
              <p:nvPr/>
            </p:nvSpPr>
            <p:spPr bwMode="auto">
              <a:xfrm>
                <a:off x="3080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</a:p>
            </p:txBody>
          </p:sp>
          <p:sp>
            <p:nvSpPr>
              <p:cNvPr id="20506" name="Text Box 8"/>
              <p:cNvSpPr txBox="1">
                <a:spLocks noChangeArrowheads="1"/>
              </p:cNvSpPr>
              <p:nvPr/>
            </p:nvSpPr>
            <p:spPr bwMode="auto">
              <a:xfrm>
                <a:off x="4232" y="278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准备工作</a:t>
                </a:r>
              </a:p>
            </p:txBody>
          </p:sp>
          <p:sp>
            <p:nvSpPr>
              <p:cNvPr id="20507" name="Text Box 9"/>
              <p:cNvSpPr txBox="1">
                <a:spLocks noChangeArrowheads="1"/>
              </p:cNvSpPr>
              <p:nvPr/>
            </p:nvSpPr>
            <p:spPr bwMode="auto">
              <a:xfrm>
                <a:off x="2486" y="364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传送数据</a:t>
                </a:r>
              </a:p>
            </p:txBody>
          </p:sp>
          <p:sp>
            <p:nvSpPr>
              <p:cNvPr id="20508" name="Text Box 10"/>
              <p:cNvSpPr txBox="1">
                <a:spLocks noChangeArrowheads="1"/>
              </p:cNvSpPr>
              <p:nvPr/>
            </p:nvSpPr>
            <p:spPr bwMode="auto">
              <a:xfrm>
                <a:off x="3752" y="364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传送数据</a:t>
                </a:r>
              </a:p>
            </p:txBody>
          </p:sp>
          <p:sp>
            <p:nvSpPr>
              <p:cNvPr id="20509" name="Text Box 11"/>
              <p:cNvSpPr txBox="1">
                <a:spLocks noChangeArrowheads="1"/>
              </p:cNvSpPr>
              <p:nvPr/>
            </p:nvSpPr>
            <p:spPr bwMode="auto">
              <a:xfrm>
                <a:off x="1815" y="3886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发中断请求</a:t>
                </a:r>
              </a:p>
            </p:txBody>
          </p:sp>
          <p:sp>
            <p:nvSpPr>
              <p:cNvPr id="20510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发中断请求</a:t>
                </a:r>
              </a:p>
            </p:txBody>
          </p:sp>
          <p:sp>
            <p:nvSpPr>
              <p:cNvPr id="20511" name="Line 13"/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14"/>
              <p:cNvSpPr>
                <a:spLocks noChangeShapeType="1"/>
              </p:cNvSpPr>
              <p:nvPr/>
            </p:nvSpPr>
            <p:spPr bwMode="auto">
              <a:xfrm flipV="1">
                <a:off x="3360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02" name="Text Box 15"/>
            <p:cNvSpPr txBox="1">
              <a:spLocks noChangeArrowheads="1"/>
            </p:cNvSpPr>
            <p:nvPr/>
          </p:nvSpPr>
          <p:spPr bwMode="auto">
            <a:xfrm>
              <a:off x="374" y="3033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</p:grp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1279525" y="5781675"/>
            <a:ext cx="7331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宏观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上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工作</a:t>
            </a:r>
          </a:p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微观 </a:t>
            </a:r>
            <a:r>
              <a:rPr lang="zh-CN" altLang="en-US" sz="2800">
                <a:latin typeface="Times New Roman" panose="02020603050405020304" pitchFamily="18" charset="0"/>
              </a:rPr>
              <a:t>上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中断现行程序 </a:t>
            </a:r>
            <a:r>
              <a:rPr lang="zh-CN" altLang="en-US" sz="2800">
                <a:latin typeface="Times New Roman" panose="02020603050405020304" pitchFamily="18" charset="0"/>
              </a:rPr>
              <a:t>为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服务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65125" y="1295400"/>
            <a:ext cx="8313738" cy="2020888"/>
            <a:chOff x="230" y="816"/>
            <a:chExt cx="5237" cy="1273"/>
          </a:xfrm>
        </p:grpSpPr>
        <p:grpSp>
          <p:nvGrpSpPr>
            <p:cNvPr id="20489" name="Group 18"/>
            <p:cNvGrpSpPr>
              <a:grpSpLocks/>
            </p:cNvGrpSpPr>
            <p:nvPr/>
          </p:nvGrpSpPr>
          <p:grpSpPr bwMode="auto">
            <a:xfrm>
              <a:off x="230" y="816"/>
              <a:ext cx="5237" cy="1273"/>
              <a:chOff x="230" y="816"/>
              <a:chExt cx="5237" cy="1273"/>
            </a:xfrm>
          </p:grpSpPr>
          <p:grpSp>
            <p:nvGrpSpPr>
              <p:cNvPr id="20492" name="Group 19"/>
              <p:cNvGrpSpPr>
                <a:grpSpLocks/>
              </p:cNvGrpSpPr>
              <p:nvPr/>
            </p:nvGrpSpPr>
            <p:grpSpPr bwMode="auto">
              <a:xfrm>
                <a:off x="672" y="816"/>
                <a:ext cx="4795" cy="1273"/>
                <a:chOff x="672" y="1296"/>
                <a:chExt cx="4795" cy="1273"/>
              </a:xfrm>
            </p:grpSpPr>
            <p:sp>
              <p:nvSpPr>
                <p:cNvPr id="20494" name="Freeform 20"/>
                <p:cNvSpPr>
                  <a:spLocks/>
                </p:cNvSpPr>
                <p:nvPr/>
              </p:nvSpPr>
              <p:spPr bwMode="auto">
                <a:xfrm>
                  <a:off x="672" y="1586"/>
                  <a:ext cx="4785" cy="531"/>
                </a:xfrm>
                <a:custGeom>
                  <a:avLst/>
                  <a:gdLst>
                    <a:gd name="T0" fmla="*/ 0 w 4785"/>
                    <a:gd name="T1" fmla="*/ 3 h 531"/>
                    <a:gd name="T2" fmla="*/ 981 w 4785"/>
                    <a:gd name="T3" fmla="*/ 3 h 531"/>
                    <a:gd name="T4" fmla="*/ 981 w 4785"/>
                    <a:gd name="T5" fmla="*/ 531 h 531"/>
                    <a:gd name="T6" fmla="*/ 1173 w 4785"/>
                    <a:gd name="T7" fmla="*/ 531 h 531"/>
                    <a:gd name="T8" fmla="*/ 1173 w 4785"/>
                    <a:gd name="T9" fmla="*/ 3 h 531"/>
                    <a:gd name="T10" fmla="*/ 1941 w 4785"/>
                    <a:gd name="T11" fmla="*/ 3 h 531"/>
                    <a:gd name="T12" fmla="*/ 1941 w 4785"/>
                    <a:gd name="T13" fmla="*/ 531 h 531"/>
                    <a:gd name="T14" fmla="*/ 2313 w 4785"/>
                    <a:gd name="T15" fmla="*/ 531 h 531"/>
                    <a:gd name="T16" fmla="*/ 2313 w 4785"/>
                    <a:gd name="T17" fmla="*/ 0 h 531"/>
                    <a:gd name="T18" fmla="*/ 3254 w 4785"/>
                    <a:gd name="T19" fmla="*/ 3 h 531"/>
                    <a:gd name="T20" fmla="*/ 3254 w 4785"/>
                    <a:gd name="T21" fmla="*/ 518 h 531"/>
                    <a:gd name="T22" fmla="*/ 3618 w 4785"/>
                    <a:gd name="T23" fmla="*/ 518 h 531"/>
                    <a:gd name="T24" fmla="*/ 3618 w 4785"/>
                    <a:gd name="T25" fmla="*/ 3 h 531"/>
                    <a:gd name="T26" fmla="*/ 4785 w 4785"/>
                    <a:gd name="T27" fmla="*/ 3 h 5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785"/>
                    <a:gd name="T43" fmla="*/ 0 h 531"/>
                    <a:gd name="T44" fmla="*/ 4785 w 4785"/>
                    <a:gd name="T45" fmla="*/ 531 h 5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785" h="531">
                      <a:moveTo>
                        <a:pt x="0" y="3"/>
                      </a:moveTo>
                      <a:lnTo>
                        <a:pt x="981" y="3"/>
                      </a:lnTo>
                      <a:lnTo>
                        <a:pt x="981" y="531"/>
                      </a:lnTo>
                      <a:lnTo>
                        <a:pt x="1173" y="531"/>
                      </a:lnTo>
                      <a:lnTo>
                        <a:pt x="1173" y="3"/>
                      </a:lnTo>
                      <a:lnTo>
                        <a:pt x="1941" y="3"/>
                      </a:lnTo>
                      <a:lnTo>
                        <a:pt x="1941" y="531"/>
                      </a:lnTo>
                      <a:lnTo>
                        <a:pt x="2313" y="531"/>
                      </a:lnTo>
                      <a:lnTo>
                        <a:pt x="2313" y="0"/>
                      </a:lnTo>
                      <a:lnTo>
                        <a:pt x="3254" y="3"/>
                      </a:lnTo>
                      <a:lnTo>
                        <a:pt x="3254" y="518"/>
                      </a:lnTo>
                      <a:lnTo>
                        <a:pt x="3618" y="518"/>
                      </a:lnTo>
                      <a:lnTo>
                        <a:pt x="3618" y="3"/>
                      </a:lnTo>
                      <a:lnTo>
                        <a:pt x="4785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26" y="1296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主程序</a:t>
                  </a:r>
                </a:p>
              </p:txBody>
            </p:sp>
            <p:sp>
              <p:nvSpPr>
                <p:cNvPr id="2049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7" y="1344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继续执行主程序</a:t>
                  </a:r>
                </a:p>
              </p:txBody>
            </p:sp>
            <p:sp>
              <p:nvSpPr>
                <p:cNvPr id="2049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74" y="2112"/>
                  <a:ext cx="7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启动外设</a:t>
                  </a:r>
                </a:p>
              </p:txBody>
            </p:sp>
            <p:sp>
              <p:nvSpPr>
                <p:cNvPr id="2049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74" y="2123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服务程序</a:t>
                  </a: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（传送数据）</a:t>
                  </a:r>
                </a:p>
              </p:txBody>
            </p:sp>
            <p:sp>
              <p:nvSpPr>
                <p:cNvPr id="2049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70" y="2114"/>
                  <a:ext cx="1092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服务程序</a:t>
                  </a:r>
                </a:p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（传送数据）</a:t>
                  </a:r>
                </a:p>
              </p:txBody>
            </p:sp>
            <p:sp>
              <p:nvSpPr>
                <p:cNvPr id="2050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24" y="1336"/>
                  <a:ext cx="124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继续执行主程序</a:t>
                  </a:r>
                </a:p>
              </p:txBody>
            </p:sp>
          </p:grpSp>
          <p:sp>
            <p:nvSpPr>
              <p:cNvPr id="20493" name="Text Box 27"/>
              <p:cNvSpPr txBox="1">
                <a:spLocks noChangeArrowheads="1"/>
              </p:cNvSpPr>
              <p:nvPr/>
            </p:nvSpPr>
            <p:spPr bwMode="auto">
              <a:xfrm>
                <a:off x="230" y="1017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</p:grpSp>
        <p:sp>
          <p:nvSpPr>
            <p:cNvPr id="20490" name="Freeform 28"/>
            <p:cNvSpPr>
              <a:spLocks/>
            </p:cNvSpPr>
            <p:nvPr/>
          </p:nvSpPr>
          <p:spPr bwMode="auto">
            <a:xfrm>
              <a:off x="2603" y="1635"/>
              <a:ext cx="391" cy="2"/>
            </a:xfrm>
            <a:custGeom>
              <a:avLst/>
              <a:gdLst>
                <a:gd name="T0" fmla="*/ 0 w 391"/>
                <a:gd name="T1" fmla="*/ 2 h 2"/>
                <a:gd name="T2" fmla="*/ 391 w 391"/>
                <a:gd name="T3" fmla="*/ 0 h 2"/>
                <a:gd name="T4" fmla="*/ 0 60000 65536"/>
                <a:gd name="T5" fmla="*/ 0 60000 65536"/>
                <a:gd name="T6" fmla="*/ 0 w 391"/>
                <a:gd name="T7" fmla="*/ 0 h 2"/>
                <a:gd name="T8" fmla="*/ 391 w 39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1" h="2">
                  <a:moveTo>
                    <a:pt x="0" y="2"/>
                  </a:moveTo>
                  <a:lnTo>
                    <a:pt x="391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Freeform 29"/>
            <p:cNvSpPr>
              <a:spLocks/>
            </p:cNvSpPr>
            <p:nvPr/>
          </p:nvSpPr>
          <p:spPr bwMode="auto">
            <a:xfrm>
              <a:off x="3914" y="1625"/>
              <a:ext cx="385" cy="1"/>
            </a:xfrm>
            <a:custGeom>
              <a:avLst/>
              <a:gdLst>
                <a:gd name="T0" fmla="*/ 0 w 385"/>
                <a:gd name="T1" fmla="*/ 0 h 1"/>
                <a:gd name="T2" fmla="*/ 385 w 385"/>
                <a:gd name="T3" fmla="*/ 0 h 1"/>
                <a:gd name="T4" fmla="*/ 0 60000 65536"/>
                <a:gd name="T5" fmla="*/ 0 60000 65536"/>
                <a:gd name="T6" fmla="*/ 0 w 385"/>
                <a:gd name="T7" fmla="*/ 0 h 1"/>
                <a:gd name="T8" fmla="*/ 385 w 38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1">
                  <a:moveTo>
                    <a:pt x="0" y="0"/>
                  </a:moveTo>
                  <a:lnTo>
                    <a:pt x="385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C6983A-7334-4179-B1B9-7C9116DA87D2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81C7F87-1ECF-41C9-B219-3BDE28944D1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1922</Words>
  <Application>Microsoft Office PowerPoint</Application>
  <PresentationFormat>全屏显示(4:3)</PresentationFormat>
  <Paragraphs>639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华文新魏</vt:lpstr>
      <vt:lpstr>宋体</vt:lpstr>
      <vt:lpstr>幼圆</vt:lpstr>
      <vt:lpstr>Arial</vt:lpstr>
      <vt:lpstr>Calibri</vt:lpstr>
      <vt:lpstr>Symbol</vt:lpstr>
      <vt:lpstr>Times New Roman</vt:lpstr>
      <vt:lpstr>Wingdings</vt:lpstr>
      <vt:lpstr>Office 主题​​</vt:lpstr>
      <vt:lpstr>计算机组织与体系结构</vt:lpstr>
      <vt:lpstr>第九章   输入输出系统</vt:lpstr>
      <vt:lpstr>第9章   输入输出系统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第9章   输入输出系统</vt:lpstr>
      <vt:lpstr>9.6 DMA 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通道的功能</vt:lpstr>
      <vt:lpstr>通道的功能</vt:lpstr>
      <vt:lpstr>通道的功能</vt:lpstr>
      <vt:lpstr>通道的功能</vt:lpstr>
      <vt:lpstr>通道的种类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zznobody</cp:lastModifiedBy>
  <cp:revision>2068</cp:revision>
  <cp:lastPrinted>2018-11-29T11:42:53Z</cp:lastPrinted>
  <dcterms:created xsi:type="dcterms:W3CDTF">2113-01-01T00:00:00Z</dcterms:created>
  <dcterms:modified xsi:type="dcterms:W3CDTF">2018-11-29T12:24:12Z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