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5"/>
  </p:handoutMasterIdLst>
  <p:sldIdLst>
    <p:sldId id="256" r:id="rId3"/>
    <p:sldId id="1033" r:id="rId5"/>
    <p:sldId id="1043" r:id="rId6"/>
    <p:sldId id="1193" r:id="rId7"/>
    <p:sldId id="1051" r:id="rId8"/>
    <p:sldId id="1052" r:id="rId9"/>
    <p:sldId id="1053" r:id="rId10"/>
    <p:sldId id="1056" r:id="rId11"/>
    <p:sldId id="1103" r:id="rId12"/>
    <p:sldId id="1057" r:id="rId13"/>
    <p:sldId id="1058" r:id="rId14"/>
    <p:sldId id="1059" r:id="rId15"/>
    <p:sldId id="1060" r:id="rId16"/>
    <p:sldId id="1061" r:id="rId17"/>
    <p:sldId id="1063" r:id="rId18"/>
    <p:sldId id="1064" r:id="rId19"/>
    <p:sldId id="1065" r:id="rId20"/>
    <p:sldId id="1066" r:id="rId21"/>
    <p:sldId id="1067" r:id="rId22"/>
    <p:sldId id="1100" r:id="rId23"/>
    <p:sldId id="1069" r:id="rId24"/>
    <p:sldId id="1070" r:id="rId25"/>
    <p:sldId id="1071" r:id="rId26"/>
    <p:sldId id="1072" r:id="rId27"/>
    <p:sldId id="1073" r:id="rId28"/>
    <p:sldId id="1075" r:id="rId29"/>
    <p:sldId id="1076" r:id="rId30"/>
    <p:sldId id="1077" r:id="rId31"/>
    <p:sldId id="1078" r:id="rId32"/>
    <p:sldId id="1079" r:id="rId33"/>
    <p:sldId id="1152" r:id="rId34"/>
    <p:sldId id="1104" r:id="rId35"/>
    <p:sldId id="1112" r:id="rId36"/>
    <p:sldId id="1113" r:id="rId37"/>
    <p:sldId id="1114" r:id="rId38"/>
    <p:sldId id="1115" r:id="rId39"/>
    <p:sldId id="1116" r:id="rId40"/>
    <p:sldId id="1117" r:id="rId41"/>
    <p:sldId id="1118" r:id="rId42"/>
    <p:sldId id="1119" r:id="rId43"/>
    <p:sldId id="1120" r:id="rId44"/>
    <p:sldId id="1121" r:id="rId45"/>
    <p:sldId id="1122" r:id="rId46"/>
    <p:sldId id="1123" r:id="rId47"/>
    <p:sldId id="1124" r:id="rId48"/>
    <p:sldId id="1125" r:id="rId49"/>
    <p:sldId id="1126" r:id="rId50"/>
    <p:sldId id="1127" r:id="rId51"/>
    <p:sldId id="1128" r:id="rId52"/>
    <p:sldId id="1129" r:id="rId53"/>
    <p:sldId id="1130" r:id="rId54"/>
    <p:sldId id="1131" r:id="rId55"/>
    <p:sldId id="1132" r:id="rId56"/>
    <p:sldId id="1133" r:id="rId57"/>
    <p:sldId id="1134" r:id="rId58"/>
    <p:sldId id="1135" r:id="rId59"/>
    <p:sldId id="1136" r:id="rId60"/>
    <p:sldId id="1137" r:id="rId61"/>
    <p:sldId id="1138" r:id="rId62"/>
    <p:sldId id="1140" r:id="rId63"/>
    <p:sldId id="1141" r:id="rId64"/>
    <p:sldId id="1142" r:id="rId65"/>
    <p:sldId id="1143" r:id="rId66"/>
    <p:sldId id="1144" r:id="rId67"/>
    <p:sldId id="1145" r:id="rId68"/>
    <p:sldId id="1146" r:id="rId69"/>
    <p:sldId id="1147" r:id="rId70"/>
    <p:sldId id="1148" r:id="rId71"/>
    <p:sldId id="1149" r:id="rId72"/>
    <p:sldId id="1150" r:id="rId73"/>
    <p:sldId id="1151" r:id="rId74"/>
  </p:sldIdLst>
  <p:sldSz cx="9144000" cy="6858000" type="screen4x3"/>
  <p:notesSz cx="7099300" cy="10234295"/>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3399"/>
    <a:srgbClr val="3366FF"/>
    <a:srgbClr val="00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0110" autoAdjust="0"/>
  </p:normalViewPr>
  <p:slideViewPr>
    <p:cSldViewPr>
      <p:cViewPr>
        <p:scale>
          <a:sx n="66" d="100"/>
          <a:sy n="66" d="100"/>
        </p:scale>
        <p:origin x="-1445"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461"/>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handoutMaster" Target="handoutMasters/handoutMaster1.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51206"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270" eaLnBrk="0" hangingPunct="0">
              <a:defRPr sz="2000">
                <a:solidFill>
                  <a:schemeClr val="tx1"/>
                </a:solidFill>
                <a:latin typeface="Verdana" panose="020B0604030504040204" pitchFamily="34" charset="0"/>
                <a:ea typeface="宋体" panose="02010600030101010101" pitchFamily="2" charset="-122"/>
              </a:defRPr>
            </a:lvl1pPr>
            <a:lvl2pPr marL="742950" indent="-285750" defTabSz="890270" eaLnBrk="0" hangingPunct="0">
              <a:defRPr sz="2000">
                <a:solidFill>
                  <a:schemeClr val="tx1"/>
                </a:solidFill>
                <a:latin typeface="Verdana" panose="020B0604030504040204" pitchFamily="34" charset="0"/>
                <a:ea typeface="宋体" panose="02010600030101010101" pitchFamily="2" charset="-122"/>
              </a:defRPr>
            </a:lvl2pPr>
            <a:lvl3pPr marL="1143000" indent="-228600" defTabSz="890270" eaLnBrk="0" hangingPunct="0">
              <a:defRPr sz="2000">
                <a:solidFill>
                  <a:schemeClr val="tx1"/>
                </a:solidFill>
                <a:latin typeface="Verdana" panose="020B0604030504040204" pitchFamily="34" charset="0"/>
                <a:ea typeface="宋体" panose="02010600030101010101" pitchFamily="2" charset="-122"/>
              </a:defRPr>
            </a:lvl3pPr>
            <a:lvl4pPr marL="1600200" indent="-228600" defTabSz="890270" eaLnBrk="0" hangingPunct="0">
              <a:defRPr sz="2000">
                <a:solidFill>
                  <a:schemeClr val="tx1"/>
                </a:solidFill>
                <a:latin typeface="Verdana" panose="020B0604030504040204" pitchFamily="34" charset="0"/>
                <a:ea typeface="宋体" panose="02010600030101010101" pitchFamily="2" charset="-122"/>
              </a:defRPr>
            </a:lvl4pPr>
            <a:lvl5pPr marL="2057400" indent="-228600" defTabSz="890270" eaLnBrk="0" hangingPunct="0">
              <a:defRPr sz="2000">
                <a:solidFill>
                  <a:schemeClr val="tx1"/>
                </a:solidFill>
                <a:latin typeface="Verdana" panose="020B0604030504040204" pitchFamily="34" charset="0"/>
                <a:ea typeface="宋体" panose="02010600030101010101" pitchFamily="2" charset="-122"/>
              </a:defRPr>
            </a:lvl5pPr>
            <a:lvl6pPr marL="25146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r" eaLnBrk="1" hangingPunct="1"/>
            <a:fld id="{1A0C3AAE-3A6A-413F-9197-3F295CD43C33}" type="slidenum">
              <a:rPr lang="en-US" altLang="zh-CN" sz="1300">
                <a:solidFill>
                  <a:srgbClr val="000000"/>
                </a:solidFill>
                <a:latin typeface="Times New Roman" panose="02020603050405020304" pitchFamily="18" charset="0"/>
              </a:rPr>
            </a:fld>
            <a:endParaRPr lang="en-US" altLang="zh-CN" sz="1300">
              <a:solidFill>
                <a:srgbClr val="000000"/>
              </a:solidFill>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xfrm>
            <a:off x="711575" y="4861441"/>
            <a:ext cx="567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endParaRPr lang="zh-CN" altLang="en-US" dirty="0" smtClean="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p:sp>
      <p:sp>
        <p:nvSpPr>
          <p:cNvPr id="172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zh-CN" altLang="en-US" sz="600" dirty="0"/>
              <a:t>　　</a:t>
            </a:r>
            <a:endParaRPr lang="zh-CN" altLang="en-US" sz="600" dirty="0"/>
          </a:p>
        </p:txBody>
      </p:sp>
      <p:sp>
        <p:nvSpPr>
          <p:cNvPr id="172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83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55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fld id="{6CC3ABFC-AAAE-442A-8DE5-0958C9B0F287}"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p:sp>
      <p:sp>
        <p:nvSpPr>
          <p:cNvPr id="1730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br>
              <a:rPr lang="zh-CN" altLang="en-US" sz="1000" dirty="0"/>
            </a:br>
            <a:endParaRPr lang="zh-CN" altLang="en-US" sz="1000" dirty="0"/>
          </a:p>
          <a:p>
            <a:pPr>
              <a:lnSpc>
                <a:spcPct val="90000"/>
              </a:lnSpc>
            </a:pPr>
            <a:endParaRPr lang="zh-CN" altLang="en-US" sz="1000" dirty="0"/>
          </a:p>
        </p:txBody>
      </p:sp>
      <p:sp>
        <p:nvSpPr>
          <p:cNvPr id="1730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83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55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fld id="{D96FC909-453F-4A29-8241-448DEB53B47F}"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p:sp>
      <p:sp>
        <p:nvSpPr>
          <p:cNvPr id="174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1740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83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55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fld id="{C5820E82-BCAA-4042-ACAE-2E9C36F4CC3D}"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p:sp>
      <p:sp>
        <p:nvSpPr>
          <p:cNvPr id="1761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176132"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83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55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fld id="{0C8C68F1-E227-4690-8AEA-415A36680EF3}"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p:sp>
      <p:sp>
        <p:nvSpPr>
          <p:cNvPr id="1771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1771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83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55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fld id="{60E55CF1-EE53-4298-9FE6-A6B9FB245000}"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txBox="1">
            <a:spLocks noGrp="1" noChangeArrowheads="1"/>
          </p:cNvSpPr>
          <p:nvPr/>
        </p:nvSpPr>
        <p:spPr bwMode="auto">
          <a:xfrm>
            <a:off x="4021138" y="9721851"/>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77" tIns="48239" rIns="96477" bIns="48239" anchor="b"/>
          <a:lstStyle>
            <a:lvl1pPr defTabSz="890270"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defTabSz="89027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defTabSz="89027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defTabSz="89027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defTabSz="89027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r" eaLnBrk="1" hangingPunct="1"/>
            <a:fld id="{90ACE94A-38D9-44C9-A2BD-D9AA89020151}"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187395" name="Rectangle 2"/>
          <p:cNvSpPr>
            <a:spLocks noGrp="1" noRot="1" noChangeAspect="1" noChangeArrowheads="1" noTextEdit="1"/>
          </p:cNvSpPr>
          <p:nvPr>
            <p:ph type="sldImg"/>
          </p:nvPr>
        </p:nvSpPr>
        <p:spPr/>
      </p:sp>
      <p:sp>
        <p:nvSpPr>
          <p:cNvPr id="187396" name="Rectangle 3"/>
          <p:cNvSpPr>
            <a:spLocks noGrp="1" noChangeArrowheads="1"/>
          </p:cNvSpPr>
          <p:nvPr>
            <p:ph type="body" idx="1"/>
          </p:nvPr>
        </p:nvSpPr>
        <p:spPr>
          <a:xfrm>
            <a:off x="711200" y="4860926"/>
            <a:ext cx="5676900"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77" tIns="48239" rIns="96477" bIns="48239"/>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txBox="1">
            <a:spLocks noGrp="1" noChangeArrowheads="1"/>
          </p:cNvSpPr>
          <p:nvPr/>
        </p:nvSpPr>
        <p:spPr bwMode="auto">
          <a:xfrm>
            <a:off x="4021138" y="9721851"/>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77" tIns="48239" rIns="96477" bIns="48239" anchor="b"/>
          <a:lstStyle>
            <a:lvl1pPr defTabSz="890270"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defTabSz="89027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defTabSz="89027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defTabSz="89027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defTabSz="89027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defTabSz="89027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r" eaLnBrk="1" hangingPunct="1"/>
            <a:fld id="{E5E763F9-4BFD-4002-8E05-044847B50EAE}"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188419" name="Rectangle 2"/>
          <p:cNvSpPr>
            <a:spLocks noGrp="1" noRot="1" noChangeAspect="1" noChangeArrowheads="1" noTextEdit="1"/>
          </p:cNvSpPr>
          <p:nvPr>
            <p:ph type="sldImg"/>
          </p:nvPr>
        </p:nvSpPr>
        <p:spPr/>
      </p:sp>
      <p:sp>
        <p:nvSpPr>
          <p:cNvPr id="188420" name="Rectangle 3"/>
          <p:cNvSpPr>
            <a:spLocks noGrp="1" noChangeArrowheads="1"/>
          </p:cNvSpPr>
          <p:nvPr>
            <p:ph type="body" idx="1"/>
          </p:nvPr>
        </p:nvSpPr>
        <p:spPr>
          <a:xfrm>
            <a:off x="711200" y="4860926"/>
            <a:ext cx="5676900"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77" tIns="48239" rIns="96477" bIns="48239"/>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幻灯片图像占位符 1"/>
          <p:cNvSpPr>
            <a:spLocks noGrp="1" noRot="1" noChangeAspect="1" noTextEdit="1"/>
          </p:cNvSpPr>
          <p:nvPr>
            <p:ph type="sldImg"/>
          </p:nvPr>
        </p:nvSpPr>
        <p:spPr/>
      </p:sp>
      <p:sp>
        <p:nvSpPr>
          <p:cNvPr id="17613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176131"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Tahoma" panose="020B0604030504040204" pitchFamily="34" charset="0"/>
                <a:ea typeface="黑体" panose="02010609060101010101" pitchFamily="49" charset="-122"/>
              </a:defRPr>
            </a:lvl1pPr>
            <a:lvl2pPr marL="804545" indent="-309245">
              <a:defRPr kumimoji="1" sz="2800">
                <a:solidFill>
                  <a:schemeClr val="tx1"/>
                </a:solidFill>
                <a:latin typeface="Tahoma" panose="020B0604030504040204" pitchFamily="34" charset="0"/>
                <a:ea typeface="黑体" panose="02010609060101010101" pitchFamily="49" charset="-122"/>
              </a:defRPr>
            </a:lvl2pPr>
            <a:lvl3pPr marL="1238250" indent="-247650">
              <a:defRPr kumimoji="1" sz="2800">
                <a:solidFill>
                  <a:schemeClr val="tx1"/>
                </a:solidFill>
                <a:latin typeface="Tahoma" panose="020B0604030504040204" pitchFamily="34" charset="0"/>
                <a:ea typeface="黑体" panose="02010609060101010101" pitchFamily="49" charset="-122"/>
              </a:defRPr>
            </a:lvl3pPr>
            <a:lvl4pPr marL="1733550" indent="-247650">
              <a:defRPr kumimoji="1" sz="2800">
                <a:solidFill>
                  <a:schemeClr val="tx1"/>
                </a:solidFill>
                <a:latin typeface="Tahoma" panose="020B0604030504040204" pitchFamily="34" charset="0"/>
                <a:ea typeface="黑体" panose="02010609060101010101" pitchFamily="49" charset="-122"/>
              </a:defRPr>
            </a:lvl4pPr>
            <a:lvl5pPr marL="2228850" indent="-247650">
              <a:defRPr kumimoji="1" sz="2800">
                <a:solidFill>
                  <a:schemeClr val="tx1"/>
                </a:solidFill>
                <a:latin typeface="Tahoma" panose="020B0604030504040204" pitchFamily="34" charset="0"/>
                <a:ea typeface="黑体" panose="02010609060101010101" pitchFamily="49" charset="-122"/>
              </a:defRPr>
            </a:lvl5pPr>
            <a:lvl6pPr marL="2723515" indent="-24765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3218815" indent="-24765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714115" indent="-24765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4209415" indent="-24765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fld id="{8689A309-8602-4A2E-9BA6-8935D97E660C}" type="slidenum">
              <a:rPr lang="en-US" altLang="zh-CN" sz="1400">
                <a:latin typeface="Times New Roman" panose="02020603050405020304" pitchFamily="18" charset="0"/>
                <a:ea typeface="宋体" panose="02010600030101010101" pitchFamily="2" charset="-122"/>
              </a:rPr>
            </a:fld>
            <a:endParaRPr lang="en-US" altLang="zh-CN" sz="14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270" eaLnBrk="0" hangingPunct="0">
              <a:defRPr sz="2000">
                <a:solidFill>
                  <a:schemeClr val="tx1"/>
                </a:solidFill>
                <a:latin typeface="Verdana" panose="020B0604030504040204" pitchFamily="34" charset="0"/>
                <a:ea typeface="宋体" panose="02010600030101010101" pitchFamily="2" charset="-122"/>
              </a:defRPr>
            </a:lvl1pPr>
            <a:lvl2pPr marL="742950" indent="-285750" defTabSz="890270" eaLnBrk="0" hangingPunct="0">
              <a:defRPr sz="2000">
                <a:solidFill>
                  <a:schemeClr val="tx1"/>
                </a:solidFill>
                <a:latin typeface="Verdana" panose="020B0604030504040204" pitchFamily="34" charset="0"/>
                <a:ea typeface="宋体" panose="02010600030101010101" pitchFamily="2" charset="-122"/>
              </a:defRPr>
            </a:lvl2pPr>
            <a:lvl3pPr marL="1143000" indent="-228600" defTabSz="890270" eaLnBrk="0" hangingPunct="0">
              <a:defRPr sz="2000">
                <a:solidFill>
                  <a:schemeClr val="tx1"/>
                </a:solidFill>
                <a:latin typeface="Verdana" panose="020B0604030504040204" pitchFamily="34" charset="0"/>
                <a:ea typeface="宋体" panose="02010600030101010101" pitchFamily="2" charset="-122"/>
              </a:defRPr>
            </a:lvl3pPr>
            <a:lvl4pPr marL="1600200" indent="-228600" defTabSz="890270" eaLnBrk="0" hangingPunct="0">
              <a:defRPr sz="2000">
                <a:solidFill>
                  <a:schemeClr val="tx1"/>
                </a:solidFill>
                <a:latin typeface="Verdana" panose="020B0604030504040204" pitchFamily="34" charset="0"/>
                <a:ea typeface="宋体" panose="02010600030101010101" pitchFamily="2" charset="-122"/>
              </a:defRPr>
            </a:lvl4pPr>
            <a:lvl5pPr marL="2057400" indent="-228600" defTabSz="890270" eaLnBrk="0" hangingPunct="0">
              <a:defRPr sz="2000">
                <a:solidFill>
                  <a:schemeClr val="tx1"/>
                </a:solidFill>
                <a:latin typeface="Verdana" panose="020B0604030504040204" pitchFamily="34" charset="0"/>
                <a:ea typeface="宋体" panose="02010600030101010101" pitchFamily="2" charset="-122"/>
              </a:defRPr>
            </a:lvl5pPr>
            <a:lvl6pPr marL="25146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r" eaLnBrk="1" hangingPunct="1"/>
            <a:fld id="{63C1E8C9-78EE-4C7E-8E4B-23EFDBB1D861}"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xfrm>
            <a:off x="711575" y="4861441"/>
            <a:ext cx="567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270" eaLnBrk="0" hangingPunct="0">
              <a:defRPr sz="2000">
                <a:solidFill>
                  <a:schemeClr val="tx1"/>
                </a:solidFill>
                <a:latin typeface="Verdana" panose="020B0604030504040204" pitchFamily="34" charset="0"/>
                <a:ea typeface="宋体" panose="02010600030101010101" pitchFamily="2" charset="-122"/>
              </a:defRPr>
            </a:lvl1pPr>
            <a:lvl2pPr marL="742950" indent="-285750" defTabSz="890270" eaLnBrk="0" hangingPunct="0">
              <a:defRPr sz="2000">
                <a:solidFill>
                  <a:schemeClr val="tx1"/>
                </a:solidFill>
                <a:latin typeface="Verdana" panose="020B0604030504040204" pitchFamily="34" charset="0"/>
                <a:ea typeface="宋体" panose="02010600030101010101" pitchFamily="2" charset="-122"/>
              </a:defRPr>
            </a:lvl2pPr>
            <a:lvl3pPr marL="1143000" indent="-228600" defTabSz="890270" eaLnBrk="0" hangingPunct="0">
              <a:defRPr sz="2000">
                <a:solidFill>
                  <a:schemeClr val="tx1"/>
                </a:solidFill>
                <a:latin typeface="Verdana" panose="020B0604030504040204" pitchFamily="34" charset="0"/>
                <a:ea typeface="宋体" panose="02010600030101010101" pitchFamily="2" charset="-122"/>
              </a:defRPr>
            </a:lvl3pPr>
            <a:lvl4pPr marL="1600200" indent="-228600" defTabSz="890270" eaLnBrk="0" hangingPunct="0">
              <a:defRPr sz="2000">
                <a:solidFill>
                  <a:schemeClr val="tx1"/>
                </a:solidFill>
                <a:latin typeface="Verdana" panose="020B0604030504040204" pitchFamily="34" charset="0"/>
                <a:ea typeface="宋体" panose="02010600030101010101" pitchFamily="2" charset="-122"/>
              </a:defRPr>
            </a:lvl4pPr>
            <a:lvl5pPr marL="2057400" indent="-228600" defTabSz="890270" eaLnBrk="0" hangingPunct="0">
              <a:defRPr sz="2000">
                <a:solidFill>
                  <a:schemeClr val="tx1"/>
                </a:solidFill>
                <a:latin typeface="Verdana" panose="020B0604030504040204" pitchFamily="34" charset="0"/>
                <a:ea typeface="宋体" panose="02010600030101010101" pitchFamily="2" charset="-122"/>
              </a:defRPr>
            </a:lvl5pPr>
            <a:lvl6pPr marL="25146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r" eaLnBrk="1" hangingPunct="1"/>
            <a:fld id="{BF7DECDE-3A09-443D-A9A8-E65E07AE6C96}"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xfrm>
            <a:off x="711575" y="4861441"/>
            <a:ext cx="567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270" eaLnBrk="0" hangingPunct="0">
              <a:defRPr sz="2000">
                <a:solidFill>
                  <a:schemeClr val="tx1"/>
                </a:solidFill>
                <a:latin typeface="Verdana" panose="020B0604030504040204" pitchFamily="34" charset="0"/>
                <a:ea typeface="宋体" panose="02010600030101010101" pitchFamily="2" charset="-122"/>
              </a:defRPr>
            </a:lvl1pPr>
            <a:lvl2pPr marL="742950" indent="-285750" defTabSz="890270" eaLnBrk="0" hangingPunct="0">
              <a:defRPr sz="2000">
                <a:solidFill>
                  <a:schemeClr val="tx1"/>
                </a:solidFill>
                <a:latin typeface="Verdana" panose="020B0604030504040204" pitchFamily="34" charset="0"/>
                <a:ea typeface="宋体" panose="02010600030101010101" pitchFamily="2" charset="-122"/>
              </a:defRPr>
            </a:lvl2pPr>
            <a:lvl3pPr marL="1143000" indent="-228600" defTabSz="890270" eaLnBrk="0" hangingPunct="0">
              <a:defRPr sz="2000">
                <a:solidFill>
                  <a:schemeClr val="tx1"/>
                </a:solidFill>
                <a:latin typeface="Verdana" panose="020B0604030504040204" pitchFamily="34" charset="0"/>
                <a:ea typeface="宋体" panose="02010600030101010101" pitchFamily="2" charset="-122"/>
              </a:defRPr>
            </a:lvl3pPr>
            <a:lvl4pPr marL="1600200" indent="-228600" defTabSz="890270" eaLnBrk="0" hangingPunct="0">
              <a:defRPr sz="2000">
                <a:solidFill>
                  <a:schemeClr val="tx1"/>
                </a:solidFill>
                <a:latin typeface="Verdana" panose="020B0604030504040204" pitchFamily="34" charset="0"/>
                <a:ea typeface="宋体" panose="02010600030101010101" pitchFamily="2" charset="-122"/>
              </a:defRPr>
            </a:lvl4pPr>
            <a:lvl5pPr marL="2057400" indent="-228600" defTabSz="890270" eaLnBrk="0" hangingPunct="0">
              <a:defRPr sz="2000">
                <a:solidFill>
                  <a:schemeClr val="tx1"/>
                </a:solidFill>
                <a:latin typeface="Verdana" panose="020B0604030504040204" pitchFamily="34" charset="0"/>
                <a:ea typeface="宋体" panose="02010600030101010101" pitchFamily="2" charset="-122"/>
              </a:defRPr>
            </a:lvl5pPr>
            <a:lvl6pPr marL="25146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r" eaLnBrk="1" hangingPunct="1"/>
            <a:fld id="{81E410B7-68FB-4733-AD8B-11606B7DA48B}"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xfrm>
            <a:off x="711575" y="4861441"/>
            <a:ext cx="567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endParaRPr lang="en-US" altLang="zh-CN" dirty="0"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270" eaLnBrk="0" hangingPunct="0">
              <a:defRPr sz="2000">
                <a:solidFill>
                  <a:schemeClr val="tx1"/>
                </a:solidFill>
                <a:latin typeface="Verdana" panose="020B0604030504040204" pitchFamily="34" charset="0"/>
                <a:ea typeface="宋体" panose="02010600030101010101" pitchFamily="2" charset="-122"/>
              </a:defRPr>
            </a:lvl1pPr>
            <a:lvl2pPr marL="742950" indent="-285750" defTabSz="890270" eaLnBrk="0" hangingPunct="0">
              <a:defRPr sz="2000">
                <a:solidFill>
                  <a:schemeClr val="tx1"/>
                </a:solidFill>
                <a:latin typeface="Verdana" panose="020B0604030504040204" pitchFamily="34" charset="0"/>
                <a:ea typeface="宋体" panose="02010600030101010101" pitchFamily="2" charset="-122"/>
              </a:defRPr>
            </a:lvl2pPr>
            <a:lvl3pPr marL="1143000" indent="-228600" defTabSz="890270" eaLnBrk="0" hangingPunct="0">
              <a:defRPr sz="2000">
                <a:solidFill>
                  <a:schemeClr val="tx1"/>
                </a:solidFill>
                <a:latin typeface="Verdana" panose="020B0604030504040204" pitchFamily="34" charset="0"/>
                <a:ea typeface="宋体" panose="02010600030101010101" pitchFamily="2" charset="-122"/>
              </a:defRPr>
            </a:lvl3pPr>
            <a:lvl4pPr marL="1600200" indent="-228600" defTabSz="890270" eaLnBrk="0" hangingPunct="0">
              <a:defRPr sz="2000">
                <a:solidFill>
                  <a:schemeClr val="tx1"/>
                </a:solidFill>
                <a:latin typeface="Verdana" panose="020B0604030504040204" pitchFamily="34" charset="0"/>
                <a:ea typeface="宋体" panose="02010600030101010101" pitchFamily="2" charset="-122"/>
              </a:defRPr>
            </a:lvl4pPr>
            <a:lvl5pPr marL="2057400" indent="-228600" defTabSz="890270" eaLnBrk="0" hangingPunct="0">
              <a:defRPr sz="2000">
                <a:solidFill>
                  <a:schemeClr val="tx1"/>
                </a:solidFill>
                <a:latin typeface="Verdana" panose="020B0604030504040204" pitchFamily="34" charset="0"/>
                <a:ea typeface="宋体" panose="02010600030101010101" pitchFamily="2" charset="-122"/>
              </a:defRPr>
            </a:lvl5pPr>
            <a:lvl6pPr marL="25146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r" eaLnBrk="1" hangingPunct="1"/>
            <a:fld id="{CE63AB8A-EB0B-4CA2-8580-9CAF4EC02BDE}" type="slidenum">
              <a:rPr lang="en-US" altLang="zh-CN" sz="1300">
                <a:solidFill>
                  <a:srgbClr val="000000"/>
                </a:solidFill>
                <a:latin typeface="Times New Roman" panose="02020603050405020304" pitchFamily="18" charset="0"/>
              </a:rPr>
            </a:fld>
            <a:endParaRPr lang="en-US" altLang="zh-CN" sz="1300">
              <a:solidFill>
                <a:srgbClr val="000000"/>
              </a:solidFill>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xfrm>
            <a:off x="711575" y="4861441"/>
            <a:ext cx="567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p:sp>
      <p:sp>
        <p:nvSpPr>
          <p:cNvPr id="181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81252"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83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55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fld id="{C7882963-8ACB-4938-8B42-7E39456D3077}"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4021294" y="9721106"/>
            <a:ext cx="3076363"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nchor="b"/>
          <a:lstStyle>
            <a:lvl1pPr defTabSz="890270" eaLnBrk="0" hangingPunct="0">
              <a:defRPr sz="2000">
                <a:solidFill>
                  <a:schemeClr val="tx1"/>
                </a:solidFill>
                <a:latin typeface="Verdana" panose="020B0604030504040204" pitchFamily="34" charset="0"/>
                <a:ea typeface="宋体" panose="02010600030101010101" pitchFamily="2" charset="-122"/>
              </a:defRPr>
            </a:lvl1pPr>
            <a:lvl2pPr marL="742950" indent="-285750" defTabSz="890270" eaLnBrk="0" hangingPunct="0">
              <a:defRPr sz="2000">
                <a:solidFill>
                  <a:schemeClr val="tx1"/>
                </a:solidFill>
                <a:latin typeface="Verdana" panose="020B0604030504040204" pitchFamily="34" charset="0"/>
                <a:ea typeface="宋体" panose="02010600030101010101" pitchFamily="2" charset="-122"/>
              </a:defRPr>
            </a:lvl2pPr>
            <a:lvl3pPr marL="1143000" indent="-228600" defTabSz="890270" eaLnBrk="0" hangingPunct="0">
              <a:defRPr sz="2000">
                <a:solidFill>
                  <a:schemeClr val="tx1"/>
                </a:solidFill>
                <a:latin typeface="Verdana" panose="020B0604030504040204" pitchFamily="34" charset="0"/>
                <a:ea typeface="宋体" panose="02010600030101010101" pitchFamily="2" charset="-122"/>
              </a:defRPr>
            </a:lvl3pPr>
            <a:lvl4pPr marL="1600200" indent="-228600" defTabSz="890270" eaLnBrk="0" hangingPunct="0">
              <a:defRPr sz="2000">
                <a:solidFill>
                  <a:schemeClr val="tx1"/>
                </a:solidFill>
                <a:latin typeface="Verdana" panose="020B0604030504040204" pitchFamily="34" charset="0"/>
                <a:ea typeface="宋体" panose="02010600030101010101" pitchFamily="2" charset="-122"/>
              </a:defRPr>
            </a:lvl4pPr>
            <a:lvl5pPr marL="2057400" indent="-228600" defTabSz="890270" eaLnBrk="0" hangingPunct="0">
              <a:defRPr sz="2000">
                <a:solidFill>
                  <a:schemeClr val="tx1"/>
                </a:solidFill>
                <a:latin typeface="Verdana" panose="020B0604030504040204" pitchFamily="34" charset="0"/>
                <a:ea typeface="宋体" panose="02010600030101010101" pitchFamily="2" charset="-122"/>
              </a:defRPr>
            </a:lvl5pPr>
            <a:lvl6pPr marL="25146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defTabSz="89027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r" eaLnBrk="1" hangingPunct="1"/>
            <a:fld id="{18CD8B18-99DB-45F4-936C-949C07168843}" type="slidenum">
              <a:rPr lang="en-US" altLang="zh-CN" sz="1300">
                <a:solidFill>
                  <a:srgbClr val="000000"/>
                </a:solidFill>
                <a:latin typeface="Times New Roman" panose="02020603050405020304" pitchFamily="18" charset="0"/>
              </a:rPr>
            </a:fld>
            <a:endParaRPr lang="en-US" altLang="zh-CN" sz="1300">
              <a:solidFill>
                <a:srgbClr val="000000"/>
              </a:solidFill>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xfrm>
            <a:off x="711575" y="4861441"/>
            <a:ext cx="5676153" cy="4605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87" tIns="48244" rIns="96487" bIns="48244"/>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p:sp>
      <p:sp>
        <p:nvSpPr>
          <p:cNvPr id="168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基本体系结构一直没有变化，并行性是提高性能的主要途径。</a:t>
            </a:r>
            <a:endParaRPr lang="zh-CN" altLang="en-US" dirty="0" smtClean="0"/>
          </a:p>
        </p:txBody>
      </p:sp>
      <p:sp>
        <p:nvSpPr>
          <p:cNvPr id="168964" name="幻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83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5565"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fld id="{9E70C7B7-F442-401D-B977-D4BBD5F96DA4}"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layer/Play.exe%20nta/xjd1402.nta%200%200%200%20800%20600%200%200%200%2031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layer/Play.exe%20nta/xjd1401.nta%200%200%200%20800%20600%200%200%200%2031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6.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14.wmf"/><Relationship Id="rId1"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xml"/><Relationship Id="rId2" Type="http://schemas.openxmlformats.org/officeDocument/2006/relationships/image" Target="../media/image17.wmf"/><Relationship Id="rId1" Type="http://schemas.openxmlformats.org/officeDocument/2006/relationships/oleObject" Target="../embeddings/oleObject4.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1.xml"/><Relationship Id="rId4" Type="http://schemas.openxmlformats.org/officeDocument/2006/relationships/image" Target="../media/image19.wmf"/><Relationship Id="rId3" Type="http://schemas.openxmlformats.org/officeDocument/2006/relationships/oleObject" Target="../embeddings/oleObject6.bin"/><Relationship Id="rId2" Type="http://schemas.openxmlformats.org/officeDocument/2006/relationships/image" Target="../media/image18.wmf"/><Relationship Id="rId1"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1.xml"/><Relationship Id="rId4" Type="http://schemas.openxmlformats.org/officeDocument/2006/relationships/image" Target="../media/image21.wmf"/><Relationship Id="rId3" Type="http://schemas.openxmlformats.org/officeDocument/2006/relationships/oleObject" Target="../embeddings/oleObject8.bin"/><Relationship Id="rId2" Type="http://schemas.openxmlformats.org/officeDocument/2006/relationships/image" Target="../media/image20.wmf"/><Relationship Id="rId1" Type="http://schemas.openxmlformats.org/officeDocument/2006/relationships/oleObject" Target="../embeddings/oleObject7.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xml"/><Relationship Id="rId2" Type="http://schemas.openxmlformats.org/officeDocument/2006/relationships/image" Target="../media/image22.wmf"/><Relationship Id="rId1" Type="http://schemas.openxmlformats.org/officeDocument/2006/relationships/oleObject" Target="../embeddings/oleObject9.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xml"/><Relationship Id="rId2" Type="http://schemas.openxmlformats.org/officeDocument/2006/relationships/image" Target="../media/image23.wmf"/><Relationship Id="rId1" Type="http://schemas.openxmlformats.org/officeDocument/2006/relationships/oleObject" Target="../embeddings/oleObject10.bin"/></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xml"/><Relationship Id="rId2" Type="http://schemas.openxmlformats.org/officeDocument/2006/relationships/image" Target="../media/image24.wmf"/><Relationship Id="rId1" Type="http://schemas.openxmlformats.org/officeDocument/2006/relationships/oleObject" Target="../embeddings/oleObject11.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vmlDrawing" Target="../drawings/vmlDrawing10.vml"/><Relationship Id="rId7" Type="http://schemas.openxmlformats.org/officeDocument/2006/relationships/slideLayout" Target="../slideLayouts/slideLayout1.xml"/><Relationship Id="rId6" Type="http://schemas.openxmlformats.org/officeDocument/2006/relationships/image" Target="../media/image27.wmf"/><Relationship Id="rId5" Type="http://schemas.openxmlformats.org/officeDocument/2006/relationships/oleObject" Target="../embeddings/oleObject14.bin"/><Relationship Id="rId4" Type="http://schemas.openxmlformats.org/officeDocument/2006/relationships/image" Target="../media/image26.wmf"/><Relationship Id="rId3" Type="http://schemas.openxmlformats.org/officeDocument/2006/relationships/oleObject" Target="../embeddings/oleObject13.bin"/><Relationship Id="rId2" Type="http://schemas.openxmlformats.org/officeDocument/2006/relationships/image" Target="../media/image25.wmf"/><Relationship Id="rId1"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xml"/><Relationship Id="rId2" Type="http://schemas.openxmlformats.org/officeDocument/2006/relationships/image" Target="../media/image28.wmf"/><Relationship Id="rId1" Type="http://schemas.openxmlformats.org/officeDocument/2006/relationships/oleObject" Target="../embeddings/oleObject15.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1.xml"/><Relationship Id="rId2" Type="http://schemas.openxmlformats.org/officeDocument/2006/relationships/image" Target="../media/image29.wmf"/><Relationship Id="rId1" Type="http://schemas.openxmlformats.org/officeDocument/2006/relationships/oleObject" Target="../embeddings/oleObject16.bin"/></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1.xml"/><Relationship Id="rId2" Type="http://schemas.openxmlformats.org/officeDocument/2006/relationships/image" Target="../media/image30.wmf"/><Relationship Id="rId1" Type="http://schemas.openxmlformats.org/officeDocument/2006/relationships/oleObject" Target="../embeddings/oleObject17.bin"/></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1.xml"/><Relationship Id="rId2" Type="http://schemas.openxmlformats.org/officeDocument/2006/relationships/image" Target="../media/image31.wmf"/><Relationship Id="rId1" Type="http://schemas.openxmlformats.org/officeDocument/2006/relationships/oleObject" Target="../embeddings/oleObject18.bin"/></Relationships>
</file>

<file path=ppt/slides/_rels/slide65.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1.xml"/><Relationship Id="rId4" Type="http://schemas.openxmlformats.org/officeDocument/2006/relationships/image" Target="../media/image33.wmf"/><Relationship Id="rId3" Type="http://schemas.openxmlformats.org/officeDocument/2006/relationships/oleObject" Target="../embeddings/oleObject20.bin"/><Relationship Id="rId2" Type="http://schemas.openxmlformats.org/officeDocument/2006/relationships/image" Target="../media/image32.wmf"/><Relationship Id="rId1" Type="http://schemas.openxmlformats.org/officeDocument/2006/relationships/oleObject" Target="../embeddings/oleObject19.bin"/></Relationships>
</file>

<file path=ppt/slides/_rels/slide66.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1.xml"/><Relationship Id="rId4" Type="http://schemas.openxmlformats.org/officeDocument/2006/relationships/image" Target="../media/image35.wmf"/><Relationship Id="rId3" Type="http://schemas.openxmlformats.org/officeDocument/2006/relationships/oleObject" Target="../embeddings/oleObject22.bin"/><Relationship Id="rId2" Type="http://schemas.openxmlformats.org/officeDocument/2006/relationships/image" Target="../media/image34.wmf"/><Relationship Id="rId1" Type="http://schemas.openxmlformats.org/officeDocument/2006/relationships/oleObject" Target="../embeddings/oleObject21.bin"/></Relationships>
</file>

<file path=ppt/slides/_rels/slide67.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1.xml"/><Relationship Id="rId3" Type="http://schemas.openxmlformats.org/officeDocument/2006/relationships/image" Target="../media/image37.png"/><Relationship Id="rId2" Type="http://schemas.openxmlformats.org/officeDocument/2006/relationships/image" Target="../media/image36.wmf"/><Relationship Id="rId1" Type="http://schemas.openxmlformats.org/officeDocument/2006/relationships/oleObject" Target="../embeddings/oleObject23.bin"/></Relationships>
</file>

<file path=ppt/slides/_rels/slide68.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1.xml"/><Relationship Id="rId4" Type="http://schemas.openxmlformats.org/officeDocument/2006/relationships/image" Target="../media/image39.wmf"/><Relationship Id="rId3" Type="http://schemas.openxmlformats.org/officeDocument/2006/relationships/oleObject" Target="../embeddings/oleObject25.bin"/><Relationship Id="rId2" Type="http://schemas.openxmlformats.org/officeDocument/2006/relationships/image" Target="../media/image38.wmf"/><Relationship Id="rId1" Type="http://schemas.openxmlformats.org/officeDocument/2006/relationships/oleObject" Target="../embeddings/oleObject24.bin"/></Relationships>
</file>

<file path=ppt/slides/_rels/slide69.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1.xml"/><Relationship Id="rId4" Type="http://schemas.openxmlformats.org/officeDocument/2006/relationships/image" Target="../media/image41.wmf"/><Relationship Id="rId3" Type="http://schemas.openxmlformats.org/officeDocument/2006/relationships/oleObject" Target="../embeddings/oleObject27.bin"/><Relationship Id="rId2" Type="http://schemas.openxmlformats.org/officeDocument/2006/relationships/image" Target="../media/image40.wmf"/><Relationship Id="rId1" Type="http://schemas.openxmlformats.org/officeDocument/2006/relationships/oleObject" Target="../embeddings/oleObject26.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endParaRPr lang="zh-CN" altLang="en-US" sz="5400" b="1" smtClean="0"/>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舒燕君</a:t>
            </a:r>
            <a:endParaRPr lang="zh-CN" altLang="en-US" sz="2800"/>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计算机科学与技术学院</a:t>
            </a:r>
            <a:endParaRPr lang="zh-CN" altLang="en-US" sz="2800"/>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dirty="0" smtClean="0">
                <a:effectLst>
                  <a:outerShdw blurRad="38100" dist="38100" dir="2700000" algn="tl">
                    <a:srgbClr val="000000"/>
                  </a:outerShdw>
                </a:effectLst>
                <a:latin typeface="+mj-lt"/>
                <a:ea typeface="+mj-ea"/>
                <a:cs typeface="+mj-cs"/>
              </a:rPr>
              <a:t>第</a:t>
            </a:r>
            <a:r>
              <a:rPr lang="zh-CN" altLang="en-US" sz="4000" kern="0" dirty="0">
                <a:effectLst>
                  <a:outerShdw blurRad="38100" dist="38100" dir="2700000" algn="tl">
                    <a:srgbClr val="000000"/>
                  </a:outerShdw>
                </a:effectLst>
                <a:latin typeface="+mj-lt"/>
                <a:ea typeface="+mj-ea"/>
                <a:cs typeface="+mj-cs"/>
              </a:rPr>
              <a:t>四</a:t>
            </a:r>
            <a:r>
              <a:rPr lang="zh-CN" altLang="en-US" sz="4000" kern="0" dirty="0" smtClean="0">
                <a:effectLst>
                  <a:outerShdw blurRad="38100" dist="38100" dir="2700000" algn="tl">
                    <a:srgbClr val="000000"/>
                  </a:outerShdw>
                </a:effectLst>
                <a:latin typeface="+mj-lt"/>
                <a:ea typeface="+mj-ea"/>
                <a:cs typeface="+mj-cs"/>
              </a:rPr>
              <a:t>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normAutofit/>
          </a:bodyPr>
          <a:lstStyle/>
          <a:p>
            <a:pPr eaLnBrk="1" hangingPunct="1"/>
            <a:r>
              <a:rPr kumimoji="1" lang="en-US" altLang="zh-CN" sz="3600" b="1" dirty="0" smtClean="0">
                <a:latin typeface="+mj-ea"/>
                <a:cs typeface="+mn-cs"/>
              </a:rPr>
              <a:t>2.2.5 </a:t>
            </a:r>
            <a:r>
              <a:rPr kumimoji="1" lang="zh-CN" altLang="en-US" sz="3600" b="1" dirty="0">
                <a:latin typeface="+mj-ea"/>
                <a:cs typeface="+mn-cs"/>
              </a:rPr>
              <a:t>体系结构的发展</a:t>
            </a:r>
            <a:endParaRPr kumimoji="1" lang="zh-CN" altLang="en-US" sz="3600" b="1" dirty="0">
              <a:latin typeface="+mj-ea"/>
              <a:cs typeface="+mn-cs"/>
            </a:endParaRPr>
          </a:p>
        </p:txBody>
      </p:sp>
      <p:sp>
        <p:nvSpPr>
          <p:cNvPr id="17411" name="Rectangle 3"/>
          <p:cNvSpPr>
            <a:spLocks noGrp="1" noChangeArrowheads="1"/>
          </p:cNvSpPr>
          <p:nvPr>
            <p:ph type="body" idx="4294967295"/>
          </p:nvPr>
        </p:nvSpPr>
        <p:spPr/>
        <p:txBody>
          <a:bodyPr/>
          <a:lstStyle/>
          <a:p>
            <a:pPr marL="0" indent="0" eaLnBrk="1" hangingPunct="1">
              <a:lnSpc>
                <a:spcPct val="170000"/>
              </a:lnSpc>
              <a:buNone/>
            </a:pPr>
            <a:r>
              <a:rPr lang="en-US" altLang="zh-CN" sz="2400" b="1" dirty="0" smtClean="0">
                <a:latin typeface="+mj-ea"/>
                <a:ea typeface="+mj-ea"/>
              </a:rPr>
              <a:t>1.</a:t>
            </a:r>
            <a:r>
              <a:rPr lang="zh-CN" altLang="en-US" sz="2400" b="1" dirty="0" smtClean="0">
                <a:latin typeface="+mj-ea"/>
                <a:ea typeface="+mj-ea"/>
              </a:rPr>
              <a:t>分布的</a:t>
            </a:r>
            <a:r>
              <a:rPr lang="en-US" altLang="zh-CN" sz="2400" b="1" dirty="0" smtClean="0">
                <a:latin typeface="+mj-ea"/>
                <a:ea typeface="+mj-ea"/>
              </a:rPr>
              <a:t>IO</a:t>
            </a:r>
            <a:r>
              <a:rPr lang="zh-CN" altLang="en-US" sz="2400" b="1" dirty="0" smtClean="0">
                <a:latin typeface="+mj-ea"/>
                <a:ea typeface="+mj-ea"/>
              </a:rPr>
              <a:t>处理能力。</a:t>
            </a:r>
            <a:endParaRPr lang="zh-CN" altLang="en-US" sz="2400" b="1" dirty="0" smtClean="0">
              <a:latin typeface="+mj-ea"/>
              <a:ea typeface="+mj-ea"/>
            </a:endParaRPr>
          </a:p>
          <a:p>
            <a:pPr marL="0" indent="0" eaLnBrk="1" hangingPunct="1">
              <a:lnSpc>
                <a:spcPct val="170000"/>
              </a:lnSpc>
              <a:buNone/>
            </a:pPr>
            <a:r>
              <a:rPr lang="en-US" altLang="zh-CN" sz="2400" b="1" dirty="0" smtClean="0">
                <a:latin typeface="+mj-ea"/>
                <a:ea typeface="+mj-ea"/>
              </a:rPr>
              <a:t>2.</a:t>
            </a:r>
            <a:r>
              <a:rPr lang="zh-CN" altLang="en-US" sz="2400" b="1" dirty="0" smtClean="0">
                <a:latin typeface="+mj-ea"/>
                <a:ea typeface="+mj-ea"/>
              </a:rPr>
              <a:t>保护的存储器空间。</a:t>
            </a:r>
            <a:endParaRPr lang="zh-CN" altLang="en-US" sz="2400" b="1" dirty="0" smtClean="0">
              <a:latin typeface="+mj-ea"/>
              <a:ea typeface="+mj-ea"/>
            </a:endParaRPr>
          </a:p>
          <a:p>
            <a:pPr marL="0" indent="0" eaLnBrk="1" hangingPunct="1">
              <a:lnSpc>
                <a:spcPct val="170000"/>
              </a:lnSpc>
              <a:buNone/>
            </a:pPr>
            <a:r>
              <a:rPr lang="en-US" altLang="zh-CN" sz="2400" b="1" dirty="0" smtClean="0">
                <a:latin typeface="+mj-ea"/>
                <a:ea typeface="+mj-ea"/>
              </a:rPr>
              <a:t>3.</a:t>
            </a:r>
            <a:r>
              <a:rPr lang="zh-CN" altLang="en-US" sz="2400" b="1" dirty="0" smtClean="0">
                <a:latin typeface="+mj-ea"/>
                <a:ea typeface="+mj-ea"/>
              </a:rPr>
              <a:t>存储器组织结构的发展。</a:t>
            </a:r>
            <a:endParaRPr lang="en-US" altLang="zh-CN" sz="2400" b="1" dirty="0" smtClean="0">
              <a:latin typeface="+mj-ea"/>
              <a:ea typeface="+mj-ea"/>
            </a:endParaRPr>
          </a:p>
          <a:p>
            <a:pPr marL="0" indent="0" eaLnBrk="1" hangingPunct="1">
              <a:lnSpc>
                <a:spcPct val="170000"/>
              </a:lnSpc>
              <a:buNone/>
            </a:pPr>
            <a:r>
              <a:rPr lang="en-US" altLang="zh-CN" sz="2400" b="1" dirty="0" smtClean="0">
                <a:latin typeface="+mj-ea"/>
                <a:ea typeface="+mj-ea"/>
              </a:rPr>
              <a:t>4.</a:t>
            </a:r>
            <a:r>
              <a:rPr lang="zh-CN" altLang="en-US" sz="2400" b="1" dirty="0" smtClean="0">
                <a:latin typeface="+mj-ea"/>
                <a:ea typeface="+mj-ea"/>
              </a:rPr>
              <a:t>并行处理技术</a:t>
            </a:r>
            <a:endParaRPr lang="en-US" altLang="zh-CN" sz="2400" b="1" dirty="0" smtClean="0">
              <a:latin typeface="+mj-ea"/>
              <a:ea typeface="+mj-ea"/>
            </a:endParaRPr>
          </a:p>
          <a:p>
            <a:pPr marL="0" indent="0" eaLnBrk="1" hangingPunct="1">
              <a:lnSpc>
                <a:spcPct val="170000"/>
              </a:lnSpc>
              <a:buNone/>
            </a:pPr>
            <a:r>
              <a:rPr lang="en-US" altLang="zh-CN" sz="2400" b="1" smtClean="0">
                <a:latin typeface="+mj-ea"/>
                <a:ea typeface="+mj-ea"/>
              </a:rPr>
              <a:t>5.</a:t>
            </a:r>
            <a:r>
              <a:rPr lang="zh-CN" altLang="en-US" sz="2400" b="1" smtClean="0">
                <a:latin typeface="+mj-ea"/>
                <a:ea typeface="+mj-ea"/>
              </a:rPr>
              <a:t>指令集</a:t>
            </a:r>
            <a:r>
              <a:rPr lang="zh-CN" altLang="en-US" sz="2400" b="1" dirty="0" smtClean="0">
                <a:latin typeface="+mj-ea"/>
                <a:ea typeface="+mj-ea"/>
              </a:rPr>
              <a:t>发展</a:t>
            </a:r>
            <a:endParaRPr lang="zh-CN" altLang="en-US" sz="2400" b="1" dirty="0" smtClean="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descr="Rectangle: Click to edit Master text styles&#10;Second level&#10;Third level&#10;Fourth level&#10;Fifth level"/>
          <p:cNvSpPr>
            <a:spLocks noGrp="1" noChangeArrowheads="1"/>
          </p:cNvSpPr>
          <p:nvPr>
            <p:ph type="body" idx="1"/>
          </p:nvPr>
        </p:nvSpPr>
        <p:spPr>
          <a:xfrm>
            <a:off x="611560" y="2276872"/>
            <a:ext cx="8134350" cy="3384550"/>
          </a:xfrm>
        </p:spPr>
        <p:txBody>
          <a:bodyPr>
            <a:normAutofit fontScale="85000" lnSpcReduction="10000"/>
          </a:bodyPr>
          <a:lstStyle/>
          <a:p>
            <a:pPr marL="457200" indent="-457200" eaLnBrk="1" hangingPunct="1">
              <a:lnSpc>
                <a:spcPct val="120000"/>
              </a:lnSpc>
            </a:pPr>
            <a:r>
              <a:rPr lang="zh-CN" altLang="en-US" b="1" dirty="0" smtClean="0">
                <a:solidFill>
                  <a:srgbClr val="FF0000"/>
                </a:solidFill>
              </a:rPr>
              <a:t>并行性：</a:t>
            </a:r>
            <a:r>
              <a:rPr lang="zh-CN" altLang="en-US" b="1" dirty="0" smtClean="0"/>
              <a:t>计算机系统在同一时刻或者同一时间间隔内进行多种运算或操作。</a:t>
            </a:r>
            <a:endParaRPr lang="zh-CN" altLang="en-US" b="1" dirty="0" smtClean="0"/>
          </a:p>
          <a:p>
            <a:pPr lvl="2" eaLnBrk="1" hangingPunct="1">
              <a:lnSpc>
                <a:spcPct val="120000"/>
              </a:lnSpc>
              <a:buFont typeface="Wingdings" panose="05000000000000000000" pitchFamily="2" charset="2"/>
              <a:buNone/>
            </a:pPr>
            <a:r>
              <a:rPr lang="zh-CN" altLang="en-US" b="1" dirty="0" smtClean="0"/>
              <a:t>只要在时间上相互重叠，就存在并行性。</a:t>
            </a:r>
            <a:endParaRPr lang="zh-CN" altLang="en-US" b="1" dirty="0" smtClean="0"/>
          </a:p>
          <a:p>
            <a:pPr marL="1085850" lvl="1" indent="-457200" eaLnBrk="1" hangingPunct="1">
              <a:lnSpc>
                <a:spcPct val="120000"/>
              </a:lnSpc>
            </a:pPr>
            <a:r>
              <a:rPr lang="zh-CN" altLang="en-US" b="1" dirty="0" smtClean="0">
                <a:solidFill>
                  <a:srgbClr val="FF0000"/>
                </a:solidFill>
              </a:rPr>
              <a:t>同时性：</a:t>
            </a:r>
            <a:r>
              <a:rPr lang="zh-CN" altLang="en-US" b="1" dirty="0" smtClean="0"/>
              <a:t>两个或两个以上的事件在同一时刻发生。</a:t>
            </a:r>
            <a:endParaRPr lang="zh-CN" altLang="en-US" b="1" dirty="0" smtClean="0"/>
          </a:p>
          <a:p>
            <a:pPr marL="1085850" lvl="1" indent="-457200" eaLnBrk="1" hangingPunct="1">
              <a:lnSpc>
                <a:spcPct val="120000"/>
              </a:lnSpc>
            </a:pPr>
            <a:r>
              <a:rPr lang="zh-CN" altLang="en-US" b="1" dirty="0" smtClean="0">
                <a:solidFill>
                  <a:srgbClr val="FF0000"/>
                </a:solidFill>
              </a:rPr>
              <a:t>并发性：</a:t>
            </a:r>
            <a:r>
              <a:rPr lang="zh-CN" altLang="en-US" b="1" dirty="0" smtClean="0"/>
              <a:t>两个或两个以上的事件在同一时间间隔内发生。 </a:t>
            </a:r>
            <a:endParaRPr lang="zh-CN" altLang="en-US" b="1" dirty="0" smtClean="0"/>
          </a:p>
          <a:p>
            <a:pPr marL="1085850" lvl="1" indent="-457200" eaLnBrk="1" hangingPunct="1">
              <a:buFont typeface="Wingdings" panose="05000000000000000000" pitchFamily="2" charset="2"/>
              <a:buNone/>
            </a:pPr>
            <a:r>
              <a:rPr lang="zh-CN" altLang="en-US" b="1" dirty="0" smtClean="0"/>
              <a:t>                 </a:t>
            </a:r>
            <a:endParaRPr lang="zh-CN" altLang="en-US" b="1" dirty="0" smtClean="0"/>
          </a:p>
        </p:txBody>
      </p:sp>
      <p:sp>
        <p:nvSpPr>
          <p:cNvPr id="40964" name="Text Box 5"/>
          <p:cNvSpPr txBox="1">
            <a:spLocks noChangeArrowheads="1"/>
          </p:cNvSpPr>
          <p:nvPr/>
        </p:nvSpPr>
        <p:spPr bwMode="auto">
          <a:xfrm>
            <a:off x="305444" y="1556792"/>
            <a:ext cx="8496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600" dirty="0">
                <a:solidFill>
                  <a:srgbClr val="0000CC"/>
                </a:solidFill>
                <a:latin typeface="黑体" panose="02010609060101010101" pitchFamily="49" charset="-122"/>
                <a:ea typeface="黑体" panose="02010609060101010101" pitchFamily="49" charset="-122"/>
              </a:rPr>
              <a:t> </a:t>
            </a:r>
            <a:r>
              <a:rPr lang="en-US" altLang="zh-CN" sz="2600" dirty="0">
                <a:latin typeface="黑体" panose="02010609060101010101" pitchFamily="49" charset="-122"/>
                <a:ea typeface="黑体" panose="02010609060101010101" pitchFamily="49" charset="-122"/>
              </a:rPr>
              <a:t>1 </a:t>
            </a:r>
            <a:r>
              <a:rPr lang="zh-CN" altLang="en-US" sz="2600" dirty="0">
                <a:latin typeface="Tahoma" panose="020B0604030504040204" pitchFamily="34" charset="0"/>
                <a:ea typeface="黑体" panose="02010609060101010101" pitchFamily="49" charset="-122"/>
              </a:rPr>
              <a:t>并行性的概念 </a:t>
            </a:r>
            <a:endParaRPr lang="zh-CN" altLang="en-US" sz="2600" dirty="0">
              <a:latin typeface="Tahoma" panose="020B0604030504040204" pitchFamily="34" charset="0"/>
              <a:ea typeface="黑体" panose="02010609060101010101" pitchFamily="49" charset="-122"/>
            </a:endParaRPr>
          </a:p>
        </p:txBody>
      </p:sp>
      <p:sp>
        <p:nvSpPr>
          <p:cNvPr id="5" name="Rectangle 2"/>
          <p:cNvSpPr>
            <a:spLocks noGrp="1" noChangeArrowheads="1"/>
          </p:cNvSpPr>
          <p:nvPr>
            <p:ph type="title" idx="4294967295"/>
          </p:nvPr>
        </p:nvSpPr>
        <p:spPr>
          <a:xfrm>
            <a:off x="457200" y="274638"/>
            <a:ext cx="8229600" cy="1143000"/>
          </a:xfrm>
        </p:spPr>
        <p:txBody>
          <a:bodyPr>
            <a:normAutofit/>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endParaRPr kumimoji="1" lang="zh-CN" altLang="en-US" sz="3600" b="1" dirty="0">
              <a:latin typeface="+mj-ea"/>
              <a:cs typeface="+mn-cs"/>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descr="Rectangle: Click to edit Master text styles&#10;Second level&#10;Third level&#10;Fourth level&#10;Fifth level"/>
          <p:cNvSpPr>
            <a:spLocks noGrp="1" noChangeArrowheads="1"/>
          </p:cNvSpPr>
          <p:nvPr>
            <p:ph type="body" idx="1"/>
          </p:nvPr>
        </p:nvSpPr>
        <p:spPr>
          <a:xfrm>
            <a:off x="685800" y="1219200"/>
            <a:ext cx="8134350" cy="4953000"/>
          </a:xfrm>
        </p:spPr>
        <p:txBody>
          <a:bodyPr/>
          <a:lstStyle/>
          <a:p>
            <a:pPr eaLnBrk="1" hangingPunct="1">
              <a:lnSpc>
                <a:spcPct val="110000"/>
              </a:lnSpc>
            </a:pPr>
            <a:r>
              <a:rPr lang="zh-CN" altLang="en-US" sz="2400" b="1" dirty="0" smtClean="0"/>
              <a:t>从执行程序的角度来看，并行性等级从低到高可分为：</a:t>
            </a:r>
            <a:endParaRPr lang="zh-CN" altLang="en-US" sz="2400" b="1" dirty="0" smtClean="0"/>
          </a:p>
          <a:p>
            <a:pPr marL="1085850" lvl="1" indent="-457200" eaLnBrk="1" hangingPunct="1">
              <a:lnSpc>
                <a:spcPct val="110000"/>
              </a:lnSpc>
            </a:pPr>
            <a:r>
              <a:rPr lang="zh-CN" altLang="en-US" sz="2400" b="1" dirty="0" smtClean="0">
                <a:solidFill>
                  <a:srgbClr val="FF0000"/>
                </a:solidFill>
              </a:rPr>
              <a:t>指令内部并行：</a:t>
            </a:r>
            <a:r>
              <a:rPr lang="zh-CN" altLang="en-US" sz="2400" b="1" dirty="0" smtClean="0"/>
              <a:t>单条指令中各微操作之间的并行。</a:t>
            </a:r>
            <a:endParaRPr lang="zh-CN" altLang="en-US" sz="2400" b="1" dirty="0" smtClean="0"/>
          </a:p>
          <a:p>
            <a:pPr marL="1085850" lvl="1" indent="-457200" eaLnBrk="1" hangingPunct="1">
              <a:lnSpc>
                <a:spcPct val="110000"/>
              </a:lnSpc>
            </a:pPr>
            <a:r>
              <a:rPr lang="zh-CN" altLang="en-US" sz="2400" b="1" dirty="0" smtClean="0">
                <a:solidFill>
                  <a:srgbClr val="FF0000"/>
                </a:solidFill>
              </a:rPr>
              <a:t>指令级并行：</a:t>
            </a:r>
            <a:r>
              <a:rPr lang="zh-CN" altLang="en-US" sz="2400" b="1" dirty="0" smtClean="0"/>
              <a:t>并行执行两条或两条以上的指令。</a:t>
            </a:r>
            <a:endParaRPr lang="zh-CN" altLang="en-US" sz="2400" b="1" dirty="0" smtClean="0"/>
          </a:p>
          <a:p>
            <a:pPr marL="1085850" lvl="1" indent="-457200" eaLnBrk="1" hangingPunct="1">
              <a:lnSpc>
                <a:spcPct val="110000"/>
              </a:lnSpc>
            </a:pPr>
            <a:r>
              <a:rPr lang="zh-CN" altLang="en-US" sz="2400" b="1" dirty="0" smtClean="0">
                <a:solidFill>
                  <a:srgbClr val="FF0000"/>
                </a:solidFill>
              </a:rPr>
              <a:t>线程级并行：</a:t>
            </a:r>
            <a:r>
              <a:rPr lang="zh-CN" altLang="en-US" sz="2400" b="1" dirty="0" smtClean="0"/>
              <a:t>并行执行两个或两个以上的线程。</a:t>
            </a:r>
            <a:endParaRPr lang="zh-CN" altLang="en-US" sz="2400" b="1" dirty="0" smtClean="0"/>
          </a:p>
          <a:p>
            <a:pPr lvl="2" eaLnBrk="1" hangingPunct="1">
              <a:lnSpc>
                <a:spcPct val="110000"/>
              </a:lnSpc>
              <a:buFont typeface="Wingdings" panose="05000000000000000000" pitchFamily="2" charset="2"/>
              <a:buNone/>
            </a:pPr>
            <a:r>
              <a:rPr lang="zh-CN" altLang="en-US" b="1" dirty="0" smtClean="0"/>
              <a:t>      通常是以一个进程内派生的多个线程为调度单位。</a:t>
            </a:r>
            <a:endParaRPr lang="zh-CN" altLang="en-US" b="1" dirty="0" smtClean="0"/>
          </a:p>
          <a:p>
            <a:pPr marL="1085850" lvl="1" indent="-457200" eaLnBrk="1" hangingPunct="1">
              <a:lnSpc>
                <a:spcPct val="110000"/>
              </a:lnSpc>
            </a:pPr>
            <a:r>
              <a:rPr lang="zh-CN" altLang="en-US" sz="2400" b="1" dirty="0" smtClean="0">
                <a:solidFill>
                  <a:srgbClr val="FF0000"/>
                </a:solidFill>
              </a:rPr>
              <a:t>任务级或过程级并行：</a:t>
            </a:r>
            <a:r>
              <a:rPr lang="zh-CN" altLang="en-US" sz="2400" b="1" dirty="0" smtClean="0"/>
              <a:t>并行执行两个或两个以上</a:t>
            </a:r>
            <a:endParaRPr lang="zh-CN" altLang="en-US" sz="2400" b="1" dirty="0" smtClean="0"/>
          </a:p>
          <a:p>
            <a:pPr marL="1085850" lvl="1" indent="-457200" eaLnBrk="1" hangingPunct="1">
              <a:lnSpc>
                <a:spcPct val="110000"/>
              </a:lnSpc>
              <a:buFont typeface="Wingdings" panose="05000000000000000000" pitchFamily="2" charset="2"/>
              <a:buNone/>
            </a:pPr>
            <a:r>
              <a:rPr lang="zh-CN" altLang="en-US" sz="2400" b="1" dirty="0" smtClean="0"/>
              <a:t>     的过程或任务（程序段），</a:t>
            </a:r>
            <a:r>
              <a:rPr lang="zh-CN" altLang="en-US" b="1" dirty="0" smtClean="0"/>
              <a:t> </a:t>
            </a:r>
            <a:r>
              <a:rPr lang="zh-CN" altLang="en-US" sz="2400" b="1" dirty="0"/>
              <a:t>以子程序或进程为调度单元。</a:t>
            </a:r>
            <a:endParaRPr lang="zh-CN" altLang="en-US" sz="2400" b="1" dirty="0"/>
          </a:p>
          <a:p>
            <a:pPr marL="1085850" lvl="1" indent="-457200" eaLnBrk="1" hangingPunct="1">
              <a:lnSpc>
                <a:spcPct val="110000"/>
              </a:lnSpc>
            </a:pPr>
            <a:r>
              <a:rPr lang="zh-CN" altLang="en-US" sz="2400" b="1" dirty="0" smtClean="0">
                <a:solidFill>
                  <a:srgbClr val="FF0000"/>
                </a:solidFill>
              </a:rPr>
              <a:t>作业或程序级并行：</a:t>
            </a:r>
            <a:r>
              <a:rPr lang="zh-CN" altLang="en-US" sz="2400" b="1" dirty="0" smtClean="0"/>
              <a:t>并行执行两个或两个以上的</a:t>
            </a:r>
            <a:endParaRPr lang="zh-CN" altLang="en-US" sz="2400" b="1" dirty="0" smtClean="0"/>
          </a:p>
          <a:p>
            <a:pPr marL="1085850" lvl="1" indent="-457200" eaLnBrk="1" hangingPunct="1">
              <a:lnSpc>
                <a:spcPct val="110000"/>
              </a:lnSpc>
              <a:buFont typeface="Wingdings" panose="05000000000000000000" pitchFamily="2" charset="2"/>
              <a:buNone/>
            </a:pPr>
            <a:r>
              <a:rPr lang="zh-CN" altLang="en-US" sz="2400" b="1" dirty="0" smtClean="0"/>
              <a:t>     作业或程序。 </a:t>
            </a:r>
            <a:endParaRPr lang="zh-CN" altLang="en-US" sz="2400" b="1" dirty="0" smtClean="0"/>
          </a:p>
        </p:txBody>
      </p:sp>
      <p:sp>
        <p:nvSpPr>
          <p:cNvPr id="3" name="Rectangle 2"/>
          <p:cNvSpPr>
            <a:spLocks noGrp="1" noChangeArrowheads="1"/>
          </p:cNvSpPr>
          <p:nvPr>
            <p:ph type="title" idx="4294967295"/>
          </p:nvPr>
        </p:nvSpPr>
        <p:spPr>
          <a:xfrm>
            <a:off x="467544" y="116632"/>
            <a:ext cx="8229600" cy="1143000"/>
          </a:xfrm>
        </p:spPr>
        <p:txBody>
          <a:bodyPr>
            <a:normAutofit/>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endParaRPr kumimoji="1" lang="zh-CN" altLang="en-US" sz="3600" b="1" dirty="0">
              <a:latin typeface="+mj-ea"/>
              <a:cs typeface="+mn-cs"/>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descr="Rectangle: Click to edit Master text styles&#10;Second level&#10;Third level&#10;Fourth level&#10;Fifth level"/>
          <p:cNvSpPr>
            <a:spLocks noGrp="1" noChangeArrowheads="1"/>
          </p:cNvSpPr>
          <p:nvPr>
            <p:ph type="body" idx="1"/>
          </p:nvPr>
        </p:nvSpPr>
        <p:spPr>
          <a:xfrm>
            <a:off x="683568" y="1268760"/>
            <a:ext cx="8208912" cy="5233988"/>
          </a:xfrm>
        </p:spPr>
        <p:txBody>
          <a:bodyPr/>
          <a:lstStyle/>
          <a:p>
            <a:pPr eaLnBrk="1" hangingPunct="1"/>
            <a:r>
              <a:rPr lang="zh-CN" altLang="en-US" sz="2400" b="1" dirty="0" smtClean="0"/>
              <a:t>从处理数据的角度来看，</a:t>
            </a:r>
            <a:r>
              <a:rPr lang="zh-CN" altLang="en-US" sz="2400" b="1" dirty="0" smtClean="0">
                <a:hlinkClick r:id="rId1" action="ppaction://program"/>
              </a:rPr>
              <a:t>并行性等级</a:t>
            </a:r>
            <a:r>
              <a:rPr lang="zh-CN" altLang="en-US" sz="2400" b="1" dirty="0" smtClean="0"/>
              <a:t>从低到高可分为：</a:t>
            </a:r>
            <a:endParaRPr lang="zh-CN" altLang="en-US" sz="2400" b="1" dirty="0" smtClean="0"/>
          </a:p>
          <a:p>
            <a:pPr marL="1085850" lvl="1" indent="-457200" eaLnBrk="1" hangingPunct="1"/>
            <a:r>
              <a:rPr lang="zh-CN" altLang="en-US" sz="2400" b="1" dirty="0"/>
              <a:t>字串位串：</a:t>
            </a:r>
            <a:r>
              <a:rPr lang="zh-CN" altLang="en-US" sz="2400" b="1" dirty="0" smtClean="0"/>
              <a:t>每次只对一个字的一位进行处理。</a:t>
            </a:r>
            <a:endParaRPr lang="zh-CN" altLang="en-US" sz="2400" b="1" dirty="0" smtClean="0"/>
          </a:p>
          <a:p>
            <a:pPr marL="720090" lvl="2" indent="0" eaLnBrk="1" hangingPunct="1">
              <a:buNone/>
            </a:pPr>
            <a:r>
              <a:rPr lang="zh-CN" altLang="en-US" b="1" dirty="0">
                <a:solidFill>
                  <a:srgbClr val="C00000"/>
                </a:solidFill>
              </a:rPr>
              <a:t> </a:t>
            </a:r>
            <a:r>
              <a:rPr lang="zh-CN" altLang="en-US" b="1" dirty="0" smtClean="0">
                <a:solidFill>
                  <a:srgbClr val="C00000"/>
                </a:solidFill>
              </a:rPr>
              <a:t>    </a:t>
            </a:r>
            <a:r>
              <a:rPr lang="zh-CN" altLang="en-US" b="1" i="1" dirty="0" smtClean="0">
                <a:solidFill>
                  <a:srgbClr val="C00000"/>
                </a:solidFill>
              </a:rPr>
              <a:t>最基本的串行处理方式，不存在并行性。</a:t>
            </a:r>
            <a:endParaRPr lang="zh-CN" altLang="en-US" b="1" i="1" dirty="0" smtClean="0">
              <a:solidFill>
                <a:srgbClr val="C00000"/>
              </a:solidFill>
            </a:endParaRPr>
          </a:p>
          <a:p>
            <a:pPr marL="1085850" lvl="1" indent="-457200" eaLnBrk="1" hangingPunct="1"/>
            <a:r>
              <a:rPr lang="zh-CN" altLang="en-US" sz="2400" b="1" dirty="0"/>
              <a:t>字串位并：</a:t>
            </a:r>
            <a:r>
              <a:rPr lang="zh-CN" altLang="en-US" sz="2400" b="1" dirty="0" smtClean="0"/>
              <a:t>同时对一个字的全部位进行处理，不</a:t>
            </a:r>
            <a:endParaRPr lang="zh-CN" altLang="en-US" sz="2400" b="1" dirty="0" smtClean="0"/>
          </a:p>
          <a:p>
            <a:pPr marL="1085850" lvl="1" indent="-457200" eaLnBrk="1" hangingPunct="1">
              <a:buFont typeface="Wingdings" panose="05000000000000000000" pitchFamily="2" charset="2"/>
              <a:buNone/>
            </a:pPr>
            <a:r>
              <a:rPr lang="zh-CN" altLang="en-US" sz="2400" b="1" dirty="0" smtClean="0"/>
              <a:t>       同字之间是串行的。</a:t>
            </a:r>
            <a:endParaRPr lang="zh-CN" altLang="en-US" sz="2400" b="1" dirty="0" smtClean="0"/>
          </a:p>
          <a:p>
            <a:pPr lvl="2" eaLnBrk="1" hangingPunct="1">
              <a:buFont typeface="Wingdings" panose="05000000000000000000" pitchFamily="2" charset="2"/>
              <a:buNone/>
            </a:pPr>
            <a:r>
              <a:rPr lang="zh-CN" altLang="en-US" b="1" dirty="0" smtClean="0"/>
              <a:t>   </a:t>
            </a:r>
            <a:r>
              <a:rPr lang="zh-CN" altLang="en-US" b="1" i="1" dirty="0" smtClean="0">
                <a:solidFill>
                  <a:srgbClr val="C00000"/>
                </a:solidFill>
              </a:rPr>
              <a:t>开始出现并行性。</a:t>
            </a:r>
            <a:endParaRPr lang="zh-CN" altLang="en-US" b="1" i="1" dirty="0" smtClean="0">
              <a:solidFill>
                <a:srgbClr val="C00000"/>
              </a:solidFill>
            </a:endParaRPr>
          </a:p>
          <a:p>
            <a:pPr marL="1085850" lvl="1" indent="-457200" eaLnBrk="1" hangingPunct="1"/>
            <a:r>
              <a:rPr lang="zh-CN" altLang="en-US" sz="2400" b="1" dirty="0"/>
              <a:t>字并位串：</a:t>
            </a:r>
            <a:r>
              <a:rPr lang="zh-CN" altLang="en-US" sz="2400" b="1" dirty="0" smtClean="0"/>
              <a:t>同时对许多字的同一位（称为</a:t>
            </a:r>
            <a:r>
              <a:rPr lang="zh-CN" altLang="en-US" sz="2400" b="1" dirty="0" smtClean="0">
                <a:solidFill>
                  <a:srgbClr val="FF0000"/>
                </a:solidFill>
              </a:rPr>
              <a:t>位片</a:t>
            </a:r>
            <a:r>
              <a:rPr lang="zh-CN" altLang="en-US" sz="2400" b="1" dirty="0" smtClean="0"/>
              <a:t>）</a:t>
            </a:r>
            <a:endParaRPr lang="zh-CN" altLang="en-US" sz="2400" b="1" dirty="0" smtClean="0"/>
          </a:p>
          <a:p>
            <a:pPr marL="1085850" lvl="1" indent="-457200" eaLnBrk="1" hangingPunct="1">
              <a:buFont typeface="Wingdings" panose="05000000000000000000" pitchFamily="2" charset="2"/>
              <a:buNone/>
            </a:pPr>
            <a:r>
              <a:rPr lang="zh-CN" altLang="en-US" sz="2400" b="1" dirty="0" smtClean="0"/>
              <a:t>       进行处理。</a:t>
            </a:r>
            <a:endParaRPr lang="zh-CN" altLang="en-US" sz="2400" b="1" dirty="0" smtClean="0"/>
          </a:p>
          <a:p>
            <a:pPr lvl="2" eaLnBrk="1" hangingPunct="1">
              <a:buFont typeface="Wingdings" panose="05000000000000000000" pitchFamily="2" charset="2"/>
              <a:buNone/>
            </a:pPr>
            <a:r>
              <a:rPr lang="zh-CN" altLang="en-US" b="1" dirty="0" smtClean="0"/>
              <a:t>    </a:t>
            </a:r>
            <a:r>
              <a:rPr lang="zh-CN" altLang="en-US" b="1" i="1" dirty="0" smtClean="0">
                <a:solidFill>
                  <a:srgbClr val="C00000"/>
                </a:solidFill>
              </a:rPr>
              <a:t>具有较高的并行性。</a:t>
            </a:r>
            <a:endParaRPr lang="zh-CN" altLang="en-US" b="1" i="1" dirty="0" smtClean="0">
              <a:solidFill>
                <a:srgbClr val="C00000"/>
              </a:solidFill>
            </a:endParaRPr>
          </a:p>
          <a:p>
            <a:pPr marL="1085850" lvl="1" indent="-457200" eaLnBrk="1" hangingPunct="1"/>
            <a:r>
              <a:rPr lang="zh-CN" altLang="en-US" sz="2400" b="1" dirty="0"/>
              <a:t>全并行：</a:t>
            </a:r>
            <a:r>
              <a:rPr lang="zh-CN" altLang="en-US" sz="2400" b="1" dirty="0" smtClean="0"/>
              <a:t>同时对许多字的全部位或部分位进行处理。</a:t>
            </a:r>
            <a:endParaRPr lang="zh-CN" altLang="en-US" sz="2400" b="1" dirty="0" smtClean="0"/>
          </a:p>
          <a:p>
            <a:pPr lvl="2" eaLnBrk="1" hangingPunct="1">
              <a:buFont typeface="Wingdings" panose="05000000000000000000" pitchFamily="2" charset="2"/>
              <a:buNone/>
            </a:pPr>
            <a:r>
              <a:rPr lang="zh-CN" altLang="en-US" b="1" dirty="0" smtClean="0"/>
              <a:t>   </a:t>
            </a:r>
            <a:r>
              <a:rPr lang="zh-CN" altLang="en-US" b="1" i="1" dirty="0" smtClean="0">
                <a:solidFill>
                  <a:srgbClr val="C00000"/>
                </a:solidFill>
              </a:rPr>
              <a:t>最高一级的并行。</a:t>
            </a:r>
            <a:endParaRPr lang="zh-CN" altLang="en-US" b="1" i="1" dirty="0" smtClean="0">
              <a:solidFill>
                <a:srgbClr val="C00000"/>
              </a:solidFill>
            </a:endParaRPr>
          </a:p>
        </p:txBody>
      </p:sp>
      <p:sp>
        <p:nvSpPr>
          <p:cNvPr id="4" name="Rectangle 2"/>
          <p:cNvSpPr>
            <a:spLocks noGrp="1" noChangeArrowheads="1"/>
          </p:cNvSpPr>
          <p:nvPr>
            <p:ph type="title" idx="4294967295"/>
          </p:nvPr>
        </p:nvSpPr>
        <p:spPr>
          <a:xfrm>
            <a:off x="395536" y="44624"/>
            <a:ext cx="8229600" cy="1143000"/>
          </a:xfrm>
        </p:spPr>
        <p:txBody>
          <a:bodyPr>
            <a:normAutofit/>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endParaRPr kumimoji="1" lang="zh-CN" altLang="en-US" sz="3600" b="1" dirty="0">
              <a:latin typeface="+mj-ea"/>
              <a:cs typeface="+mn-cs"/>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365811" y="1268760"/>
            <a:ext cx="84963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marL="457200" indent="-457200" eaLnBrk="1" hangingPunct="1">
              <a:spcBef>
                <a:spcPct val="50000"/>
              </a:spcBef>
              <a:buFont typeface="Arial" panose="020B0604020202020204" pitchFamily="34" charset="0"/>
              <a:buChar char="•"/>
            </a:pPr>
            <a:r>
              <a:rPr lang="zh-CN" altLang="en-US" sz="2600" dirty="0" smtClean="0">
                <a:latin typeface="+mj-ea"/>
                <a:ea typeface="+mj-ea"/>
              </a:rPr>
              <a:t>计算机系统</a:t>
            </a:r>
            <a:r>
              <a:rPr lang="zh-CN" altLang="en-US" sz="2600" dirty="0">
                <a:latin typeface="+mj-ea"/>
                <a:ea typeface="+mj-ea"/>
              </a:rPr>
              <a:t>结构</a:t>
            </a:r>
            <a:r>
              <a:rPr lang="zh-CN" altLang="en-US" sz="2600" dirty="0" smtClean="0">
                <a:latin typeface="+mj-ea"/>
                <a:ea typeface="+mj-ea"/>
              </a:rPr>
              <a:t>的</a:t>
            </a:r>
            <a:r>
              <a:rPr lang="en-US" altLang="zh-CN" sz="2600" dirty="0">
                <a:latin typeface="+mj-ea"/>
                <a:ea typeface="+mj-ea"/>
              </a:rPr>
              <a:t>Flynn</a:t>
            </a:r>
            <a:r>
              <a:rPr lang="zh-CN" altLang="en-US" sz="2600" dirty="0">
                <a:latin typeface="+mj-ea"/>
                <a:ea typeface="+mj-ea"/>
              </a:rPr>
              <a:t>分类法 </a:t>
            </a:r>
            <a:endParaRPr lang="zh-CN" altLang="en-US" sz="2600" dirty="0">
              <a:latin typeface="+mj-ea"/>
              <a:ea typeface="+mj-ea"/>
            </a:endParaRPr>
          </a:p>
        </p:txBody>
      </p:sp>
      <p:sp>
        <p:nvSpPr>
          <p:cNvPr id="7" name="Rectangle 2"/>
          <p:cNvSpPr>
            <a:spLocks noGrp="1" noChangeArrowheads="1"/>
          </p:cNvSpPr>
          <p:nvPr>
            <p:ph type="title" idx="4294967295"/>
          </p:nvPr>
        </p:nvSpPr>
        <p:spPr>
          <a:xfrm>
            <a:off x="395536" y="44624"/>
            <a:ext cx="8229600" cy="1143000"/>
          </a:xfrm>
        </p:spPr>
        <p:txBody>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endParaRPr kumimoji="1" lang="zh-CN" altLang="en-US" sz="3600" b="1" dirty="0">
              <a:latin typeface="+mj-ea"/>
              <a:cs typeface="+mn-cs"/>
            </a:endParaRPr>
          </a:p>
        </p:txBody>
      </p:sp>
      <p:sp>
        <p:nvSpPr>
          <p:cNvPr id="6" name="Rectangle 3" descr="Rectangle: Click to edit Master text styles&#10;Second level&#10;Third level&#10;Fourth level&#10;Fifth level"/>
          <p:cNvSpPr txBox="1">
            <a:spLocks noChangeArrowheads="1"/>
          </p:cNvSpPr>
          <p:nvPr/>
        </p:nvSpPr>
        <p:spPr bwMode="auto">
          <a:xfrm>
            <a:off x="107504" y="1916832"/>
            <a:ext cx="8928992"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085850" lvl="1" indent="-457200"/>
            <a:r>
              <a:rPr lang="en-US" altLang="zh-CN" sz="2400" b="1" dirty="0" smtClean="0">
                <a:latin typeface="+mj-ea"/>
                <a:ea typeface="+mj-ea"/>
              </a:rPr>
              <a:t>Flynn</a:t>
            </a:r>
            <a:r>
              <a:rPr lang="zh-CN" altLang="en-US" sz="2400" b="1" dirty="0" smtClean="0">
                <a:latin typeface="+mj-ea"/>
                <a:ea typeface="+mj-ea"/>
              </a:rPr>
              <a:t>分类法 按照指令和数据的关系，把计算机系统的结构分为</a:t>
            </a:r>
            <a:r>
              <a:rPr lang="en-US" altLang="zh-CN" sz="2400" b="1" dirty="0" smtClean="0">
                <a:solidFill>
                  <a:srgbClr val="6600FF"/>
                </a:solidFill>
                <a:latin typeface="+mj-ea"/>
                <a:ea typeface="+mj-ea"/>
              </a:rPr>
              <a:t>4</a:t>
            </a:r>
            <a:r>
              <a:rPr lang="zh-CN" altLang="en-US" sz="2400" b="1" dirty="0" smtClean="0">
                <a:latin typeface="+mj-ea"/>
                <a:ea typeface="+mj-ea"/>
              </a:rPr>
              <a:t>类</a:t>
            </a:r>
            <a:endParaRPr lang="zh-CN" altLang="en-US" sz="2400" b="1" dirty="0" smtClean="0">
              <a:latin typeface="+mj-ea"/>
              <a:ea typeface="+mj-ea"/>
            </a:endParaRPr>
          </a:p>
          <a:p>
            <a:pPr lvl="2" eaLnBrk="1" hangingPunct="1"/>
            <a:r>
              <a:rPr lang="zh-CN" altLang="en-US" b="1" dirty="0" smtClean="0">
                <a:latin typeface="+mj-ea"/>
                <a:ea typeface="+mj-ea"/>
              </a:rPr>
              <a:t>单指令流单数据流</a:t>
            </a:r>
            <a:r>
              <a:rPr lang="en-US" altLang="zh-CN" b="1" dirty="0" smtClean="0">
                <a:solidFill>
                  <a:srgbClr val="6600FF"/>
                </a:solidFill>
                <a:latin typeface="+mj-ea"/>
                <a:ea typeface="+mj-ea"/>
              </a:rPr>
              <a:t>SISD</a:t>
            </a:r>
            <a:endParaRPr lang="en-US" altLang="zh-CN" b="1" dirty="0" smtClean="0">
              <a:solidFill>
                <a:srgbClr val="6600FF"/>
              </a:solidFill>
              <a:latin typeface="+mj-ea"/>
              <a:ea typeface="+mj-ea"/>
            </a:endParaRPr>
          </a:p>
          <a:p>
            <a:pPr lvl="2" eaLnBrk="1" hangingPunct="1">
              <a:buFont typeface="Wingdings" panose="05000000000000000000" pitchFamily="2" charset="2"/>
              <a:buNone/>
            </a:pPr>
            <a:r>
              <a:rPr lang="zh-CN" altLang="en-US" b="1" dirty="0" smtClean="0">
                <a:latin typeface="+mj-ea"/>
                <a:ea typeface="+mj-ea"/>
              </a:rPr>
              <a:t>（</a:t>
            </a:r>
            <a:r>
              <a:rPr lang="en-US" altLang="zh-CN" b="1" dirty="0" smtClean="0">
                <a:latin typeface="+mj-ea"/>
                <a:ea typeface="+mj-ea"/>
              </a:rPr>
              <a:t>Single Instruction stream Single Data stream</a:t>
            </a:r>
            <a:r>
              <a:rPr lang="zh-CN" altLang="en-US" b="1" dirty="0" smtClean="0">
                <a:latin typeface="+mj-ea"/>
                <a:ea typeface="+mj-ea"/>
              </a:rPr>
              <a:t>）</a:t>
            </a:r>
            <a:endParaRPr lang="zh-CN" altLang="en-US" b="1" dirty="0" smtClean="0">
              <a:latin typeface="+mj-ea"/>
              <a:ea typeface="+mj-ea"/>
            </a:endParaRPr>
          </a:p>
          <a:p>
            <a:pPr lvl="2" eaLnBrk="1" hangingPunct="1"/>
            <a:r>
              <a:rPr lang="zh-CN" altLang="en-US" b="1" dirty="0" smtClean="0">
                <a:latin typeface="+mj-ea"/>
                <a:ea typeface="+mj-ea"/>
              </a:rPr>
              <a:t>单指令流多数据流</a:t>
            </a:r>
            <a:r>
              <a:rPr lang="en-US" altLang="zh-CN" b="1" dirty="0" smtClean="0">
                <a:solidFill>
                  <a:srgbClr val="6600FF"/>
                </a:solidFill>
                <a:latin typeface="+mj-ea"/>
                <a:ea typeface="+mj-ea"/>
              </a:rPr>
              <a:t>SIMD</a:t>
            </a:r>
            <a:endParaRPr lang="en-US" altLang="zh-CN" b="1" dirty="0" smtClean="0">
              <a:solidFill>
                <a:srgbClr val="6600FF"/>
              </a:solidFill>
              <a:latin typeface="+mj-ea"/>
              <a:ea typeface="+mj-ea"/>
            </a:endParaRPr>
          </a:p>
          <a:p>
            <a:pPr lvl="2" eaLnBrk="1" hangingPunct="1">
              <a:buFont typeface="Wingdings" panose="05000000000000000000" pitchFamily="2" charset="2"/>
              <a:buNone/>
            </a:pPr>
            <a:r>
              <a:rPr lang="zh-CN" altLang="en-US" b="1" dirty="0" smtClean="0">
                <a:latin typeface="+mj-ea"/>
                <a:ea typeface="+mj-ea"/>
              </a:rPr>
              <a:t>（</a:t>
            </a:r>
            <a:r>
              <a:rPr lang="en-US" altLang="zh-CN" b="1" dirty="0" smtClean="0">
                <a:latin typeface="+mj-ea"/>
                <a:ea typeface="+mj-ea"/>
              </a:rPr>
              <a:t>Single Instruction stream Multiple Data stream</a:t>
            </a:r>
            <a:r>
              <a:rPr lang="zh-CN" altLang="en-US" b="1" dirty="0" smtClean="0">
                <a:latin typeface="+mj-ea"/>
                <a:ea typeface="+mj-ea"/>
              </a:rPr>
              <a:t>）</a:t>
            </a:r>
            <a:endParaRPr lang="zh-CN" altLang="en-US" b="1" dirty="0" smtClean="0">
              <a:latin typeface="+mj-ea"/>
              <a:ea typeface="+mj-ea"/>
            </a:endParaRPr>
          </a:p>
          <a:p>
            <a:pPr lvl="2" eaLnBrk="1" hangingPunct="1"/>
            <a:r>
              <a:rPr lang="zh-CN" altLang="en-US" b="1" dirty="0" smtClean="0">
                <a:latin typeface="+mj-ea"/>
                <a:ea typeface="+mj-ea"/>
              </a:rPr>
              <a:t>多指令流单数据流</a:t>
            </a:r>
            <a:r>
              <a:rPr lang="en-US" altLang="zh-CN" b="1" dirty="0" smtClean="0">
                <a:solidFill>
                  <a:srgbClr val="6600FF"/>
                </a:solidFill>
                <a:latin typeface="+mj-ea"/>
                <a:ea typeface="+mj-ea"/>
              </a:rPr>
              <a:t>MISD</a:t>
            </a:r>
            <a:endParaRPr lang="en-US" altLang="zh-CN" b="1" dirty="0" smtClean="0">
              <a:solidFill>
                <a:srgbClr val="6600FF"/>
              </a:solidFill>
              <a:latin typeface="+mj-ea"/>
              <a:ea typeface="+mj-ea"/>
            </a:endParaRPr>
          </a:p>
          <a:p>
            <a:pPr lvl="2" eaLnBrk="1" hangingPunct="1">
              <a:buFont typeface="Wingdings" panose="05000000000000000000" pitchFamily="2" charset="2"/>
              <a:buNone/>
            </a:pPr>
            <a:r>
              <a:rPr lang="zh-CN" altLang="en-US" b="1" dirty="0" smtClean="0">
                <a:latin typeface="+mj-ea"/>
                <a:ea typeface="+mj-ea"/>
              </a:rPr>
              <a:t>（</a:t>
            </a:r>
            <a:r>
              <a:rPr lang="en-US" altLang="zh-CN" b="1" dirty="0" smtClean="0">
                <a:latin typeface="+mj-ea"/>
                <a:ea typeface="+mj-ea"/>
              </a:rPr>
              <a:t>Multiple Instruction stream Single Data stream</a:t>
            </a:r>
            <a:r>
              <a:rPr lang="zh-CN" altLang="en-US" b="1" dirty="0" smtClean="0">
                <a:latin typeface="+mj-ea"/>
                <a:ea typeface="+mj-ea"/>
              </a:rPr>
              <a:t>）</a:t>
            </a:r>
            <a:endParaRPr lang="zh-CN" altLang="en-US" b="1" dirty="0" smtClean="0">
              <a:latin typeface="+mj-ea"/>
              <a:ea typeface="+mj-ea"/>
            </a:endParaRPr>
          </a:p>
          <a:p>
            <a:pPr lvl="2" eaLnBrk="1" hangingPunct="1"/>
            <a:r>
              <a:rPr lang="zh-CN" altLang="en-US" b="1" dirty="0" smtClean="0">
                <a:latin typeface="+mj-ea"/>
                <a:ea typeface="+mj-ea"/>
              </a:rPr>
              <a:t>多指令流多数据流</a:t>
            </a:r>
            <a:r>
              <a:rPr lang="en-US" altLang="zh-CN" b="1" dirty="0" smtClean="0">
                <a:solidFill>
                  <a:srgbClr val="6600FF"/>
                </a:solidFill>
                <a:latin typeface="+mj-ea"/>
                <a:ea typeface="+mj-ea"/>
              </a:rPr>
              <a:t>MIMD</a:t>
            </a:r>
            <a:endParaRPr lang="en-US" altLang="zh-CN" b="1" dirty="0" smtClean="0">
              <a:solidFill>
                <a:srgbClr val="6600FF"/>
              </a:solidFill>
              <a:latin typeface="+mj-ea"/>
              <a:ea typeface="+mj-ea"/>
            </a:endParaRPr>
          </a:p>
          <a:p>
            <a:pPr lvl="2" eaLnBrk="1" hangingPunct="1">
              <a:buFont typeface="Wingdings" panose="05000000000000000000" pitchFamily="2" charset="2"/>
              <a:buNone/>
            </a:pPr>
            <a:r>
              <a:rPr lang="zh-CN" altLang="en-US" b="1" dirty="0" smtClean="0">
                <a:latin typeface="+mj-ea"/>
                <a:ea typeface="+mj-ea"/>
              </a:rPr>
              <a:t>（</a:t>
            </a:r>
            <a:r>
              <a:rPr lang="en-US" altLang="zh-CN" b="1" dirty="0" smtClean="0">
                <a:latin typeface="+mj-ea"/>
                <a:ea typeface="+mj-ea"/>
              </a:rPr>
              <a:t>Multiple Instruction stream Multiple Data stream</a:t>
            </a:r>
            <a:r>
              <a:rPr lang="zh-CN" altLang="en-US" b="1" dirty="0" smtClean="0">
                <a:latin typeface="+mj-ea"/>
                <a:ea typeface="+mj-ea"/>
              </a:rPr>
              <a:t>） </a:t>
            </a:r>
            <a:endParaRPr lang="zh-CN" altLang="en-US" b="1" dirty="0" smtClean="0">
              <a:latin typeface="+mj-ea"/>
              <a:ea typeface="+mj-ea"/>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descr="Rectangle: Click to edit Master text styles&#10;Second level&#10;Third level&#10;Fourth level&#10;Fifth level"/>
          <p:cNvSpPr>
            <a:spLocks noGrp="1" noChangeArrowheads="1"/>
          </p:cNvSpPr>
          <p:nvPr>
            <p:ph type="body" idx="1"/>
          </p:nvPr>
        </p:nvSpPr>
        <p:spPr>
          <a:xfrm>
            <a:off x="892011" y="1687955"/>
            <a:ext cx="7772400" cy="4327525"/>
          </a:xfrm>
        </p:spPr>
        <p:txBody>
          <a:bodyPr/>
          <a:lstStyle/>
          <a:p>
            <a:pPr marL="457200" indent="-457200" eaLnBrk="1" hangingPunct="1">
              <a:buFont typeface="Wingdings" panose="05000000000000000000" pitchFamily="2" charset="2"/>
              <a:buNone/>
            </a:pPr>
            <a:r>
              <a:rPr lang="zh-CN" altLang="en-US" sz="2800" dirty="0" smtClean="0">
                <a:hlinkClick r:id="rId1" action="ppaction://program"/>
              </a:rPr>
              <a:t>三种途径：</a:t>
            </a:r>
            <a:endParaRPr lang="zh-CN" altLang="en-US" sz="2800" dirty="0" smtClean="0"/>
          </a:p>
          <a:p>
            <a:pPr marL="0" indent="0" eaLnBrk="1" hangingPunct="1">
              <a:buNone/>
            </a:pPr>
            <a:r>
              <a:rPr lang="zh-CN" altLang="en-US" sz="2400" dirty="0" smtClean="0">
                <a:solidFill>
                  <a:srgbClr val="FF0000"/>
                </a:solidFill>
              </a:rPr>
              <a:t>（</a:t>
            </a:r>
            <a:r>
              <a:rPr lang="en-US" altLang="zh-CN" sz="2400" dirty="0" smtClean="0">
                <a:solidFill>
                  <a:srgbClr val="FF0000"/>
                </a:solidFill>
              </a:rPr>
              <a:t>1</a:t>
            </a:r>
            <a:r>
              <a:rPr lang="zh-CN" altLang="en-US" sz="2400" dirty="0" smtClean="0">
                <a:solidFill>
                  <a:srgbClr val="FF0000"/>
                </a:solidFill>
              </a:rPr>
              <a:t>）时间重叠</a:t>
            </a:r>
            <a:endParaRPr lang="zh-CN" altLang="en-US" sz="2400" dirty="0" smtClean="0">
              <a:solidFill>
                <a:srgbClr val="FF0000"/>
              </a:solidFill>
            </a:endParaRPr>
          </a:p>
          <a:p>
            <a:pPr marL="367030" lvl="1" indent="0" eaLnBrk="1" hangingPunct="1">
              <a:buFont typeface="Wingdings" panose="05000000000000000000" pitchFamily="2" charset="2"/>
              <a:buNone/>
            </a:pPr>
            <a:r>
              <a:rPr lang="zh-CN" altLang="en-US" sz="2400" dirty="0" smtClean="0"/>
              <a:t>      引入时间因素，让多个处理过程在时间上相互错开，轮流重叠地使用同一套硬件设备的各个部分，以加快硬件周转而赢得速度。</a:t>
            </a:r>
            <a:endParaRPr lang="zh-CN" altLang="en-US" sz="2400" dirty="0" smtClean="0"/>
          </a:p>
          <a:p>
            <a:pPr marL="0" indent="0" eaLnBrk="1" hangingPunct="1">
              <a:buNone/>
            </a:pPr>
            <a:r>
              <a:rPr lang="zh-CN" altLang="en-US" sz="2400" dirty="0" smtClean="0">
                <a:solidFill>
                  <a:srgbClr val="FF0000"/>
                </a:solidFill>
              </a:rPr>
              <a:t>（</a:t>
            </a:r>
            <a:r>
              <a:rPr lang="en-US" altLang="zh-CN" sz="2400" dirty="0" smtClean="0">
                <a:solidFill>
                  <a:srgbClr val="FF0000"/>
                </a:solidFill>
              </a:rPr>
              <a:t>2</a:t>
            </a:r>
            <a:r>
              <a:rPr lang="zh-CN" altLang="en-US" sz="2400" dirty="0" smtClean="0">
                <a:solidFill>
                  <a:srgbClr val="FF0000"/>
                </a:solidFill>
              </a:rPr>
              <a:t>）资源重复</a:t>
            </a:r>
            <a:endParaRPr lang="zh-CN" altLang="en-US" sz="2400" dirty="0" smtClean="0">
              <a:solidFill>
                <a:srgbClr val="FF0000"/>
              </a:solidFill>
            </a:endParaRPr>
          </a:p>
          <a:p>
            <a:pPr marL="367030" lvl="1" indent="0" eaLnBrk="1" hangingPunct="1">
              <a:buFont typeface="Wingdings" panose="05000000000000000000" pitchFamily="2" charset="2"/>
              <a:buNone/>
            </a:pPr>
            <a:r>
              <a:rPr lang="zh-CN" altLang="en-US" sz="2400" dirty="0"/>
              <a:t> </a:t>
            </a:r>
            <a:r>
              <a:rPr lang="zh-CN" altLang="en-US" sz="2400" dirty="0" smtClean="0"/>
              <a:t>     引入</a:t>
            </a:r>
            <a:r>
              <a:rPr lang="zh-CN" altLang="en-US" sz="2400" dirty="0"/>
              <a:t>空间因素，以数量取胜。通过重复设置硬件资源，大幅度地提高计算机系统的性能。</a:t>
            </a:r>
            <a:endParaRPr lang="zh-CN" altLang="en-US" sz="2400" dirty="0"/>
          </a:p>
        </p:txBody>
      </p:sp>
      <p:sp>
        <p:nvSpPr>
          <p:cNvPr id="44035" name="Text Box 4"/>
          <p:cNvSpPr txBox="1">
            <a:spLocks noChangeArrowheads="1"/>
          </p:cNvSpPr>
          <p:nvPr/>
        </p:nvSpPr>
        <p:spPr bwMode="auto">
          <a:xfrm>
            <a:off x="396180" y="1124744"/>
            <a:ext cx="8496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2600" dirty="0">
                <a:latin typeface="黑体" panose="02010609060101010101" pitchFamily="49" charset="-122"/>
                <a:ea typeface="黑体" panose="02010609060101010101" pitchFamily="49" charset="-122"/>
              </a:rPr>
              <a:t>2 </a:t>
            </a:r>
            <a:r>
              <a:rPr lang="zh-CN" altLang="en-US" sz="2600" dirty="0">
                <a:latin typeface="黑体" panose="02010609060101010101" pitchFamily="49" charset="-122"/>
                <a:ea typeface="黑体" panose="02010609060101010101" pitchFamily="49" charset="-122"/>
              </a:rPr>
              <a:t>提高</a:t>
            </a:r>
            <a:r>
              <a:rPr lang="zh-CN" altLang="en-US" sz="2600" dirty="0">
                <a:latin typeface="Tahoma" panose="020B0604030504040204" pitchFamily="34" charset="0"/>
                <a:ea typeface="黑体" panose="02010609060101010101" pitchFamily="49" charset="-122"/>
              </a:rPr>
              <a:t>并行性的技术途径 </a:t>
            </a:r>
            <a:endParaRPr lang="zh-CN" altLang="en-US" sz="2600" dirty="0">
              <a:latin typeface="Tahoma" panose="020B0604030504040204" pitchFamily="34" charset="0"/>
              <a:ea typeface="黑体" panose="02010609060101010101" pitchFamily="49" charset="-122"/>
            </a:endParaRPr>
          </a:p>
        </p:txBody>
      </p:sp>
      <p:sp>
        <p:nvSpPr>
          <p:cNvPr id="44036" name="Rectangle 3" descr="Rectangle: Click to edit Master text styles&#10;Second level&#10;Third level&#10;Fourth level&#10;Fifth level"/>
          <p:cNvSpPr txBox="1">
            <a:spLocks noChangeArrowheads="1"/>
          </p:cNvSpPr>
          <p:nvPr/>
        </p:nvSpPr>
        <p:spPr bwMode="auto">
          <a:xfrm>
            <a:off x="925290" y="5085184"/>
            <a:ext cx="77724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800" b="1">
                <a:solidFill>
                  <a:schemeClr val="tx1"/>
                </a:solidFill>
                <a:latin typeface="宋体" panose="02010600030101010101" pitchFamily="2" charset="-122"/>
                <a:ea typeface="宋体" panose="02010600030101010101" pitchFamily="2" charset="-122"/>
              </a:defRPr>
            </a:lvl1pPr>
            <a:lvl2pPr marL="1085850" indent="-45720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marL="0" indent="0" eaLnBrk="1" hangingPunct="1">
              <a:lnSpc>
                <a:spcPct val="120000"/>
              </a:lnSpc>
              <a:spcBef>
                <a:spcPct val="20000"/>
              </a:spcBef>
              <a:buClr>
                <a:schemeClr val="tx1"/>
              </a:buClr>
            </a:pPr>
            <a:r>
              <a:rPr lang="zh-CN" altLang="en-US" sz="2400" b="0" dirty="0">
                <a:solidFill>
                  <a:srgbClr val="FF0000"/>
                </a:solidFill>
                <a:latin typeface="+mn-lt"/>
                <a:ea typeface="+mn-ea"/>
              </a:rPr>
              <a:t>（</a:t>
            </a:r>
            <a:r>
              <a:rPr lang="en-US" altLang="zh-CN" sz="2400" b="0" dirty="0">
                <a:solidFill>
                  <a:srgbClr val="FF0000"/>
                </a:solidFill>
                <a:latin typeface="+mn-lt"/>
                <a:ea typeface="+mn-ea"/>
              </a:rPr>
              <a:t>3</a:t>
            </a:r>
            <a:r>
              <a:rPr lang="zh-CN" altLang="en-US" sz="2400" b="0" dirty="0">
                <a:solidFill>
                  <a:srgbClr val="FF0000"/>
                </a:solidFill>
                <a:latin typeface="+mn-lt"/>
                <a:ea typeface="+mn-ea"/>
              </a:rPr>
              <a:t>）资源共享</a:t>
            </a:r>
            <a:endParaRPr lang="zh-CN" altLang="en-US" sz="2400" b="0" dirty="0">
              <a:solidFill>
                <a:srgbClr val="FF0000"/>
              </a:solidFill>
              <a:latin typeface="+mn-lt"/>
              <a:ea typeface="+mn-ea"/>
            </a:endParaRPr>
          </a:p>
          <a:p>
            <a:pPr marL="367030" lvl="1" indent="0" eaLnBrk="1" hangingPunct="1">
              <a:spcBef>
                <a:spcPct val="20000"/>
              </a:spcBef>
              <a:buClr>
                <a:schemeClr val="tx1"/>
              </a:buClr>
              <a:buSzPct val="90000"/>
              <a:buFont typeface="Wingdings" panose="05000000000000000000" pitchFamily="2" charset="2"/>
              <a:buNone/>
            </a:pPr>
            <a:r>
              <a:rPr lang="zh-CN" altLang="en-US" sz="2400" b="0" dirty="0">
                <a:latin typeface="Tahoma" panose="020B0604030504040204" pitchFamily="34" charset="0"/>
                <a:ea typeface="黑体" panose="02010609060101010101" pitchFamily="49" charset="-122"/>
              </a:rPr>
              <a:t>    </a:t>
            </a:r>
            <a:r>
              <a:rPr lang="zh-CN" altLang="en-US" sz="2400" b="0" dirty="0" smtClean="0">
                <a:latin typeface="+mn-lt"/>
                <a:ea typeface="+mn-ea"/>
              </a:rPr>
              <a:t>这</a:t>
            </a:r>
            <a:r>
              <a:rPr lang="zh-CN" altLang="en-US" sz="2400" b="0" dirty="0">
                <a:latin typeface="+mn-lt"/>
                <a:ea typeface="+mn-ea"/>
              </a:rPr>
              <a:t>是一种软件方法，它使多个任务按一定</a:t>
            </a:r>
            <a:r>
              <a:rPr lang="zh-CN" altLang="en-US" sz="2400" b="0" dirty="0" smtClean="0">
                <a:latin typeface="+mn-lt"/>
                <a:ea typeface="+mn-ea"/>
              </a:rPr>
              <a:t>时间顺序</a:t>
            </a:r>
            <a:r>
              <a:rPr lang="zh-CN" altLang="en-US" sz="2400" b="0" dirty="0">
                <a:latin typeface="+mn-lt"/>
                <a:ea typeface="+mn-ea"/>
              </a:rPr>
              <a:t>轮流</a:t>
            </a:r>
            <a:r>
              <a:rPr lang="zh-CN" altLang="en-US" sz="2400" b="0" dirty="0" smtClean="0">
                <a:latin typeface="+mn-lt"/>
                <a:ea typeface="+mn-ea"/>
              </a:rPr>
              <a:t>使用 同</a:t>
            </a:r>
            <a:r>
              <a:rPr lang="zh-CN" altLang="en-US" sz="2400" b="0" dirty="0">
                <a:latin typeface="+mn-lt"/>
                <a:ea typeface="+mn-ea"/>
              </a:rPr>
              <a:t>一套硬件设备。 </a:t>
            </a:r>
            <a:endParaRPr lang="zh-CN" altLang="en-US" sz="2400" b="0" dirty="0">
              <a:latin typeface="+mn-lt"/>
              <a:ea typeface="+mn-ea"/>
            </a:endParaRPr>
          </a:p>
        </p:txBody>
      </p:sp>
      <p:sp>
        <p:nvSpPr>
          <p:cNvPr id="5" name="Rectangle 2"/>
          <p:cNvSpPr>
            <a:spLocks noGrp="1" noChangeArrowheads="1"/>
          </p:cNvSpPr>
          <p:nvPr>
            <p:ph type="title" idx="4294967295"/>
          </p:nvPr>
        </p:nvSpPr>
        <p:spPr>
          <a:xfrm>
            <a:off x="395536" y="53752"/>
            <a:ext cx="8229600" cy="1143000"/>
          </a:xfrm>
        </p:spPr>
        <p:txBody>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endParaRPr kumimoji="1" lang="zh-CN" altLang="en-US" sz="3600" b="1" dirty="0">
              <a:latin typeface="+mj-ea"/>
              <a:cs typeface="+mn-cs"/>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descr="Rectangle: Click to edit Master text styles&#10;Second level&#10;Third level&#10;Fourth level&#10;Fifth level"/>
          <p:cNvSpPr>
            <a:spLocks noGrp="1" noChangeArrowheads="1"/>
          </p:cNvSpPr>
          <p:nvPr>
            <p:ph type="body" idx="1"/>
          </p:nvPr>
        </p:nvSpPr>
        <p:spPr>
          <a:xfrm>
            <a:off x="685800" y="1844675"/>
            <a:ext cx="7772400" cy="4327525"/>
          </a:xfrm>
        </p:spPr>
        <p:txBody>
          <a:bodyPr>
            <a:normAutofit/>
          </a:bodyPr>
          <a:lstStyle/>
          <a:p>
            <a:pPr marL="0" indent="0" eaLnBrk="1" hangingPunct="1">
              <a:buNone/>
            </a:pPr>
            <a:r>
              <a:rPr lang="zh-CN" altLang="en-US" sz="2800" b="1" dirty="0" smtClean="0"/>
              <a:t>      </a:t>
            </a:r>
            <a:r>
              <a:rPr lang="zh-CN" altLang="en-US" sz="2400" b="1" dirty="0" smtClean="0"/>
              <a:t>在发展高性能单处理机过程中，起主导作用的是时间重叠原理。</a:t>
            </a:r>
            <a:endParaRPr lang="en-US" altLang="zh-CN" sz="2400" b="1" dirty="0" smtClean="0"/>
          </a:p>
          <a:p>
            <a:pPr marL="0" indent="0" eaLnBrk="1" hangingPunct="1">
              <a:buNone/>
            </a:pPr>
            <a:r>
              <a:rPr lang="zh-CN" altLang="en-US" sz="2400" b="1" dirty="0" smtClean="0"/>
              <a:t>       实现时间重叠的基础：</a:t>
            </a:r>
            <a:r>
              <a:rPr lang="zh-CN" altLang="en-US" sz="2400" b="1" dirty="0" smtClean="0">
                <a:solidFill>
                  <a:srgbClr val="D60093"/>
                </a:solidFill>
              </a:rPr>
              <a:t>部件功能专用化</a:t>
            </a:r>
            <a:endParaRPr lang="zh-CN" altLang="en-US" sz="2400" b="1" dirty="0" smtClean="0">
              <a:solidFill>
                <a:srgbClr val="D60093"/>
              </a:solidFill>
            </a:endParaRPr>
          </a:p>
          <a:p>
            <a:pPr marL="424815" lvl="2" eaLnBrk="1" hangingPunct="1">
              <a:buFont typeface="Wingdings" panose="05000000000000000000" pitchFamily="2" charset="2"/>
              <a:buChar char="ü"/>
            </a:pPr>
            <a:r>
              <a:rPr lang="zh-CN" altLang="en-US" b="1" dirty="0" smtClean="0"/>
              <a:t> 把一件工作按功能分割为若干相互联系的部分；</a:t>
            </a:r>
            <a:endParaRPr lang="zh-CN" altLang="en-US" b="1" dirty="0" smtClean="0"/>
          </a:p>
          <a:p>
            <a:pPr marL="424815" lvl="2" eaLnBrk="1" hangingPunct="1">
              <a:buFont typeface="Wingdings" panose="05000000000000000000" pitchFamily="2" charset="2"/>
              <a:buChar char="ü"/>
            </a:pPr>
            <a:r>
              <a:rPr lang="zh-CN" altLang="en-US" b="1" dirty="0" smtClean="0"/>
              <a:t> 把每一部分指定给专门的部件完成；</a:t>
            </a:r>
            <a:endParaRPr lang="zh-CN" altLang="en-US" b="1" dirty="0" smtClean="0"/>
          </a:p>
          <a:p>
            <a:pPr marL="424815" lvl="2" eaLnBrk="1" hangingPunct="1">
              <a:buFont typeface="Wingdings" panose="05000000000000000000" pitchFamily="2" charset="2"/>
              <a:buChar char="ü"/>
            </a:pPr>
            <a:r>
              <a:rPr lang="zh-CN" altLang="en-US" b="1" dirty="0" smtClean="0"/>
              <a:t> 然后按时间重叠原理把各部分的执行过程在时间上重叠起来，使所有部件依次分工完成一组同样的工作。</a:t>
            </a:r>
            <a:endParaRPr lang="zh-CN" altLang="en-US" b="1" dirty="0" smtClean="0"/>
          </a:p>
        </p:txBody>
      </p:sp>
      <p:sp>
        <p:nvSpPr>
          <p:cNvPr id="45059" name="Text Box 4"/>
          <p:cNvSpPr txBox="1">
            <a:spLocks noChangeArrowheads="1"/>
          </p:cNvSpPr>
          <p:nvPr/>
        </p:nvSpPr>
        <p:spPr bwMode="auto">
          <a:xfrm>
            <a:off x="395288" y="1196975"/>
            <a:ext cx="8496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600" dirty="0" smtClean="0">
                <a:solidFill>
                  <a:srgbClr val="0000CC"/>
                </a:solidFill>
                <a:latin typeface="黑体" panose="02010609060101010101" pitchFamily="49" charset="-122"/>
                <a:ea typeface="黑体" panose="02010609060101010101" pitchFamily="49" charset="-122"/>
              </a:rPr>
              <a:t>（</a:t>
            </a:r>
            <a:r>
              <a:rPr lang="en-US" altLang="zh-CN" sz="2600" dirty="0" smtClean="0">
                <a:solidFill>
                  <a:srgbClr val="0000CC"/>
                </a:solidFill>
                <a:latin typeface="黑体" panose="02010609060101010101" pitchFamily="49" charset="-122"/>
                <a:ea typeface="黑体" panose="02010609060101010101" pitchFamily="49" charset="-122"/>
              </a:rPr>
              <a:t>1</a:t>
            </a:r>
            <a:r>
              <a:rPr lang="zh-CN" altLang="en-US" sz="2600" dirty="0" smtClean="0">
                <a:solidFill>
                  <a:srgbClr val="0000CC"/>
                </a:solidFill>
                <a:latin typeface="黑体" panose="02010609060101010101" pitchFamily="49" charset="-122"/>
                <a:ea typeface="黑体" panose="02010609060101010101" pitchFamily="49" charset="-122"/>
              </a:rPr>
              <a:t>）单机</a:t>
            </a:r>
            <a:r>
              <a:rPr lang="zh-CN" altLang="en-US" sz="2600" dirty="0">
                <a:solidFill>
                  <a:srgbClr val="0000CC"/>
                </a:solidFill>
                <a:latin typeface="黑体" panose="02010609060101010101" pitchFamily="49" charset="-122"/>
                <a:ea typeface="黑体" panose="02010609060101010101" pitchFamily="49" charset="-122"/>
              </a:rPr>
              <a:t>系统中</a:t>
            </a:r>
            <a:r>
              <a:rPr lang="zh-CN" altLang="en-US" sz="2600" dirty="0">
                <a:solidFill>
                  <a:srgbClr val="0000CC"/>
                </a:solidFill>
                <a:latin typeface="Tahoma" panose="020B0604030504040204" pitchFamily="34" charset="0"/>
                <a:ea typeface="黑体" panose="02010609060101010101" pitchFamily="49" charset="-122"/>
              </a:rPr>
              <a:t>并行性的发展 </a:t>
            </a:r>
            <a:endParaRPr lang="zh-CN" altLang="en-US" sz="2600" dirty="0">
              <a:solidFill>
                <a:srgbClr val="0000CC"/>
              </a:solidFill>
              <a:latin typeface="Tahoma" panose="020B0604030504040204" pitchFamily="34" charset="0"/>
              <a:ea typeface="黑体" panose="02010609060101010101" pitchFamily="49" charset="-122"/>
            </a:endParaRPr>
          </a:p>
        </p:txBody>
      </p:sp>
      <p:sp>
        <p:nvSpPr>
          <p:cNvPr id="4" name="Rectangle 2"/>
          <p:cNvSpPr>
            <a:spLocks noGrp="1" noChangeArrowheads="1"/>
          </p:cNvSpPr>
          <p:nvPr>
            <p:ph type="title" idx="4294967295"/>
          </p:nvPr>
        </p:nvSpPr>
        <p:spPr>
          <a:xfrm>
            <a:off x="395536" y="53752"/>
            <a:ext cx="8229600" cy="1143000"/>
          </a:xfrm>
        </p:spPr>
        <p:txBody>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endParaRPr kumimoji="1" lang="zh-CN" altLang="en-US" sz="3600" b="1" dirty="0">
              <a:latin typeface="+mj-ea"/>
              <a:cs typeface="+mn-cs"/>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descr="Rectangle: Click to edit Master text styles&#10;Second level&#10;Third level&#10;Fourth level&#10;Fifth level"/>
          <p:cNvSpPr>
            <a:spLocks noGrp="1" noChangeArrowheads="1"/>
          </p:cNvSpPr>
          <p:nvPr>
            <p:ph type="body" idx="1"/>
          </p:nvPr>
        </p:nvSpPr>
        <p:spPr>
          <a:xfrm>
            <a:off x="711200" y="908720"/>
            <a:ext cx="7989888" cy="4537050"/>
          </a:xfrm>
        </p:spPr>
        <p:txBody>
          <a:bodyPr/>
          <a:lstStyle/>
          <a:p>
            <a:pPr marL="0" indent="0" eaLnBrk="1" hangingPunct="1">
              <a:buNone/>
            </a:pPr>
            <a:r>
              <a:rPr lang="zh-CN" altLang="en-US" sz="2600" b="1" dirty="0" smtClean="0"/>
              <a:t>在单处理机中，资源重复原理的运用也已经十分普遍。</a:t>
            </a:r>
            <a:endParaRPr lang="zh-CN" altLang="en-US" sz="2600" b="1" dirty="0" smtClean="0"/>
          </a:p>
          <a:p>
            <a:pPr marL="1085850" lvl="1" indent="-457200" eaLnBrk="1" hangingPunct="1"/>
            <a:r>
              <a:rPr lang="zh-CN" altLang="en-US" sz="2000" b="1" dirty="0" smtClean="0"/>
              <a:t>多体存储器</a:t>
            </a:r>
            <a:endParaRPr lang="zh-CN" altLang="en-US" sz="2000" b="1" dirty="0" smtClean="0"/>
          </a:p>
          <a:p>
            <a:pPr marL="1085850" lvl="1" indent="-457200" eaLnBrk="1" hangingPunct="1"/>
            <a:r>
              <a:rPr lang="zh-CN" altLang="en-US" sz="2000" b="1" dirty="0" smtClean="0"/>
              <a:t>多操作部件</a:t>
            </a:r>
            <a:endParaRPr lang="zh-CN" altLang="en-US" sz="2000" b="1" dirty="0" smtClean="0"/>
          </a:p>
          <a:p>
            <a:pPr lvl="2" eaLnBrk="1" hangingPunct="1"/>
            <a:r>
              <a:rPr lang="zh-CN" altLang="en-US" sz="2000" b="1" dirty="0" smtClean="0"/>
              <a:t>通用部件被分解成若干个专用部件，如加法部件、乘</a:t>
            </a:r>
            <a:endParaRPr lang="zh-CN" altLang="en-US" sz="2000" b="1" dirty="0" smtClean="0"/>
          </a:p>
          <a:p>
            <a:pPr lvl="2" eaLnBrk="1" hangingPunct="1">
              <a:buFont typeface="Wingdings" panose="05000000000000000000" pitchFamily="2" charset="2"/>
              <a:buNone/>
            </a:pPr>
            <a:r>
              <a:rPr lang="zh-CN" altLang="en-US" sz="2000" b="1" dirty="0" smtClean="0"/>
              <a:t>      法部件、除法部件、逻辑运算部件等，而且同一种部</a:t>
            </a:r>
            <a:endParaRPr lang="zh-CN" altLang="en-US" sz="2000" b="1" dirty="0" smtClean="0"/>
          </a:p>
          <a:p>
            <a:pPr lvl="2" eaLnBrk="1" hangingPunct="1">
              <a:buFont typeface="Wingdings" panose="05000000000000000000" pitchFamily="2" charset="2"/>
              <a:buNone/>
            </a:pPr>
            <a:r>
              <a:rPr lang="zh-CN" altLang="en-US" sz="2000" b="1" dirty="0" smtClean="0"/>
              <a:t>      件也可以重复设置多个。</a:t>
            </a:r>
            <a:endParaRPr lang="zh-CN" altLang="en-US" sz="2000" b="1" dirty="0" smtClean="0"/>
          </a:p>
          <a:p>
            <a:pPr lvl="2" eaLnBrk="1" hangingPunct="1"/>
            <a:r>
              <a:rPr lang="zh-CN" altLang="en-US" sz="2000" b="1" dirty="0" smtClean="0"/>
              <a:t>只要指令所需的操作部件空闲，就可以开始执行这条</a:t>
            </a:r>
            <a:endParaRPr lang="zh-CN" altLang="en-US" sz="2000" b="1" dirty="0" smtClean="0"/>
          </a:p>
          <a:p>
            <a:pPr lvl="2" eaLnBrk="1" hangingPunct="1">
              <a:buFont typeface="Wingdings" panose="05000000000000000000" pitchFamily="2" charset="2"/>
              <a:buNone/>
            </a:pPr>
            <a:r>
              <a:rPr lang="zh-CN" altLang="en-US" sz="2000" b="1" dirty="0" smtClean="0"/>
              <a:t>      指令（如果操作数已准备好的话）。</a:t>
            </a:r>
            <a:endParaRPr lang="zh-CN" altLang="en-US" sz="2000" b="1" dirty="0" smtClean="0"/>
          </a:p>
          <a:p>
            <a:pPr marL="1085850" lvl="1" indent="-457200" eaLnBrk="1" hangingPunct="1"/>
            <a:r>
              <a:rPr lang="zh-CN" altLang="en-US" sz="2000" b="1" dirty="0" smtClean="0"/>
              <a:t>阵列处理机（并行处理机）</a:t>
            </a:r>
            <a:endParaRPr lang="zh-CN" altLang="en-US" sz="2000" b="1" dirty="0" smtClean="0"/>
          </a:p>
          <a:p>
            <a:pPr lvl="2" eaLnBrk="1" hangingPunct="1">
              <a:buFont typeface="Wingdings" panose="05000000000000000000" pitchFamily="2" charset="2"/>
              <a:buNone/>
            </a:pPr>
            <a:r>
              <a:rPr lang="zh-CN" altLang="en-US" sz="2000" b="1" dirty="0" smtClean="0"/>
              <a:t>       更进一步，设置许多相同的处理单元，让它们在同一个控制器的指挥下，按照同一条指令的要求，对向量或数组的各元素同时进行同一操作，就形成了阵列处理机 。</a:t>
            </a:r>
            <a:endParaRPr lang="zh-CN" altLang="en-US" sz="2000" b="1" dirty="0" smtClean="0"/>
          </a:p>
          <a:p>
            <a:pPr lvl="2" eaLnBrk="1" hangingPunct="1">
              <a:buFont typeface="Wingdings" panose="05000000000000000000" pitchFamily="2" charset="2"/>
              <a:buNone/>
            </a:pPr>
            <a:endParaRPr lang="zh-CN" altLang="en-US" b="1" dirty="0" smtClean="0"/>
          </a:p>
        </p:txBody>
      </p:sp>
      <p:sp>
        <p:nvSpPr>
          <p:cNvPr id="4" name="Rectangle 3" descr="Rectangle: Click to edit Master text styles&#10;Second level&#10;Third level&#10;Fourth level&#10;Fifth level"/>
          <p:cNvSpPr txBox="1">
            <a:spLocks noChangeArrowheads="1"/>
          </p:cNvSpPr>
          <p:nvPr/>
        </p:nvSpPr>
        <p:spPr bwMode="auto">
          <a:xfrm>
            <a:off x="711200" y="5373688"/>
            <a:ext cx="77724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marL="0" indent="0" algn="ctr" eaLnBrk="1" hangingPunct="1">
              <a:lnSpc>
                <a:spcPct val="160000"/>
              </a:lnSpc>
              <a:spcBef>
                <a:spcPct val="20000"/>
              </a:spcBef>
              <a:buClr>
                <a:schemeClr val="tx1"/>
              </a:buClr>
            </a:pPr>
            <a:r>
              <a:rPr lang="zh-CN" altLang="en-US" sz="2400" dirty="0">
                <a:solidFill>
                  <a:srgbClr val="E24C05"/>
                </a:solidFill>
                <a:latin typeface="Tahoma" panose="020B0604030504040204" pitchFamily="34" charset="0"/>
                <a:ea typeface="黑体" panose="02010609060101010101" pitchFamily="49" charset="-122"/>
              </a:rPr>
              <a:t>在单处理机中，资源共享的概念实质上是用单处理机</a:t>
            </a:r>
            <a:endParaRPr lang="zh-CN" altLang="en-US" sz="2400" dirty="0">
              <a:solidFill>
                <a:srgbClr val="E24C05"/>
              </a:solidFill>
              <a:latin typeface="Tahoma" panose="020B0604030504040204" pitchFamily="34" charset="0"/>
              <a:ea typeface="黑体" panose="02010609060101010101" pitchFamily="49" charset="-122"/>
            </a:endParaRPr>
          </a:p>
          <a:p>
            <a:pPr algn="ctr" eaLnBrk="1" hangingPunct="1">
              <a:lnSpc>
                <a:spcPct val="120000"/>
              </a:lnSpc>
              <a:spcBef>
                <a:spcPct val="20000"/>
              </a:spcBef>
              <a:buClr>
                <a:schemeClr val="tx1"/>
              </a:buClr>
              <a:buFont typeface="Wingdings" panose="05000000000000000000" pitchFamily="2" charset="2"/>
              <a:buNone/>
            </a:pPr>
            <a:r>
              <a:rPr lang="zh-CN" altLang="en-US" sz="2400" dirty="0">
                <a:solidFill>
                  <a:srgbClr val="E24C05"/>
                </a:solidFill>
                <a:latin typeface="Tahoma" panose="020B0604030504040204" pitchFamily="34" charset="0"/>
                <a:ea typeface="黑体" panose="02010609060101010101" pitchFamily="49" charset="-122"/>
              </a:rPr>
              <a:t>    模拟多处理机的功能</a:t>
            </a:r>
            <a:endParaRPr lang="zh-CN" altLang="en-US" sz="2400" dirty="0">
              <a:solidFill>
                <a:srgbClr val="E24C05"/>
              </a:solidFill>
              <a:latin typeface="Tahoma" panose="020B060403050404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descr="Rectangle: Click to edit Master text styles&#10;Second level&#10;Third level&#10;Fourth level&#10;Fifth level"/>
          <p:cNvSpPr>
            <a:spLocks noGrp="1" noChangeArrowheads="1"/>
          </p:cNvSpPr>
          <p:nvPr>
            <p:ph type="body" idx="1"/>
          </p:nvPr>
        </p:nvSpPr>
        <p:spPr>
          <a:xfrm>
            <a:off x="609600" y="1844675"/>
            <a:ext cx="8281988" cy="3096493"/>
          </a:xfrm>
        </p:spPr>
        <p:txBody>
          <a:bodyPr/>
          <a:lstStyle/>
          <a:p>
            <a:pPr marL="0" indent="0" eaLnBrk="1" hangingPunct="1">
              <a:buNone/>
            </a:pPr>
            <a:r>
              <a:rPr lang="zh-CN" altLang="en-US" sz="2400" b="1" dirty="0" smtClean="0"/>
              <a:t>        多机系统遵循时间重叠、资源重复、资源共享原理</a:t>
            </a:r>
            <a:r>
              <a:rPr lang="zh-CN" altLang="en-US" sz="2400" b="1" dirty="0"/>
              <a:t>，</a:t>
            </a:r>
            <a:r>
              <a:rPr lang="zh-CN" altLang="en-US" sz="2400" b="1" dirty="0" smtClean="0"/>
              <a:t>发展为</a:t>
            </a:r>
            <a:r>
              <a:rPr lang="en-US" altLang="zh-CN" sz="2400" b="1" dirty="0" smtClean="0">
                <a:latin typeface="黑体" panose="02010609060101010101" pitchFamily="49" charset="-122"/>
              </a:rPr>
              <a:t>3</a:t>
            </a:r>
            <a:r>
              <a:rPr lang="zh-CN" altLang="en-US" sz="2400" b="1" dirty="0" smtClean="0"/>
              <a:t>种不同的多处理机：</a:t>
            </a:r>
            <a:br>
              <a:rPr lang="zh-CN" altLang="en-US" sz="2400" b="1" dirty="0" smtClean="0"/>
            </a:br>
            <a:r>
              <a:rPr lang="zh-CN" altLang="en-US" sz="2400" b="1" dirty="0" smtClean="0"/>
              <a:t>      </a:t>
            </a:r>
            <a:r>
              <a:rPr lang="zh-CN" altLang="en-US" sz="2400" b="1" dirty="0" smtClean="0">
                <a:solidFill>
                  <a:srgbClr val="D60093"/>
                </a:solidFill>
              </a:rPr>
              <a:t>同构型多处理机、异构型多处理机、分布式系统</a:t>
            </a:r>
            <a:endParaRPr lang="en-US" altLang="zh-CN" sz="2400" b="1" dirty="0" smtClean="0">
              <a:solidFill>
                <a:srgbClr val="D60093"/>
              </a:solidFill>
            </a:endParaRPr>
          </a:p>
          <a:p>
            <a:pPr marL="0" indent="0" eaLnBrk="1" hangingPunct="1">
              <a:buNone/>
            </a:pPr>
            <a:endParaRPr lang="zh-CN" altLang="en-US" sz="2400" b="1" dirty="0" smtClean="0">
              <a:solidFill>
                <a:srgbClr val="D60093"/>
              </a:solidFill>
            </a:endParaRPr>
          </a:p>
          <a:p>
            <a:pPr marL="0" indent="0" eaLnBrk="1" hangingPunct="1">
              <a:buNone/>
            </a:pPr>
            <a:r>
              <a:rPr lang="zh-CN" altLang="en-US" sz="2400" b="1" dirty="0" smtClean="0">
                <a:solidFill>
                  <a:srgbClr val="FF0000"/>
                </a:solidFill>
              </a:rPr>
              <a:t>       耦合度</a:t>
            </a:r>
            <a:r>
              <a:rPr lang="zh-CN" altLang="en-US" sz="2400" b="1" dirty="0" smtClean="0"/>
              <a:t>  反映多机系统中各机器之间物理连接的紧密程度和交 互作用能力的强弱。</a:t>
            </a:r>
            <a:endParaRPr lang="zh-CN" altLang="en-US" sz="2400" b="1" dirty="0" smtClean="0"/>
          </a:p>
          <a:p>
            <a:pPr marL="1085850" lvl="1" indent="-457200" eaLnBrk="1" hangingPunct="1">
              <a:buFont typeface="Wingdings" panose="05000000000000000000" pitchFamily="2" charset="2"/>
              <a:buNone/>
            </a:pPr>
            <a:endParaRPr lang="en-US" altLang="zh-CN" sz="2400" b="1" dirty="0" smtClean="0"/>
          </a:p>
        </p:txBody>
      </p:sp>
      <p:sp>
        <p:nvSpPr>
          <p:cNvPr id="47107" name="Text Box 4"/>
          <p:cNvSpPr txBox="1">
            <a:spLocks noChangeArrowheads="1"/>
          </p:cNvSpPr>
          <p:nvPr/>
        </p:nvSpPr>
        <p:spPr bwMode="auto">
          <a:xfrm>
            <a:off x="395288" y="1211263"/>
            <a:ext cx="8496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600" dirty="0" smtClean="0">
                <a:solidFill>
                  <a:srgbClr val="0000CC"/>
                </a:solidFill>
                <a:latin typeface="黑体" panose="02010609060101010101" pitchFamily="49" charset="-122"/>
                <a:ea typeface="黑体" panose="02010609060101010101" pitchFamily="49" charset="-122"/>
              </a:rPr>
              <a:t>（</a:t>
            </a:r>
            <a:r>
              <a:rPr lang="en-US" altLang="zh-CN" sz="2600" dirty="0" smtClean="0">
                <a:solidFill>
                  <a:srgbClr val="0000CC"/>
                </a:solidFill>
                <a:latin typeface="黑体" panose="02010609060101010101" pitchFamily="49" charset="-122"/>
                <a:ea typeface="黑体" panose="02010609060101010101" pitchFamily="49" charset="-122"/>
              </a:rPr>
              <a:t>2</a:t>
            </a:r>
            <a:r>
              <a:rPr lang="zh-CN" altLang="en-US" sz="2600" dirty="0" smtClean="0">
                <a:solidFill>
                  <a:srgbClr val="0000CC"/>
                </a:solidFill>
                <a:latin typeface="黑体" panose="02010609060101010101" pitchFamily="49" charset="-122"/>
                <a:ea typeface="黑体" panose="02010609060101010101" pitchFamily="49" charset="-122"/>
              </a:rPr>
              <a:t>）多</a:t>
            </a:r>
            <a:r>
              <a:rPr lang="zh-CN" altLang="en-US" sz="2600" dirty="0">
                <a:solidFill>
                  <a:srgbClr val="0000CC"/>
                </a:solidFill>
                <a:latin typeface="黑体" panose="02010609060101010101" pitchFamily="49" charset="-122"/>
                <a:ea typeface="黑体" panose="02010609060101010101" pitchFamily="49" charset="-122"/>
              </a:rPr>
              <a:t>机系统中</a:t>
            </a:r>
            <a:r>
              <a:rPr lang="zh-CN" altLang="en-US" sz="2600" dirty="0">
                <a:solidFill>
                  <a:srgbClr val="0000CC"/>
                </a:solidFill>
                <a:latin typeface="Tahoma" panose="020B0604030504040204" pitchFamily="34" charset="0"/>
                <a:ea typeface="黑体" panose="02010609060101010101" pitchFamily="49" charset="-122"/>
              </a:rPr>
              <a:t>并行性的发展 </a:t>
            </a:r>
            <a:endParaRPr lang="zh-CN" altLang="en-US" sz="2600" dirty="0">
              <a:solidFill>
                <a:srgbClr val="0000CC"/>
              </a:solidFill>
              <a:latin typeface="Tahoma" panose="020B0604030504040204" pitchFamily="34" charset="0"/>
              <a:ea typeface="黑体" panose="02010609060101010101" pitchFamily="49" charset="-122"/>
            </a:endParaRPr>
          </a:p>
        </p:txBody>
      </p:sp>
      <p:sp>
        <p:nvSpPr>
          <p:cNvPr id="4" name="Rectangle 2"/>
          <p:cNvSpPr>
            <a:spLocks noGrp="1" noChangeArrowheads="1"/>
          </p:cNvSpPr>
          <p:nvPr>
            <p:ph type="title" idx="4294967295"/>
          </p:nvPr>
        </p:nvSpPr>
        <p:spPr>
          <a:xfrm>
            <a:off x="395536" y="53752"/>
            <a:ext cx="8229600" cy="1143000"/>
          </a:xfrm>
        </p:spPr>
        <p:txBody>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endParaRPr kumimoji="1" lang="zh-CN" altLang="en-US" sz="3600" b="1" dirty="0">
              <a:latin typeface="+mj-ea"/>
              <a:cs typeface="+mn-cs"/>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descr="Rectangle: Click to edit Master text styles&#10;Second level&#10;Third level&#10;Fourth level&#10;Fifth level"/>
          <p:cNvSpPr>
            <a:spLocks noGrp="1" noChangeArrowheads="1"/>
          </p:cNvSpPr>
          <p:nvPr>
            <p:ph type="body" idx="1"/>
          </p:nvPr>
        </p:nvSpPr>
        <p:spPr>
          <a:xfrm>
            <a:off x="539552" y="548680"/>
            <a:ext cx="8136904" cy="5472608"/>
          </a:xfrm>
        </p:spPr>
        <p:txBody>
          <a:bodyPr/>
          <a:lstStyle/>
          <a:p>
            <a:pPr marL="457200" lvl="1" indent="-457200">
              <a:buFont typeface="Wingdings" panose="05000000000000000000" pitchFamily="2" charset="2"/>
              <a:buChar char="p"/>
            </a:pPr>
            <a:r>
              <a:rPr lang="zh-CN" altLang="en-US" sz="2600" b="1" dirty="0">
                <a:solidFill>
                  <a:srgbClr val="C00000"/>
                </a:solidFill>
              </a:rPr>
              <a:t>最低耦合</a:t>
            </a:r>
            <a:r>
              <a:rPr lang="zh-CN" altLang="en-US" sz="2600" b="1" dirty="0"/>
              <a:t>：耦合度最低，除通过某种中间存储介质之外，各计算机之间没有物理连接，也无共享的联机硬件资源</a:t>
            </a:r>
            <a:r>
              <a:rPr lang="zh-CN" altLang="en-US" sz="2600" b="1" dirty="0" smtClean="0"/>
              <a:t>。</a:t>
            </a:r>
            <a:endParaRPr lang="en-US" altLang="zh-CN" sz="2600" b="1" dirty="0" smtClean="0"/>
          </a:p>
          <a:p>
            <a:pPr marL="457200" lvl="1" indent="-457200">
              <a:buFont typeface="Wingdings" panose="05000000000000000000" pitchFamily="2" charset="2"/>
              <a:buChar char="p"/>
            </a:pPr>
            <a:endParaRPr lang="en-US" altLang="zh-CN" sz="2600" b="1" dirty="0"/>
          </a:p>
          <a:p>
            <a:pPr marL="457200" lvl="1" indent="-457200">
              <a:buFont typeface="Wingdings" panose="05000000000000000000" pitchFamily="2" charset="2"/>
              <a:buChar char="p"/>
            </a:pPr>
            <a:r>
              <a:rPr lang="zh-CN" altLang="en-US" sz="2600" b="1" dirty="0">
                <a:solidFill>
                  <a:srgbClr val="C00000"/>
                </a:solidFill>
              </a:rPr>
              <a:t>紧密耦合系统（直接耦合系统）</a:t>
            </a:r>
            <a:r>
              <a:rPr lang="zh-CN" altLang="en-US" sz="2600" b="1" dirty="0"/>
              <a:t>：在这种系统中，计算机之间的物理连接的频带较高，一般是通过总线或高速开关互连，可以共享主存</a:t>
            </a:r>
            <a:r>
              <a:rPr lang="zh-CN" altLang="en-US" sz="2600" b="1" dirty="0" smtClean="0"/>
              <a:t>。</a:t>
            </a:r>
            <a:endParaRPr lang="en-US" altLang="zh-CN" sz="2600" b="1" dirty="0" smtClean="0"/>
          </a:p>
          <a:p>
            <a:pPr marL="457200" lvl="1" indent="-457200">
              <a:buFont typeface="Wingdings" panose="05000000000000000000" pitchFamily="2" charset="2"/>
              <a:buChar char="p"/>
            </a:pPr>
            <a:endParaRPr lang="en-US" altLang="zh-CN" sz="2600" b="1" dirty="0"/>
          </a:p>
          <a:p>
            <a:pPr marL="457200" lvl="1" indent="-457200">
              <a:buFont typeface="Wingdings" panose="05000000000000000000" pitchFamily="2" charset="2"/>
              <a:buChar char="p"/>
            </a:pPr>
            <a:r>
              <a:rPr lang="zh-CN" altLang="en-US" sz="2600" b="1" dirty="0">
                <a:solidFill>
                  <a:srgbClr val="C00000"/>
                </a:solidFill>
              </a:rPr>
              <a:t>松散耦合系统（间接耦合系统）</a:t>
            </a:r>
            <a:r>
              <a:rPr lang="zh-CN" altLang="en-US" sz="2600" b="1" dirty="0"/>
              <a:t>：一般是通过通道或通信线路实现计算机之间的互连，可以共享外存设备（磁盘、磁带等）。机器之间的相互作用是在文件或数据集一级上进行</a:t>
            </a:r>
            <a:r>
              <a:rPr lang="zh-CN" altLang="en-US" sz="2600" b="1" dirty="0" smtClean="0"/>
              <a:t>。</a:t>
            </a:r>
            <a:endParaRPr lang="en-US" altLang="zh-CN" sz="2600" b="1"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142875"/>
            <a:ext cx="7772400" cy="785813"/>
          </a:xfrm>
        </p:spPr>
        <p:txBody>
          <a:bodyPr/>
          <a:lstStyle/>
          <a:p>
            <a:pPr eaLnBrk="1" hangingPunct="1"/>
            <a:r>
              <a:rPr lang="en-US" altLang="zh-CN" b="1" dirty="0" smtClean="0"/>
              <a:t>Recap</a:t>
            </a:r>
            <a:endParaRPr lang="zh-CN" altLang="en-US" b="1" dirty="0" smtClean="0"/>
          </a:p>
        </p:txBody>
      </p:sp>
      <p:sp>
        <p:nvSpPr>
          <p:cNvPr id="3" name="内容占位符 2"/>
          <p:cNvSpPr>
            <a:spLocks noGrp="1"/>
          </p:cNvSpPr>
          <p:nvPr>
            <p:ph idx="1"/>
          </p:nvPr>
        </p:nvSpPr>
        <p:spPr>
          <a:xfrm>
            <a:off x="500063" y="1143000"/>
            <a:ext cx="8143875" cy="5214938"/>
          </a:xfrm>
        </p:spPr>
        <p:txBody>
          <a:bodyPr rtlCol="0">
            <a:normAutofit/>
          </a:bodyPr>
          <a:lstStyle/>
          <a:p>
            <a:pPr lvl="1" eaLnBrk="1" hangingPunct="1">
              <a:buFont typeface="Arial" panose="020B0604020202020204" pitchFamily="34" charset="0"/>
              <a:buChar char="–"/>
              <a:defRPr/>
            </a:pPr>
            <a:r>
              <a:rPr lang="zh-CN" altLang="en-US" b="1" dirty="0" smtClean="0">
                <a:latin typeface="+mj-lt"/>
              </a:rPr>
              <a:t>课程内容概述</a:t>
            </a:r>
            <a:endParaRPr lang="en-US" altLang="zh-CN" b="1" dirty="0" smtClean="0">
              <a:latin typeface="+mj-lt"/>
            </a:endParaRPr>
          </a:p>
          <a:p>
            <a:pPr lvl="1" eaLnBrk="1" fontAlgn="auto" hangingPunct="1">
              <a:spcAft>
                <a:spcPts val="0"/>
              </a:spcAft>
              <a:defRPr/>
            </a:pPr>
            <a:r>
              <a:rPr lang="zh-CN" altLang="en-US" b="1" dirty="0" smtClean="0"/>
              <a:t>系列机和兼容</a:t>
            </a:r>
            <a:endParaRPr lang="en-US" altLang="zh-CN" b="1" dirty="0"/>
          </a:p>
          <a:p>
            <a:pPr marL="1101725" lvl="1" eaLnBrk="1" hangingPunct="1">
              <a:buFont typeface="Wingdings" panose="05000000000000000000" pitchFamily="2" charset="2"/>
              <a:buChar char="ü"/>
              <a:defRPr/>
            </a:pPr>
            <a:r>
              <a:rPr lang="zh-CN" altLang="en-US" b="1" dirty="0" smtClean="0"/>
              <a:t>系列机和兼容机</a:t>
            </a:r>
            <a:endParaRPr lang="en-US" altLang="zh-CN" b="1" dirty="0" smtClean="0"/>
          </a:p>
          <a:p>
            <a:pPr marL="1101725" lvl="1" eaLnBrk="1" hangingPunct="1">
              <a:buFont typeface="Wingdings" panose="05000000000000000000" pitchFamily="2" charset="2"/>
              <a:buChar char="ü"/>
              <a:defRPr/>
            </a:pPr>
            <a:r>
              <a:rPr lang="zh-CN" altLang="en-US" b="1" dirty="0"/>
              <a:t>向后</a:t>
            </a:r>
            <a:r>
              <a:rPr lang="zh-CN" altLang="en-US" b="1" dirty="0" smtClean="0"/>
              <a:t>兼容是软件兼容的根本特征</a:t>
            </a:r>
            <a:endParaRPr lang="en-US" altLang="zh-CN" b="1" dirty="0" smtClean="0"/>
          </a:p>
          <a:p>
            <a:pPr lvl="1" eaLnBrk="1" fontAlgn="auto" hangingPunct="1">
              <a:spcAft>
                <a:spcPts val="0"/>
              </a:spcAft>
              <a:defRPr/>
            </a:pPr>
            <a:r>
              <a:rPr lang="zh-CN" altLang="en-US" b="1" dirty="0" smtClean="0">
                <a:latin typeface="+mj-lt"/>
              </a:rPr>
              <a:t>计算机体系结构的发展</a:t>
            </a:r>
            <a:endParaRPr lang="en-US" altLang="zh-CN" b="1" dirty="0" smtClean="0">
              <a:latin typeface="+mj-lt"/>
            </a:endParaRPr>
          </a:p>
          <a:p>
            <a:pPr marL="918210" indent="0" eaLnBrk="1" fontAlgn="auto" hangingPunct="1">
              <a:spcAft>
                <a:spcPts val="0"/>
              </a:spcAft>
              <a:buFont typeface="Wingdings" panose="05000000000000000000" pitchFamily="2" charset="2"/>
              <a:buChar char="ü"/>
              <a:defRPr/>
            </a:pPr>
            <a:r>
              <a:rPr lang="zh-CN" altLang="en-US" sz="2800" b="1" dirty="0">
                <a:latin typeface="+mj-ea"/>
              </a:rPr>
              <a:t>计算机分代和分</a:t>
            </a:r>
            <a:r>
              <a:rPr lang="zh-CN" altLang="en-US" sz="2800" b="1" dirty="0" smtClean="0">
                <a:latin typeface="+mj-ea"/>
              </a:rPr>
              <a:t>型</a:t>
            </a:r>
            <a:endParaRPr lang="en-US" altLang="zh-CN" sz="2800" b="1" dirty="0" smtClean="0">
              <a:latin typeface="+mj-ea"/>
            </a:endParaRPr>
          </a:p>
          <a:p>
            <a:pPr marL="918210" indent="0" eaLnBrk="1" fontAlgn="auto" hangingPunct="1">
              <a:spcAft>
                <a:spcPts val="0"/>
              </a:spcAft>
              <a:buFont typeface="Wingdings" panose="05000000000000000000" pitchFamily="2" charset="2"/>
              <a:buChar char="ü"/>
              <a:defRPr/>
            </a:pPr>
            <a:r>
              <a:rPr lang="zh-CN" altLang="en-US" sz="2800" b="1" dirty="0" smtClean="0">
                <a:latin typeface="+mj-lt"/>
              </a:rPr>
              <a:t>软件的发展</a:t>
            </a:r>
            <a:endParaRPr lang="en-US" altLang="zh-CN" sz="2800" b="1" dirty="0" smtClean="0">
              <a:latin typeface="+mj-lt"/>
            </a:endParaRPr>
          </a:p>
          <a:p>
            <a:pPr marL="918210" indent="0" eaLnBrk="1" fontAlgn="auto" hangingPunct="1">
              <a:spcAft>
                <a:spcPts val="0"/>
              </a:spcAft>
              <a:buFont typeface="Wingdings" panose="05000000000000000000" pitchFamily="2" charset="2"/>
              <a:buChar char="ü"/>
              <a:defRPr/>
            </a:pPr>
            <a:r>
              <a:rPr lang="zh-CN" altLang="en-US" sz="2800" b="1" dirty="0">
                <a:latin typeface="+mj-lt"/>
              </a:rPr>
              <a:t>应用的</a:t>
            </a:r>
            <a:r>
              <a:rPr lang="zh-CN" altLang="en-US" sz="2800" b="1" dirty="0" smtClean="0">
                <a:latin typeface="+mj-lt"/>
              </a:rPr>
              <a:t>发展</a:t>
            </a:r>
            <a:endParaRPr lang="en-US" altLang="zh-CN" sz="2800" b="1" dirty="0" smtClean="0">
              <a:latin typeface="+mj-lt"/>
            </a:endParaRPr>
          </a:p>
          <a:p>
            <a:pPr marL="918210" indent="0" eaLnBrk="1" fontAlgn="auto" hangingPunct="1">
              <a:spcAft>
                <a:spcPts val="0"/>
              </a:spcAft>
              <a:buFont typeface="Wingdings" panose="05000000000000000000" pitchFamily="2" charset="2"/>
              <a:buChar char="ü"/>
              <a:defRPr/>
            </a:pPr>
            <a:r>
              <a:rPr lang="zh-CN" altLang="en-US" sz="2800" b="1" dirty="0">
                <a:latin typeface="+mj-lt"/>
              </a:rPr>
              <a:t>相关核心技术的发展</a:t>
            </a:r>
            <a:endParaRPr lang="zh-CN" altLang="en-US" sz="2800" b="1" dirty="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4294967295"/>
          </p:nvPr>
        </p:nvSpPr>
        <p:spPr>
          <a:xfrm>
            <a:off x="395536" y="1412776"/>
            <a:ext cx="8229600" cy="4525963"/>
          </a:xfrm>
        </p:spPr>
        <p:txBody>
          <a:bodyPr/>
          <a:lstStyle/>
          <a:p>
            <a:pPr marL="0" indent="0" eaLnBrk="1" hangingPunct="1">
              <a:lnSpc>
                <a:spcPct val="170000"/>
              </a:lnSpc>
              <a:buNone/>
            </a:pPr>
            <a:r>
              <a:rPr lang="en-US" altLang="zh-CN" sz="2600" b="1" dirty="0" smtClean="0">
                <a:latin typeface="黑体" panose="02010609060101010101" pitchFamily="49" charset="-122"/>
                <a:ea typeface="黑体" panose="02010609060101010101" pitchFamily="49" charset="-122"/>
              </a:rPr>
              <a:t>3. </a:t>
            </a:r>
            <a:r>
              <a:rPr lang="zh-CN" altLang="en-US" sz="2600" b="1" dirty="0" smtClean="0">
                <a:latin typeface="黑体" panose="02010609060101010101" pitchFamily="49" charset="-122"/>
                <a:ea typeface="黑体" panose="02010609060101010101" pitchFamily="49" charset="-122"/>
              </a:rPr>
              <a:t>并行计算的应用需求</a:t>
            </a:r>
            <a:endParaRPr lang="en-US" altLang="zh-CN" sz="2600" b="1" dirty="0" smtClean="0">
              <a:latin typeface="黑体" panose="02010609060101010101" pitchFamily="49" charset="-122"/>
              <a:ea typeface="黑体" panose="02010609060101010101" pitchFamily="49" charset="-122"/>
            </a:endParaRPr>
          </a:p>
          <a:p>
            <a:pPr eaLnBrk="1" hangingPunct="1">
              <a:lnSpc>
                <a:spcPct val="170000"/>
              </a:lnSpc>
            </a:pPr>
            <a:r>
              <a:rPr lang="zh-CN" altLang="en-US" sz="2600" dirty="0">
                <a:latin typeface="Verdana" panose="020B0604030504040204" pitchFamily="34" charset="0"/>
                <a:ea typeface="华文中宋" panose="02010600040101010101" pitchFamily="2" charset="-122"/>
              </a:rPr>
              <a:t>科学</a:t>
            </a:r>
            <a:r>
              <a:rPr lang="zh-CN" altLang="en-US" sz="2600" dirty="0" smtClean="0">
                <a:latin typeface="Verdana" panose="020B0604030504040204" pitchFamily="34" charset="0"/>
                <a:ea typeface="华文中宋" panose="02010600040101010101" pitchFamily="2" charset="-122"/>
              </a:rPr>
              <a:t>计算</a:t>
            </a:r>
            <a:endParaRPr lang="en-US" altLang="zh-CN" sz="2600" dirty="0" smtClean="0">
              <a:latin typeface="Verdana" panose="020B0604030504040204" pitchFamily="34" charset="0"/>
              <a:ea typeface="华文中宋" panose="02010600040101010101" pitchFamily="2" charset="-122"/>
            </a:endParaRPr>
          </a:p>
          <a:p>
            <a:pPr eaLnBrk="1" hangingPunct="1">
              <a:lnSpc>
                <a:spcPct val="170000"/>
              </a:lnSpc>
            </a:pPr>
            <a:r>
              <a:rPr lang="zh-CN" altLang="en-US" sz="2600" dirty="0" smtClean="0">
                <a:latin typeface="Verdana" panose="020B0604030504040204" pitchFamily="34" charset="0"/>
                <a:ea typeface="华文中宋" panose="02010600040101010101" pitchFamily="2" charset="-122"/>
              </a:rPr>
              <a:t>娱乐业</a:t>
            </a:r>
            <a:endParaRPr lang="en-US" altLang="zh-CN" sz="2600" dirty="0" smtClean="0">
              <a:latin typeface="Verdana" panose="020B0604030504040204" pitchFamily="34" charset="0"/>
              <a:ea typeface="华文中宋" panose="02010600040101010101" pitchFamily="2" charset="-122"/>
            </a:endParaRPr>
          </a:p>
          <a:p>
            <a:pPr marL="0" indent="0" eaLnBrk="1" hangingPunct="1">
              <a:lnSpc>
                <a:spcPct val="170000"/>
              </a:lnSpc>
              <a:buNone/>
            </a:pPr>
            <a:r>
              <a:rPr lang="zh-CN" altLang="en-US" sz="2400" dirty="0" smtClean="0">
                <a:latin typeface="Verdana" panose="020B0604030504040204" pitchFamily="34" charset="0"/>
                <a:ea typeface="华文中宋" panose="02010600040101010101" pitchFamily="2" charset="-122"/>
              </a:rPr>
              <a:t>对</a:t>
            </a:r>
            <a:r>
              <a:rPr lang="en-US" altLang="zh-CN" sz="2400" dirty="0" smtClean="0">
                <a:latin typeface="Verdana" panose="020B0604030504040204" pitchFamily="34" charset="0"/>
                <a:ea typeface="华文中宋" panose="02010600040101010101" pitchFamily="2" charset="-122"/>
              </a:rPr>
              <a:t>ZFLOPS</a:t>
            </a:r>
            <a:r>
              <a:rPr lang="zh-CN" altLang="en-US" sz="2400" dirty="0" smtClean="0">
                <a:latin typeface="Verdana" panose="020B0604030504040204" pitchFamily="34" charset="0"/>
                <a:ea typeface="华文中宋" panose="02010600040101010101" pitchFamily="2" charset="-122"/>
              </a:rPr>
              <a:t>计算</a:t>
            </a:r>
            <a:r>
              <a:rPr lang="zh-CN" altLang="en-US" sz="2400" dirty="0">
                <a:latin typeface="Verdana" panose="020B0604030504040204" pitchFamily="34" charset="0"/>
                <a:ea typeface="华文中宋" panose="02010600040101010101" pitchFamily="2" charset="-122"/>
              </a:rPr>
              <a:t>能力</a:t>
            </a:r>
            <a:r>
              <a:rPr lang="zh-CN" altLang="en-US" sz="2400" dirty="0" smtClean="0">
                <a:latin typeface="Verdana" panose="020B0604030504040204" pitchFamily="34" charset="0"/>
                <a:ea typeface="华文中宋" panose="02010600040101010101" pitchFamily="2" charset="-122"/>
              </a:rPr>
              <a:t>和</a:t>
            </a:r>
            <a:r>
              <a:rPr lang="en-US" altLang="zh-CN" sz="2400" dirty="0" smtClean="0">
                <a:latin typeface="Verdana" panose="020B0604030504040204" pitchFamily="34" charset="0"/>
                <a:ea typeface="华文中宋" panose="02010600040101010101" pitchFamily="2" charset="-122"/>
              </a:rPr>
              <a:t>EB</a:t>
            </a:r>
            <a:r>
              <a:rPr lang="zh-CN" altLang="en-US" sz="2400" dirty="0" smtClean="0">
                <a:latin typeface="Verdana" panose="020B0604030504040204" pitchFamily="34" charset="0"/>
                <a:ea typeface="华文中宋" panose="02010600040101010101" pitchFamily="2" charset="-122"/>
              </a:rPr>
              <a:t>存储能力</a:t>
            </a:r>
            <a:r>
              <a:rPr lang="zh-CN" altLang="en-US" sz="2400" dirty="0">
                <a:latin typeface="Verdana" panose="020B0604030504040204" pitchFamily="34" charset="0"/>
                <a:ea typeface="华文中宋" panose="02010600040101010101" pitchFamily="2" charset="-122"/>
              </a:rPr>
              <a:t>需求的</a:t>
            </a:r>
            <a:r>
              <a:rPr lang="zh-CN" altLang="en-US" sz="2400" dirty="0" smtClean="0">
                <a:latin typeface="Verdana" panose="020B0604030504040204" pitchFamily="34" charset="0"/>
                <a:ea typeface="华文中宋" panose="02010600040101010101" pitchFamily="2" charset="-122"/>
              </a:rPr>
              <a:t>领域在不断增多。</a:t>
            </a:r>
            <a:endParaRPr lang="en-US" altLang="zh-CN" sz="2400" dirty="0" smtClean="0">
              <a:latin typeface="Verdana" panose="020B0604030504040204" pitchFamily="34" charset="0"/>
              <a:ea typeface="华文中宋" panose="02010600040101010101" pitchFamily="2" charset="-122"/>
            </a:endParaRPr>
          </a:p>
          <a:p>
            <a:pPr eaLnBrk="1" hangingPunct="1">
              <a:lnSpc>
                <a:spcPct val="170000"/>
              </a:lnSpc>
            </a:pPr>
            <a:endParaRPr lang="zh-CN" altLang="en-US" sz="2600" dirty="0" smtClean="0">
              <a:latin typeface="Verdana" panose="020B0604030504040204" pitchFamily="34" charset="0"/>
              <a:ea typeface="华文中宋" panose="02010600040101010101" pitchFamily="2" charset="-122"/>
            </a:endParaRPr>
          </a:p>
        </p:txBody>
      </p:sp>
      <p:sp>
        <p:nvSpPr>
          <p:cNvPr id="4" name="Rectangle 2"/>
          <p:cNvSpPr txBox="1">
            <a:spLocks noChangeArrowheads="1"/>
          </p:cNvSpPr>
          <p:nvPr/>
        </p:nvSpPr>
        <p:spPr bwMode="auto">
          <a:xfrm>
            <a:off x="395536" y="12576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eaLnBrk="1" hangingPunct="1">
              <a:defRPr/>
            </a:pPr>
            <a:r>
              <a:rPr kumimoji="1" lang="en-US" altLang="zh-CN" sz="3600" b="1" smtClean="0">
                <a:latin typeface="+mj-ea"/>
                <a:cs typeface="+mn-cs"/>
              </a:rPr>
              <a:t>2.2.6 </a:t>
            </a:r>
            <a:r>
              <a:rPr kumimoji="1" lang="zh-CN" altLang="en-US" sz="3600" b="1" smtClean="0">
                <a:latin typeface="+mj-ea"/>
                <a:cs typeface="+mn-cs"/>
              </a:rPr>
              <a:t>并行处理技术的发展</a:t>
            </a:r>
            <a:endParaRPr kumimoji="1" lang="zh-CN" altLang="en-US" sz="3600" b="1" dirty="0">
              <a:latin typeface="+mj-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descr="Rectangle: Click to edit Master text styles&#10;Second level&#10;Third level&#10;Fourth level&#10;Fifth level"/>
          <p:cNvSpPr>
            <a:spLocks noGrp="1" noChangeArrowheads="1"/>
          </p:cNvSpPr>
          <p:nvPr>
            <p:ph type="body" idx="1"/>
          </p:nvPr>
        </p:nvSpPr>
        <p:spPr>
          <a:xfrm>
            <a:off x="545476" y="1628800"/>
            <a:ext cx="8274995" cy="4824536"/>
          </a:xfrm>
        </p:spPr>
        <p:txBody>
          <a:bodyPr/>
          <a:lstStyle/>
          <a:p>
            <a:pPr eaLnBrk="1" hangingPunct="1">
              <a:spcBef>
                <a:spcPts val="0"/>
              </a:spcBef>
            </a:pPr>
            <a:r>
              <a:rPr lang="zh-CN" altLang="en-US" sz="2400" dirty="0" smtClean="0">
                <a:latin typeface="Times New Roman" panose="02020603050405020304" pitchFamily="18" charset="0"/>
              </a:rPr>
              <a:t>并行机的萌芽阶段（</a:t>
            </a:r>
            <a:r>
              <a:rPr lang="en-US" altLang="zh-CN" sz="2400" dirty="0" smtClean="0">
                <a:latin typeface="Times New Roman" panose="02020603050405020304" pitchFamily="18" charset="0"/>
              </a:rPr>
              <a:t>1964</a:t>
            </a:r>
            <a:r>
              <a:rPr lang="zh-CN" altLang="en-US" sz="2400" dirty="0" smtClean="0">
                <a:latin typeface="Times New Roman" panose="02020603050405020304" pitchFamily="18" charset="0"/>
              </a:rPr>
              <a:t>年～</a:t>
            </a:r>
            <a:r>
              <a:rPr lang="en-US" altLang="zh-CN" sz="2400" dirty="0" smtClean="0">
                <a:latin typeface="Times New Roman" panose="02020603050405020304" pitchFamily="18" charset="0"/>
              </a:rPr>
              <a:t>1975</a:t>
            </a:r>
            <a:r>
              <a:rPr lang="zh-CN" altLang="en-US" sz="2400" dirty="0" smtClean="0">
                <a:latin typeface="Times New Roman" panose="02020603050405020304" pitchFamily="18" charset="0"/>
              </a:rPr>
              <a:t>年）</a:t>
            </a:r>
            <a:endParaRPr lang="zh-CN" altLang="en-US" sz="2400" dirty="0" smtClean="0">
              <a:latin typeface="Times New Roman" panose="02020603050405020304" pitchFamily="18" charset="0"/>
            </a:endParaRPr>
          </a:p>
          <a:p>
            <a:pPr marL="1085850" lvl="1" indent="-457200" eaLnBrk="1" hangingPunct="1"/>
            <a:r>
              <a:rPr lang="en-US" altLang="zh-CN" sz="2400" dirty="0" smtClean="0">
                <a:latin typeface="Times New Roman" panose="02020603050405020304" pitchFamily="18" charset="0"/>
              </a:rPr>
              <a:t>20</a:t>
            </a:r>
            <a:r>
              <a:rPr lang="zh-CN" altLang="en-US" sz="2400" dirty="0" smtClean="0">
                <a:latin typeface="Times New Roman" panose="02020603050405020304" pitchFamily="18" charset="0"/>
              </a:rPr>
              <a:t>世纪</a:t>
            </a:r>
            <a:r>
              <a:rPr lang="en-US" altLang="zh-CN" sz="2400" dirty="0" smtClean="0">
                <a:latin typeface="Times New Roman" panose="02020603050405020304" pitchFamily="18" charset="0"/>
              </a:rPr>
              <a:t>60</a:t>
            </a:r>
            <a:r>
              <a:rPr lang="zh-CN" altLang="en-US" sz="2400" dirty="0" smtClean="0">
                <a:latin typeface="Times New Roman" panose="02020603050405020304" pitchFamily="18" charset="0"/>
              </a:rPr>
              <a:t>年代初期</a:t>
            </a:r>
            <a:endParaRPr lang="zh-CN" altLang="en-US" sz="2400" dirty="0" smtClean="0">
              <a:latin typeface="Times New Roman" panose="02020603050405020304" pitchFamily="18" charset="0"/>
            </a:endParaRPr>
          </a:p>
          <a:p>
            <a:pPr lvl="2" eaLnBrk="1" hangingPunct="1"/>
            <a:r>
              <a:rPr lang="zh-CN" altLang="en-US" dirty="0" smtClean="0">
                <a:solidFill>
                  <a:srgbClr val="6600FF"/>
                </a:solidFill>
                <a:latin typeface="Times New Roman" panose="02020603050405020304" pitchFamily="18" charset="0"/>
              </a:rPr>
              <a:t> </a:t>
            </a:r>
            <a:r>
              <a:rPr lang="en-US" altLang="zh-CN" dirty="0" smtClean="0">
                <a:solidFill>
                  <a:srgbClr val="6600FF"/>
                </a:solidFill>
                <a:latin typeface="Times New Roman" panose="02020603050405020304" pitchFamily="18" charset="0"/>
              </a:rPr>
              <a:t>CDC6600</a:t>
            </a:r>
            <a:r>
              <a:rPr lang="zh-CN" altLang="en-US" dirty="0" smtClean="0">
                <a:latin typeface="Times New Roman" panose="02020603050405020304" pitchFamily="18" charset="0"/>
              </a:rPr>
              <a:t>：非对称的共享存储结构，中央处理机采用了双</a:t>
            </a:r>
            <a:r>
              <a:rPr lang="en-US" altLang="zh-CN" dirty="0" smtClean="0">
                <a:solidFill>
                  <a:srgbClr val="6600FF"/>
                </a:solidFill>
                <a:latin typeface="Times New Roman" panose="02020603050405020304" pitchFamily="18" charset="0"/>
              </a:rPr>
              <a:t>CPU</a:t>
            </a:r>
            <a:r>
              <a:rPr lang="zh-CN" altLang="en-US" dirty="0" smtClean="0">
                <a:latin typeface="Times New Roman" panose="02020603050405020304" pitchFamily="18" charset="0"/>
              </a:rPr>
              <a:t>，并连接了多个外部处理器。</a:t>
            </a:r>
            <a:endParaRPr lang="zh-CN" altLang="en-US" dirty="0" smtClean="0">
              <a:latin typeface="Times New Roman" panose="02020603050405020304" pitchFamily="18" charset="0"/>
            </a:endParaRPr>
          </a:p>
          <a:p>
            <a:pPr marL="1085850" lvl="1" indent="-457200" eaLnBrk="1" hangingPunct="1"/>
            <a:r>
              <a:rPr lang="en-US" altLang="zh-CN" sz="2400" dirty="0" smtClean="0">
                <a:latin typeface="Times New Roman" panose="02020603050405020304" pitchFamily="18" charset="0"/>
              </a:rPr>
              <a:t>60</a:t>
            </a:r>
            <a:r>
              <a:rPr lang="zh-CN" altLang="en-US" sz="2400" dirty="0" smtClean="0">
                <a:latin typeface="Times New Roman" panose="02020603050405020304" pitchFamily="18" charset="0"/>
              </a:rPr>
              <a:t>年代后期，</a:t>
            </a:r>
            <a:r>
              <a:rPr lang="zh-CN" altLang="en-US" sz="2400" dirty="0" smtClean="0">
                <a:solidFill>
                  <a:srgbClr val="D60093"/>
                </a:solidFill>
                <a:latin typeface="Times New Roman" panose="02020603050405020304" pitchFamily="18" charset="0"/>
              </a:rPr>
              <a:t>一个重要的突破</a:t>
            </a:r>
            <a:endParaRPr lang="zh-CN" altLang="en-US" sz="2400" dirty="0" smtClean="0">
              <a:solidFill>
                <a:srgbClr val="D60093"/>
              </a:solidFill>
              <a:latin typeface="Times New Roman" panose="02020603050405020304" pitchFamily="18" charset="0"/>
            </a:endParaRPr>
          </a:p>
          <a:p>
            <a:pPr lvl="2" eaLnBrk="1" hangingPunct="1"/>
            <a:r>
              <a:rPr lang="zh-CN" altLang="en-US" dirty="0" smtClean="0">
                <a:latin typeface="Times New Roman" panose="02020603050405020304" pitchFamily="18" charset="0"/>
              </a:rPr>
              <a:t>在处理器中使用流水线和重复设置功能单元，所获得的性能提高是明显的，并比单纯地提高时钟频率来提高性能更有效。</a:t>
            </a:r>
            <a:endParaRPr lang="zh-CN" altLang="en-US" dirty="0" smtClean="0">
              <a:latin typeface="Times New Roman" panose="02020603050405020304" pitchFamily="18" charset="0"/>
            </a:endParaRPr>
          </a:p>
          <a:p>
            <a:pPr marL="1085850" lvl="1" indent="-457200" eaLnBrk="1" hangingPunct="1">
              <a:lnSpc>
                <a:spcPct val="110000"/>
              </a:lnSpc>
            </a:pPr>
            <a:r>
              <a:rPr lang="zh-CN" altLang="en-US" sz="2400" dirty="0" smtClean="0">
                <a:latin typeface="Times New Roman" panose="02020603050405020304" pitchFamily="18" charset="0"/>
              </a:rPr>
              <a:t>在</a:t>
            </a:r>
            <a:r>
              <a:rPr lang="en-US" altLang="zh-CN" sz="2400" dirty="0" smtClean="0">
                <a:solidFill>
                  <a:srgbClr val="6600FF"/>
                </a:solidFill>
                <a:latin typeface="Times New Roman" panose="02020603050405020304" pitchFamily="18" charset="0"/>
              </a:rPr>
              <a:t>1972</a:t>
            </a:r>
            <a:r>
              <a:rPr lang="zh-CN" altLang="en-US" sz="2400" dirty="0" smtClean="0">
                <a:latin typeface="Times New Roman" panose="02020603050405020304" pitchFamily="18" charset="0"/>
              </a:rPr>
              <a:t>年，</a:t>
            </a:r>
            <a:r>
              <a:rPr lang="en-US" altLang="zh-CN" sz="2400" dirty="0" smtClean="0">
                <a:solidFill>
                  <a:srgbClr val="6600FF"/>
                </a:solidFill>
                <a:latin typeface="Times New Roman" panose="02020603050405020304" pitchFamily="18" charset="0"/>
              </a:rPr>
              <a:t>Illinois</a:t>
            </a:r>
            <a:r>
              <a:rPr lang="zh-CN" altLang="en-US" sz="2400" dirty="0" smtClean="0">
                <a:latin typeface="Times New Roman" panose="02020603050405020304" pitchFamily="18" charset="0"/>
              </a:rPr>
              <a:t>大学和</a:t>
            </a:r>
            <a:r>
              <a:rPr lang="en-US" altLang="zh-CN" sz="2400" dirty="0" smtClean="0">
                <a:solidFill>
                  <a:srgbClr val="6600FF"/>
                </a:solidFill>
                <a:latin typeface="Times New Roman" panose="02020603050405020304" pitchFamily="18" charset="0"/>
              </a:rPr>
              <a:t>Burroughs</a:t>
            </a:r>
            <a:r>
              <a:rPr lang="zh-CN" altLang="en-US" sz="2400" dirty="0" smtClean="0">
                <a:latin typeface="Times New Roman" panose="02020603050405020304" pitchFamily="18" charset="0"/>
              </a:rPr>
              <a:t>公司联合研制</a:t>
            </a:r>
            <a:r>
              <a:rPr lang="en-US" altLang="zh-CN" sz="2400" dirty="0" err="1" smtClean="0">
                <a:solidFill>
                  <a:srgbClr val="6600FF"/>
                </a:solidFill>
                <a:latin typeface="Times New Roman" panose="02020603050405020304" pitchFamily="18" charset="0"/>
              </a:rPr>
              <a:t>Illiac</a:t>
            </a:r>
            <a:r>
              <a:rPr lang="en-US" altLang="zh-CN" sz="2400" dirty="0" smtClean="0">
                <a:solidFill>
                  <a:srgbClr val="6600FF"/>
                </a:solidFill>
                <a:latin typeface="Times New Roman" panose="02020603050405020304" pitchFamily="18" charset="0"/>
              </a:rPr>
              <a:t> Ⅳ SIMD</a:t>
            </a:r>
            <a:r>
              <a:rPr lang="zh-CN" altLang="en-US" sz="2400" dirty="0" smtClean="0">
                <a:latin typeface="Times New Roman" panose="02020603050405020304" pitchFamily="18" charset="0"/>
              </a:rPr>
              <a:t>计算机（</a:t>
            </a:r>
            <a:r>
              <a:rPr lang="en-US" altLang="zh-CN" sz="2400" dirty="0" smtClean="0">
                <a:solidFill>
                  <a:srgbClr val="6600FF"/>
                </a:solidFill>
                <a:latin typeface="Times New Roman" panose="02020603050405020304" pitchFamily="18" charset="0"/>
              </a:rPr>
              <a:t>64</a:t>
            </a:r>
            <a:r>
              <a:rPr lang="zh-CN" altLang="en-US" sz="2400" dirty="0" smtClean="0">
                <a:latin typeface="Times New Roman" panose="02020603050405020304" pitchFamily="18" charset="0"/>
              </a:rPr>
              <a:t>个处理单元构成的）</a:t>
            </a:r>
            <a:endParaRPr lang="zh-CN" altLang="en-US" sz="2400" dirty="0" smtClean="0">
              <a:latin typeface="Times New Roman" panose="02020603050405020304" pitchFamily="18" charset="0"/>
            </a:endParaRPr>
          </a:p>
          <a:p>
            <a:pPr marL="1085850" lvl="1" indent="-457200" eaLnBrk="1" hangingPunct="1">
              <a:lnSpc>
                <a:spcPct val="110000"/>
              </a:lnSpc>
              <a:buFont typeface="Wingdings" panose="05000000000000000000" pitchFamily="2" charset="2"/>
              <a:buNone/>
            </a:pPr>
            <a:r>
              <a:rPr lang="zh-CN" altLang="en-US" sz="2400" dirty="0" smtClean="0">
                <a:latin typeface="Times New Roman" panose="02020603050405020304" pitchFamily="18" charset="0"/>
              </a:rPr>
              <a:t>      在</a:t>
            </a:r>
            <a:r>
              <a:rPr lang="en-US" altLang="zh-CN" sz="2400" dirty="0" smtClean="0">
                <a:solidFill>
                  <a:srgbClr val="6600FF"/>
                </a:solidFill>
                <a:latin typeface="Times New Roman" panose="02020603050405020304" pitchFamily="18" charset="0"/>
              </a:rPr>
              <a:t>1975</a:t>
            </a:r>
            <a:r>
              <a:rPr lang="zh-CN" altLang="en-US" sz="2400" dirty="0" smtClean="0">
                <a:latin typeface="Times New Roman" panose="02020603050405020304" pitchFamily="18" charset="0"/>
              </a:rPr>
              <a:t>年 </a:t>
            </a:r>
            <a:r>
              <a:rPr lang="en-US" altLang="zh-CN" sz="2400" dirty="0" err="1" smtClean="0">
                <a:solidFill>
                  <a:srgbClr val="6600FF"/>
                </a:solidFill>
                <a:latin typeface="Times New Roman" panose="02020603050405020304" pitchFamily="18" charset="0"/>
              </a:rPr>
              <a:t>Illiac</a:t>
            </a:r>
            <a:r>
              <a:rPr lang="en-US" altLang="zh-CN" sz="2400" dirty="0" smtClean="0">
                <a:solidFill>
                  <a:srgbClr val="6600FF"/>
                </a:solidFill>
                <a:latin typeface="Times New Roman" panose="02020603050405020304" pitchFamily="18" charset="0"/>
              </a:rPr>
              <a:t> Ⅳ</a:t>
            </a:r>
            <a:r>
              <a:rPr lang="zh-CN" altLang="en-US" sz="2400" dirty="0" smtClean="0">
                <a:latin typeface="Times New Roman" panose="02020603050405020304" pitchFamily="18" charset="0"/>
              </a:rPr>
              <a:t>系统 （</a:t>
            </a:r>
            <a:r>
              <a:rPr lang="en-US" altLang="zh-CN" sz="2400" dirty="0" smtClean="0">
                <a:solidFill>
                  <a:srgbClr val="6600FF"/>
                </a:solidFill>
                <a:latin typeface="Times New Roman" panose="02020603050405020304" pitchFamily="18" charset="0"/>
              </a:rPr>
              <a:t>16</a:t>
            </a:r>
            <a:r>
              <a:rPr lang="zh-CN" altLang="en-US" sz="2400" dirty="0" smtClean="0">
                <a:latin typeface="Times New Roman" panose="02020603050405020304" pitchFamily="18" charset="0"/>
              </a:rPr>
              <a:t>个处理单元构成）</a:t>
            </a:r>
            <a:endParaRPr lang="zh-CN" altLang="en-US" sz="2400" dirty="0" smtClean="0">
              <a:latin typeface="Times New Roman" panose="02020603050405020304" pitchFamily="18" charset="0"/>
            </a:endParaRPr>
          </a:p>
          <a:p>
            <a:pPr lvl="2" eaLnBrk="1" hangingPunct="1"/>
            <a:endParaRPr lang="zh-CN" altLang="en-US" dirty="0" smtClean="0">
              <a:latin typeface="Times New Roman" panose="02020603050405020304" pitchFamily="18" charset="0"/>
            </a:endParaRPr>
          </a:p>
        </p:txBody>
      </p:sp>
      <p:sp>
        <p:nvSpPr>
          <p:cNvPr id="2" name="矩形 1"/>
          <p:cNvSpPr/>
          <p:nvPr/>
        </p:nvSpPr>
        <p:spPr>
          <a:xfrm>
            <a:off x="354428" y="1095127"/>
            <a:ext cx="3704860" cy="492443"/>
          </a:xfrm>
          <a:prstGeom prst="rect">
            <a:avLst/>
          </a:prstGeom>
        </p:spPr>
        <p:txBody>
          <a:bodyPr wrap="none">
            <a:spAutoFit/>
          </a:bodyPr>
          <a:lstStyle/>
          <a:p>
            <a:pPr>
              <a:spcBef>
                <a:spcPct val="50000"/>
              </a:spcBef>
            </a:pPr>
            <a:r>
              <a:rPr lang="en-US" altLang="zh-CN" sz="2600" dirty="0" smtClean="0">
                <a:latin typeface="黑体" panose="02010609060101010101" pitchFamily="49" charset="-122"/>
                <a:ea typeface="黑体" panose="02010609060101010101" pitchFamily="49" charset="-122"/>
              </a:rPr>
              <a:t>4.</a:t>
            </a:r>
            <a:r>
              <a:rPr lang="zh-CN" altLang="en-US" sz="2600" dirty="0" smtClean="0">
                <a:latin typeface="黑体" panose="02010609060101010101" pitchFamily="49" charset="-122"/>
                <a:ea typeface="黑体" panose="02010609060101010101" pitchFamily="49" charset="-122"/>
              </a:rPr>
              <a:t>并行机发展的</a:t>
            </a:r>
            <a:r>
              <a:rPr lang="en-US" altLang="zh-CN" sz="2600" dirty="0" smtClean="0">
                <a:latin typeface="黑体" panose="02010609060101010101" pitchFamily="49" charset="-122"/>
                <a:ea typeface="黑体" panose="02010609060101010101" pitchFamily="49" charset="-122"/>
              </a:rPr>
              <a:t>4</a:t>
            </a:r>
            <a:r>
              <a:rPr lang="zh-CN" altLang="en-US" sz="2600" dirty="0" smtClean="0">
                <a:latin typeface="黑体" panose="02010609060101010101" pitchFamily="49" charset="-122"/>
                <a:ea typeface="黑体" panose="02010609060101010101" pitchFamily="49" charset="-122"/>
              </a:rPr>
              <a:t>个阶段</a:t>
            </a:r>
            <a:endParaRPr lang="zh-CN" altLang="en-US" sz="2600" dirty="0">
              <a:latin typeface="Tahoma" panose="020B0604030504040204" pitchFamily="34" charset="0"/>
              <a:ea typeface="黑体" panose="02010609060101010101" pitchFamily="49" charset="-122"/>
            </a:endParaRPr>
          </a:p>
        </p:txBody>
      </p:sp>
      <p:sp>
        <p:nvSpPr>
          <p:cNvPr id="6" name="Rectangle 2"/>
          <p:cNvSpPr>
            <a:spLocks noGrp="1" noChangeArrowheads="1"/>
          </p:cNvSpPr>
          <p:nvPr>
            <p:ph type="title" idx="4294967295"/>
          </p:nvPr>
        </p:nvSpPr>
        <p:spPr>
          <a:xfrm>
            <a:off x="395536" y="-27384"/>
            <a:ext cx="8229600" cy="1143000"/>
          </a:xfrm>
        </p:spPr>
        <p:txBody>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endParaRPr kumimoji="1" lang="zh-CN" altLang="en-US" sz="3600" b="1" dirty="0">
              <a:latin typeface="+mj-ea"/>
              <a:cs typeface="+mn-cs"/>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descr="Rectangle: Click to edit Master text styles&#10;Second level&#10;Third level&#10;Fourth level&#10;Fifth level"/>
          <p:cNvSpPr>
            <a:spLocks noGrp="1" noChangeArrowheads="1"/>
          </p:cNvSpPr>
          <p:nvPr>
            <p:ph type="body" idx="1"/>
          </p:nvPr>
        </p:nvSpPr>
        <p:spPr>
          <a:xfrm>
            <a:off x="685800" y="1507008"/>
            <a:ext cx="8062913" cy="4586288"/>
          </a:xfrm>
        </p:spPr>
        <p:txBody>
          <a:bodyPr/>
          <a:lstStyle/>
          <a:p>
            <a:pPr eaLnBrk="1" hangingPunct="1">
              <a:lnSpc>
                <a:spcPct val="110000"/>
              </a:lnSpc>
            </a:pPr>
            <a:r>
              <a:rPr lang="zh-CN" altLang="en-US" sz="2400" dirty="0" smtClean="0">
                <a:latin typeface="Times New Roman" panose="02020603050405020304" pitchFamily="18" charset="0"/>
              </a:rPr>
              <a:t>向量机的发展和鼎盛阶段（</a:t>
            </a:r>
            <a:r>
              <a:rPr lang="en-US" altLang="zh-CN" sz="2400" dirty="0" smtClean="0">
                <a:latin typeface="Times New Roman" panose="02020603050405020304" pitchFamily="18" charset="0"/>
              </a:rPr>
              <a:t>1976</a:t>
            </a:r>
            <a:r>
              <a:rPr lang="zh-CN" altLang="en-US" sz="2400" dirty="0" smtClean="0">
                <a:latin typeface="Times New Roman" panose="02020603050405020304" pitchFamily="18" charset="0"/>
              </a:rPr>
              <a:t>年～</a:t>
            </a:r>
            <a:r>
              <a:rPr lang="en-US" altLang="zh-CN" sz="2400" dirty="0" smtClean="0">
                <a:latin typeface="Times New Roman" panose="02020603050405020304" pitchFamily="18" charset="0"/>
              </a:rPr>
              <a:t>1990</a:t>
            </a:r>
            <a:r>
              <a:rPr lang="zh-CN" altLang="en-US" sz="2400" dirty="0" smtClean="0">
                <a:latin typeface="Times New Roman" panose="02020603050405020304" pitchFamily="18" charset="0"/>
              </a:rPr>
              <a:t>年）</a:t>
            </a:r>
            <a:r>
              <a:rPr lang="zh-CN" altLang="en-US" sz="2400" dirty="0" smtClean="0"/>
              <a:t> </a:t>
            </a:r>
            <a:endParaRPr lang="zh-CN" altLang="en-US" sz="2400" dirty="0" smtClean="0"/>
          </a:p>
          <a:p>
            <a:pPr marL="1085850" lvl="1" indent="-457200" eaLnBrk="1" hangingPunct="1">
              <a:lnSpc>
                <a:spcPct val="110000"/>
              </a:lnSpc>
            </a:pPr>
            <a:r>
              <a:rPr lang="en-US" altLang="zh-CN" sz="2400" dirty="0" smtClean="0">
                <a:latin typeface="Times New Roman" panose="02020603050405020304" pitchFamily="18" charset="0"/>
              </a:rPr>
              <a:t>1976</a:t>
            </a:r>
            <a:r>
              <a:rPr lang="zh-CN" altLang="en-US" sz="2400" dirty="0" smtClean="0">
                <a:latin typeface="Times New Roman" panose="02020603050405020304" pitchFamily="18" charset="0"/>
              </a:rPr>
              <a:t>年，</a:t>
            </a:r>
            <a:r>
              <a:rPr lang="en-US" altLang="zh-CN" sz="2400" dirty="0" smtClean="0">
                <a:latin typeface="Times New Roman" panose="02020603050405020304" pitchFamily="18" charset="0"/>
              </a:rPr>
              <a:t>Cray</a:t>
            </a:r>
            <a:r>
              <a:rPr lang="zh-CN" altLang="en-US" sz="2400" dirty="0" smtClean="0">
                <a:latin typeface="Times New Roman" panose="02020603050405020304" pitchFamily="18" charset="0"/>
              </a:rPr>
              <a:t>公司推出了第一台向量计算机</a:t>
            </a:r>
            <a:r>
              <a:rPr lang="en-US" altLang="zh-CN" sz="2400" dirty="0" smtClean="0">
                <a:solidFill>
                  <a:srgbClr val="6600FF"/>
                </a:solidFill>
                <a:latin typeface="Times New Roman" panose="02020603050405020304" pitchFamily="18" charset="0"/>
              </a:rPr>
              <a:t>Cray-1</a:t>
            </a:r>
            <a:endParaRPr lang="en-US" altLang="zh-CN" sz="2400" dirty="0" smtClean="0">
              <a:solidFill>
                <a:srgbClr val="6600FF"/>
              </a:solidFill>
              <a:latin typeface="Times New Roman" panose="02020603050405020304" pitchFamily="18" charset="0"/>
            </a:endParaRPr>
          </a:p>
          <a:p>
            <a:pPr marL="1085850" lvl="1" indent="-457200" eaLnBrk="1" hangingPunct="1">
              <a:lnSpc>
                <a:spcPct val="110000"/>
              </a:lnSpc>
            </a:pPr>
            <a:r>
              <a:rPr lang="zh-CN" altLang="en-US" sz="2400" dirty="0" smtClean="0">
                <a:latin typeface="Times New Roman" panose="02020603050405020304" pitchFamily="18" charset="0"/>
              </a:rPr>
              <a:t>在随后的</a:t>
            </a:r>
            <a:r>
              <a:rPr lang="en-US" altLang="zh-CN" sz="2400" dirty="0" smtClean="0">
                <a:latin typeface="Times New Roman" panose="02020603050405020304" pitchFamily="18" charset="0"/>
              </a:rPr>
              <a:t>10</a:t>
            </a:r>
            <a:r>
              <a:rPr lang="zh-CN" altLang="en-US" sz="2400" dirty="0" smtClean="0">
                <a:latin typeface="Times New Roman" panose="02020603050405020304" pitchFamily="18" charset="0"/>
              </a:rPr>
              <a:t>年中，不断地推出新的向量计算机。</a:t>
            </a:r>
            <a:endParaRPr lang="zh-CN" altLang="en-US" sz="2400" dirty="0" smtClean="0">
              <a:latin typeface="Times New Roman" panose="02020603050405020304" pitchFamily="18" charset="0"/>
            </a:endParaRPr>
          </a:p>
          <a:p>
            <a:pPr lvl="2" eaLnBrk="1" hangingPunct="1">
              <a:lnSpc>
                <a:spcPct val="110000"/>
              </a:lnSpc>
              <a:buFont typeface="Wingdings" panose="05000000000000000000" pitchFamily="2" charset="2"/>
              <a:buNone/>
            </a:pPr>
            <a:r>
              <a:rPr lang="zh-CN" altLang="en-US" dirty="0" smtClean="0">
                <a:latin typeface="Times New Roman" panose="02020603050405020304" pitchFamily="18" charset="0"/>
              </a:rPr>
              <a:t>    包括：</a:t>
            </a:r>
            <a:r>
              <a:rPr lang="en-US" altLang="zh-CN" dirty="0" smtClean="0">
                <a:latin typeface="Times New Roman" panose="02020603050405020304" pitchFamily="18" charset="0"/>
              </a:rPr>
              <a:t>CDC</a:t>
            </a:r>
            <a:r>
              <a:rPr lang="zh-CN" altLang="en-US" dirty="0" smtClean="0">
                <a:latin typeface="Times New Roman" panose="02020603050405020304" pitchFamily="18" charset="0"/>
              </a:rPr>
              <a:t>的</a:t>
            </a:r>
            <a:r>
              <a:rPr lang="en-US" altLang="zh-CN" dirty="0" smtClean="0">
                <a:solidFill>
                  <a:srgbClr val="6600FF"/>
                </a:solidFill>
                <a:latin typeface="Times New Roman" panose="02020603050405020304" pitchFamily="18" charset="0"/>
              </a:rPr>
              <a:t>Cyber205</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Fujitsu</a:t>
            </a:r>
            <a:r>
              <a:rPr lang="zh-CN" altLang="en-US" dirty="0" smtClean="0">
                <a:latin typeface="Times New Roman" panose="02020603050405020304" pitchFamily="18" charset="0"/>
              </a:rPr>
              <a:t>的</a:t>
            </a:r>
            <a:r>
              <a:rPr lang="en-US" altLang="zh-CN" dirty="0" smtClean="0">
                <a:solidFill>
                  <a:srgbClr val="6600FF"/>
                </a:solidFill>
                <a:latin typeface="Times New Roman" panose="02020603050405020304" pitchFamily="18" charset="0"/>
              </a:rPr>
              <a:t>VP1000/VP2000</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NEC</a:t>
            </a:r>
            <a:r>
              <a:rPr lang="zh-CN" altLang="en-US" dirty="0" smtClean="0">
                <a:latin typeface="Times New Roman" panose="02020603050405020304" pitchFamily="18" charset="0"/>
              </a:rPr>
              <a:t>的</a:t>
            </a:r>
            <a:r>
              <a:rPr lang="en-US" altLang="zh-CN" dirty="0" smtClean="0">
                <a:solidFill>
                  <a:srgbClr val="6600FF"/>
                </a:solidFill>
                <a:latin typeface="Times New Roman" panose="02020603050405020304" pitchFamily="18" charset="0"/>
              </a:rPr>
              <a:t>SX1/SX2</a:t>
            </a:r>
            <a:r>
              <a:rPr lang="zh-CN" altLang="en-US" dirty="0" smtClean="0">
                <a:latin typeface="Times New Roman" panose="02020603050405020304" pitchFamily="18" charset="0"/>
              </a:rPr>
              <a:t>以、我国的</a:t>
            </a:r>
            <a:r>
              <a:rPr lang="en-US" altLang="zh-CN" dirty="0" smtClean="0">
                <a:solidFill>
                  <a:srgbClr val="6600FF"/>
                </a:solidFill>
                <a:latin typeface="Times New Roman" panose="02020603050405020304" pitchFamily="18" charset="0"/>
              </a:rPr>
              <a:t>YH-1</a:t>
            </a:r>
            <a:r>
              <a:rPr lang="zh-CN" altLang="en-US" dirty="0" smtClean="0">
                <a:latin typeface="Times New Roman" panose="02020603050405020304" pitchFamily="18" charset="0"/>
              </a:rPr>
              <a:t>等</a:t>
            </a:r>
            <a:endParaRPr lang="zh-CN" altLang="en-US" dirty="0" smtClean="0">
              <a:latin typeface="Times New Roman" panose="02020603050405020304" pitchFamily="18" charset="0"/>
            </a:endParaRPr>
          </a:p>
          <a:p>
            <a:pPr marL="1085850" lvl="1" indent="-457200" eaLnBrk="1" hangingPunct="1">
              <a:lnSpc>
                <a:spcPct val="110000"/>
              </a:lnSpc>
            </a:pPr>
            <a:r>
              <a:rPr lang="zh-CN" altLang="en-US" sz="2400" dirty="0" smtClean="0">
                <a:latin typeface="Times New Roman" panose="02020603050405020304" pitchFamily="18" charset="0"/>
              </a:rPr>
              <a:t>向量计算机的发展呈</a:t>
            </a:r>
            <a:r>
              <a:rPr lang="zh-CN" altLang="en-US" sz="2400" dirty="0" smtClean="0">
                <a:solidFill>
                  <a:srgbClr val="D60093"/>
                </a:solidFill>
                <a:latin typeface="Times New Roman" panose="02020603050405020304" pitchFamily="18" charset="0"/>
              </a:rPr>
              <a:t>两大趋势</a:t>
            </a:r>
            <a:endParaRPr lang="zh-CN" altLang="en-US" sz="2400" dirty="0" smtClean="0">
              <a:solidFill>
                <a:srgbClr val="D60093"/>
              </a:solidFill>
              <a:latin typeface="Times New Roman" panose="02020603050405020304" pitchFamily="18" charset="0"/>
            </a:endParaRPr>
          </a:p>
          <a:p>
            <a:pPr lvl="2" eaLnBrk="1" hangingPunct="1">
              <a:lnSpc>
                <a:spcPct val="110000"/>
              </a:lnSpc>
            </a:pPr>
            <a:r>
              <a:rPr lang="zh-CN" altLang="en-US" dirty="0" smtClean="0">
                <a:latin typeface="Times New Roman" panose="02020603050405020304" pitchFamily="18" charset="0"/>
              </a:rPr>
              <a:t>提高单处理器的速度</a:t>
            </a:r>
            <a:endParaRPr lang="zh-CN" altLang="en-US" dirty="0" smtClean="0">
              <a:latin typeface="Times New Roman" panose="02020603050405020304" pitchFamily="18" charset="0"/>
            </a:endParaRPr>
          </a:p>
          <a:p>
            <a:pPr lvl="2" eaLnBrk="1" hangingPunct="1">
              <a:lnSpc>
                <a:spcPct val="110000"/>
              </a:lnSpc>
            </a:pPr>
            <a:r>
              <a:rPr lang="zh-CN" altLang="en-US" dirty="0" smtClean="0">
                <a:latin typeface="Times New Roman" panose="02020603050405020304" pitchFamily="18" charset="0"/>
              </a:rPr>
              <a:t>研制多处理器系统</a:t>
            </a:r>
            <a:endParaRPr lang="zh-CN" altLang="en-US" dirty="0" smtClean="0">
              <a:latin typeface="Times New Roman" panose="02020603050405020304" pitchFamily="18" charset="0"/>
            </a:endParaRPr>
          </a:p>
        </p:txBody>
      </p:sp>
      <p:sp>
        <p:nvSpPr>
          <p:cNvPr id="52227" name="Rectangle 4"/>
          <p:cNvSpPr>
            <a:spLocks noChangeArrowheads="1"/>
          </p:cNvSpPr>
          <p:nvPr/>
        </p:nvSpPr>
        <p:spPr bwMode="auto">
          <a:xfrm>
            <a:off x="4102100" y="463550"/>
            <a:ext cx="510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endParaRPr lang="zh-CN" altLang="en-US" sz="2000">
              <a:solidFill>
                <a:srgbClr val="4F56AD"/>
              </a:solidFill>
              <a:latin typeface="黑体" panose="02010609060101010101" pitchFamily="49" charset="-122"/>
            </a:endParaRPr>
          </a:p>
        </p:txBody>
      </p:sp>
      <p:pic>
        <p:nvPicPr>
          <p:cNvPr id="5" name="图片 4" descr="Cray-1-Supercomputer-1976.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286500" y="4214813"/>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idx="4294967295"/>
          </p:nvPr>
        </p:nvSpPr>
        <p:spPr>
          <a:xfrm>
            <a:off x="395536" y="125760"/>
            <a:ext cx="8229600" cy="1143000"/>
          </a:xfrm>
        </p:spPr>
        <p:txBody>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endParaRPr kumimoji="1" lang="zh-CN" altLang="en-US" sz="3600" b="1" dirty="0">
              <a:latin typeface="+mj-ea"/>
              <a:cs typeface="+mn-cs"/>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descr="Rectangle: Click to edit Master text styles&#10;Second level&#10;Third level&#10;Fourth level&#10;Fifth level"/>
          <p:cNvSpPr>
            <a:spLocks noGrp="1" noChangeArrowheads="1"/>
          </p:cNvSpPr>
          <p:nvPr>
            <p:ph type="body" idx="1"/>
          </p:nvPr>
        </p:nvSpPr>
        <p:spPr>
          <a:xfrm>
            <a:off x="457200" y="1484784"/>
            <a:ext cx="8229600" cy="4525963"/>
          </a:xfrm>
        </p:spPr>
        <p:txBody>
          <a:bodyPr/>
          <a:lstStyle/>
          <a:p>
            <a:pPr eaLnBrk="1" hangingPunct="1"/>
            <a:r>
              <a:rPr lang="en-US" altLang="zh-CN" sz="2400" dirty="0" smtClean="0">
                <a:latin typeface="Times New Roman" panose="02020603050405020304" pitchFamily="18" charset="0"/>
              </a:rPr>
              <a:t>MPP</a:t>
            </a:r>
            <a:r>
              <a:rPr lang="zh-CN" altLang="en-US" sz="2400" dirty="0" smtClean="0">
                <a:latin typeface="Times New Roman" panose="02020603050405020304" pitchFamily="18" charset="0"/>
              </a:rPr>
              <a:t>出现和蓬勃发展阶段（</a:t>
            </a:r>
            <a:r>
              <a:rPr lang="en-US" altLang="zh-CN" sz="2400" dirty="0" smtClean="0">
                <a:latin typeface="Times New Roman" panose="02020603050405020304" pitchFamily="18" charset="0"/>
              </a:rPr>
              <a:t>1990</a:t>
            </a:r>
            <a:r>
              <a:rPr lang="zh-CN" altLang="en-US" sz="2400" dirty="0" smtClean="0">
                <a:latin typeface="Times New Roman" panose="02020603050405020304" pitchFamily="18" charset="0"/>
              </a:rPr>
              <a:t>年～</a:t>
            </a:r>
            <a:r>
              <a:rPr lang="en-US" altLang="zh-CN" sz="2400" dirty="0" smtClean="0">
                <a:latin typeface="Times New Roman" panose="02020603050405020304" pitchFamily="18" charset="0"/>
              </a:rPr>
              <a:t>1995</a:t>
            </a:r>
            <a:r>
              <a:rPr lang="zh-CN" altLang="en-US" sz="2400" dirty="0" smtClean="0">
                <a:latin typeface="Times New Roman" panose="02020603050405020304" pitchFamily="18" charset="0"/>
              </a:rPr>
              <a:t>年）</a:t>
            </a:r>
            <a:r>
              <a:rPr lang="zh-CN" altLang="en-US" sz="2400" dirty="0" smtClean="0"/>
              <a:t> </a:t>
            </a:r>
            <a:endParaRPr lang="zh-CN" altLang="en-US" sz="2400" dirty="0" smtClean="0"/>
          </a:p>
          <a:p>
            <a:pPr marL="1085850" lvl="1" indent="-457200" eaLnBrk="1" hangingPunct="1"/>
            <a:r>
              <a:rPr lang="zh-CN" altLang="en-US" sz="2400" dirty="0" smtClean="0">
                <a:latin typeface="Times New Roman" panose="02020603050405020304" pitchFamily="18" charset="0"/>
              </a:rPr>
              <a:t>早期的</a:t>
            </a:r>
            <a:r>
              <a:rPr lang="en-US" altLang="zh-CN" sz="2400" dirty="0" smtClean="0">
                <a:latin typeface="Times New Roman" panose="02020603050405020304" pitchFamily="18" charset="0"/>
              </a:rPr>
              <a:t>MPP </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Massively Parallel Processing</a:t>
            </a:r>
            <a:r>
              <a:rPr lang="zh-CN" altLang="en-US"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lvl="2" eaLnBrk="1" hangingPunct="1"/>
            <a:r>
              <a:rPr lang="en-US" altLang="zh-CN" dirty="0" smtClean="0">
                <a:solidFill>
                  <a:srgbClr val="6600FF"/>
                </a:solidFill>
                <a:latin typeface="Times New Roman" panose="02020603050405020304" pitchFamily="18" charset="0"/>
              </a:rPr>
              <a:t>TC2000</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1989</a:t>
            </a:r>
            <a:r>
              <a:rPr lang="zh-CN" altLang="en-US" dirty="0" smtClean="0">
                <a:latin typeface="Times New Roman" panose="02020603050405020304" pitchFamily="18" charset="0"/>
              </a:rPr>
              <a:t>年）</a:t>
            </a:r>
            <a:r>
              <a:rPr lang="zh-CN" altLang="en-US" dirty="0" smtClean="0">
                <a:solidFill>
                  <a:srgbClr val="6600FF"/>
                </a:solidFill>
                <a:latin typeface="Times New Roman" panose="02020603050405020304" pitchFamily="18" charset="0"/>
              </a:rPr>
              <a:t>、</a:t>
            </a:r>
            <a:r>
              <a:rPr lang="en-US" altLang="zh-CN" dirty="0" smtClean="0">
                <a:solidFill>
                  <a:srgbClr val="6600FF"/>
                </a:solidFill>
                <a:latin typeface="Times New Roman" panose="02020603050405020304" pitchFamily="18" charset="0"/>
              </a:rPr>
              <a:t>Touchstone Delta</a:t>
            </a:r>
            <a:r>
              <a:rPr lang="zh-CN" altLang="en-US" dirty="0" smtClean="0">
                <a:solidFill>
                  <a:srgbClr val="6600FF"/>
                </a:solidFill>
                <a:latin typeface="Times New Roman" panose="02020603050405020304" pitchFamily="18" charset="0"/>
              </a:rPr>
              <a:t>、</a:t>
            </a:r>
            <a:r>
              <a:rPr lang="en-US" altLang="zh-CN" dirty="0" smtClean="0">
                <a:solidFill>
                  <a:srgbClr val="6600FF"/>
                </a:solidFill>
                <a:latin typeface="Times New Roman" panose="02020603050405020304" pitchFamily="18" charset="0"/>
              </a:rPr>
              <a:t>Intel Paragon</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1992</a:t>
            </a:r>
            <a:r>
              <a:rPr lang="zh-CN" altLang="en-US" dirty="0" smtClean="0">
                <a:latin typeface="Times New Roman" panose="02020603050405020304" pitchFamily="18" charset="0"/>
              </a:rPr>
              <a:t>年）</a:t>
            </a:r>
            <a:r>
              <a:rPr lang="zh-CN" altLang="en-US" dirty="0" smtClean="0">
                <a:solidFill>
                  <a:srgbClr val="6600FF"/>
                </a:solidFill>
                <a:latin typeface="Times New Roman" panose="02020603050405020304" pitchFamily="18" charset="0"/>
              </a:rPr>
              <a:t>、</a:t>
            </a:r>
            <a:r>
              <a:rPr lang="en-US" altLang="zh-CN" dirty="0" smtClean="0">
                <a:solidFill>
                  <a:srgbClr val="6600FF"/>
                </a:solidFill>
                <a:latin typeface="Times New Roman" panose="02020603050405020304" pitchFamily="18" charset="0"/>
              </a:rPr>
              <a:t>KSR1</a:t>
            </a:r>
            <a:r>
              <a:rPr lang="zh-CN" altLang="en-US" dirty="0" smtClean="0">
                <a:solidFill>
                  <a:srgbClr val="6600FF"/>
                </a:solidFill>
                <a:latin typeface="Times New Roman" panose="02020603050405020304" pitchFamily="18" charset="0"/>
              </a:rPr>
              <a:t>、</a:t>
            </a:r>
            <a:r>
              <a:rPr lang="en-US" altLang="zh-CN" dirty="0" smtClean="0">
                <a:solidFill>
                  <a:srgbClr val="6600FF"/>
                </a:solidFill>
                <a:latin typeface="Times New Roman" panose="02020603050405020304" pitchFamily="18" charset="0"/>
              </a:rPr>
              <a:t>Cray T3D</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1993</a:t>
            </a:r>
            <a:r>
              <a:rPr lang="zh-CN" altLang="en-US" dirty="0" smtClean="0">
                <a:latin typeface="Times New Roman" panose="02020603050405020304" pitchFamily="18" charset="0"/>
              </a:rPr>
              <a:t>年）</a:t>
            </a:r>
            <a:r>
              <a:rPr lang="zh-CN" altLang="en-US" dirty="0" smtClean="0">
                <a:solidFill>
                  <a:srgbClr val="6600FF"/>
                </a:solidFill>
                <a:latin typeface="Times New Roman" panose="02020603050405020304" pitchFamily="18" charset="0"/>
              </a:rPr>
              <a:t>、</a:t>
            </a:r>
            <a:r>
              <a:rPr lang="en-US" altLang="zh-CN" dirty="0" smtClean="0">
                <a:solidFill>
                  <a:srgbClr val="6600FF"/>
                </a:solidFill>
                <a:latin typeface="Times New Roman" panose="02020603050405020304" pitchFamily="18" charset="0"/>
              </a:rPr>
              <a:t>IBM SP2</a:t>
            </a:r>
            <a:r>
              <a:rPr lang="zh-CN" altLang="en-US" dirty="0" smtClean="0">
                <a:solidFill>
                  <a:srgbClr val="6600FF"/>
                </a:solidFill>
                <a:latin typeface="Times New Roman" panose="02020603050405020304" pitchFamily="18" charset="0"/>
              </a:rPr>
              <a:t>（</a:t>
            </a:r>
            <a:r>
              <a:rPr lang="en-US" altLang="zh-CN" dirty="0" smtClean="0">
                <a:latin typeface="Times New Roman" panose="02020603050405020304" pitchFamily="18" charset="0"/>
              </a:rPr>
              <a:t>1994</a:t>
            </a:r>
            <a:r>
              <a:rPr lang="zh-CN" altLang="en-US" dirty="0" smtClean="0">
                <a:latin typeface="Times New Roman" panose="02020603050405020304" pitchFamily="18" charset="0"/>
              </a:rPr>
              <a:t>年）和我国的曙光</a:t>
            </a:r>
            <a:r>
              <a:rPr lang="en-US" altLang="zh-CN" dirty="0" smtClean="0">
                <a:solidFill>
                  <a:srgbClr val="6600FF"/>
                </a:solidFill>
                <a:latin typeface="Times New Roman" panose="02020603050405020304" pitchFamily="18" charset="0"/>
              </a:rPr>
              <a:t>-1000</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1995</a:t>
            </a:r>
            <a:r>
              <a:rPr lang="zh-CN" altLang="en-US" dirty="0" smtClean="0">
                <a:latin typeface="Times New Roman" panose="02020603050405020304" pitchFamily="18" charset="0"/>
              </a:rPr>
              <a:t>年）等。（分布存储的</a:t>
            </a:r>
            <a:r>
              <a:rPr lang="en-US" altLang="zh-CN" dirty="0" smtClean="0">
                <a:solidFill>
                  <a:srgbClr val="6600FF"/>
                </a:solidFill>
                <a:latin typeface="Times New Roman" panose="02020603050405020304" pitchFamily="18" charset="0"/>
              </a:rPr>
              <a:t>MIMD</a:t>
            </a:r>
            <a:r>
              <a:rPr lang="zh-CN" altLang="en-US" dirty="0" smtClean="0">
                <a:latin typeface="Times New Roman" panose="02020603050405020304" pitchFamily="18" charset="0"/>
              </a:rPr>
              <a:t>计算机）</a:t>
            </a:r>
            <a:endParaRPr lang="zh-CN" altLang="en-US" dirty="0" smtClean="0">
              <a:latin typeface="Times New Roman" panose="02020603050405020304" pitchFamily="18" charset="0"/>
            </a:endParaRPr>
          </a:p>
          <a:p>
            <a:pPr marL="1085850" lvl="1" indent="-457200" eaLnBrk="1" hangingPunct="1"/>
            <a:r>
              <a:rPr lang="en-US" altLang="zh-CN" sz="2400" dirty="0" smtClean="0">
                <a:latin typeface="Times New Roman" panose="02020603050405020304" pitchFamily="18" charset="0"/>
              </a:rPr>
              <a:t>MPP</a:t>
            </a:r>
            <a:r>
              <a:rPr lang="zh-CN" altLang="en-US" sz="2400" dirty="0" smtClean="0">
                <a:latin typeface="Times New Roman" panose="02020603050405020304" pitchFamily="18" charset="0"/>
              </a:rPr>
              <a:t>的高端机器</a:t>
            </a:r>
            <a:endParaRPr lang="zh-CN" altLang="en-US" sz="2400" dirty="0" smtClean="0">
              <a:latin typeface="Times New Roman" panose="02020603050405020304" pitchFamily="18" charset="0"/>
            </a:endParaRPr>
          </a:p>
          <a:p>
            <a:pPr lvl="2" eaLnBrk="1" hangingPunct="1"/>
            <a:r>
              <a:rPr lang="en-US" altLang="zh-CN" dirty="0" smtClean="0">
                <a:latin typeface="Times New Roman" panose="02020603050405020304" pitchFamily="18" charset="0"/>
              </a:rPr>
              <a:t>1996</a:t>
            </a:r>
            <a:r>
              <a:rPr lang="zh-CN" altLang="en-US" dirty="0" smtClean="0">
                <a:latin typeface="Times New Roman" panose="02020603050405020304" pitchFamily="18" charset="0"/>
              </a:rPr>
              <a:t>年，</a:t>
            </a:r>
            <a:r>
              <a:rPr lang="en-US" altLang="zh-CN" dirty="0" smtClean="0">
                <a:latin typeface="Times New Roman" panose="02020603050405020304" pitchFamily="18" charset="0"/>
              </a:rPr>
              <a:t>Intel</a:t>
            </a:r>
            <a:r>
              <a:rPr lang="zh-CN" altLang="en-US" dirty="0" smtClean="0">
                <a:latin typeface="Times New Roman" panose="02020603050405020304" pitchFamily="18" charset="0"/>
              </a:rPr>
              <a:t>公司的</a:t>
            </a:r>
            <a:r>
              <a:rPr lang="en-US" altLang="zh-CN" dirty="0" smtClean="0">
                <a:solidFill>
                  <a:srgbClr val="6600FF"/>
                </a:solidFill>
                <a:latin typeface="Times New Roman" panose="02020603050405020304" pitchFamily="18" charset="0"/>
              </a:rPr>
              <a:t>ASCI Red</a:t>
            </a:r>
            <a:r>
              <a:rPr lang="zh-CN" altLang="en-US" dirty="0" smtClean="0">
                <a:latin typeface="Times New Roman" panose="02020603050405020304" pitchFamily="18" charset="0"/>
              </a:rPr>
              <a:t>和</a:t>
            </a:r>
            <a:r>
              <a:rPr lang="en-US" altLang="zh-CN" dirty="0" smtClean="0">
                <a:latin typeface="Times New Roman" panose="02020603050405020304" pitchFamily="18" charset="0"/>
              </a:rPr>
              <a:t>1997</a:t>
            </a:r>
            <a:r>
              <a:rPr lang="zh-CN" altLang="en-US" dirty="0" smtClean="0">
                <a:latin typeface="Times New Roman" panose="02020603050405020304" pitchFamily="18" charset="0"/>
              </a:rPr>
              <a:t>年</a:t>
            </a:r>
            <a:r>
              <a:rPr lang="en-US" altLang="zh-CN" dirty="0" smtClean="0">
                <a:latin typeface="Times New Roman" panose="02020603050405020304" pitchFamily="18" charset="0"/>
              </a:rPr>
              <a:t>SGI Cray</a:t>
            </a:r>
            <a:r>
              <a:rPr lang="zh-CN" altLang="en-US" dirty="0" smtClean="0">
                <a:latin typeface="Times New Roman" panose="02020603050405020304" pitchFamily="18" charset="0"/>
              </a:rPr>
              <a:t>公司的</a:t>
            </a:r>
            <a:r>
              <a:rPr lang="en-US" altLang="zh-CN" dirty="0" smtClean="0">
                <a:solidFill>
                  <a:srgbClr val="6600FF"/>
                </a:solidFill>
                <a:latin typeface="Times New Roman" panose="02020603050405020304" pitchFamily="18" charset="0"/>
              </a:rPr>
              <a:t>T3E900</a:t>
            </a:r>
            <a:r>
              <a:rPr lang="zh-CN" altLang="en-US" dirty="0" smtClean="0">
                <a:latin typeface="Times New Roman" panose="02020603050405020304" pitchFamily="18" charset="0"/>
              </a:rPr>
              <a:t>（</a:t>
            </a:r>
            <a:r>
              <a:rPr lang="zh-CN" altLang="en-US" dirty="0" smtClean="0">
                <a:solidFill>
                  <a:srgbClr val="6600FF"/>
                </a:solidFill>
                <a:latin typeface="Times New Roman" panose="02020603050405020304" pitchFamily="18" charset="0"/>
              </a:rPr>
              <a:t>万亿次</a:t>
            </a:r>
            <a:r>
              <a:rPr lang="zh-CN" altLang="en-US" dirty="0" smtClean="0">
                <a:latin typeface="Times New Roman" panose="02020603050405020304" pitchFamily="18" charset="0"/>
              </a:rPr>
              <a:t>高性能并行计算机）</a:t>
            </a:r>
            <a:endParaRPr lang="zh-CN" altLang="en-US" dirty="0" smtClean="0">
              <a:latin typeface="Times New Roman" panose="02020603050405020304" pitchFamily="18" charset="0"/>
            </a:endParaRPr>
          </a:p>
          <a:p>
            <a:pPr marL="1085850" lvl="1" indent="-457200" eaLnBrk="1" hangingPunct="1"/>
            <a:r>
              <a:rPr lang="en-US" altLang="zh-CN" sz="2400" dirty="0" smtClean="0">
                <a:latin typeface="Times New Roman" panose="02020603050405020304" pitchFamily="18" charset="0"/>
              </a:rPr>
              <a:t>90</a:t>
            </a:r>
            <a:r>
              <a:rPr lang="zh-CN" altLang="en-US" sz="2400" dirty="0" smtClean="0">
                <a:latin typeface="Times New Roman" panose="02020603050405020304" pitchFamily="18" charset="0"/>
              </a:rPr>
              <a:t>年代的中期，在中、低档市场上，</a:t>
            </a:r>
            <a:r>
              <a:rPr lang="en-US" altLang="zh-CN" sz="2400" dirty="0" smtClean="0">
                <a:solidFill>
                  <a:srgbClr val="6600FF"/>
                </a:solidFill>
                <a:latin typeface="Times New Roman" panose="02020603050405020304" pitchFamily="18" charset="0"/>
              </a:rPr>
              <a:t>SMP</a:t>
            </a:r>
            <a:r>
              <a:rPr lang="en-US" altLang="zh-CN" sz="2400" dirty="0"/>
              <a:t> </a:t>
            </a:r>
            <a:r>
              <a:rPr lang="zh-CN" altLang="en-US" sz="2400" dirty="0">
                <a:solidFill>
                  <a:srgbClr val="6600FF"/>
                </a:solidFill>
                <a:latin typeface="Times New Roman" panose="02020603050405020304" pitchFamily="18" charset="0"/>
              </a:rPr>
              <a:t>（</a:t>
            </a:r>
            <a:r>
              <a:rPr lang="en-US" altLang="zh-CN" sz="2400" dirty="0">
                <a:solidFill>
                  <a:srgbClr val="6600FF"/>
                </a:solidFill>
                <a:latin typeface="Times New Roman" panose="02020603050405020304" pitchFamily="18" charset="0"/>
              </a:rPr>
              <a:t>Symmetrical Multi-Processing</a:t>
            </a:r>
            <a:r>
              <a:rPr lang="zh-CN" altLang="en-US" sz="2400" dirty="0">
                <a:solidFill>
                  <a:srgbClr val="6600FF"/>
                </a:solidFill>
                <a:latin typeface="Times New Roman" panose="02020603050405020304" pitchFamily="18" charset="0"/>
              </a:rPr>
              <a:t>）</a:t>
            </a:r>
            <a:r>
              <a:rPr lang="zh-CN" altLang="en-US" sz="2400" dirty="0" smtClean="0">
                <a:latin typeface="Times New Roman" panose="02020603050405020304" pitchFamily="18" charset="0"/>
              </a:rPr>
              <a:t>以其更优的性能</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价格比代替了</a:t>
            </a:r>
            <a:r>
              <a:rPr lang="en-US" altLang="zh-CN" sz="2400" dirty="0" smtClean="0">
                <a:solidFill>
                  <a:srgbClr val="6600FF"/>
                </a:solidFill>
                <a:latin typeface="Times New Roman" panose="02020603050405020304" pitchFamily="18" charset="0"/>
              </a:rPr>
              <a:t>MPP</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p:txBody>
      </p:sp>
      <p:sp>
        <p:nvSpPr>
          <p:cNvPr id="5" name="Rectangle 2"/>
          <p:cNvSpPr>
            <a:spLocks noGrp="1" noChangeArrowheads="1"/>
          </p:cNvSpPr>
          <p:nvPr>
            <p:ph type="title" idx="4294967295"/>
          </p:nvPr>
        </p:nvSpPr>
        <p:spPr>
          <a:xfrm>
            <a:off x="395536" y="125760"/>
            <a:ext cx="8229600" cy="1143000"/>
          </a:xfrm>
        </p:spPr>
        <p:txBody>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endParaRPr kumimoji="1" lang="zh-CN" altLang="en-US" sz="3600" b="1" dirty="0">
              <a:latin typeface="+mj-ea"/>
              <a:cs typeface="+mn-cs"/>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z="2400" dirty="0" smtClean="0">
                <a:latin typeface="Times New Roman" panose="02020603050405020304" pitchFamily="18" charset="0"/>
              </a:rPr>
              <a:t>各种系统结构并存阶段（</a:t>
            </a:r>
            <a:r>
              <a:rPr lang="en-US" altLang="zh-CN" sz="2400" dirty="0" smtClean="0">
                <a:latin typeface="Times New Roman" panose="02020603050405020304" pitchFamily="18" charset="0"/>
              </a:rPr>
              <a:t>1995</a:t>
            </a:r>
            <a:r>
              <a:rPr lang="zh-CN" altLang="en-US" sz="2400" dirty="0" smtClean="0">
                <a:latin typeface="Times New Roman" panose="02020603050405020304" pitchFamily="18" charset="0"/>
              </a:rPr>
              <a:t>年～</a:t>
            </a:r>
            <a:r>
              <a:rPr lang="en-US" altLang="zh-CN" sz="2400" dirty="0" smtClean="0">
                <a:latin typeface="Times New Roman" panose="02020603050405020304" pitchFamily="18" charset="0"/>
              </a:rPr>
              <a:t>2000</a:t>
            </a:r>
            <a:r>
              <a:rPr lang="zh-CN" altLang="en-US" sz="2400" dirty="0" smtClean="0">
                <a:latin typeface="Times New Roman" panose="02020603050405020304" pitchFamily="18" charset="0"/>
              </a:rPr>
              <a:t>年）</a:t>
            </a:r>
            <a:endParaRPr lang="zh-CN" altLang="en-US" sz="2400" dirty="0" smtClean="0">
              <a:latin typeface="Times New Roman" panose="02020603050405020304" pitchFamily="18" charset="0"/>
            </a:endParaRPr>
          </a:p>
          <a:p>
            <a:pPr marL="1085850" lvl="1" indent="-457200" eaLnBrk="1" hangingPunct="1"/>
            <a:r>
              <a:rPr lang="zh-CN" altLang="en-US" sz="2400" dirty="0" smtClean="0">
                <a:latin typeface="Times New Roman" panose="02020603050405020304" pitchFamily="18" charset="0"/>
              </a:rPr>
              <a:t>从</a:t>
            </a:r>
            <a:r>
              <a:rPr lang="en-US" altLang="zh-CN" sz="2400" dirty="0" smtClean="0">
                <a:latin typeface="Times New Roman" panose="02020603050405020304" pitchFamily="18" charset="0"/>
              </a:rPr>
              <a:t>1995</a:t>
            </a:r>
            <a:r>
              <a:rPr lang="zh-CN" altLang="en-US" sz="2400" dirty="0" smtClean="0">
                <a:latin typeface="Times New Roman" panose="02020603050405020304" pitchFamily="18" charset="0"/>
              </a:rPr>
              <a:t>年以后，</a:t>
            </a:r>
            <a:r>
              <a:rPr lang="en-US" altLang="zh-CN" sz="2400" dirty="0" smtClean="0">
                <a:solidFill>
                  <a:srgbClr val="6600FF"/>
                </a:solidFill>
                <a:latin typeface="Times New Roman" panose="02020603050405020304" pitchFamily="18" charset="0"/>
              </a:rPr>
              <a:t>PVP</a:t>
            </a:r>
            <a:r>
              <a:rPr lang="zh-CN" altLang="en-US" sz="2400" dirty="0" smtClean="0">
                <a:latin typeface="Times New Roman" panose="02020603050405020304" pitchFamily="18" charset="0"/>
              </a:rPr>
              <a:t>（并行向量处理机）、</a:t>
            </a:r>
            <a:r>
              <a:rPr lang="en-US" altLang="zh-CN" sz="2400" dirty="0" smtClean="0">
                <a:solidFill>
                  <a:srgbClr val="6600FF"/>
                </a:solidFill>
                <a:latin typeface="Times New Roman" panose="02020603050405020304" pitchFamily="18" charset="0"/>
              </a:rPr>
              <a:t>MPP</a:t>
            </a:r>
            <a:r>
              <a:rPr lang="zh-CN" altLang="en-US" sz="2400" dirty="0" smtClean="0">
                <a:solidFill>
                  <a:srgbClr val="6600FF"/>
                </a:solidFill>
                <a:latin typeface="Times New Roman" panose="02020603050405020304" pitchFamily="18" charset="0"/>
              </a:rPr>
              <a:t>、</a:t>
            </a:r>
            <a:r>
              <a:rPr lang="en-US" altLang="zh-CN" sz="2400" dirty="0" smtClean="0">
                <a:solidFill>
                  <a:srgbClr val="6600FF"/>
                </a:solidFill>
                <a:latin typeface="Times New Roman" panose="02020603050405020304" pitchFamily="18" charset="0"/>
              </a:rPr>
              <a:t>SMP</a:t>
            </a:r>
            <a:r>
              <a:rPr lang="zh-CN" altLang="en-US" sz="2400" dirty="0" smtClean="0">
                <a:solidFill>
                  <a:srgbClr val="6600FF"/>
                </a:solidFill>
                <a:latin typeface="Times New Roman" panose="02020603050405020304" pitchFamily="18" charset="0"/>
              </a:rPr>
              <a:t>、</a:t>
            </a:r>
            <a:r>
              <a:rPr lang="en-US" altLang="zh-CN" sz="2400" dirty="0" smtClean="0">
                <a:solidFill>
                  <a:srgbClr val="6600FF"/>
                </a:solidFill>
                <a:latin typeface="Times New Roman" panose="02020603050405020304" pitchFamily="18" charset="0"/>
              </a:rPr>
              <a:t>DSM</a:t>
            </a:r>
            <a:r>
              <a:rPr lang="zh-CN" altLang="en-US" sz="2400" dirty="0" smtClean="0">
                <a:latin typeface="Times New Roman" panose="02020603050405020304" pitchFamily="18" charset="0"/>
              </a:rPr>
              <a:t>（分布式共享存储多处理机）、</a:t>
            </a:r>
            <a:r>
              <a:rPr lang="en-US" altLang="zh-CN" sz="2400" dirty="0" smtClean="0">
                <a:solidFill>
                  <a:srgbClr val="6600FF"/>
                </a:solidFill>
                <a:latin typeface="Times New Roman" panose="02020603050405020304" pitchFamily="18" charset="0"/>
              </a:rPr>
              <a:t>COW</a:t>
            </a:r>
            <a:r>
              <a:rPr lang="zh-CN" altLang="en-US" sz="2400" dirty="0" smtClean="0">
                <a:latin typeface="Times New Roman" panose="02020603050405020304" pitchFamily="18" charset="0"/>
              </a:rPr>
              <a:t>等</a:t>
            </a:r>
            <a:r>
              <a:rPr lang="zh-CN" altLang="en-US" sz="2400" dirty="0" smtClean="0">
                <a:solidFill>
                  <a:srgbClr val="D60093"/>
                </a:solidFill>
                <a:latin typeface="Times New Roman" panose="02020603050405020304" pitchFamily="18" charset="0"/>
              </a:rPr>
              <a:t>各种系统结构进入并存发展</a:t>
            </a:r>
            <a:r>
              <a:rPr lang="zh-CN" altLang="en-US" sz="2400" dirty="0" smtClean="0">
                <a:latin typeface="Times New Roman" panose="02020603050405020304" pitchFamily="18" charset="0"/>
              </a:rPr>
              <a:t>的阶段。</a:t>
            </a:r>
            <a:endParaRPr lang="zh-CN" altLang="en-US" sz="2400" dirty="0" smtClean="0">
              <a:latin typeface="Times New Roman" panose="02020603050405020304" pitchFamily="18" charset="0"/>
            </a:endParaRPr>
          </a:p>
          <a:p>
            <a:pPr marL="1085850" lvl="1" indent="-457200" eaLnBrk="1" hangingPunct="1"/>
            <a:r>
              <a:rPr lang="en-US" altLang="zh-CN" sz="2400" dirty="0" smtClean="0">
                <a:latin typeface="Times New Roman" panose="02020603050405020304" pitchFamily="18" charset="0"/>
              </a:rPr>
              <a:t>MPP</a:t>
            </a:r>
            <a:r>
              <a:rPr lang="zh-CN" altLang="en-US" sz="2400" dirty="0" smtClean="0">
                <a:latin typeface="Times New Roman" panose="02020603050405020304" pitchFamily="18" charset="0"/>
              </a:rPr>
              <a:t>系统在全世界前</a:t>
            </a:r>
            <a:r>
              <a:rPr lang="en-US" altLang="zh-CN" sz="2400" dirty="0" smtClean="0">
                <a:latin typeface="Times New Roman" panose="02020603050405020304" pitchFamily="18" charset="0"/>
              </a:rPr>
              <a:t>500</a:t>
            </a:r>
            <a:r>
              <a:rPr lang="zh-CN" altLang="en-US" sz="2400" dirty="0" smtClean="0">
                <a:latin typeface="Times New Roman" panose="02020603050405020304" pitchFamily="18" charset="0"/>
              </a:rPr>
              <a:t>强最快的计算机中的占有量继续稳固上升，其性能也得到了进一步的提高。</a:t>
            </a:r>
            <a:endParaRPr lang="zh-CN" altLang="en-US" sz="2400" dirty="0" smtClean="0">
              <a:latin typeface="Times New Roman" panose="02020603050405020304" pitchFamily="18" charset="0"/>
            </a:endParaRPr>
          </a:p>
          <a:p>
            <a:pPr lvl="2" eaLnBrk="1" hangingPunct="1">
              <a:buFont typeface="Wingdings" panose="05000000000000000000" pitchFamily="2" charset="2"/>
              <a:buNone/>
            </a:pPr>
            <a:r>
              <a:rPr lang="zh-CN" altLang="en-US" dirty="0" smtClean="0">
                <a:latin typeface="Times New Roman" panose="02020603050405020304" pitchFamily="18" charset="0"/>
              </a:rPr>
              <a:t>如：</a:t>
            </a:r>
            <a:r>
              <a:rPr lang="en-US" altLang="zh-CN" dirty="0" smtClean="0">
                <a:solidFill>
                  <a:srgbClr val="6600FF"/>
                </a:solidFill>
                <a:latin typeface="Times New Roman" panose="02020603050405020304" pitchFamily="18" charset="0"/>
              </a:rPr>
              <a:t>ASCI Red</a:t>
            </a:r>
            <a:r>
              <a:rPr lang="zh-CN" altLang="en-US" dirty="0" smtClean="0">
                <a:latin typeface="Times New Roman" panose="02020603050405020304" pitchFamily="18" charset="0"/>
              </a:rPr>
              <a:t>的理论峰值速度已达到了</a:t>
            </a:r>
            <a:r>
              <a:rPr lang="en-US" altLang="zh-CN" dirty="0" smtClean="0">
                <a:solidFill>
                  <a:srgbClr val="6600FF"/>
                </a:solidFill>
                <a:latin typeface="Times New Roman" panose="02020603050405020304" pitchFamily="18" charset="0"/>
              </a:rPr>
              <a:t>1Tflop/s</a:t>
            </a:r>
            <a:endParaRPr lang="en-US" altLang="zh-CN" dirty="0" smtClean="0">
              <a:latin typeface="Times New Roman" panose="02020603050405020304" pitchFamily="18" charset="0"/>
            </a:endParaRPr>
          </a:p>
          <a:p>
            <a:pPr lvl="2" eaLnBrk="1" hangingPunct="1">
              <a:buFont typeface="Wingdings" panose="05000000000000000000" pitchFamily="2" charset="2"/>
              <a:buNone/>
            </a:pPr>
            <a:r>
              <a:rPr lang="en-US" altLang="zh-CN" dirty="0" smtClean="0">
                <a:solidFill>
                  <a:srgbClr val="6600FF"/>
                </a:solidFill>
                <a:latin typeface="Times New Roman" panose="02020603050405020304" pitchFamily="18" charset="0"/>
              </a:rPr>
              <a:t>        SX4</a:t>
            </a:r>
            <a:r>
              <a:rPr lang="zh-CN" altLang="en-US" dirty="0" smtClean="0">
                <a:latin typeface="Times New Roman" panose="02020603050405020304" pitchFamily="18" charset="0"/>
              </a:rPr>
              <a:t>和</a:t>
            </a:r>
            <a:r>
              <a:rPr lang="en-US" altLang="zh-CN" dirty="0" smtClean="0">
                <a:solidFill>
                  <a:srgbClr val="6600FF"/>
                </a:solidFill>
                <a:latin typeface="Times New Roman" panose="02020603050405020304" pitchFamily="18" charset="0"/>
              </a:rPr>
              <a:t>VPP700</a:t>
            </a:r>
            <a:r>
              <a:rPr lang="zh-CN" altLang="en-US" dirty="0" smtClean="0">
                <a:latin typeface="Times New Roman" panose="02020603050405020304" pitchFamily="18" charset="0"/>
              </a:rPr>
              <a:t>等的理论峰值速度也都达到</a:t>
            </a:r>
            <a:r>
              <a:rPr lang="zh-CN" altLang="en-US" dirty="0">
                <a:latin typeface="Times New Roman" panose="02020603050405020304" pitchFamily="18" charset="0"/>
              </a:rPr>
              <a:t>了</a:t>
            </a:r>
            <a:r>
              <a:rPr lang="en-US" altLang="zh-CN" dirty="0" smtClean="0">
                <a:solidFill>
                  <a:srgbClr val="6600FF"/>
                </a:solidFill>
                <a:latin typeface="Times New Roman" panose="02020603050405020304" pitchFamily="18" charset="0"/>
              </a:rPr>
              <a:t>1Tflop/s</a:t>
            </a:r>
            <a:r>
              <a:rPr lang="en-US" altLang="zh-CN" dirty="0" smtClean="0">
                <a:latin typeface="Times New Roman" panose="02020603050405020304" pitchFamily="18" charset="0"/>
              </a:rPr>
              <a:t> </a:t>
            </a:r>
            <a:endParaRPr lang="en-US" altLang="zh-CN" dirty="0" smtClean="0">
              <a:latin typeface="Times New Roman" panose="02020603050405020304" pitchFamily="18" charset="0"/>
            </a:endParaRPr>
          </a:p>
        </p:txBody>
      </p:sp>
      <p:sp>
        <p:nvSpPr>
          <p:cNvPr id="4" name="Rectangle 2"/>
          <p:cNvSpPr>
            <a:spLocks noGrp="1" noChangeArrowheads="1"/>
          </p:cNvSpPr>
          <p:nvPr>
            <p:ph type="title" idx="4294967295"/>
          </p:nvPr>
        </p:nvSpPr>
        <p:spPr>
          <a:xfrm>
            <a:off x="395536" y="125760"/>
            <a:ext cx="8229600" cy="1143000"/>
          </a:xfrm>
        </p:spPr>
        <p:txBody>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endParaRPr kumimoji="1" lang="zh-CN" altLang="en-US" sz="3600" b="1" dirty="0">
              <a:latin typeface="+mj-ea"/>
              <a:cs typeface="+mn-cs"/>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descr="Rectangle: Click to edit Master text styles&#10;Second level&#10;Third level&#10;Fourth level&#10;Fifth level"/>
          <p:cNvSpPr>
            <a:spLocks noGrp="1" noChangeArrowheads="1"/>
          </p:cNvSpPr>
          <p:nvPr>
            <p:ph type="body" idx="1"/>
          </p:nvPr>
        </p:nvSpPr>
        <p:spPr/>
        <p:txBody>
          <a:bodyPr>
            <a:normAutofit lnSpcReduction="10000"/>
          </a:bodyPr>
          <a:lstStyle/>
          <a:p>
            <a:pPr eaLnBrk="1" hangingPunct="1">
              <a:lnSpc>
                <a:spcPct val="110000"/>
              </a:lnSpc>
            </a:pPr>
            <a:r>
              <a:rPr lang="zh-CN" altLang="en-US" sz="2400" dirty="0" smtClean="0">
                <a:latin typeface="Times New Roman" panose="02020603050405020304" pitchFamily="18" charset="0"/>
              </a:rPr>
              <a:t>机群蓬勃发展阶段（</a:t>
            </a:r>
            <a:r>
              <a:rPr lang="en-US" altLang="zh-CN" sz="2400" dirty="0" smtClean="0">
                <a:latin typeface="Times New Roman" panose="02020603050405020304" pitchFamily="18" charset="0"/>
              </a:rPr>
              <a:t>2000</a:t>
            </a:r>
            <a:r>
              <a:rPr lang="zh-CN" altLang="en-US" sz="2400" dirty="0" smtClean="0">
                <a:latin typeface="Times New Roman" panose="02020603050405020304" pitchFamily="18" charset="0"/>
              </a:rPr>
              <a:t>年以后）</a:t>
            </a:r>
            <a:endParaRPr lang="zh-CN" altLang="en-US" sz="2400" dirty="0" smtClean="0">
              <a:latin typeface="Times New Roman" panose="02020603050405020304" pitchFamily="18" charset="0"/>
            </a:endParaRPr>
          </a:p>
          <a:p>
            <a:pPr marL="1085850" lvl="1" indent="-457200" eaLnBrk="1" hangingPunct="1">
              <a:lnSpc>
                <a:spcPct val="110000"/>
              </a:lnSpc>
            </a:pPr>
            <a:r>
              <a:rPr lang="zh-CN" altLang="en-US" sz="2400" dirty="0" smtClean="0">
                <a:solidFill>
                  <a:srgbClr val="FF0000"/>
                </a:solidFill>
                <a:latin typeface="Times New Roman" panose="02020603050405020304" pitchFamily="18" charset="0"/>
              </a:rPr>
              <a:t>机群系统</a:t>
            </a:r>
            <a:r>
              <a:rPr lang="zh-CN" altLang="en-US" sz="2400" dirty="0" smtClean="0">
                <a:latin typeface="Times New Roman" panose="02020603050405020304" pitchFamily="18" charset="0"/>
              </a:rPr>
              <a:t>：将一群工作站或高档微机用某种结构的互连网络互连起来，充分利用其中各计算机的资源，统一调度、协调处理，以达到很高的峰值性能，并实现高效的并行计算。</a:t>
            </a:r>
            <a:endParaRPr lang="zh-CN" altLang="en-US" sz="2400" dirty="0" smtClean="0">
              <a:latin typeface="Times New Roman" panose="02020603050405020304" pitchFamily="18" charset="0"/>
            </a:endParaRPr>
          </a:p>
          <a:p>
            <a:pPr marL="1085850" lvl="1" indent="-457200" eaLnBrk="1" hangingPunct="1">
              <a:lnSpc>
                <a:spcPct val="110000"/>
              </a:lnSpc>
            </a:pPr>
            <a:r>
              <a:rPr lang="en-US" altLang="zh-CN" sz="2400" dirty="0" smtClean="0">
                <a:latin typeface="Times New Roman" panose="02020603050405020304" pitchFamily="18" charset="0"/>
              </a:rPr>
              <a:t>1997</a:t>
            </a:r>
            <a:r>
              <a:rPr lang="zh-CN" altLang="en-US" sz="2400" dirty="0" smtClean="0">
                <a:latin typeface="Times New Roman" panose="02020603050405020304" pitchFamily="18" charset="0"/>
              </a:rPr>
              <a:t>年</a:t>
            </a:r>
            <a:r>
              <a:rPr lang="en-US" altLang="zh-CN" sz="2400" dirty="0" smtClean="0">
                <a:latin typeface="Times New Roman" panose="02020603050405020304" pitchFamily="18" charset="0"/>
              </a:rPr>
              <a:t>6</a:t>
            </a:r>
            <a:r>
              <a:rPr lang="zh-CN" altLang="en-US" sz="2400" dirty="0" smtClean="0">
                <a:latin typeface="Times New Roman" panose="02020603050405020304" pitchFamily="18" charset="0"/>
              </a:rPr>
              <a:t>月才有第一台机群结构的计算机进入</a:t>
            </a:r>
            <a:r>
              <a:rPr lang="en-US" altLang="zh-CN" sz="2400" dirty="0" smtClean="0">
                <a:latin typeface="Times New Roman" panose="02020603050405020304" pitchFamily="18" charset="0"/>
              </a:rPr>
              <a:t>Top500</a:t>
            </a:r>
            <a:r>
              <a:rPr lang="zh-CN" altLang="en-US" sz="2400" dirty="0" smtClean="0">
                <a:latin typeface="Times New Roman" panose="02020603050405020304" pitchFamily="18" charset="0"/>
              </a:rPr>
              <a:t>排名</a:t>
            </a:r>
            <a:endParaRPr lang="zh-CN" altLang="en-US" sz="2400" dirty="0" smtClean="0">
              <a:latin typeface="Times New Roman" panose="02020603050405020304" pitchFamily="18" charset="0"/>
            </a:endParaRPr>
          </a:p>
          <a:p>
            <a:pPr marL="1085850" lvl="1" indent="-457200" eaLnBrk="1" hangingPunct="1">
              <a:lnSpc>
                <a:spcPct val="110000"/>
              </a:lnSpc>
            </a:pPr>
            <a:r>
              <a:rPr lang="en-US" altLang="zh-CN" sz="2400" dirty="0" smtClean="0">
                <a:latin typeface="Times New Roman" panose="02020603050405020304" pitchFamily="18" charset="0"/>
              </a:rPr>
              <a:t>2003</a:t>
            </a:r>
            <a:r>
              <a:rPr lang="zh-CN" altLang="en-US" sz="2400" dirty="0" smtClean="0">
                <a:latin typeface="Times New Roman" panose="02020603050405020304" pitchFamily="18" charset="0"/>
              </a:rPr>
              <a:t>年</a:t>
            </a:r>
            <a:r>
              <a:rPr lang="en-US" altLang="zh-CN" sz="2400" dirty="0" smtClean="0">
                <a:latin typeface="Times New Roman" panose="02020603050405020304" pitchFamily="18" charset="0"/>
              </a:rPr>
              <a:t>11</a:t>
            </a:r>
            <a:r>
              <a:rPr lang="zh-CN" altLang="en-US" sz="2400" dirty="0" smtClean="0">
                <a:latin typeface="Times New Roman" panose="02020603050405020304" pitchFamily="18" charset="0"/>
              </a:rPr>
              <a:t>月，这一数字已达到</a:t>
            </a:r>
            <a:r>
              <a:rPr lang="en-US" altLang="zh-CN" sz="2400" dirty="0" smtClean="0">
                <a:solidFill>
                  <a:srgbClr val="6600FF"/>
                </a:solidFill>
                <a:latin typeface="Times New Roman" panose="02020603050405020304" pitchFamily="18" charset="0"/>
              </a:rPr>
              <a:t>208</a:t>
            </a:r>
            <a:r>
              <a:rPr lang="zh-CN" altLang="en-US" sz="2400" dirty="0" smtClean="0">
                <a:latin typeface="Times New Roman" panose="02020603050405020304" pitchFamily="18" charset="0"/>
              </a:rPr>
              <a:t>台，机群首次成为</a:t>
            </a:r>
            <a:r>
              <a:rPr lang="en-US" altLang="zh-CN" sz="2400" dirty="0" smtClean="0">
                <a:latin typeface="Times New Roman" panose="02020603050405020304" pitchFamily="18" charset="0"/>
              </a:rPr>
              <a:t>Top500</a:t>
            </a:r>
            <a:r>
              <a:rPr lang="zh-CN" altLang="en-US" sz="2400" dirty="0" smtClean="0">
                <a:latin typeface="Times New Roman" panose="02020603050405020304" pitchFamily="18" charset="0"/>
              </a:rPr>
              <a:t>排名中比例最高的结构。</a:t>
            </a:r>
            <a:endParaRPr lang="zh-CN" altLang="en-US" sz="2400" dirty="0" smtClean="0">
              <a:latin typeface="Times New Roman" panose="02020603050405020304" pitchFamily="18" charset="0"/>
            </a:endParaRPr>
          </a:p>
          <a:p>
            <a:pPr marL="1085850" lvl="1" indent="-457200" eaLnBrk="1" hangingPunct="1">
              <a:lnSpc>
                <a:spcPct val="110000"/>
              </a:lnSpc>
            </a:pPr>
            <a:r>
              <a:rPr lang="zh-CN" altLang="en-US" sz="2400" dirty="0" smtClean="0">
                <a:latin typeface="Times New Roman" panose="02020603050405020304" pitchFamily="18" charset="0"/>
              </a:rPr>
              <a:t>截至</a:t>
            </a:r>
            <a:r>
              <a:rPr lang="en-US" altLang="zh-CN" sz="2400" dirty="0" smtClean="0">
                <a:latin typeface="Times New Roman" panose="02020603050405020304" pitchFamily="18" charset="0"/>
              </a:rPr>
              <a:t>2008</a:t>
            </a:r>
            <a:r>
              <a:rPr lang="zh-CN" altLang="en-US" sz="2400" dirty="0" smtClean="0">
                <a:latin typeface="Times New Roman" panose="02020603050405020304" pitchFamily="18" charset="0"/>
              </a:rPr>
              <a:t>年</a:t>
            </a:r>
            <a:r>
              <a:rPr lang="en-US" altLang="zh-CN" sz="2400" dirty="0" smtClean="0">
                <a:latin typeface="Times New Roman" panose="02020603050405020304" pitchFamily="18" charset="0"/>
              </a:rPr>
              <a:t>6</a:t>
            </a:r>
            <a:r>
              <a:rPr lang="zh-CN" altLang="en-US" sz="2400" dirty="0" smtClean="0">
                <a:latin typeface="Times New Roman" panose="02020603050405020304" pitchFamily="18" charset="0"/>
              </a:rPr>
              <a:t>月，机群已经连续</a:t>
            </a:r>
            <a:r>
              <a:rPr lang="en-US" altLang="zh-CN" sz="2400" dirty="0" smtClean="0">
                <a:latin typeface="Times New Roman" panose="02020603050405020304" pitchFamily="18" charset="0"/>
              </a:rPr>
              <a:t>10</a:t>
            </a:r>
            <a:r>
              <a:rPr lang="zh-CN" altLang="en-US" sz="2400" dirty="0" smtClean="0">
                <a:latin typeface="Times New Roman" panose="02020603050405020304" pitchFamily="18" charset="0"/>
              </a:rPr>
              <a:t>期位居榜首，其数量已经达到</a:t>
            </a:r>
            <a:r>
              <a:rPr lang="en-US" altLang="zh-CN" sz="2400" dirty="0" smtClean="0">
                <a:solidFill>
                  <a:srgbClr val="6600FF"/>
                </a:solidFill>
                <a:latin typeface="Times New Roman" panose="02020603050405020304" pitchFamily="18" charset="0"/>
              </a:rPr>
              <a:t>400</a:t>
            </a:r>
            <a:r>
              <a:rPr lang="zh-CN" altLang="en-US" sz="2400" dirty="0" smtClean="0">
                <a:latin typeface="Times New Roman" panose="02020603050405020304" pitchFamily="18" charset="0"/>
              </a:rPr>
              <a:t>，占</a:t>
            </a:r>
            <a:r>
              <a:rPr lang="en-US" altLang="zh-CN" sz="2400" dirty="0" smtClean="0">
                <a:latin typeface="Times New Roman" panose="02020603050405020304" pitchFamily="18" charset="0"/>
              </a:rPr>
              <a:t>80%</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p:txBody>
      </p:sp>
      <p:sp>
        <p:nvSpPr>
          <p:cNvPr id="4" name="Rectangle 2"/>
          <p:cNvSpPr>
            <a:spLocks noGrp="1" noChangeArrowheads="1"/>
          </p:cNvSpPr>
          <p:nvPr>
            <p:ph type="title" idx="4294967295"/>
          </p:nvPr>
        </p:nvSpPr>
        <p:spPr>
          <a:xfrm>
            <a:off x="395536" y="125760"/>
            <a:ext cx="8229600" cy="1143000"/>
          </a:xfrm>
        </p:spPr>
        <p:txBody>
          <a:bodyPr/>
          <a:lstStyle/>
          <a:p>
            <a:pPr eaLnBrk="1" hangingPunct="1">
              <a:defRPr/>
            </a:pPr>
            <a:r>
              <a:rPr kumimoji="1" lang="en-US" altLang="zh-CN" sz="3600" b="1" dirty="0" smtClean="0">
                <a:latin typeface="+mj-ea"/>
                <a:cs typeface="+mn-cs"/>
              </a:rPr>
              <a:t>2.2.6 </a:t>
            </a:r>
            <a:r>
              <a:rPr kumimoji="1" lang="zh-CN" altLang="en-US" sz="3600" b="1" dirty="0" smtClean="0">
                <a:latin typeface="+mj-ea"/>
                <a:cs typeface="+mn-cs"/>
              </a:rPr>
              <a:t>并行处理</a:t>
            </a:r>
            <a:r>
              <a:rPr kumimoji="1" lang="zh-CN" altLang="en-US" sz="3600" b="1" dirty="0">
                <a:latin typeface="+mj-ea"/>
                <a:cs typeface="+mn-cs"/>
              </a:rPr>
              <a:t>技术的发展</a:t>
            </a:r>
            <a:endParaRPr kumimoji="1" lang="zh-CN" altLang="en-US" sz="3600" b="1" dirty="0">
              <a:latin typeface="+mj-ea"/>
              <a:cs typeface="+mn-cs"/>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descr="Rectangle: Click to edit Master text styles&#10;Second level&#10;Third level&#10;Fourth level&#10;Fifth level"/>
          <p:cNvSpPr>
            <a:spLocks noGrp="1" noChangeArrowheads="1"/>
          </p:cNvSpPr>
          <p:nvPr>
            <p:ph type="body" idx="1"/>
          </p:nvPr>
        </p:nvSpPr>
        <p:spPr>
          <a:xfrm>
            <a:off x="-180975" y="1341438"/>
            <a:ext cx="3311525" cy="4105275"/>
          </a:xfrm>
        </p:spPr>
        <p:txBody>
          <a:bodyPr/>
          <a:lstStyle/>
          <a:p>
            <a:pPr lvl="1" eaLnBrk="1" hangingPunct="1"/>
            <a:r>
              <a:rPr lang="zh-CN" altLang="en-US" sz="2400" smtClean="0">
                <a:latin typeface="Times New Roman" panose="02020603050405020304" pitchFamily="18" charset="0"/>
              </a:rPr>
              <a:t>机群已成为当今构建高性能并行计算机系统的</a:t>
            </a:r>
            <a:r>
              <a:rPr lang="zh-CN" altLang="en-US" sz="2400" smtClean="0">
                <a:solidFill>
                  <a:srgbClr val="D60093"/>
                </a:solidFill>
                <a:latin typeface="Times New Roman" panose="02020603050405020304" pitchFamily="18" charset="0"/>
              </a:rPr>
              <a:t>最常用的结构。</a:t>
            </a:r>
            <a:endParaRPr lang="zh-CN" altLang="en-US" sz="2400" smtClean="0">
              <a:solidFill>
                <a:srgbClr val="D60093"/>
              </a:solidFill>
              <a:latin typeface="Times New Roman" panose="02020603050405020304" pitchFamily="18" charset="0"/>
            </a:endParaRPr>
          </a:p>
          <a:p>
            <a:pPr lvl="1" eaLnBrk="1" hangingPunct="1"/>
            <a:r>
              <a:rPr lang="en-US" altLang="zh-CN" sz="2400" smtClean="0">
                <a:latin typeface="Times New Roman" panose="02020603050405020304" pitchFamily="18" charset="0"/>
              </a:rPr>
              <a:t>1993</a:t>
            </a:r>
            <a:r>
              <a:rPr lang="zh-CN" altLang="en-US" sz="2400" smtClean="0">
                <a:latin typeface="Times New Roman" panose="02020603050405020304" pitchFamily="18" charset="0"/>
              </a:rPr>
              <a:t>年至</a:t>
            </a:r>
            <a:r>
              <a:rPr lang="en-US" altLang="zh-CN" sz="2400" smtClean="0">
                <a:latin typeface="Times New Roman" panose="02020603050405020304" pitchFamily="18" charset="0"/>
              </a:rPr>
              <a:t>2011</a:t>
            </a:r>
            <a:r>
              <a:rPr lang="zh-CN" altLang="en-US" sz="2400" smtClean="0">
                <a:latin typeface="Times New Roman" panose="02020603050405020304" pitchFamily="18" charset="0"/>
              </a:rPr>
              <a:t>年期间，</a:t>
            </a:r>
            <a:r>
              <a:rPr lang="en-US" altLang="zh-CN" sz="2400" smtClean="0">
                <a:latin typeface="Times New Roman" panose="02020603050405020304" pitchFamily="18" charset="0"/>
              </a:rPr>
              <a:t>Top500</a:t>
            </a:r>
            <a:r>
              <a:rPr lang="zh-CN" altLang="en-US" sz="2400" smtClean="0">
                <a:latin typeface="Times New Roman" panose="02020603050405020304" pitchFamily="18" charset="0"/>
              </a:rPr>
              <a:t>中机群和</a:t>
            </a:r>
            <a:r>
              <a:rPr lang="en-US" altLang="zh-CN" sz="2400" smtClean="0">
                <a:latin typeface="Times New Roman" panose="02020603050405020304" pitchFamily="18" charset="0"/>
              </a:rPr>
              <a:t>MPP</a:t>
            </a:r>
            <a:r>
              <a:rPr lang="zh-CN" altLang="en-US" sz="2400" smtClean="0">
                <a:latin typeface="Times New Roman" panose="02020603050405020304" pitchFamily="18" charset="0"/>
              </a:rPr>
              <a:t>的数量的分布情况。</a:t>
            </a:r>
            <a:endParaRPr lang="zh-CN" altLang="en-US" sz="2400" smtClean="0">
              <a:latin typeface="Times New Roman" panose="02020603050405020304" pitchFamily="18" charset="0"/>
            </a:endParaRPr>
          </a:p>
          <a:p>
            <a:pPr eaLnBrk="1" hangingPunct="1"/>
            <a:endParaRPr lang="en-US" altLang="zh-CN" sz="2400" smtClean="0"/>
          </a:p>
        </p:txBody>
      </p:sp>
      <p:pic>
        <p:nvPicPr>
          <p:cNvPr id="57347" name="Picture 5"/>
          <p:cNvPicPr>
            <a:picLocks noChangeAspect="1" noChangeArrowheads="1"/>
          </p:cNvPicPr>
          <p:nvPr/>
        </p:nvPicPr>
        <p:blipFill>
          <a:blip r:embed="rId1">
            <a:extLst>
              <a:ext uri="{28A0092B-C50C-407E-A947-70E740481C1C}">
                <a14:useLocalDpi xmlns:a14="http://schemas.microsoft.com/office/drawing/2010/main" val="0"/>
              </a:ext>
            </a:extLst>
          </a:blip>
          <a:srcRect l="14063" t="23334" r="42345" b="16666"/>
          <a:stretch>
            <a:fillRect/>
          </a:stretch>
        </p:blipFill>
        <p:spPr bwMode="auto">
          <a:xfrm>
            <a:off x="3214688" y="1000125"/>
            <a:ext cx="5643562"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txBox="1">
            <a:spLocks noChangeArrowheads="1"/>
          </p:cNvSpPr>
          <p:nvPr/>
        </p:nvSpPr>
        <p:spPr bwMode="auto">
          <a:xfrm>
            <a:off x="457200" y="274638"/>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4000" dirty="0">
                <a:latin typeface="Tahoma" panose="020B0604030504040204" pitchFamily="34" charset="0"/>
                <a:ea typeface="隶书" panose="02010509060101010101" pitchFamily="49" charset="-122"/>
              </a:rPr>
              <a:t>我国的高性能计算机</a:t>
            </a:r>
            <a:endParaRPr lang="zh-CN" altLang="en-US" sz="4000" dirty="0">
              <a:latin typeface="Tahoma" panose="020B0604030504040204" pitchFamily="34" charset="0"/>
              <a:ea typeface="隶书" panose="02010509060101010101" pitchFamily="49" charset="-122"/>
            </a:endParaRPr>
          </a:p>
        </p:txBody>
      </p:sp>
      <p:sp>
        <p:nvSpPr>
          <p:cNvPr id="62467" name="Rectangle 3"/>
          <p:cNvSpPr txBox="1">
            <a:spLocks noChangeArrowheads="1"/>
          </p:cNvSpPr>
          <p:nvPr/>
        </p:nvSpPr>
        <p:spPr bwMode="auto">
          <a:xfrm>
            <a:off x="838200" y="1447800"/>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9580" indent="-449580"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lnSpc>
                <a:spcPct val="120000"/>
              </a:lnSpc>
              <a:spcBef>
                <a:spcPct val="20000"/>
              </a:spcBef>
              <a:buClr>
                <a:schemeClr val="tx1"/>
              </a:buClr>
              <a:buFont typeface="Wingdings" panose="05000000000000000000" pitchFamily="2" charset="2"/>
              <a:buAutoNum type="arabicPeriod"/>
            </a:pPr>
            <a:r>
              <a:rPr lang="zh-CN" altLang="en-US" sz="2400">
                <a:solidFill>
                  <a:srgbClr val="E24C05"/>
                </a:solidFill>
                <a:latin typeface="Times New Roman" panose="02020603050405020304" pitchFamily="18" charset="0"/>
                <a:ea typeface="黑体" panose="02010609060101010101" pitchFamily="49" charset="-122"/>
              </a:rPr>
              <a:t>银河-1(中国第一台大型机)</a:t>
            </a:r>
            <a:endParaRPr lang="zh-CN" altLang="en-US" sz="2400">
              <a:solidFill>
                <a:srgbClr val="E24C05"/>
              </a:solidFill>
              <a:latin typeface="Times New Roman" panose="02020603050405020304" pitchFamily="18" charset="0"/>
              <a:ea typeface="黑体" panose="02010609060101010101" pitchFamily="49" charset="-122"/>
            </a:endParaRPr>
          </a:p>
          <a:p>
            <a:pPr eaLnBrk="1" hangingPunct="1">
              <a:lnSpc>
                <a:spcPct val="120000"/>
              </a:lnSpc>
              <a:spcBef>
                <a:spcPct val="20000"/>
              </a:spcBef>
              <a:buClr>
                <a:schemeClr val="tx1"/>
              </a:buClr>
              <a:buFont typeface="Wingdings" panose="05000000000000000000" pitchFamily="2" charset="2"/>
              <a:buAutoNum type="arabicPeriod"/>
            </a:pPr>
            <a:r>
              <a:rPr lang="zh-CN" altLang="en-US" sz="2400">
                <a:solidFill>
                  <a:srgbClr val="E24C05"/>
                </a:solidFill>
                <a:latin typeface="Times New Roman" panose="02020603050405020304" pitchFamily="18" charset="0"/>
                <a:ea typeface="黑体" panose="02010609060101010101" pitchFamily="49" charset="-122"/>
              </a:rPr>
              <a:t>银河-2</a:t>
            </a:r>
            <a:endParaRPr lang="zh-CN" altLang="en-US" sz="2400">
              <a:solidFill>
                <a:srgbClr val="E24C05"/>
              </a:solidFill>
              <a:latin typeface="Times New Roman" panose="02020603050405020304" pitchFamily="18" charset="0"/>
              <a:ea typeface="黑体" panose="02010609060101010101" pitchFamily="49" charset="-122"/>
            </a:endParaRPr>
          </a:p>
          <a:p>
            <a:pPr eaLnBrk="1" hangingPunct="1">
              <a:lnSpc>
                <a:spcPct val="120000"/>
              </a:lnSpc>
              <a:spcBef>
                <a:spcPct val="20000"/>
              </a:spcBef>
              <a:buClr>
                <a:schemeClr val="tx1"/>
              </a:buClr>
              <a:buFont typeface="Wingdings" panose="05000000000000000000" pitchFamily="2" charset="2"/>
              <a:buAutoNum type="arabicPeriod"/>
            </a:pPr>
            <a:r>
              <a:rPr lang="zh-CN" altLang="en-US" sz="2400">
                <a:solidFill>
                  <a:srgbClr val="E24C05"/>
                </a:solidFill>
                <a:latin typeface="Times New Roman" panose="02020603050405020304" pitchFamily="18" charset="0"/>
                <a:ea typeface="黑体" panose="02010609060101010101" pitchFamily="49" charset="-122"/>
              </a:rPr>
              <a:t>银河-3</a:t>
            </a:r>
            <a:endParaRPr lang="en-US" altLang="zh-CN" sz="2400">
              <a:solidFill>
                <a:srgbClr val="E24C05"/>
              </a:solidFill>
              <a:latin typeface="Times New Roman" panose="02020603050405020304" pitchFamily="18" charset="0"/>
              <a:ea typeface="黑体" panose="02010609060101010101" pitchFamily="49" charset="-122"/>
            </a:endParaRPr>
          </a:p>
          <a:p>
            <a:pPr eaLnBrk="1" hangingPunct="1">
              <a:lnSpc>
                <a:spcPct val="120000"/>
              </a:lnSpc>
              <a:spcBef>
                <a:spcPct val="20000"/>
              </a:spcBef>
              <a:buClr>
                <a:schemeClr val="tx1"/>
              </a:buClr>
              <a:buFont typeface="Wingdings" panose="05000000000000000000" pitchFamily="2" charset="2"/>
              <a:buAutoNum type="arabicPeriod"/>
            </a:pPr>
            <a:r>
              <a:rPr lang="zh-CN" altLang="en-US" sz="2400">
                <a:solidFill>
                  <a:srgbClr val="E24C05"/>
                </a:solidFill>
                <a:latin typeface="Times New Roman" panose="02020603050405020304" pitchFamily="18" charset="0"/>
                <a:ea typeface="黑体" panose="02010609060101010101" pitchFamily="49" charset="-122"/>
              </a:rPr>
              <a:t>天河一号</a:t>
            </a:r>
            <a:endParaRPr lang="en-US" altLang="zh-CN" sz="2400">
              <a:solidFill>
                <a:srgbClr val="E24C05"/>
              </a:solidFill>
              <a:latin typeface="Times New Roman" panose="02020603050405020304" pitchFamily="18" charset="0"/>
              <a:ea typeface="黑体" panose="02010609060101010101" pitchFamily="49" charset="-122"/>
            </a:endParaRPr>
          </a:p>
          <a:p>
            <a:pPr eaLnBrk="1" hangingPunct="1">
              <a:lnSpc>
                <a:spcPct val="120000"/>
              </a:lnSpc>
              <a:spcBef>
                <a:spcPct val="20000"/>
              </a:spcBef>
              <a:buClr>
                <a:schemeClr val="tx1"/>
              </a:buClr>
              <a:buFont typeface="Wingdings" panose="05000000000000000000" pitchFamily="2" charset="2"/>
              <a:buAutoNum type="arabicPeriod"/>
            </a:pPr>
            <a:r>
              <a:rPr lang="zh-CN" altLang="en-US" sz="2400">
                <a:solidFill>
                  <a:srgbClr val="E24C05"/>
                </a:solidFill>
                <a:latin typeface="Times New Roman" panose="02020603050405020304" pitchFamily="18" charset="0"/>
                <a:ea typeface="黑体" panose="02010609060101010101" pitchFamily="49" charset="-122"/>
              </a:rPr>
              <a:t>天河二号</a:t>
            </a:r>
            <a:endParaRPr lang="en-US" altLang="zh-CN" sz="2400">
              <a:solidFill>
                <a:srgbClr val="E24C05"/>
              </a:solidFill>
              <a:latin typeface="Times New Roman" panose="02020603050405020304" pitchFamily="18" charset="0"/>
              <a:ea typeface="黑体" panose="02010609060101010101" pitchFamily="49" charset="-122"/>
            </a:endParaRPr>
          </a:p>
          <a:p>
            <a:pPr eaLnBrk="1" hangingPunct="1">
              <a:lnSpc>
                <a:spcPct val="120000"/>
              </a:lnSpc>
              <a:spcBef>
                <a:spcPct val="20000"/>
              </a:spcBef>
              <a:buClr>
                <a:schemeClr val="tx1"/>
              </a:buClr>
              <a:buFont typeface="Wingdings" panose="05000000000000000000" pitchFamily="2" charset="2"/>
              <a:buAutoNum type="arabicPeriod"/>
            </a:pPr>
            <a:r>
              <a:rPr lang="zh-CN" altLang="en-US" sz="2400">
                <a:solidFill>
                  <a:srgbClr val="E24C05"/>
                </a:solidFill>
                <a:latin typeface="Times New Roman" panose="02020603050405020304" pitchFamily="18" charset="0"/>
                <a:ea typeface="黑体" panose="02010609060101010101" pitchFamily="49" charset="-122"/>
              </a:rPr>
              <a:t>神威</a:t>
            </a:r>
            <a:endParaRPr lang="zh-CN" altLang="en-US" sz="2400">
              <a:solidFill>
                <a:srgbClr val="E24C05"/>
              </a:solidFill>
              <a:latin typeface="Times New Roman" panose="02020603050405020304" pitchFamily="18" charset="0"/>
              <a:ea typeface="黑体" panose="02010609060101010101" pitchFamily="49" charset="-122"/>
            </a:endParaRPr>
          </a:p>
          <a:p>
            <a:pPr eaLnBrk="1" hangingPunct="1">
              <a:lnSpc>
                <a:spcPct val="120000"/>
              </a:lnSpc>
              <a:spcBef>
                <a:spcPct val="20000"/>
              </a:spcBef>
              <a:buClr>
                <a:schemeClr val="tx1"/>
              </a:buClr>
              <a:buFont typeface="Wingdings" panose="05000000000000000000" pitchFamily="2" charset="2"/>
              <a:buAutoNum type="arabicPeriod"/>
            </a:pPr>
            <a:r>
              <a:rPr lang="zh-CN" altLang="en-US" sz="2400">
                <a:solidFill>
                  <a:srgbClr val="E24C05"/>
                </a:solidFill>
                <a:latin typeface="Times New Roman" panose="02020603050405020304" pitchFamily="18" charset="0"/>
                <a:ea typeface="黑体" panose="02010609060101010101" pitchFamily="49" charset="-122"/>
              </a:rPr>
              <a:t>曙光3000</a:t>
            </a:r>
            <a:endParaRPr lang="zh-CN" altLang="en-US" sz="2400">
              <a:solidFill>
                <a:srgbClr val="E24C05"/>
              </a:solidFill>
              <a:latin typeface="Times New Roman" panose="02020603050405020304" pitchFamily="18" charset="0"/>
              <a:ea typeface="黑体" panose="02010609060101010101" pitchFamily="49" charset="-122"/>
            </a:endParaRPr>
          </a:p>
          <a:p>
            <a:pPr eaLnBrk="1" hangingPunct="1">
              <a:lnSpc>
                <a:spcPct val="120000"/>
              </a:lnSpc>
              <a:spcBef>
                <a:spcPct val="20000"/>
              </a:spcBef>
              <a:buClr>
                <a:schemeClr val="tx1"/>
              </a:buClr>
              <a:buFont typeface="Wingdings" panose="05000000000000000000" pitchFamily="2" charset="2"/>
              <a:buAutoNum type="arabicPeriod"/>
            </a:pPr>
            <a:r>
              <a:rPr lang="zh-CN" altLang="en-US" sz="2400">
                <a:solidFill>
                  <a:srgbClr val="E24C05"/>
                </a:solidFill>
                <a:latin typeface="Times New Roman" panose="02020603050405020304" pitchFamily="18" charset="0"/>
                <a:ea typeface="黑体" panose="02010609060101010101" pitchFamily="49" charset="-122"/>
              </a:rPr>
              <a:t>曙光</a:t>
            </a:r>
            <a:r>
              <a:rPr lang="en-US" altLang="zh-CN" sz="2400">
                <a:solidFill>
                  <a:srgbClr val="E24C05"/>
                </a:solidFill>
                <a:latin typeface="Times New Roman" panose="02020603050405020304" pitchFamily="18" charset="0"/>
                <a:ea typeface="黑体" panose="02010609060101010101" pitchFamily="49" charset="-122"/>
              </a:rPr>
              <a:t>4000</a:t>
            </a:r>
            <a:endParaRPr lang="en-US" altLang="zh-CN" sz="2400">
              <a:solidFill>
                <a:srgbClr val="E24C05"/>
              </a:solidFill>
              <a:latin typeface="Times New Roman" panose="02020603050405020304" pitchFamily="18" charset="0"/>
              <a:ea typeface="黑体" panose="02010609060101010101" pitchFamily="49" charset="-122"/>
            </a:endParaRPr>
          </a:p>
          <a:p>
            <a:pPr eaLnBrk="1" hangingPunct="1">
              <a:lnSpc>
                <a:spcPct val="120000"/>
              </a:lnSpc>
              <a:spcBef>
                <a:spcPct val="20000"/>
              </a:spcBef>
              <a:buClr>
                <a:schemeClr val="tx1"/>
              </a:buClr>
              <a:buFont typeface="Wingdings" panose="05000000000000000000" pitchFamily="2" charset="2"/>
              <a:buAutoNum type="arabicPeriod"/>
            </a:pPr>
            <a:r>
              <a:rPr lang="zh-CN" altLang="en-US" sz="2400">
                <a:solidFill>
                  <a:srgbClr val="E24C05"/>
                </a:solidFill>
                <a:latin typeface="Times New Roman" panose="02020603050405020304" pitchFamily="18" charset="0"/>
                <a:ea typeface="黑体" panose="02010609060101010101" pitchFamily="49" charset="-122"/>
              </a:rPr>
              <a:t>曙光</a:t>
            </a:r>
            <a:r>
              <a:rPr lang="en-US" altLang="zh-CN" sz="2400">
                <a:solidFill>
                  <a:srgbClr val="E24C05"/>
                </a:solidFill>
                <a:latin typeface="Times New Roman" panose="02020603050405020304" pitchFamily="18" charset="0"/>
                <a:ea typeface="黑体" panose="02010609060101010101" pitchFamily="49" charset="-122"/>
              </a:rPr>
              <a:t>5000A</a:t>
            </a:r>
            <a:endParaRPr lang="en-US" altLang="zh-CN" sz="2400">
              <a:solidFill>
                <a:srgbClr val="E24C05"/>
              </a:solidFill>
              <a:latin typeface="Times New Roman" panose="02020603050405020304" pitchFamily="18" charset="0"/>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564704" y="53752"/>
            <a:ext cx="8229600" cy="1143000"/>
          </a:xfrm>
        </p:spPr>
        <p:txBody>
          <a:bodyPr/>
          <a:lstStyle/>
          <a:p>
            <a:pPr algn="r"/>
            <a:r>
              <a:rPr lang="zh-CN" altLang="en-US" sz="3600" b="1" dirty="0" smtClean="0"/>
              <a:t>    神威 太湖之光</a:t>
            </a:r>
            <a:endParaRPr lang="zh-CN" altLang="en-US" sz="3600" b="1" dirty="0" smtClean="0"/>
          </a:p>
        </p:txBody>
      </p:sp>
      <p:pic>
        <p:nvPicPr>
          <p:cNvPr id="59395" name="图片 2"/>
          <p:cNvPicPr>
            <a:picLocks noChangeAspect="1"/>
          </p:cNvPicPr>
          <p:nvPr/>
        </p:nvPicPr>
        <p:blipFill>
          <a:blip r:embed="rId1">
            <a:extLst>
              <a:ext uri="{28A0092B-C50C-407E-A947-70E740481C1C}">
                <a14:useLocalDpi xmlns:a14="http://schemas.microsoft.com/office/drawing/2010/main" val="0"/>
              </a:ext>
            </a:extLst>
          </a:blip>
          <a:srcRect t="34732" b="20197"/>
          <a:stretch>
            <a:fillRect/>
          </a:stretch>
        </p:blipFill>
        <p:spPr bwMode="auto">
          <a:xfrm>
            <a:off x="-1588" y="908720"/>
            <a:ext cx="9144001"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1839" y="3789040"/>
            <a:ext cx="6010573" cy="22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图片 4"/>
          <p:cNvPicPr>
            <a:picLocks noChangeAspect="1"/>
          </p:cNvPicPr>
          <p:nvPr/>
        </p:nvPicPr>
        <p:blipFill>
          <a:blip r:embed="rId3">
            <a:extLst>
              <a:ext uri="{28A0092B-C50C-407E-A947-70E740481C1C}">
                <a14:useLocalDpi xmlns:a14="http://schemas.microsoft.com/office/drawing/2010/main" val="0"/>
              </a:ext>
            </a:extLst>
          </a:blip>
          <a:srcRect l="10698" t="10309" r="16199" b="9796"/>
          <a:stretch>
            <a:fillRect/>
          </a:stretch>
        </p:blipFill>
        <p:spPr bwMode="auto">
          <a:xfrm>
            <a:off x="-1588" y="3644900"/>
            <a:ext cx="2952751"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图片 3" descr="151214cnyxyy6h69d50yfc.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908050"/>
            <a:ext cx="9144000"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3663"/>
            <a:ext cx="82105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725" y="3603923"/>
            <a:ext cx="6391275" cy="3254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8900"/>
                                        </p:tgtEl>
                                        <p:attrNameLst>
                                          <p:attrName>style.visibility</p:attrName>
                                        </p:attrNameLst>
                                      </p:cBhvr>
                                      <p:to>
                                        <p:strVal val="visible"/>
                                      </p:to>
                                    </p:set>
                                    <p:animEffect transition="in" filter="blinds(horizontal)">
                                      <p:cBhvr>
                                        <p:cTn id="7" dur="500"/>
                                        <p:tgtEl>
                                          <p:spTgt spid="208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21"/>
          <p:cNvSpPr>
            <a:spLocks noGrp="1" noChangeArrowheads="1"/>
          </p:cNvSpPr>
          <p:nvPr>
            <p:ph type="title" idx="4294967295"/>
          </p:nvPr>
        </p:nvSpPr>
        <p:spPr>
          <a:xfrm>
            <a:off x="457200" y="44624"/>
            <a:ext cx="8229600" cy="1143000"/>
          </a:xfrm>
        </p:spPr>
        <p:txBody>
          <a:bodyPr>
            <a:normAutofit/>
          </a:bodyPr>
          <a:lstStyle/>
          <a:p>
            <a:r>
              <a:rPr lang="zh-CN" altLang="en-US" sz="3600" b="1" dirty="0">
                <a:latin typeface="+mj-ea"/>
              </a:rPr>
              <a:t>不同年代计算机体系结构研究的变化</a:t>
            </a:r>
            <a:endParaRPr lang="zh-CN" altLang="en-US" sz="3600" b="1" dirty="0">
              <a:latin typeface="+mj-ea"/>
            </a:endParaRPr>
          </a:p>
        </p:txBody>
      </p:sp>
      <p:graphicFrame>
        <p:nvGraphicFramePr>
          <p:cNvPr id="511301" name="Group 325"/>
          <p:cNvGraphicFramePr>
            <a:graphicFrameLocks noGrp="1"/>
          </p:cNvGraphicFramePr>
          <p:nvPr>
            <p:ph type="tbl" idx="4294967295"/>
          </p:nvPr>
        </p:nvGraphicFramePr>
        <p:xfrm>
          <a:off x="675456" y="1196552"/>
          <a:ext cx="8001000" cy="5184776"/>
        </p:xfrm>
        <a:graphic>
          <a:graphicData uri="http://schemas.openxmlformats.org/drawingml/2006/table">
            <a:tbl>
              <a:tblPr/>
              <a:tblGrid>
                <a:gridCol w="2087563"/>
                <a:gridCol w="3393157"/>
                <a:gridCol w="2520280"/>
              </a:tblGrid>
              <a:tr h="527082">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年代</a:t>
                      </a:r>
                      <a:endParaRPr kumimoji="0" lang="zh-CN" altLang="en-US"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一些重要研究内容</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典型计算机</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r>
              <a:tr h="789036">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1940</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年代</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程序控制计算机、存储程序计算机</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ENIAC</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EDVAC</a:t>
                      </a:r>
                      <a:endPar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9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1960</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年代</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指令系统</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IBM 360</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系列机</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898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1960</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年代</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阵列机和并行处理</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ILLIAC IV</a:t>
                      </a:r>
                      <a:endPar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9036">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1970</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年代</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流水线、向量处理、微处理器</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Cray-1</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Intel 4004</a:t>
                      </a:r>
                      <a:endPar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8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1980</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年代</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RISC</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cache</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、流水线</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MIPS R1000</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POWER</a:t>
                      </a:r>
                      <a:endPar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8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1990</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年代</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SMP</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CMP</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指令级并行</a:t>
                      </a:r>
                      <a:endPar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MIPS R10000</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PowerPC 604</a:t>
                      </a:r>
                      <a:endPar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83">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2000</a:t>
                      </a:r>
                      <a:r>
                        <a:rPr kumimoji="0" lang="zh-CN" altLang="en-US"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年以来</a:t>
                      </a:r>
                      <a:endParaRPr kumimoji="0" lang="zh-CN" altLang="en-US"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SMT</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、功耗、</a:t>
                      </a: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Multi-core</a:t>
                      </a:r>
                      <a:r>
                        <a:rPr kumimoji="0" lang="zh-CN" altLang="en-US"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Stream</a:t>
                      </a:r>
                      <a:endPar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Intel i7</a:t>
                      </a:r>
                      <a:r>
                        <a:rPr kumimoji="0" lang="zh-CN" altLang="en-US"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Power 6</a:t>
                      </a:r>
                      <a:r>
                        <a:rPr kumimoji="0" lang="zh-CN" altLang="en-US"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ARM</a:t>
                      </a:r>
                      <a:r>
                        <a:rPr kumimoji="0" lang="zh-CN" altLang="en-US"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GPU</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5"/>
          <p:cNvPicPr>
            <a:picLocks noChangeAspect="1" noChangeArrowheads="1"/>
          </p:cNvPicPr>
          <p:nvPr/>
        </p:nvPicPr>
        <p:blipFill>
          <a:blip r:embed="rId1">
            <a:extLst>
              <a:ext uri="{28A0092B-C50C-407E-A947-70E740481C1C}">
                <a14:useLocalDpi xmlns:a14="http://schemas.microsoft.com/office/drawing/2010/main" val="0"/>
              </a:ext>
            </a:extLst>
          </a:blip>
          <a:srcRect l="56454" t="5040" r="17271"/>
          <a:stretch>
            <a:fillRect/>
          </a:stretch>
        </p:blipFill>
        <p:spPr bwMode="auto">
          <a:xfrm>
            <a:off x="0" y="0"/>
            <a:ext cx="5940425"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连接符 3"/>
          <p:cNvCxnSpPr>
            <a:cxnSpLocks noChangeShapeType="1"/>
          </p:cNvCxnSpPr>
          <p:nvPr/>
        </p:nvCxnSpPr>
        <p:spPr bwMode="auto">
          <a:xfrm>
            <a:off x="4895850" y="1801813"/>
            <a:ext cx="857250" cy="1587"/>
          </a:xfrm>
          <a:prstGeom prst="line">
            <a:avLst/>
          </a:prstGeom>
          <a:noFill/>
          <a:ln w="38100">
            <a:solidFill>
              <a:srgbClr val="FF0000"/>
            </a:solidFill>
            <a:round/>
          </a:ln>
          <a:effectLst>
            <a:outerShdw blurRad="63500" dist="23000" dir="5400000" rotWithShape="0">
              <a:srgbClr val="000000">
                <a:alpha val="34999"/>
              </a:srgbClr>
            </a:outerShdw>
          </a:effectLst>
        </p:spPr>
      </p:cxnSp>
      <p:pic>
        <p:nvPicPr>
          <p:cNvPr id="63492" name="Picture 6"/>
          <p:cNvPicPr>
            <a:picLocks noChangeAspect="1" noChangeArrowheads="1"/>
          </p:cNvPicPr>
          <p:nvPr/>
        </p:nvPicPr>
        <p:blipFill>
          <a:blip r:embed="rId2">
            <a:extLst>
              <a:ext uri="{28A0092B-C50C-407E-A947-70E740481C1C}">
                <a14:useLocalDpi xmlns:a14="http://schemas.microsoft.com/office/drawing/2010/main" val="0"/>
              </a:ext>
            </a:extLst>
          </a:blip>
          <a:srcRect r="57970"/>
          <a:stretch>
            <a:fillRect/>
          </a:stretch>
        </p:blipFill>
        <p:spPr bwMode="auto">
          <a:xfrm>
            <a:off x="5969000" y="620713"/>
            <a:ext cx="3073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7"/>
          <p:cNvPicPr>
            <a:picLocks noChangeAspect="1" noChangeArrowheads="1"/>
          </p:cNvPicPr>
          <p:nvPr/>
        </p:nvPicPr>
        <p:blipFill>
          <a:blip r:embed="rId2">
            <a:extLst>
              <a:ext uri="{28A0092B-C50C-407E-A947-70E740481C1C}">
                <a14:useLocalDpi xmlns:a14="http://schemas.microsoft.com/office/drawing/2010/main" val="0"/>
              </a:ext>
            </a:extLst>
          </a:blip>
          <a:srcRect l="56454"/>
          <a:stretch>
            <a:fillRect/>
          </a:stretch>
        </p:blipFill>
        <p:spPr bwMode="auto">
          <a:xfrm>
            <a:off x="5853113" y="1700213"/>
            <a:ext cx="3040062"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11200" y="548680"/>
            <a:ext cx="8229600" cy="1143000"/>
          </a:xfrm>
        </p:spPr>
        <p:txBody>
          <a:bodyPr>
            <a:normAutofit fontScale="90000"/>
          </a:bodyPr>
          <a:lstStyle/>
          <a:p>
            <a:pPr eaLnBrk="1" hangingPunct="1"/>
            <a:r>
              <a:rPr lang="zh-CN" altLang="en-US" sz="4000" b="1" dirty="0" smtClean="0"/>
              <a:t>第２章</a:t>
            </a:r>
            <a:r>
              <a:rPr lang="zh-CN" altLang="en-US" sz="4000" b="1" dirty="0" smtClean="0">
                <a:solidFill>
                  <a:srgbClr val="3366FF"/>
                </a:solidFill>
              </a:rPr>
              <a:t>  </a:t>
            </a:r>
            <a:r>
              <a:rPr lang="zh-CN" altLang="en-US" sz="4000" b="1" dirty="0" smtClean="0"/>
              <a:t>计算机系统量化分析基础</a:t>
            </a:r>
            <a:br>
              <a:rPr lang="zh-CN" altLang="en-US" sz="4000" dirty="0" smtClean="0">
                <a:solidFill>
                  <a:srgbClr val="3366FF"/>
                </a:solidFill>
              </a:rPr>
            </a:br>
            <a:endParaRPr lang="zh-CN" altLang="en-US" sz="4000" b="1" dirty="0" smtClean="0"/>
          </a:p>
        </p:txBody>
      </p:sp>
      <p:sp>
        <p:nvSpPr>
          <p:cNvPr id="7171" name="Text Box 3"/>
          <p:cNvSpPr txBox="1">
            <a:spLocks noChangeArrowheads="1"/>
          </p:cNvSpPr>
          <p:nvPr/>
        </p:nvSpPr>
        <p:spPr bwMode="auto">
          <a:xfrm>
            <a:off x="2127250" y="4800600"/>
            <a:ext cx="5397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r>
              <a:rPr lang="zh-CN" altLang="en-US" sz="3200" u="sng" dirty="0">
                <a:latin typeface="Times New Roman" panose="02020603050405020304" pitchFamily="18" charset="0"/>
              </a:rPr>
              <a:t>2.3 计算机系统设计和分析</a:t>
            </a:r>
            <a:endParaRPr lang="zh-CN" altLang="en-US" sz="3200" u="sng" dirty="0">
              <a:latin typeface="Times New Roman" panose="02020603050405020304" pitchFamily="18" charset="0"/>
            </a:endParaRPr>
          </a:p>
        </p:txBody>
      </p:sp>
      <p:sp>
        <p:nvSpPr>
          <p:cNvPr id="7172" name="Text Box 4"/>
          <p:cNvSpPr txBox="1">
            <a:spLocks noChangeArrowheads="1"/>
          </p:cNvSpPr>
          <p:nvPr/>
        </p:nvSpPr>
        <p:spPr bwMode="auto">
          <a:xfrm>
            <a:off x="2127250" y="3476625"/>
            <a:ext cx="5540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r>
              <a:rPr lang="zh-CN" altLang="en-US" sz="3200" dirty="0">
                <a:latin typeface="Times New Roman" panose="02020603050405020304" pitchFamily="18" charset="0"/>
              </a:rPr>
              <a:t>2.2 </a:t>
            </a:r>
            <a:r>
              <a:rPr lang="zh-CN" altLang="en-US" sz="3200" dirty="0" smtClean="0">
                <a:latin typeface="Times New Roman" panose="02020603050405020304" pitchFamily="18" charset="0"/>
              </a:rPr>
              <a:t>计算机体系结构的</a:t>
            </a:r>
            <a:r>
              <a:rPr lang="zh-CN" altLang="en-US" sz="3200" dirty="0">
                <a:latin typeface="Times New Roman" panose="02020603050405020304" pitchFamily="18" charset="0"/>
              </a:rPr>
              <a:t>发展</a:t>
            </a:r>
            <a:endParaRPr lang="zh-CN" altLang="en-US" sz="3200" dirty="0">
              <a:latin typeface="Times New Roman" panose="02020603050405020304" pitchFamily="18" charset="0"/>
            </a:endParaRPr>
          </a:p>
        </p:txBody>
      </p:sp>
      <p:sp>
        <p:nvSpPr>
          <p:cNvPr id="7173" name="Text Box 5"/>
          <p:cNvSpPr txBox="1">
            <a:spLocks noChangeArrowheads="1"/>
          </p:cNvSpPr>
          <p:nvPr/>
        </p:nvSpPr>
        <p:spPr bwMode="auto">
          <a:xfrm>
            <a:off x="1268532" y="2276872"/>
            <a:ext cx="64079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800" b="1">
                <a:solidFill>
                  <a:schemeClr val="tx1"/>
                </a:solidFill>
                <a:latin typeface="宋体" panose="02010600030101010101" pitchFamily="2" charset="-122"/>
                <a:ea typeface="宋体" panose="02010600030101010101" pitchFamily="2" charset="-122"/>
              </a:defRPr>
            </a:lvl1pPr>
            <a:lvl2pPr marL="471805" indent="250825"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lvl="1">
              <a:buFont typeface="Wingdings" panose="05000000000000000000" pitchFamily="2" charset="2"/>
              <a:buNone/>
            </a:pPr>
            <a:r>
              <a:rPr lang="en-US" altLang="zh-CN" sz="3000" b="0" dirty="0">
                <a:latin typeface="Verdana" panose="020B0604030504040204" pitchFamily="34" charset="0"/>
                <a:ea typeface="华文中宋" panose="02010600040101010101" pitchFamily="2" charset="-122"/>
              </a:rPr>
              <a:t>2.1 </a:t>
            </a:r>
            <a:r>
              <a:rPr lang="zh-CN" altLang="en-US" sz="3000" b="0" dirty="0">
                <a:latin typeface="Verdana" panose="020B0604030504040204" pitchFamily="34" charset="0"/>
                <a:ea typeface="华文中宋" panose="02010600040101010101" pitchFamily="2" charset="-122"/>
              </a:rPr>
              <a:t>计算机体系结构</a:t>
            </a:r>
            <a:r>
              <a:rPr lang="zh-CN" altLang="en-US" sz="3000" b="0" dirty="0" smtClean="0">
                <a:latin typeface="Verdana" panose="020B0604030504040204" pitchFamily="34" charset="0"/>
                <a:ea typeface="华文中宋" panose="02010600040101010101" pitchFamily="2" charset="-122"/>
              </a:rPr>
              <a:t>的概念</a:t>
            </a:r>
            <a:endParaRPr lang="zh-CN" altLang="en-US" sz="3000" b="0" dirty="0">
              <a:latin typeface="Verdana" panose="020B0604030504040204" pitchFamily="34" charset="0"/>
              <a:ea typeface="华文中宋" panose="02010600040101010101" pitchFamily="2" charset="-122"/>
            </a:endParaRPr>
          </a:p>
        </p:txBody>
      </p:sp>
      <p:sp>
        <p:nvSpPr>
          <p:cNvPr id="7174" name="AutoShape 9">
            <a:hlinkClick r:id="rId1" action="ppaction://hlinksldjump" highlightClick="1"/>
          </p:cNvPr>
          <p:cNvSpPr>
            <a:spLocks noChangeArrowheads="1"/>
          </p:cNvSpPr>
          <p:nvPr/>
        </p:nvSpPr>
        <p:spPr bwMode="auto">
          <a:xfrm>
            <a:off x="8589963" y="6516688"/>
            <a:ext cx="539750" cy="333375"/>
          </a:xfrm>
          <a:prstGeom prst="actionButtonEnd">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20000"/>
              </a:spcBef>
            </a:pP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8"/>
          <p:cNvSpPr>
            <a:spLocks noGrp="1" noChangeArrowheads="1"/>
          </p:cNvSpPr>
          <p:nvPr>
            <p:ph type="title" idx="4294967295"/>
          </p:nvPr>
        </p:nvSpPr>
        <p:spPr/>
        <p:txBody>
          <a:bodyPr>
            <a:normAutofit/>
          </a:bodyPr>
          <a:lstStyle/>
          <a:p>
            <a:r>
              <a:rPr kumimoji="1" lang="en-US" altLang="zh-CN" sz="3600" b="1" dirty="0">
                <a:latin typeface="+mn-ea"/>
                <a:ea typeface="+mn-ea"/>
                <a:cs typeface="+mn-cs"/>
              </a:rPr>
              <a:t>2.3 </a:t>
            </a:r>
            <a:r>
              <a:rPr kumimoji="1" lang="zh-CN" altLang="en-US" sz="3600" b="1" dirty="0">
                <a:latin typeface="+mn-ea"/>
                <a:ea typeface="+mn-ea"/>
                <a:cs typeface="+mn-cs"/>
              </a:rPr>
              <a:t>计算机系统设计和分析</a:t>
            </a:r>
            <a:endParaRPr kumimoji="1" lang="zh-CN" altLang="en-US" sz="3600" b="1" dirty="0">
              <a:latin typeface="+mn-ea"/>
              <a:ea typeface="+mn-ea"/>
              <a:cs typeface="+mn-cs"/>
            </a:endParaRPr>
          </a:p>
        </p:txBody>
      </p:sp>
      <p:sp>
        <p:nvSpPr>
          <p:cNvPr id="65539" name="Rectangle 9"/>
          <p:cNvSpPr>
            <a:spLocks noGrp="1" noChangeArrowheads="1"/>
          </p:cNvSpPr>
          <p:nvPr>
            <p:ph type="body" idx="4294967295"/>
          </p:nvPr>
        </p:nvSpPr>
        <p:spPr/>
        <p:txBody>
          <a:bodyPr/>
          <a:lstStyle/>
          <a:p>
            <a:r>
              <a:rPr lang="en-US" altLang="zh-CN" sz="2800" b="1" u="sng" dirty="0" smtClean="0">
                <a:latin typeface="+mj-ea"/>
                <a:ea typeface="+mj-ea"/>
              </a:rPr>
              <a:t>2.3.1 </a:t>
            </a:r>
            <a:r>
              <a:rPr lang="zh-CN" altLang="en-US" sz="2800" b="1" u="sng" dirty="0" smtClean="0">
                <a:latin typeface="+mj-ea"/>
                <a:ea typeface="+mj-ea"/>
              </a:rPr>
              <a:t>成本与价格</a:t>
            </a:r>
            <a:endParaRPr lang="en-US" altLang="zh-CN" sz="2800" b="1" u="sng" dirty="0" smtClean="0">
              <a:latin typeface="+mj-ea"/>
              <a:ea typeface="+mj-ea"/>
            </a:endParaRPr>
          </a:p>
          <a:p>
            <a:endParaRPr lang="en-US" altLang="zh-CN" sz="2800" b="1" dirty="0" smtClean="0">
              <a:latin typeface="+mj-ea"/>
              <a:ea typeface="+mj-ea"/>
            </a:endParaRPr>
          </a:p>
          <a:p>
            <a:r>
              <a:rPr lang="en-US" altLang="zh-CN" sz="2800" b="1" dirty="0" smtClean="0">
                <a:latin typeface="+mj-ea"/>
                <a:ea typeface="+mj-ea"/>
              </a:rPr>
              <a:t>2.3.2 </a:t>
            </a:r>
            <a:r>
              <a:rPr lang="zh-CN" altLang="en-US" sz="2800" b="1" dirty="0" smtClean="0">
                <a:latin typeface="+mj-ea"/>
                <a:ea typeface="+mj-ea"/>
              </a:rPr>
              <a:t>基准测试程序</a:t>
            </a:r>
            <a:endParaRPr lang="en-US" altLang="zh-CN" sz="2800" b="1" dirty="0" smtClean="0">
              <a:latin typeface="+mj-ea"/>
              <a:ea typeface="+mj-ea"/>
            </a:endParaRPr>
          </a:p>
          <a:p>
            <a:endParaRPr lang="en-US" altLang="zh-CN" sz="2800" b="1" dirty="0" smtClean="0">
              <a:latin typeface="+mj-ea"/>
              <a:ea typeface="+mj-ea"/>
            </a:endParaRPr>
          </a:p>
          <a:p>
            <a:r>
              <a:rPr lang="en-US" altLang="zh-CN" sz="2800" b="1" dirty="0" smtClean="0">
                <a:latin typeface="+mj-ea"/>
                <a:ea typeface="+mj-ea"/>
              </a:rPr>
              <a:t>2.3.3 </a:t>
            </a:r>
            <a:r>
              <a:rPr lang="zh-CN" altLang="en-US" sz="2800" b="1" dirty="0" smtClean="0">
                <a:latin typeface="+mj-ea"/>
                <a:ea typeface="+mj-ea"/>
              </a:rPr>
              <a:t>量化设计的基本原则</a:t>
            </a:r>
            <a:endParaRPr lang="zh-CN" altLang="en-US" sz="28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a:normAutofit/>
          </a:bodyPr>
          <a:lstStyle/>
          <a:p>
            <a:r>
              <a:rPr kumimoji="1" lang="en-US" altLang="zh-CN" sz="3600" b="1" dirty="0">
                <a:latin typeface="+mj-ea"/>
                <a:cs typeface="+mn-cs"/>
              </a:rPr>
              <a:t>2.3.1 </a:t>
            </a:r>
            <a:r>
              <a:rPr kumimoji="1" lang="zh-CN" altLang="en-US" sz="3600" b="1" dirty="0">
                <a:latin typeface="+mj-ea"/>
                <a:cs typeface="+mn-cs"/>
              </a:rPr>
              <a:t>成本与价格</a:t>
            </a:r>
            <a:endParaRPr kumimoji="1" lang="zh-CN" altLang="en-US" sz="3600" b="1" dirty="0">
              <a:latin typeface="+mj-ea"/>
              <a:cs typeface="+mn-cs"/>
            </a:endParaRPr>
          </a:p>
        </p:txBody>
      </p:sp>
      <p:sp>
        <p:nvSpPr>
          <p:cNvPr id="82947" name="Rectangle 3"/>
          <p:cNvSpPr>
            <a:spLocks noGrp="1" noChangeArrowheads="1"/>
          </p:cNvSpPr>
          <p:nvPr>
            <p:ph type="body" idx="4294967295"/>
          </p:nvPr>
        </p:nvSpPr>
        <p:spPr/>
        <p:txBody>
          <a:bodyPr/>
          <a:lstStyle/>
          <a:p>
            <a:r>
              <a:rPr lang="zh-CN" altLang="en-US" b="1" dirty="0" smtClean="0">
                <a:latin typeface="+mj-ea"/>
                <a:ea typeface="+mj-ea"/>
              </a:rPr>
              <a:t>商品的标价（价格）由这样一些因素构成</a:t>
            </a:r>
            <a:endParaRPr lang="zh-CN" altLang="en-US" b="1" dirty="0" smtClean="0">
              <a:latin typeface="+mj-ea"/>
              <a:ea typeface="+mj-ea"/>
            </a:endParaRPr>
          </a:p>
          <a:p>
            <a:pPr lvl="1"/>
            <a:r>
              <a:rPr lang="zh-CN" altLang="en-US" b="1" dirty="0" smtClean="0">
                <a:latin typeface="+mj-ea"/>
                <a:ea typeface="+mj-ea"/>
              </a:rPr>
              <a:t>原料成本、直接成本、毛利和折扣</a:t>
            </a:r>
            <a:endParaRPr lang="zh-CN" altLang="en-US" b="1" dirty="0" smtClean="0">
              <a:latin typeface="+mj-ea"/>
              <a:ea typeface="+mj-ea"/>
            </a:endParaRPr>
          </a:p>
          <a:p>
            <a:r>
              <a:rPr lang="en-US" altLang="zh-CN" b="1" dirty="0" smtClean="0">
                <a:latin typeface="+mj-ea"/>
                <a:ea typeface="+mj-ea"/>
              </a:rPr>
              <a:t>PC</a:t>
            </a:r>
            <a:r>
              <a:rPr lang="zh-CN" altLang="en-US" b="1" dirty="0" smtClean="0">
                <a:latin typeface="+mj-ea"/>
                <a:ea typeface="+mj-ea"/>
              </a:rPr>
              <a:t>的成本和价格 </a:t>
            </a:r>
            <a:endParaRPr lang="zh-CN" altLang="en-US" b="1" dirty="0" smtClean="0">
              <a:latin typeface="+mj-ea"/>
              <a:ea typeface="+mj-ea"/>
            </a:endParaRPr>
          </a:p>
        </p:txBody>
      </p:sp>
      <p:sp>
        <p:nvSpPr>
          <p:cNvPr id="829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82949" name="Object 4"/>
          <p:cNvGraphicFramePr>
            <a:graphicFrameLocks noChangeAspect="1"/>
          </p:cNvGraphicFramePr>
          <p:nvPr/>
        </p:nvGraphicFramePr>
        <p:xfrm>
          <a:off x="395288" y="2516188"/>
          <a:ext cx="8208962" cy="3638550"/>
        </p:xfrm>
        <a:graphic>
          <a:graphicData uri="http://schemas.openxmlformats.org/presentationml/2006/ole">
            <mc:AlternateContent xmlns:mc="http://schemas.openxmlformats.org/markup-compatibility/2006">
              <mc:Choice xmlns:v="urn:schemas-microsoft-com:vml" Requires="v">
                <p:oleObj spid="_x0000_s3104" name="图片" r:id="rId1" imgW="4685030" imgH="2080260" progId="Word.Picture.8">
                  <p:embed/>
                </p:oleObj>
              </mc:Choice>
              <mc:Fallback>
                <p:oleObj name="图片" r:id="rId1" imgW="4685030" imgH="2080260" progId="Word.Picture.8">
                  <p:embed/>
                  <p:pic>
                    <p:nvPicPr>
                      <p:cNvPr id="0" name="图片 30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516188"/>
                        <a:ext cx="8208962"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01"/>
          <p:cNvSpPr>
            <a:spLocks noGrp="1" noChangeArrowheads="1"/>
          </p:cNvSpPr>
          <p:nvPr>
            <p:ph type="title" idx="4294967295"/>
          </p:nvPr>
        </p:nvSpPr>
        <p:spPr>
          <a:xfrm>
            <a:off x="457200" y="-171400"/>
            <a:ext cx="8229600" cy="1143000"/>
          </a:xfrm>
        </p:spPr>
        <p:txBody>
          <a:bodyPr>
            <a:normAutofit/>
          </a:bodyPr>
          <a:lstStyle/>
          <a:p>
            <a:r>
              <a:rPr lang="zh-CN" altLang="en-US" sz="3600" b="1" dirty="0" smtClean="0">
                <a:latin typeface="+mj-ea"/>
              </a:rPr>
              <a:t>装机部件的成本分布（</a:t>
            </a:r>
            <a:r>
              <a:rPr lang="en-US" altLang="zh-CN" sz="3600" b="1" dirty="0" smtClean="0">
                <a:latin typeface="+mj-ea"/>
              </a:rPr>
              <a:t>2015.03</a:t>
            </a:r>
            <a:r>
              <a:rPr lang="zh-CN" altLang="en-US" sz="3600" b="1" dirty="0" smtClean="0">
                <a:latin typeface="+mj-ea"/>
              </a:rPr>
              <a:t>）</a:t>
            </a:r>
            <a:endParaRPr lang="zh-CN" altLang="en-US" sz="3600" b="1" dirty="0" smtClean="0">
              <a:latin typeface="+mj-ea"/>
            </a:endParaRPr>
          </a:p>
        </p:txBody>
      </p:sp>
      <p:graphicFrame>
        <p:nvGraphicFramePr>
          <p:cNvPr id="566978" name="Group 706"/>
          <p:cNvGraphicFramePr>
            <a:graphicFrameLocks noGrp="1"/>
          </p:cNvGraphicFramePr>
          <p:nvPr>
            <p:ph type="tbl" idx="4294967295"/>
          </p:nvPr>
        </p:nvGraphicFramePr>
        <p:xfrm>
          <a:off x="539552" y="905968"/>
          <a:ext cx="8001000" cy="5907408"/>
        </p:xfrm>
        <a:graphic>
          <a:graphicData uri="http://schemas.openxmlformats.org/drawingml/2006/table">
            <a:tbl>
              <a:tblPr/>
              <a:tblGrid>
                <a:gridCol w="1198563"/>
                <a:gridCol w="3986212"/>
                <a:gridCol w="1800225"/>
                <a:gridCol w="1016000"/>
              </a:tblGrid>
              <a:tr h="281211">
                <a:tc>
                  <a:txBody>
                    <a:bodyPr/>
                    <a:lstStyle/>
                    <a:p>
                      <a:pPr marL="0" marR="0" lvl="0" indent="0" algn="l" defTabSz="914400" rtl="0" eaLnBrk="0" fontAlgn="b"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型号</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价格（元）</a:t>
                      </a:r>
                      <a:endParaRPr kumimoji="0" lang="zh-CN" altLang="en-US" sz="32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比例</a:t>
                      </a:r>
                      <a:endParaRPr kumimoji="0" lang="zh-CN" altLang="en-US" sz="32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r>
              <a:tr h="427038">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处理器</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Intel </a:t>
                      </a:r>
                      <a:r>
                        <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酷睿 </a:t>
                      </a:r>
                      <a:r>
                        <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i7 5820k</a:t>
                      </a:r>
                      <a:r>
                        <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（盒）</a:t>
                      </a:r>
                      <a:endPar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2999</a:t>
                      </a:r>
                      <a:endPar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15.1%</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散热器</a:t>
                      </a:r>
                      <a:endPar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安钛克 </a:t>
                      </a:r>
                      <a:r>
                        <a:rPr kumimoji="0" lang="en-US" altLang="zh-CN" sz="2000" b="1" i="0" u="none" strike="noStrike" kern="1200" cap="none" normalizeH="0" baseline="0" dirty="0" err="1" smtClean="0">
                          <a:ln>
                            <a:noFill/>
                          </a:ln>
                          <a:solidFill>
                            <a:schemeClr val="tx1"/>
                          </a:solidFill>
                          <a:effectLst/>
                          <a:latin typeface="宋体" panose="02010600030101010101" pitchFamily="2" charset="-122"/>
                          <a:ea typeface="宋体" panose="02010600030101010101" pitchFamily="2" charset="-122"/>
                          <a:cs typeface="+mn-cs"/>
                        </a:rPr>
                        <a:t>KuHLER</a:t>
                      </a:r>
                      <a:r>
                        <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 H2O 650</a:t>
                      </a:r>
                      <a:endPar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339</a:t>
                      </a:r>
                      <a:endPar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1.7%</a:t>
                      </a:r>
                      <a:endPar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主板</a:t>
                      </a:r>
                      <a:endParaRPr kumimoji="0" lang="zh-CN" altLang="en-US" sz="32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华硕 </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X99-A</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2999</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15.1%</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rgbClr val="0000CC"/>
                          </a:solidFill>
                          <a:effectLst/>
                          <a:latin typeface="宋体" panose="02010600030101010101" pitchFamily="2" charset="-122"/>
                          <a:ea typeface="宋体" panose="02010600030101010101" pitchFamily="2" charset="-122"/>
                        </a:rPr>
                        <a:t>显卡</a:t>
                      </a:r>
                      <a:endParaRPr kumimoji="0" lang="zh-CN" altLang="en-US" sz="3200" b="1" i="0" u="none" strike="noStrike" cap="none" normalizeH="0" baseline="0" smtClean="0">
                        <a:ln>
                          <a:noFill/>
                        </a:ln>
                        <a:solidFill>
                          <a:srgbClr val="0000CC"/>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七彩虹 </a:t>
                      </a:r>
                      <a:r>
                        <a:rPr kumimoji="0" lang="en-US" altLang="zh-CN"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iGame980-4GD5</a:t>
                      </a:r>
                      <a:endParaRPr kumimoji="0" lang="en-US" altLang="zh-CN" sz="3200" b="1" i="0" u="none" strike="noStrike" cap="none" normalizeH="0" baseline="0" dirty="0" smtClean="0">
                        <a:ln>
                          <a:noFill/>
                        </a:ln>
                        <a:solidFill>
                          <a:srgbClr val="0000CC"/>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4099</a:t>
                      </a:r>
                      <a:endParaRPr kumimoji="0" lang="en-US" altLang="zh-CN" sz="3200" b="1" i="0" u="none" strike="noStrike" cap="none" normalizeH="0" baseline="0" dirty="0" smtClean="0">
                        <a:ln>
                          <a:noFill/>
                        </a:ln>
                        <a:solidFill>
                          <a:srgbClr val="0000CC"/>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20.7%</a:t>
                      </a:r>
                      <a:endParaRPr kumimoji="0" lang="en-US" altLang="zh-CN" sz="3200" b="1" i="0" u="none" strike="noStrike" cap="none" normalizeH="0" baseline="0" dirty="0" smtClean="0">
                        <a:ln>
                          <a:noFill/>
                        </a:ln>
                        <a:solidFill>
                          <a:srgbClr val="0000CC"/>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内存</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DDR4 2666 4GB 4</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条</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1999</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10.1%</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硬盘</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Verdana" panose="020B0604030504040204"/>
                          <a:ea typeface="宋体" panose="02010600030101010101" pitchFamily="2" charset="-122"/>
                        </a:rPr>
                        <a:t>三星 </a:t>
                      </a:r>
                      <a:r>
                        <a:rPr kumimoji="0" lang="en-US" altLang="zh-CN"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850EVO 250G SSD </a:t>
                      </a:r>
                      <a:r>
                        <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rPr>
                        <a:t>固态硬盘</a:t>
                      </a:r>
                      <a:endParaRPr kumimoji="0" lang="zh-CN" altLang="en-US" sz="2000" b="1" i="0" u="none" strike="noStrike" kern="1200" cap="none" normalizeH="0" baseline="0" dirty="0" smtClean="0">
                        <a:ln>
                          <a:noFill/>
                        </a:ln>
                        <a:solidFill>
                          <a:schemeClr val="tx1"/>
                        </a:solidFill>
                        <a:effectLst/>
                        <a:latin typeface="宋体" panose="02010600030101010101" pitchFamily="2" charset="-122"/>
                        <a:ea typeface="宋体" panose="02010600030101010101" pitchFamily="2" charset="-122"/>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799</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4.0%</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硬盘</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希捷 </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2TB ST2000DM001</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500</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2.5%</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674">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显示器</a:t>
                      </a:r>
                      <a:endParaRPr kumimoji="0" lang="zh-CN" altLang="en-US" sz="3200" b="1" i="0" u="none" strike="noStrike" cap="none" normalizeH="0" baseline="0" dirty="0" smtClean="0">
                        <a:ln>
                          <a:noFill/>
                        </a:ln>
                        <a:solidFill>
                          <a:srgbClr val="0000CC"/>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戴尔 </a:t>
                      </a:r>
                      <a:r>
                        <a:rPr kumimoji="0" lang="en-US" altLang="zh-CN"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UltraSharpU2713HM</a:t>
                      </a:r>
                      <a:endParaRPr kumimoji="0" lang="en-US" altLang="zh-CN" sz="3200" b="1" i="0" u="none" strike="noStrike" cap="none" normalizeH="0" baseline="0" dirty="0" smtClean="0">
                        <a:ln>
                          <a:noFill/>
                        </a:ln>
                        <a:solidFill>
                          <a:srgbClr val="0000CC"/>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4099</a:t>
                      </a:r>
                      <a:endParaRPr kumimoji="0" lang="en-US" altLang="zh-CN" sz="3200" b="1" i="0" u="none" strike="noStrike" cap="none" normalizeH="0" baseline="0" dirty="0" smtClean="0">
                        <a:ln>
                          <a:noFill/>
                        </a:ln>
                        <a:solidFill>
                          <a:srgbClr val="0000CC"/>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rgbClr val="0000CC"/>
                          </a:solidFill>
                          <a:effectLst/>
                          <a:latin typeface="宋体" panose="02010600030101010101" pitchFamily="2" charset="-122"/>
                          <a:ea typeface="宋体" panose="02010600030101010101" pitchFamily="2" charset="-122"/>
                        </a:rPr>
                        <a:t>20.7%</a:t>
                      </a:r>
                      <a:endParaRPr kumimoji="0" lang="en-US" altLang="zh-CN" sz="3200" b="1" i="0" u="none" strike="noStrike" cap="none" normalizeH="0" baseline="0" dirty="0" smtClean="0">
                        <a:ln>
                          <a:noFill/>
                        </a:ln>
                        <a:solidFill>
                          <a:srgbClr val="0000CC"/>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鼠标</a:t>
                      </a:r>
                      <a:endParaRPr kumimoji="0" lang="zh-CN" altLang="en-US" sz="32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罗技 </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G502</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499</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2.5%</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键盘</a:t>
                      </a:r>
                      <a:endParaRPr kumimoji="0" lang="zh-CN" altLang="en-US" sz="32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雷蛇</a:t>
                      </a:r>
                      <a:r>
                        <a:rPr kumimoji="0" lang="zh-CN" altLang="en-US" sz="2000" b="1" i="0" u="none" strike="noStrike" cap="none" normalizeH="0" baseline="0" dirty="0" smtClean="0">
                          <a:ln>
                            <a:noFill/>
                          </a:ln>
                          <a:solidFill>
                            <a:schemeClr val="tx1"/>
                          </a:solidFill>
                          <a:effectLst/>
                          <a:latin typeface="Verdana" panose="020B0604030504040204"/>
                          <a:ea typeface="宋体" panose="02010600030101010101" pitchFamily="2" charset="-122"/>
                        </a:rPr>
                        <a:t> 终极</a:t>
                      </a: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版 </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2014</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799</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4.0%</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机箱</a:t>
                      </a:r>
                      <a:endParaRPr kumimoji="0" lang="zh-CN" altLang="en-US" sz="32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安钛克 </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P280</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399</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2.0%</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电源</a:t>
                      </a:r>
                      <a:endParaRPr kumimoji="0" lang="zh-CN" altLang="en-US" sz="32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鑫谷 </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RP PLUS650</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299</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1.5%</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总价</a:t>
                      </a:r>
                      <a:endParaRPr kumimoji="0" lang="zh-CN" altLang="en-US" sz="32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ˎ̥" charset="0"/>
                          <a:ea typeface="宋体" panose="02010600030101010101" pitchFamily="2" charset="-122"/>
                        </a:rPr>
                        <a:t>　</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19829</a:t>
                      </a:r>
                      <a:endParaRPr kumimoji="0" lang="en-US" altLang="zh-CN"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6F28B"/>
                    </a:solidFill>
                  </a:tcPr>
                </a:tc>
                <a:tc>
                  <a:txBody>
                    <a:bodyPr/>
                    <a:lstStyle/>
                    <a:p>
                      <a:pPr marL="0" marR="0" lvl="0" indent="0" algn="l" defTabSz="914400" rtl="0" eaLnBrk="0" fontAlgn="b"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32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idx="4294967295"/>
          </p:nvPr>
        </p:nvSpPr>
        <p:spPr/>
        <p:txBody>
          <a:bodyPr>
            <a:normAutofit/>
          </a:bodyPr>
          <a:lstStyle/>
          <a:p>
            <a:r>
              <a:rPr kumimoji="1" lang="en-US" altLang="zh-CN" sz="3600" b="1" dirty="0">
                <a:latin typeface="+mj-ea"/>
                <a:cs typeface="+mn-cs"/>
              </a:rPr>
              <a:t>2.3.1 </a:t>
            </a:r>
            <a:r>
              <a:rPr kumimoji="1" lang="zh-CN" altLang="en-US" sz="3600" b="1" dirty="0">
                <a:latin typeface="+mj-ea"/>
                <a:cs typeface="+mn-cs"/>
              </a:rPr>
              <a:t>成本与价格</a:t>
            </a:r>
            <a:endParaRPr kumimoji="1" lang="en-US" altLang="zh-CN" sz="3600" b="1" dirty="0">
              <a:latin typeface="+mj-ea"/>
              <a:cs typeface="+mn-cs"/>
            </a:endParaRPr>
          </a:p>
        </p:txBody>
      </p:sp>
      <p:sp>
        <p:nvSpPr>
          <p:cNvPr id="66563" name="Rectangle 5"/>
          <p:cNvSpPr>
            <a:spLocks noGrp="1" noChangeArrowheads="1"/>
          </p:cNvSpPr>
          <p:nvPr>
            <p:ph type="body" idx="4294967295"/>
          </p:nvPr>
        </p:nvSpPr>
        <p:spPr/>
        <p:txBody>
          <a:bodyPr>
            <a:normAutofit/>
          </a:bodyPr>
          <a:lstStyle/>
          <a:p>
            <a:pPr eaLnBrk="1" hangingPunct="1">
              <a:lnSpc>
                <a:spcPct val="190000"/>
              </a:lnSpc>
            </a:pPr>
            <a:r>
              <a:rPr lang="zh-CN" altLang="en-US" sz="2800" b="1" dirty="0" smtClean="0">
                <a:latin typeface="+mj-ea"/>
                <a:ea typeface="+mj-ea"/>
              </a:rPr>
              <a:t>系统的成本</a:t>
            </a:r>
            <a:endParaRPr lang="zh-CN" altLang="en-US" sz="2800" b="1" dirty="0" smtClean="0">
              <a:latin typeface="+mj-ea"/>
              <a:ea typeface="+mj-ea"/>
            </a:endParaRPr>
          </a:p>
          <a:p>
            <a:pPr lvl="1" eaLnBrk="1" hangingPunct="1">
              <a:lnSpc>
                <a:spcPct val="190000"/>
              </a:lnSpc>
            </a:pPr>
            <a:r>
              <a:rPr lang="zh-CN" altLang="en-US" b="1" dirty="0" smtClean="0">
                <a:latin typeface="+mj-ea"/>
                <a:ea typeface="+mj-ea"/>
              </a:rPr>
              <a:t>处理器板</a:t>
            </a:r>
            <a:r>
              <a:rPr lang="en-US" altLang="zh-CN" b="1" dirty="0" smtClean="0">
                <a:latin typeface="+mj-ea"/>
                <a:ea typeface="+mj-ea"/>
              </a:rPr>
              <a:t>: ~ 47%</a:t>
            </a:r>
            <a:endParaRPr lang="en-US" altLang="zh-CN" b="1" dirty="0" smtClean="0">
              <a:latin typeface="+mj-ea"/>
              <a:ea typeface="+mj-ea"/>
            </a:endParaRPr>
          </a:p>
          <a:p>
            <a:pPr lvl="1" eaLnBrk="1" hangingPunct="1">
              <a:lnSpc>
                <a:spcPct val="190000"/>
              </a:lnSpc>
            </a:pPr>
            <a:r>
              <a:rPr lang="en-US" altLang="zh-CN" b="1" dirty="0" smtClean="0">
                <a:latin typeface="+mj-ea"/>
                <a:ea typeface="+mj-ea"/>
              </a:rPr>
              <a:t>I/O</a:t>
            </a:r>
            <a:r>
              <a:rPr lang="zh-CN" altLang="en-US" b="1" dirty="0" smtClean="0">
                <a:latin typeface="+mj-ea"/>
                <a:ea typeface="+mj-ea"/>
              </a:rPr>
              <a:t>设备</a:t>
            </a:r>
            <a:r>
              <a:rPr lang="en-US" altLang="zh-CN" b="1" dirty="0" smtClean="0">
                <a:latin typeface="+mj-ea"/>
                <a:ea typeface="+mj-ea"/>
              </a:rPr>
              <a:t>: ~ 47%</a:t>
            </a:r>
            <a:endParaRPr lang="en-US" altLang="zh-CN" b="1" dirty="0" smtClean="0">
              <a:latin typeface="+mj-ea"/>
              <a:ea typeface="+mj-ea"/>
            </a:endParaRPr>
          </a:p>
          <a:p>
            <a:pPr lvl="1" eaLnBrk="1" hangingPunct="1">
              <a:lnSpc>
                <a:spcPct val="190000"/>
              </a:lnSpc>
            </a:pPr>
            <a:r>
              <a:rPr lang="zh-CN" altLang="en-US" b="1" dirty="0" smtClean="0">
                <a:latin typeface="+mj-ea"/>
                <a:ea typeface="+mj-ea"/>
              </a:rPr>
              <a:t>附件</a:t>
            </a:r>
            <a:r>
              <a:rPr lang="en-US" altLang="zh-CN" b="1" dirty="0" smtClean="0">
                <a:latin typeface="+mj-ea"/>
                <a:ea typeface="+mj-ea"/>
              </a:rPr>
              <a:t>: ~ 6%</a:t>
            </a:r>
            <a:endParaRPr lang="en-US" altLang="zh-CN" b="1" dirty="0" smtClean="0">
              <a:latin typeface="+mj-ea"/>
              <a:ea typeface="+mj-ea"/>
            </a:endParaRPr>
          </a:p>
        </p:txBody>
      </p:sp>
      <p:pic>
        <p:nvPicPr>
          <p:cNvPr id="66564" name="Picture 6" descr="deskto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57838" y="2492375"/>
            <a:ext cx="2519362"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4294967295"/>
          </p:nvPr>
        </p:nvSpPr>
        <p:spPr>
          <a:xfrm>
            <a:off x="683568" y="1628800"/>
            <a:ext cx="7776864" cy="4525963"/>
          </a:xfrm>
        </p:spPr>
        <p:txBody>
          <a:bodyPr>
            <a:normAutofit/>
          </a:bodyPr>
          <a:lstStyle/>
          <a:p>
            <a:pPr eaLnBrk="1" hangingPunct="1">
              <a:lnSpc>
                <a:spcPct val="170000"/>
              </a:lnSpc>
            </a:pPr>
            <a:r>
              <a:rPr lang="zh-CN" altLang="en-US" sz="2600" b="1" dirty="0" smtClean="0">
                <a:solidFill>
                  <a:srgbClr val="FF0000"/>
                </a:solidFill>
                <a:latin typeface="+mn-ea"/>
              </a:rPr>
              <a:t>性能</a:t>
            </a:r>
            <a:r>
              <a:rPr lang="en-US" altLang="zh-CN" sz="2600" b="1" dirty="0" smtClean="0">
                <a:solidFill>
                  <a:srgbClr val="FF0000"/>
                </a:solidFill>
                <a:latin typeface="+mn-ea"/>
              </a:rPr>
              <a:t>/</a:t>
            </a:r>
            <a:r>
              <a:rPr lang="zh-CN" altLang="en-US" sz="2600" b="1" dirty="0" smtClean="0">
                <a:solidFill>
                  <a:srgbClr val="FF0000"/>
                </a:solidFill>
                <a:latin typeface="+mn-ea"/>
              </a:rPr>
              <a:t>成本设计</a:t>
            </a:r>
            <a:r>
              <a:rPr lang="zh-CN" altLang="en-US" sz="2600" b="1" dirty="0" smtClean="0">
                <a:latin typeface="+mn-ea"/>
              </a:rPr>
              <a:t>：设计者需取得性能与成本之间的平衡。</a:t>
            </a:r>
            <a:endParaRPr lang="zh-CN" altLang="en-US" sz="2600" b="1" dirty="0" smtClean="0">
              <a:latin typeface="+mn-ea"/>
            </a:endParaRPr>
          </a:p>
          <a:p>
            <a:pPr eaLnBrk="1" hangingPunct="1">
              <a:lnSpc>
                <a:spcPct val="170000"/>
              </a:lnSpc>
            </a:pPr>
            <a:r>
              <a:rPr lang="zh-CN" altLang="en-US" sz="2600" b="1" dirty="0" smtClean="0">
                <a:latin typeface="+mn-ea"/>
              </a:rPr>
              <a:t>在过去的几十年中，计算机尺寸变小，因此</a:t>
            </a:r>
            <a:r>
              <a:rPr lang="zh-CN" altLang="en-US" sz="2600" b="1" dirty="0" smtClean="0">
                <a:solidFill>
                  <a:srgbClr val="0000CC"/>
                </a:solidFill>
                <a:latin typeface="+mn-ea"/>
              </a:rPr>
              <a:t>低成本设计</a:t>
            </a:r>
            <a:r>
              <a:rPr lang="zh-CN" altLang="en-US" sz="2600" b="1" dirty="0" smtClean="0">
                <a:latin typeface="+mn-ea"/>
              </a:rPr>
              <a:t>和</a:t>
            </a:r>
            <a:r>
              <a:rPr lang="zh-CN" altLang="en-US" sz="2600" b="1" dirty="0" smtClean="0">
                <a:solidFill>
                  <a:srgbClr val="0000CC"/>
                </a:solidFill>
                <a:latin typeface="+mn-ea"/>
              </a:rPr>
              <a:t>性能</a:t>
            </a:r>
            <a:r>
              <a:rPr lang="en-US" altLang="zh-CN" sz="2600" b="1" dirty="0" smtClean="0">
                <a:solidFill>
                  <a:srgbClr val="0000CC"/>
                </a:solidFill>
                <a:latin typeface="+mn-ea"/>
              </a:rPr>
              <a:t>/</a:t>
            </a:r>
            <a:r>
              <a:rPr lang="zh-CN" altLang="en-US" sz="2600" b="1" dirty="0" smtClean="0">
                <a:solidFill>
                  <a:srgbClr val="0000CC"/>
                </a:solidFill>
                <a:latin typeface="+mn-ea"/>
              </a:rPr>
              <a:t>成本设计</a:t>
            </a:r>
            <a:r>
              <a:rPr lang="zh-CN" altLang="en-US" sz="2600" b="1" dirty="0" smtClean="0">
                <a:latin typeface="+mn-ea"/>
              </a:rPr>
              <a:t>就显得日益重要，即使是巨型计算机制造商也发觉成本问题已日益重要。</a:t>
            </a:r>
            <a:endParaRPr lang="zh-CN" altLang="en-US" sz="2600" b="1" dirty="0" smtClean="0">
              <a:latin typeface="+mn-ea"/>
            </a:endParaRPr>
          </a:p>
        </p:txBody>
      </p:sp>
      <p:sp>
        <p:nvSpPr>
          <p:cNvPr id="5" name="Rectangle 4"/>
          <p:cNvSpPr txBox="1">
            <a:spLocks noChangeArrowheads="1"/>
          </p:cNvSpPr>
          <p:nvPr/>
        </p:nvSpPr>
        <p:spPr>
          <a:xfrm>
            <a:off x="395536"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kumimoji="1" lang="en-US" altLang="zh-CN" sz="3600" b="1" dirty="0">
                <a:latin typeface="+mj-ea"/>
                <a:cs typeface="+mn-cs"/>
              </a:rPr>
              <a:t>2.3.1 </a:t>
            </a:r>
            <a:r>
              <a:rPr kumimoji="1" lang="zh-CN" altLang="en-US" sz="3600" b="1" dirty="0">
                <a:latin typeface="+mj-ea"/>
                <a:cs typeface="+mn-cs"/>
              </a:rPr>
              <a:t>成本与价格</a:t>
            </a:r>
            <a:endParaRPr kumimoji="1" lang="en-US" altLang="zh-CN" sz="3600" b="1" dirty="0">
              <a:latin typeface="+mj-ea"/>
              <a:cs typeface="+mn-cs"/>
            </a:endParaRP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5"/>
          <p:cNvSpPr>
            <a:spLocks noGrp="1" noChangeArrowheads="1"/>
          </p:cNvSpPr>
          <p:nvPr>
            <p:ph type="body" idx="4294967295"/>
          </p:nvPr>
        </p:nvSpPr>
        <p:spPr/>
        <p:txBody>
          <a:bodyPr/>
          <a:lstStyle/>
          <a:p>
            <a:pPr eaLnBrk="1" hangingPunct="1">
              <a:lnSpc>
                <a:spcPct val="170000"/>
              </a:lnSpc>
            </a:pPr>
            <a:r>
              <a:rPr lang="zh-CN" altLang="en-US" sz="2600" b="1" dirty="0" smtClean="0">
                <a:latin typeface="+mj-ea"/>
                <a:ea typeface="+mj-ea"/>
              </a:rPr>
              <a:t>对计算机系统成本产生影响的</a:t>
            </a:r>
            <a:r>
              <a:rPr lang="zh-CN" altLang="en-US" sz="2600" b="1" dirty="0" smtClean="0">
                <a:solidFill>
                  <a:srgbClr val="FF0000"/>
                </a:solidFill>
                <a:latin typeface="+mj-ea"/>
                <a:ea typeface="+mj-ea"/>
              </a:rPr>
              <a:t>主要因素</a:t>
            </a:r>
            <a:r>
              <a:rPr lang="zh-CN" altLang="en-US" sz="2600" b="1" dirty="0" smtClean="0">
                <a:latin typeface="+mj-ea"/>
                <a:ea typeface="+mj-ea"/>
              </a:rPr>
              <a:t>有：</a:t>
            </a:r>
            <a:endParaRPr lang="zh-CN" altLang="en-US" sz="2600" b="1" dirty="0" smtClean="0">
              <a:latin typeface="+mj-ea"/>
              <a:ea typeface="+mj-ea"/>
            </a:endParaRPr>
          </a:p>
          <a:p>
            <a:pPr lvl="1" eaLnBrk="1" hangingPunct="1">
              <a:lnSpc>
                <a:spcPct val="170000"/>
              </a:lnSpc>
            </a:pPr>
            <a:r>
              <a:rPr lang="zh-CN" altLang="en-US" sz="2600" b="1" dirty="0" smtClean="0">
                <a:latin typeface="+mj-ea"/>
                <a:ea typeface="+mj-ea"/>
              </a:rPr>
              <a:t>时间、产量、商品化等</a:t>
            </a:r>
            <a:endParaRPr lang="zh-CN" altLang="en-US" sz="2600" b="1" dirty="0" smtClean="0">
              <a:latin typeface="+mj-ea"/>
              <a:ea typeface="+mj-ea"/>
            </a:endParaRPr>
          </a:p>
          <a:p>
            <a:pPr eaLnBrk="1" hangingPunct="1">
              <a:lnSpc>
                <a:spcPct val="170000"/>
              </a:lnSpc>
            </a:pPr>
            <a:r>
              <a:rPr lang="zh-CN" altLang="en-US" sz="2600" b="1" dirty="0" smtClean="0">
                <a:latin typeface="+mj-ea"/>
                <a:ea typeface="+mj-ea"/>
              </a:rPr>
              <a:t>对成本产生最直接影响的是</a:t>
            </a:r>
            <a:r>
              <a:rPr lang="zh-CN" altLang="en-US" sz="2600" b="1" dirty="0" smtClean="0">
                <a:solidFill>
                  <a:srgbClr val="FF0000"/>
                </a:solidFill>
                <a:latin typeface="+mj-ea"/>
                <a:ea typeface="+mj-ea"/>
              </a:rPr>
              <a:t>时间</a:t>
            </a:r>
            <a:r>
              <a:rPr lang="zh-CN" altLang="en-US" sz="2600" b="1" dirty="0" smtClean="0">
                <a:latin typeface="+mj-ea"/>
                <a:ea typeface="+mj-ea"/>
              </a:rPr>
              <a:t>。即使实现技术没有变动，计算机系统的制造成本也会不断下降。随着时间的推移，生产工艺会日渐稳定，产品的成品率会不断提高。产品的成本与成品率成反比。</a:t>
            </a:r>
            <a:endParaRPr lang="zh-CN" altLang="en-US" sz="2600" b="1" dirty="0" smtClean="0">
              <a:latin typeface="+mj-ea"/>
              <a:ea typeface="+mj-ea"/>
            </a:endParaRPr>
          </a:p>
        </p:txBody>
      </p:sp>
      <p:sp>
        <p:nvSpPr>
          <p:cNvPr id="4" name="Rectangle 4"/>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kumimoji="1" lang="en-US" altLang="zh-CN" sz="3600" b="1" dirty="0">
                <a:latin typeface="+mj-ea"/>
                <a:cs typeface="+mn-cs"/>
              </a:rPr>
              <a:t>2.3.1 </a:t>
            </a:r>
            <a:r>
              <a:rPr kumimoji="1" lang="zh-CN" altLang="en-US" sz="3600" b="1" dirty="0">
                <a:latin typeface="+mj-ea"/>
                <a:cs typeface="+mn-cs"/>
              </a:rPr>
              <a:t>成本与价格</a:t>
            </a:r>
            <a:endParaRPr kumimoji="1" lang="en-US" altLang="zh-CN" sz="3600" b="1" dirty="0">
              <a:latin typeface="+mj-ea"/>
              <a:cs typeface="+mn-cs"/>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title" idx="4294967295"/>
          </p:nvPr>
        </p:nvSpPr>
        <p:spPr/>
        <p:txBody>
          <a:bodyPr>
            <a:normAutofit/>
          </a:bodyPr>
          <a:lstStyle/>
          <a:p>
            <a:r>
              <a:rPr kumimoji="1" lang="zh-CN" altLang="en-US" sz="3600" b="1" dirty="0">
                <a:latin typeface="+mj-ea"/>
                <a:cs typeface="+mn-cs"/>
              </a:rPr>
              <a:t>成本</a:t>
            </a:r>
            <a:r>
              <a:rPr kumimoji="1" lang="en-US" altLang="zh-CN" sz="3600" b="1" dirty="0">
                <a:latin typeface="+mj-ea"/>
                <a:cs typeface="+mn-cs"/>
              </a:rPr>
              <a:t>-</a:t>
            </a:r>
            <a:r>
              <a:rPr kumimoji="1" lang="zh-CN" altLang="en-US" sz="3600" b="1" dirty="0">
                <a:latin typeface="+mj-ea"/>
                <a:cs typeface="+mn-cs"/>
              </a:rPr>
              <a:t>时间因素：学习曲线</a:t>
            </a:r>
            <a:endParaRPr kumimoji="1" lang="zh-CN" altLang="en-US" sz="3600" b="1" dirty="0">
              <a:latin typeface="+mj-ea"/>
              <a:cs typeface="+mn-cs"/>
            </a:endParaRPr>
          </a:p>
        </p:txBody>
      </p:sp>
      <p:sp>
        <p:nvSpPr>
          <p:cNvPr id="84995" name="Rectangle 9"/>
          <p:cNvSpPr>
            <a:spLocks noGrp="1" noChangeArrowheads="1"/>
          </p:cNvSpPr>
          <p:nvPr>
            <p:ph type="body" idx="4294967295"/>
          </p:nvPr>
        </p:nvSpPr>
        <p:spPr/>
        <p:txBody>
          <a:bodyPr>
            <a:normAutofit/>
          </a:bodyPr>
          <a:lstStyle/>
          <a:p>
            <a:r>
              <a:rPr lang="zh-CN" altLang="en-US" sz="2600" b="1" dirty="0" smtClean="0">
                <a:latin typeface="+mj-ea"/>
                <a:ea typeface="+mj-ea"/>
              </a:rPr>
              <a:t>产品价格随时间变化的特性，就是价格随时间下降的趋势</a:t>
            </a:r>
            <a:endParaRPr lang="zh-CN" altLang="en-US" sz="2600" b="1" dirty="0" smtClean="0">
              <a:latin typeface="+mj-ea"/>
              <a:ea typeface="+mj-ea"/>
            </a:endParaRPr>
          </a:p>
        </p:txBody>
      </p:sp>
      <p:pic>
        <p:nvPicPr>
          <p:cNvPr id="84996" name="图片 98"/>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a:xfrm>
            <a:off x="188664" y="2564904"/>
            <a:ext cx="8559800" cy="4111625"/>
          </a:xfrm>
          <a:noFill/>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8"/>
          <p:cNvSpPr>
            <a:spLocks noGrp="1" noChangeArrowheads="1"/>
          </p:cNvSpPr>
          <p:nvPr>
            <p:ph type="title" idx="4294967295"/>
          </p:nvPr>
        </p:nvSpPr>
        <p:spPr/>
        <p:txBody>
          <a:bodyPr>
            <a:normAutofit/>
          </a:bodyPr>
          <a:lstStyle/>
          <a:p>
            <a:r>
              <a:rPr kumimoji="1" lang="en-US" altLang="zh-CN" sz="3600" b="1" dirty="0">
                <a:latin typeface="+mj-ea"/>
                <a:cs typeface="+mn-cs"/>
              </a:rPr>
              <a:t>2.3 </a:t>
            </a:r>
            <a:r>
              <a:rPr kumimoji="1" lang="zh-CN" altLang="en-US" sz="3600" b="1" dirty="0">
                <a:latin typeface="+mj-ea"/>
                <a:cs typeface="+mn-cs"/>
              </a:rPr>
              <a:t>计算机系统设计和分析</a:t>
            </a:r>
            <a:endParaRPr kumimoji="1" lang="zh-CN" altLang="en-US" sz="3600" b="1" dirty="0">
              <a:latin typeface="+mj-ea"/>
              <a:cs typeface="+mn-cs"/>
            </a:endParaRPr>
          </a:p>
        </p:txBody>
      </p:sp>
      <p:sp>
        <p:nvSpPr>
          <p:cNvPr id="65539" name="Rectangle 9"/>
          <p:cNvSpPr>
            <a:spLocks noGrp="1" noChangeArrowheads="1"/>
          </p:cNvSpPr>
          <p:nvPr>
            <p:ph type="body" idx="4294967295"/>
          </p:nvPr>
        </p:nvSpPr>
        <p:spPr/>
        <p:txBody>
          <a:bodyPr/>
          <a:lstStyle/>
          <a:p>
            <a:r>
              <a:rPr lang="en-US" altLang="zh-CN" sz="2800" b="1" dirty="0" smtClean="0">
                <a:latin typeface="+mj-ea"/>
                <a:ea typeface="+mj-ea"/>
              </a:rPr>
              <a:t>2.3.1 </a:t>
            </a:r>
            <a:r>
              <a:rPr lang="zh-CN" altLang="en-US" sz="2800" b="1" dirty="0" smtClean="0">
                <a:latin typeface="+mj-ea"/>
                <a:ea typeface="+mj-ea"/>
              </a:rPr>
              <a:t>成本与价格</a:t>
            </a:r>
            <a:endParaRPr lang="en-US" altLang="zh-CN" sz="2800" b="1" dirty="0" smtClean="0">
              <a:latin typeface="+mj-ea"/>
              <a:ea typeface="+mj-ea"/>
            </a:endParaRPr>
          </a:p>
          <a:p>
            <a:endParaRPr lang="en-US" altLang="zh-CN" sz="2800" b="1" dirty="0" smtClean="0">
              <a:latin typeface="+mj-ea"/>
              <a:ea typeface="+mj-ea"/>
            </a:endParaRPr>
          </a:p>
          <a:p>
            <a:r>
              <a:rPr lang="en-US" altLang="zh-CN" sz="2800" b="1" u="sng" dirty="0" smtClean="0">
                <a:latin typeface="+mj-ea"/>
                <a:ea typeface="+mj-ea"/>
              </a:rPr>
              <a:t>2.3.2 </a:t>
            </a:r>
            <a:r>
              <a:rPr lang="zh-CN" altLang="en-US" sz="2800" b="1" u="sng" dirty="0" smtClean="0">
                <a:latin typeface="+mj-ea"/>
                <a:ea typeface="+mj-ea"/>
              </a:rPr>
              <a:t>基准测试程序</a:t>
            </a:r>
            <a:endParaRPr lang="en-US" altLang="zh-CN" sz="2800" b="1" u="sng" dirty="0" smtClean="0">
              <a:latin typeface="+mj-ea"/>
              <a:ea typeface="+mj-ea"/>
            </a:endParaRPr>
          </a:p>
          <a:p>
            <a:endParaRPr lang="en-US" altLang="zh-CN" sz="2800" b="1" dirty="0" smtClean="0">
              <a:latin typeface="+mj-ea"/>
              <a:ea typeface="+mj-ea"/>
            </a:endParaRPr>
          </a:p>
          <a:p>
            <a:r>
              <a:rPr lang="en-US" altLang="zh-CN" sz="2800" b="1" dirty="0" smtClean="0">
                <a:latin typeface="+mj-ea"/>
                <a:ea typeface="+mj-ea"/>
              </a:rPr>
              <a:t>2.3.3 </a:t>
            </a:r>
            <a:r>
              <a:rPr lang="zh-CN" altLang="en-US" sz="2800" b="1" dirty="0" smtClean="0">
                <a:latin typeface="+mj-ea"/>
                <a:ea typeface="+mj-ea"/>
              </a:rPr>
              <a:t>量化设计的基本原则</a:t>
            </a:r>
            <a:endParaRPr lang="zh-CN" altLang="en-US" sz="28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1"/>
          <p:cNvSpPr>
            <a:spLocks noGrp="1" noChangeArrowheads="1"/>
          </p:cNvSpPr>
          <p:nvPr>
            <p:ph type="title" idx="4294967295"/>
          </p:nvPr>
        </p:nvSpPr>
        <p:spPr>
          <a:xfrm>
            <a:off x="457200" y="44624"/>
            <a:ext cx="8229600" cy="1143000"/>
          </a:xfrm>
        </p:spPr>
        <p:txBody>
          <a:bodyPr>
            <a:normAutofit/>
          </a:bodyPr>
          <a:lstStyle/>
          <a:p>
            <a:r>
              <a:rPr kumimoji="1" lang="zh-CN" altLang="en-US" sz="3600" b="1" dirty="0">
                <a:latin typeface="+mj-ea"/>
                <a:cs typeface="+mn-cs"/>
              </a:rPr>
              <a:t>兼容性</a:t>
            </a:r>
            <a:endParaRPr kumimoji="1" lang="zh-CN" altLang="en-US" sz="3600" b="1" dirty="0">
              <a:latin typeface="+mj-ea"/>
              <a:cs typeface="+mn-cs"/>
            </a:endParaRPr>
          </a:p>
        </p:txBody>
      </p:sp>
      <p:sp>
        <p:nvSpPr>
          <p:cNvPr id="1028" name="Rectangle 22"/>
          <p:cNvSpPr>
            <a:spLocks noGrp="1" noChangeArrowheads="1"/>
          </p:cNvSpPr>
          <p:nvPr>
            <p:ph type="body" sz="half" idx="4294967295"/>
          </p:nvPr>
        </p:nvSpPr>
        <p:spPr>
          <a:xfrm>
            <a:off x="539750" y="1052513"/>
            <a:ext cx="8001000" cy="2479675"/>
          </a:xfrm>
        </p:spPr>
        <p:txBody>
          <a:bodyPr>
            <a:normAutofit/>
          </a:bodyPr>
          <a:lstStyle/>
          <a:p>
            <a:r>
              <a:rPr lang="zh-CN" altLang="en-US" sz="2400" b="1" dirty="0" smtClean="0">
                <a:latin typeface="+mj-ea"/>
                <a:ea typeface="+mj-ea"/>
              </a:rPr>
              <a:t>向上</a:t>
            </a:r>
            <a:r>
              <a:rPr lang="en-US" altLang="zh-CN" sz="2400" b="1" dirty="0" smtClean="0">
                <a:latin typeface="+mj-ea"/>
                <a:ea typeface="+mj-ea"/>
              </a:rPr>
              <a:t>(</a:t>
            </a:r>
            <a:r>
              <a:rPr lang="zh-CN" altLang="en-US" sz="2400" b="1" dirty="0" smtClean="0">
                <a:latin typeface="+mj-ea"/>
                <a:ea typeface="+mj-ea"/>
              </a:rPr>
              <a:t>下</a:t>
            </a:r>
            <a:r>
              <a:rPr lang="en-US" altLang="zh-CN" sz="2400" b="1" dirty="0" smtClean="0">
                <a:latin typeface="+mj-ea"/>
                <a:ea typeface="+mj-ea"/>
              </a:rPr>
              <a:t>)</a:t>
            </a:r>
            <a:r>
              <a:rPr lang="zh-CN" altLang="en-US" sz="2400" b="1" dirty="0" smtClean="0">
                <a:latin typeface="+mj-ea"/>
                <a:ea typeface="+mj-ea"/>
              </a:rPr>
              <a:t>兼容指的是按某档机器编制的程序，不加修改的就能运行于比它高</a:t>
            </a:r>
            <a:r>
              <a:rPr lang="en-US" altLang="zh-CN" sz="2400" b="1" dirty="0" smtClean="0">
                <a:latin typeface="+mj-ea"/>
                <a:ea typeface="+mj-ea"/>
              </a:rPr>
              <a:t>(</a:t>
            </a:r>
            <a:r>
              <a:rPr lang="zh-CN" altLang="en-US" sz="2400" b="1" dirty="0" smtClean="0">
                <a:latin typeface="+mj-ea"/>
                <a:ea typeface="+mj-ea"/>
              </a:rPr>
              <a:t>低</a:t>
            </a:r>
            <a:r>
              <a:rPr lang="en-US" altLang="zh-CN" sz="2400" b="1" dirty="0" smtClean="0">
                <a:latin typeface="+mj-ea"/>
                <a:ea typeface="+mj-ea"/>
              </a:rPr>
              <a:t>)</a:t>
            </a:r>
            <a:r>
              <a:rPr lang="zh-CN" altLang="en-US" sz="2400" b="1" dirty="0" smtClean="0">
                <a:latin typeface="+mj-ea"/>
                <a:ea typeface="+mj-ea"/>
              </a:rPr>
              <a:t>档的机器</a:t>
            </a:r>
            <a:endParaRPr lang="zh-CN" altLang="en-US" sz="2400" b="1" dirty="0" smtClean="0">
              <a:latin typeface="+mj-ea"/>
              <a:ea typeface="+mj-ea"/>
            </a:endParaRPr>
          </a:p>
          <a:p>
            <a:r>
              <a:rPr lang="zh-CN" altLang="en-US" sz="2400" b="1" dirty="0" smtClean="0">
                <a:latin typeface="+mj-ea"/>
                <a:ea typeface="+mj-ea"/>
              </a:rPr>
              <a:t>向前</a:t>
            </a:r>
            <a:r>
              <a:rPr lang="en-US" altLang="zh-CN" sz="2400" b="1" dirty="0" smtClean="0">
                <a:latin typeface="+mj-ea"/>
                <a:ea typeface="+mj-ea"/>
              </a:rPr>
              <a:t>(</a:t>
            </a:r>
            <a:r>
              <a:rPr lang="zh-CN" altLang="en-US" sz="2400" b="1" dirty="0" smtClean="0">
                <a:latin typeface="+mj-ea"/>
                <a:ea typeface="+mj-ea"/>
              </a:rPr>
              <a:t>后</a:t>
            </a:r>
            <a:r>
              <a:rPr lang="en-US" altLang="zh-CN" sz="2400" b="1" dirty="0" smtClean="0">
                <a:latin typeface="+mj-ea"/>
                <a:ea typeface="+mj-ea"/>
              </a:rPr>
              <a:t>)</a:t>
            </a:r>
            <a:r>
              <a:rPr lang="zh-CN" altLang="en-US" sz="2400" b="1" dirty="0" smtClean="0">
                <a:latin typeface="+mj-ea"/>
                <a:ea typeface="+mj-ea"/>
              </a:rPr>
              <a:t>兼容指的是按某个时期投入市场的某种型号机器编制的程序，不加修改地就能运行于在它之前</a:t>
            </a:r>
            <a:r>
              <a:rPr lang="en-US" altLang="zh-CN" sz="2400" b="1" dirty="0" smtClean="0">
                <a:latin typeface="+mj-ea"/>
                <a:ea typeface="+mj-ea"/>
              </a:rPr>
              <a:t>(</a:t>
            </a:r>
            <a:r>
              <a:rPr lang="zh-CN" altLang="en-US" sz="2400" b="1" dirty="0" smtClean="0">
                <a:latin typeface="+mj-ea"/>
                <a:ea typeface="+mj-ea"/>
              </a:rPr>
              <a:t>后</a:t>
            </a:r>
            <a:r>
              <a:rPr lang="en-US" altLang="zh-CN" sz="2400" b="1" dirty="0" smtClean="0">
                <a:latin typeface="+mj-ea"/>
                <a:ea typeface="+mj-ea"/>
              </a:rPr>
              <a:t>)</a:t>
            </a:r>
            <a:r>
              <a:rPr lang="zh-CN" altLang="en-US" sz="2400" b="1" dirty="0" smtClean="0">
                <a:latin typeface="+mj-ea"/>
                <a:ea typeface="+mj-ea"/>
              </a:rPr>
              <a:t>投入市场的机器</a:t>
            </a:r>
            <a:endParaRPr lang="zh-CN" altLang="en-US" sz="2400" b="1" dirty="0" smtClean="0">
              <a:latin typeface="+mj-ea"/>
              <a:ea typeface="+mj-ea"/>
            </a:endParaRPr>
          </a:p>
        </p:txBody>
      </p:sp>
      <p:graphicFrame>
        <p:nvGraphicFramePr>
          <p:cNvPr id="1026" name="Object 23"/>
          <p:cNvGraphicFramePr>
            <a:graphicFrameLocks noGrp="1" noChangeAspect="1"/>
          </p:cNvGraphicFramePr>
          <p:nvPr>
            <p:ph sz="half" idx="4294967295"/>
          </p:nvPr>
        </p:nvGraphicFramePr>
        <p:xfrm>
          <a:off x="1763713" y="3212976"/>
          <a:ext cx="5549900" cy="3200400"/>
        </p:xfrm>
        <a:graphic>
          <a:graphicData uri="http://schemas.openxmlformats.org/presentationml/2006/ole">
            <mc:AlternateContent xmlns:mc="http://schemas.openxmlformats.org/markup-compatibility/2006">
              <mc:Choice xmlns:v="urn:schemas-microsoft-com:vml" Requires="v">
                <p:oleObj spid="_x0000_s1064" name="图片" r:id="rId1" imgW="3087370" imgH="1783080" progId="Word.Picture.8">
                  <p:embed/>
                </p:oleObj>
              </mc:Choice>
              <mc:Fallback>
                <p:oleObj name="图片" r:id="rId1" imgW="3087370" imgH="1783080" progId="Word.Picture.8">
                  <p:embed/>
                  <p:pic>
                    <p:nvPicPr>
                      <p:cNvPr id="0" name="图片 10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212976"/>
                        <a:ext cx="55499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title" idx="4294967295"/>
          </p:nvPr>
        </p:nvSpPr>
        <p:spPr/>
        <p:txBody>
          <a:bodyPr>
            <a:normAutofit/>
          </a:bodyPr>
          <a:lstStyle/>
          <a:p>
            <a:r>
              <a:rPr kumimoji="1" lang="en-US" altLang="zh-CN" sz="4000" b="1" dirty="0">
                <a:latin typeface="Verdana" panose="020B0604030504040204" pitchFamily="34" charset="0"/>
                <a:ea typeface="华文中宋" panose="02010600040101010101" pitchFamily="2" charset="-122"/>
                <a:cs typeface="+mn-cs"/>
              </a:rPr>
              <a:t>2.3.2 </a:t>
            </a:r>
            <a:r>
              <a:rPr kumimoji="1" lang="zh-CN" altLang="en-US" sz="4000" b="1" dirty="0">
                <a:latin typeface="Verdana" panose="020B0604030504040204" pitchFamily="34" charset="0"/>
                <a:ea typeface="华文中宋" panose="02010600040101010101" pitchFamily="2" charset="-122"/>
                <a:cs typeface="+mn-cs"/>
              </a:rPr>
              <a:t>基准测试程序</a:t>
            </a:r>
            <a:endParaRPr kumimoji="1" lang="zh-CN" altLang="en-US" sz="4000" b="1" dirty="0">
              <a:latin typeface="Verdana" panose="020B0604030504040204" pitchFamily="34" charset="0"/>
              <a:ea typeface="华文中宋" panose="02010600040101010101" pitchFamily="2" charset="-122"/>
              <a:cs typeface="+mn-cs"/>
            </a:endParaRPr>
          </a:p>
        </p:txBody>
      </p:sp>
      <p:sp>
        <p:nvSpPr>
          <p:cNvPr id="86019" name="Rectangle 7"/>
          <p:cNvSpPr>
            <a:spLocks noGrp="1" noChangeArrowheads="1"/>
          </p:cNvSpPr>
          <p:nvPr>
            <p:ph type="body" idx="4294967295"/>
          </p:nvPr>
        </p:nvSpPr>
        <p:spPr/>
        <p:txBody>
          <a:bodyPr>
            <a:normAutofit fontScale="70000" lnSpcReduction="20000"/>
          </a:bodyPr>
          <a:lstStyle/>
          <a:p>
            <a:pPr>
              <a:lnSpc>
                <a:spcPct val="120000"/>
              </a:lnSpc>
            </a:pPr>
            <a:r>
              <a:rPr lang="zh-CN" altLang="en-US" dirty="0" smtClean="0">
                <a:latin typeface="Verdana" panose="020B0604030504040204" pitchFamily="34" charset="0"/>
                <a:ea typeface="华文中宋" panose="02010600040101010101" pitchFamily="2" charset="-122"/>
              </a:rPr>
              <a:t>性能与测试程序的执行时间相关，那么用什么做测试程序呢？</a:t>
            </a:r>
            <a:endParaRPr lang="zh-CN" altLang="en-US" dirty="0" smtClean="0">
              <a:latin typeface="Verdana" panose="020B0604030504040204" pitchFamily="34" charset="0"/>
              <a:ea typeface="华文中宋" panose="02010600040101010101" pitchFamily="2" charset="-122"/>
            </a:endParaRPr>
          </a:p>
          <a:p>
            <a:pPr>
              <a:lnSpc>
                <a:spcPct val="120000"/>
              </a:lnSpc>
            </a:pPr>
            <a:r>
              <a:rPr lang="zh-CN" altLang="en-US" dirty="0" smtClean="0">
                <a:latin typeface="Verdana" panose="020B0604030504040204" pitchFamily="34" charset="0"/>
                <a:ea typeface="华文中宋" panose="02010600040101010101" pitchFamily="2" charset="-122"/>
              </a:rPr>
              <a:t>五类测试程序</a:t>
            </a:r>
            <a:endParaRPr lang="zh-CN" altLang="en-US" dirty="0" smtClean="0">
              <a:latin typeface="Verdana" panose="020B0604030504040204" pitchFamily="34" charset="0"/>
              <a:ea typeface="华文中宋" panose="02010600040101010101" pitchFamily="2" charset="-122"/>
            </a:endParaRPr>
          </a:p>
          <a:p>
            <a:pPr lvl="1">
              <a:lnSpc>
                <a:spcPct val="120000"/>
              </a:lnSpc>
            </a:pPr>
            <a:r>
              <a:rPr lang="zh-CN" altLang="en-US" dirty="0" smtClean="0">
                <a:latin typeface="Verdana" panose="020B0604030504040204" pitchFamily="34" charset="0"/>
                <a:ea typeface="华文中宋" panose="02010600040101010101" pitchFamily="2" charset="-122"/>
              </a:rPr>
              <a:t>真实程序</a:t>
            </a:r>
            <a:endParaRPr lang="en-US" altLang="zh-CN" dirty="0" smtClean="0">
              <a:latin typeface="Verdana" panose="020B0604030504040204" pitchFamily="34" charset="0"/>
              <a:ea typeface="华文中宋" panose="02010600040101010101" pitchFamily="2" charset="-122"/>
            </a:endParaRPr>
          </a:p>
          <a:p>
            <a:pPr lvl="1">
              <a:lnSpc>
                <a:spcPct val="120000"/>
              </a:lnSpc>
            </a:pPr>
            <a:r>
              <a:rPr lang="zh-CN" altLang="en-US" dirty="0" smtClean="0">
                <a:latin typeface="Verdana" panose="020B0604030504040204" pitchFamily="34" charset="0"/>
                <a:ea typeface="华文中宋" panose="02010600040101010101" pitchFamily="2" charset="-122"/>
              </a:rPr>
              <a:t>修正的（或者脚本化）应用程序</a:t>
            </a:r>
            <a:endParaRPr lang="zh-CN" altLang="en-US" dirty="0" smtClean="0">
              <a:latin typeface="Verdana" panose="020B0604030504040204" pitchFamily="34" charset="0"/>
              <a:ea typeface="华文中宋" panose="02010600040101010101" pitchFamily="2" charset="-122"/>
            </a:endParaRPr>
          </a:p>
          <a:p>
            <a:pPr lvl="1">
              <a:lnSpc>
                <a:spcPct val="120000"/>
              </a:lnSpc>
            </a:pPr>
            <a:r>
              <a:rPr lang="zh-CN" altLang="en-US" dirty="0" smtClean="0">
                <a:latin typeface="Verdana" panose="020B0604030504040204" pitchFamily="34" charset="0"/>
                <a:ea typeface="华文中宋" panose="02010600040101010101" pitchFamily="2" charset="-122"/>
              </a:rPr>
              <a:t>核心程序</a:t>
            </a:r>
            <a:endParaRPr lang="zh-CN" altLang="en-US" dirty="0" smtClean="0">
              <a:latin typeface="Verdana" panose="020B0604030504040204" pitchFamily="34" charset="0"/>
              <a:ea typeface="华文中宋" panose="02010600040101010101" pitchFamily="2" charset="-122"/>
            </a:endParaRPr>
          </a:p>
          <a:p>
            <a:pPr lvl="1">
              <a:lnSpc>
                <a:spcPct val="120000"/>
              </a:lnSpc>
            </a:pPr>
            <a:r>
              <a:rPr lang="zh-CN" altLang="en-US" dirty="0" smtClean="0">
                <a:latin typeface="Verdana" panose="020B0604030504040204" pitchFamily="34" charset="0"/>
                <a:ea typeface="华文中宋" panose="02010600040101010101" pitchFamily="2" charset="-122"/>
              </a:rPr>
              <a:t>小测试程序</a:t>
            </a:r>
            <a:endParaRPr lang="zh-CN" altLang="en-US" dirty="0" smtClean="0">
              <a:latin typeface="Verdana" panose="020B0604030504040204" pitchFamily="34" charset="0"/>
              <a:ea typeface="华文中宋" panose="02010600040101010101" pitchFamily="2" charset="-122"/>
            </a:endParaRPr>
          </a:p>
          <a:p>
            <a:pPr lvl="1">
              <a:lnSpc>
                <a:spcPct val="120000"/>
              </a:lnSpc>
            </a:pPr>
            <a:r>
              <a:rPr lang="zh-CN" altLang="en-US" dirty="0" smtClean="0">
                <a:latin typeface="Verdana" panose="020B0604030504040204" pitchFamily="34" charset="0"/>
                <a:ea typeface="华文中宋" panose="02010600040101010101" pitchFamily="2" charset="-122"/>
              </a:rPr>
              <a:t>合成测试程序</a:t>
            </a:r>
            <a:endParaRPr lang="zh-CN" altLang="en-US" dirty="0" smtClean="0">
              <a:latin typeface="Verdana" panose="020B0604030504040204" pitchFamily="34" charset="0"/>
              <a:ea typeface="华文中宋" panose="02010600040101010101" pitchFamily="2" charset="-122"/>
            </a:endParaRPr>
          </a:p>
          <a:p>
            <a:pPr>
              <a:lnSpc>
                <a:spcPct val="120000"/>
              </a:lnSpc>
            </a:pPr>
            <a:r>
              <a:rPr lang="zh-CN" altLang="en-US" dirty="0" smtClean="0">
                <a:latin typeface="Verdana" panose="020B0604030504040204" pitchFamily="34" charset="0"/>
                <a:ea typeface="华文中宋" panose="02010600040101010101" pitchFamily="2" charset="-122"/>
              </a:rPr>
              <a:t>测试程序包</a:t>
            </a:r>
            <a:r>
              <a:rPr lang="en-US" altLang="zh-CN" dirty="0" smtClean="0">
                <a:latin typeface="Verdana" panose="020B0604030504040204" pitchFamily="34" charset="0"/>
                <a:ea typeface="华文中宋" panose="02010600040101010101" pitchFamily="2" charset="-122"/>
              </a:rPr>
              <a:t>(</a:t>
            </a:r>
            <a:r>
              <a:rPr lang="zh-CN" altLang="en-US" dirty="0" smtClean="0">
                <a:latin typeface="Verdana" panose="020B0604030504040204" pitchFamily="34" charset="0"/>
                <a:ea typeface="华文中宋" panose="02010600040101010101" pitchFamily="2" charset="-122"/>
              </a:rPr>
              <a:t>组件</a:t>
            </a:r>
            <a:r>
              <a:rPr lang="en-US" altLang="zh-CN" dirty="0" smtClean="0">
                <a:latin typeface="Verdana" panose="020B0604030504040204" pitchFamily="34" charset="0"/>
                <a:ea typeface="华文中宋" panose="02010600040101010101" pitchFamily="2" charset="-122"/>
              </a:rPr>
              <a:t>, benchmark suites)</a:t>
            </a:r>
            <a:endParaRPr lang="zh-CN" altLang="en-US" dirty="0" smtClean="0">
              <a:latin typeface="Verdana" panose="020B0604030504040204" pitchFamily="34" charset="0"/>
              <a:ea typeface="华文中宋" panose="02010600040101010101" pitchFamily="2" charset="-122"/>
            </a:endParaRPr>
          </a:p>
          <a:p>
            <a:pPr lvl="1">
              <a:lnSpc>
                <a:spcPct val="120000"/>
              </a:lnSpc>
            </a:pPr>
            <a:r>
              <a:rPr lang="zh-CN" altLang="en-US" dirty="0" smtClean="0">
                <a:latin typeface="Verdana" panose="020B0604030504040204" pitchFamily="34" charset="0"/>
                <a:ea typeface="华文中宋" panose="02010600040101010101" pitchFamily="2" charset="-122"/>
              </a:rPr>
              <a:t>选择一组各个方面有代表性的测试程序组成</a:t>
            </a:r>
            <a:endParaRPr lang="zh-CN" altLang="en-US" dirty="0" smtClean="0">
              <a:latin typeface="Verdana" panose="020B0604030504040204" pitchFamily="34" charset="0"/>
              <a:ea typeface="华文中宋" panose="02010600040101010101" pitchFamily="2" charset="-122"/>
            </a:endParaRPr>
          </a:p>
          <a:p>
            <a:pPr lvl="1">
              <a:lnSpc>
                <a:spcPct val="120000"/>
              </a:lnSpc>
            </a:pPr>
            <a:r>
              <a:rPr lang="zh-CN" altLang="en-US" dirty="0" smtClean="0">
                <a:latin typeface="Verdana" panose="020B0604030504040204" pitchFamily="34" charset="0"/>
                <a:ea typeface="华文中宋" panose="02010600040101010101" pitchFamily="2" charset="-122"/>
              </a:rPr>
              <a:t>尽可能全面地测试了一个计算机系统的性能 </a:t>
            </a:r>
            <a:endParaRPr lang="zh-CN" altLang="en-US" dirty="0" smtClean="0">
              <a:latin typeface="Verdana" panose="020B0604030504040204" pitchFamily="34" charset="0"/>
              <a:ea typeface="华文中宋" panose="02010600040101010101" pitchFamily="2" charset="-122"/>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8"/>
          <p:cNvSpPr>
            <a:spLocks noGrp="1" noChangeArrowheads="1"/>
          </p:cNvSpPr>
          <p:nvPr>
            <p:ph type="title" idx="4294967295"/>
          </p:nvPr>
        </p:nvSpPr>
        <p:spPr/>
        <p:txBody>
          <a:bodyPr>
            <a:normAutofit/>
          </a:bodyPr>
          <a:lstStyle/>
          <a:p>
            <a:r>
              <a:rPr kumimoji="1" lang="zh-CN" altLang="en-US" sz="3600" b="1" dirty="0">
                <a:latin typeface="+mj-ea"/>
                <a:cs typeface="+mn-cs"/>
              </a:rPr>
              <a:t>测试程序包：</a:t>
            </a:r>
            <a:r>
              <a:rPr kumimoji="1" lang="en-US" altLang="zh-CN" sz="3600" b="1" dirty="0">
                <a:latin typeface="+mj-ea"/>
                <a:cs typeface="+mn-cs"/>
              </a:rPr>
              <a:t>www.SPEC.org</a:t>
            </a:r>
            <a:endParaRPr kumimoji="1" lang="en-US" altLang="zh-CN" sz="3600" b="1" dirty="0">
              <a:latin typeface="+mj-ea"/>
              <a:cs typeface="+mn-cs"/>
            </a:endParaRPr>
          </a:p>
        </p:txBody>
      </p:sp>
      <p:sp>
        <p:nvSpPr>
          <p:cNvPr id="87043" name="Rectangle 9"/>
          <p:cNvSpPr>
            <a:spLocks noGrp="1" noChangeArrowheads="1"/>
          </p:cNvSpPr>
          <p:nvPr>
            <p:ph type="body" idx="4294967295"/>
          </p:nvPr>
        </p:nvSpPr>
        <p:spPr>
          <a:xfrm>
            <a:off x="457200" y="1600200"/>
            <a:ext cx="8229600" cy="4997152"/>
          </a:xfrm>
        </p:spPr>
        <p:txBody>
          <a:bodyPr>
            <a:normAutofit/>
          </a:bodyPr>
          <a:lstStyle/>
          <a:p>
            <a:r>
              <a:rPr lang="zh-CN" altLang="en-US" sz="2400" b="1" dirty="0" smtClean="0">
                <a:latin typeface="+mj-ea"/>
                <a:ea typeface="+mj-ea"/>
              </a:rPr>
              <a:t>基于</a:t>
            </a:r>
            <a:r>
              <a:rPr lang="en-US" altLang="zh-CN" sz="2400" b="1" dirty="0" smtClean="0">
                <a:latin typeface="+mj-ea"/>
                <a:ea typeface="+mj-ea"/>
              </a:rPr>
              <a:t>NUIX</a:t>
            </a:r>
            <a:r>
              <a:rPr lang="zh-CN" altLang="en-US" sz="2400" b="1" dirty="0" smtClean="0">
                <a:latin typeface="+mj-ea"/>
                <a:ea typeface="+mj-ea"/>
              </a:rPr>
              <a:t>，诞生于</a:t>
            </a:r>
            <a:r>
              <a:rPr lang="en-US" altLang="zh-CN" sz="2400" b="1" dirty="0" smtClean="0">
                <a:latin typeface="+mj-ea"/>
                <a:ea typeface="+mj-ea"/>
              </a:rPr>
              <a:t>20</a:t>
            </a:r>
            <a:r>
              <a:rPr lang="zh-CN" altLang="en-US" sz="2400" b="1" dirty="0" smtClean="0">
                <a:latin typeface="+mj-ea"/>
                <a:ea typeface="+mj-ea"/>
              </a:rPr>
              <a:t>世纪</a:t>
            </a:r>
            <a:r>
              <a:rPr lang="en-US" altLang="zh-CN" sz="2400" b="1" dirty="0" smtClean="0">
                <a:latin typeface="+mj-ea"/>
                <a:ea typeface="+mj-ea"/>
              </a:rPr>
              <a:t>80</a:t>
            </a:r>
            <a:r>
              <a:rPr lang="zh-CN" altLang="en-US" sz="2400" b="1" dirty="0" smtClean="0">
                <a:latin typeface="+mj-ea"/>
                <a:ea typeface="+mj-ea"/>
              </a:rPr>
              <a:t>年代</a:t>
            </a:r>
            <a:endParaRPr lang="zh-CN" altLang="en-US" sz="2400" b="1" dirty="0" smtClean="0">
              <a:latin typeface="+mj-ea"/>
              <a:ea typeface="+mj-ea"/>
            </a:endParaRPr>
          </a:p>
          <a:p>
            <a:r>
              <a:rPr lang="zh-CN" altLang="en-US" sz="2400" b="1" dirty="0" smtClean="0">
                <a:latin typeface="+mj-ea"/>
                <a:ea typeface="+mj-ea"/>
              </a:rPr>
              <a:t>由真实程序和核心程序构成</a:t>
            </a:r>
            <a:endParaRPr lang="zh-CN" altLang="en-US" sz="2400" b="1" dirty="0" smtClean="0">
              <a:latin typeface="+mj-ea"/>
              <a:ea typeface="+mj-ea"/>
            </a:endParaRPr>
          </a:p>
          <a:p>
            <a:r>
              <a:rPr lang="zh-CN" altLang="en-US" sz="2400" b="1" dirty="0" smtClean="0">
                <a:latin typeface="+mj-ea"/>
                <a:ea typeface="+mj-ea"/>
              </a:rPr>
              <a:t>采用</a:t>
            </a:r>
            <a:r>
              <a:rPr lang="en-US" altLang="zh-CN" sz="2400" b="1" dirty="0" smtClean="0">
                <a:latin typeface="+mj-ea"/>
                <a:ea typeface="+mj-ea"/>
              </a:rPr>
              <a:t>C</a:t>
            </a:r>
            <a:r>
              <a:rPr lang="zh-CN" altLang="en-US" sz="2400" b="1" dirty="0" smtClean="0">
                <a:latin typeface="+mj-ea"/>
                <a:ea typeface="+mj-ea"/>
              </a:rPr>
              <a:t>和</a:t>
            </a:r>
            <a:r>
              <a:rPr lang="en-US" altLang="zh-CN" sz="2400" b="1" dirty="0" smtClean="0">
                <a:latin typeface="+mj-ea"/>
                <a:ea typeface="+mj-ea"/>
              </a:rPr>
              <a:t>Fortran</a:t>
            </a:r>
            <a:r>
              <a:rPr lang="zh-CN" altLang="en-US" sz="2400" b="1" dirty="0" smtClean="0">
                <a:latin typeface="+mj-ea"/>
                <a:ea typeface="+mj-ea"/>
              </a:rPr>
              <a:t>两种语言，后增加</a:t>
            </a:r>
            <a:r>
              <a:rPr lang="en-US" altLang="zh-CN" sz="2400" b="1" dirty="0" smtClean="0">
                <a:latin typeface="+mj-ea"/>
                <a:ea typeface="+mj-ea"/>
              </a:rPr>
              <a:t>C++</a:t>
            </a:r>
            <a:endParaRPr lang="en-US" altLang="zh-CN" sz="2400" b="1" dirty="0" smtClean="0">
              <a:latin typeface="+mj-ea"/>
              <a:ea typeface="+mj-ea"/>
            </a:endParaRPr>
          </a:p>
          <a:p>
            <a:r>
              <a:rPr lang="zh-CN" altLang="en-US" sz="2400" b="1" dirty="0" smtClean="0">
                <a:latin typeface="+mj-ea"/>
                <a:ea typeface="+mj-ea"/>
              </a:rPr>
              <a:t>包括整数部分</a:t>
            </a:r>
            <a:r>
              <a:rPr lang="en-US" altLang="zh-CN" sz="2400" b="1" dirty="0" err="1" smtClean="0">
                <a:latin typeface="+mj-ea"/>
                <a:ea typeface="+mj-ea"/>
              </a:rPr>
              <a:t>SPECint</a:t>
            </a:r>
            <a:r>
              <a:rPr lang="zh-CN" altLang="en-US" sz="2400" b="1" dirty="0" smtClean="0">
                <a:latin typeface="+mj-ea"/>
                <a:ea typeface="+mj-ea"/>
              </a:rPr>
              <a:t>和浮点部分</a:t>
            </a:r>
            <a:r>
              <a:rPr lang="en-US" altLang="zh-CN" sz="2400" b="1" dirty="0" err="1" smtClean="0">
                <a:latin typeface="+mj-ea"/>
                <a:ea typeface="+mj-ea"/>
              </a:rPr>
              <a:t>SPECfp</a:t>
            </a:r>
            <a:endParaRPr lang="en-US" altLang="zh-CN" sz="2400" b="1" dirty="0" smtClean="0">
              <a:latin typeface="+mj-ea"/>
              <a:ea typeface="+mj-ea"/>
            </a:endParaRPr>
          </a:p>
          <a:p>
            <a:pPr>
              <a:lnSpc>
                <a:spcPct val="110000"/>
              </a:lnSpc>
            </a:pPr>
            <a:r>
              <a:rPr lang="zh-CN" altLang="en-US" sz="2400" b="1" dirty="0" smtClean="0">
                <a:latin typeface="+mj-ea"/>
                <a:ea typeface="+mj-ea"/>
              </a:rPr>
              <a:t>主要版本包括</a:t>
            </a:r>
            <a:r>
              <a:rPr lang="en-US" altLang="zh-CN" sz="2400" b="1" dirty="0" smtClean="0">
                <a:latin typeface="+mj-ea"/>
                <a:ea typeface="+mj-ea"/>
              </a:rPr>
              <a:t>SPEC89</a:t>
            </a:r>
            <a:r>
              <a:rPr lang="zh-CN" altLang="en-US" sz="2400" b="1" dirty="0" smtClean="0">
                <a:latin typeface="+mj-ea"/>
                <a:ea typeface="+mj-ea"/>
              </a:rPr>
              <a:t>、</a:t>
            </a:r>
            <a:r>
              <a:rPr lang="en-US" altLang="zh-CN" sz="2400" b="1" dirty="0" smtClean="0">
                <a:latin typeface="+mj-ea"/>
                <a:ea typeface="+mj-ea"/>
              </a:rPr>
              <a:t>SPEC92</a:t>
            </a:r>
            <a:r>
              <a:rPr lang="zh-CN" altLang="en-US" sz="2400" b="1" dirty="0" smtClean="0">
                <a:latin typeface="+mj-ea"/>
                <a:ea typeface="+mj-ea"/>
              </a:rPr>
              <a:t>、</a:t>
            </a:r>
            <a:r>
              <a:rPr lang="en-US" altLang="zh-CN" sz="2400" b="1" dirty="0" smtClean="0">
                <a:latin typeface="+mj-ea"/>
                <a:ea typeface="+mj-ea"/>
              </a:rPr>
              <a:t>SPEC95</a:t>
            </a:r>
            <a:r>
              <a:rPr lang="zh-CN" altLang="en-US" sz="2400" b="1" dirty="0" smtClean="0">
                <a:latin typeface="+mj-ea"/>
                <a:ea typeface="+mj-ea"/>
              </a:rPr>
              <a:t>、</a:t>
            </a:r>
            <a:r>
              <a:rPr lang="en-US" altLang="zh-CN" sz="2400" b="1" dirty="0" smtClean="0">
                <a:latin typeface="+mj-ea"/>
                <a:ea typeface="+mj-ea"/>
              </a:rPr>
              <a:t>SPEC2000</a:t>
            </a:r>
            <a:r>
              <a:rPr lang="zh-CN" altLang="en-US" sz="2400" b="1" dirty="0" smtClean="0">
                <a:latin typeface="+mj-ea"/>
                <a:ea typeface="+mj-ea"/>
              </a:rPr>
              <a:t>和</a:t>
            </a:r>
            <a:r>
              <a:rPr lang="en-US" altLang="zh-CN" sz="2400" b="1" dirty="0" smtClean="0">
                <a:latin typeface="+mj-ea"/>
                <a:ea typeface="+mj-ea"/>
              </a:rPr>
              <a:t>SPEC2006</a:t>
            </a:r>
            <a:r>
              <a:rPr lang="zh-CN" altLang="en-US" sz="2400" b="1" dirty="0" smtClean="0">
                <a:latin typeface="+mj-ea"/>
                <a:ea typeface="+mj-ea"/>
              </a:rPr>
              <a:t>等</a:t>
            </a:r>
            <a:endParaRPr lang="zh-CN" altLang="en-US" sz="2400" b="1" dirty="0" smtClean="0">
              <a:latin typeface="+mj-ea"/>
              <a:ea typeface="+mj-ea"/>
            </a:endParaRPr>
          </a:p>
          <a:p>
            <a:pPr lvl="1"/>
            <a:r>
              <a:rPr lang="en-US" altLang="zh-CN" sz="2200" b="1" dirty="0" smtClean="0">
                <a:latin typeface="+mj-ea"/>
                <a:ea typeface="+mj-ea"/>
              </a:rPr>
              <a:t>SECP2006</a:t>
            </a:r>
            <a:r>
              <a:rPr lang="zh-CN" altLang="en-US" sz="2200" b="1" dirty="0" smtClean="0">
                <a:latin typeface="+mj-ea"/>
                <a:ea typeface="+mj-ea"/>
              </a:rPr>
              <a:t>功能进一步细化</a:t>
            </a:r>
            <a:endParaRPr lang="zh-CN" altLang="en-US" sz="2200" b="1" dirty="0" smtClean="0">
              <a:latin typeface="+mj-ea"/>
              <a:ea typeface="+mj-ea"/>
            </a:endParaRPr>
          </a:p>
          <a:p>
            <a:pPr lvl="2"/>
            <a:r>
              <a:rPr lang="zh-CN" altLang="en-US" sz="2100" b="1" dirty="0" smtClean="0">
                <a:latin typeface="+mj-ea"/>
                <a:ea typeface="+mj-ea"/>
              </a:rPr>
              <a:t>台式计测试：</a:t>
            </a:r>
            <a:r>
              <a:rPr lang="en-US" altLang="zh-CN" sz="2100" b="1" dirty="0" smtClean="0">
                <a:latin typeface="+mj-ea"/>
                <a:ea typeface="+mj-ea"/>
              </a:rPr>
              <a:t>SPEC CPU2000</a:t>
            </a:r>
            <a:endParaRPr lang="en-US" altLang="zh-CN" sz="2100" b="1" dirty="0" smtClean="0">
              <a:latin typeface="+mj-ea"/>
              <a:ea typeface="+mj-ea"/>
            </a:endParaRPr>
          </a:p>
          <a:p>
            <a:pPr lvl="2"/>
            <a:r>
              <a:rPr lang="zh-CN" altLang="en-US" sz="2100" b="1" dirty="0" smtClean="0">
                <a:latin typeface="+mj-ea"/>
                <a:ea typeface="+mj-ea"/>
              </a:rPr>
              <a:t>图像测试：</a:t>
            </a:r>
            <a:r>
              <a:rPr lang="en-US" altLang="zh-CN" sz="2100" b="1" dirty="0" err="1" smtClean="0">
                <a:latin typeface="+mj-ea"/>
                <a:ea typeface="+mj-ea"/>
              </a:rPr>
              <a:t>SPECviewperf</a:t>
            </a:r>
            <a:r>
              <a:rPr lang="en-US" altLang="zh-CN" sz="2100" b="1" dirty="0" smtClean="0">
                <a:latin typeface="+mj-ea"/>
                <a:ea typeface="+mj-ea"/>
              </a:rPr>
              <a:t>, </a:t>
            </a:r>
            <a:r>
              <a:rPr lang="en-US" altLang="zh-CN" sz="2100" b="1" dirty="0" err="1" smtClean="0">
                <a:latin typeface="+mj-ea"/>
                <a:ea typeface="+mj-ea"/>
              </a:rPr>
              <a:t>SPECapc</a:t>
            </a:r>
            <a:endParaRPr lang="zh-CN" altLang="en-US" sz="2100" b="1" dirty="0" smtClean="0">
              <a:latin typeface="+mj-ea"/>
              <a:ea typeface="+mj-ea"/>
            </a:endParaRPr>
          </a:p>
          <a:p>
            <a:pPr lvl="2"/>
            <a:r>
              <a:rPr lang="en-US" altLang="zh-CN" sz="2100" b="1" dirty="0" smtClean="0">
                <a:latin typeface="+mj-ea"/>
                <a:ea typeface="+mj-ea"/>
              </a:rPr>
              <a:t>NFS</a:t>
            </a:r>
            <a:r>
              <a:rPr lang="zh-CN" altLang="en-US" sz="2100" b="1" dirty="0" smtClean="0">
                <a:latin typeface="+mj-ea"/>
                <a:ea typeface="+mj-ea"/>
              </a:rPr>
              <a:t>性能测试：</a:t>
            </a:r>
            <a:r>
              <a:rPr lang="en-US" altLang="zh-CN" sz="2100" b="1" dirty="0" smtClean="0">
                <a:latin typeface="+mj-ea"/>
                <a:ea typeface="+mj-ea"/>
              </a:rPr>
              <a:t>SPECSFS</a:t>
            </a:r>
            <a:endParaRPr lang="zh-CN" altLang="en-US" sz="2100" b="1" dirty="0" smtClean="0">
              <a:latin typeface="+mj-ea"/>
              <a:ea typeface="+mj-ea"/>
            </a:endParaRPr>
          </a:p>
          <a:p>
            <a:pPr lvl="2"/>
            <a:r>
              <a:rPr lang="en-US" altLang="zh-CN" sz="2100" b="1" dirty="0" smtClean="0">
                <a:latin typeface="+mj-ea"/>
                <a:ea typeface="+mj-ea"/>
              </a:rPr>
              <a:t>Web</a:t>
            </a:r>
            <a:r>
              <a:rPr lang="zh-CN" altLang="en-US" sz="2100" b="1" dirty="0" smtClean="0">
                <a:latin typeface="+mj-ea"/>
                <a:ea typeface="+mj-ea"/>
              </a:rPr>
              <a:t>服务测试：</a:t>
            </a:r>
            <a:r>
              <a:rPr lang="en-US" altLang="zh-CN" sz="2100" b="1" dirty="0" err="1" smtClean="0">
                <a:latin typeface="+mj-ea"/>
                <a:ea typeface="+mj-ea"/>
              </a:rPr>
              <a:t>SPECWeb</a:t>
            </a:r>
            <a:endParaRPr lang="en-US" altLang="zh-CN" sz="21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title" idx="4294967295"/>
          </p:nvPr>
        </p:nvSpPr>
        <p:spPr/>
        <p:txBody>
          <a:bodyPr>
            <a:normAutofit/>
          </a:bodyPr>
          <a:lstStyle/>
          <a:p>
            <a:r>
              <a:rPr kumimoji="1" lang="en-US" altLang="zh-CN" sz="3600" b="1" dirty="0">
                <a:latin typeface="+mj-ea"/>
                <a:cs typeface="+mn-cs"/>
              </a:rPr>
              <a:t>SPEC CPU2006</a:t>
            </a:r>
            <a:endParaRPr kumimoji="1" lang="en-US" altLang="zh-CN" sz="3600" b="1" dirty="0">
              <a:latin typeface="+mj-ea"/>
              <a:cs typeface="+mn-cs"/>
            </a:endParaRPr>
          </a:p>
        </p:txBody>
      </p:sp>
      <p:sp>
        <p:nvSpPr>
          <p:cNvPr id="88067" name="Rectangle 7"/>
          <p:cNvSpPr>
            <a:spLocks noGrp="1" noChangeArrowheads="1"/>
          </p:cNvSpPr>
          <p:nvPr>
            <p:ph type="body" idx="4294967295"/>
          </p:nvPr>
        </p:nvSpPr>
        <p:spPr/>
        <p:txBody>
          <a:bodyPr>
            <a:normAutofit/>
          </a:bodyPr>
          <a:lstStyle/>
          <a:p>
            <a:pPr>
              <a:lnSpc>
                <a:spcPct val="120000"/>
              </a:lnSpc>
            </a:pPr>
            <a:r>
              <a:rPr lang="en-US" altLang="zh-CN" sz="2400" b="1" dirty="0" smtClean="0">
                <a:latin typeface="+mj-ea"/>
                <a:ea typeface="+mj-ea"/>
              </a:rPr>
              <a:t>SPEC2006</a:t>
            </a:r>
            <a:r>
              <a:rPr lang="zh-CN" altLang="en-US" sz="2400" b="1" dirty="0" smtClean="0">
                <a:latin typeface="+mj-ea"/>
                <a:ea typeface="+mj-ea"/>
              </a:rPr>
              <a:t>有</a:t>
            </a:r>
            <a:r>
              <a:rPr lang="en-US" altLang="zh-CN" sz="2400" b="1" dirty="0" smtClean="0">
                <a:latin typeface="+mj-ea"/>
                <a:ea typeface="+mj-ea"/>
              </a:rPr>
              <a:t>12</a:t>
            </a:r>
            <a:r>
              <a:rPr lang="zh-CN" altLang="en-US" sz="2400" b="1" dirty="0" smtClean="0">
                <a:latin typeface="+mj-ea"/>
                <a:ea typeface="+mj-ea"/>
              </a:rPr>
              <a:t>个整数程序</a:t>
            </a:r>
            <a:endParaRPr lang="zh-CN" altLang="en-US" sz="2400" b="1" dirty="0" smtClean="0">
              <a:latin typeface="+mj-ea"/>
              <a:ea typeface="+mj-ea"/>
            </a:endParaRPr>
          </a:p>
          <a:p>
            <a:pPr lvl="1">
              <a:lnSpc>
                <a:spcPct val="120000"/>
              </a:lnSpc>
            </a:pPr>
            <a:r>
              <a:rPr lang="en-US" altLang="zh-CN" sz="2400" b="1" dirty="0" smtClean="0">
                <a:latin typeface="+mj-ea"/>
                <a:ea typeface="+mj-ea"/>
              </a:rPr>
              <a:t>9</a:t>
            </a:r>
            <a:r>
              <a:rPr lang="zh-CN" altLang="en-US" sz="2400" b="1" dirty="0" smtClean="0">
                <a:latin typeface="+mj-ea"/>
                <a:ea typeface="+mj-ea"/>
              </a:rPr>
              <a:t>个</a:t>
            </a:r>
            <a:r>
              <a:rPr lang="en-US" altLang="zh-CN" sz="2400" b="1" dirty="0" smtClean="0">
                <a:latin typeface="+mj-ea"/>
                <a:ea typeface="+mj-ea"/>
              </a:rPr>
              <a:t>C</a:t>
            </a:r>
            <a:r>
              <a:rPr lang="zh-CN" altLang="en-US" sz="2400" b="1" dirty="0" smtClean="0">
                <a:latin typeface="+mj-ea"/>
                <a:ea typeface="+mj-ea"/>
              </a:rPr>
              <a:t>程序</a:t>
            </a:r>
            <a:endParaRPr lang="zh-CN" altLang="en-US" sz="2400" b="1" dirty="0" smtClean="0">
              <a:latin typeface="+mj-ea"/>
              <a:ea typeface="+mj-ea"/>
            </a:endParaRPr>
          </a:p>
          <a:p>
            <a:pPr lvl="1">
              <a:lnSpc>
                <a:spcPct val="120000"/>
              </a:lnSpc>
            </a:pPr>
            <a:r>
              <a:rPr lang="zh-CN" altLang="en-US" sz="2400" b="1" dirty="0" smtClean="0">
                <a:latin typeface="+mj-ea"/>
                <a:ea typeface="+mj-ea"/>
              </a:rPr>
              <a:t>其它是</a:t>
            </a:r>
            <a:r>
              <a:rPr lang="en-US" altLang="zh-CN" sz="2400" b="1" dirty="0" smtClean="0">
                <a:latin typeface="+mj-ea"/>
                <a:ea typeface="+mj-ea"/>
              </a:rPr>
              <a:t>C++</a:t>
            </a:r>
            <a:r>
              <a:rPr lang="zh-CN" altLang="en-US" sz="2400" b="1" dirty="0" smtClean="0">
                <a:latin typeface="+mj-ea"/>
                <a:ea typeface="+mj-ea"/>
              </a:rPr>
              <a:t>程序</a:t>
            </a:r>
            <a:endParaRPr lang="zh-CN" altLang="en-US" sz="2400" b="1" dirty="0" smtClean="0">
              <a:latin typeface="+mj-ea"/>
              <a:ea typeface="+mj-ea"/>
            </a:endParaRPr>
          </a:p>
          <a:p>
            <a:pPr>
              <a:lnSpc>
                <a:spcPct val="120000"/>
              </a:lnSpc>
            </a:pPr>
            <a:r>
              <a:rPr lang="zh-CN" altLang="en-US" sz="2400" b="1" dirty="0" smtClean="0">
                <a:latin typeface="+mj-ea"/>
                <a:ea typeface="+mj-ea"/>
              </a:rPr>
              <a:t>浮点包中有</a:t>
            </a:r>
            <a:endParaRPr lang="zh-CN" altLang="en-US" sz="2400" b="1" dirty="0" smtClean="0">
              <a:latin typeface="+mj-ea"/>
              <a:ea typeface="+mj-ea"/>
            </a:endParaRPr>
          </a:p>
          <a:p>
            <a:pPr lvl="1">
              <a:lnSpc>
                <a:spcPct val="120000"/>
              </a:lnSpc>
            </a:pPr>
            <a:r>
              <a:rPr lang="en-US" altLang="zh-CN" sz="2400" b="1" dirty="0" smtClean="0">
                <a:latin typeface="+mj-ea"/>
                <a:ea typeface="+mj-ea"/>
              </a:rPr>
              <a:t>6</a:t>
            </a:r>
            <a:r>
              <a:rPr lang="zh-CN" altLang="en-US" sz="2400" b="1" dirty="0" smtClean="0">
                <a:latin typeface="+mj-ea"/>
                <a:ea typeface="+mj-ea"/>
              </a:rPr>
              <a:t>个</a:t>
            </a:r>
            <a:r>
              <a:rPr lang="en-US" altLang="zh-CN" sz="2400" b="1" dirty="0" smtClean="0">
                <a:latin typeface="+mj-ea"/>
                <a:ea typeface="+mj-ea"/>
              </a:rPr>
              <a:t>Fortran</a:t>
            </a:r>
            <a:endParaRPr lang="en-US" altLang="zh-CN" sz="2400" b="1" dirty="0" smtClean="0">
              <a:latin typeface="+mj-ea"/>
              <a:ea typeface="+mj-ea"/>
            </a:endParaRPr>
          </a:p>
          <a:p>
            <a:pPr lvl="1">
              <a:lnSpc>
                <a:spcPct val="120000"/>
              </a:lnSpc>
            </a:pPr>
            <a:r>
              <a:rPr lang="en-US" altLang="zh-CN" sz="2400" b="1" dirty="0" smtClean="0">
                <a:latin typeface="+mj-ea"/>
                <a:ea typeface="+mj-ea"/>
              </a:rPr>
              <a:t>4</a:t>
            </a:r>
            <a:r>
              <a:rPr lang="zh-CN" altLang="en-US" sz="2400" b="1" dirty="0" smtClean="0">
                <a:latin typeface="+mj-ea"/>
                <a:ea typeface="+mj-ea"/>
              </a:rPr>
              <a:t>个</a:t>
            </a:r>
            <a:r>
              <a:rPr lang="en-US" altLang="zh-CN" sz="2400" b="1" dirty="0" smtClean="0">
                <a:latin typeface="+mj-ea"/>
                <a:ea typeface="+mj-ea"/>
              </a:rPr>
              <a:t>C++</a:t>
            </a:r>
            <a:endParaRPr lang="en-US" altLang="zh-CN" sz="2400" b="1" dirty="0" smtClean="0">
              <a:latin typeface="+mj-ea"/>
              <a:ea typeface="+mj-ea"/>
            </a:endParaRPr>
          </a:p>
          <a:p>
            <a:pPr lvl="1">
              <a:lnSpc>
                <a:spcPct val="120000"/>
              </a:lnSpc>
            </a:pPr>
            <a:r>
              <a:rPr lang="en-US" altLang="zh-CN" sz="2400" b="1" dirty="0" smtClean="0">
                <a:latin typeface="+mj-ea"/>
                <a:ea typeface="+mj-ea"/>
              </a:rPr>
              <a:t>3 </a:t>
            </a:r>
            <a:r>
              <a:rPr lang="zh-CN" altLang="en-US" sz="2400" b="1" dirty="0" smtClean="0">
                <a:latin typeface="+mj-ea"/>
                <a:ea typeface="+mj-ea"/>
              </a:rPr>
              <a:t>个</a:t>
            </a:r>
            <a:r>
              <a:rPr lang="en-US" altLang="zh-CN" sz="2400" b="1" dirty="0" smtClean="0">
                <a:latin typeface="+mj-ea"/>
                <a:ea typeface="+mj-ea"/>
              </a:rPr>
              <a:t>C</a:t>
            </a:r>
            <a:endParaRPr lang="en-US" altLang="zh-CN" sz="2400" b="1" dirty="0" smtClean="0">
              <a:latin typeface="+mj-ea"/>
              <a:ea typeface="+mj-ea"/>
            </a:endParaRPr>
          </a:p>
          <a:p>
            <a:pPr lvl="1">
              <a:lnSpc>
                <a:spcPct val="120000"/>
              </a:lnSpc>
            </a:pPr>
            <a:r>
              <a:rPr lang="en-US" altLang="zh-CN" sz="2400" b="1" dirty="0" smtClean="0">
                <a:latin typeface="+mj-ea"/>
                <a:ea typeface="+mj-ea"/>
              </a:rPr>
              <a:t>4</a:t>
            </a:r>
            <a:r>
              <a:rPr lang="zh-CN" altLang="en-US" sz="2400" b="1" dirty="0" smtClean="0">
                <a:latin typeface="+mj-ea"/>
                <a:ea typeface="+mj-ea"/>
              </a:rPr>
              <a:t>个</a:t>
            </a:r>
            <a:r>
              <a:rPr lang="en-US" altLang="zh-CN" sz="2400" b="1" dirty="0" smtClean="0">
                <a:latin typeface="+mj-ea"/>
                <a:ea typeface="+mj-ea"/>
              </a:rPr>
              <a:t>C</a:t>
            </a:r>
            <a:r>
              <a:rPr lang="zh-CN" altLang="en-US" sz="2400" b="1" dirty="0" smtClean="0">
                <a:latin typeface="+mj-ea"/>
                <a:ea typeface="+mj-ea"/>
              </a:rPr>
              <a:t>和</a:t>
            </a:r>
            <a:r>
              <a:rPr lang="en-US" altLang="zh-CN" sz="2400" b="1" dirty="0" smtClean="0">
                <a:latin typeface="+mj-ea"/>
                <a:ea typeface="+mj-ea"/>
              </a:rPr>
              <a:t>Fortran</a:t>
            </a:r>
            <a:r>
              <a:rPr lang="zh-CN" altLang="en-US" sz="2400" b="1" dirty="0" smtClean="0">
                <a:latin typeface="+mj-ea"/>
                <a:ea typeface="+mj-ea"/>
              </a:rPr>
              <a:t>混合程序</a:t>
            </a:r>
            <a:endParaRPr lang="zh-CN" altLang="en-US" sz="24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a:normAutofit/>
          </a:bodyPr>
          <a:lstStyle/>
          <a:p>
            <a:r>
              <a:rPr kumimoji="1" lang="zh-CN" altLang="en-US" sz="3600" b="1" dirty="0">
                <a:latin typeface="+mj-ea"/>
                <a:cs typeface="+mn-cs"/>
              </a:rPr>
              <a:t>其它测试包</a:t>
            </a:r>
            <a:endParaRPr kumimoji="1" lang="zh-CN" altLang="en-US" sz="3600" b="1" dirty="0">
              <a:latin typeface="+mj-ea"/>
              <a:cs typeface="+mn-cs"/>
            </a:endParaRPr>
          </a:p>
        </p:txBody>
      </p:sp>
      <p:sp>
        <p:nvSpPr>
          <p:cNvPr id="89091" name="Rectangle 3"/>
          <p:cNvSpPr>
            <a:spLocks noGrp="1" noChangeArrowheads="1"/>
          </p:cNvSpPr>
          <p:nvPr>
            <p:ph type="body" idx="4294967295"/>
          </p:nvPr>
        </p:nvSpPr>
        <p:spPr/>
        <p:txBody>
          <a:bodyPr>
            <a:normAutofit/>
          </a:bodyPr>
          <a:lstStyle/>
          <a:p>
            <a:r>
              <a:rPr lang="en-US" altLang="zh-CN" sz="2400" b="1" dirty="0" smtClean="0">
                <a:latin typeface="+mj-ea"/>
                <a:ea typeface="+mj-ea"/>
              </a:rPr>
              <a:t>TPC-x</a:t>
            </a:r>
            <a:endParaRPr lang="en-US" altLang="zh-CN" sz="2400" b="1" dirty="0" smtClean="0">
              <a:latin typeface="+mj-ea"/>
              <a:ea typeface="+mj-ea"/>
            </a:endParaRPr>
          </a:p>
          <a:p>
            <a:pPr lvl="1"/>
            <a:r>
              <a:rPr lang="zh-CN" altLang="en-US" sz="2400" b="1" dirty="0" smtClean="0">
                <a:latin typeface="+mj-ea"/>
                <a:ea typeface="+mj-ea"/>
              </a:rPr>
              <a:t>测量事务处理、排队系统、决策支持、数据库应用等的性能</a:t>
            </a:r>
            <a:endParaRPr lang="zh-CN" altLang="en-US" sz="2400" b="1" dirty="0" smtClean="0">
              <a:latin typeface="+mj-ea"/>
              <a:ea typeface="+mj-ea"/>
            </a:endParaRPr>
          </a:p>
          <a:p>
            <a:pPr lvl="1"/>
            <a:r>
              <a:rPr lang="en-US" altLang="zh-CN" sz="2400" b="1" dirty="0" smtClean="0">
                <a:latin typeface="+mj-ea"/>
                <a:ea typeface="+mj-ea"/>
              </a:rPr>
              <a:t>1985</a:t>
            </a:r>
            <a:r>
              <a:rPr lang="zh-CN" altLang="en-US" sz="2400" b="1" dirty="0" smtClean="0">
                <a:latin typeface="+mj-ea"/>
                <a:ea typeface="+mj-ea"/>
              </a:rPr>
              <a:t>年发布第一个</a:t>
            </a:r>
            <a:r>
              <a:rPr lang="en-US" altLang="zh-CN" sz="2400" b="1" dirty="0" smtClean="0">
                <a:latin typeface="+mj-ea"/>
                <a:ea typeface="+mj-ea"/>
              </a:rPr>
              <a:t>TPC</a:t>
            </a:r>
            <a:r>
              <a:rPr lang="zh-CN" altLang="en-US" sz="2400" b="1" dirty="0" smtClean="0">
                <a:latin typeface="+mj-ea"/>
                <a:ea typeface="+mj-ea"/>
              </a:rPr>
              <a:t>测试程序</a:t>
            </a:r>
            <a:r>
              <a:rPr lang="en-US" altLang="zh-CN" sz="2400" b="1" dirty="0" smtClean="0">
                <a:latin typeface="+mj-ea"/>
                <a:ea typeface="+mj-ea"/>
              </a:rPr>
              <a:t>TPC-A</a:t>
            </a:r>
            <a:r>
              <a:rPr lang="zh-CN" altLang="en-US" sz="2400" b="1" dirty="0" smtClean="0">
                <a:latin typeface="+mj-ea"/>
                <a:ea typeface="+mj-ea"/>
              </a:rPr>
              <a:t>，并先后发布多个修改版本并补充了四个不同的测试程序，构成</a:t>
            </a:r>
            <a:r>
              <a:rPr lang="en-US" altLang="zh-CN" sz="2400" b="1" dirty="0" smtClean="0">
                <a:latin typeface="+mj-ea"/>
                <a:ea typeface="+mj-ea"/>
              </a:rPr>
              <a:t>TPC</a:t>
            </a:r>
            <a:r>
              <a:rPr lang="zh-CN" altLang="en-US" sz="2400" b="1" dirty="0" smtClean="0">
                <a:latin typeface="+mj-ea"/>
                <a:ea typeface="+mj-ea"/>
              </a:rPr>
              <a:t>测试程序组件 </a:t>
            </a:r>
            <a:endParaRPr lang="zh-CN" altLang="en-US" sz="2400" b="1" dirty="0" smtClean="0">
              <a:latin typeface="+mj-ea"/>
              <a:ea typeface="+mj-ea"/>
            </a:endParaRPr>
          </a:p>
          <a:p>
            <a:pPr eaLnBrk="1" hangingPunct="1"/>
            <a:r>
              <a:rPr lang="zh-CN" altLang="en-US" sz="2400" b="1" dirty="0" smtClean="0">
                <a:latin typeface="+mj-ea"/>
                <a:ea typeface="+mj-ea"/>
              </a:rPr>
              <a:t>嵌入式处理器</a:t>
            </a:r>
            <a:endParaRPr lang="zh-CN" altLang="en-US" sz="2400" b="1" dirty="0" smtClean="0">
              <a:latin typeface="+mj-ea"/>
              <a:ea typeface="+mj-ea"/>
            </a:endParaRPr>
          </a:p>
          <a:p>
            <a:pPr lvl="1" eaLnBrk="1" hangingPunct="1"/>
            <a:r>
              <a:rPr lang="en-US" altLang="zh-CN" sz="2400" b="1" dirty="0" smtClean="0">
                <a:latin typeface="+mj-ea"/>
                <a:ea typeface="+mj-ea"/>
              </a:rPr>
              <a:t>EEMBC:  EDN </a:t>
            </a:r>
            <a:r>
              <a:rPr lang="zh-CN" altLang="en-US" sz="2400" b="1" dirty="0" smtClean="0">
                <a:latin typeface="+mj-ea"/>
                <a:ea typeface="+mj-ea"/>
              </a:rPr>
              <a:t>嵌入式微处理器测试程序联盟发布的测试程序包</a:t>
            </a:r>
            <a:endParaRPr lang="zh-CN" altLang="en-US" sz="2400" b="1" dirty="0" smtClean="0">
              <a:latin typeface="+mj-ea"/>
              <a:ea typeface="+mj-ea"/>
            </a:endParaRPr>
          </a:p>
          <a:p>
            <a:endParaRPr lang="zh-CN" altLang="en-US" sz="24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8"/>
          <p:cNvSpPr>
            <a:spLocks noGrp="1" noChangeArrowheads="1"/>
          </p:cNvSpPr>
          <p:nvPr>
            <p:ph type="title" idx="4294967295"/>
          </p:nvPr>
        </p:nvSpPr>
        <p:spPr/>
        <p:txBody>
          <a:bodyPr>
            <a:normAutofit/>
          </a:bodyPr>
          <a:lstStyle/>
          <a:p>
            <a:r>
              <a:rPr kumimoji="1" lang="en-US" altLang="zh-CN" sz="3600" b="1" dirty="0">
                <a:latin typeface="+mj-ea"/>
                <a:cs typeface="+mn-cs"/>
              </a:rPr>
              <a:t>2.3 </a:t>
            </a:r>
            <a:r>
              <a:rPr kumimoji="1" lang="zh-CN" altLang="en-US" sz="3600" b="1" dirty="0">
                <a:latin typeface="+mj-ea"/>
                <a:cs typeface="+mn-cs"/>
              </a:rPr>
              <a:t>计算机系统设计和分析</a:t>
            </a:r>
            <a:endParaRPr kumimoji="1" lang="zh-CN" altLang="en-US" sz="3600" b="1" dirty="0">
              <a:latin typeface="+mj-ea"/>
              <a:cs typeface="+mn-cs"/>
            </a:endParaRPr>
          </a:p>
        </p:txBody>
      </p:sp>
      <p:sp>
        <p:nvSpPr>
          <p:cNvPr id="65539" name="Rectangle 9"/>
          <p:cNvSpPr>
            <a:spLocks noGrp="1" noChangeArrowheads="1"/>
          </p:cNvSpPr>
          <p:nvPr>
            <p:ph type="body" idx="4294967295"/>
          </p:nvPr>
        </p:nvSpPr>
        <p:spPr/>
        <p:txBody>
          <a:bodyPr/>
          <a:lstStyle/>
          <a:p>
            <a:r>
              <a:rPr lang="en-US" altLang="zh-CN" sz="2800" b="1" dirty="0" smtClean="0">
                <a:latin typeface="+mj-ea"/>
                <a:ea typeface="+mj-ea"/>
              </a:rPr>
              <a:t>2.3.1 </a:t>
            </a:r>
            <a:r>
              <a:rPr lang="zh-CN" altLang="en-US" sz="2800" b="1" dirty="0" smtClean="0">
                <a:latin typeface="+mj-ea"/>
                <a:ea typeface="+mj-ea"/>
              </a:rPr>
              <a:t>成本与价格</a:t>
            </a:r>
            <a:endParaRPr lang="en-US" altLang="zh-CN" sz="2800" b="1" dirty="0" smtClean="0">
              <a:latin typeface="+mj-ea"/>
              <a:ea typeface="+mj-ea"/>
            </a:endParaRPr>
          </a:p>
          <a:p>
            <a:endParaRPr lang="en-US" altLang="zh-CN" sz="2800" b="1" dirty="0" smtClean="0">
              <a:latin typeface="+mj-ea"/>
              <a:ea typeface="+mj-ea"/>
            </a:endParaRPr>
          </a:p>
          <a:p>
            <a:r>
              <a:rPr lang="en-US" altLang="zh-CN" sz="2800" b="1" dirty="0" smtClean="0">
                <a:latin typeface="+mj-ea"/>
                <a:ea typeface="+mj-ea"/>
              </a:rPr>
              <a:t>2.3.2 </a:t>
            </a:r>
            <a:r>
              <a:rPr lang="zh-CN" altLang="en-US" sz="2800" b="1" dirty="0" smtClean="0">
                <a:latin typeface="+mj-ea"/>
                <a:ea typeface="+mj-ea"/>
              </a:rPr>
              <a:t>基准测试程序</a:t>
            </a:r>
            <a:endParaRPr lang="en-US" altLang="zh-CN" sz="2800" b="1" dirty="0" smtClean="0">
              <a:latin typeface="+mj-ea"/>
              <a:ea typeface="+mj-ea"/>
            </a:endParaRPr>
          </a:p>
          <a:p>
            <a:endParaRPr lang="en-US" altLang="zh-CN" sz="2800" b="1" dirty="0" smtClean="0">
              <a:latin typeface="+mj-ea"/>
              <a:ea typeface="+mj-ea"/>
            </a:endParaRPr>
          </a:p>
          <a:p>
            <a:r>
              <a:rPr lang="en-US" altLang="zh-CN" sz="2800" b="1" u="sng" dirty="0" smtClean="0">
                <a:latin typeface="+mj-ea"/>
                <a:ea typeface="+mj-ea"/>
              </a:rPr>
              <a:t>2.3.3 </a:t>
            </a:r>
            <a:r>
              <a:rPr lang="zh-CN" altLang="en-US" sz="2800" b="1" u="sng" dirty="0" smtClean="0">
                <a:latin typeface="+mj-ea"/>
                <a:ea typeface="+mj-ea"/>
              </a:rPr>
              <a:t>量化设计的基本原则</a:t>
            </a:r>
            <a:endParaRPr lang="zh-CN" altLang="en-US" sz="2800" b="1" u="sng"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normAutofit/>
          </a:bodyPr>
          <a:lstStyle/>
          <a:p>
            <a:r>
              <a:rPr kumimoji="1" lang="en-US" altLang="zh-CN" sz="3600" b="1" dirty="0">
                <a:latin typeface="+mj-ea"/>
                <a:cs typeface="+mn-cs"/>
              </a:rPr>
              <a:t>2.3.3 </a:t>
            </a:r>
            <a:r>
              <a:rPr kumimoji="1" lang="zh-CN" altLang="en-US" sz="3600" b="1" dirty="0">
                <a:latin typeface="+mj-ea"/>
                <a:cs typeface="+mn-cs"/>
              </a:rPr>
              <a:t>量化设计的基本原则</a:t>
            </a:r>
            <a:endParaRPr kumimoji="1" lang="zh-CN" altLang="en-US" sz="3600" b="1" dirty="0">
              <a:latin typeface="+mj-ea"/>
              <a:cs typeface="+mn-cs"/>
            </a:endParaRPr>
          </a:p>
        </p:txBody>
      </p:sp>
      <p:sp>
        <p:nvSpPr>
          <p:cNvPr id="90115" name="Rectangle 3"/>
          <p:cNvSpPr>
            <a:spLocks noGrp="1" noChangeArrowheads="1"/>
          </p:cNvSpPr>
          <p:nvPr>
            <p:ph type="body" idx="4294967295"/>
          </p:nvPr>
        </p:nvSpPr>
        <p:spPr>
          <a:xfrm>
            <a:off x="457200" y="1600200"/>
            <a:ext cx="8363272" cy="4525963"/>
          </a:xfrm>
        </p:spPr>
        <p:txBody>
          <a:bodyPr>
            <a:normAutofit/>
          </a:bodyPr>
          <a:lstStyle/>
          <a:p>
            <a:pPr>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1</a:t>
            </a:r>
            <a:r>
              <a:rPr lang="zh-CN" altLang="en-US" sz="2400" dirty="0" smtClean="0">
                <a:latin typeface="Verdana" panose="020B0604030504040204" pitchFamily="34" charset="0"/>
                <a:ea typeface="华文中宋" panose="02010600040101010101" pitchFamily="2" charset="-122"/>
              </a:rPr>
              <a:t>．大概率事件优先原则</a:t>
            </a:r>
            <a:endParaRPr lang="zh-CN" altLang="en-US" sz="2400" dirty="0" smtClean="0">
              <a:latin typeface="Verdana" panose="020B0604030504040204" pitchFamily="34" charset="0"/>
              <a:ea typeface="华文中宋" panose="02010600040101010101" pitchFamily="2" charset="-122"/>
            </a:endParaRPr>
          </a:p>
          <a:p>
            <a:pPr lvl="1"/>
            <a:r>
              <a:rPr lang="zh-CN" altLang="en-US" sz="2400" dirty="0" smtClean="0">
                <a:latin typeface="Verdana" panose="020B0604030504040204" pitchFamily="34" charset="0"/>
                <a:ea typeface="华文中宋" panose="02010600040101010101" pitchFamily="2" charset="-122"/>
              </a:rPr>
              <a:t>追求全局的最优结果</a:t>
            </a:r>
            <a:endParaRPr lang="en-US" altLang="zh-CN" sz="2400" dirty="0" smtClean="0">
              <a:latin typeface="Verdana" panose="020B0604030504040204" pitchFamily="34" charset="0"/>
              <a:ea typeface="华文中宋" panose="02010600040101010101" pitchFamily="2" charset="-122"/>
            </a:endParaRPr>
          </a:p>
          <a:p>
            <a:pPr lvl="1"/>
            <a:endParaRPr lang="zh-CN" altLang="en-US" sz="24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2</a:t>
            </a:r>
            <a:r>
              <a:rPr lang="zh-CN" altLang="en-US" sz="2400" dirty="0" smtClean="0">
                <a:latin typeface="Verdana" panose="020B0604030504040204" pitchFamily="34" charset="0"/>
                <a:ea typeface="华文中宋" panose="02010600040101010101" pitchFamily="2" charset="-122"/>
              </a:rPr>
              <a:t>．</a:t>
            </a:r>
            <a:r>
              <a:rPr lang="en-US" altLang="zh-CN" sz="2400" dirty="0" smtClean="0">
                <a:latin typeface="Verdana" panose="020B0604030504040204" pitchFamily="34" charset="0"/>
                <a:ea typeface="华文中宋" panose="02010600040101010101" pitchFamily="2" charset="-122"/>
              </a:rPr>
              <a:t>Amdahl</a:t>
            </a:r>
            <a:r>
              <a:rPr lang="zh-CN" altLang="en-US" sz="2400" dirty="0" smtClean="0">
                <a:latin typeface="Verdana" panose="020B0604030504040204" pitchFamily="34" charset="0"/>
                <a:ea typeface="华文中宋" panose="02010600040101010101" pitchFamily="2" charset="-122"/>
              </a:rPr>
              <a:t>定律</a:t>
            </a:r>
            <a:endParaRPr lang="zh-CN" altLang="en-US" sz="2400" dirty="0" smtClean="0">
              <a:latin typeface="Verdana" panose="020B0604030504040204" pitchFamily="34" charset="0"/>
              <a:ea typeface="华文中宋" panose="02010600040101010101" pitchFamily="2" charset="-122"/>
            </a:endParaRPr>
          </a:p>
          <a:p>
            <a:pPr lvl="1"/>
            <a:r>
              <a:rPr lang="zh-CN" altLang="en-US" sz="2400" dirty="0" smtClean="0">
                <a:latin typeface="Verdana" panose="020B0604030504040204" pitchFamily="34" charset="0"/>
                <a:ea typeface="华文中宋" panose="02010600040101010101" pitchFamily="2" charset="-122"/>
              </a:rPr>
              <a:t>系统性能加速比，受限于该部件在系统中所占的重要性</a:t>
            </a:r>
            <a:endParaRPr lang="zh-CN" altLang="en-US" sz="2400" dirty="0" smtClean="0">
              <a:latin typeface="Verdana" panose="020B0604030504040204" pitchFamily="34" charset="0"/>
              <a:ea typeface="华文中宋" panose="02010600040101010101" pitchFamily="2" charset="-122"/>
            </a:endParaRPr>
          </a:p>
          <a:p>
            <a:pPr lvl="1"/>
            <a:r>
              <a:rPr lang="zh-CN" altLang="en-US" sz="2400" dirty="0" smtClean="0">
                <a:latin typeface="Verdana" panose="020B0604030504040204" pitchFamily="34" charset="0"/>
                <a:ea typeface="华文中宋" panose="02010600040101010101" pitchFamily="2" charset="-122"/>
              </a:rPr>
              <a:t>可以定量计算</a:t>
            </a:r>
            <a:endParaRPr lang="en-US" altLang="zh-CN" sz="2400" dirty="0" smtClean="0">
              <a:latin typeface="Verdana" panose="020B0604030504040204" pitchFamily="34" charset="0"/>
              <a:ea typeface="华文中宋" panose="02010600040101010101" pitchFamily="2" charset="-122"/>
            </a:endParaRPr>
          </a:p>
          <a:p>
            <a:pPr lvl="1"/>
            <a:endParaRPr lang="zh-CN" altLang="en-US" sz="24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r>
              <a:rPr lang="en-US" altLang="zh-CN" sz="2400" dirty="0" smtClean="0">
                <a:latin typeface="Verdana" panose="020B0604030504040204" pitchFamily="34" charset="0"/>
                <a:ea typeface="华文中宋" panose="02010600040101010101" pitchFamily="2" charset="-122"/>
              </a:rPr>
              <a:t>3</a:t>
            </a:r>
            <a:r>
              <a:rPr lang="zh-CN" altLang="en-US" sz="2400" dirty="0" smtClean="0">
                <a:latin typeface="Verdana" panose="020B0604030504040204" pitchFamily="34" charset="0"/>
                <a:ea typeface="华文中宋" panose="02010600040101010101" pitchFamily="2" charset="-122"/>
              </a:rPr>
              <a:t>．程序的局部性原理</a:t>
            </a:r>
            <a:endParaRPr lang="zh-CN" altLang="en-US" sz="2400" dirty="0" smtClean="0">
              <a:latin typeface="Verdana" panose="020B0604030504040204" pitchFamily="34" charset="0"/>
              <a:ea typeface="华文中宋" panose="02010600040101010101" pitchFamily="2" charset="-122"/>
            </a:endParaRPr>
          </a:p>
          <a:p>
            <a:pPr lvl="1"/>
            <a:r>
              <a:rPr lang="zh-CN" altLang="en-US" sz="2400" dirty="0" smtClean="0">
                <a:latin typeface="Verdana" panose="020B0604030504040204" pitchFamily="34" charset="0"/>
                <a:ea typeface="华文中宋" panose="02010600040101010101" pitchFamily="2" charset="-122"/>
              </a:rPr>
              <a:t>程序执行时所访问存储器在时</a:t>
            </a:r>
            <a:r>
              <a:rPr lang="en-US" altLang="zh-CN" sz="2400" dirty="0" smtClean="0">
                <a:latin typeface="Verdana" panose="020B0604030504040204" pitchFamily="34" charset="0"/>
                <a:ea typeface="华文中宋" panose="02010600040101010101" pitchFamily="2" charset="-122"/>
              </a:rPr>
              <a:t>-</a:t>
            </a:r>
            <a:r>
              <a:rPr lang="zh-CN" altLang="en-US" sz="2400" dirty="0" smtClean="0">
                <a:latin typeface="Verdana" panose="020B0604030504040204" pitchFamily="34" charset="0"/>
                <a:ea typeface="华文中宋" panose="02010600040101010101" pitchFamily="2" charset="-122"/>
              </a:rPr>
              <a:t>空上是相对地簇聚</a:t>
            </a:r>
            <a:endParaRPr lang="zh-CN" altLang="en-US" sz="2400" dirty="0" smtClean="0">
              <a:latin typeface="Verdana" panose="020B0604030504040204" pitchFamily="34" charset="0"/>
              <a:ea typeface="华文中宋" panose="02010600040101010101" pitchFamily="2" charset="-122"/>
            </a:endParaRPr>
          </a:p>
          <a:p>
            <a:pPr lvl="1"/>
            <a:r>
              <a:rPr lang="zh-CN" altLang="en-US" sz="2400" dirty="0" smtClean="0">
                <a:latin typeface="Verdana" panose="020B0604030504040204" pitchFamily="34" charset="0"/>
                <a:ea typeface="华文中宋" panose="02010600040101010101" pitchFamily="2" charset="-122"/>
              </a:rPr>
              <a:t>这种簇聚包括指令和数据两部分</a:t>
            </a:r>
            <a:endParaRPr lang="zh-CN" altLang="en-US" sz="2400" dirty="0" smtClean="0">
              <a:latin typeface="Verdana" panose="020B0604030504040204" pitchFamily="34" charset="0"/>
              <a:ea typeface="华文中宋" panose="02010600040101010101" pitchFamily="2" charset="-122"/>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type="title" idx="4294967295"/>
          </p:nvPr>
        </p:nvSpPr>
        <p:spPr/>
        <p:txBody>
          <a:bodyPr>
            <a:normAutofit/>
          </a:bodyPr>
          <a:lstStyle/>
          <a:p>
            <a:r>
              <a:rPr kumimoji="1" lang="zh-CN" altLang="en-US" sz="3600" b="1" dirty="0">
                <a:latin typeface="+mj-ea"/>
                <a:cs typeface="+mn-cs"/>
              </a:rPr>
              <a:t>大概率事件优先的原则</a:t>
            </a:r>
            <a:endParaRPr kumimoji="1" lang="zh-CN" altLang="en-US" sz="3600" b="1" dirty="0">
              <a:latin typeface="+mj-ea"/>
              <a:cs typeface="+mn-cs"/>
            </a:endParaRPr>
          </a:p>
        </p:txBody>
      </p:sp>
      <p:sp>
        <p:nvSpPr>
          <p:cNvPr id="91139" name="Rectangle 5"/>
          <p:cNvSpPr>
            <a:spLocks noGrp="1" noChangeArrowheads="1"/>
          </p:cNvSpPr>
          <p:nvPr>
            <p:ph type="body" idx="4294967295"/>
          </p:nvPr>
        </p:nvSpPr>
        <p:spPr/>
        <p:txBody>
          <a:bodyPr>
            <a:normAutofit/>
          </a:bodyPr>
          <a:lstStyle/>
          <a:p>
            <a:pPr>
              <a:lnSpc>
                <a:spcPct val="130000"/>
              </a:lnSpc>
            </a:pPr>
            <a:r>
              <a:rPr lang="zh-CN" altLang="en-US" sz="2600" b="1" dirty="0" smtClean="0">
                <a:latin typeface="+mj-ea"/>
                <a:ea typeface="+mj-ea"/>
              </a:rPr>
              <a:t>对于大概率事件</a:t>
            </a:r>
            <a:r>
              <a:rPr lang="en-US" altLang="zh-CN" sz="2600" b="1" dirty="0" smtClean="0">
                <a:latin typeface="+mj-ea"/>
                <a:ea typeface="+mj-ea"/>
              </a:rPr>
              <a:t>(</a:t>
            </a:r>
            <a:r>
              <a:rPr lang="zh-CN" altLang="en-US" sz="2600" b="1" dirty="0" smtClean="0">
                <a:latin typeface="+mj-ea"/>
                <a:ea typeface="+mj-ea"/>
              </a:rPr>
              <a:t>最常见的事件</a:t>
            </a:r>
            <a:r>
              <a:rPr lang="en-US" altLang="zh-CN" sz="2600" b="1" dirty="0" smtClean="0">
                <a:latin typeface="+mj-ea"/>
                <a:ea typeface="+mj-ea"/>
              </a:rPr>
              <a:t>)</a:t>
            </a:r>
            <a:r>
              <a:rPr lang="zh-CN" altLang="en-US" sz="2600" b="1" dirty="0" smtClean="0">
                <a:latin typeface="+mj-ea"/>
                <a:ea typeface="+mj-ea"/>
              </a:rPr>
              <a:t>，赋予它优先的处理权和资源使用权，以获得全局的最优结果</a:t>
            </a:r>
            <a:endParaRPr lang="zh-CN" altLang="en-US" sz="2600" b="1" dirty="0" smtClean="0">
              <a:latin typeface="+mj-ea"/>
              <a:ea typeface="+mj-ea"/>
            </a:endParaRPr>
          </a:p>
          <a:p>
            <a:pPr>
              <a:lnSpc>
                <a:spcPct val="130000"/>
              </a:lnSpc>
            </a:pPr>
            <a:r>
              <a:rPr lang="zh-CN" altLang="en-US" sz="2600" b="1" dirty="0" smtClean="0">
                <a:latin typeface="+mj-ea"/>
                <a:ea typeface="+mj-ea"/>
              </a:rPr>
              <a:t>要能够确定什么是大概率事件，同时要说明针对该事件进行的改进将如何提高机器的性能</a:t>
            </a:r>
            <a:endParaRPr lang="zh-CN" altLang="en-US" sz="2600" b="1" dirty="0" smtClean="0">
              <a:latin typeface="+mj-ea"/>
              <a:ea typeface="+mj-ea"/>
            </a:endParaRPr>
          </a:p>
          <a:p>
            <a:pPr>
              <a:lnSpc>
                <a:spcPct val="130000"/>
              </a:lnSpc>
            </a:pPr>
            <a:r>
              <a:rPr lang="zh-CN" altLang="en-US" sz="2600" b="1" dirty="0" smtClean="0">
                <a:latin typeface="+mj-ea"/>
                <a:ea typeface="+mj-ea"/>
              </a:rPr>
              <a:t>“好钢用在刀刃上”，事半功倍</a:t>
            </a:r>
            <a:endParaRPr lang="zh-CN" altLang="en-US" sz="2600" b="1" dirty="0" smtClean="0">
              <a:latin typeface="+mj-ea"/>
              <a:ea typeface="+mj-ea"/>
            </a:endParaRPr>
          </a:p>
          <a:p>
            <a:pPr>
              <a:lnSpc>
                <a:spcPct val="130000"/>
              </a:lnSpc>
            </a:pPr>
            <a:endParaRPr lang="zh-CN" altLang="en-US" sz="26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5"/>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a:t>
            </a:r>
            <a:endParaRPr kumimoji="1" lang="zh-CN" altLang="en-US" sz="3600" b="1" dirty="0">
              <a:latin typeface="+mj-ea"/>
              <a:cs typeface="+mn-cs"/>
            </a:endParaRPr>
          </a:p>
        </p:txBody>
      </p:sp>
      <p:sp>
        <p:nvSpPr>
          <p:cNvPr id="92163" name="Rectangle 16"/>
          <p:cNvSpPr>
            <a:spLocks noGrp="1" noChangeArrowheads="1"/>
          </p:cNvSpPr>
          <p:nvPr>
            <p:ph type="body" idx="4294967295"/>
          </p:nvPr>
        </p:nvSpPr>
        <p:spPr/>
        <p:txBody>
          <a:bodyPr>
            <a:normAutofit/>
          </a:bodyPr>
          <a:lstStyle/>
          <a:p>
            <a:r>
              <a:rPr lang="zh-CN" altLang="en-US" sz="2600" b="1" dirty="0" smtClean="0">
                <a:latin typeface="+mj-ea"/>
                <a:ea typeface="+mj-ea"/>
              </a:rPr>
              <a:t>假设我们对机器（部件）进行某种改进，那么机器系统（部件）的加速比就是</a:t>
            </a:r>
            <a:endParaRPr lang="zh-CN" altLang="en-US" sz="2600" b="1" dirty="0" smtClean="0">
              <a:latin typeface="+mj-ea"/>
              <a:ea typeface="+mj-ea"/>
            </a:endParaRPr>
          </a:p>
          <a:p>
            <a:endParaRPr lang="zh-CN" altLang="en-US" sz="2600" b="1" dirty="0" smtClean="0">
              <a:latin typeface="+mj-ea"/>
              <a:ea typeface="+mj-ea"/>
            </a:endParaRPr>
          </a:p>
          <a:p>
            <a:endParaRPr lang="zh-CN" altLang="en-US" sz="2600" b="1" dirty="0" smtClean="0">
              <a:latin typeface="+mj-ea"/>
              <a:ea typeface="+mj-ea"/>
            </a:endParaRPr>
          </a:p>
          <a:p>
            <a:endParaRPr lang="zh-CN" altLang="en-US" sz="2600" b="1" dirty="0" smtClean="0">
              <a:latin typeface="+mj-ea"/>
              <a:ea typeface="+mj-ea"/>
            </a:endParaRPr>
          </a:p>
          <a:p>
            <a:endParaRPr lang="zh-CN" altLang="en-US" sz="2600" b="1" dirty="0" smtClean="0">
              <a:latin typeface="+mj-ea"/>
              <a:ea typeface="+mj-ea"/>
            </a:endParaRPr>
          </a:p>
          <a:p>
            <a:r>
              <a:rPr lang="zh-CN" altLang="en-US" sz="2600" b="1" dirty="0" smtClean="0">
                <a:latin typeface="+mj-ea"/>
                <a:ea typeface="+mj-ea"/>
              </a:rPr>
              <a:t>核心概念：时间</a:t>
            </a:r>
            <a:endParaRPr lang="zh-CN" altLang="en-US" sz="2600" b="1" dirty="0" smtClean="0">
              <a:latin typeface="+mj-ea"/>
              <a:ea typeface="+mj-ea"/>
            </a:endParaRPr>
          </a:p>
          <a:p>
            <a:r>
              <a:rPr lang="zh-CN" altLang="en-US" sz="2600" b="1" dirty="0" smtClean="0">
                <a:latin typeface="+mj-ea"/>
                <a:ea typeface="+mj-ea"/>
              </a:rPr>
              <a:t>系统加速比告诉我们改进后的机器比改进前快多少 </a:t>
            </a:r>
            <a:endParaRPr lang="zh-CN" altLang="en-US" sz="2600" b="1" dirty="0" smtClean="0">
              <a:latin typeface="+mj-ea"/>
              <a:ea typeface="+mj-ea"/>
            </a:endParaRPr>
          </a:p>
        </p:txBody>
      </p:sp>
      <p:graphicFrame>
        <p:nvGraphicFramePr>
          <p:cNvPr id="92164" name="Object 4"/>
          <p:cNvGraphicFramePr>
            <a:graphicFrameLocks noChangeAspect="1"/>
          </p:cNvGraphicFramePr>
          <p:nvPr/>
        </p:nvGraphicFramePr>
        <p:xfrm>
          <a:off x="971600" y="2996952"/>
          <a:ext cx="7397172" cy="936104"/>
        </p:xfrm>
        <a:graphic>
          <a:graphicData uri="http://schemas.openxmlformats.org/presentationml/2006/ole">
            <mc:AlternateContent xmlns:mc="http://schemas.openxmlformats.org/markup-compatibility/2006">
              <mc:Choice xmlns:v="urn:schemas-microsoft-com:vml" Requires="v">
                <p:oleObj spid="_x0000_s4130" name="公式" r:id="rId1" imgW="3124200" imgH="469900" progId="Equation.3">
                  <p:embed/>
                </p:oleObj>
              </mc:Choice>
              <mc:Fallback>
                <p:oleObj name="公式" r:id="rId1" imgW="3124200" imgH="469900" progId="Equation.3">
                  <p:embed/>
                  <p:pic>
                    <p:nvPicPr>
                      <p:cNvPr id="0" name="图片 4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996952"/>
                        <a:ext cx="7397172" cy="936104"/>
                      </a:xfrm>
                      <a:prstGeom prst="rect">
                        <a:avLst/>
                      </a:prstGeom>
                      <a:noFill/>
                      <a:ln>
                        <a:noFill/>
                      </a:ln>
                      <a:effec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1"/>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a:t>
            </a:r>
            <a:endParaRPr kumimoji="1" lang="zh-CN" altLang="en-US" sz="3600" b="1" dirty="0">
              <a:latin typeface="+mj-ea"/>
              <a:cs typeface="+mn-cs"/>
            </a:endParaRPr>
          </a:p>
        </p:txBody>
      </p:sp>
      <p:sp>
        <p:nvSpPr>
          <p:cNvPr id="93187" name="Rectangle 32"/>
          <p:cNvSpPr>
            <a:spLocks noGrp="1" noChangeArrowheads="1"/>
          </p:cNvSpPr>
          <p:nvPr>
            <p:ph type="body" idx="4294967295"/>
          </p:nvPr>
        </p:nvSpPr>
        <p:spPr/>
        <p:txBody>
          <a:bodyPr/>
          <a:lstStyle/>
          <a:p>
            <a:r>
              <a:rPr lang="zh-CN" altLang="en-US" sz="2400" b="1" dirty="0" smtClean="0">
                <a:latin typeface="+mj-ea"/>
                <a:ea typeface="+mj-ea"/>
              </a:rPr>
              <a:t>系统加速比依赖于两个因素</a:t>
            </a:r>
            <a:endParaRPr lang="zh-CN" altLang="en-US" sz="2400" b="1" dirty="0" smtClean="0">
              <a:latin typeface="+mj-ea"/>
              <a:ea typeface="+mj-ea"/>
            </a:endParaRPr>
          </a:p>
          <a:p>
            <a:pPr lvl="1"/>
            <a:r>
              <a:rPr lang="zh-CN" altLang="en-US" sz="2400" b="1" dirty="0" smtClean="0">
                <a:latin typeface="+mj-ea"/>
                <a:ea typeface="+mj-ea"/>
              </a:rPr>
              <a:t>“</a:t>
            </a:r>
            <a:r>
              <a:rPr lang="zh-CN" altLang="en-US" sz="2400" b="1" dirty="0" smtClean="0">
                <a:solidFill>
                  <a:srgbClr val="FF3300"/>
                </a:solidFill>
                <a:latin typeface="+mj-ea"/>
                <a:ea typeface="+mj-ea"/>
              </a:rPr>
              <a:t>可改进比例</a:t>
            </a:r>
            <a:r>
              <a:rPr lang="zh-CN" altLang="en-US" sz="2400" b="1" dirty="0" smtClean="0">
                <a:latin typeface="+mj-ea"/>
                <a:ea typeface="+mj-ea"/>
              </a:rPr>
              <a:t>”：可改进部分在原系统计算时间中所占的比例 ，它总是小于等于</a:t>
            </a:r>
            <a:r>
              <a:rPr lang="en-US" altLang="zh-CN" sz="2400" b="1" dirty="0" smtClean="0">
                <a:latin typeface="+mj-ea"/>
                <a:ea typeface="+mj-ea"/>
              </a:rPr>
              <a:t>1</a:t>
            </a:r>
            <a:r>
              <a:rPr lang="zh-CN" altLang="en-US" sz="2400" b="1" dirty="0" smtClean="0">
                <a:latin typeface="+mj-ea"/>
                <a:ea typeface="+mj-ea"/>
              </a:rPr>
              <a:t>的</a:t>
            </a:r>
            <a:endParaRPr lang="zh-CN" altLang="en-US" sz="2400" b="1" dirty="0" smtClean="0">
              <a:latin typeface="+mj-ea"/>
              <a:ea typeface="+mj-ea"/>
            </a:endParaRPr>
          </a:p>
          <a:p>
            <a:pPr lvl="2"/>
            <a:r>
              <a:rPr lang="en-US" altLang="zh-CN" b="1" dirty="0" smtClean="0">
                <a:latin typeface="+mj-ea"/>
                <a:ea typeface="+mj-ea"/>
              </a:rPr>
              <a:t>T</a:t>
            </a:r>
            <a:r>
              <a:rPr lang="en-US" altLang="zh-CN" b="1" baseline="-25000" dirty="0" smtClean="0">
                <a:latin typeface="+mj-ea"/>
                <a:ea typeface="+mj-ea"/>
              </a:rPr>
              <a:t>0</a:t>
            </a:r>
            <a:r>
              <a:rPr lang="en-US" altLang="zh-CN" b="1" dirty="0" smtClean="0">
                <a:latin typeface="+mj-ea"/>
                <a:ea typeface="+mj-ea"/>
              </a:rPr>
              <a:t>/T</a:t>
            </a:r>
            <a:r>
              <a:rPr lang="en-US" altLang="zh-CN" b="1" baseline="-25000" dirty="0" smtClean="0">
                <a:latin typeface="+mj-ea"/>
                <a:ea typeface="+mj-ea"/>
              </a:rPr>
              <a:t>1</a:t>
            </a:r>
            <a:endParaRPr lang="en-US" altLang="zh-CN" b="1" baseline="-25000" dirty="0" smtClean="0">
              <a:latin typeface="+mj-ea"/>
              <a:ea typeface="+mj-ea"/>
            </a:endParaRPr>
          </a:p>
          <a:p>
            <a:pPr lvl="1"/>
            <a:r>
              <a:rPr lang="zh-CN" altLang="en-US" sz="2400" b="1" dirty="0" smtClean="0">
                <a:latin typeface="+mj-ea"/>
                <a:ea typeface="+mj-ea"/>
              </a:rPr>
              <a:t>“</a:t>
            </a:r>
            <a:r>
              <a:rPr lang="zh-CN" altLang="en-US" sz="2400" b="1" dirty="0" smtClean="0">
                <a:solidFill>
                  <a:srgbClr val="FF3300"/>
                </a:solidFill>
                <a:latin typeface="+mj-ea"/>
                <a:ea typeface="+mj-ea"/>
              </a:rPr>
              <a:t>部件加速比</a:t>
            </a:r>
            <a:r>
              <a:rPr lang="zh-CN" altLang="en-US" sz="2400" b="1" dirty="0" smtClean="0">
                <a:latin typeface="+mj-ea"/>
                <a:ea typeface="+mj-ea"/>
              </a:rPr>
              <a:t>”可改进部分改进以后的性能提高，一般情况下它是大于</a:t>
            </a:r>
            <a:r>
              <a:rPr lang="en-US" altLang="zh-CN" sz="2400" b="1" dirty="0" smtClean="0">
                <a:latin typeface="+mj-ea"/>
                <a:ea typeface="+mj-ea"/>
              </a:rPr>
              <a:t>1</a:t>
            </a:r>
            <a:r>
              <a:rPr lang="zh-CN" altLang="en-US" sz="2400" b="1" dirty="0" smtClean="0">
                <a:latin typeface="+mj-ea"/>
                <a:ea typeface="+mj-ea"/>
              </a:rPr>
              <a:t>的</a:t>
            </a:r>
            <a:endParaRPr lang="zh-CN" altLang="en-US" sz="2400" b="1" dirty="0" smtClean="0">
              <a:latin typeface="+mj-ea"/>
              <a:ea typeface="+mj-ea"/>
            </a:endParaRPr>
          </a:p>
          <a:p>
            <a:pPr lvl="2"/>
            <a:r>
              <a:rPr lang="en-US" altLang="zh-CN" b="1" dirty="0" smtClean="0">
                <a:latin typeface="+mj-ea"/>
                <a:ea typeface="+mj-ea"/>
              </a:rPr>
              <a:t>T</a:t>
            </a:r>
            <a:r>
              <a:rPr lang="en-US" altLang="zh-CN" b="1" baseline="-25000" dirty="0" smtClean="0">
                <a:latin typeface="+mj-ea"/>
                <a:ea typeface="+mj-ea"/>
              </a:rPr>
              <a:t>1</a:t>
            </a:r>
            <a:r>
              <a:rPr lang="en-US" altLang="zh-CN" b="1" dirty="0" smtClean="0">
                <a:latin typeface="+mj-ea"/>
                <a:ea typeface="+mj-ea"/>
              </a:rPr>
              <a:t>/T</a:t>
            </a:r>
            <a:r>
              <a:rPr lang="en-US" altLang="zh-CN" b="1" baseline="-25000" dirty="0" smtClean="0">
                <a:latin typeface="+mj-ea"/>
                <a:ea typeface="+mj-ea"/>
              </a:rPr>
              <a:t>2</a:t>
            </a:r>
            <a:endParaRPr lang="en-US" altLang="zh-CN" b="1" baseline="-25000" dirty="0" smtClean="0">
              <a:latin typeface="+mj-ea"/>
              <a:ea typeface="+mj-ea"/>
            </a:endParaRPr>
          </a:p>
        </p:txBody>
      </p:sp>
      <p:grpSp>
        <p:nvGrpSpPr>
          <p:cNvPr id="93188" name="Group 29"/>
          <p:cNvGrpSpPr/>
          <p:nvPr/>
        </p:nvGrpSpPr>
        <p:grpSpPr bwMode="auto">
          <a:xfrm>
            <a:off x="1116013" y="4826272"/>
            <a:ext cx="7004050" cy="1843088"/>
            <a:chOff x="724" y="3024"/>
            <a:chExt cx="4412" cy="1161"/>
          </a:xfrm>
        </p:grpSpPr>
        <p:grpSp>
          <p:nvGrpSpPr>
            <p:cNvPr id="93189" name="Group 4"/>
            <p:cNvGrpSpPr/>
            <p:nvPr/>
          </p:nvGrpSpPr>
          <p:grpSpPr bwMode="auto">
            <a:xfrm>
              <a:off x="724" y="3024"/>
              <a:ext cx="4408" cy="261"/>
              <a:chOff x="724" y="3024"/>
              <a:chExt cx="4408" cy="232"/>
            </a:xfrm>
          </p:grpSpPr>
          <p:sp>
            <p:nvSpPr>
              <p:cNvPr id="93206" name="Rectangle 5"/>
              <p:cNvSpPr>
                <a:spLocks noChangeArrowheads="1"/>
              </p:cNvSpPr>
              <p:nvPr/>
            </p:nvSpPr>
            <p:spPr bwMode="auto">
              <a:xfrm>
                <a:off x="724" y="3024"/>
                <a:ext cx="664" cy="232"/>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3207" name="Rectangle 6"/>
              <p:cNvSpPr>
                <a:spLocks noChangeArrowheads="1"/>
              </p:cNvSpPr>
              <p:nvPr/>
            </p:nvSpPr>
            <p:spPr bwMode="auto">
              <a:xfrm>
                <a:off x="1396" y="3024"/>
                <a:ext cx="664" cy="232"/>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3208" name="Rectangle 7"/>
              <p:cNvSpPr>
                <a:spLocks noChangeArrowheads="1"/>
              </p:cNvSpPr>
              <p:nvPr/>
            </p:nvSpPr>
            <p:spPr bwMode="auto">
              <a:xfrm>
                <a:off x="2068" y="3024"/>
                <a:ext cx="664" cy="232"/>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3209" name="Rectangle 8"/>
              <p:cNvSpPr>
                <a:spLocks noChangeArrowheads="1"/>
              </p:cNvSpPr>
              <p:nvPr/>
            </p:nvSpPr>
            <p:spPr bwMode="auto">
              <a:xfrm>
                <a:off x="3412" y="3024"/>
                <a:ext cx="664" cy="232"/>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3210" name="Rectangle 9"/>
              <p:cNvSpPr>
                <a:spLocks noChangeArrowheads="1"/>
              </p:cNvSpPr>
              <p:nvPr/>
            </p:nvSpPr>
            <p:spPr bwMode="auto">
              <a:xfrm>
                <a:off x="4084" y="3024"/>
                <a:ext cx="376" cy="232"/>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3211" name="Rectangle 10"/>
              <p:cNvSpPr>
                <a:spLocks noChangeArrowheads="1"/>
              </p:cNvSpPr>
              <p:nvPr/>
            </p:nvSpPr>
            <p:spPr bwMode="auto">
              <a:xfrm>
                <a:off x="4468" y="3024"/>
                <a:ext cx="664" cy="232"/>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3212" name="Line 11"/>
              <p:cNvSpPr>
                <a:spLocks noChangeShapeType="1"/>
              </p:cNvSpPr>
              <p:nvPr/>
            </p:nvSpPr>
            <p:spPr bwMode="auto">
              <a:xfrm>
                <a:off x="2892" y="3164"/>
                <a:ext cx="312" cy="0"/>
              </a:xfrm>
              <a:prstGeom prst="line">
                <a:avLst/>
              </a:prstGeom>
              <a:noFill/>
              <a:ln w="38100" cmpd="dbl">
                <a:solidFill>
                  <a:srgbClr val="000066"/>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3190" name="Line 12"/>
            <p:cNvSpPr>
              <a:spLocks noChangeShapeType="1"/>
            </p:cNvSpPr>
            <p:nvPr/>
          </p:nvSpPr>
          <p:spPr bwMode="auto">
            <a:xfrm>
              <a:off x="724" y="3285"/>
              <a:ext cx="0" cy="843"/>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1" name="Line 13"/>
            <p:cNvSpPr>
              <a:spLocks noChangeShapeType="1"/>
            </p:cNvSpPr>
            <p:nvPr/>
          </p:nvSpPr>
          <p:spPr bwMode="auto">
            <a:xfrm>
              <a:off x="2732" y="3285"/>
              <a:ext cx="4" cy="849"/>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2" name="Line 14"/>
            <p:cNvSpPr>
              <a:spLocks noChangeShapeType="1"/>
            </p:cNvSpPr>
            <p:nvPr/>
          </p:nvSpPr>
          <p:spPr bwMode="auto">
            <a:xfrm flipH="1">
              <a:off x="1396" y="3285"/>
              <a:ext cx="0" cy="507"/>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3" name="Line 15"/>
            <p:cNvSpPr>
              <a:spLocks noChangeShapeType="1"/>
            </p:cNvSpPr>
            <p:nvPr/>
          </p:nvSpPr>
          <p:spPr bwMode="auto">
            <a:xfrm flipH="1">
              <a:off x="2064" y="3312"/>
              <a:ext cx="0" cy="507"/>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4" name="Line 16"/>
            <p:cNvSpPr>
              <a:spLocks noChangeShapeType="1"/>
            </p:cNvSpPr>
            <p:nvPr/>
          </p:nvSpPr>
          <p:spPr bwMode="auto">
            <a:xfrm>
              <a:off x="1396" y="3648"/>
              <a:ext cx="680" cy="0"/>
            </a:xfrm>
            <a:prstGeom prst="line">
              <a:avLst/>
            </a:prstGeom>
            <a:noFill/>
            <a:ln w="38100" cap="sq">
              <a:solidFill>
                <a:srgbClr val="000066"/>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5" name="Line 17"/>
            <p:cNvSpPr>
              <a:spLocks noChangeShapeType="1"/>
            </p:cNvSpPr>
            <p:nvPr/>
          </p:nvSpPr>
          <p:spPr bwMode="auto">
            <a:xfrm>
              <a:off x="724" y="4032"/>
              <a:ext cx="2008" cy="0"/>
            </a:xfrm>
            <a:prstGeom prst="line">
              <a:avLst/>
            </a:prstGeom>
            <a:noFill/>
            <a:ln w="38100" cap="sq">
              <a:solidFill>
                <a:srgbClr val="000066"/>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6" name="Text Box 19"/>
            <p:cNvSpPr txBox="1">
              <a:spLocks noChangeArrowheads="1"/>
            </p:cNvSpPr>
            <p:nvPr/>
          </p:nvSpPr>
          <p:spPr bwMode="auto">
            <a:xfrm>
              <a:off x="1488" y="3744"/>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400">
                  <a:solidFill>
                    <a:srgbClr val="000066"/>
                  </a:solidFill>
                  <a:latin typeface="Times New Roman" panose="02020603050405020304" pitchFamily="18" charset="0"/>
                </a:rPr>
                <a:t>T</a:t>
              </a:r>
              <a:r>
                <a:rPr lang="en-US" altLang="zh-CN" sz="2400" baseline="-25000">
                  <a:solidFill>
                    <a:srgbClr val="000066"/>
                  </a:solidFill>
                  <a:latin typeface="Times New Roman" panose="02020603050405020304" pitchFamily="18" charset="0"/>
                </a:rPr>
                <a:t>o</a:t>
              </a:r>
              <a:endParaRPr lang="en-US" altLang="zh-CN" sz="2400">
                <a:solidFill>
                  <a:srgbClr val="000066"/>
                </a:solidFill>
                <a:latin typeface="Times New Roman" panose="02020603050405020304" pitchFamily="18" charset="0"/>
              </a:endParaRPr>
            </a:p>
          </p:txBody>
        </p:sp>
        <p:sp>
          <p:nvSpPr>
            <p:cNvPr id="93197" name="Text Box 20"/>
            <p:cNvSpPr txBox="1">
              <a:spLocks noChangeArrowheads="1"/>
            </p:cNvSpPr>
            <p:nvPr/>
          </p:nvSpPr>
          <p:spPr bwMode="auto">
            <a:xfrm>
              <a:off x="1440" y="3336"/>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400">
                  <a:solidFill>
                    <a:srgbClr val="000066"/>
                  </a:solidFill>
                  <a:latin typeface="Times New Roman" panose="02020603050405020304" pitchFamily="18" charset="0"/>
                </a:rPr>
                <a:t>T</a:t>
              </a:r>
              <a:r>
                <a:rPr lang="en-US" altLang="zh-CN" sz="2400" baseline="-25000">
                  <a:solidFill>
                    <a:srgbClr val="000066"/>
                  </a:solidFill>
                  <a:latin typeface="Times New Roman" panose="02020603050405020304" pitchFamily="18" charset="0"/>
                </a:rPr>
                <a:t>1</a:t>
              </a:r>
              <a:endParaRPr lang="en-US" altLang="zh-CN" sz="2400">
                <a:solidFill>
                  <a:srgbClr val="000066"/>
                </a:solidFill>
                <a:latin typeface="Times New Roman" panose="02020603050405020304" pitchFamily="18" charset="0"/>
              </a:endParaRPr>
            </a:p>
          </p:txBody>
        </p:sp>
        <p:sp>
          <p:nvSpPr>
            <p:cNvPr id="93198" name="Line 21"/>
            <p:cNvSpPr>
              <a:spLocks noChangeShapeType="1"/>
            </p:cNvSpPr>
            <p:nvPr/>
          </p:nvSpPr>
          <p:spPr bwMode="auto">
            <a:xfrm flipH="1">
              <a:off x="4084" y="3309"/>
              <a:ext cx="0" cy="507"/>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199" name="Line 22"/>
            <p:cNvSpPr>
              <a:spLocks noChangeShapeType="1"/>
            </p:cNvSpPr>
            <p:nvPr/>
          </p:nvSpPr>
          <p:spPr bwMode="auto">
            <a:xfrm flipH="1">
              <a:off x="4468" y="3336"/>
              <a:ext cx="0" cy="507"/>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0" name="Line 23"/>
            <p:cNvSpPr>
              <a:spLocks noChangeShapeType="1"/>
            </p:cNvSpPr>
            <p:nvPr/>
          </p:nvSpPr>
          <p:spPr bwMode="auto">
            <a:xfrm>
              <a:off x="4084" y="3672"/>
              <a:ext cx="384" cy="0"/>
            </a:xfrm>
            <a:prstGeom prst="line">
              <a:avLst/>
            </a:prstGeom>
            <a:noFill/>
            <a:ln w="38100" cap="sq">
              <a:solidFill>
                <a:srgbClr val="000066"/>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1" name="Text Box 24"/>
            <p:cNvSpPr txBox="1">
              <a:spLocks noChangeArrowheads="1"/>
            </p:cNvSpPr>
            <p:nvPr/>
          </p:nvSpPr>
          <p:spPr bwMode="auto">
            <a:xfrm>
              <a:off x="4020" y="3348"/>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400">
                  <a:solidFill>
                    <a:srgbClr val="000066"/>
                  </a:solidFill>
                  <a:latin typeface="Times New Roman" panose="02020603050405020304" pitchFamily="18" charset="0"/>
                </a:rPr>
                <a:t>T</a:t>
              </a:r>
              <a:r>
                <a:rPr lang="en-US" altLang="zh-CN" sz="2400" baseline="-25000">
                  <a:solidFill>
                    <a:srgbClr val="000066"/>
                  </a:solidFill>
                  <a:latin typeface="Times New Roman" panose="02020603050405020304" pitchFamily="18" charset="0"/>
                </a:rPr>
                <a:t>2</a:t>
              </a:r>
              <a:endParaRPr lang="en-US" altLang="zh-CN" sz="2400">
                <a:solidFill>
                  <a:srgbClr val="000066"/>
                </a:solidFill>
                <a:latin typeface="Times New Roman" panose="02020603050405020304" pitchFamily="18" charset="0"/>
              </a:endParaRPr>
            </a:p>
          </p:txBody>
        </p:sp>
        <p:sp>
          <p:nvSpPr>
            <p:cNvPr id="93202" name="Line 25"/>
            <p:cNvSpPr>
              <a:spLocks noChangeShapeType="1"/>
            </p:cNvSpPr>
            <p:nvPr/>
          </p:nvSpPr>
          <p:spPr bwMode="auto">
            <a:xfrm>
              <a:off x="3412" y="3264"/>
              <a:ext cx="0" cy="843"/>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3" name="Line 26"/>
            <p:cNvSpPr>
              <a:spLocks noChangeShapeType="1"/>
            </p:cNvSpPr>
            <p:nvPr/>
          </p:nvSpPr>
          <p:spPr bwMode="auto">
            <a:xfrm>
              <a:off x="5132" y="3336"/>
              <a:ext cx="4" cy="849"/>
            </a:xfrm>
            <a:prstGeom prst="line">
              <a:avLst/>
            </a:prstGeom>
            <a:noFill/>
            <a:ln w="38100" cap="sq">
              <a:solidFill>
                <a:srgbClr val="0000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4" name="Line 27"/>
            <p:cNvSpPr>
              <a:spLocks noChangeShapeType="1"/>
            </p:cNvSpPr>
            <p:nvPr/>
          </p:nvSpPr>
          <p:spPr bwMode="auto">
            <a:xfrm>
              <a:off x="3412" y="4011"/>
              <a:ext cx="1720" cy="0"/>
            </a:xfrm>
            <a:prstGeom prst="line">
              <a:avLst/>
            </a:prstGeom>
            <a:noFill/>
            <a:ln w="38100" cap="sq">
              <a:solidFill>
                <a:srgbClr val="000066"/>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5" name="Text Box 28"/>
            <p:cNvSpPr txBox="1">
              <a:spLocks noChangeArrowheads="1"/>
            </p:cNvSpPr>
            <p:nvPr/>
          </p:nvSpPr>
          <p:spPr bwMode="auto">
            <a:xfrm>
              <a:off x="4020" y="3744"/>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spcBef>
                  <a:spcPct val="50000"/>
                </a:spcBef>
              </a:pPr>
              <a:r>
                <a:rPr lang="en-US" altLang="zh-CN" sz="2400">
                  <a:solidFill>
                    <a:srgbClr val="000066"/>
                  </a:solidFill>
                  <a:latin typeface="Times New Roman" panose="02020603050405020304" pitchFamily="18" charset="0"/>
                </a:rPr>
                <a:t>T</a:t>
              </a:r>
              <a:r>
                <a:rPr lang="en-US" altLang="zh-CN" sz="2400" baseline="-25000">
                  <a:solidFill>
                    <a:srgbClr val="000066"/>
                  </a:solidFill>
                  <a:latin typeface="Times New Roman" panose="02020603050405020304" pitchFamily="18" charset="0"/>
                </a:rPr>
                <a:t>e</a:t>
              </a:r>
              <a:endParaRPr lang="en-US" altLang="zh-CN" sz="2400">
                <a:solidFill>
                  <a:srgbClr val="000066"/>
                </a:solidFill>
                <a:latin typeface="Times New Roman" panose="02020603050405020304" pitchFamily="18" charset="0"/>
              </a:endParaRPr>
            </a:p>
          </p:txBody>
        </p:sp>
      </p:gr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的系统执行时间</a:t>
            </a:r>
            <a:endParaRPr kumimoji="1" lang="zh-CN" altLang="en-US" sz="3600" b="1" dirty="0">
              <a:latin typeface="+mj-ea"/>
              <a:cs typeface="+mn-cs"/>
            </a:endParaRPr>
          </a:p>
        </p:txBody>
      </p:sp>
      <p:sp>
        <p:nvSpPr>
          <p:cNvPr id="94211" name="Rectangle 3"/>
          <p:cNvSpPr>
            <a:spLocks noGrp="1" noChangeArrowheads="1"/>
          </p:cNvSpPr>
          <p:nvPr>
            <p:ph type="body" idx="4294967295"/>
          </p:nvPr>
        </p:nvSpPr>
        <p:spPr/>
        <p:txBody>
          <a:bodyPr/>
          <a:lstStyle/>
          <a:p>
            <a:r>
              <a:rPr lang="zh-CN" altLang="en-US" sz="2600" dirty="0" smtClean="0">
                <a:latin typeface="+mj-ea"/>
                <a:ea typeface="+mj-ea"/>
              </a:rPr>
              <a:t>部件改进后，系统的总执行时间等于不可改进部分的执行时间加上可改进部分改进后的执行时间，即：</a:t>
            </a:r>
            <a:endParaRPr lang="zh-CN" altLang="en-US" sz="2600" dirty="0" smtClean="0">
              <a:latin typeface="+mj-ea"/>
              <a:ea typeface="+mj-ea"/>
            </a:endParaRPr>
          </a:p>
          <a:p>
            <a:endParaRPr lang="zh-CN" altLang="en-US" sz="2000" dirty="0" smtClean="0">
              <a:latin typeface="Verdana" panose="020B0604030504040204" pitchFamily="34" charset="0"/>
              <a:ea typeface="华文中宋" panose="02010600040101010101" pitchFamily="2" charset="-122"/>
            </a:endParaRPr>
          </a:p>
          <a:p>
            <a:r>
              <a:rPr lang="zh-CN" altLang="en-US" sz="2000" dirty="0" smtClean="0">
                <a:latin typeface="Verdana" panose="020B0604030504040204" pitchFamily="34" charset="0"/>
                <a:ea typeface="华文中宋" panose="02010600040101010101" pitchFamily="2" charset="-122"/>
              </a:rPr>
              <a:t>总执行时间</a:t>
            </a:r>
            <a:r>
              <a:rPr lang="zh-CN" altLang="en-US" sz="2000" baseline="-25000" dirty="0" smtClean="0">
                <a:latin typeface="Verdana" panose="020B0604030504040204" pitchFamily="34" charset="0"/>
                <a:ea typeface="华文中宋" panose="02010600040101010101" pitchFamily="2" charset="-122"/>
              </a:rPr>
              <a:t>改进后</a:t>
            </a:r>
            <a:endParaRPr lang="zh-CN" altLang="en-US" sz="2000" baseline="-250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endParaRPr lang="en-US" altLang="zh-CN" sz="20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endParaRPr lang="en-US" altLang="zh-CN" sz="20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r>
              <a:rPr lang="en-US" altLang="zh-CN" sz="2000" dirty="0" smtClean="0">
                <a:latin typeface="Verdana" panose="020B0604030504040204" pitchFamily="34" charset="0"/>
                <a:ea typeface="华文中宋" panose="02010600040101010101" pitchFamily="2" charset="-122"/>
              </a:rPr>
              <a:t>=</a:t>
            </a:r>
            <a:r>
              <a:rPr lang="zh-CN" altLang="en-US" sz="2000" dirty="0" smtClean="0">
                <a:latin typeface="Verdana" panose="020B0604030504040204" pitchFamily="34" charset="0"/>
                <a:ea typeface="华文中宋" panose="02010600040101010101" pitchFamily="2" charset="-122"/>
              </a:rPr>
              <a:t>（</a:t>
            </a:r>
            <a:r>
              <a:rPr lang="en-US" altLang="zh-CN" sz="2000" dirty="0" smtClean="0">
                <a:latin typeface="Verdana" panose="020B0604030504040204" pitchFamily="34" charset="0"/>
                <a:ea typeface="华文中宋" panose="02010600040101010101" pitchFamily="2" charset="-122"/>
              </a:rPr>
              <a:t>1-</a:t>
            </a:r>
            <a:r>
              <a:rPr lang="zh-CN" altLang="en-US" sz="2000" dirty="0" smtClean="0">
                <a:latin typeface="Verdana" panose="020B0604030504040204" pitchFamily="34" charset="0"/>
                <a:ea typeface="华文中宋" panose="02010600040101010101" pitchFamily="2" charset="-122"/>
              </a:rPr>
              <a:t>可改进比例）</a:t>
            </a:r>
            <a:r>
              <a:rPr lang="zh-CN" altLang="en-US" sz="2000" dirty="0" smtClean="0">
                <a:latin typeface="Verdana" panose="020B0604030504040204" pitchFamily="34" charset="0"/>
                <a:ea typeface="华文中宋" panose="02010600040101010101" pitchFamily="2" charset="-122"/>
                <a:sym typeface="Symbol" panose="05050102010706020507" pitchFamily="18" charset="2"/>
              </a:rPr>
              <a:t></a:t>
            </a:r>
            <a:r>
              <a:rPr lang="zh-CN" altLang="en-US" sz="2000" dirty="0" smtClean="0">
                <a:latin typeface="Verdana" panose="020B0604030504040204" pitchFamily="34" charset="0"/>
                <a:ea typeface="华文中宋" panose="02010600040101010101" pitchFamily="2" charset="-122"/>
              </a:rPr>
              <a:t>总执行时间</a:t>
            </a:r>
            <a:r>
              <a:rPr lang="zh-CN" altLang="en-US" sz="2000" baseline="-25000" dirty="0" smtClean="0">
                <a:latin typeface="Verdana" panose="020B0604030504040204" pitchFamily="34" charset="0"/>
                <a:ea typeface="华文中宋" panose="02010600040101010101" pitchFamily="2" charset="-122"/>
              </a:rPr>
              <a:t>改进前</a:t>
            </a:r>
            <a:r>
              <a:rPr lang="en-US" altLang="zh-CN" sz="2000" dirty="0" smtClean="0">
                <a:latin typeface="Verdana" panose="020B0604030504040204" pitchFamily="34" charset="0"/>
                <a:ea typeface="华文中宋" panose="02010600040101010101" pitchFamily="2" charset="-122"/>
              </a:rPr>
              <a:t>+ </a:t>
            </a:r>
            <a:endParaRPr lang="en-US" altLang="zh-CN" sz="2000" dirty="0" smtClean="0">
              <a:latin typeface="Verdana" panose="020B0604030504040204" pitchFamily="34" charset="0"/>
              <a:ea typeface="华文中宋" panose="02010600040101010101" pitchFamily="2" charset="-122"/>
            </a:endParaRPr>
          </a:p>
          <a:p>
            <a:endParaRPr lang="en-US" altLang="zh-CN" sz="2000" dirty="0" smtClean="0">
              <a:latin typeface="Verdana" panose="020B0604030504040204" pitchFamily="34" charset="0"/>
              <a:ea typeface="华文中宋" panose="02010600040101010101" pitchFamily="2" charset="-122"/>
            </a:endParaRPr>
          </a:p>
          <a:p>
            <a:endParaRPr lang="en-US" altLang="zh-CN" sz="2000" dirty="0" smtClean="0">
              <a:latin typeface="Verdana" panose="020B0604030504040204" pitchFamily="34" charset="0"/>
              <a:ea typeface="华文中宋" panose="02010600040101010101" pitchFamily="2" charset="-122"/>
            </a:endParaRPr>
          </a:p>
          <a:p>
            <a:pPr>
              <a:buFont typeface="Wingdings" panose="05000000000000000000" pitchFamily="2" charset="2"/>
              <a:buNone/>
            </a:pPr>
            <a:r>
              <a:rPr lang="en-US" altLang="zh-CN" sz="2000" dirty="0" smtClean="0">
                <a:latin typeface="Verdana" panose="020B0604030504040204" pitchFamily="34" charset="0"/>
                <a:ea typeface="华文中宋" panose="02010600040101010101" pitchFamily="2" charset="-122"/>
              </a:rPr>
              <a:t>= </a:t>
            </a:r>
            <a:r>
              <a:rPr lang="zh-CN" altLang="en-US" sz="2000" dirty="0" smtClean="0">
                <a:latin typeface="Verdana" panose="020B0604030504040204" pitchFamily="34" charset="0"/>
                <a:ea typeface="华文中宋" panose="02010600040101010101" pitchFamily="2" charset="-122"/>
              </a:rPr>
              <a:t>总执行时间</a:t>
            </a:r>
            <a:r>
              <a:rPr lang="zh-CN" altLang="en-US" sz="2000" baseline="-25000" dirty="0" smtClean="0">
                <a:latin typeface="Verdana" panose="020B0604030504040204" pitchFamily="34" charset="0"/>
                <a:ea typeface="华文中宋" panose="02010600040101010101" pitchFamily="2" charset="-122"/>
              </a:rPr>
              <a:t>改进前</a:t>
            </a:r>
            <a:r>
              <a:rPr lang="zh-CN" altLang="en-US" sz="2000" dirty="0" smtClean="0">
                <a:latin typeface="Verdana" panose="020B0604030504040204" pitchFamily="34" charset="0"/>
                <a:ea typeface="华文中宋" panose="02010600040101010101" pitchFamily="2" charset="-122"/>
              </a:rPr>
              <a:t> </a:t>
            </a:r>
            <a:r>
              <a:rPr lang="zh-CN" altLang="en-US" sz="2000" dirty="0" smtClean="0">
                <a:latin typeface="Verdana" panose="020B0604030504040204" pitchFamily="34" charset="0"/>
                <a:ea typeface="华文中宋" panose="02010600040101010101" pitchFamily="2" charset="-122"/>
                <a:sym typeface="Symbol" panose="05050102010706020507" pitchFamily="18" charset="2"/>
              </a:rPr>
              <a:t></a:t>
            </a:r>
            <a:r>
              <a:rPr lang="zh-CN" altLang="en-US" sz="2000" dirty="0" smtClean="0">
                <a:latin typeface="Verdana" panose="020B0604030504040204" pitchFamily="34" charset="0"/>
                <a:ea typeface="华文中宋" panose="02010600040101010101" pitchFamily="2" charset="-122"/>
              </a:rPr>
              <a:t> </a:t>
            </a:r>
            <a:r>
              <a:rPr lang="en-US" altLang="zh-CN" sz="2000" dirty="0" smtClean="0">
                <a:latin typeface="Verdana" panose="020B0604030504040204" pitchFamily="34" charset="0"/>
                <a:ea typeface="华文中宋" panose="02010600040101010101" pitchFamily="2" charset="-122"/>
              </a:rPr>
              <a:t>[</a:t>
            </a:r>
            <a:r>
              <a:rPr lang="zh-CN" altLang="en-US" sz="2000" dirty="0" smtClean="0">
                <a:latin typeface="Verdana" panose="020B0604030504040204" pitchFamily="34" charset="0"/>
                <a:ea typeface="华文中宋" panose="02010600040101010101" pitchFamily="2" charset="-122"/>
              </a:rPr>
              <a:t>（</a:t>
            </a:r>
            <a:r>
              <a:rPr lang="en-US" altLang="zh-CN" sz="2000" dirty="0" smtClean="0">
                <a:latin typeface="Verdana" panose="020B0604030504040204" pitchFamily="34" charset="0"/>
                <a:ea typeface="华文中宋" panose="02010600040101010101" pitchFamily="2" charset="-122"/>
              </a:rPr>
              <a:t>1-</a:t>
            </a:r>
            <a:r>
              <a:rPr lang="zh-CN" altLang="en-US" sz="2000" dirty="0" smtClean="0">
                <a:latin typeface="Verdana" panose="020B0604030504040204" pitchFamily="34" charset="0"/>
                <a:ea typeface="华文中宋" panose="02010600040101010101" pitchFamily="2" charset="-122"/>
              </a:rPr>
              <a:t>可改进比例）</a:t>
            </a:r>
            <a:r>
              <a:rPr lang="en-US" altLang="zh-CN" sz="2000" dirty="0" smtClean="0">
                <a:latin typeface="Verdana" panose="020B0604030504040204" pitchFamily="34" charset="0"/>
                <a:ea typeface="华文中宋" panose="02010600040101010101" pitchFamily="2" charset="-122"/>
              </a:rPr>
              <a:t>+                   ] </a:t>
            </a:r>
            <a:endParaRPr lang="en-US" altLang="zh-CN" sz="2000" dirty="0" smtClean="0">
              <a:latin typeface="Verdana" panose="020B0604030504040204" pitchFamily="34" charset="0"/>
              <a:ea typeface="华文中宋" panose="02010600040101010101" pitchFamily="2" charset="-122"/>
            </a:endParaRPr>
          </a:p>
        </p:txBody>
      </p:sp>
      <p:sp>
        <p:nvSpPr>
          <p:cNvPr id="942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4213" name="Object 4"/>
          <p:cNvGraphicFramePr>
            <a:graphicFrameLocks noChangeAspect="1"/>
          </p:cNvGraphicFramePr>
          <p:nvPr/>
        </p:nvGraphicFramePr>
        <p:xfrm>
          <a:off x="5004048" y="3717032"/>
          <a:ext cx="3600450" cy="790575"/>
        </p:xfrm>
        <a:graphic>
          <a:graphicData uri="http://schemas.openxmlformats.org/presentationml/2006/ole">
            <mc:AlternateContent xmlns:mc="http://schemas.openxmlformats.org/markup-compatibility/2006">
              <mc:Choice xmlns:v="urn:schemas-microsoft-com:vml" Requires="v">
                <p:oleObj spid="_x0000_s5182" name="公式" r:id="rId1" imgW="1778000" imgH="393700" progId="Equation.3">
                  <p:embed/>
                </p:oleObj>
              </mc:Choice>
              <mc:Fallback>
                <p:oleObj name="公式" r:id="rId1" imgW="1778000" imgH="393700" progId="Equation.3">
                  <p:embed/>
                  <p:pic>
                    <p:nvPicPr>
                      <p:cNvPr id="0" name="图片 5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3717032"/>
                        <a:ext cx="36004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4" name="Rectangle 7"/>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4215" name="Object 6"/>
          <p:cNvGraphicFramePr>
            <a:graphicFrameLocks noChangeAspect="1"/>
          </p:cNvGraphicFramePr>
          <p:nvPr/>
        </p:nvGraphicFramePr>
        <p:xfrm>
          <a:off x="5364088" y="4869160"/>
          <a:ext cx="1439862" cy="749300"/>
        </p:xfrm>
        <a:graphic>
          <a:graphicData uri="http://schemas.openxmlformats.org/presentationml/2006/ole">
            <mc:AlternateContent xmlns:mc="http://schemas.openxmlformats.org/markup-compatibility/2006">
              <mc:Choice xmlns:v="urn:schemas-microsoft-com:vml" Requires="v">
                <p:oleObj spid="_x0000_s5183" name="公式" r:id="rId3" imgW="737235" imgH="381635" progId="Equation.3">
                  <p:embed/>
                </p:oleObj>
              </mc:Choice>
              <mc:Fallback>
                <p:oleObj name="公式" r:id="rId3" imgW="737235" imgH="381635" progId="Equation.3">
                  <p:embed/>
                  <p:pic>
                    <p:nvPicPr>
                      <p:cNvPr id="0" name="图片 51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4869160"/>
                        <a:ext cx="1439862"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idx="4294967295"/>
          </p:nvPr>
        </p:nvSpPr>
        <p:spPr/>
        <p:txBody>
          <a:bodyPr>
            <a:normAutofit/>
          </a:bodyPr>
          <a:lstStyle/>
          <a:p>
            <a:pPr eaLnBrk="1" hangingPunct="1"/>
            <a:r>
              <a:rPr kumimoji="1" lang="en-US" altLang="zh-CN" sz="3600" b="1" dirty="0">
                <a:latin typeface="+mj-ea"/>
                <a:cs typeface="+mn-cs"/>
              </a:rPr>
              <a:t>2.2 </a:t>
            </a:r>
            <a:r>
              <a:rPr kumimoji="1" lang="zh-CN" altLang="en-US" sz="3600" b="1" dirty="0">
                <a:latin typeface="+mj-ea"/>
                <a:cs typeface="+mn-cs"/>
              </a:rPr>
              <a:t>计算机体系结构的发展</a:t>
            </a:r>
            <a:endParaRPr kumimoji="1" lang="zh-CN" altLang="en-US" sz="3600" b="1" dirty="0">
              <a:latin typeface="+mj-ea"/>
              <a:cs typeface="+mn-cs"/>
            </a:endParaRPr>
          </a:p>
        </p:txBody>
      </p:sp>
      <p:sp>
        <p:nvSpPr>
          <p:cNvPr id="12291" name="Rectangle 5"/>
          <p:cNvSpPr>
            <a:spLocks noGrp="1" noChangeArrowheads="1"/>
          </p:cNvSpPr>
          <p:nvPr>
            <p:ph type="body" idx="4294967295"/>
          </p:nvPr>
        </p:nvSpPr>
        <p:spPr>
          <a:xfrm>
            <a:off x="539552" y="1340768"/>
            <a:ext cx="8001000" cy="4910137"/>
          </a:xfrm>
        </p:spPr>
        <p:txBody>
          <a:bodyPr>
            <a:normAutofit/>
          </a:bodyPr>
          <a:lstStyle/>
          <a:p>
            <a:pPr marL="0" indent="0" eaLnBrk="1" hangingPunct="1">
              <a:lnSpc>
                <a:spcPct val="150000"/>
              </a:lnSpc>
              <a:buNone/>
            </a:pPr>
            <a:r>
              <a:rPr lang="en-US" altLang="zh-CN" sz="2600" b="1" dirty="0" smtClean="0">
                <a:latin typeface="+mj-ea"/>
                <a:ea typeface="+mj-ea"/>
              </a:rPr>
              <a:t>2.2.1 </a:t>
            </a:r>
            <a:r>
              <a:rPr lang="zh-CN" altLang="en-US" sz="2600" b="1" dirty="0" smtClean="0">
                <a:latin typeface="+mj-ea"/>
                <a:ea typeface="+mj-ea"/>
              </a:rPr>
              <a:t>计算机分代和分型</a:t>
            </a:r>
            <a:endParaRPr lang="zh-CN" altLang="en-US" sz="2600" b="1" dirty="0" smtClean="0">
              <a:latin typeface="+mj-ea"/>
              <a:ea typeface="+mj-ea"/>
            </a:endParaRPr>
          </a:p>
          <a:p>
            <a:pPr marL="0" indent="0" eaLnBrk="1" hangingPunct="1">
              <a:lnSpc>
                <a:spcPct val="150000"/>
              </a:lnSpc>
              <a:buNone/>
            </a:pPr>
            <a:r>
              <a:rPr lang="en-US" altLang="zh-CN" sz="2600" b="1" dirty="0" smtClean="0">
                <a:latin typeface="+mj-ea"/>
                <a:ea typeface="+mj-ea"/>
              </a:rPr>
              <a:t>2.2.2 </a:t>
            </a:r>
            <a:r>
              <a:rPr lang="zh-CN" altLang="en-US" sz="2600" b="1" dirty="0" smtClean="0">
                <a:latin typeface="+mj-ea"/>
                <a:ea typeface="+mj-ea"/>
              </a:rPr>
              <a:t>软件的发展</a:t>
            </a:r>
            <a:endParaRPr lang="zh-CN" altLang="en-US" sz="2600" b="1" dirty="0" smtClean="0">
              <a:latin typeface="+mj-ea"/>
              <a:ea typeface="+mj-ea"/>
            </a:endParaRPr>
          </a:p>
          <a:p>
            <a:pPr marL="0" indent="0" eaLnBrk="1" hangingPunct="1">
              <a:lnSpc>
                <a:spcPct val="150000"/>
              </a:lnSpc>
              <a:buNone/>
            </a:pPr>
            <a:r>
              <a:rPr lang="en-US" altLang="zh-CN" sz="2600" b="1" dirty="0" smtClean="0">
                <a:latin typeface="+mj-ea"/>
                <a:ea typeface="+mj-ea"/>
              </a:rPr>
              <a:t>2.2.3 </a:t>
            </a:r>
            <a:r>
              <a:rPr lang="zh-CN" altLang="en-US" sz="2600" b="1" dirty="0" smtClean="0">
                <a:latin typeface="+mj-ea"/>
                <a:ea typeface="+mj-ea"/>
              </a:rPr>
              <a:t>应用的发展</a:t>
            </a:r>
            <a:endParaRPr lang="zh-CN" altLang="en-US" sz="2600" b="1" dirty="0" smtClean="0">
              <a:latin typeface="+mj-ea"/>
              <a:ea typeface="+mj-ea"/>
            </a:endParaRPr>
          </a:p>
          <a:p>
            <a:pPr marL="0" indent="0" eaLnBrk="1" hangingPunct="1">
              <a:lnSpc>
                <a:spcPct val="150000"/>
              </a:lnSpc>
              <a:buNone/>
            </a:pPr>
            <a:r>
              <a:rPr lang="en-US" altLang="zh-CN" sz="2600" b="1" dirty="0" smtClean="0">
                <a:latin typeface="+mj-ea"/>
                <a:ea typeface="+mj-ea"/>
              </a:rPr>
              <a:t>2.2.4 </a:t>
            </a:r>
            <a:r>
              <a:rPr lang="zh-CN" altLang="en-US" sz="2600" b="1" dirty="0" smtClean="0">
                <a:latin typeface="+mj-ea"/>
                <a:ea typeface="+mj-ea"/>
              </a:rPr>
              <a:t>相关核心技术的发展</a:t>
            </a:r>
            <a:endParaRPr lang="zh-CN" altLang="en-US" sz="2600" b="1" dirty="0" smtClean="0">
              <a:latin typeface="+mj-ea"/>
              <a:ea typeface="+mj-ea"/>
            </a:endParaRPr>
          </a:p>
          <a:p>
            <a:pPr marL="0" indent="0" eaLnBrk="1" hangingPunct="1">
              <a:lnSpc>
                <a:spcPct val="150000"/>
              </a:lnSpc>
              <a:buNone/>
            </a:pPr>
            <a:r>
              <a:rPr lang="en-US" altLang="zh-CN" sz="2600" b="1" dirty="0" smtClean="0">
                <a:latin typeface="+mj-ea"/>
                <a:ea typeface="+mj-ea"/>
              </a:rPr>
              <a:t>2.2.5 </a:t>
            </a:r>
            <a:r>
              <a:rPr lang="zh-CN" altLang="en-US" sz="2600" b="1" dirty="0" smtClean="0">
                <a:latin typeface="+mj-ea"/>
                <a:ea typeface="+mj-ea"/>
              </a:rPr>
              <a:t>体系结构的发展</a:t>
            </a:r>
            <a:endParaRPr lang="en-US" altLang="zh-CN" sz="2600" b="1" dirty="0" smtClean="0">
              <a:latin typeface="+mj-ea"/>
              <a:ea typeface="+mj-ea"/>
            </a:endParaRPr>
          </a:p>
          <a:p>
            <a:pPr marL="0" indent="0" eaLnBrk="1" hangingPunct="1">
              <a:lnSpc>
                <a:spcPct val="150000"/>
              </a:lnSpc>
              <a:buNone/>
            </a:pPr>
            <a:r>
              <a:rPr lang="en-US" altLang="zh-CN" sz="2600" b="1" dirty="0" smtClean="0">
                <a:latin typeface="+mj-ea"/>
                <a:ea typeface="+mj-ea"/>
              </a:rPr>
              <a:t>2.2.6 </a:t>
            </a:r>
            <a:r>
              <a:rPr lang="zh-CN" altLang="en-US" sz="2600" b="1" dirty="0" smtClean="0">
                <a:latin typeface="+mj-ea"/>
                <a:ea typeface="+mj-ea"/>
              </a:rPr>
              <a:t>并行处理技术的发展</a:t>
            </a:r>
            <a:endParaRPr lang="zh-CN" altLang="en-US" sz="2600" b="1" dirty="0" smtClean="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的系统加速比</a:t>
            </a:r>
            <a:endParaRPr kumimoji="1" lang="zh-CN" altLang="en-US" sz="3600" b="1" dirty="0">
              <a:latin typeface="+mj-ea"/>
              <a:cs typeface="+mn-cs"/>
            </a:endParaRPr>
          </a:p>
        </p:txBody>
      </p:sp>
      <p:sp>
        <p:nvSpPr>
          <p:cNvPr id="95235" name="Rectangle 3"/>
          <p:cNvSpPr>
            <a:spLocks noGrp="1" noChangeArrowheads="1"/>
          </p:cNvSpPr>
          <p:nvPr>
            <p:ph type="body" idx="4294967295"/>
          </p:nvPr>
        </p:nvSpPr>
        <p:spPr/>
        <p:txBody>
          <a:bodyPr>
            <a:normAutofit/>
          </a:bodyPr>
          <a:lstStyle/>
          <a:p>
            <a:r>
              <a:rPr lang="zh-CN" altLang="en-US" sz="2600" b="1" dirty="0" smtClean="0">
                <a:latin typeface="+mj-ea"/>
                <a:ea typeface="+mj-ea"/>
              </a:rPr>
              <a:t>系统加速比为改进前与改进后总执行时间之比，为：</a:t>
            </a:r>
            <a:endParaRPr lang="zh-CN" altLang="en-US" sz="2600" b="1" dirty="0" smtClean="0">
              <a:latin typeface="+mj-ea"/>
              <a:ea typeface="+mj-ea"/>
            </a:endParaRPr>
          </a:p>
          <a:p>
            <a:pPr>
              <a:buFont typeface="Wingdings" panose="05000000000000000000" pitchFamily="2" charset="2"/>
              <a:buNone/>
            </a:pPr>
            <a:r>
              <a:rPr lang="zh-CN" altLang="en-US" sz="2600" b="1" dirty="0">
                <a:latin typeface="+mj-ea"/>
                <a:ea typeface="+mj-ea"/>
              </a:rPr>
              <a:t> </a:t>
            </a:r>
            <a:r>
              <a:rPr lang="zh-CN" altLang="en-US" sz="2600" b="1" dirty="0" smtClean="0">
                <a:latin typeface="+mj-ea"/>
                <a:ea typeface="+mj-ea"/>
              </a:rPr>
              <a:t> </a:t>
            </a:r>
            <a:endParaRPr lang="en-US" altLang="zh-CN" sz="2600" b="1" dirty="0" smtClean="0">
              <a:latin typeface="+mj-ea"/>
              <a:ea typeface="+mj-ea"/>
            </a:endParaRPr>
          </a:p>
          <a:p>
            <a:pPr>
              <a:buFont typeface="Wingdings" panose="05000000000000000000" pitchFamily="2" charset="2"/>
              <a:buNone/>
            </a:pPr>
            <a:r>
              <a:rPr lang="zh-CN" altLang="en-US" sz="2600" b="1" dirty="0" smtClean="0">
                <a:latin typeface="+mj-ea"/>
                <a:ea typeface="+mj-ea"/>
              </a:rPr>
              <a:t>  系统加速比</a:t>
            </a:r>
            <a:endParaRPr lang="zh-CN" altLang="en-US" sz="2600" b="1" dirty="0" smtClean="0">
              <a:latin typeface="+mj-ea"/>
              <a:ea typeface="+mj-ea"/>
            </a:endParaRPr>
          </a:p>
          <a:p>
            <a:pPr>
              <a:buFont typeface="Wingdings" panose="05000000000000000000" pitchFamily="2" charset="2"/>
              <a:buNone/>
            </a:pPr>
            <a:endParaRPr lang="en-US" altLang="zh-CN" b="1" dirty="0" smtClean="0">
              <a:latin typeface="+mj-ea"/>
              <a:ea typeface="+mj-ea"/>
            </a:endParaRPr>
          </a:p>
          <a:p>
            <a:pPr>
              <a:buFont typeface="Wingdings" panose="05000000000000000000" pitchFamily="2" charset="2"/>
              <a:buNone/>
            </a:pPr>
            <a:r>
              <a:rPr lang="en-US" altLang="zh-CN" b="1" dirty="0" smtClean="0">
                <a:latin typeface="+mj-ea"/>
                <a:ea typeface="+mj-ea"/>
              </a:rPr>
              <a:t>		   =</a:t>
            </a:r>
            <a:endParaRPr lang="en-US" altLang="zh-CN" b="1" dirty="0" smtClean="0">
              <a:latin typeface="+mj-ea"/>
              <a:ea typeface="+mj-ea"/>
            </a:endParaRPr>
          </a:p>
          <a:p>
            <a:pPr>
              <a:buFont typeface="Wingdings" panose="05000000000000000000" pitchFamily="2" charset="2"/>
              <a:buNone/>
            </a:pPr>
            <a:endParaRPr lang="en-US" altLang="zh-CN" b="1" dirty="0" smtClean="0">
              <a:latin typeface="+mj-ea"/>
              <a:ea typeface="+mj-ea"/>
            </a:endParaRPr>
          </a:p>
          <a:p>
            <a:pPr>
              <a:buFont typeface="Wingdings" panose="05000000000000000000" pitchFamily="2" charset="2"/>
              <a:buNone/>
            </a:pPr>
            <a:r>
              <a:rPr lang="en-US" altLang="zh-CN" b="1" dirty="0" smtClean="0">
                <a:latin typeface="+mj-ea"/>
                <a:ea typeface="+mj-ea"/>
              </a:rPr>
              <a:t>		   = </a:t>
            </a:r>
            <a:endParaRPr lang="zh-CN" altLang="en-US" b="1" dirty="0" smtClean="0">
              <a:latin typeface="+mj-ea"/>
              <a:ea typeface="+mj-ea"/>
            </a:endParaRPr>
          </a:p>
        </p:txBody>
      </p:sp>
      <p:sp>
        <p:nvSpPr>
          <p:cNvPr id="9523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5237" name="Object 4"/>
          <p:cNvGraphicFramePr>
            <a:graphicFrameLocks noChangeAspect="1"/>
          </p:cNvGraphicFramePr>
          <p:nvPr/>
        </p:nvGraphicFramePr>
        <p:xfrm>
          <a:off x="2771800" y="3505268"/>
          <a:ext cx="2376810" cy="978849"/>
        </p:xfrm>
        <a:graphic>
          <a:graphicData uri="http://schemas.openxmlformats.org/presentationml/2006/ole">
            <mc:AlternateContent xmlns:mc="http://schemas.openxmlformats.org/markup-compatibility/2006">
              <mc:Choice xmlns:v="urn:schemas-microsoft-com:vml" Requires="v">
                <p:oleObj spid="_x0000_s6206" name="公式" r:id="rId1" imgW="1016635" imgH="419735" progId="Equation.3">
                  <p:embed/>
                </p:oleObj>
              </mc:Choice>
              <mc:Fallback>
                <p:oleObj name="公式" r:id="rId1" imgW="1016635" imgH="419735" progId="Equation.3">
                  <p:embed/>
                  <p:pic>
                    <p:nvPicPr>
                      <p:cNvPr id="0" name="图片 61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05268"/>
                        <a:ext cx="2376810" cy="978849"/>
                      </a:xfrm>
                      <a:prstGeom prst="rect">
                        <a:avLst/>
                      </a:prstGeom>
                      <a:noFill/>
                      <a:ln>
                        <a:noFill/>
                      </a:ln>
                    </p:spPr>
                  </p:pic>
                </p:oleObj>
              </mc:Fallback>
            </mc:AlternateContent>
          </a:graphicData>
        </a:graphic>
      </p:graphicFrame>
      <p:sp>
        <p:nvSpPr>
          <p:cNvPr id="95238"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5239" name="Object 6"/>
          <p:cNvGraphicFramePr>
            <a:graphicFrameLocks noChangeAspect="1"/>
          </p:cNvGraphicFramePr>
          <p:nvPr/>
        </p:nvGraphicFramePr>
        <p:xfrm>
          <a:off x="2771800" y="4687599"/>
          <a:ext cx="4321150" cy="1117665"/>
        </p:xfrm>
        <a:graphic>
          <a:graphicData uri="http://schemas.openxmlformats.org/presentationml/2006/ole">
            <mc:AlternateContent xmlns:mc="http://schemas.openxmlformats.org/markup-compatibility/2006">
              <mc:Choice xmlns:v="urn:schemas-microsoft-com:vml" Requires="v">
                <p:oleObj spid="_x0000_s6207" name="公式" r:id="rId3" imgW="2057400" imgH="609600" progId="Equation.3">
                  <p:embed/>
                </p:oleObj>
              </mc:Choice>
              <mc:Fallback>
                <p:oleObj name="公式" r:id="rId3" imgW="2057400" imgH="609600" progId="Equation.3">
                  <p:embed/>
                  <p:pic>
                    <p:nvPicPr>
                      <p:cNvPr id="0" name="图片 61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4687599"/>
                        <a:ext cx="4321150" cy="1117665"/>
                      </a:xfrm>
                      <a:prstGeom prst="rect">
                        <a:avLst/>
                      </a:prstGeom>
                      <a:noFill/>
                      <a:ln>
                        <a:noFill/>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p:cNvSpPr>
            <a:spLocks noGrp="1" noChangeArrowheads="1"/>
          </p:cNvSpPr>
          <p:nvPr>
            <p:ph type="title" idx="4294967295"/>
          </p:nvPr>
        </p:nvSpPr>
        <p:spPr/>
        <p:txBody>
          <a:bodyPr>
            <a:normAutofit/>
          </a:bodyPr>
          <a:lstStyle/>
          <a:p>
            <a:r>
              <a:rPr kumimoji="1" lang="en-US" altLang="zh-CN" sz="3600" b="1" dirty="0">
                <a:latin typeface="+mn-ea"/>
                <a:ea typeface="+mn-ea"/>
                <a:cs typeface="+mn-cs"/>
              </a:rPr>
              <a:t>Amdahl</a:t>
            </a:r>
            <a:r>
              <a:rPr kumimoji="1" lang="zh-CN" altLang="en-US" sz="3600" b="1" dirty="0">
                <a:latin typeface="+mn-ea"/>
                <a:ea typeface="+mn-ea"/>
                <a:cs typeface="+mn-cs"/>
              </a:rPr>
              <a:t>定律的观点</a:t>
            </a:r>
            <a:endParaRPr kumimoji="1" lang="zh-CN" altLang="en-US" sz="3600" b="1" dirty="0">
              <a:latin typeface="+mn-ea"/>
              <a:ea typeface="+mn-ea"/>
              <a:cs typeface="+mn-cs"/>
            </a:endParaRPr>
          </a:p>
        </p:txBody>
      </p:sp>
      <p:sp>
        <p:nvSpPr>
          <p:cNvPr id="96259" name="Rectangle 6"/>
          <p:cNvSpPr>
            <a:spLocks noGrp="1" noChangeArrowheads="1"/>
          </p:cNvSpPr>
          <p:nvPr>
            <p:ph type="body" idx="4294967295"/>
          </p:nvPr>
        </p:nvSpPr>
        <p:spPr>
          <a:xfrm>
            <a:off x="457200" y="1268760"/>
            <a:ext cx="8579296" cy="4857403"/>
          </a:xfrm>
        </p:spPr>
        <p:txBody>
          <a:bodyPr>
            <a:normAutofit/>
          </a:bodyPr>
          <a:lstStyle/>
          <a:p>
            <a:r>
              <a:rPr lang="zh-CN" altLang="en-US" sz="2400" dirty="0" smtClean="0">
                <a:latin typeface="Verdana" panose="020B0604030504040204" pitchFamily="34" charset="0"/>
                <a:ea typeface="华文中宋" panose="02010600040101010101" pitchFamily="2" charset="-122"/>
              </a:rPr>
              <a:t>性能增加的</a:t>
            </a:r>
            <a:r>
              <a:rPr lang="zh-CN" altLang="en-US" sz="2400" dirty="0" smtClean="0">
                <a:solidFill>
                  <a:srgbClr val="FF3300"/>
                </a:solidFill>
                <a:latin typeface="Verdana" panose="020B0604030504040204" pitchFamily="34" charset="0"/>
                <a:ea typeface="华文中宋" panose="02010600040101010101" pitchFamily="2" charset="-122"/>
              </a:rPr>
              <a:t>递减</a:t>
            </a:r>
            <a:r>
              <a:rPr lang="zh-CN" altLang="en-US" sz="2400" dirty="0" smtClean="0">
                <a:latin typeface="Verdana" panose="020B0604030504040204" pitchFamily="34" charset="0"/>
                <a:ea typeface="华文中宋" panose="02010600040101010101" pitchFamily="2" charset="-122"/>
              </a:rPr>
              <a:t>规则</a:t>
            </a:r>
            <a:endParaRPr lang="zh-CN" altLang="en-US" sz="2400" dirty="0" smtClean="0">
              <a:latin typeface="Verdana" panose="020B0604030504040204" pitchFamily="34" charset="0"/>
              <a:ea typeface="华文中宋" panose="02010600040101010101" pitchFamily="2" charset="-122"/>
            </a:endParaRPr>
          </a:p>
          <a:p>
            <a:pPr lvl="1"/>
            <a:r>
              <a:rPr lang="zh-CN" altLang="en-US" sz="2400" dirty="0" smtClean="0">
                <a:latin typeface="Verdana" panose="020B0604030504040204" pitchFamily="34" charset="0"/>
                <a:ea typeface="华文中宋" panose="02010600040101010101" pitchFamily="2" charset="-122"/>
              </a:rPr>
              <a:t>仅仅对计算机中的一部分做性能改进，则改进越多，系统获得的效果越小</a:t>
            </a:r>
            <a:endParaRPr lang="zh-CN" altLang="en-US" sz="2400" dirty="0" smtClean="0">
              <a:latin typeface="Verdana" panose="020B0604030504040204" pitchFamily="34" charset="0"/>
              <a:ea typeface="华文中宋" panose="02010600040101010101" pitchFamily="2" charset="-122"/>
            </a:endParaRPr>
          </a:p>
          <a:p>
            <a:r>
              <a:rPr lang="en-US" altLang="zh-CN" sz="2400" dirty="0" smtClean="0">
                <a:latin typeface="Verdana" panose="020B0604030504040204" pitchFamily="34" charset="0"/>
                <a:ea typeface="华文中宋" panose="02010600040101010101" pitchFamily="2" charset="-122"/>
              </a:rPr>
              <a:t>Amdahl</a:t>
            </a:r>
            <a:r>
              <a:rPr lang="zh-CN" altLang="en-US" sz="2400" dirty="0" smtClean="0">
                <a:latin typeface="Verdana" panose="020B0604030504040204" pitchFamily="34" charset="0"/>
                <a:ea typeface="华文中宋" panose="02010600040101010101" pitchFamily="2" charset="-122"/>
              </a:rPr>
              <a:t>定律的一个重要推论</a:t>
            </a:r>
            <a:endParaRPr lang="zh-CN" altLang="en-US" sz="2400" dirty="0" smtClean="0">
              <a:latin typeface="Verdana" panose="020B0604030504040204" pitchFamily="34" charset="0"/>
              <a:ea typeface="华文中宋" panose="02010600040101010101" pitchFamily="2" charset="-122"/>
            </a:endParaRPr>
          </a:p>
          <a:p>
            <a:pPr lvl="1"/>
            <a:r>
              <a:rPr lang="zh-CN" altLang="en-US" sz="2400" dirty="0" smtClean="0">
                <a:latin typeface="Verdana" panose="020B0604030504040204" pitchFamily="34" charset="0"/>
                <a:ea typeface="华文中宋" panose="02010600040101010101" pitchFamily="2" charset="-122"/>
              </a:rPr>
              <a:t>针对整个任务的一部分进行优化，则</a:t>
            </a:r>
            <a:r>
              <a:rPr lang="zh-CN" altLang="en-US" sz="2400" dirty="0" smtClean="0">
                <a:solidFill>
                  <a:srgbClr val="FF3300"/>
                </a:solidFill>
                <a:latin typeface="Verdana" panose="020B0604030504040204" pitchFamily="34" charset="0"/>
                <a:ea typeface="华文中宋" panose="02010600040101010101" pitchFamily="2" charset="-122"/>
              </a:rPr>
              <a:t>最大加速比</a:t>
            </a:r>
            <a:r>
              <a:rPr lang="zh-CN" altLang="en-US" sz="2400" dirty="0" smtClean="0">
                <a:latin typeface="Verdana" panose="020B0604030504040204" pitchFamily="34" charset="0"/>
                <a:ea typeface="华文中宋" panose="02010600040101010101" pitchFamily="2" charset="-122"/>
              </a:rPr>
              <a:t>不大于</a:t>
            </a:r>
            <a:endParaRPr lang="zh-CN" altLang="en-US" sz="2400" dirty="0" smtClean="0">
              <a:latin typeface="Verdana" panose="020B0604030504040204" pitchFamily="34" charset="0"/>
              <a:ea typeface="华文中宋" panose="02010600040101010101" pitchFamily="2" charset="-122"/>
            </a:endParaRPr>
          </a:p>
          <a:p>
            <a:pPr lvl="1"/>
            <a:endParaRPr lang="en-US" altLang="zh-CN" sz="2400" dirty="0" smtClean="0">
              <a:latin typeface="Verdana" panose="020B0604030504040204" pitchFamily="34" charset="0"/>
              <a:ea typeface="华文中宋" panose="02010600040101010101" pitchFamily="2" charset="-122"/>
            </a:endParaRPr>
          </a:p>
          <a:p>
            <a:pPr lvl="1"/>
            <a:endParaRPr lang="zh-CN" altLang="en-US" sz="2400" dirty="0" smtClean="0">
              <a:latin typeface="Verdana" panose="020B0604030504040204" pitchFamily="34" charset="0"/>
              <a:ea typeface="华文中宋" panose="02010600040101010101" pitchFamily="2" charset="-122"/>
            </a:endParaRPr>
          </a:p>
          <a:p>
            <a:r>
              <a:rPr lang="en-US" altLang="zh-CN" sz="2400" dirty="0" smtClean="0">
                <a:latin typeface="Verdana" panose="020B0604030504040204" pitchFamily="34" charset="0"/>
                <a:ea typeface="华文中宋" panose="02010600040101010101" pitchFamily="2" charset="-122"/>
              </a:rPr>
              <a:t>Amdahl</a:t>
            </a:r>
            <a:r>
              <a:rPr lang="zh-CN" altLang="en-US" sz="2400" dirty="0" smtClean="0">
                <a:latin typeface="Verdana" panose="020B0604030504040204" pitchFamily="34" charset="0"/>
                <a:ea typeface="华文中宋" panose="02010600040101010101" pitchFamily="2" charset="-122"/>
              </a:rPr>
              <a:t>定律衡量一个“好”的计算机系统</a:t>
            </a:r>
            <a:endParaRPr lang="zh-CN" altLang="en-US" sz="2400" dirty="0" smtClean="0">
              <a:latin typeface="Verdana" panose="020B0604030504040204" pitchFamily="34" charset="0"/>
              <a:ea typeface="华文中宋" panose="02010600040101010101" pitchFamily="2" charset="-122"/>
            </a:endParaRPr>
          </a:p>
          <a:p>
            <a:pPr lvl="1"/>
            <a:r>
              <a:rPr lang="zh-CN" altLang="en-US" sz="2400" dirty="0" smtClean="0">
                <a:latin typeface="Verdana" panose="020B0604030504040204" pitchFamily="34" charset="0"/>
                <a:ea typeface="华文中宋" panose="02010600040101010101" pitchFamily="2" charset="-122"/>
              </a:rPr>
              <a:t>具有高性能价格比的计算机系统是一个</a:t>
            </a:r>
            <a:r>
              <a:rPr lang="zh-CN" altLang="en-US" sz="2400" dirty="0" smtClean="0">
                <a:solidFill>
                  <a:srgbClr val="FF3300"/>
                </a:solidFill>
                <a:latin typeface="Verdana" panose="020B0604030504040204" pitchFamily="34" charset="0"/>
                <a:ea typeface="华文中宋" panose="02010600040101010101" pitchFamily="2" charset="-122"/>
              </a:rPr>
              <a:t>带宽平衡</a:t>
            </a:r>
            <a:r>
              <a:rPr lang="zh-CN" altLang="en-US" sz="2400" dirty="0" smtClean="0">
                <a:latin typeface="Verdana" panose="020B0604030504040204" pitchFamily="34" charset="0"/>
                <a:ea typeface="华文中宋" panose="02010600040101010101" pitchFamily="2" charset="-122"/>
              </a:rPr>
              <a:t>的系统，而不是看它使用的某些部件的性能</a:t>
            </a:r>
            <a:endParaRPr lang="zh-CN" altLang="en-US" sz="2400" dirty="0" smtClean="0">
              <a:latin typeface="Verdana" panose="020B0604030504040204" pitchFamily="34" charset="0"/>
              <a:ea typeface="华文中宋" panose="02010600040101010101" pitchFamily="2" charset="-122"/>
            </a:endParaRPr>
          </a:p>
        </p:txBody>
      </p:sp>
      <p:graphicFrame>
        <p:nvGraphicFramePr>
          <p:cNvPr id="96260" name="Object 4"/>
          <p:cNvGraphicFramePr>
            <a:graphicFrameLocks noChangeAspect="1"/>
          </p:cNvGraphicFramePr>
          <p:nvPr/>
        </p:nvGraphicFramePr>
        <p:xfrm>
          <a:off x="3671562" y="3429000"/>
          <a:ext cx="1908501" cy="773559"/>
        </p:xfrm>
        <a:graphic>
          <a:graphicData uri="http://schemas.openxmlformats.org/presentationml/2006/ole">
            <mc:AlternateContent xmlns:mc="http://schemas.openxmlformats.org/markup-compatibility/2006">
              <mc:Choice xmlns:v="urn:schemas-microsoft-com:vml" Requires="v">
                <p:oleObj spid="_x0000_s7201" name="公式" r:id="rId1" imgW="1028700" imgH="419100" progId="Equation.3">
                  <p:embed/>
                </p:oleObj>
              </mc:Choice>
              <mc:Fallback>
                <p:oleObj name="公式" r:id="rId1" imgW="1028700" imgH="419100" progId="Equation.3">
                  <p:embed/>
                  <p:pic>
                    <p:nvPicPr>
                      <p:cNvPr id="0" name="图片 71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562" y="3429000"/>
                        <a:ext cx="1908501" cy="773559"/>
                      </a:xfrm>
                      <a:prstGeom prst="rect">
                        <a:avLst/>
                      </a:prstGeom>
                      <a:noFill/>
                      <a:ln>
                        <a:noFill/>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定律练习</a:t>
            </a:r>
            <a:endParaRPr kumimoji="1" lang="zh-CN" altLang="en-US" sz="3600" b="1" dirty="0">
              <a:latin typeface="+mj-ea"/>
              <a:cs typeface="+mn-cs"/>
            </a:endParaRPr>
          </a:p>
        </p:txBody>
      </p:sp>
      <p:sp>
        <p:nvSpPr>
          <p:cNvPr id="97283" name="Rectangle 7"/>
          <p:cNvSpPr>
            <a:spLocks noGrp="1" noChangeArrowheads="1"/>
          </p:cNvSpPr>
          <p:nvPr>
            <p:ph type="body" idx="4294967295"/>
          </p:nvPr>
        </p:nvSpPr>
        <p:spPr/>
        <p:txBody>
          <a:bodyPr>
            <a:normAutofit/>
          </a:bodyPr>
          <a:lstStyle/>
          <a:p>
            <a:pPr>
              <a:lnSpc>
                <a:spcPct val="140000"/>
              </a:lnSpc>
              <a:buFont typeface="Wingdings" panose="05000000000000000000" pitchFamily="2" charset="2"/>
              <a:buNone/>
            </a:pPr>
            <a:r>
              <a:rPr lang="zh-CN" altLang="en-US" sz="2600" b="1" dirty="0" smtClean="0">
                <a:latin typeface="+mj-ea"/>
                <a:ea typeface="+mj-ea"/>
              </a:rPr>
              <a:t>例</a:t>
            </a:r>
            <a:r>
              <a:rPr lang="en-US" altLang="zh-CN" sz="2600" b="1" dirty="0" smtClean="0">
                <a:latin typeface="+mj-ea"/>
                <a:ea typeface="+mj-ea"/>
              </a:rPr>
              <a:t>1</a:t>
            </a:r>
            <a:r>
              <a:rPr lang="zh-CN" altLang="en-US" sz="2600" b="1" dirty="0" smtClean="0">
                <a:latin typeface="+mj-ea"/>
                <a:ea typeface="+mj-ea"/>
              </a:rPr>
              <a:t>：假设在某程序的执行过程中，浮点操作时间占整个执行时间的</a:t>
            </a:r>
            <a:r>
              <a:rPr lang="en-US" altLang="zh-CN" sz="2600" b="1" dirty="0" smtClean="0">
                <a:latin typeface="+mj-ea"/>
                <a:ea typeface="+mj-ea"/>
              </a:rPr>
              <a:t>10%</a:t>
            </a:r>
            <a:r>
              <a:rPr lang="zh-CN" altLang="en-US" sz="2600" b="1" dirty="0" smtClean="0">
                <a:latin typeface="+mj-ea"/>
                <a:ea typeface="+mj-ea"/>
              </a:rPr>
              <a:t>，现希望对浮点操作加速。</a:t>
            </a:r>
            <a:endParaRPr lang="zh-CN" altLang="en-US" sz="2600" b="1" dirty="0" smtClean="0">
              <a:latin typeface="+mj-ea"/>
              <a:ea typeface="+mj-ea"/>
            </a:endParaRPr>
          </a:p>
          <a:p>
            <a:pPr lvl="1">
              <a:lnSpc>
                <a:spcPct val="140000"/>
              </a:lnSpc>
            </a:pPr>
            <a:r>
              <a:rPr lang="zh-CN" altLang="en-US" sz="2600" b="1" dirty="0" smtClean="0">
                <a:latin typeface="+mj-ea"/>
                <a:ea typeface="+mj-ea"/>
              </a:rPr>
              <a:t>设对浮点操作的加速比为</a:t>
            </a:r>
            <a:r>
              <a:rPr lang="en-US" altLang="zh-CN" sz="2600" b="1" dirty="0" err="1" smtClean="0">
                <a:latin typeface="+mj-ea"/>
                <a:ea typeface="+mj-ea"/>
              </a:rPr>
              <a:t>S</a:t>
            </a:r>
            <a:r>
              <a:rPr lang="en-US" altLang="zh-CN" sz="2600" b="1" baseline="-25000" dirty="0" err="1" smtClean="0">
                <a:latin typeface="+mj-ea"/>
                <a:ea typeface="+mj-ea"/>
              </a:rPr>
              <a:t>f</a:t>
            </a:r>
            <a:r>
              <a:rPr lang="zh-CN" altLang="en-US" sz="2600" b="1" dirty="0" smtClean="0">
                <a:latin typeface="+mj-ea"/>
                <a:ea typeface="+mj-ea"/>
              </a:rPr>
              <a:t>，请推导出程序总的加速比</a:t>
            </a:r>
            <a:r>
              <a:rPr lang="en-US" altLang="zh-CN" sz="2600" b="1" dirty="0" smtClean="0">
                <a:latin typeface="+mj-ea"/>
                <a:ea typeface="+mj-ea"/>
              </a:rPr>
              <a:t>S</a:t>
            </a:r>
            <a:r>
              <a:rPr lang="zh-CN" altLang="en-US" sz="2600" b="1" dirty="0" smtClean="0">
                <a:latin typeface="+mj-ea"/>
                <a:ea typeface="+mj-ea"/>
              </a:rPr>
              <a:t>和</a:t>
            </a:r>
            <a:r>
              <a:rPr lang="en-US" altLang="zh-CN" sz="2600" b="1" dirty="0" err="1" smtClean="0">
                <a:latin typeface="+mj-ea"/>
                <a:ea typeface="+mj-ea"/>
              </a:rPr>
              <a:t>S</a:t>
            </a:r>
            <a:r>
              <a:rPr lang="en-US" altLang="zh-CN" sz="2600" b="1" baseline="-25000" dirty="0" err="1" smtClean="0">
                <a:latin typeface="+mj-ea"/>
                <a:ea typeface="+mj-ea"/>
              </a:rPr>
              <a:t>f</a:t>
            </a:r>
            <a:r>
              <a:rPr lang="en-US" altLang="zh-CN" sz="2600" b="1" baseline="-25000" dirty="0" smtClean="0">
                <a:latin typeface="+mj-ea"/>
                <a:ea typeface="+mj-ea"/>
              </a:rPr>
              <a:t> </a:t>
            </a:r>
            <a:r>
              <a:rPr lang="zh-CN" altLang="en-US" sz="2600" b="1" dirty="0" smtClean="0">
                <a:latin typeface="+mj-ea"/>
                <a:ea typeface="+mj-ea"/>
              </a:rPr>
              <a:t>之间的关系表达式；</a:t>
            </a:r>
            <a:endParaRPr lang="zh-CN" altLang="en-US" sz="2600" b="1" dirty="0" smtClean="0">
              <a:latin typeface="+mj-ea"/>
              <a:ea typeface="+mj-ea"/>
            </a:endParaRPr>
          </a:p>
          <a:p>
            <a:pPr lvl="1">
              <a:lnSpc>
                <a:spcPct val="140000"/>
              </a:lnSpc>
            </a:pPr>
            <a:r>
              <a:rPr lang="zh-CN" altLang="en-US" sz="2600" b="1" dirty="0" smtClean="0">
                <a:latin typeface="+mj-ea"/>
                <a:ea typeface="+mj-ea"/>
              </a:rPr>
              <a:t>请问程序的最大加速比可达多少？</a:t>
            </a:r>
            <a:endParaRPr lang="zh-CN" altLang="en-US" sz="26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5"/>
          <p:cNvSpPr>
            <a:spLocks noGrp="1" noChangeArrowheads="1"/>
          </p:cNvSpPr>
          <p:nvPr>
            <p:ph type="title" idx="4294967295"/>
          </p:nvPr>
        </p:nvSpPr>
        <p:spPr>
          <a:xfrm>
            <a:off x="457200" y="116632"/>
            <a:ext cx="8229600" cy="1143000"/>
          </a:xfrm>
        </p:spPr>
        <p:txBody>
          <a:bodyPr>
            <a:normAutofit/>
          </a:bodyPr>
          <a:lstStyle/>
          <a:p>
            <a:r>
              <a:rPr kumimoji="1" lang="en-US" altLang="zh-CN" sz="3600" b="1" dirty="0">
                <a:latin typeface="+mj-ea"/>
                <a:cs typeface="+mn-cs"/>
              </a:rPr>
              <a:t>Amdahl</a:t>
            </a:r>
            <a:r>
              <a:rPr kumimoji="1" lang="zh-CN" altLang="en-US" sz="3600" b="1" dirty="0">
                <a:latin typeface="+mj-ea"/>
                <a:cs typeface="+mn-cs"/>
              </a:rPr>
              <a:t>定律练习</a:t>
            </a:r>
            <a:endParaRPr kumimoji="1" lang="zh-CN" altLang="en-US" sz="3600" b="1" dirty="0">
              <a:latin typeface="+mj-ea"/>
              <a:cs typeface="+mn-cs"/>
            </a:endParaRPr>
          </a:p>
        </p:txBody>
      </p:sp>
      <p:grpSp>
        <p:nvGrpSpPr>
          <p:cNvPr id="98307" name="Group 16"/>
          <p:cNvGrpSpPr/>
          <p:nvPr/>
        </p:nvGrpSpPr>
        <p:grpSpPr bwMode="auto">
          <a:xfrm>
            <a:off x="774700" y="1700213"/>
            <a:ext cx="3187700" cy="414337"/>
            <a:chOff x="724" y="3024"/>
            <a:chExt cx="2008" cy="261"/>
          </a:xfrm>
        </p:grpSpPr>
        <p:sp>
          <p:nvSpPr>
            <p:cNvPr id="98316" name="Rectangle 5"/>
            <p:cNvSpPr>
              <a:spLocks noChangeArrowheads="1"/>
            </p:cNvSpPr>
            <p:nvPr/>
          </p:nvSpPr>
          <p:spPr bwMode="auto">
            <a:xfrm>
              <a:off x="724"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8317" name="Rectangle 6"/>
            <p:cNvSpPr>
              <a:spLocks noChangeArrowheads="1"/>
            </p:cNvSpPr>
            <p:nvPr/>
          </p:nvSpPr>
          <p:spPr bwMode="auto">
            <a:xfrm>
              <a:off x="1396" y="3024"/>
              <a:ext cx="664" cy="261"/>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8318" name="Rectangle 7"/>
            <p:cNvSpPr>
              <a:spLocks noChangeArrowheads="1"/>
            </p:cNvSpPr>
            <p:nvPr/>
          </p:nvSpPr>
          <p:spPr bwMode="auto">
            <a:xfrm>
              <a:off x="2068"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grpSp>
      <p:grpSp>
        <p:nvGrpSpPr>
          <p:cNvPr id="98308" name="Group 15"/>
          <p:cNvGrpSpPr/>
          <p:nvPr/>
        </p:nvGrpSpPr>
        <p:grpSpPr bwMode="auto">
          <a:xfrm>
            <a:off x="850900" y="3148013"/>
            <a:ext cx="2730500" cy="414337"/>
            <a:chOff x="3412" y="3024"/>
            <a:chExt cx="1720" cy="261"/>
          </a:xfrm>
        </p:grpSpPr>
        <p:sp>
          <p:nvSpPr>
            <p:cNvPr id="98313" name="Rectangle 8"/>
            <p:cNvSpPr>
              <a:spLocks noChangeArrowheads="1"/>
            </p:cNvSpPr>
            <p:nvPr/>
          </p:nvSpPr>
          <p:spPr bwMode="auto">
            <a:xfrm>
              <a:off x="3412"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8314" name="Rectangle 9"/>
            <p:cNvSpPr>
              <a:spLocks noChangeArrowheads="1"/>
            </p:cNvSpPr>
            <p:nvPr/>
          </p:nvSpPr>
          <p:spPr bwMode="auto">
            <a:xfrm>
              <a:off x="4084" y="3024"/>
              <a:ext cx="376" cy="261"/>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8315" name="Rectangle 10"/>
            <p:cNvSpPr>
              <a:spLocks noChangeArrowheads="1"/>
            </p:cNvSpPr>
            <p:nvPr/>
          </p:nvSpPr>
          <p:spPr bwMode="auto">
            <a:xfrm>
              <a:off x="4468"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grpSp>
      <p:sp>
        <p:nvSpPr>
          <p:cNvPr id="98309" name="Line 11"/>
          <p:cNvSpPr>
            <a:spLocks noChangeShapeType="1"/>
          </p:cNvSpPr>
          <p:nvPr/>
        </p:nvSpPr>
        <p:spPr bwMode="auto">
          <a:xfrm>
            <a:off x="2268538" y="2462213"/>
            <a:ext cx="0" cy="457200"/>
          </a:xfrm>
          <a:prstGeom prst="line">
            <a:avLst/>
          </a:prstGeom>
          <a:noFill/>
          <a:ln w="38100" cmpd="dbl">
            <a:solidFill>
              <a:srgbClr val="000066"/>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8310" name="Object 14"/>
          <p:cNvGraphicFramePr>
            <a:graphicFrameLocks noChangeAspect="1"/>
          </p:cNvGraphicFramePr>
          <p:nvPr/>
        </p:nvGraphicFramePr>
        <p:xfrm>
          <a:off x="5364163" y="1268413"/>
          <a:ext cx="3352800" cy="4827587"/>
        </p:xfrm>
        <a:graphic>
          <a:graphicData uri="http://schemas.openxmlformats.org/presentationml/2006/ole">
            <mc:AlternateContent xmlns:mc="http://schemas.openxmlformats.org/markup-compatibility/2006">
              <mc:Choice xmlns:v="urn:schemas-microsoft-com:vml" Requires="v">
                <p:oleObj spid="_x0000_s8225" name="Microsoft 公式 3.0" r:id="rId1" imgW="1168400" imgH="1968500" progId="Equation.3">
                  <p:embed/>
                </p:oleObj>
              </mc:Choice>
              <mc:Fallback>
                <p:oleObj name="Microsoft 公式 3.0" r:id="rId1" imgW="1168400" imgH="1968500" progId="Equation.3">
                  <p:embed/>
                  <p:pic>
                    <p:nvPicPr>
                      <p:cNvPr id="0" name="图片 82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268413"/>
                        <a:ext cx="3352800" cy="4827587"/>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1" name="Text Box 18"/>
          <p:cNvSpPr txBox="1">
            <a:spLocks noChangeArrowheads="1"/>
          </p:cNvSpPr>
          <p:nvPr/>
        </p:nvSpPr>
        <p:spPr bwMode="auto">
          <a:xfrm>
            <a:off x="7019925" y="2205038"/>
            <a:ext cx="144463"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sz="1800" i="1" dirty="0">
                <a:latin typeface="Verdana" panose="020B0604030504040204" pitchFamily="34" charset="0"/>
              </a:rPr>
              <a:t>f</a:t>
            </a:r>
            <a:endParaRPr lang="en-US" altLang="zh-CN" sz="1800" i="1" dirty="0">
              <a:latin typeface="Verdana" panose="020B0604030504040204" pitchFamily="34" charset="0"/>
            </a:endParaRPr>
          </a:p>
        </p:txBody>
      </p:sp>
      <p:sp>
        <p:nvSpPr>
          <p:cNvPr id="98312" name="Text Box 16"/>
          <p:cNvSpPr txBox="1">
            <a:spLocks noChangeArrowheads="1"/>
          </p:cNvSpPr>
          <p:nvPr/>
        </p:nvSpPr>
        <p:spPr bwMode="auto">
          <a:xfrm>
            <a:off x="755650" y="4221163"/>
            <a:ext cx="4005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r>
              <a:rPr lang="en-US" altLang="zh-CN" sz="2800" i="1" dirty="0">
                <a:latin typeface="+mj-ea"/>
                <a:ea typeface="+mj-ea"/>
              </a:rPr>
              <a:t>S</a:t>
            </a:r>
            <a:r>
              <a:rPr lang="zh-CN" altLang="en-US" sz="2800" dirty="0">
                <a:latin typeface="+mj-ea"/>
                <a:ea typeface="+mj-ea"/>
              </a:rPr>
              <a:t>与</a:t>
            </a:r>
            <a:r>
              <a:rPr lang="en-US" altLang="zh-CN" sz="2800" i="1" dirty="0" err="1">
                <a:latin typeface="+mj-ea"/>
                <a:ea typeface="+mj-ea"/>
              </a:rPr>
              <a:t>S</a:t>
            </a:r>
            <a:r>
              <a:rPr lang="en-US" altLang="zh-CN" sz="2800" i="1" baseline="-25000" dirty="0" err="1">
                <a:latin typeface="+mj-ea"/>
                <a:ea typeface="+mj-ea"/>
              </a:rPr>
              <a:t>f</a:t>
            </a:r>
            <a:r>
              <a:rPr lang="zh-CN" altLang="en-US" sz="2800" dirty="0">
                <a:latin typeface="+mj-ea"/>
                <a:ea typeface="+mj-ea"/>
              </a:rPr>
              <a:t>的关系表达式为：</a:t>
            </a:r>
            <a:endParaRPr lang="zh-CN" altLang="en-US" sz="2800" dirty="0">
              <a:latin typeface="+mj-ea"/>
              <a:ea typeface="+mj-ea"/>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定律练习</a:t>
            </a:r>
            <a:endParaRPr kumimoji="1" lang="zh-CN" altLang="en-US" sz="3600" b="1" dirty="0">
              <a:latin typeface="+mj-ea"/>
              <a:cs typeface="+mn-cs"/>
            </a:endParaRPr>
          </a:p>
        </p:txBody>
      </p:sp>
      <p:grpSp>
        <p:nvGrpSpPr>
          <p:cNvPr id="99331" name="Group 16"/>
          <p:cNvGrpSpPr/>
          <p:nvPr/>
        </p:nvGrpSpPr>
        <p:grpSpPr bwMode="auto">
          <a:xfrm>
            <a:off x="774700" y="1700213"/>
            <a:ext cx="3187700" cy="414337"/>
            <a:chOff x="724" y="3024"/>
            <a:chExt cx="2008" cy="261"/>
          </a:xfrm>
        </p:grpSpPr>
        <p:sp>
          <p:nvSpPr>
            <p:cNvPr id="99340" name="Rectangle 5"/>
            <p:cNvSpPr>
              <a:spLocks noChangeArrowheads="1"/>
            </p:cNvSpPr>
            <p:nvPr/>
          </p:nvSpPr>
          <p:spPr bwMode="auto">
            <a:xfrm>
              <a:off x="724"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9341" name="Rectangle 6"/>
            <p:cNvSpPr>
              <a:spLocks noChangeArrowheads="1"/>
            </p:cNvSpPr>
            <p:nvPr/>
          </p:nvSpPr>
          <p:spPr bwMode="auto">
            <a:xfrm>
              <a:off x="1396" y="3024"/>
              <a:ext cx="664" cy="261"/>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9342" name="Rectangle 7"/>
            <p:cNvSpPr>
              <a:spLocks noChangeArrowheads="1"/>
            </p:cNvSpPr>
            <p:nvPr/>
          </p:nvSpPr>
          <p:spPr bwMode="auto">
            <a:xfrm>
              <a:off x="2068"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grpSp>
      <p:grpSp>
        <p:nvGrpSpPr>
          <p:cNvPr id="99332" name="Group 15"/>
          <p:cNvGrpSpPr/>
          <p:nvPr/>
        </p:nvGrpSpPr>
        <p:grpSpPr bwMode="auto">
          <a:xfrm>
            <a:off x="850900" y="3148013"/>
            <a:ext cx="2730500" cy="414337"/>
            <a:chOff x="3412" y="3024"/>
            <a:chExt cx="1720" cy="261"/>
          </a:xfrm>
        </p:grpSpPr>
        <p:sp>
          <p:nvSpPr>
            <p:cNvPr id="99337" name="Rectangle 8"/>
            <p:cNvSpPr>
              <a:spLocks noChangeArrowheads="1"/>
            </p:cNvSpPr>
            <p:nvPr/>
          </p:nvSpPr>
          <p:spPr bwMode="auto">
            <a:xfrm>
              <a:off x="3412"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99338" name="Rectangle 9"/>
            <p:cNvSpPr>
              <a:spLocks noChangeArrowheads="1"/>
            </p:cNvSpPr>
            <p:nvPr/>
          </p:nvSpPr>
          <p:spPr bwMode="auto">
            <a:xfrm>
              <a:off x="4084" y="3024"/>
              <a:ext cx="376" cy="261"/>
            </a:xfrm>
            <a:prstGeom prst="rect">
              <a:avLst/>
            </a:prstGeom>
            <a:solidFill>
              <a:srgbClr val="00FF00"/>
            </a:solidFill>
            <a:ln w="12700">
              <a:solidFill>
                <a:srgbClr val="000066"/>
              </a:solidFill>
              <a:miter lim="800000"/>
            </a:ln>
          </p:spPr>
          <p:txBody>
            <a:bodyPr wrap="none" anchor="ctr"/>
            <a:lstStyle/>
            <a:p>
              <a:endParaRPr lang="zh-CN" altLang="en-US" sz="1800"/>
            </a:p>
          </p:txBody>
        </p:sp>
        <p:sp>
          <p:nvSpPr>
            <p:cNvPr id="99339" name="Rectangle 10"/>
            <p:cNvSpPr>
              <a:spLocks noChangeArrowheads="1"/>
            </p:cNvSpPr>
            <p:nvPr/>
          </p:nvSpPr>
          <p:spPr bwMode="auto">
            <a:xfrm>
              <a:off x="4468" y="3024"/>
              <a:ext cx="664" cy="261"/>
            </a:xfrm>
            <a:prstGeom prst="rect">
              <a:avLst/>
            </a:prstGeom>
            <a:solidFill>
              <a:srgbClr val="FF0000"/>
            </a:solidFill>
            <a:ln w="12700">
              <a:solidFill>
                <a:srgbClr val="000066"/>
              </a:solidFill>
              <a:miter lim="800000"/>
            </a:ln>
          </p:spPr>
          <p:txBody>
            <a:bodyPr wrap="none" anchor="ctr"/>
            <a:lstStyle/>
            <a:p>
              <a:endParaRPr lang="zh-CN" altLang="en-US" sz="1800"/>
            </a:p>
          </p:txBody>
        </p:sp>
      </p:grpSp>
      <p:sp>
        <p:nvSpPr>
          <p:cNvPr id="99333" name="Line 11"/>
          <p:cNvSpPr>
            <a:spLocks noChangeShapeType="1"/>
          </p:cNvSpPr>
          <p:nvPr/>
        </p:nvSpPr>
        <p:spPr bwMode="auto">
          <a:xfrm>
            <a:off x="2268538" y="2462213"/>
            <a:ext cx="0" cy="457200"/>
          </a:xfrm>
          <a:prstGeom prst="line">
            <a:avLst/>
          </a:prstGeom>
          <a:noFill/>
          <a:ln w="38100" cmpd="dbl">
            <a:solidFill>
              <a:srgbClr val="000066"/>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9334" name="Object 17"/>
          <p:cNvGraphicFramePr>
            <a:graphicFrameLocks noChangeAspect="1"/>
          </p:cNvGraphicFramePr>
          <p:nvPr/>
        </p:nvGraphicFramePr>
        <p:xfrm>
          <a:off x="4756422" y="2564904"/>
          <a:ext cx="3187700" cy="1377950"/>
        </p:xfrm>
        <a:graphic>
          <a:graphicData uri="http://schemas.openxmlformats.org/presentationml/2006/ole">
            <mc:AlternateContent xmlns:mc="http://schemas.openxmlformats.org/markup-compatibility/2006">
              <mc:Choice xmlns:v="urn:schemas-microsoft-com:vml" Requires="v">
                <p:oleObj spid="_x0000_s9249" name="Microsoft 公式 3.0" r:id="rId1" imgW="1320800" imgH="838200" progId="Equation.3">
                  <p:embed/>
                </p:oleObj>
              </mc:Choice>
              <mc:Fallback>
                <p:oleObj name="Microsoft 公式 3.0" r:id="rId1" imgW="1320800" imgH="838200" progId="Equation.3">
                  <p:embed/>
                  <p:pic>
                    <p:nvPicPr>
                      <p:cNvPr id="0" name="图片 92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422" y="2564904"/>
                        <a:ext cx="3187700" cy="1377950"/>
                      </a:xfrm>
                      <a:prstGeom prst="rect">
                        <a:avLst/>
                      </a:prstGeom>
                      <a:noFill/>
                      <a:ln>
                        <a:noFill/>
                      </a:ln>
                      <a:effectLst/>
                    </p:spPr>
                  </p:pic>
                </p:oleObj>
              </mc:Fallback>
            </mc:AlternateContent>
          </a:graphicData>
        </a:graphic>
      </p:graphicFrame>
      <p:sp>
        <p:nvSpPr>
          <p:cNvPr id="99336" name="Text Box 15"/>
          <p:cNvSpPr txBox="1">
            <a:spLocks noChangeArrowheads="1"/>
          </p:cNvSpPr>
          <p:nvPr/>
        </p:nvSpPr>
        <p:spPr bwMode="auto">
          <a:xfrm>
            <a:off x="4355976" y="1469380"/>
            <a:ext cx="3988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r>
              <a:rPr lang="zh-CN" altLang="en-US" sz="2400" dirty="0">
                <a:latin typeface="Verdana" panose="020B0604030504040204" pitchFamily="34" charset="0"/>
              </a:rPr>
              <a:t>程序的最大加速比</a:t>
            </a:r>
            <a:r>
              <a:rPr lang="en-US" altLang="zh-CN" sz="2400" i="1" dirty="0" err="1">
                <a:latin typeface="Verdana" panose="020B0604030504040204" pitchFamily="34" charset="0"/>
              </a:rPr>
              <a:t>S</a:t>
            </a:r>
            <a:r>
              <a:rPr lang="en-US" altLang="zh-CN" sz="2400" i="1" baseline="-25000" dirty="0" err="1">
                <a:latin typeface="Verdana" panose="020B0604030504040204" pitchFamily="34" charset="0"/>
              </a:rPr>
              <a:t>max</a:t>
            </a:r>
            <a:r>
              <a:rPr lang="zh-CN" altLang="en-US" sz="2400" dirty="0">
                <a:latin typeface="Verdana" panose="020B0604030504040204" pitchFamily="34" charset="0"/>
              </a:rPr>
              <a:t>为：</a:t>
            </a:r>
            <a:endParaRPr lang="zh-CN" altLang="en-US" sz="2400" dirty="0">
              <a:latin typeface="Verdana" panose="020B0604030504040204" pitchFamily="34" charset="0"/>
            </a:endParaRP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定律练习</a:t>
            </a:r>
            <a:endParaRPr kumimoji="1" lang="zh-CN" altLang="en-US" sz="3600" b="1" dirty="0">
              <a:latin typeface="+mj-ea"/>
              <a:cs typeface="+mn-cs"/>
            </a:endParaRPr>
          </a:p>
        </p:txBody>
      </p:sp>
      <p:sp>
        <p:nvSpPr>
          <p:cNvPr id="2" name="矩形 1"/>
          <p:cNvSpPr/>
          <p:nvPr/>
        </p:nvSpPr>
        <p:spPr>
          <a:xfrm>
            <a:off x="539552" y="1628800"/>
            <a:ext cx="8136904" cy="3416320"/>
          </a:xfrm>
          <a:prstGeom prst="rect">
            <a:avLst/>
          </a:prstGeom>
        </p:spPr>
        <p:txBody>
          <a:bodyPr wrap="square">
            <a:spAutoFit/>
          </a:bodyPr>
          <a:lstStyle/>
          <a:p>
            <a:r>
              <a:rPr lang="zh-CN" altLang="en-US" sz="2400" dirty="0">
                <a:latin typeface="+mj-ea"/>
                <a:ea typeface="+mj-ea"/>
              </a:rPr>
              <a:t>例</a:t>
            </a:r>
            <a:r>
              <a:rPr lang="en-US" altLang="zh-CN" sz="2400" dirty="0">
                <a:latin typeface="+mj-ea"/>
                <a:ea typeface="+mj-ea"/>
              </a:rPr>
              <a:t>2</a:t>
            </a:r>
            <a:r>
              <a:rPr lang="zh-CN" altLang="en-US" sz="2400" dirty="0">
                <a:latin typeface="+mj-ea"/>
                <a:ea typeface="+mj-ea"/>
              </a:rPr>
              <a:t>：求平方根和浮点乘是图形应用中常用的转换，假设求平方根操作在某机器的一个基准程序中占总执行时间的</a:t>
            </a:r>
            <a:r>
              <a:rPr lang="en-US" altLang="zh-CN" sz="2400" dirty="0">
                <a:latin typeface="+mj-ea"/>
                <a:ea typeface="+mj-ea"/>
              </a:rPr>
              <a:t>20%</a:t>
            </a:r>
            <a:r>
              <a:rPr lang="zh-CN" altLang="en-US" sz="2400" dirty="0">
                <a:latin typeface="+mj-ea"/>
                <a:ea typeface="+mj-ea"/>
              </a:rPr>
              <a:t>，浮点乘操作在该程序中占总执行时间</a:t>
            </a:r>
            <a:r>
              <a:rPr lang="en-US" altLang="zh-CN" sz="2400" dirty="0">
                <a:latin typeface="+mj-ea"/>
                <a:ea typeface="+mj-ea"/>
              </a:rPr>
              <a:t>30%</a:t>
            </a:r>
            <a:r>
              <a:rPr lang="zh-CN" altLang="en-US" sz="2400" dirty="0">
                <a:latin typeface="+mj-ea"/>
                <a:ea typeface="+mj-ea"/>
              </a:rPr>
              <a:t>，现通过两种方法加速两操作</a:t>
            </a:r>
            <a:endParaRPr lang="zh-CN" altLang="en-US" sz="2400" dirty="0">
              <a:latin typeface="+mj-ea"/>
              <a:ea typeface="+mj-ea"/>
            </a:endParaRPr>
          </a:p>
          <a:p>
            <a:r>
              <a:rPr lang="zh-CN" altLang="en-US" sz="2400" dirty="0" smtClean="0">
                <a:latin typeface="+mj-ea"/>
                <a:ea typeface="+mj-ea"/>
              </a:rPr>
              <a:t>① 增加</a:t>
            </a:r>
            <a:r>
              <a:rPr lang="zh-CN" altLang="en-US" sz="2400" dirty="0">
                <a:latin typeface="+mj-ea"/>
                <a:ea typeface="+mj-ea"/>
              </a:rPr>
              <a:t>专门的硬件处理求平方根，使其执行速度为原来的</a:t>
            </a:r>
            <a:r>
              <a:rPr lang="en-US" altLang="zh-CN" sz="2400" dirty="0">
                <a:latin typeface="+mj-ea"/>
                <a:ea typeface="+mj-ea"/>
              </a:rPr>
              <a:t>10</a:t>
            </a:r>
            <a:r>
              <a:rPr lang="zh-CN" altLang="en-US" sz="2400" dirty="0">
                <a:latin typeface="+mj-ea"/>
                <a:ea typeface="+mj-ea"/>
              </a:rPr>
              <a:t>倍</a:t>
            </a:r>
            <a:endParaRPr lang="zh-CN" altLang="en-US" sz="2400" dirty="0">
              <a:latin typeface="+mj-ea"/>
              <a:ea typeface="+mj-ea"/>
            </a:endParaRPr>
          </a:p>
          <a:p>
            <a:r>
              <a:rPr lang="zh-CN" altLang="en-US" sz="2400" dirty="0" smtClean="0">
                <a:latin typeface="+mj-ea"/>
                <a:ea typeface="+mj-ea"/>
              </a:rPr>
              <a:t>② 通过</a:t>
            </a:r>
            <a:r>
              <a:rPr lang="zh-CN" altLang="en-US" sz="2400" dirty="0">
                <a:latin typeface="+mj-ea"/>
                <a:ea typeface="+mj-ea"/>
              </a:rPr>
              <a:t>调整流水线把浮点乘速度提高为原来的</a:t>
            </a:r>
            <a:r>
              <a:rPr lang="en-US" altLang="zh-CN" sz="2400" dirty="0">
                <a:latin typeface="+mj-ea"/>
                <a:ea typeface="+mj-ea"/>
              </a:rPr>
              <a:t>1.6</a:t>
            </a:r>
            <a:r>
              <a:rPr lang="zh-CN" altLang="en-US" sz="2400" dirty="0" smtClean="0">
                <a:latin typeface="+mj-ea"/>
                <a:ea typeface="+mj-ea"/>
              </a:rPr>
              <a:t>倍</a:t>
            </a:r>
            <a:endParaRPr lang="en-US" altLang="zh-CN" sz="2400" dirty="0" smtClean="0">
              <a:latin typeface="+mj-ea"/>
              <a:ea typeface="+mj-ea"/>
            </a:endParaRPr>
          </a:p>
          <a:p>
            <a:endParaRPr lang="zh-CN" altLang="en-US" sz="2400" dirty="0">
              <a:latin typeface="+mj-ea"/>
              <a:ea typeface="+mj-ea"/>
            </a:endParaRPr>
          </a:p>
          <a:p>
            <a:r>
              <a:rPr lang="zh-CN" altLang="en-US" sz="2400" dirty="0">
                <a:latin typeface="+mj-ea"/>
                <a:ea typeface="+mj-ea"/>
              </a:rPr>
              <a:t>问</a:t>
            </a:r>
            <a:r>
              <a:rPr lang="zh-CN" altLang="en-US" sz="2400" dirty="0" smtClean="0">
                <a:latin typeface="+mj-ea"/>
                <a:ea typeface="+mj-ea"/>
              </a:rPr>
              <a:t>：采用</a:t>
            </a:r>
            <a:r>
              <a:rPr lang="zh-CN" altLang="en-US" sz="2400" dirty="0">
                <a:latin typeface="+mj-ea"/>
                <a:ea typeface="+mj-ea"/>
              </a:rPr>
              <a:t>两种方法增强后此基准程序加速比是多少？</a:t>
            </a:r>
            <a:endParaRPr lang="zh-CN" altLang="en-US" sz="2400" dirty="0">
              <a:latin typeface="+mj-ea"/>
              <a:ea typeface="+mj-ea"/>
            </a:endParaRP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8"/>
          <p:cNvSpPr>
            <a:spLocks noGrp="1" noChangeArrowheads="1"/>
          </p:cNvSpPr>
          <p:nvPr>
            <p:ph type="title" idx="4294967295"/>
          </p:nvPr>
        </p:nvSpPr>
        <p:spPr/>
        <p:txBody>
          <a:bodyPr>
            <a:normAutofit/>
          </a:bodyPr>
          <a:lstStyle/>
          <a:p>
            <a:r>
              <a:rPr kumimoji="1" lang="en-US" altLang="zh-CN" sz="3600" b="1" dirty="0">
                <a:latin typeface="+mj-ea"/>
                <a:cs typeface="+mn-cs"/>
              </a:rPr>
              <a:t>Amdahl</a:t>
            </a:r>
            <a:r>
              <a:rPr kumimoji="1" lang="zh-CN" altLang="en-US" sz="3600" b="1" dirty="0">
                <a:latin typeface="+mj-ea"/>
                <a:cs typeface="+mn-cs"/>
              </a:rPr>
              <a:t>定律练习</a:t>
            </a:r>
            <a:endParaRPr kumimoji="1" lang="zh-CN" altLang="en-US" sz="3600" b="1" dirty="0">
              <a:latin typeface="+mj-ea"/>
              <a:cs typeface="+mn-cs"/>
            </a:endParaRPr>
          </a:p>
        </p:txBody>
      </p:sp>
      <p:sp>
        <p:nvSpPr>
          <p:cNvPr id="101379" name="Line 11"/>
          <p:cNvSpPr>
            <a:spLocks noChangeShapeType="1"/>
          </p:cNvSpPr>
          <p:nvPr/>
        </p:nvSpPr>
        <p:spPr bwMode="auto">
          <a:xfrm>
            <a:off x="2552700" y="2133600"/>
            <a:ext cx="0" cy="457200"/>
          </a:xfrm>
          <a:prstGeom prst="line">
            <a:avLst/>
          </a:prstGeom>
          <a:noFill/>
          <a:ln w="38100" cmpd="dbl">
            <a:solidFill>
              <a:srgbClr val="000066"/>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0" name="Rectangle 4"/>
          <p:cNvSpPr>
            <a:spLocks noChangeArrowheads="1"/>
          </p:cNvSpPr>
          <p:nvPr/>
        </p:nvSpPr>
        <p:spPr bwMode="auto">
          <a:xfrm>
            <a:off x="900113" y="1628775"/>
            <a:ext cx="1112837" cy="414338"/>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101381" name="Rectangle 5"/>
          <p:cNvSpPr>
            <a:spLocks noChangeArrowheads="1"/>
          </p:cNvSpPr>
          <p:nvPr/>
        </p:nvSpPr>
        <p:spPr bwMode="auto">
          <a:xfrm>
            <a:off x="1925638" y="1628775"/>
            <a:ext cx="1098550" cy="414338"/>
          </a:xfrm>
          <a:prstGeom prst="rect">
            <a:avLst/>
          </a:prstGeom>
          <a:solidFill>
            <a:srgbClr val="00FF00"/>
          </a:solidFill>
          <a:ln w="12700">
            <a:solidFill>
              <a:srgbClr val="000066"/>
            </a:solidFill>
            <a:miter lim="800000"/>
          </a:ln>
        </p:spPr>
        <p:txBody>
          <a:bodyPr wrap="none" anchor="ctr"/>
          <a:lstStyle/>
          <a:p>
            <a:pPr algn="ctr"/>
            <a:r>
              <a:rPr lang="en-US" altLang="zh-CN" sz="2200"/>
              <a:t>30%</a:t>
            </a:r>
            <a:endParaRPr lang="en-US" altLang="zh-CN" sz="2200"/>
          </a:p>
        </p:txBody>
      </p:sp>
      <p:sp>
        <p:nvSpPr>
          <p:cNvPr id="101382" name="Rectangle 6"/>
          <p:cNvSpPr>
            <a:spLocks noChangeArrowheads="1"/>
          </p:cNvSpPr>
          <p:nvPr/>
        </p:nvSpPr>
        <p:spPr bwMode="auto">
          <a:xfrm>
            <a:off x="3024188" y="1628775"/>
            <a:ext cx="736600" cy="414338"/>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101383" name="Rectangle 14"/>
          <p:cNvSpPr>
            <a:spLocks noChangeArrowheads="1"/>
          </p:cNvSpPr>
          <p:nvPr/>
        </p:nvSpPr>
        <p:spPr bwMode="auto">
          <a:xfrm>
            <a:off x="3760788" y="1636713"/>
            <a:ext cx="739775" cy="414337"/>
          </a:xfrm>
          <a:prstGeom prst="rect">
            <a:avLst/>
          </a:prstGeom>
          <a:solidFill>
            <a:srgbClr val="00FF00"/>
          </a:solidFill>
          <a:ln w="12700">
            <a:solidFill>
              <a:srgbClr val="000066"/>
            </a:solidFill>
            <a:miter lim="800000"/>
          </a:ln>
        </p:spPr>
        <p:txBody>
          <a:bodyPr wrap="none" anchor="ctr"/>
          <a:lstStyle/>
          <a:p>
            <a:pPr algn="ctr"/>
            <a:r>
              <a:rPr lang="en-US" altLang="zh-CN" sz="2200"/>
              <a:t>20%</a:t>
            </a:r>
            <a:endParaRPr lang="en-US" altLang="zh-CN" sz="2200"/>
          </a:p>
        </p:txBody>
      </p:sp>
      <p:sp>
        <p:nvSpPr>
          <p:cNvPr id="101384" name="Rectangle 16"/>
          <p:cNvSpPr>
            <a:spLocks noChangeArrowheads="1"/>
          </p:cNvSpPr>
          <p:nvPr/>
        </p:nvSpPr>
        <p:spPr bwMode="auto">
          <a:xfrm>
            <a:off x="900113" y="2724150"/>
            <a:ext cx="1025525" cy="414338"/>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101385" name="Rectangle 17"/>
          <p:cNvSpPr>
            <a:spLocks noChangeArrowheads="1"/>
          </p:cNvSpPr>
          <p:nvPr/>
        </p:nvSpPr>
        <p:spPr bwMode="auto">
          <a:xfrm>
            <a:off x="1925638" y="2724150"/>
            <a:ext cx="269875" cy="414338"/>
          </a:xfrm>
          <a:prstGeom prst="rect">
            <a:avLst/>
          </a:prstGeom>
          <a:solidFill>
            <a:srgbClr val="00FF00"/>
          </a:solidFill>
          <a:ln w="12700">
            <a:solidFill>
              <a:srgbClr val="000066"/>
            </a:solidFill>
            <a:miter lim="800000"/>
          </a:ln>
        </p:spPr>
        <p:txBody>
          <a:bodyPr wrap="none" anchor="ctr"/>
          <a:lstStyle/>
          <a:p>
            <a:pPr algn="ctr"/>
            <a:endParaRPr lang="zh-CN" altLang="zh-CN" sz="2200"/>
          </a:p>
        </p:txBody>
      </p:sp>
      <p:sp>
        <p:nvSpPr>
          <p:cNvPr id="101386" name="Rectangle 18"/>
          <p:cNvSpPr>
            <a:spLocks noChangeArrowheads="1"/>
          </p:cNvSpPr>
          <p:nvPr/>
        </p:nvSpPr>
        <p:spPr bwMode="auto">
          <a:xfrm>
            <a:off x="2184400" y="2724150"/>
            <a:ext cx="736600" cy="414338"/>
          </a:xfrm>
          <a:prstGeom prst="rect">
            <a:avLst/>
          </a:prstGeom>
          <a:solidFill>
            <a:srgbClr val="FF0000"/>
          </a:solidFill>
          <a:ln w="12700">
            <a:solidFill>
              <a:srgbClr val="000066"/>
            </a:solidFill>
            <a:miter lim="800000"/>
          </a:ln>
        </p:spPr>
        <p:txBody>
          <a:bodyPr wrap="none" anchor="ctr"/>
          <a:lstStyle/>
          <a:p>
            <a:endParaRPr lang="zh-CN" altLang="en-US" sz="1800"/>
          </a:p>
        </p:txBody>
      </p:sp>
      <p:sp>
        <p:nvSpPr>
          <p:cNvPr id="101387" name="Rectangle 19"/>
          <p:cNvSpPr>
            <a:spLocks noChangeArrowheads="1"/>
          </p:cNvSpPr>
          <p:nvPr/>
        </p:nvSpPr>
        <p:spPr bwMode="auto">
          <a:xfrm>
            <a:off x="2921000" y="2724150"/>
            <a:ext cx="427038" cy="414338"/>
          </a:xfrm>
          <a:prstGeom prst="rect">
            <a:avLst/>
          </a:prstGeom>
          <a:solidFill>
            <a:srgbClr val="00FF00"/>
          </a:solidFill>
          <a:ln w="12700">
            <a:solidFill>
              <a:srgbClr val="000066"/>
            </a:solidFill>
            <a:miter lim="800000"/>
          </a:ln>
        </p:spPr>
        <p:txBody>
          <a:bodyPr wrap="none" anchor="ctr"/>
          <a:lstStyle/>
          <a:p>
            <a:pPr algn="ctr"/>
            <a:endParaRPr lang="zh-CN" altLang="zh-CN" sz="2200"/>
          </a:p>
        </p:txBody>
      </p:sp>
      <p:sp>
        <p:nvSpPr>
          <p:cNvPr id="101388" name="Text Box 20"/>
          <p:cNvSpPr txBox="1">
            <a:spLocks noChangeArrowheads="1"/>
          </p:cNvSpPr>
          <p:nvPr/>
        </p:nvSpPr>
        <p:spPr bwMode="auto">
          <a:xfrm>
            <a:off x="827088" y="3500438"/>
            <a:ext cx="6335712"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400" dirty="0" smtClean="0">
                <a:latin typeface="+mj-ea"/>
                <a:ea typeface="+mj-ea"/>
              </a:rPr>
              <a:t>  加速比 </a:t>
            </a:r>
            <a:r>
              <a:rPr lang="en-US" altLang="zh-CN" sz="2400" dirty="0" smtClean="0">
                <a:latin typeface="+mj-ea"/>
                <a:ea typeface="+mj-ea"/>
              </a:rPr>
              <a:t>= </a:t>
            </a:r>
            <a:r>
              <a:rPr lang="zh-CN" altLang="en-US" sz="2400" dirty="0">
                <a:latin typeface="+mj-ea"/>
                <a:ea typeface="+mj-ea"/>
              </a:rPr>
              <a:t>增强前时间</a:t>
            </a:r>
            <a:r>
              <a:rPr lang="en-US" altLang="zh-CN" sz="2400" dirty="0">
                <a:latin typeface="+mj-ea"/>
                <a:ea typeface="+mj-ea"/>
              </a:rPr>
              <a:t>/</a:t>
            </a:r>
            <a:r>
              <a:rPr lang="zh-CN" altLang="en-US" sz="2400" dirty="0">
                <a:latin typeface="+mj-ea"/>
                <a:ea typeface="+mj-ea"/>
              </a:rPr>
              <a:t>增强后时间</a:t>
            </a:r>
            <a:endParaRPr lang="zh-CN" altLang="en-US" sz="2400" dirty="0">
              <a:latin typeface="+mj-ea"/>
              <a:ea typeface="+mj-ea"/>
            </a:endParaRPr>
          </a:p>
          <a:p>
            <a:pPr eaLnBrk="1" hangingPunct="1">
              <a:spcBef>
                <a:spcPct val="50000"/>
              </a:spcBef>
            </a:pPr>
            <a:r>
              <a:rPr lang="zh-CN" altLang="en-US" sz="2400" dirty="0">
                <a:latin typeface="+mj-ea"/>
                <a:ea typeface="+mj-ea"/>
              </a:rPr>
              <a:t>         </a:t>
            </a:r>
            <a:r>
              <a:rPr lang="en-US" altLang="zh-CN" sz="2400" dirty="0" smtClean="0">
                <a:latin typeface="+mj-ea"/>
                <a:ea typeface="+mj-ea"/>
              </a:rPr>
              <a:t>= 1</a:t>
            </a:r>
            <a:r>
              <a:rPr lang="en-US" altLang="zh-CN" sz="2400" dirty="0">
                <a:latin typeface="+mj-ea"/>
                <a:ea typeface="+mj-ea"/>
              </a:rPr>
              <a:t>/</a:t>
            </a:r>
            <a:r>
              <a:rPr lang="zh-CN" altLang="en-US" sz="2400" dirty="0">
                <a:latin typeface="+mj-ea"/>
                <a:ea typeface="+mj-ea"/>
              </a:rPr>
              <a:t>（</a:t>
            </a:r>
            <a:r>
              <a:rPr lang="en-US" altLang="zh-CN" sz="2400" dirty="0">
                <a:latin typeface="+mj-ea"/>
                <a:ea typeface="+mj-ea"/>
              </a:rPr>
              <a:t>0.5+0.2/10+0.3/1.6)</a:t>
            </a:r>
            <a:endParaRPr lang="en-US" altLang="zh-CN" sz="2400" dirty="0">
              <a:latin typeface="+mj-ea"/>
              <a:ea typeface="+mj-ea"/>
            </a:endParaRPr>
          </a:p>
          <a:p>
            <a:pPr eaLnBrk="1" hangingPunct="1">
              <a:spcBef>
                <a:spcPct val="50000"/>
              </a:spcBef>
            </a:pPr>
            <a:r>
              <a:rPr lang="en-US" altLang="zh-CN" sz="2400" dirty="0">
                <a:latin typeface="+mj-ea"/>
                <a:ea typeface="+mj-ea"/>
              </a:rPr>
              <a:t>         </a:t>
            </a:r>
            <a:r>
              <a:rPr lang="en-US" altLang="zh-CN" sz="2400" dirty="0" smtClean="0">
                <a:latin typeface="+mj-ea"/>
                <a:ea typeface="+mj-ea"/>
              </a:rPr>
              <a:t>= 1/0.7075</a:t>
            </a:r>
            <a:endParaRPr lang="en-US" altLang="zh-CN" sz="2400" dirty="0">
              <a:latin typeface="+mj-ea"/>
              <a:ea typeface="+mj-ea"/>
            </a:endParaRPr>
          </a:p>
          <a:p>
            <a:pPr eaLnBrk="1" hangingPunct="1">
              <a:spcBef>
                <a:spcPct val="50000"/>
              </a:spcBef>
            </a:pPr>
            <a:r>
              <a:rPr lang="en-US" altLang="zh-CN" sz="2400" dirty="0">
                <a:latin typeface="+mj-ea"/>
                <a:ea typeface="+mj-ea"/>
              </a:rPr>
              <a:t>         </a:t>
            </a:r>
            <a:r>
              <a:rPr lang="en-US" altLang="zh-CN" sz="2400" dirty="0" smtClean="0">
                <a:latin typeface="+mj-ea"/>
                <a:ea typeface="+mj-ea"/>
              </a:rPr>
              <a:t>= 1.41</a:t>
            </a:r>
            <a:endParaRPr lang="en-US" altLang="zh-CN" sz="2400" dirty="0">
              <a:latin typeface="+mj-ea"/>
              <a:ea typeface="+mj-ea"/>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p:cNvSpPr>
            <a:spLocks noGrp="1" noChangeArrowheads="1"/>
          </p:cNvSpPr>
          <p:nvPr>
            <p:ph type="title" idx="4294967295"/>
          </p:nvPr>
        </p:nvSpPr>
        <p:spPr/>
        <p:txBody>
          <a:bodyPr>
            <a:normAutofit/>
          </a:bodyPr>
          <a:lstStyle/>
          <a:p>
            <a:r>
              <a:rPr kumimoji="1" lang="zh-CN" altLang="en-US" sz="3600" b="1" dirty="0">
                <a:latin typeface="+mj-ea"/>
                <a:cs typeface="+mn-cs"/>
              </a:rPr>
              <a:t>程序局部性</a:t>
            </a:r>
            <a:endParaRPr kumimoji="1" lang="zh-CN" altLang="en-US" sz="3600" b="1" dirty="0">
              <a:latin typeface="+mj-ea"/>
              <a:cs typeface="+mn-cs"/>
            </a:endParaRPr>
          </a:p>
        </p:txBody>
      </p:sp>
      <p:sp>
        <p:nvSpPr>
          <p:cNvPr id="102403" name="Rectangle 7"/>
          <p:cNvSpPr>
            <a:spLocks noGrp="1" noChangeArrowheads="1"/>
          </p:cNvSpPr>
          <p:nvPr>
            <p:ph type="body" idx="4294967295"/>
          </p:nvPr>
        </p:nvSpPr>
        <p:spPr>
          <a:xfrm>
            <a:off x="323528" y="1600200"/>
            <a:ext cx="8784976" cy="4525963"/>
          </a:xfrm>
        </p:spPr>
        <p:txBody>
          <a:bodyPr>
            <a:normAutofit/>
          </a:bodyPr>
          <a:lstStyle/>
          <a:p>
            <a:pPr>
              <a:lnSpc>
                <a:spcPct val="90000"/>
              </a:lnSpc>
            </a:pPr>
            <a:r>
              <a:rPr lang="zh-CN" altLang="en-US" sz="2400" b="1" dirty="0" smtClean="0">
                <a:latin typeface="+mj-ea"/>
                <a:ea typeface="+mj-ea"/>
              </a:rPr>
              <a:t>程序访问地址的分布不是随机的，而是相对地簇聚</a:t>
            </a:r>
            <a:endParaRPr lang="zh-CN" altLang="en-US" sz="2400" b="1" dirty="0" smtClean="0">
              <a:latin typeface="+mj-ea"/>
              <a:ea typeface="+mj-ea"/>
            </a:endParaRPr>
          </a:p>
          <a:p>
            <a:pPr lvl="1">
              <a:lnSpc>
                <a:spcPct val="90000"/>
              </a:lnSpc>
            </a:pPr>
            <a:r>
              <a:rPr lang="zh-CN" altLang="en-US" sz="2400" b="1" dirty="0" smtClean="0">
                <a:latin typeface="+mj-ea"/>
                <a:ea typeface="+mj-ea"/>
              </a:rPr>
              <a:t>包括时间局部性和程序的空间局部性</a:t>
            </a:r>
            <a:endParaRPr lang="zh-CN" altLang="en-US" sz="2400" b="1" dirty="0" smtClean="0">
              <a:latin typeface="+mj-ea"/>
              <a:ea typeface="+mj-ea"/>
            </a:endParaRPr>
          </a:p>
          <a:p>
            <a:pPr>
              <a:lnSpc>
                <a:spcPct val="90000"/>
              </a:lnSpc>
            </a:pPr>
            <a:r>
              <a:rPr lang="zh-CN" altLang="en-US" sz="2400" b="1" dirty="0" smtClean="0">
                <a:latin typeface="+mj-ea"/>
                <a:ea typeface="+mj-ea"/>
              </a:rPr>
              <a:t>程序的时间局部性</a:t>
            </a:r>
            <a:endParaRPr lang="zh-CN" altLang="en-US" sz="2400" b="1" dirty="0" smtClean="0">
              <a:latin typeface="+mj-ea"/>
              <a:ea typeface="+mj-ea"/>
            </a:endParaRPr>
          </a:p>
          <a:p>
            <a:pPr lvl="1">
              <a:lnSpc>
                <a:spcPct val="90000"/>
              </a:lnSpc>
            </a:pPr>
            <a:r>
              <a:rPr lang="zh-CN" altLang="en-US" sz="2400" b="1" dirty="0" smtClean="0">
                <a:latin typeface="+mj-ea"/>
                <a:ea typeface="+mj-ea"/>
              </a:rPr>
              <a:t>程序即将用到的信息很可能就是目前正在使用的信息</a:t>
            </a:r>
            <a:endParaRPr lang="zh-CN" altLang="en-US" sz="2400" b="1" dirty="0" smtClean="0">
              <a:latin typeface="+mj-ea"/>
              <a:ea typeface="+mj-ea"/>
            </a:endParaRPr>
          </a:p>
          <a:p>
            <a:pPr>
              <a:lnSpc>
                <a:spcPct val="90000"/>
              </a:lnSpc>
            </a:pPr>
            <a:r>
              <a:rPr lang="zh-CN" altLang="en-US" sz="2400" b="1" dirty="0" smtClean="0">
                <a:latin typeface="+mj-ea"/>
                <a:ea typeface="+mj-ea"/>
              </a:rPr>
              <a:t>程序的空间局部性</a:t>
            </a:r>
            <a:endParaRPr lang="zh-CN" altLang="en-US" sz="2400" b="1" dirty="0" smtClean="0">
              <a:latin typeface="+mj-ea"/>
              <a:ea typeface="+mj-ea"/>
            </a:endParaRPr>
          </a:p>
          <a:p>
            <a:pPr lvl="1">
              <a:lnSpc>
                <a:spcPct val="90000"/>
              </a:lnSpc>
            </a:pPr>
            <a:r>
              <a:rPr lang="zh-CN" altLang="en-US" sz="2400" b="1" dirty="0" smtClean="0">
                <a:latin typeface="+mj-ea"/>
                <a:ea typeface="+mj-ea"/>
              </a:rPr>
              <a:t>程序即将用到的信息很可能与目前正在使用的信息在空间上相邻或者临近 </a:t>
            </a:r>
            <a:endParaRPr lang="zh-CN" altLang="en-US" sz="2400" b="1" dirty="0" smtClean="0">
              <a:latin typeface="+mj-ea"/>
              <a:ea typeface="+mj-ea"/>
            </a:endParaRPr>
          </a:p>
          <a:p>
            <a:pPr>
              <a:lnSpc>
                <a:spcPct val="90000"/>
              </a:lnSpc>
            </a:pPr>
            <a:r>
              <a:rPr lang="zh-CN" altLang="en-US" sz="2400" b="1" dirty="0" smtClean="0">
                <a:latin typeface="+mj-ea"/>
                <a:ea typeface="+mj-ea"/>
              </a:rPr>
              <a:t>其他局部性</a:t>
            </a:r>
            <a:endParaRPr lang="zh-CN" altLang="en-US" sz="2400" b="1" dirty="0" smtClean="0">
              <a:latin typeface="+mj-ea"/>
              <a:ea typeface="+mj-ea"/>
            </a:endParaRPr>
          </a:p>
          <a:p>
            <a:pPr lvl="1">
              <a:lnSpc>
                <a:spcPct val="90000"/>
              </a:lnSpc>
            </a:pPr>
            <a:r>
              <a:rPr lang="zh-CN" altLang="en-US" sz="2400" b="1" dirty="0" smtClean="0">
                <a:latin typeface="+mj-ea"/>
                <a:ea typeface="+mj-ea"/>
              </a:rPr>
              <a:t>生产</a:t>
            </a:r>
            <a:r>
              <a:rPr lang="en-US" altLang="zh-CN" sz="2400" b="1" dirty="0" smtClean="0">
                <a:latin typeface="+mj-ea"/>
                <a:ea typeface="+mj-ea"/>
              </a:rPr>
              <a:t>-</a:t>
            </a:r>
            <a:r>
              <a:rPr lang="zh-CN" altLang="en-US" sz="2400" b="1" dirty="0" smtClean="0">
                <a:latin typeface="+mj-ea"/>
                <a:ea typeface="+mj-ea"/>
              </a:rPr>
              <a:t>消费局部性</a:t>
            </a:r>
            <a:endParaRPr lang="zh-CN" altLang="en-US" sz="24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descr="Rectangle: Click to edit Master text styles&#10;Second level&#10;Third level&#10;Fourth level&#10;Fifth level"/>
          <p:cNvSpPr>
            <a:spLocks noGrp="1" noChangeArrowheads="1"/>
          </p:cNvSpPr>
          <p:nvPr>
            <p:ph type="body" idx="1"/>
          </p:nvPr>
        </p:nvSpPr>
        <p:spPr>
          <a:xfrm>
            <a:off x="251520" y="1089948"/>
            <a:ext cx="8674993" cy="5761037"/>
          </a:xfrm>
        </p:spPr>
        <p:txBody>
          <a:bodyPr>
            <a:noAutofit/>
          </a:bodyPr>
          <a:lstStyle/>
          <a:p>
            <a:pPr marL="1085850" lvl="1" indent="-457200" eaLnBrk="1" hangingPunct="1">
              <a:lnSpc>
                <a:spcPct val="110000"/>
              </a:lnSpc>
              <a:buFont typeface="Arial" panose="020B0604020202020204" pitchFamily="34" charset="0"/>
              <a:buChar char="•"/>
            </a:pPr>
            <a:r>
              <a:rPr lang="zh-CN" altLang="en-US" sz="2600" b="1" dirty="0">
                <a:latin typeface="+mj-ea"/>
                <a:ea typeface="+mj-ea"/>
              </a:rPr>
              <a:t>执行一个程序所需的</a:t>
            </a:r>
            <a:r>
              <a:rPr lang="en-US" altLang="zh-CN" sz="2600" b="1" dirty="0">
                <a:latin typeface="+mj-ea"/>
                <a:ea typeface="+mj-ea"/>
              </a:rPr>
              <a:t>CPU</a:t>
            </a:r>
            <a:r>
              <a:rPr lang="zh-CN" altLang="en-US" sz="2600" b="1" dirty="0">
                <a:latin typeface="+mj-ea"/>
                <a:ea typeface="+mj-ea"/>
              </a:rPr>
              <a:t>时间</a:t>
            </a:r>
            <a:endParaRPr lang="zh-CN" altLang="en-US" sz="2600" b="1" dirty="0">
              <a:latin typeface="+mj-ea"/>
              <a:ea typeface="+mj-ea"/>
            </a:endParaRPr>
          </a:p>
          <a:p>
            <a:pPr marL="1085850" lvl="1" indent="-457200" eaLnBrk="1" hangingPunct="1">
              <a:lnSpc>
                <a:spcPct val="110000"/>
              </a:lnSpc>
              <a:buFont typeface="Wingdings" panose="05000000000000000000" pitchFamily="2" charset="2"/>
              <a:buNone/>
            </a:pPr>
            <a:r>
              <a:rPr lang="en-US" altLang="zh-CN" sz="2400" b="1" dirty="0" smtClean="0">
                <a:latin typeface="+mj-ea"/>
                <a:ea typeface="+mj-ea"/>
              </a:rPr>
              <a:t>   CPU</a:t>
            </a:r>
            <a:r>
              <a:rPr lang="zh-CN" altLang="en-US" sz="2400" b="1" dirty="0">
                <a:latin typeface="+mj-ea"/>
                <a:ea typeface="+mj-ea"/>
              </a:rPr>
              <a:t>时间 </a:t>
            </a:r>
            <a:r>
              <a:rPr lang="en-US" altLang="zh-CN" sz="2400" b="1" dirty="0">
                <a:latin typeface="+mj-ea"/>
                <a:ea typeface="+mj-ea"/>
              </a:rPr>
              <a:t>= </a:t>
            </a:r>
            <a:r>
              <a:rPr lang="zh-CN" altLang="en-US" sz="2400" b="1" dirty="0">
                <a:latin typeface="+mj-ea"/>
                <a:ea typeface="+mj-ea"/>
              </a:rPr>
              <a:t>执行程序所需的时钟周期数</a:t>
            </a:r>
            <a:r>
              <a:rPr lang="en-US" altLang="zh-CN" sz="2400" b="1" dirty="0">
                <a:latin typeface="+mj-ea"/>
                <a:ea typeface="+mj-ea"/>
              </a:rPr>
              <a:t>×</a:t>
            </a:r>
            <a:r>
              <a:rPr lang="zh-CN" altLang="en-US" sz="2400" b="1" dirty="0">
                <a:latin typeface="+mj-ea"/>
                <a:ea typeface="+mj-ea"/>
              </a:rPr>
              <a:t>时钟周期时间</a:t>
            </a:r>
            <a:endParaRPr lang="zh-CN" altLang="en-US" sz="2400" b="1" dirty="0">
              <a:latin typeface="+mj-ea"/>
              <a:ea typeface="+mj-ea"/>
            </a:endParaRPr>
          </a:p>
          <a:p>
            <a:pPr marL="1085850" lvl="1" indent="-457200" eaLnBrk="1" hangingPunct="1">
              <a:lnSpc>
                <a:spcPct val="110000"/>
              </a:lnSpc>
              <a:buFont typeface="Wingdings" panose="05000000000000000000" pitchFamily="2" charset="2"/>
              <a:buNone/>
            </a:pPr>
            <a:r>
              <a:rPr lang="zh-CN" altLang="en-US" sz="2400" b="1" dirty="0" smtClean="0">
                <a:latin typeface="+mj-ea"/>
                <a:ea typeface="+mj-ea"/>
              </a:rPr>
              <a:t>   其中</a:t>
            </a:r>
            <a:r>
              <a:rPr lang="zh-CN" altLang="en-US" sz="2400" b="1" dirty="0">
                <a:latin typeface="+mj-ea"/>
                <a:ea typeface="+mj-ea"/>
              </a:rPr>
              <a:t>：时钟周期时间是系统时钟频率的倒数。</a:t>
            </a:r>
            <a:endParaRPr lang="zh-CN" altLang="en-US" sz="2400" b="1" dirty="0">
              <a:latin typeface="+mj-ea"/>
              <a:ea typeface="+mj-ea"/>
            </a:endParaRPr>
          </a:p>
          <a:p>
            <a:pPr marL="1080135" lvl="1" indent="-457200" eaLnBrk="1" hangingPunct="1">
              <a:lnSpc>
                <a:spcPct val="110000"/>
              </a:lnSpc>
              <a:buFont typeface="Arial" panose="020B0604020202020204" pitchFamily="34" charset="0"/>
              <a:buChar char="•"/>
            </a:pPr>
            <a:r>
              <a:rPr lang="zh-CN" altLang="en-US" sz="2400" b="1" dirty="0">
                <a:latin typeface="+mj-ea"/>
                <a:ea typeface="+mj-ea"/>
              </a:rPr>
              <a:t>每条指令执行的平均时钟周期数</a:t>
            </a:r>
            <a:r>
              <a:rPr lang="en-US" altLang="zh-CN" sz="2400" b="1" dirty="0" smtClean="0">
                <a:latin typeface="+mj-ea"/>
                <a:ea typeface="+mj-ea"/>
              </a:rPr>
              <a:t>CPI</a:t>
            </a:r>
            <a:endParaRPr lang="en-US" altLang="zh-CN" sz="2600" b="1" dirty="0" smtClean="0">
              <a:latin typeface="+mj-ea"/>
              <a:ea typeface="+mj-ea"/>
            </a:endParaRPr>
          </a:p>
          <a:p>
            <a:pPr marL="1080135" lvl="1" indent="-457200" eaLnBrk="1" hangingPunct="1">
              <a:lnSpc>
                <a:spcPct val="110000"/>
              </a:lnSpc>
              <a:buNone/>
            </a:pPr>
            <a:r>
              <a:rPr lang="zh-CN" altLang="en-US" sz="2600" b="1" dirty="0" smtClean="0">
                <a:latin typeface="+mj-ea"/>
                <a:ea typeface="+mj-ea"/>
              </a:rPr>
              <a:t>   </a:t>
            </a:r>
            <a:r>
              <a:rPr lang="en-US" altLang="zh-CN" sz="2400" b="1" dirty="0" smtClean="0">
                <a:latin typeface="+mj-ea"/>
                <a:ea typeface="+mj-ea"/>
              </a:rPr>
              <a:t>CPI </a:t>
            </a:r>
            <a:r>
              <a:rPr lang="en-US" altLang="zh-CN" sz="2400" b="1" dirty="0">
                <a:latin typeface="+mj-ea"/>
                <a:ea typeface="+mj-ea"/>
              </a:rPr>
              <a:t>= </a:t>
            </a:r>
            <a:r>
              <a:rPr lang="zh-CN" altLang="en-US" sz="2400" b="1" dirty="0">
                <a:latin typeface="+mj-ea"/>
                <a:ea typeface="+mj-ea"/>
              </a:rPr>
              <a:t>执行程序所需的时钟周期数／</a:t>
            </a:r>
            <a:r>
              <a:rPr lang="en-US" altLang="zh-CN" sz="2400" b="1" dirty="0" smtClean="0">
                <a:latin typeface="+mj-ea"/>
                <a:ea typeface="+mj-ea"/>
              </a:rPr>
              <a:t>IC</a:t>
            </a:r>
            <a:endParaRPr lang="en-US" altLang="zh-CN" sz="2400" b="1" dirty="0" smtClean="0">
              <a:latin typeface="+mj-ea"/>
              <a:ea typeface="+mj-ea"/>
            </a:endParaRPr>
          </a:p>
          <a:p>
            <a:pPr marL="628650" lvl="1" indent="0" eaLnBrk="1" hangingPunct="1">
              <a:lnSpc>
                <a:spcPct val="110000"/>
              </a:lnSpc>
              <a:buNone/>
            </a:pPr>
            <a:r>
              <a:rPr lang="en-US" altLang="zh-CN" sz="2400" b="1" dirty="0">
                <a:latin typeface="+mj-ea"/>
                <a:ea typeface="+mj-ea"/>
              </a:rPr>
              <a:t> </a:t>
            </a:r>
            <a:r>
              <a:rPr lang="en-US" altLang="zh-CN" sz="2400" b="1" dirty="0" smtClean="0">
                <a:latin typeface="+mj-ea"/>
                <a:ea typeface="+mj-ea"/>
              </a:rPr>
              <a:t>  IC</a:t>
            </a:r>
            <a:r>
              <a:rPr lang="zh-CN" altLang="en-US" sz="2400" b="1" dirty="0">
                <a:latin typeface="+mj-ea"/>
                <a:ea typeface="+mj-ea"/>
              </a:rPr>
              <a:t>：所执行的指令条数</a:t>
            </a:r>
            <a:endParaRPr lang="zh-CN" altLang="en-US" sz="2400" b="1" dirty="0">
              <a:latin typeface="+mj-ea"/>
              <a:ea typeface="+mj-ea"/>
            </a:endParaRPr>
          </a:p>
          <a:p>
            <a:pPr marL="1085850" lvl="1" indent="-457200" eaLnBrk="1" hangingPunct="1">
              <a:lnSpc>
                <a:spcPct val="110000"/>
              </a:lnSpc>
              <a:buFont typeface="Arial" panose="020B0604020202020204" pitchFamily="34" charset="0"/>
              <a:buChar char="•"/>
            </a:pPr>
            <a:r>
              <a:rPr lang="zh-CN" altLang="en-US" sz="2600" b="1" dirty="0">
                <a:latin typeface="+mj-ea"/>
                <a:ea typeface="+mj-ea"/>
              </a:rPr>
              <a:t>程序执行的</a:t>
            </a:r>
            <a:r>
              <a:rPr lang="en-US" altLang="zh-CN" sz="2600" b="1" dirty="0">
                <a:latin typeface="+mj-ea"/>
                <a:ea typeface="+mj-ea"/>
              </a:rPr>
              <a:t>CPU</a:t>
            </a:r>
            <a:r>
              <a:rPr lang="zh-CN" altLang="en-US" sz="2600" b="1" dirty="0">
                <a:latin typeface="+mj-ea"/>
                <a:ea typeface="+mj-ea"/>
              </a:rPr>
              <a:t>时间可以写成</a:t>
            </a:r>
            <a:endParaRPr lang="zh-CN" altLang="en-US" sz="2600" b="1" dirty="0">
              <a:latin typeface="+mj-ea"/>
              <a:ea typeface="+mj-ea"/>
            </a:endParaRPr>
          </a:p>
          <a:p>
            <a:pPr marL="628650" lvl="1" indent="0" eaLnBrk="1" hangingPunct="1">
              <a:lnSpc>
                <a:spcPct val="110000"/>
              </a:lnSpc>
              <a:buNone/>
            </a:pPr>
            <a:r>
              <a:rPr lang="zh-CN" altLang="en-US" sz="2400" b="1" dirty="0">
                <a:latin typeface="+mj-ea"/>
                <a:ea typeface="+mj-ea"/>
              </a:rPr>
              <a:t>   </a:t>
            </a:r>
            <a:r>
              <a:rPr lang="en-US" altLang="zh-CN" sz="2400" b="1" dirty="0" smtClean="0">
                <a:latin typeface="+mj-ea"/>
                <a:ea typeface="+mj-ea"/>
              </a:rPr>
              <a:t>CPU</a:t>
            </a:r>
            <a:r>
              <a:rPr lang="zh-CN" altLang="en-US" sz="2400" b="1" dirty="0">
                <a:latin typeface="+mj-ea"/>
                <a:ea typeface="+mj-ea"/>
              </a:rPr>
              <a:t>时间 </a:t>
            </a:r>
            <a:r>
              <a:rPr lang="en-US" altLang="zh-CN" sz="2400" b="1" dirty="0">
                <a:latin typeface="+mj-ea"/>
                <a:ea typeface="+mj-ea"/>
              </a:rPr>
              <a:t>= IC ×CPI ×</a:t>
            </a:r>
            <a:r>
              <a:rPr lang="zh-CN" altLang="en-US" sz="2400" b="1" dirty="0">
                <a:latin typeface="+mj-ea"/>
                <a:ea typeface="+mj-ea"/>
              </a:rPr>
              <a:t>时钟周期时间 </a:t>
            </a:r>
            <a:endParaRPr lang="en-US" altLang="zh-CN" sz="2400" b="1" dirty="0" smtClean="0">
              <a:latin typeface="+mj-ea"/>
              <a:ea typeface="+mj-ea"/>
            </a:endParaRPr>
          </a:p>
          <a:p>
            <a:pPr marL="628650" lvl="1" indent="0">
              <a:lnSpc>
                <a:spcPct val="110000"/>
              </a:lnSpc>
              <a:buNone/>
            </a:pPr>
            <a:r>
              <a:rPr lang="zh-CN" altLang="en-US" sz="2400" b="1" dirty="0" smtClean="0">
                <a:latin typeface="+mj-ea"/>
                <a:ea typeface="+mj-ea"/>
              </a:rPr>
              <a:t>   时钟</a:t>
            </a:r>
            <a:r>
              <a:rPr lang="zh-CN" altLang="en-US" sz="2400" b="1" dirty="0">
                <a:latin typeface="+mj-ea"/>
                <a:ea typeface="+mj-ea"/>
              </a:rPr>
              <a:t>周期时间：取决于硬件实现技术和计算机组</a:t>
            </a:r>
            <a:r>
              <a:rPr lang="zh-CN" altLang="en-US" sz="2400" b="1" dirty="0" smtClean="0">
                <a:latin typeface="+mj-ea"/>
                <a:ea typeface="+mj-ea"/>
              </a:rPr>
              <a:t>成</a:t>
            </a:r>
            <a:endParaRPr lang="en-US" altLang="zh-CN" sz="2400" b="1" dirty="0">
              <a:latin typeface="+mj-ea"/>
              <a:ea typeface="+mj-ea"/>
            </a:endParaRPr>
          </a:p>
          <a:p>
            <a:pPr marL="628650" lvl="1" indent="0">
              <a:lnSpc>
                <a:spcPct val="110000"/>
              </a:lnSpc>
              <a:buNone/>
            </a:pPr>
            <a:r>
              <a:rPr lang="en-US" altLang="zh-CN" sz="2400" b="1" dirty="0" smtClean="0">
                <a:latin typeface="+mj-ea"/>
                <a:ea typeface="+mj-ea"/>
              </a:rPr>
              <a:t>   CPI</a:t>
            </a:r>
            <a:r>
              <a:rPr lang="zh-CN" altLang="en-US" sz="2400" b="1" dirty="0">
                <a:latin typeface="+mj-ea"/>
                <a:ea typeface="+mj-ea"/>
              </a:rPr>
              <a:t>：取决于计算机组成和指令系统的结构；</a:t>
            </a:r>
            <a:endParaRPr lang="zh-CN" altLang="en-US" sz="2400" b="1" dirty="0">
              <a:latin typeface="+mj-ea"/>
              <a:ea typeface="+mj-ea"/>
            </a:endParaRPr>
          </a:p>
          <a:p>
            <a:pPr marL="628650" lvl="1" indent="0" eaLnBrk="1" hangingPunct="1">
              <a:lnSpc>
                <a:spcPct val="110000"/>
              </a:lnSpc>
              <a:buNone/>
            </a:pPr>
            <a:r>
              <a:rPr lang="zh-CN" altLang="en-US" sz="2400" b="1" dirty="0" smtClean="0">
                <a:latin typeface="+mj-ea"/>
                <a:ea typeface="+mj-ea"/>
              </a:rPr>
              <a:t>   </a:t>
            </a:r>
            <a:r>
              <a:rPr lang="en-US" altLang="zh-CN" sz="2400" b="1" dirty="0" smtClean="0">
                <a:latin typeface="+mj-ea"/>
                <a:ea typeface="+mj-ea"/>
              </a:rPr>
              <a:t>IC</a:t>
            </a:r>
            <a:r>
              <a:rPr lang="zh-CN" altLang="en-US" sz="2400" b="1" dirty="0">
                <a:latin typeface="+mj-ea"/>
                <a:ea typeface="+mj-ea"/>
              </a:rPr>
              <a:t>：取决于指令系统的结构和编译技术</a:t>
            </a:r>
            <a:endParaRPr lang="zh-CN" altLang="en-US" sz="2400" b="1" dirty="0">
              <a:latin typeface="+mj-ea"/>
              <a:ea typeface="+mj-ea"/>
            </a:endParaRPr>
          </a:p>
        </p:txBody>
      </p:sp>
      <p:sp>
        <p:nvSpPr>
          <p:cNvPr id="4" name="Rectangle 28"/>
          <p:cNvSpPr>
            <a:spLocks noGrp="1" noChangeArrowheads="1"/>
          </p:cNvSpPr>
          <p:nvPr>
            <p:ph type="title" idx="4294967295"/>
          </p:nvPr>
        </p:nvSpPr>
        <p:spPr>
          <a:xfrm>
            <a:off x="457200" y="-27384"/>
            <a:ext cx="8229600" cy="1143000"/>
          </a:xfrm>
        </p:spPr>
        <p:txBody>
          <a:bodyPr>
            <a:normAutofit/>
          </a:bodyPr>
          <a:lstStyle/>
          <a:p>
            <a:r>
              <a:rPr kumimoji="1" lang="en-US" altLang="zh-CN" sz="3600" b="1" dirty="0">
                <a:latin typeface="+mj-ea"/>
                <a:cs typeface="+mn-cs"/>
              </a:rPr>
              <a:t>CPU</a:t>
            </a:r>
            <a:r>
              <a:rPr kumimoji="1" lang="zh-CN" altLang="en-US" sz="3600" b="1" dirty="0">
                <a:latin typeface="+mj-ea"/>
                <a:cs typeface="+mn-cs"/>
              </a:rPr>
              <a:t>性能公式</a:t>
            </a:r>
            <a:endParaRPr kumimoji="1" lang="zh-CN" altLang="en-US" sz="3600" b="1" dirty="0">
              <a:latin typeface="+mj-ea"/>
              <a:cs typeface="+mn-cs"/>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3"/>
          <p:cNvSpPr>
            <a:spLocks noGrp="1" noChangeArrowheads="1"/>
          </p:cNvSpPr>
          <p:nvPr>
            <p:ph type="title" idx="4294967295"/>
          </p:nvPr>
        </p:nvSpPr>
        <p:spPr>
          <a:xfrm>
            <a:off x="457200" y="116632"/>
            <a:ext cx="8229600" cy="1143000"/>
          </a:xfrm>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性能公式</a:t>
            </a:r>
            <a:endParaRPr kumimoji="1" lang="zh-CN" altLang="en-US" sz="3600" b="1" dirty="0">
              <a:latin typeface="+mj-ea"/>
              <a:cs typeface="+mn-cs"/>
            </a:endParaRPr>
          </a:p>
        </p:txBody>
      </p:sp>
      <p:sp>
        <p:nvSpPr>
          <p:cNvPr id="2053" name="Rectangle 24"/>
          <p:cNvSpPr>
            <a:spLocks noGrp="1" noChangeArrowheads="1"/>
          </p:cNvSpPr>
          <p:nvPr>
            <p:ph type="body" idx="4294967295"/>
          </p:nvPr>
        </p:nvSpPr>
        <p:spPr>
          <a:xfrm>
            <a:off x="539750" y="1052513"/>
            <a:ext cx="8001000" cy="4613275"/>
          </a:xfrm>
          <a:noFill/>
        </p:spPr>
        <p:txBody>
          <a:bodyPr/>
          <a:lstStyle/>
          <a:p>
            <a:pPr eaLnBrk="1" hangingPunct="1">
              <a:lnSpc>
                <a:spcPct val="150000"/>
              </a:lnSpc>
            </a:pPr>
            <a:r>
              <a:rPr lang="zh-CN" altLang="en-US" sz="2600" dirty="0" smtClean="0">
                <a:latin typeface="Verdana" panose="020B0604030504040204" pitchFamily="34" charset="0"/>
                <a:ea typeface="华文中宋" panose="02010600040101010101" pitchFamily="2" charset="-122"/>
              </a:rPr>
              <a:t>假设计算机系统有</a:t>
            </a:r>
            <a:r>
              <a:rPr lang="en-US" altLang="zh-CN" sz="2600" i="1" dirty="0" smtClean="0">
                <a:latin typeface="Verdana" panose="020B0604030504040204" pitchFamily="34" charset="0"/>
                <a:ea typeface="华文中宋" panose="02010600040101010101" pitchFamily="2" charset="-122"/>
              </a:rPr>
              <a:t>n </a:t>
            </a:r>
            <a:r>
              <a:rPr lang="zh-CN" altLang="en-US" sz="2600" dirty="0" smtClean="0">
                <a:latin typeface="Verdana" panose="020B0604030504040204" pitchFamily="34" charset="0"/>
                <a:ea typeface="华文中宋" panose="02010600040101010101" pitchFamily="2" charset="-122"/>
              </a:rPr>
              <a:t>种指令，其中第</a:t>
            </a:r>
            <a:r>
              <a:rPr lang="en-US" altLang="zh-CN" sz="2600" i="1" dirty="0" smtClean="0">
                <a:latin typeface="Verdana" panose="020B0604030504040204" pitchFamily="34" charset="0"/>
                <a:ea typeface="华文中宋" panose="02010600040101010101" pitchFamily="2" charset="-122"/>
              </a:rPr>
              <a:t>i </a:t>
            </a:r>
            <a:r>
              <a:rPr lang="zh-CN" altLang="en-US" sz="2600" dirty="0" smtClean="0">
                <a:latin typeface="Verdana" panose="020B0604030504040204" pitchFamily="34" charset="0"/>
                <a:ea typeface="华文中宋" panose="02010600040101010101" pitchFamily="2" charset="-122"/>
              </a:rPr>
              <a:t>种指令的处理时间为</a:t>
            </a:r>
            <a:r>
              <a:rPr lang="en-US" altLang="zh-CN" sz="2600" i="1" dirty="0" err="1" smtClean="0">
                <a:latin typeface="Verdana" panose="020B0604030504040204" pitchFamily="34" charset="0"/>
                <a:ea typeface="华文中宋" panose="02010600040101010101" pitchFamily="2" charset="-122"/>
              </a:rPr>
              <a:t>CPI</a:t>
            </a:r>
            <a:r>
              <a:rPr lang="en-US" altLang="zh-CN" sz="2600" i="1" baseline="-25000" dirty="0" err="1" smtClean="0">
                <a:latin typeface="Verdana" panose="020B0604030504040204" pitchFamily="34" charset="0"/>
                <a:ea typeface="华文中宋" panose="02010600040101010101" pitchFamily="2" charset="-122"/>
              </a:rPr>
              <a:t>i</a:t>
            </a:r>
            <a:r>
              <a:rPr lang="en-US" altLang="zh-CN" sz="2600" i="1" baseline="-25000" dirty="0" smtClean="0">
                <a:latin typeface="Verdana" panose="020B0604030504040204" pitchFamily="34" charset="0"/>
                <a:ea typeface="华文中宋" panose="02010600040101010101" pitchFamily="2" charset="-122"/>
              </a:rPr>
              <a:t> </a:t>
            </a:r>
            <a:r>
              <a:rPr lang="zh-CN" altLang="en-US" sz="2600" dirty="0" smtClean="0">
                <a:latin typeface="Verdana" panose="020B0604030504040204" pitchFamily="34" charset="0"/>
                <a:ea typeface="华文中宋" panose="02010600040101010101" pitchFamily="2" charset="-122"/>
              </a:rPr>
              <a:t>，在程序中第</a:t>
            </a:r>
            <a:r>
              <a:rPr lang="en-US" altLang="zh-CN" sz="2600" i="1" dirty="0" smtClean="0">
                <a:latin typeface="Verdana" panose="020B0604030504040204" pitchFamily="34" charset="0"/>
                <a:ea typeface="华文中宋" panose="02010600040101010101" pitchFamily="2" charset="-122"/>
              </a:rPr>
              <a:t>i </a:t>
            </a:r>
            <a:r>
              <a:rPr lang="zh-CN" altLang="en-US" sz="2600" dirty="0" smtClean="0">
                <a:latin typeface="Verdana" panose="020B0604030504040204" pitchFamily="34" charset="0"/>
                <a:ea typeface="华文中宋" panose="02010600040101010101" pitchFamily="2" charset="-122"/>
              </a:rPr>
              <a:t>种指令出现的次数为</a:t>
            </a:r>
            <a:r>
              <a:rPr lang="en-US" altLang="zh-CN" sz="2600" i="1" dirty="0" err="1" smtClean="0">
                <a:latin typeface="Verdana" panose="020B0604030504040204" pitchFamily="34" charset="0"/>
                <a:ea typeface="华文中宋" panose="02010600040101010101" pitchFamily="2" charset="-122"/>
              </a:rPr>
              <a:t>IC</a:t>
            </a:r>
            <a:r>
              <a:rPr lang="en-US" altLang="zh-CN" sz="2600" i="1" baseline="-25000" dirty="0" err="1" smtClean="0">
                <a:latin typeface="Verdana" panose="020B0604030504040204" pitchFamily="34" charset="0"/>
                <a:ea typeface="华文中宋" panose="02010600040101010101" pitchFamily="2" charset="-122"/>
              </a:rPr>
              <a:t>i</a:t>
            </a:r>
            <a:r>
              <a:rPr lang="en-US" altLang="zh-CN" sz="2600" i="1" baseline="-25000" dirty="0" smtClean="0">
                <a:latin typeface="Verdana" panose="020B0604030504040204" pitchFamily="34" charset="0"/>
                <a:ea typeface="华文中宋" panose="02010600040101010101" pitchFamily="2" charset="-122"/>
              </a:rPr>
              <a:t> </a:t>
            </a:r>
            <a:r>
              <a:rPr lang="zh-CN" altLang="en-US" sz="2600" dirty="0" smtClean="0">
                <a:latin typeface="Verdana" panose="020B0604030504040204" pitchFamily="34" charset="0"/>
                <a:ea typeface="华文中宋" panose="02010600040101010101" pitchFamily="2" charset="-122"/>
              </a:rPr>
              <a:t>。</a:t>
            </a:r>
            <a:endParaRPr lang="zh-CN" altLang="en-US" sz="2600" dirty="0" smtClean="0">
              <a:latin typeface="Verdana" panose="020B0604030504040204" pitchFamily="34" charset="0"/>
              <a:ea typeface="华文中宋" panose="02010600040101010101" pitchFamily="2" charset="-122"/>
            </a:endParaRPr>
          </a:p>
        </p:txBody>
      </p:sp>
      <p:graphicFrame>
        <p:nvGraphicFramePr>
          <p:cNvPr id="174097" name="Object 17"/>
          <p:cNvGraphicFramePr>
            <a:graphicFrameLocks noGrp="1" noChangeAspect="1"/>
          </p:cNvGraphicFramePr>
          <p:nvPr>
            <p:ph sz="quarter" idx="4294967295"/>
          </p:nvPr>
        </p:nvGraphicFramePr>
        <p:xfrm>
          <a:off x="2411760" y="2636912"/>
          <a:ext cx="4537075" cy="1116905"/>
        </p:xfrm>
        <a:graphic>
          <a:graphicData uri="http://schemas.openxmlformats.org/presentationml/2006/ole">
            <mc:AlternateContent xmlns:mc="http://schemas.openxmlformats.org/markup-compatibility/2006">
              <mc:Choice xmlns:v="urn:schemas-microsoft-com:vml" Requires="v">
                <p:oleObj spid="_x0000_s10328" name="Microsoft 公式 3.0" r:id="rId1" imgW="1739900" imgH="508000" progId="Equation.3">
                  <p:embed/>
                </p:oleObj>
              </mc:Choice>
              <mc:Fallback>
                <p:oleObj name="Microsoft 公式 3.0" r:id="rId1" imgW="1739900" imgH="508000" progId="Equation.3">
                  <p:embed/>
                  <p:pic>
                    <p:nvPicPr>
                      <p:cNvPr id="0" name="图片 102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636912"/>
                        <a:ext cx="4537075" cy="1116905"/>
                      </a:xfrm>
                      <a:prstGeom prst="rect">
                        <a:avLst/>
                      </a:prstGeom>
                      <a:noFill/>
                      <a:ln>
                        <a:noFill/>
                      </a:ln>
                      <a:effectLst/>
                    </p:spPr>
                  </p:pic>
                </p:oleObj>
              </mc:Fallback>
            </mc:AlternateContent>
          </a:graphicData>
        </a:graphic>
      </p:graphicFrame>
      <p:graphicFrame>
        <p:nvGraphicFramePr>
          <p:cNvPr id="2" name="对象 1"/>
          <p:cNvGraphicFramePr>
            <a:graphicFrameLocks noGrp="1" noChangeAspect="1"/>
          </p:cNvGraphicFramePr>
          <p:nvPr/>
        </p:nvGraphicFramePr>
        <p:xfrm>
          <a:off x="2483768" y="4221088"/>
          <a:ext cx="4287838" cy="1139825"/>
        </p:xfrm>
        <a:graphic>
          <a:graphicData uri="http://schemas.openxmlformats.org/presentationml/2006/ole">
            <mc:AlternateContent xmlns:mc="http://schemas.openxmlformats.org/markup-compatibility/2006">
              <mc:Choice xmlns:v="urn:schemas-microsoft-com:vml" Requires="v">
                <p:oleObj spid="_x0000_s10329" name="Microsoft 公式 3.0" r:id="rId3" imgW="1701800" imgH="508000" progId="Equation.3">
                  <p:embed/>
                </p:oleObj>
              </mc:Choice>
              <mc:Fallback>
                <p:oleObj name="Microsoft 公式 3.0" r:id="rId3" imgW="1701800" imgH="508000" progId="Equation.3">
                  <p:embed/>
                  <p:pic>
                    <p:nvPicPr>
                      <p:cNvPr id="0" name="Object 1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4221088"/>
                        <a:ext cx="428783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20"/>
          <p:cNvGrpSpPr/>
          <p:nvPr/>
        </p:nvGrpSpPr>
        <p:grpSpPr bwMode="auto">
          <a:xfrm>
            <a:off x="683568" y="5589244"/>
            <a:ext cx="8029575" cy="585788"/>
            <a:chOff x="362" y="2990"/>
            <a:chExt cx="5058" cy="369"/>
          </a:xfrm>
        </p:grpSpPr>
        <p:sp>
          <p:nvSpPr>
            <p:cNvPr id="8" name="Text Box 7"/>
            <p:cNvSpPr txBox="1">
              <a:spLocks noChangeArrowheads="1"/>
            </p:cNvSpPr>
            <p:nvPr/>
          </p:nvSpPr>
          <p:spPr bwMode="auto">
            <a:xfrm>
              <a:off x="362" y="2990"/>
              <a:ext cx="5058" cy="361"/>
            </a:xfrm>
            <a:prstGeom prst="rect">
              <a:avLst/>
            </a:prstGeom>
            <a:noFill/>
            <a:ln>
              <a:noFill/>
            </a:ln>
            <a:effectLst/>
          </p:spPr>
          <p:txBody>
            <a:bodyPr>
              <a:spAutoFit/>
            </a:bodyPr>
            <a:lstStyle/>
            <a:p>
              <a:pPr>
                <a:lnSpc>
                  <a:spcPct val="130000"/>
                </a:lnSpc>
                <a:spcBef>
                  <a:spcPct val="50000"/>
                </a:spcBef>
                <a:defRPr/>
              </a:pPr>
              <a:r>
                <a:rPr kumimoji="1" lang="zh-CN" altLang="en-US" sz="2400" b="1" dirty="0">
                  <a:effectLst>
                    <a:outerShdw blurRad="38100" dist="38100" dir="2700000" algn="tl">
                      <a:srgbClr val="C0C0C0"/>
                    </a:outerShdw>
                  </a:effectLst>
                  <a:latin typeface="华文中宋" panose="02010600040101010101" pitchFamily="2" charset="-122"/>
                  <a:ea typeface="华文中宋" panose="02010600040101010101" pitchFamily="2" charset="-122"/>
                </a:rPr>
                <a:t>其中：            </a:t>
              </a:r>
              <a:r>
                <a:rPr kumimoji="1" lang="zh-CN" altLang="en-US" sz="2400" b="1" dirty="0" smtClean="0">
                  <a:effectLst>
                    <a:outerShdw blurRad="38100" dist="38100" dir="2700000" algn="tl">
                      <a:srgbClr val="C0C0C0"/>
                    </a:outerShdw>
                  </a:effectLst>
                  <a:latin typeface="华文中宋" panose="02010600040101010101" pitchFamily="2" charset="-122"/>
                  <a:ea typeface="华文中宋" panose="02010600040101010101" pitchFamily="2" charset="-122"/>
                </a:rPr>
                <a:t>    反映</a:t>
              </a:r>
              <a:r>
                <a:rPr kumimoji="1" lang="zh-CN" altLang="en-US" sz="2400" b="1" dirty="0">
                  <a:effectLst>
                    <a:outerShdw blurRad="38100" dist="38100" dir="2700000" algn="tl">
                      <a:srgbClr val="C0C0C0"/>
                    </a:outerShdw>
                  </a:effectLst>
                  <a:latin typeface="华文中宋" panose="02010600040101010101" pitchFamily="2" charset="-122"/>
                  <a:ea typeface="华文中宋" panose="02010600040101010101" pitchFamily="2" charset="-122"/>
                </a:rPr>
                <a:t>了第</a:t>
              </a:r>
              <a:r>
                <a:rPr kumimoji="1" lang="en-US" altLang="zh-CN" sz="2400" b="1" dirty="0">
                  <a:effectLst>
                    <a:outerShdw blurRad="38100" dist="38100" dir="2700000" algn="tl">
                      <a:srgbClr val="C0C0C0"/>
                    </a:outerShdw>
                  </a:effectLst>
                  <a:latin typeface="华文中宋" panose="02010600040101010101" pitchFamily="2" charset="-122"/>
                  <a:ea typeface="华文中宋" panose="02010600040101010101" pitchFamily="2" charset="-122"/>
                </a:rPr>
                <a:t>i</a:t>
              </a:r>
              <a:r>
                <a:rPr kumimoji="1" lang="zh-CN" altLang="en-US" sz="2400" b="1" dirty="0">
                  <a:effectLst>
                    <a:outerShdw blurRad="38100" dist="38100" dir="2700000" algn="tl">
                      <a:srgbClr val="C0C0C0"/>
                    </a:outerShdw>
                  </a:effectLst>
                  <a:latin typeface="华文中宋" panose="02010600040101010101" pitchFamily="2" charset="-122"/>
                  <a:ea typeface="华文中宋" panose="02010600040101010101" pitchFamily="2" charset="-122"/>
                </a:rPr>
                <a:t>种指令在程序中所占的比例。</a:t>
              </a:r>
              <a:endParaRPr kumimoji="1" lang="zh-CN" altLang="en-US" sz="2400" b="1" dirty="0">
                <a:effectLst>
                  <a:outerShdw blurRad="38100" dist="38100" dir="2700000" algn="tl">
                    <a:srgbClr val="C0C0C0"/>
                  </a:outerShdw>
                </a:effectLst>
                <a:latin typeface="华文中宋" panose="02010600040101010101" pitchFamily="2" charset="-122"/>
                <a:ea typeface="华文中宋" panose="02010600040101010101" pitchFamily="2" charset="-122"/>
              </a:endParaRPr>
            </a:p>
          </p:txBody>
        </p:sp>
        <p:graphicFrame>
          <p:nvGraphicFramePr>
            <p:cNvPr id="9" name="Object 8"/>
            <p:cNvGraphicFramePr>
              <a:graphicFrameLocks noChangeAspect="1"/>
            </p:cNvGraphicFramePr>
            <p:nvPr/>
          </p:nvGraphicFramePr>
          <p:xfrm>
            <a:off x="1224" y="3035"/>
            <a:ext cx="720" cy="324"/>
          </p:xfrm>
          <a:graphic>
            <a:graphicData uri="http://schemas.openxmlformats.org/presentationml/2006/ole">
              <mc:AlternateContent xmlns:mc="http://schemas.openxmlformats.org/markup-compatibility/2006">
                <mc:Choice xmlns:v="urn:schemas-microsoft-com:vml" Requires="v">
                  <p:oleObj spid="_x0000_s10330" name="公式" r:id="rId5" imgW="508000" imgH="228600" progId="Equation.3">
                    <p:embed/>
                  </p:oleObj>
                </mc:Choice>
                <mc:Fallback>
                  <p:oleObj name="公式" r:id="rId5" imgW="508000" imgH="228600" progId="Equation.3">
                    <p:embed/>
                    <p:pic>
                      <p:nvPicPr>
                        <p:cNvPr id="0" name="图片 102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4" y="3035"/>
                          <a:ext cx="720" cy="324"/>
                        </a:xfrm>
                        <a:prstGeom prst="rect">
                          <a:avLst/>
                        </a:prstGeom>
                        <a:noFill/>
                        <a:ln>
                          <a:noFill/>
                        </a:ln>
                        <a:effec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4"/>
          <p:cNvSpPr>
            <a:spLocks noGrp="1" noChangeArrowheads="1"/>
          </p:cNvSpPr>
          <p:nvPr>
            <p:ph type="title" idx="4294967295"/>
          </p:nvPr>
        </p:nvSpPr>
        <p:spPr>
          <a:xfrm>
            <a:off x="395536" y="116632"/>
            <a:ext cx="8229600" cy="1143000"/>
          </a:xfrm>
        </p:spPr>
        <p:txBody>
          <a:bodyPr>
            <a:normAutofit/>
          </a:bodyPr>
          <a:lstStyle/>
          <a:p>
            <a:pPr eaLnBrk="1" hangingPunct="1"/>
            <a:r>
              <a:rPr kumimoji="1" lang="en-US" altLang="zh-CN" sz="3600" b="1" dirty="0" smtClean="0">
                <a:latin typeface="+mj-ea"/>
                <a:cs typeface="+mn-cs"/>
              </a:rPr>
              <a:t>2.2.1 </a:t>
            </a:r>
            <a:r>
              <a:rPr kumimoji="1" lang="zh-CN" altLang="en-US" sz="3600" b="1" dirty="0" smtClean="0">
                <a:latin typeface="+mj-ea"/>
                <a:cs typeface="+mn-cs"/>
              </a:rPr>
              <a:t>计算机</a:t>
            </a:r>
            <a:r>
              <a:rPr kumimoji="1" lang="zh-CN" altLang="en-US" sz="3600" b="1" dirty="0">
                <a:latin typeface="+mj-ea"/>
                <a:cs typeface="+mn-cs"/>
              </a:rPr>
              <a:t>的分代</a:t>
            </a:r>
            <a:endParaRPr kumimoji="1" lang="zh-CN" altLang="en-US" sz="3600" b="1" dirty="0">
              <a:latin typeface="+mj-ea"/>
              <a:cs typeface="+mn-cs"/>
            </a:endParaRPr>
          </a:p>
        </p:txBody>
      </p:sp>
      <p:graphicFrame>
        <p:nvGraphicFramePr>
          <p:cNvPr id="261235" name="Group 115"/>
          <p:cNvGraphicFramePr>
            <a:graphicFrameLocks noGrp="1"/>
          </p:cNvGraphicFramePr>
          <p:nvPr>
            <p:ph idx="4294967295"/>
          </p:nvPr>
        </p:nvGraphicFramePr>
        <p:xfrm>
          <a:off x="0" y="1268413"/>
          <a:ext cx="9144000" cy="4938712"/>
        </p:xfrm>
        <a:graphic>
          <a:graphicData uri="http://schemas.openxmlformats.org/drawingml/2006/table">
            <a:tbl>
              <a:tblPr/>
              <a:tblGrid>
                <a:gridCol w="1828800"/>
                <a:gridCol w="1828800"/>
                <a:gridCol w="1828800"/>
                <a:gridCol w="1533872"/>
                <a:gridCol w="2123728"/>
              </a:tblGrid>
              <a:tr h="579527">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1" lang="zh-CN" altLang="en-US"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rPr>
                        <a:t>分代</a:t>
                      </a:r>
                      <a:endParaRPr kumimoji="1" lang="zh-CN" altLang="en-US"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器件</a:t>
                      </a:r>
                      <a:endPar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体系结构技术</a:t>
                      </a:r>
                      <a:endPar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软件技术</a:t>
                      </a:r>
                      <a:endPar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典型机器</a:t>
                      </a:r>
                      <a:endPar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endPar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2305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第一代</a:t>
                      </a:r>
                      <a:endPar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(1945-1954)</a:t>
                      </a:r>
                      <a:endParaRPr kumimoji="1"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电子管和继电器</a:t>
                      </a:r>
                      <a:endPar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accent2"/>
                          </a:solidFill>
                          <a:effectLst/>
                          <a:latin typeface="Verdana" panose="020B0604030504040204" pitchFamily="34" charset="0"/>
                          <a:ea typeface="华文中宋" panose="02010600040101010101" pitchFamily="2" charset="-122"/>
                        </a:rPr>
                        <a:t>存储程序计算机</a:t>
                      </a: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、程序控制</a:t>
                      </a:r>
                      <a:r>
                        <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I/O</a:t>
                      </a:r>
                      <a:endPar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机器语言和汇编语言</a:t>
                      </a:r>
                      <a:endPar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普林斯顿</a:t>
                      </a:r>
                      <a:r>
                        <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ISA</a:t>
                      </a: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ENIAC</a:t>
                      </a:r>
                      <a:endPar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IBM701</a:t>
                      </a:r>
                      <a:endPar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2305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第二代</a:t>
                      </a:r>
                      <a:endPar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(1955-1964)</a:t>
                      </a:r>
                      <a:endParaRPr kumimoji="1"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晶体管、磁芯、印刷电路</a:t>
                      </a:r>
                      <a:endPar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浮点数据表示、寻址技术、中断、</a:t>
                      </a:r>
                      <a:r>
                        <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I/O</a:t>
                      </a: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处理机</a:t>
                      </a:r>
                      <a:endPar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accent2"/>
                          </a:solidFill>
                          <a:effectLst/>
                          <a:latin typeface="Verdana" panose="020B0604030504040204" pitchFamily="34" charset="0"/>
                          <a:ea typeface="华文中宋" panose="02010600040101010101" pitchFamily="2" charset="-122"/>
                        </a:rPr>
                        <a:t>高级语言和编译</a:t>
                      </a: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、批处理监控系统</a:t>
                      </a:r>
                      <a:endPar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Univac LARC</a:t>
                      </a:r>
                      <a:endPar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CDC1604</a:t>
                      </a:r>
                      <a:endPar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IBM7030</a:t>
                      </a:r>
                      <a:endPar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2305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第三代</a:t>
                      </a:r>
                      <a:endPar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(1965-1974)</a:t>
                      </a:r>
                      <a:endParaRPr kumimoji="1"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SSI</a:t>
                      </a: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和</a:t>
                      </a:r>
                      <a:r>
                        <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MSI</a:t>
                      </a: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、多层印刷电路、微程序</a:t>
                      </a:r>
                      <a:endPar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accent2"/>
                          </a:solidFill>
                          <a:effectLst/>
                          <a:latin typeface="Verdana" panose="020B0604030504040204" pitchFamily="34" charset="0"/>
                          <a:ea typeface="华文中宋" panose="02010600040101010101" pitchFamily="2" charset="-122"/>
                        </a:rPr>
                        <a:t>流水线、</a:t>
                      </a:r>
                      <a:r>
                        <a:rPr kumimoji="0" lang="en-US" altLang="zh-CN" sz="1600" b="1" i="0" u="none" strike="noStrike" cap="none" normalizeH="0" baseline="0" smtClean="0">
                          <a:ln>
                            <a:noFill/>
                          </a:ln>
                          <a:solidFill>
                            <a:schemeClr val="accent2"/>
                          </a:solidFill>
                          <a:effectLst/>
                          <a:latin typeface="Verdana" panose="020B0604030504040204" pitchFamily="34" charset="0"/>
                          <a:ea typeface="华文中宋" panose="02010600040101010101" pitchFamily="2" charset="-122"/>
                        </a:rPr>
                        <a:t>Cache</a:t>
                      </a:r>
                      <a:r>
                        <a:rPr kumimoji="0" lang="zh-CN" altLang="en-US" sz="1600" b="1" i="0" u="none" strike="noStrike" cap="none" normalizeH="0" baseline="0" smtClean="0">
                          <a:ln>
                            <a:noFill/>
                          </a:ln>
                          <a:solidFill>
                            <a:schemeClr val="accent2"/>
                          </a:solidFill>
                          <a:effectLst/>
                          <a:latin typeface="Verdana" panose="020B0604030504040204" pitchFamily="34" charset="0"/>
                          <a:ea typeface="华文中宋" panose="02010600040101010101" pitchFamily="2" charset="-122"/>
                        </a:rPr>
                        <a:t>、先行处理、系列计算机</a:t>
                      </a:r>
                      <a:endParaRPr kumimoji="0" lang="zh-CN" altLang="en-US" sz="1600" b="1" i="0" u="none" strike="noStrike" cap="none" normalizeH="0" baseline="0" smtClean="0">
                        <a:ln>
                          <a:noFill/>
                        </a:ln>
                        <a:solidFill>
                          <a:schemeClr val="accent2"/>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多道程序和分时操作系统</a:t>
                      </a:r>
                      <a:endPar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accent2"/>
                          </a:solidFill>
                          <a:effectLst/>
                          <a:latin typeface="Verdana" panose="020B0604030504040204" pitchFamily="34" charset="0"/>
                          <a:ea typeface="华文中宋" panose="02010600040101010101" pitchFamily="2" charset="-122"/>
                        </a:rPr>
                        <a:t>IBM360</a:t>
                      </a:r>
                      <a:r>
                        <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/370CDC6600/7600</a:t>
                      </a: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DEC PDP-8</a:t>
                      </a:r>
                      <a:endPar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6696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第四代</a:t>
                      </a:r>
                      <a:endPar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(1974-1990)</a:t>
                      </a:r>
                      <a:endParaRPr kumimoji="1"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rPr>
                        <a:t>LSI</a:t>
                      </a:r>
                      <a:r>
                        <a:rPr kumimoji="0" lang="zh-CN" altLang="en-US"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rPr>
                        <a:t>和</a:t>
                      </a:r>
                      <a:r>
                        <a:rPr kumimoji="0" lang="en-US" altLang="zh-CN" sz="1600" b="1" i="0" u="none" strike="noStrike" cap="none" normalizeH="0" baseline="0" dirty="0" smtClean="0">
                          <a:ln>
                            <a:noFill/>
                          </a:ln>
                          <a:solidFill>
                            <a:schemeClr val="accent2"/>
                          </a:solidFill>
                          <a:effectLst/>
                          <a:latin typeface="Verdana" panose="020B0604030504040204" pitchFamily="34" charset="0"/>
                          <a:ea typeface="华文中宋" panose="02010600040101010101" pitchFamily="2" charset="-122"/>
                        </a:rPr>
                        <a:t>VLSI</a:t>
                      </a:r>
                      <a:r>
                        <a:rPr kumimoji="0" lang="zh-CN" altLang="en-US"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rPr>
                        <a:t>、</a:t>
                      </a:r>
                      <a:r>
                        <a:rPr kumimoji="0" lang="zh-CN" altLang="en-US" sz="1600" b="1" i="0" u="none" strike="noStrike" cap="none" normalizeH="0" baseline="0" dirty="0" smtClean="0">
                          <a:ln>
                            <a:noFill/>
                          </a:ln>
                          <a:solidFill>
                            <a:schemeClr val="accent2"/>
                          </a:solidFill>
                          <a:effectLst/>
                          <a:latin typeface="Verdana" panose="020B0604030504040204" pitchFamily="34" charset="0"/>
                          <a:ea typeface="华文中宋" panose="02010600040101010101" pitchFamily="2" charset="-122"/>
                        </a:rPr>
                        <a:t>半导体存储器</a:t>
                      </a:r>
                      <a:endParaRPr kumimoji="0" lang="zh-CN" altLang="en-US" sz="1600" b="1" i="0" u="none" strike="noStrike" cap="none" normalizeH="0" baseline="0" dirty="0" smtClean="0">
                        <a:ln>
                          <a:noFill/>
                        </a:ln>
                        <a:solidFill>
                          <a:schemeClr val="accent2"/>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向量处理、分布式存储器</a:t>
                      </a:r>
                      <a:endPar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accent2"/>
                          </a:solidFill>
                          <a:effectLst/>
                          <a:latin typeface="Verdana" panose="020B0604030504040204" pitchFamily="34" charset="0"/>
                          <a:ea typeface="华文中宋" panose="02010600040101010101" pitchFamily="2" charset="-122"/>
                        </a:rPr>
                        <a:t>并行与分布处理</a:t>
                      </a:r>
                      <a:endParaRPr kumimoji="0" lang="zh-CN" altLang="en-US" sz="1600" b="1" i="0" u="none" strike="noStrike" cap="none" normalizeH="0" baseline="0" smtClean="0">
                        <a:ln>
                          <a:noFill/>
                        </a:ln>
                        <a:solidFill>
                          <a:schemeClr val="accent2"/>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Cray-1</a:t>
                      </a: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IBM 3090</a:t>
                      </a: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DEC VAX9000</a:t>
                      </a: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Convax-1</a:t>
                      </a:r>
                      <a:endParaRPr kumimoji="0"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23055">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第五代</a:t>
                      </a:r>
                      <a:endParaRPr kumimoji="1"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1"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(1991-)</a:t>
                      </a:r>
                      <a:endParaRPr kumimoji="1" lang="en-US" altLang="zh-CN"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高性能微处理器、大规模高密度电路</a:t>
                      </a:r>
                      <a:endPar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rPr>
                        <a:t>指令级并行、</a:t>
                      </a:r>
                      <a:r>
                        <a:rPr kumimoji="0" lang="en-US" altLang="zh-CN"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rPr>
                        <a:t>SMP</a:t>
                      </a:r>
                      <a:r>
                        <a:rPr kumimoji="0" lang="zh-CN" altLang="en-US"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rPr>
                        <a:t>、</a:t>
                      </a:r>
                      <a:r>
                        <a:rPr kumimoji="0" lang="en-US" altLang="zh-CN"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rPr>
                        <a:t>MP</a:t>
                      </a:r>
                      <a:r>
                        <a:rPr kumimoji="0" lang="zh-CN" altLang="en-US"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rPr>
                        <a:t>、</a:t>
                      </a:r>
                      <a:r>
                        <a:rPr kumimoji="0" lang="en-US" altLang="zh-CN"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rPr>
                        <a:t>MPP</a:t>
                      </a:r>
                      <a:r>
                        <a:rPr kumimoji="0" lang="zh-CN" altLang="en-US"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rPr>
                        <a:t>、网络</a:t>
                      </a:r>
                      <a:endParaRPr kumimoji="0" lang="zh-CN" altLang="en-US"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rPr>
                        <a:t>可扩展并行与分布处理</a:t>
                      </a:r>
                      <a:endParaRPr kumimoji="0" lang="zh-CN" altLang="en-US" sz="1600" b="1" i="0" u="none" strike="noStrike" cap="none" normalizeH="0" baseline="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rPr>
                        <a:t>SGI Cray T3E</a:t>
                      </a:r>
                      <a:endParaRPr kumimoji="0" lang="en-US" altLang="zh-CN"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rPr>
                        <a:t>IBM </a:t>
                      </a:r>
                      <a:r>
                        <a:rPr kumimoji="0" lang="en-US" altLang="zh-CN" sz="1600" b="1" i="0" u="none" strike="noStrike" cap="none" normalizeH="0" baseline="0" dirty="0" err="1" smtClean="0">
                          <a:ln>
                            <a:noFill/>
                          </a:ln>
                          <a:solidFill>
                            <a:schemeClr val="tx1"/>
                          </a:solidFill>
                          <a:effectLst/>
                          <a:latin typeface="Verdana" panose="020B0604030504040204" pitchFamily="34" charset="0"/>
                          <a:ea typeface="华文中宋" panose="02010600040101010101" pitchFamily="2" charset="-122"/>
                        </a:rPr>
                        <a:t>xServer</a:t>
                      </a:r>
                      <a:endParaRPr kumimoji="0" lang="en-US" altLang="zh-CN"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rPr>
                        <a:t>Sun E10000</a:t>
                      </a:r>
                      <a:endParaRPr kumimoji="0" lang="en-US" altLang="zh-CN" sz="1600" b="1" i="0" u="none" strike="noStrike" cap="none" normalizeH="0" baseline="0" dirty="0" smtClean="0">
                        <a:ln>
                          <a:noFill/>
                        </a:ln>
                        <a:solidFill>
                          <a:schemeClr val="tx1"/>
                        </a:solidFill>
                        <a:effectLst/>
                        <a:latin typeface="Verdana" panose="020B0604030504040204" pitchFamily="34" charset="0"/>
                        <a:ea typeface="华文中宋" panose="02010600040101010101" pitchFamily="2" charset="-122"/>
                      </a:endParaRPr>
                    </a:p>
                  </a:txBody>
                  <a:tcPr marT="45711" marB="4571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57200" y="188640"/>
            <a:ext cx="8229600" cy="1143000"/>
          </a:xfrm>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a:t>
            </a:r>
            <a:r>
              <a:rPr kumimoji="1" lang="zh-CN" altLang="en-US" sz="3600" b="1" dirty="0" smtClean="0">
                <a:latin typeface="+mj-ea"/>
                <a:cs typeface="+mn-cs"/>
              </a:rPr>
              <a:t>公式</a:t>
            </a:r>
            <a:endParaRPr kumimoji="1" lang="zh-CN" altLang="en-US" sz="3600" b="1" dirty="0">
              <a:latin typeface="+mj-ea"/>
              <a:cs typeface="+mn-cs"/>
            </a:endParaRPr>
          </a:p>
        </p:txBody>
      </p:sp>
      <p:sp>
        <p:nvSpPr>
          <p:cNvPr id="178180" name="Rectangle 4"/>
          <p:cNvSpPr>
            <a:spLocks noChangeArrowheads="1"/>
          </p:cNvSpPr>
          <p:nvPr/>
        </p:nvSpPr>
        <p:spPr bwMode="auto">
          <a:xfrm>
            <a:off x="501650" y="1268413"/>
            <a:ext cx="8174038" cy="2012859"/>
          </a:xfrm>
          <a:prstGeom prst="rect">
            <a:avLst/>
          </a:prstGeom>
          <a:noFill/>
          <a:ln>
            <a:noFill/>
          </a:ln>
          <a:effectLst/>
        </p:spPr>
        <p:txBody>
          <a:bodyPr>
            <a:spAutoFit/>
          </a:bodyPr>
          <a:lstStyle/>
          <a:p>
            <a:pPr algn="just" defTabSz="762000">
              <a:lnSpc>
                <a:spcPct val="130000"/>
              </a:lnSpc>
              <a:defRPr/>
            </a:pPr>
            <a:r>
              <a:rPr kumimoji="1" lang="zh-CN" altLang="en-US" sz="2400" b="1" dirty="0">
                <a:latin typeface="+mj-ea"/>
                <a:ea typeface="+mj-ea"/>
              </a:rPr>
              <a:t>例：假设我们考虑条件分支指令的两种不同设计方法如下：</a:t>
            </a:r>
            <a:endParaRPr kumimoji="1" lang="zh-CN" altLang="en-US" sz="2400" b="1" dirty="0">
              <a:latin typeface="+mj-ea"/>
              <a:ea typeface="+mj-ea"/>
            </a:endParaRPr>
          </a:p>
          <a:p>
            <a:pPr marL="762000" lvl="1" indent="-285750" algn="just" defTabSz="762000">
              <a:lnSpc>
                <a:spcPct val="130000"/>
              </a:lnSpc>
              <a:buFontTx/>
              <a:buChar char="•"/>
              <a:defRPr/>
            </a:pPr>
            <a:r>
              <a:rPr kumimoji="1" lang="zh-CN" altLang="en-US" sz="2400" b="1" dirty="0">
                <a:latin typeface="+mj-ea"/>
                <a:ea typeface="+mj-ea"/>
              </a:rPr>
              <a:t>  </a:t>
            </a:r>
            <a:r>
              <a:rPr kumimoji="1" lang="en-US" altLang="zh-CN" sz="2400" b="1" dirty="0">
                <a:latin typeface="+mj-ea"/>
                <a:ea typeface="+mj-ea"/>
              </a:rPr>
              <a:t>CPU</a:t>
            </a:r>
            <a:r>
              <a:rPr kumimoji="1" lang="en-US" altLang="zh-CN" sz="2400" b="1" baseline="-25000" dirty="0">
                <a:latin typeface="+mj-ea"/>
                <a:ea typeface="+mj-ea"/>
              </a:rPr>
              <a:t>A</a:t>
            </a:r>
            <a:r>
              <a:rPr kumimoji="1" lang="zh-CN" altLang="en-US" sz="2400" b="1" dirty="0">
                <a:latin typeface="+mj-ea"/>
                <a:ea typeface="+mj-ea"/>
              </a:rPr>
              <a:t>：通过比较指令设置条件码，然后测试</a:t>
            </a:r>
            <a:r>
              <a:rPr kumimoji="1" lang="zh-CN" altLang="en-US" sz="2400" b="1" dirty="0" smtClean="0">
                <a:latin typeface="+mj-ea"/>
                <a:ea typeface="+mj-ea"/>
              </a:rPr>
              <a:t>条</a:t>
            </a:r>
            <a:endParaRPr kumimoji="1" lang="zh-CN" altLang="en-US" sz="2400" b="1" dirty="0" smtClean="0">
              <a:latin typeface="+mj-ea"/>
              <a:ea typeface="+mj-ea"/>
            </a:endParaRPr>
          </a:p>
          <a:p>
            <a:pPr marL="762000" lvl="1" indent="-285750" algn="just" defTabSz="762000">
              <a:lnSpc>
                <a:spcPct val="130000"/>
              </a:lnSpc>
              <a:defRPr/>
            </a:pPr>
            <a:r>
              <a:rPr kumimoji="1" lang="zh-CN" altLang="en-US" sz="2400" b="1" dirty="0" smtClean="0">
                <a:latin typeface="+mj-ea"/>
                <a:ea typeface="+mj-ea"/>
              </a:rPr>
              <a:t>    件码进行分支。</a:t>
            </a:r>
            <a:endParaRPr kumimoji="1" lang="zh-CN" altLang="en-US" sz="2400" b="1" dirty="0" smtClean="0">
              <a:latin typeface="+mj-ea"/>
              <a:ea typeface="+mj-ea"/>
            </a:endParaRPr>
          </a:p>
          <a:p>
            <a:pPr marL="762000" lvl="1" indent="-285750" algn="just" defTabSz="762000">
              <a:lnSpc>
                <a:spcPct val="130000"/>
              </a:lnSpc>
              <a:buFontTx/>
              <a:buChar char="•"/>
              <a:defRPr/>
            </a:pPr>
            <a:r>
              <a:rPr kumimoji="1" lang="zh-CN" altLang="en-US" sz="2400" b="1" dirty="0" smtClean="0">
                <a:latin typeface="+mj-ea"/>
                <a:ea typeface="+mj-ea"/>
              </a:rPr>
              <a:t>  </a:t>
            </a:r>
            <a:r>
              <a:rPr kumimoji="1" lang="en-US" altLang="zh-CN" sz="2400" b="1" dirty="0">
                <a:latin typeface="+mj-ea"/>
                <a:ea typeface="+mj-ea"/>
              </a:rPr>
              <a:t>CPU</a:t>
            </a:r>
            <a:r>
              <a:rPr kumimoji="1" lang="en-US" altLang="zh-CN" sz="2400" b="1" baseline="-25000" dirty="0">
                <a:latin typeface="+mj-ea"/>
                <a:ea typeface="+mj-ea"/>
              </a:rPr>
              <a:t>B</a:t>
            </a:r>
            <a:r>
              <a:rPr kumimoji="1" lang="zh-CN" altLang="en-US" sz="2400" b="1" dirty="0">
                <a:latin typeface="+mj-ea"/>
                <a:ea typeface="+mj-ea"/>
              </a:rPr>
              <a:t>：在分支指令中包括比较过程。</a:t>
            </a:r>
            <a:endParaRPr kumimoji="1" lang="zh-CN" altLang="en-US" sz="2400" b="1" dirty="0">
              <a:latin typeface="+mj-ea"/>
              <a:ea typeface="+mj-ea"/>
            </a:endParaRPr>
          </a:p>
        </p:txBody>
      </p:sp>
      <p:grpSp>
        <p:nvGrpSpPr>
          <p:cNvPr id="17412" name="Group 18"/>
          <p:cNvGrpSpPr/>
          <p:nvPr/>
        </p:nvGrpSpPr>
        <p:grpSpPr bwMode="auto">
          <a:xfrm>
            <a:off x="574675" y="3676650"/>
            <a:ext cx="8101013" cy="2057400"/>
            <a:chOff x="192" y="2232"/>
            <a:chExt cx="5436" cy="1296"/>
          </a:xfrm>
        </p:grpSpPr>
        <p:sp>
          <p:nvSpPr>
            <p:cNvPr id="17413" name="Rectangle 13"/>
            <p:cNvSpPr>
              <a:spLocks noChangeArrowheads="1"/>
            </p:cNvSpPr>
            <p:nvPr/>
          </p:nvSpPr>
          <p:spPr bwMode="auto">
            <a:xfrm>
              <a:off x="192" y="2232"/>
              <a:ext cx="5436" cy="1296"/>
            </a:xfrm>
            <a:prstGeom prst="rect">
              <a:avLst/>
            </a:prstGeom>
            <a:noFill/>
            <a:ln w="12700" cap="sq">
              <a:solidFill>
                <a:srgbClr val="3399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p>
          </p:txBody>
        </p:sp>
        <p:grpSp>
          <p:nvGrpSpPr>
            <p:cNvPr id="17414" name="Group 15"/>
            <p:cNvGrpSpPr/>
            <p:nvPr/>
          </p:nvGrpSpPr>
          <p:grpSpPr bwMode="auto">
            <a:xfrm>
              <a:off x="912" y="2362"/>
              <a:ext cx="3792" cy="1056"/>
              <a:chOff x="912" y="2928"/>
              <a:chExt cx="3792" cy="1056"/>
            </a:xfrm>
          </p:grpSpPr>
          <p:grpSp>
            <p:nvGrpSpPr>
              <p:cNvPr id="17415" name="Group 14"/>
              <p:cNvGrpSpPr/>
              <p:nvPr/>
            </p:nvGrpSpPr>
            <p:grpSpPr bwMode="auto">
              <a:xfrm>
                <a:off x="912" y="3351"/>
                <a:ext cx="3792" cy="633"/>
                <a:chOff x="912" y="3351"/>
                <a:chExt cx="3792" cy="633"/>
              </a:xfrm>
            </p:grpSpPr>
            <p:grpSp>
              <p:nvGrpSpPr>
                <p:cNvPr id="17418" name="Group 9"/>
                <p:cNvGrpSpPr/>
                <p:nvPr/>
              </p:nvGrpSpPr>
              <p:grpSpPr bwMode="auto">
                <a:xfrm>
                  <a:off x="912" y="3351"/>
                  <a:ext cx="1584" cy="633"/>
                  <a:chOff x="432" y="3255"/>
                  <a:chExt cx="1584" cy="633"/>
                </a:xfrm>
              </p:grpSpPr>
              <p:sp>
                <p:nvSpPr>
                  <p:cNvPr id="178182" name="Text Box 6"/>
                  <p:cNvSpPr txBox="1">
                    <a:spLocks noChangeArrowheads="1"/>
                  </p:cNvSpPr>
                  <p:nvPr/>
                </p:nvSpPr>
                <p:spPr bwMode="auto">
                  <a:xfrm>
                    <a:off x="432" y="3255"/>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dirty="0">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endParaRPr kumimoji="1" lang="zh-CN" altLang="en-US" sz="2400" b="1" dirty="0">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78183" name="Text Box 7"/>
                  <p:cNvSpPr txBox="1">
                    <a:spLocks noChangeArrowheads="1"/>
                  </p:cNvSpPr>
                  <p:nvPr/>
                </p:nvSpPr>
                <p:spPr bwMode="auto">
                  <a:xfrm>
                    <a:off x="432" y="3600"/>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grpSp>
            <p:sp>
              <p:nvSpPr>
                <p:cNvPr id="178184" name="Text Box 8"/>
                <p:cNvSpPr txBox="1">
                  <a:spLocks noChangeArrowheads="1"/>
                </p:cNvSpPr>
                <p:nvPr/>
              </p:nvSpPr>
              <p:spPr bwMode="auto">
                <a:xfrm>
                  <a:off x="3120" y="3351"/>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grpSp>
          <p:sp>
            <p:nvSpPr>
              <p:cNvPr id="17416" name="Text Box 10"/>
              <p:cNvSpPr txBox="1">
                <a:spLocks noChangeArrowheads="1"/>
              </p:cNvSpPr>
              <p:nvPr/>
            </p:nvSpPr>
            <p:spPr bwMode="auto">
              <a:xfrm>
                <a:off x="912" y="2928"/>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7417" name="Text Box 11"/>
              <p:cNvSpPr txBox="1">
                <a:spLocks noChangeArrowheads="1"/>
              </p:cNvSpPr>
              <p:nvPr/>
            </p:nvSpPr>
            <p:spPr bwMode="auto">
              <a:xfrm>
                <a:off x="3120" y="2928"/>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457200" y="44624"/>
            <a:ext cx="8229600" cy="1143000"/>
          </a:xfrm>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性能公式</a:t>
            </a:r>
            <a:endParaRPr kumimoji="1" lang="zh-CN" altLang="en-US" sz="3600" b="1" dirty="0">
              <a:latin typeface="+mj-ea"/>
              <a:cs typeface="+mn-cs"/>
            </a:endParaRPr>
          </a:p>
        </p:txBody>
      </p:sp>
      <p:sp>
        <p:nvSpPr>
          <p:cNvPr id="179205" name="Rectangle 5"/>
          <p:cNvSpPr>
            <a:spLocks noGrp="1" noChangeArrowheads="1"/>
          </p:cNvSpPr>
          <p:nvPr>
            <p:ph type="body" sz="half" idx="4294967295"/>
          </p:nvPr>
        </p:nvSpPr>
        <p:spPr>
          <a:xfrm>
            <a:off x="558800" y="1226270"/>
            <a:ext cx="7713663" cy="690562"/>
          </a:xfrm>
        </p:spPr>
        <p:txBody>
          <a:bodyPr/>
          <a:lstStyle/>
          <a:p>
            <a:pPr eaLnBrk="1" hangingPunct="1">
              <a:defRPr/>
            </a:pPr>
            <a:r>
              <a:rPr kumimoji="1" lang="zh-CN" altLang="en-US" sz="2600" b="1" dirty="0" smtClean="0">
                <a:latin typeface="华文中宋" panose="02010600040101010101" pitchFamily="2" charset="-122"/>
                <a:ea typeface="华文中宋" panose="02010600040101010101" pitchFamily="2" charset="-122"/>
              </a:rPr>
              <a:t>哪一个</a:t>
            </a:r>
            <a:r>
              <a:rPr kumimoji="1" lang="en-US" altLang="zh-CN" sz="2600" b="1" dirty="0" smtClean="0">
                <a:latin typeface="华文中宋" panose="02010600040101010101" pitchFamily="2" charset="-122"/>
                <a:ea typeface="华文中宋" panose="02010600040101010101" pitchFamily="2" charset="-122"/>
              </a:rPr>
              <a:t>CPU</a:t>
            </a:r>
            <a:r>
              <a:rPr kumimoji="1" lang="zh-CN" altLang="en-US" sz="2600" b="1" dirty="0" smtClean="0">
                <a:latin typeface="华文中宋" panose="02010600040101010101" pitchFamily="2" charset="-122"/>
                <a:ea typeface="华文中宋" panose="02010600040101010101" pitchFamily="2" charset="-122"/>
              </a:rPr>
              <a:t>更快？</a:t>
            </a:r>
            <a:endParaRPr kumimoji="1" lang="zh-CN" altLang="en-US" sz="2600" b="1" dirty="0" smtClean="0">
              <a:latin typeface="华文中宋" panose="02010600040101010101" pitchFamily="2" charset="-122"/>
              <a:ea typeface="华文中宋" panose="02010600040101010101" pitchFamily="2" charset="-122"/>
            </a:endParaRPr>
          </a:p>
        </p:txBody>
      </p:sp>
      <p:graphicFrame>
        <p:nvGraphicFramePr>
          <p:cNvPr id="179216" name="Object 16"/>
          <p:cNvGraphicFramePr>
            <a:graphicFrameLocks noGrp="1" noChangeAspect="1"/>
          </p:cNvGraphicFramePr>
          <p:nvPr>
            <p:ph idx="4294967295"/>
          </p:nvPr>
        </p:nvGraphicFramePr>
        <p:xfrm>
          <a:off x="1450975" y="2348880"/>
          <a:ext cx="6361113" cy="1243633"/>
        </p:xfrm>
        <a:graphic>
          <a:graphicData uri="http://schemas.openxmlformats.org/presentationml/2006/ole">
            <mc:AlternateContent xmlns:mc="http://schemas.openxmlformats.org/markup-compatibility/2006">
              <mc:Choice xmlns:v="urn:schemas-microsoft-com:vml" Requires="v">
                <p:oleObj spid="_x0000_s12321" name="Microsoft 公式 3.0" r:id="rId1" imgW="1981200" imgH="482600" progId="Equation.3">
                  <p:embed/>
                </p:oleObj>
              </mc:Choice>
              <mc:Fallback>
                <p:oleObj name="Microsoft 公式 3.0" r:id="rId1" imgW="1981200" imgH="482600" progId="Equation.3">
                  <p:embed/>
                  <p:pic>
                    <p:nvPicPr>
                      <p:cNvPr id="0" name="图片 12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975" y="2348880"/>
                        <a:ext cx="6361113" cy="1243633"/>
                      </a:xfrm>
                      <a:prstGeom prst="rect">
                        <a:avLst/>
                      </a:prstGeom>
                      <a:noFill/>
                      <a:ln>
                        <a:noFill/>
                      </a:ln>
                      <a:effectLst/>
                    </p:spPr>
                  </p:pic>
                </p:oleObj>
              </mc:Fallback>
            </mc:AlternateContent>
          </a:graphicData>
        </a:graphic>
      </p:graphicFrame>
      <p:grpSp>
        <p:nvGrpSpPr>
          <p:cNvPr id="4101" name="Group 18"/>
          <p:cNvGrpSpPr/>
          <p:nvPr/>
        </p:nvGrpSpPr>
        <p:grpSpPr bwMode="auto">
          <a:xfrm>
            <a:off x="574675" y="3860800"/>
            <a:ext cx="7958138" cy="2057400"/>
            <a:chOff x="192" y="2232"/>
            <a:chExt cx="5436" cy="1296"/>
          </a:xfrm>
        </p:grpSpPr>
        <p:sp>
          <p:nvSpPr>
            <p:cNvPr id="4102" name="Rectangle 19"/>
            <p:cNvSpPr>
              <a:spLocks noChangeArrowheads="1"/>
            </p:cNvSpPr>
            <p:nvPr/>
          </p:nvSpPr>
          <p:spPr bwMode="auto">
            <a:xfrm>
              <a:off x="192" y="2232"/>
              <a:ext cx="5436" cy="1296"/>
            </a:xfrm>
            <a:prstGeom prst="rect">
              <a:avLst/>
            </a:prstGeom>
            <a:noFill/>
            <a:ln w="12700" cap="sq">
              <a:solidFill>
                <a:srgbClr val="3399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a:p>
          </p:txBody>
        </p:sp>
        <p:grpSp>
          <p:nvGrpSpPr>
            <p:cNvPr id="4103" name="Group 20"/>
            <p:cNvGrpSpPr/>
            <p:nvPr/>
          </p:nvGrpSpPr>
          <p:grpSpPr bwMode="auto">
            <a:xfrm>
              <a:off x="912" y="2362"/>
              <a:ext cx="3792" cy="1056"/>
              <a:chOff x="912" y="2928"/>
              <a:chExt cx="3792" cy="1056"/>
            </a:xfrm>
          </p:grpSpPr>
          <p:grpSp>
            <p:nvGrpSpPr>
              <p:cNvPr id="4104" name="Group 21"/>
              <p:cNvGrpSpPr/>
              <p:nvPr/>
            </p:nvGrpSpPr>
            <p:grpSpPr bwMode="auto">
              <a:xfrm>
                <a:off x="912" y="3351"/>
                <a:ext cx="3792" cy="633"/>
                <a:chOff x="912" y="3351"/>
                <a:chExt cx="3792" cy="633"/>
              </a:xfrm>
            </p:grpSpPr>
            <p:grpSp>
              <p:nvGrpSpPr>
                <p:cNvPr id="4107" name="Group 22"/>
                <p:cNvGrpSpPr/>
                <p:nvPr/>
              </p:nvGrpSpPr>
              <p:grpSpPr bwMode="auto">
                <a:xfrm>
                  <a:off x="912" y="3351"/>
                  <a:ext cx="1584" cy="633"/>
                  <a:chOff x="432" y="3255"/>
                  <a:chExt cx="1584" cy="633"/>
                </a:xfrm>
              </p:grpSpPr>
              <p:sp>
                <p:nvSpPr>
                  <p:cNvPr id="179223" name="Text Box 23"/>
                  <p:cNvSpPr txBox="1">
                    <a:spLocks noChangeArrowheads="1"/>
                  </p:cNvSpPr>
                  <p:nvPr/>
                </p:nvSpPr>
                <p:spPr bwMode="auto">
                  <a:xfrm>
                    <a:off x="432" y="3255"/>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79224" name="Text Box 24"/>
                  <p:cNvSpPr txBox="1">
                    <a:spLocks noChangeArrowheads="1"/>
                  </p:cNvSpPr>
                  <p:nvPr/>
                </p:nvSpPr>
                <p:spPr bwMode="auto">
                  <a:xfrm>
                    <a:off x="432" y="3600"/>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grpSp>
            <p:sp>
              <p:nvSpPr>
                <p:cNvPr id="179225" name="Text Box 25"/>
                <p:cNvSpPr txBox="1">
                  <a:spLocks noChangeArrowheads="1"/>
                </p:cNvSpPr>
                <p:nvPr/>
              </p:nvSpPr>
              <p:spPr bwMode="auto">
                <a:xfrm>
                  <a:off x="3120" y="3351"/>
                  <a:ext cx="1584" cy="288"/>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grpSp>
          <p:sp>
            <p:nvSpPr>
              <p:cNvPr id="4105" name="Text Box 26"/>
              <p:cNvSpPr txBox="1">
                <a:spLocks noChangeArrowheads="1"/>
              </p:cNvSpPr>
              <p:nvPr/>
            </p:nvSpPr>
            <p:spPr bwMode="auto">
              <a:xfrm>
                <a:off x="912" y="2928"/>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4106" name="Text Box 27"/>
              <p:cNvSpPr txBox="1">
                <a:spLocks noChangeArrowheads="1"/>
              </p:cNvSpPr>
              <p:nvPr/>
            </p:nvSpPr>
            <p:spPr bwMode="auto">
              <a:xfrm>
                <a:off x="3120" y="2928"/>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5"/>
          <p:cNvSpPr>
            <a:spLocks noGrp="1" noChangeArrowheads="1"/>
          </p:cNvSpPr>
          <p:nvPr>
            <p:ph type="title" idx="4294967295"/>
          </p:nvPr>
        </p:nvSpPr>
        <p:spPr/>
        <p:txBody>
          <a:bodyPr/>
          <a:lstStyle/>
          <a:p>
            <a:pPr eaLnBrk="1" hangingPunct="1"/>
            <a:r>
              <a:rPr kumimoji="1" lang="en-US" altLang="zh-CN" sz="3600" b="1" dirty="0">
                <a:latin typeface="+mj-ea"/>
                <a:cs typeface="+mn-cs"/>
              </a:rPr>
              <a:t>CPU</a:t>
            </a:r>
            <a:r>
              <a:rPr kumimoji="1" lang="zh-CN" altLang="en-US" sz="3600" b="1" dirty="0">
                <a:latin typeface="+mj-ea"/>
                <a:cs typeface="+mn-cs"/>
              </a:rPr>
              <a:t>性能</a:t>
            </a:r>
            <a:r>
              <a:rPr kumimoji="1" lang="zh-CN" altLang="en-US" sz="3600" b="1" dirty="0" smtClean="0">
                <a:latin typeface="+mj-ea"/>
                <a:cs typeface="+mn-cs"/>
              </a:rPr>
              <a:t>公式</a:t>
            </a:r>
            <a:endParaRPr lang="zh-CN" altLang="en-US" sz="3600" dirty="0" smtClean="0">
              <a:latin typeface="+mj-ea"/>
            </a:endParaRPr>
          </a:p>
        </p:txBody>
      </p:sp>
      <p:sp>
        <p:nvSpPr>
          <p:cNvPr id="181261" name="Rectangle 13"/>
          <p:cNvSpPr>
            <a:spLocks noChangeArrowheads="1"/>
          </p:cNvSpPr>
          <p:nvPr/>
        </p:nvSpPr>
        <p:spPr bwMode="auto">
          <a:xfrm>
            <a:off x="677863" y="1222375"/>
            <a:ext cx="7854950" cy="1348061"/>
          </a:xfrm>
          <a:prstGeom prst="rect">
            <a:avLst/>
          </a:prstGeom>
          <a:noFill/>
          <a:ln>
            <a:noFill/>
          </a:ln>
          <a:effectLst/>
        </p:spPr>
        <p:txBody>
          <a:bodyPr>
            <a:spAutoFit/>
          </a:bodyPr>
          <a:lstStyle/>
          <a:p>
            <a:pPr>
              <a:lnSpc>
                <a:spcPct val="170000"/>
              </a:lnSpc>
              <a:defRPr/>
            </a:pPr>
            <a:r>
              <a:rPr kumimoji="1" lang="en-US" altLang="zh-CN" sz="2400" b="1" dirty="0">
                <a:latin typeface="+mj-ea"/>
                <a:ea typeface="+mj-ea"/>
              </a:rPr>
              <a:t>    </a:t>
            </a:r>
            <a:r>
              <a:rPr kumimoji="1" lang="zh-CN" altLang="en-US" sz="2400" b="1" dirty="0">
                <a:latin typeface="+mj-ea"/>
                <a:ea typeface="+mj-ea"/>
              </a:rPr>
              <a:t>在两种</a:t>
            </a:r>
            <a:r>
              <a:rPr kumimoji="1" lang="en-US" altLang="zh-CN" sz="2400" b="1" dirty="0">
                <a:latin typeface="+mj-ea"/>
                <a:ea typeface="+mj-ea"/>
              </a:rPr>
              <a:t>CPU</a:t>
            </a:r>
            <a:r>
              <a:rPr kumimoji="1" lang="zh-CN" altLang="en-US" sz="2400" b="1" dirty="0">
                <a:latin typeface="+mj-ea"/>
                <a:ea typeface="+mj-ea"/>
              </a:rPr>
              <a:t>中，条件分支指令都占用</a:t>
            </a:r>
            <a:r>
              <a:rPr kumimoji="1" lang="en-US" altLang="zh-CN" sz="2400" b="1" dirty="0">
                <a:latin typeface="+mj-ea"/>
                <a:ea typeface="+mj-ea"/>
              </a:rPr>
              <a:t>2</a:t>
            </a:r>
            <a:r>
              <a:rPr kumimoji="1" lang="zh-CN" altLang="en-US" sz="2400" b="1" dirty="0">
                <a:latin typeface="+mj-ea"/>
                <a:ea typeface="+mj-ea"/>
              </a:rPr>
              <a:t>个时钟周期而所有其它指令占用</a:t>
            </a:r>
            <a:r>
              <a:rPr kumimoji="1" lang="en-US" altLang="zh-CN" sz="2400" b="1" dirty="0">
                <a:latin typeface="+mj-ea"/>
                <a:ea typeface="+mj-ea"/>
              </a:rPr>
              <a:t>1</a:t>
            </a:r>
            <a:r>
              <a:rPr kumimoji="1" lang="zh-CN" altLang="en-US" sz="2400" b="1" dirty="0">
                <a:latin typeface="+mj-ea"/>
                <a:ea typeface="+mj-ea"/>
              </a:rPr>
              <a:t>个时钟周期。</a:t>
            </a:r>
            <a:endParaRPr kumimoji="1" lang="zh-CN" altLang="en-US" sz="2400" b="1" dirty="0">
              <a:latin typeface="+mj-ea"/>
              <a:ea typeface="+mj-ea"/>
            </a:endParaRPr>
          </a:p>
        </p:txBody>
      </p:sp>
      <p:graphicFrame>
        <p:nvGraphicFramePr>
          <p:cNvPr id="181274" name="Object 26"/>
          <p:cNvGraphicFramePr>
            <a:graphicFrameLocks noGrp="1" noChangeAspect="1"/>
          </p:cNvGraphicFramePr>
          <p:nvPr>
            <p:ph idx="4294967295"/>
          </p:nvPr>
        </p:nvGraphicFramePr>
        <p:xfrm>
          <a:off x="5981700" y="3645024"/>
          <a:ext cx="1900238" cy="1119064"/>
        </p:xfrm>
        <a:graphic>
          <a:graphicData uri="http://schemas.openxmlformats.org/presentationml/2006/ole">
            <mc:AlternateContent xmlns:mc="http://schemas.openxmlformats.org/markup-compatibility/2006">
              <mc:Choice xmlns:v="urn:schemas-microsoft-com:vml" Requires="v">
                <p:oleObj spid="_x0000_s13345" name="Microsoft 公式 3.0" r:id="rId1" imgW="723900" imgH="482600" progId="Equation.3">
                  <p:embed/>
                </p:oleObj>
              </mc:Choice>
              <mc:Fallback>
                <p:oleObj name="Microsoft 公式 3.0" r:id="rId1" imgW="723900" imgH="482600" progId="Equation.3">
                  <p:embed/>
                  <p:pic>
                    <p:nvPicPr>
                      <p:cNvPr id="0" name="图片 133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700" y="3645024"/>
                        <a:ext cx="1900238" cy="1119064"/>
                      </a:xfrm>
                      <a:prstGeom prst="rect">
                        <a:avLst/>
                      </a:prstGeom>
                      <a:noFill/>
                      <a:ln>
                        <a:noFill/>
                      </a:ln>
                      <a:effectLst/>
                    </p:spPr>
                  </p:pic>
                </p:oleObj>
              </mc:Fallback>
            </mc:AlternateContent>
          </a:graphicData>
        </a:graphic>
      </p:graphicFrame>
      <p:sp>
        <p:nvSpPr>
          <p:cNvPr id="181276" name="Text Box 28"/>
          <p:cNvSpPr txBox="1">
            <a:spLocks noChangeArrowheads="1"/>
          </p:cNvSpPr>
          <p:nvPr/>
        </p:nvSpPr>
        <p:spPr bwMode="auto">
          <a:xfrm>
            <a:off x="677863" y="494506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1277" name="Text Box 29"/>
          <p:cNvSpPr txBox="1">
            <a:spLocks noChangeArrowheads="1"/>
          </p:cNvSpPr>
          <p:nvPr/>
        </p:nvSpPr>
        <p:spPr bwMode="auto">
          <a:xfrm>
            <a:off x="677863" y="549275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测试分支</a:t>
            </a:r>
            <a:endParaRPr kumimoji="1" lang="zh-CN" altLang="en-US" sz="2400" b="1">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endParaRPr>
          </a:p>
        </p:txBody>
      </p:sp>
      <p:sp>
        <p:nvSpPr>
          <p:cNvPr id="5127" name="Text Box 30"/>
          <p:cNvSpPr txBox="1">
            <a:spLocks noChangeArrowheads="1"/>
          </p:cNvSpPr>
          <p:nvPr/>
        </p:nvSpPr>
        <p:spPr bwMode="auto">
          <a:xfrm>
            <a:off x="677863" y="279717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81279" name="Text Box 31"/>
          <p:cNvSpPr txBox="1">
            <a:spLocks noChangeArrowheads="1"/>
          </p:cNvSpPr>
          <p:nvPr/>
        </p:nvSpPr>
        <p:spPr bwMode="auto">
          <a:xfrm>
            <a:off x="3009900" y="494506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分支指令</a:t>
            </a:r>
            <a:endParaRPr kumimoji="1" lang="zh-CN" altLang="en-US" sz="2400" b="1">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endParaRPr>
          </a:p>
        </p:txBody>
      </p:sp>
      <p:sp>
        <p:nvSpPr>
          <p:cNvPr id="5129" name="Text Box 32"/>
          <p:cNvSpPr txBox="1">
            <a:spLocks noChangeArrowheads="1"/>
          </p:cNvSpPr>
          <p:nvPr/>
        </p:nvSpPr>
        <p:spPr bwMode="auto">
          <a:xfrm>
            <a:off x="3298825" y="2797175"/>
            <a:ext cx="1920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dirty="0">
                <a:solidFill>
                  <a:srgbClr val="FF0000"/>
                </a:solidFill>
                <a:latin typeface="Times New Roman" panose="02020603050405020304" pitchFamily="18" charset="0"/>
                <a:ea typeface="文鼎CS大宋" charset="-122"/>
              </a:rPr>
              <a:t>CPU</a:t>
            </a:r>
            <a:r>
              <a:rPr kumimoji="1" lang="en-US" altLang="zh-CN" sz="2800" b="1" baseline="-25000" dirty="0">
                <a:solidFill>
                  <a:srgbClr val="FF0000"/>
                </a:solidFill>
                <a:latin typeface="Times New Roman" panose="02020603050405020304" pitchFamily="18" charset="0"/>
                <a:ea typeface="文鼎CS大宋" charset="-122"/>
              </a:rPr>
              <a:t>B</a:t>
            </a:r>
            <a:endParaRPr kumimoji="1" lang="en-US" altLang="zh-CN" sz="2800" b="1" baseline="-25000" dirty="0">
              <a:solidFill>
                <a:srgbClr val="000066"/>
              </a:solidFill>
              <a:latin typeface="Times New Roman" panose="02020603050405020304" pitchFamily="18" charset="0"/>
              <a:ea typeface="文鼎CS大宋" charset="-122"/>
            </a:endParaRPr>
          </a:p>
        </p:txBody>
      </p:sp>
      <p:grpSp>
        <p:nvGrpSpPr>
          <p:cNvPr id="5130" name="Group 33"/>
          <p:cNvGrpSpPr/>
          <p:nvPr/>
        </p:nvGrpSpPr>
        <p:grpSpPr bwMode="auto">
          <a:xfrm>
            <a:off x="3009900" y="3408363"/>
            <a:ext cx="2209800" cy="1460500"/>
            <a:chOff x="3120" y="2256"/>
            <a:chExt cx="1584" cy="1152"/>
          </a:xfrm>
        </p:grpSpPr>
        <p:sp>
          <p:nvSpPr>
            <p:cNvPr id="181282" name="Rectangle 34"/>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1283" name="Text Box 35"/>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181284" name="Rectangle 36"/>
          <p:cNvSpPr>
            <a:spLocks noChangeArrowheads="1"/>
          </p:cNvSpPr>
          <p:nvPr/>
        </p:nvSpPr>
        <p:spPr bwMode="auto">
          <a:xfrm>
            <a:off x="677863" y="3408363"/>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1285" name="Text Box 37"/>
          <p:cNvSpPr txBox="1">
            <a:spLocks noChangeArrowheads="1"/>
          </p:cNvSpPr>
          <p:nvPr/>
        </p:nvSpPr>
        <p:spPr bwMode="auto">
          <a:xfrm>
            <a:off x="817563" y="3878263"/>
            <a:ext cx="1905000" cy="457200"/>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idx="4294967295"/>
          </p:nvPr>
        </p:nvSpPr>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性能公式</a:t>
            </a:r>
            <a:endParaRPr kumimoji="1" lang="zh-CN" altLang="en-US" sz="3600" b="1" dirty="0">
              <a:latin typeface="+mj-ea"/>
              <a:cs typeface="+mn-cs"/>
            </a:endParaRPr>
          </a:p>
        </p:txBody>
      </p:sp>
      <p:sp>
        <p:nvSpPr>
          <p:cNvPr id="182277" name="Rectangle 5"/>
          <p:cNvSpPr>
            <a:spLocks noChangeArrowheads="1"/>
          </p:cNvSpPr>
          <p:nvPr/>
        </p:nvSpPr>
        <p:spPr bwMode="auto">
          <a:xfrm>
            <a:off x="574675" y="1341438"/>
            <a:ext cx="7958138" cy="1126462"/>
          </a:xfrm>
          <a:prstGeom prst="rect">
            <a:avLst/>
          </a:prstGeom>
          <a:noFill/>
          <a:ln>
            <a:noFill/>
          </a:ln>
          <a:effectLst/>
        </p:spPr>
        <p:txBody>
          <a:bodyPr>
            <a:spAutoFit/>
          </a:bodyPr>
          <a:lstStyle/>
          <a:p>
            <a:pPr algn="just">
              <a:lnSpc>
                <a:spcPct val="140000"/>
              </a:lnSpc>
              <a:defRPr/>
            </a:pPr>
            <a:r>
              <a:rPr kumimoji="1" lang="en-US" altLang="zh-CN" sz="2400" b="1" dirty="0">
                <a:latin typeface="+mj-ea"/>
                <a:ea typeface="+mj-ea"/>
              </a:rPr>
              <a:t>      </a:t>
            </a:r>
            <a:r>
              <a:rPr kumimoji="1" lang="zh-CN" altLang="en-US" sz="2400" b="1" dirty="0">
                <a:latin typeface="+mj-ea"/>
                <a:ea typeface="+mj-ea"/>
              </a:rPr>
              <a:t>对于</a:t>
            </a:r>
            <a:r>
              <a:rPr kumimoji="1" lang="en-US" altLang="zh-CN" sz="2400" b="1" dirty="0">
                <a:latin typeface="+mj-ea"/>
                <a:ea typeface="+mj-ea"/>
              </a:rPr>
              <a:t>CPU</a:t>
            </a:r>
            <a:r>
              <a:rPr kumimoji="1" lang="en-US" altLang="zh-CN" sz="2400" b="1" baseline="-25000" dirty="0">
                <a:latin typeface="+mj-ea"/>
                <a:ea typeface="+mj-ea"/>
              </a:rPr>
              <a:t>A</a:t>
            </a:r>
            <a:r>
              <a:rPr kumimoji="1" lang="zh-CN" altLang="en-US" sz="2400" b="1" dirty="0">
                <a:latin typeface="+mj-ea"/>
                <a:ea typeface="+mj-ea"/>
              </a:rPr>
              <a:t>，执行的指令中分支指令占</a:t>
            </a:r>
            <a:r>
              <a:rPr kumimoji="1" lang="en-US" altLang="zh-CN" sz="2400" b="1" dirty="0">
                <a:latin typeface="+mj-ea"/>
                <a:ea typeface="+mj-ea"/>
              </a:rPr>
              <a:t>20%</a:t>
            </a:r>
            <a:r>
              <a:rPr kumimoji="1" lang="zh-CN" altLang="en-US" sz="2400" b="1" dirty="0">
                <a:latin typeface="+mj-ea"/>
                <a:ea typeface="+mj-ea"/>
              </a:rPr>
              <a:t>；由于每个分支指令之前都需要有比较指令，因此比较指令也占</a:t>
            </a:r>
            <a:r>
              <a:rPr kumimoji="1" lang="en-US" altLang="zh-CN" sz="2400" b="1" dirty="0">
                <a:latin typeface="+mj-ea"/>
                <a:ea typeface="+mj-ea"/>
              </a:rPr>
              <a:t>20%</a:t>
            </a:r>
            <a:r>
              <a:rPr kumimoji="1" lang="zh-CN" altLang="en-US" sz="2400" b="1" dirty="0">
                <a:latin typeface="+mj-ea"/>
                <a:ea typeface="+mj-ea"/>
              </a:rPr>
              <a:t>。</a:t>
            </a:r>
            <a:endParaRPr kumimoji="1" lang="zh-CN" altLang="en-US" sz="2400" b="1" dirty="0">
              <a:latin typeface="+mj-ea"/>
              <a:ea typeface="+mj-ea"/>
            </a:endParaRPr>
          </a:p>
        </p:txBody>
      </p:sp>
      <p:sp>
        <p:nvSpPr>
          <p:cNvPr id="182291" name="Text Box 19"/>
          <p:cNvSpPr txBox="1">
            <a:spLocks noChangeArrowheads="1"/>
          </p:cNvSpPr>
          <p:nvPr/>
        </p:nvSpPr>
        <p:spPr bwMode="auto">
          <a:xfrm>
            <a:off x="611188" y="501650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r>
              <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rPr>
              <a:t>20%</a:t>
            </a:r>
            <a:endPar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2292" name="Text Box 20"/>
          <p:cNvSpPr txBox="1">
            <a:spLocks noChangeArrowheads="1"/>
          </p:cNvSpPr>
          <p:nvPr/>
        </p:nvSpPr>
        <p:spPr bwMode="auto">
          <a:xfrm>
            <a:off x="611188" y="5564188"/>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r>
              <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rPr>
              <a:t>20%</a:t>
            </a:r>
            <a:endParaRPr kumimoji="1" lang="en-US" altLang="zh-CN"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6151" name="Text Box 21"/>
          <p:cNvSpPr txBox="1">
            <a:spLocks noChangeArrowheads="1"/>
          </p:cNvSpPr>
          <p:nvPr/>
        </p:nvSpPr>
        <p:spPr bwMode="auto">
          <a:xfrm>
            <a:off x="611188" y="2868613"/>
            <a:ext cx="251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82294" name="Text Box 22"/>
          <p:cNvSpPr txBox="1">
            <a:spLocks noChangeArrowheads="1"/>
          </p:cNvSpPr>
          <p:nvPr/>
        </p:nvSpPr>
        <p:spPr bwMode="auto">
          <a:xfrm>
            <a:off x="2943225" y="501650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6153" name="Text Box 23"/>
          <p:cNvSpPr txBox="1">
            <a:spLocks noChangeArrowheads="1"/>
          </p:cNvSpPr>
          <p:nvPr/>
        </p:nvSpPr>
        <p:spPr bwMode="auto">
          <a:xfrm>
            <a:off x="3232150" y="2868613"/>
            <a:ext cx="1920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nvGrpSpPr>
          <p:cNvPr id="6154" name="Group 24"/>
          <p:cNvGrpSpPr/>
          <p:nvPr/>
        </p:nvGrpSpPr>
        <p:grpSpPr bwMode="auto">
          <a:xfrm>
            <a:off x="2943225" y="3479800"/>
            <a:ext cx="2209800" cy="1460500"/>
            <a:chOff x="3120" y="2256"/>
            <a:chExt cx="1584" cy="1152"/>
          </a:xfrm>
        </p:grpSpPr>
        <p:sp>
          <p:nvSpPr>
            <p:cNvPr id="182297" name="Rectangle 25"/>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2298" name="Text Box 26"/>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182299" name="Rectangle 27"/>
          <p:cNvSpPr>
            <a:spLocks noChangeArrowheads="1"/>
          </p:cNvSpPr>
          <p:nvPr/>
        </p:nvSpPr>
        <p:spPr bwMode="auto">
          <a:xfrm>
            <a:off x="611188" y="3479800"/>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2300" name="Text Box 28"/>
          <p:cNvSpPr txBox="1">
            <a:spLocks noChangeArrowheads="1"/>
          </p:cNvSpPr>
          <p:nvPr/>
        </p:nvSpPr>
        <p:spPr bwMode="auto">
          <a:xfrm>
            <a:off x="750888" y="3949700"/>
            <a:ext cx="1905000" cy="822325"/>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r>
              <a:rPr kumimoji="1" lang="en-US" altLang="zh-CN"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60%</a:t>
            </a:r>
            <a:endParaRPr kumimoji="1" lang="en-US" altLang="zh-CN"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aphicFrame>
        <p:nvGraphicFramePr>
          <p:cNvPr id="6146" name="Object 29"/>
          <p:cNvGraphicFramePr>
            <a:graphicFrameLocks noGrp="1" noChangeAspect="1"/>
          </p:cNvGraphicFramePr>
          <p:nvPr>
            <p:ph idx="4294967295"/>
          </p:nvPr>
        </p:nvGraphicFramePr>
        <p:xfrm>
          <a:off x="5508625" y="3861048"/>
          <a:ext cx="3440113" cy="2160340"/>
        </p:xfrm>
        <a:graphic>
          <a:graphicData uri="http://schemas.openxmlformats.org/presentationml/2006/ole">
            <mc:AlternateContent xmlns:mc="http://schemas.openxmlformats.org/markup-compatibility/2006">
              <mc:Choice xmlns:v="urn:schemas-microsoft-com:vml" Requires="v">
                <p:oleObj spid="_x0000_s14369" name="Microsoft 公式 3.0" r:id="rId1" imgW="1244600" imgH="990600" progId="Equation.3">
                  <p:embed/>
                </p:oleObj>
              </mc:Choice>
              <mc:Fallback>
                <p:oleObj name="Microsoft 公式 3.0" r:id="rId1" imgW="1244600" imgH="990600" progId="Equation.3">
                  <p:embed/>
                  <p:pic>
                    <p:nvPicPr>
                      <p:cNvPr id="0" name="图片 143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25" y="3861048"/>
                        <a:ext cx="3440113" cy="2160340"/>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p:txBody>
          <a:bodyPr/>
          <a:lstStyle/>
          <a:p>
            <a:pPr eaLnBrk="1" hangingPunct="1"/>
            <a:r>
              <a:rPr kumimoji="1" lang="en-US" altLang="zh-CN" sz="3600" b="1" dirty="0">
                <a:latin typeface="+mj-ea"/>
                <a:cs typeface="+mn-cs"/>
              </a:rPr>
              <a:t>CPU</a:t>
            </a:r>
            <a:r>
              <a:rPr kumimoji="1" lang="zh-CN" altLang="en-US" sz="3600" b="1" dirty="0">
                <a:latin typeface="+mj-ea"/>
                <a:cs typeface="+mn-cs"/>
              </a:rPr>
              <a:t>性能</a:t>
            </a:r>
            <a:r>
              <a:rPr kumimoji="1" lang="zh-CN" altLang="en-US" sz="3600" b="1" dirty="0" smtClean="0">
                <a:latin typeface="+mj-ea"/>
                <a:cs typeface="+mn-cs"/>
              </a:rPr>
              <a:t>公式</a:t>
            </a:r>
            <a:endParaRPr lang="zh-CN" altLang="en-US" sz="3600" dirty="0" smtClean="0">
              <a:latin typeface="+mj-ea"/>
            </a:endParaRPr>
          </a:p>
        </p:txBody>
      </p:sp>
      <p:sp>
        <p:nvSpPr>
          <p:cNvPr id="184324" name="Rectangle 4"/>
          <p:cNvSpPr>
            <a:spLocks noChangeArrowheads="1"/>
          </p:cNvSpPr>
          <p:nvPr/>
        </p:nvSpPr>
        <p:spPr bwMode="auto">
          <a:xfrm>
            <a:off x="574675" y="1295400"/>
            <a:ext cx="8029575" cy="1274195"/>
          </a:xfrm>
          <a:prstGeom prst="rect">
            <a:avLst/>
          </a:prstGeom>
          <a:noFill/>
          <a:ln>
            <a:noFill/>
          </a:ln>
          <a:effectLst/>
        </p:spPr>
        <p:txBody>
          <a:bodyPr>
            <a:spAutoFit/>
          </a:bodyPr>
          <a:lstStyle/>
          <a:p>
            <a:pPr algn="just">
              <a:lnSpc>
                <a:spcPct val="160000"/>
              </a:lnSpc>
              <a:defRPr/>
            </a:pPr>
            <a:r>
              <a:rPr kumimoji="1" lang="en-US" altLang="zh-CN" sz="2400" b="1" dirty="0">
                <a:latin typeface="+mj-ea"/>
                <a:ea typeface="+mj-ea"/>
              </a:rPr>
              <a:t>    </a:t>
            </a:r>
            <a:r>
              <a:rPr kumimoji="1" lang="zh-CN" altLang="en-US" sz="2400" b="1" dirty="0">
                <a:latin typeface="+mj-ea"/>
                <a:ea typeface="+mj-ea"/>
              </a:rPr>
              <a:t>由于</a:t>
            </a:r>
            <a:r>
              <a:rPr kumimoji="1" lang="en-US" altLang="zh-CN" sz="2400" b="1" dirty="0">
                <a:latin typeface="+mj-ea"/>
                <a:ea typeface="+mj-ea"/>
              </a:rPr>
              <a:t>CPU</a:t>
            </a:r>
            <a:r>
              <a:rPr kumimoji="1" lang="en-US" altLang="zh-CN" sz="2400" b="1" baseline="-25000" dirty="0">
                <a:latin typeface="+mj-ea"/>
                <a:ea typeface="+mj-ea"/>
              </a:rPr>
              <a:t>A</a:t>
            </a:r>
            <a:r>
              <a:rPr kumimoji="1" lang="zh-CN" altLang="en-US" sz="2400" b="1" dirty="0">
                <a:latin typeface="+mj-ea"/>
                <a:ea typeface="+mj-ea"/>
              </a:rPr>
              <a:t>在分支时不需要比较，因此假设它的时钟周期时间比</a:t>
            </a:r>
            <a:r>
              <a:rPr kumimoji="1" lang="en-US" altLang="zh-CN" sz="2400" b="1" dirty="0">
                <a:latin typeface="+mj-ea"/>
                <a:ea typeface="+mj-ea"/>
              </a:rPr>
              <a:t>CPU</a:t>
            </a:r>
            <a:r>
              <a:rPr kumimoji="1" lang="en-US" altLang="zh-CN" sz="2400" b="1" baseline="-25000" dirty="0">
                <a:latin typeface="+mj-ea"/>
                <a:ea typeface="+mj-ea"/>
              </a:rPr>
              <a:t>B</a:t>
            </a:r>
            <a:r>
              <a:rPr kumimoji="1" lang="zh-CN" altLang="en-US" sz="2400" b="1" dirty="0">
                <a:latin typeface="+mj-ea"/>
                <a:ea typeface="+mj-ea"/>
              </a:rPr>
              <a:t>快</a:t>
            </a:r>
            <a:r>
              <a:rPr kumimoji="1" lang="en-US" altLang="zh-CN" sz="2400" b="1" dirty="0">
                <a:latin typeface="+mj-ea"/>
                <a:ea typeface="+mj-ea"/>
              </a:rPr>
              <a:t>1.25</a:t>
            </a:r>
            <a:r>
              <a:rPr kumimoji="1" lang="zh-CN" altLang="en-US" sz="2400" b="1" dirty="0">
                <a:latin typeface="+mj-ea"/>
                <a:ea typeface="+mj-ea"/>
              </a:rPr>
              <a:t>倍。</a:t>
            </a:r>
            <a:endParaRPr kumimoji="1" lang="zh-CN" altLang="en-US" sz="2400" b="1" dirty="0">
              <a:latin typeface="+mj-ea"/>
              <a:ea typeface="+mj-ea"/>
            </a:endParaRPr>
          </a:p>
        </p:txBody>
      </p:sp>
      <p:sp>
        <p:nvSpPr>
          <p:cNvPr id="184338" name="Text Box 18"/>
          <p:cNvSpPr txBox="1">
            <a:spLocks noChangeArrowheads="1"/>
          </p:cNvSpPr>
          <p:nvPr/>
        </p:nvSpPr>
        <p:spPr bwMode="auto">
          <a:xfrm>
            <a:off x="636588" y="494506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4339" name="Text Box 19"/>
          <p:cNvSpPr txBox="1">
            <a:spLocks noChangeArrowheads="1"/>
          </p:cNvSpPr>
          <p:nvPr/>
        </p:nvSpPr>
        <p:spPr bwMode="auto">
          <a:xfrm>
            <a:off x="636588" y="549275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7175" name="Text Box 20"/>
          <p:cNvSpPr txBox="1">
            <a:spLocks noChangeArrowheads="1"/>
          </p:cNvSpPr>
          <p:nvPr/>
        </p:nvSpPr>
        <p:spPr bwMode="auto">
          <a:xfrm>
            <a:off x="511175" y="279717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84341" name="Text Box 21"/>
          <p:cNvSpPr txBox="1">
            <a:spLocks noChangeArrowheads="1"/>
          </p:cNvSpPr>
          <p:nvPr/>
        </p:nvSpPr>
        <p:spPr bwMode="auto">
          <a:xfrm>
            <a:off x="2968625" y="494506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7177" name="Text Box 22"/>
          <p:cNvSpPr txBox="1">
            <a:spLocks noChangeArrowheads="1"/>
          </p:cNvSpPr>
          <p:nvPr/>
        </p:nvSpPr>
        <p:spPr bwMode="auto">
          <a:xfrm>
            <a:off x="3132138" y="2797175"/>
            <a:ext cx="1920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nvGrpSpPr>
          <p:cNvPr id="7178" name="Group 23"/>
          <p:cNvGrpSpPr/>
          <p:nvPr/>
        </p:nvGrpSpPr>
        <p:grpSpPr bwMode="auto">
          <a:xfrm>
            <a:off x="2968625" y="3408363"/>
            <a:ext cx="2209800" cy="1460500"/>
            <a:chOff x="3120" y="2256"/>
            <a:chExt cx="1584" cy="1152"/>
          </a:xfrm>
        </p:grpSpPr>
        <p:sp>
          <p:nvSpPr>
            <p:cNvPr id="184344" name="Rectangle 24"/>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4345" name="Text Box 25"/>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184346" name="Rectangle 26"/>
          <p:cNvSpPr>
            <a:spLocks noChangeArrowheads="1"/>
          </p:cNvSpPr>
          <p:nvPr/>
        </p:nvSpPr>
        <p:spPr bwMode="auto">
          <a:xfrm>
            <a:off x="636588" y="3408363"/>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4347" name="Text Box 27"/>
          <p:cNvSpPr txBox="1">
            <a:spLocks noChangeArrowheads="1"/>
          </p:cNvSpPr>
          <p:nvPr/>
        </p:nvSpPr>
        <p:spPr bwMode="auto">
          <a:xfrm>
            <a:off x="776288" y="3878263"/>
            <a:ext cx="1905000" cy="457200"/>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aphicFrame>
        <p:nvGraphicFramePr>
          <p:cNvPr id="7170" name="Object 28"/>
          <p:cNvGraphicFramePr>
            <a:graphicFrameLocks noGrp="1" noChangeAspect="1"/>
          </p:cNvGraphicFramePr>
          <p:nvPr>
            <p:ph idx="4294967295"/>
          </p:nvPr>
        </p:nvGraphicFramePr>
        <p:xfrm>
          <a:off x="5508104" y="2996952"/>
          <a:ext cx="3525838" cy="2684462"/>
        </p:xfrm>
        <a:graphic>
          <a:graphicData uri="http://schemas.openxmlformats.org/presentationml/2006/ole">
            <mc:AlternateContent xmlns:mc="http://schemas.openxmlformats.org/markup-compatibility/2006">
              <mc:Choice xmlns:v="urn:schemas-microsoft-com:vml" Requires="v">
                <p:oleObj spid="_x0000_s15393" name="公式" r:id="rId1" imgW="1244600" imgH="1231900" progId="Equation.3">
                  <p:embed/>
                </p:oleObj>
              </mc:Choice>
              <mc:Fallback>
                <p:oleObj name="公式" r:id="rId1" imgW="1244600" imgH="1231900" progId="Equation.3">
                  <p:embed/>
                  <p:pic>
                    <p:nvPicPr>
                      <p:cNvPr id="0" name="图片 153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996952"/>
                        <a:ext cx="3525838" cy="2684462"/>
                      </a:xfrm>
                      <a:prstGeom prst="rect">
                        <a:avLst/>
                      </a:prstGeom>
                      <a:noFill/>
                      <a:ln>
                        <a:noFill/>
                      </a:ln>
                      <a:effectLst/>
                    </p:spPr>
                  </p:pic>
                </p:oleObj>
              </mc:Fallback>
            </mc:AlternateContent>
          </a:graphicData>
        </a:graphic>
      </p:graphicFrame>
      <p:sp>
        <p:nvSpPr>
          <p:cNvPr id="7181" name="Text Box 30"/>
          <p:cNvSpPr txBox="1">
            <a:spLocks noChangeArrowheads="1"/>
          </p:cNvSpPr>
          <p:nvPr/>
        </p:nvSpPr>
        <p:spPr bwMode="auto">
          <a:xfrm>
            <a:off x="6135688" y="5805488"/>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7182" name="Text Box 31"/>
          <p:cNvSpPr txBox="1">
            <a:spLocks noChangeArrowheads="1"/>
          </p:cNvSpPr>
          <p:nvPr/>
        </p:nvSpPr>
        <p:spPr bwMode="auto">
          <a:xfrm>
            <a:off x="8151813" y="5799138"/>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0"/>
          <p:cNvSpPr>
            <a:spLocks noGrp="1" noChangeArrowheads="1"/>
          </p:cNvSpPr>
          <p:nvPr>
            <p:ph type="title" idx="4294967295"/>
          </p:nvPr>
        </p:nvSpPr>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性能公式</a:t>
            </a:r>
            <a:endParaRPr kumimoji="1" lang="zh-CN" altLang="en-US" sz="3600" b="1" dirty="0">
              <a:latin typeface="+mj-ea"/>
              <a:cs typeface="+mn-cs"/>
            </a:endParaRPr>
          </a:p>
        </p:txBody>
      </p:sp>
      <p:graphicFrame>
        <p:nvGraphicFramePr>
          <p:cNvPr id="186384" name="Object 16"/>
          <p:cNvGraphicFramePr>
            <a:graphicFrameLocks noGrp="1" noChangeAspect="1"/>
          </p:cNvGraphicFramePr>
          <p:nvPr>
            <p:ph sz="half" idx="4294967295"/>
          </p:nvPr>
        </p:nvGraphicFramePr>
        <p:xfrm>
          <a:off x="681831" y="1412776"/>
          <a:ext cx="5000625" cy="648072"/>
        </p:xfrm>
        <a:graphic>
          <a:graphicData uri="http://schemas.openxmlformats.org/presentationml/2006/ole">
            <mc:AlternateContent xmlns:mc="http://schemas.openxmlformats.org/markup-compatibility/2006">
              <mc:Choice xmlns:v="urn:schemas-microsoft-com:vml" Requires="v">
                <p:oleObj spid="_x0000_s16446" name="Microsoft 公式 3.0" r:id="rId1" imgW="1739900" imgH="254000" progId="Equation.3">
                  <p:embed/>
                </p:oleObj>
              </mc:Choice>
              <mc:Fallback>
                <p:oleObj name="Microsoft 公式 3.0" r:id="rId1" imgW="1739900" imgH="254000" progId="Equation.3">
                  <p:embed/>
                  <p:pic>
                    <p:nvPicPr>
                      <p:cNvPr id="0" name="图片 164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831" y="1412776"/>
                        <a:ext cx="5000625" cy="648072"/>
                      </a:xfrm>
                      <a:prstGeom prst="rect">
                        <a:avLst/>
                      </a:prstGeom>
                      <a:noFill/>
                      <a:ln>
                        <a:noFill/>
                      </a:ln>
                      <a:effectLst/>
                    </p:spPr>
                  </p:pic>
                </p:oleObj>
              </mc:Fallback>
            </mc:AlternateContent>
          </a:graphicData>
        </a:graphic>
      </p:graphicFrame>
      <p:graphicFrame>
        <p:nvGraphicFramePr>
          <p:cNvPr id="8195" name="Object 18"/>
          <p:cNvGraphicFramePr>
            <a:graphicFrameLocks noGrp="1" noChangeAspect="1"/>
          </p:cNvGraphicFramePr>
          <p:nvPr>
            <p:ph sz="half" idx="4294967295"/>
          </p:nvPr>
        </p:nvGraphicFramePr>
        <p:xfrm>
          <a:off x="5436096" y="2824956"/>
          <a:ext cx="3241675" cy="2851150"/>
        </p:xfrm>
        <a:graphic>
          <a:graphicData uri="http://schemas.openxmlformats.org/presentationml/2006/ole">
            <mc:AlternateContent xmlns:mc="http://schemas.openxmlformats.org/markup-compatibility/2006">
              <mc:Choice xmlns:v="urn:schemas-microsoft-com:vml" Requires="v">
                <p:oleObj spid="_x0000_s16447" name="公式" r:id="rId3" imgW="1244600" imgH="1231900" progId="Equation.3">
                  <p:embed/>
                </p:oleObj>
              </mc:Choice>
              <mc:Fallback>
                <p:oleObj name="公式" r:id="rId3" imgW="1244600" imgH="1231900" progId="Equation.3">
                  <p:embed/>
                  <p:pic>
                    <p:nvPicPr>
                      <p:cNvPr id="0" name="图片 164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2824956"/>
                        <a:ext cx="3241675" cy="2851150"/>
                      </a:xfrm>
                      <a:prstGeom prst="rect">
                        <a:avLst/>
                      </a:prstGeom>
                      <a:noFill/>
                      <a:ln>
                        <a:noFill/>
                      </a:ln>
                      <a:effectLst/>
                    </p:spPr>
                  </p:pic>
                </p:oleObj>
              </mc:Fallback>
            </mc:AlternateContent>
          </a:graphicData>
        </a:graphic>
      </p:graphicFrame>
      <p:sp>
        <p:nvSpPr>
          <p:cNvPr id="186389" name="Text Box 21"/>
          <p:cNvSpPr txBox="1">
            <a:spLocks noChangeArrowheads="1"/>
          </p:cNvSpPr>
          <p:nvPr/>
        </p:nvSpPr>
        <p:spPr bwMode="auto">
          <a:xfrm>
            <a:off x="655638" y="4713288"/>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6390" name="Text Box 22"/>
          <p:cNvSpPr txBox="1">
            <a:spLocks noChangeArrowheads="1"/>
          </p:cNvSpPr>
          <p:nvPr/>
        </p:nvSpPr>
        <p:spPr bwMode="auto">
          <a:xfrm>
            <a:off x="655638" y="5260975"/>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8199" name="Text Box 23"/>
          <p:cNvSpPr txBox="1">
            <a:spLocks noChangeArrowheads="1"/>
          </p:cNvSpPr>
          <p:nvPr/>
        </p:nvSpPr>
        <p:spPr bwMode="auto">
          <a:xfrm>
            <a:off x="655638" y="25654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86392" name="Text Box 24"/>
          <p:cNvSpPr txBox="1">
            <a:spLocks noChangeArrowheads="1"/>
          </p:cNvSpPr>
          <p:nvPr/>
        </p:nvSpPr>
        <p:spPr bwMode="auto">
          <a:xfrm>
            <a:off x="2987675" y="4713288"/>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8201" name="Text Box 25"/>
          <p:cNvSpPr txBox="1">
            <a:spLocks noChangeArrowheads="1"/>
          </p:cNvSpPr>
          <p:nvPr/>
        </p:nvSpPr>
        <p:spPr bwMode="auto">
          <a:xfrm>
            <a:off x="3276600" y="2565400"/>
            <a:ext cx="1920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nvGrpSpPr>
          <p:cNvPr id="8202" name="Group 26"/>
          <p:cNvGrpSpPr/>
          <p:nvPr/>
        </p:nvGrpSpPr>
        <p:grpSpPr bwMode="auto">
          <a:xfrm>
            <a:off x="2987675" y="3176588"/>
            <a:ext cx="2209800" cy="1460500"/>
            <a:chOff x="3120" y="2256"/>
            <a:chExt cx="1584" cy="1152"/>
          </a:xfrm>
        </p:grpSpPr>
        <p:sp>
          <p:nvSpPr>
            <p:cNvPr id="186395" name="Rectangle 27"/>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6396" name="Text Box 28"/>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186397" name="Rectangle 29"/>
          <p:cNvSpPr>
            <a:spLocks noChangeArrowheads="1"/>
          </p:cNvSpPr>
          <p:nvPr/>
        </p:nvSpPr>
        <p:spPr bwMode="auto">
          <a:xfrm>
            <a:off x="655638" y="3176588"/>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6398" name="Text Box 30"/>
          <p:cNvSpPr txBox="1">
            <a:spLocks noChangeArrowheads="1"/>
          </p:cNvSpPr>
          <p:nvPr/>
        </p:nvSpPr>
        <p:spPr bwMode="auto">
          <a:xfrm>
            <a:off x="795338" y="3646488"/>
            <a:ext cx="1905000" cy="457200"/>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
        <p:nvSpPr>
          <p:cNvPr id="8205" name="Text Box 31"/>
          <p:cNvSpPr txBox="1">
            <a:spLocks noChangeArrowheads="1"/>
          </p:cNvSpPr>
          <p:nvPr/>
        </p:nvSpPr>
        <p:spPr bwMode="auto">
          <a:xfrm>
            <a:off x="6227763" y="5740400"/>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8206" name="Text Box 32"/>
          <p:cNvSpPr txBox="1">
            <a:spLocks noChangeArrowheads="1"/>
          </p:cNvSpPr>
          <p:nvPr/>
        </p:nvSpPr>
        <p:spPr bwMode="auto">
          <a:xfrm>
            <a:off x="8101013" y="5734050"/>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idx="4294967295"/>
          </p:nvPr>
        </p:nvSpPr>
        <p:spPr>
          <a:xfrm>
            <a:off x="457200" y="44624"/>
            <a:ext cx="8229600" cy="1143000"/>
          </a:xfrm>
        </p:spPr>
        <p:txBody>
          <a:bodyPr>
            <a:normAutofit/>
          </a:bodyPr>
          <a:lstStyle/>
          <a:p>
            <a:r>
              <a:rPr kumimoji="1" lang="en-US" altLang="zh-CN" sz="3600" b="1" dirty="0">
                <a:latin typeface="+mj-ea"/>
                <a:cs typeface="+mn-cs"/>
              </a:rPr>
              <a:t>CPU</a:t>
            </a:r>
            <a:r>
              <a:rPr kumimoji="1" lang="zh-CN" altLang="en-US" sz="3600" b="1" dirty="0">
                <a:latin typeface="+mj-ea"/>
                <a:cs typeface="+mn-cs"/>
              </a:rPr>
              <a:t>性能公式</a:t>
            </a:r>
            <a:endParaRPr kumimoji="1" lang="zh-CN" altLang="en-US" sz="3600" b="1" dirty="0">
              <a:latin typeface="+mj-ea"/>
              <a:cs typeface="+mn-cs"/>
            </a:endParaRPr>
          </a:p>
        </p:txBody>
      </p:sp>
      <p:graphicFrame>
        <p:nvGraphicFramePr>
          <p:cNvPr id="187409" name="Object 17"/>
          <p:cNvGraphicFramePr>
            <a:graphicFrameLocks noGrp="1" noChangeAspect="1"/>
          </p:cNvGraphicFramePr>
          <p:nvPr>
            <p:ph sz="half" idx="4294967295"/>
          </p:nvPr>
        </p:nvGraphicFramePr>
        <p:xfrm>
          <a:off x="1115616" y="4221088"/>
          <a:ext cx="6913563" cy="1872208"/>
        </p:xfrm>
        <a:graphic>
          <a:graphicData uri="http://schemas.openxmlformats.org/presentationml/2006/ole">
            <mc:AlternateContent xmlns:mc="http://schemas.openxmlformats.org/markup-compatibility/2006">
              <mc:Choice xmlns:v="urn:schemas-microsoft-com:vml" Requires="v">
                <p:oleObj spid="_x0000_s17472" name="Microsoft 公式 3.0" r:id="rId1" imgW="2349500" imgH="762000" progId="Equation.3">
                  <p:embed/>
                </p:oleObj>
              </mc:Choice>
              <mc:Fallback>
                <p:oleObj name="Microsoft 公式 3.0" r:id="rId1" imgW="2349500" imgH="762000" progId="Equation.3">
                  <p:embed/>
                  <p:pic>
                    <p:nvPicPr>
                      <p:cNvPr id="0" name="图片 174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221088"/>
                        <a:ext cx="6913563" cy="1872208"/>
                      </a:xfrm>
                      <a:prstGeom prst="rect">
                        <a:avLst/>
                      </a:prstGeom>
                      <a:noFill/>
                      <a:ln>
                        <a:noFill/>
                      </a:ln>
                      <a:effectLst/>
                    </p:spPr>
                  </p:pic>
                </p:oleObj>
              </mc:Fallback>
            </mc:AlternateContent>
          </a:graphicData>
        </a:graphic>
      </p:graphicFrame>
      <p:graphicFrame>
        <p:nvGraphicFramePr>
          <p:cNvPr id="9219" name="Object 19"/>
          <p:cNvGraphicFramePr>
            <a:graphicFrameLocks noGrp="1" noChangeAspect="1"/>
          </p:cNvGraphicFramePr>
          <p:nvPr>
            <p:ph sz="half" idx="4294967295"/>
          </p:nvPr>
        </p:nvGraphicFramePr>
        <p:xfrm>
          <a:off x="1043608" y="1602645"/>
          <a:ext cx="6769100" cy="1885400"/>
        </p:xfrm>
        <a:graphic>
          <a:graphicData uri="http://schemas.openxmlformats.org/presentationml/2006/ole">
            <mc:AlternateContent xmlns:mc="http://schemas.openxmlformats.org/markup-compatibility/2006">
              <mc:Choice xmlns:v="urn:schemas-microsoft-com:vml" Requires="v">
                <p:oleObj spid="_x0000_s17473" name="公式" r:id="rId3" imgW="2324100" imgH="749300" progId="Equation.3">
                  <p:embed/>
                </p:oleObj>
              </mc:Choice>
              <mc:Fallback>
                <p:oleObj name="公式" r:id="rId3" imgW="2324100" imgH="749300" progId="Equation.3">
                  <p:embed/>
                  <p:pic>
                    <p:nvPicPr>
                      <p:cNvPr id="0" name="图片 174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602645"/>
                        <a:ext cx="6769100" cy="1885400"/>
                      </a:xfrm>
                      <a:prstGeom prst="rect">
                        <a:avLst/>
                      </a:prstGeom>
                      <a:noFill/>
                      <a:ln>
                        <a:noFill/>
                      </a:ln>
                      <a:effectLst/>
                    </p:spPr>
                  </p:pic>
                </p:oleObj>
              </mc:Fallback>
            </mc:AlternateContent>
          </a:graphicData>
        </a:graphic>
      </p:graphicFrame>
      <p:sp>
        <p:nvSpPr>
          <p:cNvPr id="9221" name="Text Box 21"/>
          <p:cNvSpPr txBox="1">
            <a:spLocks noChangeArrowheads="1"/>
          </p:cNvSpPr>
          <p:nvPr/>
        </p:nvSpPr>
        <p:spPr bwMode="auto">
          <a:xfrm>
            <a:off x="1939925" y="3149600"/>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9222" name="Text Box 22"/>
          <p:cNvSpPr txBox="1">
            <a:spLocks noChangeArrowheads="1"/>
          </p:cNvSpPr>
          <p:nvPr/>
        </p:nvSpPr>
        <p:spPr bwMode="auto">
          <a:xfrm>
            <a:off x="4019550" y="3125788"/>
            <a:ext cx="1841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idx="4294967295"/>
          </p:nvPr>
        </p:nvSpPr>
        <p:spPr>
          <a:xfrm>
            <a:off x="457200" y="44624"/>
            <a:ext cx="8229600" cy="1143000"/>
          </a:xfrm>
        </p:spPr>
        <p:txBody>
          <a:bodyPr>
            <a:normAutofit/>
          </a:bodyPr>
          <a:lstStyle/>
          <a:p>
            <a:r>
              <a:rPr kumimoji="1" lang="en-US" altLang="zh-CN" sz="3600" b="1" dirty="0">
                <a:latin typeface="+mj-ea"/>
                <a:cs typeface="+mn-cs"/>
              </a:rPr>
              <a:t>CPU</a:t>
            </a:r>
            <a:r>
              <a:rPr kumimoji="1" lang="zh-CN" altLang="en-US" sz="3600" b="1" dirty="0">
                <a:latin typeface="+mj-ea"/>
                <a:cs typeface="+mn-cs"/>
              </a:rPr>
              <a:t>性能公式</a:t>
            </a:r>
            <a:endParaRPr kumimoji="1" lang="zh-CN" altLang="en-US" sz="3600" b="1" dirty="0">
              <a:latin typeface="+mj-ea"/>
              <a:cs typeface="+mn-cs"/>
            </a:endParaRPr>
          </a:p>
        </p:txBody>
      </p:sp>
      <p:graphicFrame>
        <p:nvGraphicFramePr>
          <p:cNvPr id="10243" name="Object 8"/>
          <p:cNvGraphicFramePr>
            <a:graphicFrameLocks noGrp="1" noChangeAspect="1"/>
          </p:cNvGraphicFramePr>
          <p:nvPr>
            <p:ph sz="half" idx="4294967295"/>
          </p:nvPr>
        </p:nvGraphicFramePr>
        <p:xfrm>
          <a:off x="1115616" y="1412776"/>
          <a:ext cx="6623050" cy="1765052"/>
        </p:xfrm>
        <a:graphic>
          <a:graphicData uri="http://schemas.openxmlformats.org/presentationml/2006/ole">
            <mc:AlternateContent xmlns:mc="http://schemas.openxmlformats.org/markup-compatibility/2006">
              <mc:Choice xmlns:v="urn:schemas-microsoft-com:vml" Requires="v">
                <p:oleObj spid="_x0000_s18472" name="公式" r:id="rId1" imgW="2324100" imgH="749300" progId="Equation.3">
                  <p:embed/>
                </p:oleObj>
              </mc:Choice>
              <mc:Fallback>
                <p:oleObj name="公式" r:id="rId1" imgW="2324100" imgH="749300" progId="Equation.3">
                  <p:embed/>
                  <p:pic>
                    <p:nvPicPr>
                      <p:cNvPr id="0" name="图片 184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12776"/>
                        <a:ext cx="6623050" cy="1765052"/>
                      </a:xfrm>
                      <a:prstGeom prst="rect">
                        <a:avLst/>
                      </a:prstGeom>
                      <a:noFill/>
                      <a:ln>
                        <a:noFill/>
                      </a:ln>
                      <a:effectLst/>
                    </p:spPr>
                  </p:pic>
                </p:oleObj>
              </mc:Fallback>
            </mc:AlternateContent>
          </a:graphicData>
        </a:graphic>
      </p:graphicFrame>
      <p:sp>
        <p:nvSpPr>
          <p:cNvPr id="10245" name="Text Box 10"/>
          <p:cNvSpPr txBox="1">
            <a:spLocks noChangeArrowheads="1"/>
          </p:cNvSpPr>
          <p:nvPr/>
        </p:nvSpPr>
        <p:spPr bwMode="auto">
          <a:xfrm>
            <a:off x="1851025" y="3101975"/>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p:sp>
        <p:nvSpPr>
          <p:cNvPr id="10246" name="Text Box 11"/>
          <p:cNvSpPr txBox="1">
            <a:spLocks noChangeArrowheads="1"/>
          </p:cNvSpPr>
          <p:nvPr/>
        </p:nvSpPr>
        <p:spPr bwMode="auto">
          <a:xfrm>
            <a:off x="3867150" y="3095625"/>
            <a:ext cx="184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en-US" altLang="zh-CN" sz="1800" i="1" dirty="0"/>
          </a:p>
        </p:txBody>
      </p:sp>
      <mc:AlternateContent xmlns:mc="http://schemas.openxmlformats.org/markup-compatibility/2006">
        <mc:Choice xmlns:a14="http://schemas.microsoft.com/office/drawing/2010/main" Requires="a14">
          <p:sp>
            <p:nvSpPr>
              <p:cNvPr id="2" name="TextBox 1"/>
              <p:cNvSpPr txBox="1"/>
              <p:nvPr/>
            </p:nvSpPr>
            <p:spPr>
              <a:xfrm>
                <a:off x="683568" y="3501582"/>
                <a:ext cx="7704856" cy="1471172"/>
              </a:xfrm>
              <a:prstGeom prst="rect">
                <a:avLst/>
              </a:prstGeom>
              <a:noFill/>
            </p:spPr>
            <p:txBody>
              <a:bodyPr wrap="square" rtlCol="0">
                <a:spAutoFit/>
              </a:bodyPr>
              <a:lstStyle/>
              <a:p>
                <a:r>
                  <a:rPr lang="en-US" altLang="zh-CN" sz="2400" b="1" dirty="0" smtClean="0">
                    <a:ea typeface="+mj-ea"/>
                  </a:rPr>
                  <a:t>   </a:t>
                </a:r>
                <a14:m>
                  <m:oMath xmlns:m="http://schemas.openxmlformats.org/officeDocument/2006/math">
                    <m:sSub>
                      <m:sSubPr>
                        <m:ctrlPr>
                          <a:rPr lang="en-US" altLang="zh-CN" sz="2400" b="1" i="1" smtClean="0">
                            <a:latin typeface="Cambria Math"/>
                            <a:ea typeface="+mj-ea"/>
                          </a:rPr>
                        </m:ctrlPr>
                      </m:sSubPr>
                      <m:e>
                        <m:r>
                          <a:rPr lang="en-US" altLang="zh-CN" sz="2400" b="1" i="1" smtClean="0">
                            <a:latin typeface="Cambria Math"/>
                            <a:ea typeface="+mj-ea"/>
                          </a:rPr>
                          <m:t>𝑻</m:t>
                        </m:r>
                      </m:e>
                      <m:sub>
                        <m:sSub>
                          <m:sSubPr>
                            <m:ctrlPr>
                              <a:rPr lang="en-US" altLang="zh-CN" sz="2400" b="1" i="1" smtClean="0">
                                <a:latin typeface="Cambria Math"/>
                                <a:ea typeface="+mj-ea"/>
                              </a:rPr>
                            </m:ctrlPr>
                          </m:sSubPr>
                          <m:e>
                            <m:r>
                              <a:rPr lang="en-US" altLang="zh-CN" sz="2400" b="1" i="1" smtClean="0">
                                <a:latin typeface="Cambria Math"/>
                                <a:ea typeface="+mj-ea"/>
                              </a:rPr>
                              <m:t>𝑪𝑷𝑼</m:t>
                            </m:r>
                          </m:e>
                          <m:sub>
                            <m:r>
                              <a:rPr lang="en-US" altLang="zh-CN" sz="2400" b="1" i="1" smtClean="0">
                                <a:latin typeface="Cambria Math"/>
                                <a:ea typeface="+mj-ea"/>
                              </a:rPr>
                              <m:t>𝑩</m:t>
                            </m:r>
                          </m:sub>
                        </m:sSub>
                      </m:sub>
                    </m:sSub>
                    <m:r>
                      <a:rPr lang="pt-BR" altLang="zh-CN" sz="2400" i="1" smtClean="0">
                        <a:latin typeface="Cambria Math"/>
                        <a:ea typeface="+mj-ea"/>
                      </a:rPr>
                      <m:t>=</m:t>
                    </m:r>
                    <m:d>
                      <m:dPr>
                        <m:ctrlPr>
                          <a:rPr lang="en-US" altLang="zh-CN" sz="2400" b="1" i="1" smtClean="0">
                            <a:latin typeface="Cambria Math"/>
                            <a:ea typeface="+mj-ea"/>
                          </a:rPr>
                        </m:ctrlPr>
                      </m:dPr>
                      <m:e>
                        <m:r>
                          <a:rPr lang="en-US" altLang="zh-CN" sz="2400" b="1" i="1" smtClean="0">
                            <a:latin typeface="Cambria Math"/>
                            <a:ea typeface="+mj-ea"/>
                          </a:rPr>
                          <m:t>𝟕𝟓</m:t>
                        </m:r>
                        <m:r>
                          <a:rPr lang="en-US" altLang="zh-CN" sz="2400" b="1" i="1" smtClean="0">
                            <a:latin typeface="Cambria Math"/>
                            <a:ea typeface="+mj-ea"/>
                          </a:rPr>
                          <m:t>%×</m:t>
                        </m:r>
                        <m:r>
                          <a:rPr lang="en-US" altLang="zh-CN" sz="2400" b="1" i="1" smtClean="0">
                            <a:latin typeface="Cambria Math"/>
                            <a:ea typeface="Cambria Math"/>
                          </a:rPr>
                          <m:t>𝟏</m:t>
                        </m:r>
                        <m:r>
                          <a:rPr lang="en-US" altLang="zh-CN" sz="2400" b="1" i="1" smtClean="0">
                            <a:latin typeface="Cambria Math"/>
                            <a:ea typeface="Cambria Math"/>
                          </a:rPr>
                          <m:t>+</m:t>
                        </m:r>
                        <m:r>
                          <a:rPr lang="en-US" altLang="zh-CN" sz="2400" b="1" i="1" smtClean="0">
                            <a:latin typeface="Cambria Math"/>
                            <a:ea typeface="Cambria Math"/>
                          </a:rPr>
                          <m:t>𝟐𝟓</m:t>
                        </m:r>
                        <m:r>
                          <a:rPr lang="en-US" altLang="zh-CN" sz="2400" b="1" i="1" smtClean="0">
                            <a:latin typeface="Cambria Math"/>
                            <a:ea typeface="Cambria Math"/>
                          </a:rPr>
                          <m:t>%×</m:t>
                        </m:r>
                        <m:r>
                          <a:rPr lang="en-US" altLang="zh-CN" sz="2400" b="1" i="1" smtClean="0">
                            <a:latin typeface="Cambria Math"/>
                            <a:ea typeface="Cambria Math"/>
                          </a:rPr>
                          <m:t>𝟐</m:t>
                        </m:r>
                      </m:e>
                    </m:d>
                    <m:sSub>
                      <m:sSubPr>
                        <m:ctrlPr>
                          <a:rPr lang="en-US" altLang="zh-CN" sz="2400" b="1" i="1" smtClean="0">
                            <a:latin typeface="Cambria Math"/>
                            <a:ea typeface="+mj-ea"/>
                          </a:rPr>
                        </m:ctrlPr>
                      </m:sSubPr>
                      <m:e>
                        <m:r>
                          <a:rPr lang="en-US" altLang="zh-CN" sz="2400" i="1">
                            <a:latin typeface="Cambria Math"/>
                            <a:ea typeface="Cambria Math"/>
                          </a:rPr>
                          <m:t>×</m:t>
                        </m:r>
                        <m:r>
                          <a:rPr lang="en-US" altLang="zh-CN" sz="2400" b="1" i="1" smtClean="0">
                            <a:latin typeface="Cambria Math"/>
                            <a:ea typeface="+mj-ea"/>
                          </a:rPr>
                          <m:t>𝑰𝑪</m:t>
                        </m:r>
                      </m:e>
                      <m:sub>
                        <m:r>
                          <a:rPr lang="zh-CN" altLang="en-US" sz="2400" i="1">
                            <a:latin typeface="Cambria Math"/>
                            <a:ea typeface="+mj-ea"/>
                          </a:rPr>
                          <m:t>分支</m:t>
                        </m:r>
                        <m:r>
                          <a:rPr lang="en-US" altLang="zh-CN" sz="2400" b="1" i="1" smtClean="0">
                            <a:latin typeface="Cambria Math"/>
                            <a:ea typeface="+mj-ea"/>
                          </a:rPr>
                          <m:t>𝑩</m:t>
                        </m:r>
                      </m:sub>
                    </m:sSub>
                    <m:r>
                      <a:rPr lang="en-US" altLang="zh-CN" sz="2400" b="1" i="1" smtClean="0">
                        <a:latin typeface="Cambria Math"/>
                        <a:ea typeface="Cambria Math"/>
                      </a:rPr>
                      <m:t>×</m:t>
                    </m:r>
                    <m:sSub>
                      <m:sSubPr>
                        <m:ctrlPr>
                          <a:rPr lang="en-US" altLang="zh-CN" sz="2400" b="1" i="1" smtClean="0">
                            <a:latin typeface="Cambria Math"/>
                            <a:ea typeface="Cambria Math"/>
                          </a:rPr>
                        </m:ctrlPr>
                      </m:sSubPr>
                      <m:e>
                        <m:r>
                          <a:rPr lang="en-US" altLang="zh-CN" sz="2400" b="1" i="1" smtClean="0">
                            <a:latin typeface="Cambria Math"/>
                            <a:ea typeface="Cambria Math"/>
                          </a:rPr>
                          <m:t>𝑻</m:t>
                        </m:r>
                      </m:e>
                      <m:sub>
                        <m:sSub>
                          <m:sSubPr>
                            <m:ctrlPr>
                              <a:rPr lang="en-US" altLang="zh-CN" sz="2400" b="1" i="1" smtClean="0">
                                <a:latin typeface="Cambria Math"/>
                                <a:ea typeface="Cambria Math"/>
                              </a:rPr>
                            </m:ctrlPr>
                          </m:sSubPr>
                          <m:e>
                            <m:r>
                              <a:rPr lang="en-US" altLang="zh-CN" sz="2400" b="1" i="1" smtClean="0">
                                <a:latin typeface="Cambria Math"/>
                                <a:ea typeface="Cambria Math"/>
                              </a:rPr>
                              <m:t>𝑪𝑳𝑲</m:t>
                            </m:r>
                          </m:e>
                          <m:sub>
                            <m:r>
                              <a:rPr lang="en-US" altLang="zh-CN" sz="2400" b="1" i="1" smtClean="0">
                                <a:latin typeface="Cambria Math"/>
                                <a:ea typeface="Cambria Math"/>
                              </a:rPr>
                              <m:t>𝑩</m:t>
                            </m:r>
                          </m:sub>
                        </m:sSub>
                      </m:sub>
                    </m:sSub>
                  </m:oMath>
                </a14:m>
                <a:endParaRPr lang="en-US" altLang="zh-CN" sz="2400" dirty="0" smtClean="0">
                  <a:latin typeface="Times New Roman" panose="02020603050405020304" pitchFamily="18" charset="0"/>
                  <a:ea typeface="+mj-ea"/>
                  <a:cs typeface="Times New Roman" panose="02020603050405020304" pitchFamily="18" charset="0"/>
                </a:endParaRPr>
              </a:p>
              <a:p>
                <a:r>
                  <a:rPr lang="en-US" altLang="zh-CN" sz="2400" dirty="0">
                    <a:latin typeface="Times New Roman" panose="02020603050405020304" pitchFamily="18" charset="0"/>
                    <a:ea typeface="+mj-ea"/>
                    <a:cs typeface="Times New Roman" panose="02020603050405020304" pitchFamily="18" charset="0"/>
                  </a:rPr>
                  <a:t> </a:t>
                </a:r>
                <a:r>
                  <a:rPr lang="en-US" altLang="zh-CN" sz="2400" dirty="0" smtClean="0">
                    <a:latin typeface="Times New Roman" panose="02020603050405020304" pitchFamily="18" charset="0"/>
                    <a:ea typeface="+mj-ea"/>
                    <a:cs typeface="Times New Roman" panose="02020603050405020304" pitchFamily="18" charset="0"/>
                  </a:rPr>
                  <a:t>            </a:t>
                </a:r>
                <a14:m>
                  <m:oMath xmlns:m="http://schemas.openxmlformats.org/officeDocument/2006/math">
                    <m:r>
                      <a:rPr lang="en-US" altLang="zh-CN" sz="2400" b="1" i="0" smtClean="0">
                        <a:latin typeface="Cambria Math"/>
                        <a:ea typeface="+mj-ea"/>
                        <a:cs typeface="Times New Roman" panose="02020603050405020304" pitchFamily="18" charset="0"/>
                      </a:rPr>
                      <m:t>     </m:t>
                    </m:r>
                    <m:r>
                      <a:rPr lang="en-US" altLang="zh-CN" sz="2400" i="1" smtClean="0">
                        <a:latin typeface="Cambria Math"/>
                        <a:ea typeface="+mj-ea"/>
                        <a:cs typeface="Times New Roman" panose="02020603050405020304" pitchFamily="18" charset="0"/>
                      </a:rPr>
                      <m:t>=</m:t>
                    </m:r>
                    <m:r>
                      <a:rPr lang="en-US" altLang="zh-CN" sz="2400" b="1" i="1" smtClean="0">
                        <a:latin typeface="Cambria Math"/>
                        <a:ea typeface="+mj-ea"/>
                        <a:cs typeface="Times New Roman" panose="02020603050405020304" pitchFamily="18" charset="0"/>
                      </a:rPr>
                      <m:t>𝟏</m:t>
                    </m:r>
                    <m:r>
                      <a:rPr lang="en-US" altLang="zh-CN" sz="2400" b="1" i="1" smtClean="0">
                        <a:latin typeface="Cambria Math"/>
                        <a:ea typeface="+mj-ea"/>
                        <a:cs typeface="Times New Roman" panose="02020603050405020304" pitchFamily="18" charset="0"/>
                      </a:rPr>
                      <m:t>.</m:t>
                    </m:r>
                    <m:r>
                      <a:rPr lang="en-US" altLang="zh-CN" sz="2400" b="1" i="1" smtClean="0">
                        <a:latin typeface="Cambria Math"/>
                        <a:ea typeface="+mj-ea"/>
                        <a:cs typeface="Times New Roman" panose="02020603050405020304" pitchFamily="18" charset="0"/>
                      </a:rPr>
                      <m:t>𝟐𝟓</m:t>
                    </m:r>
                    <m:r>
                      <a:rPr lang="en-US" altLang="zh-CN" sz="2400" b="1" i="1" smtClean="0">
                        <a:latin typeface="Cambria Math"/>
                        <a:ea typeface="Cambria Math"/>
                        <a:cs typeface="Times New Roman" panose="02020603050405020304" pitchFamily="18" charset="0"/>
                      </a:rPr>
                      <m:t>×</m:t>
                    </m:r>
                    <m:r>
                      <a:rPr lang="en-US" altLang="zh-CN" sz="2400" b="1" i="1" smtClean="0">
                        <a:latin typeface="Cambria Math"/>
                        <a:ea typeface="Cambria Math"/>
                        <a:cs typeface="Times New Roman" panose="02020603050405020304" pitchFamily="18" charset="0"/>
                      </a:rPr>
                      <m:t>𝟎</m:t>
                    </m:r>
                    <m:r>
                      <a:rPr lang="en-US" altLang="zh-CN" sz="2400" b="1" i="1" smtClean="0">
                        <a:latin typeface="Cambria Math"/>
                        <a:ea typeface="Cambria Math"/>
                        <a:cs typeface="Times New Roman" panose="02020603050405020304" pitchFamily="18" charset="0"/>
                      </a:rPr>
                      <m:t>.</m:t>
                    </m:r>
                    <m:r>
                      <a:rPr lang="en-US" altLang="zh-CN" sz="2400" b="1" i="1" smtClean="0">
                        <a:latin typeface="Cambria Math"/>
                        <a:ea typeface="Cambria Math"/>
                        <a:cs typeface="Times New Roman" panose="02020603050405020304" pitchFamily="18" charset="0"/>
                      </a:rPr>
                      <m:t>𝟖</m:t>
                    </m:r>
                    <m:r>
                      <a:rPr lang="en-US" altLang="zh-CN" sz="2400" b="1" i="1" smtClean="0">
                        <a:latin typeface="Cambria Math"/>
                        <a:ea typeface="Cambria Math"/>
                        <a:cs typeface="Times New Roman" panose="02020603050405020304" pitchFamily="18" charset="0"/>
                      </a:rPr>
                      <m:t>×</m:t>
                    </m:r>
                    <m:sSub>
                      <m:sSubPr>
                        <m:ctrlPr>
                          <a:rPr lang="en-US" altLang="zh-CN" sz="2400" i="1">
                            <a:latin typeface="Cambria Math"/>
                          </a:rPr>
                        </m:ctrlPr>
                      </m:sSubPr>
                      <m:e>
                        <m:r>
                          <a:rPr lang="en-US" altLang="zh-CN" sz="2400" i="1">
                            <a:latin typeface="Cambria Math"/>
                          </a:rPr>
                          <m:t>𝑰𝑪</m:t>
                        </m:r>
                      </m:e>
                      <m:sub>
                        <m:r>
                          <a:rPr lang="zh-CN" altLang="en-US" sz="2400" i="1">
                            <a:latin typeface="Cambria Math"/>
                          </a:rPr>
                          <m:t>分支</m:t>
                        </m:r>
                        <m:r>
                          <a:rPr lang="en-US" altLang="zh-CN" sz="2400" b="1" i="1" smtClean="0">
                            <a:latin typeface="Cambria Math"/>
                          </a:rPr>
                          <m:t>𝑨</m:t>
                        </m:r>
                      </m:sub>
                    </m:sSub>
                    <m:r>
                      <a:rPr lang="en-US" altLang="zh-CN" sz="2400" i="1">
                        <a:latin typeface="Cambria Math"/>
                        <a:ea typeface="Cambria Math"/>
                      </a:rPr>
                      <m:t>×</m:t>
                    </m:r>
                    <m:r>
                      <a:rPr lang="en-US" altLang="zh-CN" sz="2400" b="1" i="1" smtClean="0">
                        <a:latin typeface="Cambria Math"/>
                        <a:ea typeface="Cambria Math"/>
                      </a:rPr>
                      <m:t>𝟏</m:t>
                    </m:r>
                    <m:r>
                      <a:rPr lang="en-US" altLang="zh-CN" sz="2400" b="1" i="1" smtClean="0">
                        <a:latin typeface="Cambria Math"/>
                        <a:ea typeface="Cambria Math"/>
                      </a:rPr>
                      <m:t>.</m:t>
                    </m:r>
                    <m:r>
                      <a:rPr lang="en-US" altLang="zh-CN" sz="2400" b="1" i="1" smtClean="0">
                        <a:latin typeface="Cambria Math"/>
                        <a:ea typeface="Cambria Math"/>
                      </a:rPr>
                      <m:t>𝟐𝟓</m:t>
                    </m:r>
                    <m:r>
                      <a:rPr lang="en-US" altLang="zh-CN" sz="2400" i="1">
                        <a:latin typeface="Cambria Math"/>
                        <a:ea typeface="Cambria Math"/>
                        <a:cs typeface="Times New Roman" panose="02020603050405020304" pitchFamily="18" charset="0"/>
                      </a:rPr>
                      <m:t>×</m:t>
                    </m:r>
                    <m:sSub>
                      <m:sSubPr>
                        <m:ctrlPr>
                          <a:rPr lang="en-US" altLang="zh-CN" sz="2400" i="1">
                            <a:latin typeface="Cambria Math"/>
                            <a:ea typeface="Cambria Math"/>
                          </a:rPr>
                        </m:ctrlPr>
                      </m:sSubPr>
                      <m:e>
                        <m:r>
                          <a:rPr lang="en-US" altLang="zh-CN" sz="2400" i="1">
                            <a:latin typeface="Cambria Math"/>
                            <a:ea typeface="Cambria Math"/>
                          </a:rPr>
                          <m:t>𝑻</m:t>
                        </m:r>
                      </m:e>
                      <m:sub>
                        <m:sSub>
                          <m:sSubPr>
                            <m:ctrlPr>
                              <a:rPr lang="en-US" altLang="zh-CN" sz="2400" i="1">
                                <a:latin typeface="Cambria Math"/>
                                <a:ea typeface="Cambria Math"/>
                              </a:rPr>
                            </m:ctrlPr>
                          </m:sSubPr>
                          <m:e>
                            <m:r>
                              <a:rPr lang="en-US" altLang="zh-CN" sz="2400" i="1">
                                <a:latin typeface="Cambria Math"/>
                                <a:ea typeface="Cambria Math"/>
                              </a:rPr>
                              <m:t>𝑪𝑳𝑲</m:t>
                            </m:r>
                          </m:e>
                          <m:sub>
                            <m:r>
                              <a:rPr lang="en-US" altLang="zh-CN" sz="2400" b="1" i="1" smtClean="0">
                                <a:latin typeface="Cambria Math"/>
                                <a:ea typeface="Cambria Math"/>
                              </a:rPr>
                              <m:t>𝑨</m:t>
                            </m:r>
                          </m:sub>
                        </m:sSub>
                      </m:sub>
                    </m:sSub>
                  </m:oMath>
                </a14:m>
                <a:endParaRPr lang="en-US" altLang="zh-CN" sz="2400" dirty="0" smtClean="0">
                  <a:latin typeface="Times New Roman" panose="02020603050405020304" pitchFamily="18" charset="0"/>
                  <a:ea typeface="+mj-ea"/>
                  <a:cs typeface="Times New Roman" panose="02020603050405020304" pitchFamily="18" charset="0"/>
                </a:endParaRPr>
              </a:p>
              <a:p>
                <a:r>
                  <a:rPr lang="en-US" altLang="zh-CN" sz="2400" dirty="0" smtClean="0">
                    <a:latin typeface="Times New Roman" panose="02020603050405020304" pitchFamily="18" charset="0"/>
                    <a:ea typeface="+mj-ea"/>
                    <a:cs typeface="Times New Roman" panose="02020603050405020304" pitchFamily="18" charset="0"/>
                  </a:rPr>
                  <a:t>                 </a:t>
                </a:r>
                <a14:m>
                  <m:oMath xmlns:m="http://schemas.openxmlformats.org/officeDocument/2006/math">
                    <m:r>
                      <a:rPr lang="en-US" altLang="zh-CN" sz="2400" i="1" smtClean="0">
                        <a:latin typeface="Cambria Math"/>
                        <a:ea typeface="+mj-ea"/>
                        <a:cs typeface="Times New Roman" panose="02020603050405020304" pitchFamily="18" charset="0"/>
                      </a:rPr>
                      <m:t>=</m:t>
                    </m:r>
                    <m:sSub>
                      <m:sSubPr>
                        <m:ctrlPr>
                          <a:rPr lang="en-US" altLang="zh-CN" sz="2400" i="1">
                            <a:latin typeface="Cambria Math"/>
                          </a:rPr>
                        </m:ctrlPr>
                      </m:sSubPr>
                      <m:e>
                        <m:r>
                          <a:rPr lang="en-US" altLang="zh-CN" sz="2400" i="1">
                            <a:latin typeface="Cambria Math"/>
                          </a:rPr>
                          <m:t>𝑰𝑪</m:t>
                        </m:r>
                      </m:e>
                      <m:sub>
                        <m:r>
                          <a:rPr lang="zh-CN" altLang="en-US" sz="2400" i="1">
                            <a:latin typeface="Cambria Math"/>
                          </a:rPr>
                          <m:t>分支</m:t>
                        </m:r>
                        <m:r>
                          <a:rPr lang="en-US" altLang="zh-CN" sz="2400" i="1">
                            <a:latin typeface="Cambria Math"/>
                          </a:rPr>
                          <m:t>𝑨</m:t>
                        </m:r>
                      </m:sub>
                    </m:sSub>
                    <m:r>
                      <a:rPr lang="en-US" altLang="zh-CN" sz="2400" i="1">
                        <a:latin typeface="Cambria Math"/>
                        <a:ea typeface="Cambria Math"/>
                        <a:cs typeface="Times New Roman" panose="02020603050405020304" pitchFamily="18" charset="0"/>
                      </a:rPr>
                      <m:t>×</m:t>
                    </m:r>
                    <m:r>
                      <a:rPr lang="en-US" altLang="zh-CN" sz="2400" i="1">
                        <a:latin typeface="Cambria Math"/>
                        <a:ea typeface="Cambria Math"/>
                      </a:rPr>
                      <m:t>𝟏</m:t>
                    </m:r>
                    <m:r>
                      <a:rPr lang="en-US" altLang="zh-CN" sz="2400" i="1">
                        <a:latin typeface="Cambria Math"/>
                        <a:ea typeface="Cambria Math"/>
                      </a:rPr>
                      <m:t>.</m:t>
                    </m:r>
                    <m:r>
                      <a:rPr lang="en-US" altLang="zh-CN" sz="2400" i="1">
                        <a:latin typeface="Cambria Math"/>
                        <a:ea typeface="Cambria Math"/>
                      </a:rPr>
                      <m:t>𝟐𝟓</m:t>
                    </m:r>
                    <m:r>
                      <a:rPr lang="en-US" altLang="zh-CN" sz="2400" i="1">
                        <a:latin typeface="Cambria Math"/>
                        <a:ea typeface="Cambria Math"/>
                      </a:rPr>
                      <m:t>×</m:t>
                    </m:r>
                    <m:sSub>
                      <m:sSubPr>
                        <m:ctrlPr>
                          <a:rPr lang="en-US" altLang="zh-CN" sz="2400" i="1">
                            <a:latin typeface="Cambria Math"/>
                            <a:ea typeface="Cambria Math"/>
                          </a:rPr>
                        </m:ctrlPr>
                      </m:sSubPr>
                      <m:e>
                        <m:r>
                          <a:rPr lang="en-US" altLang="zh-CN" sz="2400" i="1">
                            <a:latin typeface="Cambria Math"/>
                            <a:ea typeface="Cambria Math"/>
                          </a:rPr>
                          <m:t>𝑻</m:t>
                        </m:r>
                      </m:e>
                      <m:sub>
                        <m:sSub>
                          <m:sSubPr>
                            <m:ctrlPr>
                              <a:rPr lang="en-US" altLang="zh-CN" sz="2400" i="1">
                                <a:latin typeface="Cambria Math"/>
                                <a:ea typeface="Cambria Math"/>
                              </a:rPr>
                            </m:ctrlPr>
                          </m:sSubPr>
                          <m:e>
                            <m:r>
                              <a:rPr lang="en-US" altLang="zh-CN" sz="2400" i="1">
                                <a:latin typeface="Cambria Math"/>
                                <a:ea typeface="Cambria Math"/>
                              </a:rPr>
                              <m:t>𝑪𝑳𝑲</m:t>
                            </m:r>
                          </m:e>
                          <m:sub>
                            <m:r>
                              <a:rPr lang="en-US" altLang="zh-CN" sz="2400" i="1">
                                <a:latin typeface="Cambria Math"/>
                                <a:ea typeface="Cambria Math"/>
                              </a:rPr>
                              <m:t>𝑨</m:t>
                            </m:r>
                          </m:sub>
                        </m:sSub>
                      </m:sub>
                    </m:sSub>
                  </m:oMath>
                </a14:m>
                <a:endParaRPr lang="zh-CN" altLang="en-US" sz="2400" dirty="0">
                  <a:latin typeface="Times New Roman" panose="02020603050405020304" pitchFamily="18" charset="0"/>
                  <a:ea typeface="+mj-ea"/>
                  <a:cs typeface="Times New Roman" panose="02020603050405020304" pitchFamily="18"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683568" y="3501582"/>
                <a:ext cx="7704856" cy="1471172"/>
              </a:xfrm>
              <a:prstGeom prst="rect">
                <a:avLst/>
              </a:prstGeom>
              <a:blipFill rotWithShape="1">
                <a:blip r:embed="rId3"/>
                <a:stretch>
                  <a:fillRect b="-5372"/>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1"/>
          <p:cNvSpPr>
            <a:spLocks noGrp="1" noChangeArrowheads="1"/>
          </p:cNvSpPr>
          <p:nvPr>
            <p:ph type="title" idx="4294967295"/>
          </p:nvPr>
        </p:nvSpPr>
        <p:spPr/>
        <p:txBody>
          <a:bodyPr/>
          <a:lstStyle/>
          <a:p>
            <a:pPr eaLnBrk="1" hangingPunct="1"/>
            <a:r>
              <a:rPr kumimoji="1" lang="en-US" altLang="zh-CN" sz="3600" b="1" dirty="0">
                <a:latin typeface="+mj-ea"/>
                <a:cs typeface="+mn-cs"/>
              </a:rPr>
              <a:t>CPU</a:t>
            </a:r>
            <a:r>
              <a:rPr kumimoji="1" lang="zh-CN" altLang="en-US" sz="3600" b="1" dirty="0">
                <a:latin typeface="+mj-ea"/>
                <a:cs typeface="+mn-cs"/>
              </a:rPr>
              <a:t>性能</a:t>
            </a:r>
            <a:r>
              <a:rPr kumimoji="1" lang="zh-CN" altLang="en-US" sz="3600" b="1" dirty="0" smtClean="0">
                <a:latin typeface="+mj-ea"/>
                <a:cs typeface="+mn-cs"/>
              </a:rPr>
              <a:t>公式</a:t>
            </a:r>
            <a:endParaRPr lang="zh-CN" altLang="en-US" sz="3600" dirty="0" smtClean="0">
              <a:latin typeface="+mj-ea"/>
            </a:endParaRPr>
          </a:p>
        </p:txBody>
      </p:sp>
      <p:graphicFrame>
        <p:nvGraphicFramePr>
          <p:cNvPr id="11266" name="Object 17"/>
          <p:cNvGraphicFramePr>
            <a:graphicFrameLocks noGrp="1" noChangeAspect="1"/>
          </p:cNvGraphicFramePr>
          <p:nvPr>
            <p:ph sz="half" idx="4294967295"/>
          </p:nvPr>
        </p:nvGraphicFramePr>
        <p:xfrm>
          <a:off x="5364163" y="2549525"/>
          <a:ext cx="3529012" cy="577850"/>
        </p:xfrm>
        <a:graphic>
          <a:graphicData uri="http://schemas.openxmlformats.org/presentationml/2006/ole">
            <mc:AlternateContent xmlns:mc="http://schemas.openxmlformats.org/markup-compatibility/2006">
              <mc:Choice xmlns:v="urn:schemas-microsoft-com:vml" Requires="v">
                <p:oleObj spid="_x0000_s19518" name="公式" r:id="rId1" imgW="1473200" imgH="241300" progId="Equation.3">
                  <p:embed/>
                </p:oleObj>
              </mc:Choice>
              <mc:Fallback>
                <p:oleObj name="公式" r:id="rId1" imgW="1473200" imgH="241300" progId="Equation.3">
                  <p:embed/>
                  <p:pic>
                    <p:nvPicPr>
                      <p:cNvPr id="0" name="图片 194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549525"/>
                        <a:ext cx="3529012" cy="577850"/>
                      </a:xfrm>
                      <a:prstGeom prst="rect">
                        <a:avLst/>
                      </a:prstGeom>
                      <a:noFill/>
                      <a:ln>
                        <a:noFill/>
                      </a:ln>
                      <a:effectLst/>
                      <a:extLst>
                        <a:ext uri="{909E8E84-426E-40DD-AFC4-6F175D3DCCD1}">
                          <a14:hiddenFill xmlns:a14="http://schemas.microsoft.com/office/drawing/2010/main">
                            <a:solidFill>
                              <a:srgbClr val="00FF80"/>
                            </a:solidFill>
                          </a14:hiddenFill>
                        </a:ext>
                        <a:ext uri="{91240B29-F687-4F45-9708-019B960494DF}">
                          <a14:hiddenLine xmlns:a14="http://schemas.microsoft.com/office/drawing/2010/main" w="9525">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89456" name="Text Box 16"/>
          <p:cNvSpPr txBox="1">
            <a:spLocks noChangeArrowheads="1"/>
          </p:cNvSpPr>
          <p:nvPr/>
        </p:nvSpPr>
        <p:spPr bwMode="auto">
          <a:xfrm>
            <a:off x="1371600" y="5229225"/>
            <a:ext cx="6705600" cy="457200"/>
          </a:xfrm>
          <a:prstGeom prst="rect">
            <a:avLst/>
          </a:prstGeom>
          <a:noFill/>
          <a:ln>
            <a:noFill/>
          </a:ln>
          <a:effectLst/>
        </p:spPr>
        <p:txBody>
          <a:bodyPr>
            <a:spAutoFit/>
          </a:bodyPr>
          <a:lstStyle/>
          <a:p>
            <a:pPr>
              <a:spcBef>
                <a:spcPct val="50000"/>
              </a:spcBef>
              <a:defRPr/>
            </a:pPr>
            <a:r>
              <a:rPr kumimoji="1" lang="en-US" altLang="zh-CN" sz="2400" b="1" dirty="0">
                <a:solidFill>
                  <a:srgbClr val="FF0000"/>
                </a:solidFill>
                <a:latin typeface="华文中宋" panose="02010600040101010101" pitchFamily="2" charset="-122"/>
                <a:ea typeface="华文中宋" panose="02010600040101010101" pitchFamily="2" charset="-122"/>
              </a:rPr>
              <a:t>CPU</a:t>
            </a:r>
            <a:r>
              <a:rPr kumimoji="1" lang="en-US" altLang="zh-CN" sz="2400" b="1" baseline="-25000" dirty="0">
                <a:solidFill>
                  <a:srgbClr val="FF0000"/>
                </a:solidFill>
                <a:latin typeface="华文中宋" panose="02010600040101010101" pitchFamily="2" charset="-122"/>
                <a:ea typeface="华文中宋" panose="02010600040101010101" pitchFamily="2" charset="-122"/>
              </a:rPr>
              <a:t>A</a:t>
            </a:r>
            <a:r>
              <a:rPr kumimoji="1" lang="zh-CN" altLang="en-US" sz="2400" b="1" dirty="0">
                <a:solidFill>
                  <a:srgbClr val="FF0000"/>
                </a:solidFill>
                <a:latin typeface="华文中宋" panose="02010600040101010101" pitchFamily="2" charset="-122"/>
                <a:ea typeface="华文中宋" panose="02010600040101010101" pitchFamily="2" charset="-122"/>
              </a:rPr>
              <a:t>快，即使其执行的指令数较</a:t>
            </a:r>
            <a:r>
              <a:rPr kumimoji="1" lang="en-US" altLang="zh-CN" sz="2400" b="1" dirty="0">
                <a:solidFill>
                  <a:srgbClr val="FF0000"/>
                </a:solidFill>
                <a:latin typeface="华文中宋" panose="02010600040101010101" pitchFamily="2" charset="-122"/>
                <a:ea typeface="华文中宋" panose="02010600040101010101" pitchFamily="2" charset="-122"/>
              </a:rPr>
              <a:t>CPU</a:t>
            </a:r>
            <a:r>
              <a:rPr kumimoji="1" lang="en-US" altLang="zh-CN" sz="2400" b="1" baseline="-25000" dirty="0">
                <a:solidFill>
                  <a:srgbClr val="FF0000"/>
                </a:solidFill>
                <a:latin typeface="华文中宋" panose="02010600040101010101" pitchFamily="2" charset="-122"/>
                <a:ea typeface="华文中宋" panose="02010600040101010101" pitchFamily="2" charset="-122"/>
              </a:rPr>
              <a:t>B</a:t>
            </a:r>
            <a:r>
              <a:rPr kumimoji="1" lang="zh-CN" altLang="en-US" sz="2400" b="1" dirty="0">
                <a:solidFill>
                  <a:srgbClr val="FF0000"/>
                </a:solidFill>
                <a:latin typeface="华文中宋" panose="02010600040101010101" pitchFamily="2" charset="-122"/>
                <a:ea typeface="华文中宋" panose="02010600040101010101" pitchFamily="2" charset="-122"/>
              </a:rPr>
              <a:t>多。</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graphicFrame>
        <p:nvGraphicFramePr>
          <p:cNvPr id="11267" name="Object 19"/>
          <p:cNvGraphicFramePr>
            <a:graphicFrameLocks noGrp="1" noChangeAspect="1"/>
          </p:cNvGraphicFramePr>
          <p:nvPr>
            <p:ph sz="half" idx="4294967295"/>
          </p:nvPr>
        </p:nvGraphicFramePr>
        <p:xfrm>
          <a:off x="5364163" y="3424238"/>
          <a:ext cx="3779837" cy="588962"/>
        </p:xfrm>
        <a:graphic>
          <a:graphicData uri="http://schemas.openxmlformats.org/presentationml/2006/ole">
            <mc:AlternateContent xmlns:mc="http://schemas.openxmlformats.org/markup-compatibility/2006">
              <mc:Choice xmlns:v="urn:schemas-microsoft-com:vml" Requires="v">
                <p:oleObj spid="_x0000_s19519" name="公式" r:id="rId3" imgW="1548765" imgH="241300" progId="Equation.3">
                  <p:embed/>
                </p:oleObj>
              </mc:Choice>
              <mc:Fallback>
                <p:oleObj name="公式" r:id="rId3" imgW="1548765" imgH="241300" progId="Equation.3">
                  <p:embed/>
                  <p:pic>
                    <p:nvPicPr>
                      <p:cNvPr id="0" name="图片 194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3424238"/>
                        <a:ext cx="3779837" cy="588962"/>
                      </a:xfrm>
                      <a:prstGeom prst="rect">
                        <a:avLst/>
                      </a:prstGeom>
                      <a:noFill/>
                      <a:ln>
                        <a:noFill/>
                      </a:ln>
                      <a:effectLst/>
                      <a:extLst>
                        <a:ext uri="{909E8E84-426E-40DD-AFC4-6F175D3DCCD1}">
                          <a14:hiddenFill xmlns:a14="http://schemas.microsoft.com/office/drawing/2010/main">
                            <a:solidFill>
                              <a:srgbClr val="00FF80"/>
                            </a:solidFill>
                          </a14:hiddenFill>
                        </a:ext>
                        <a:ext uri="{91240B29-F687-4F45-9708-019B960494DF}">
                          <a14:hiddenLine xmlns:a14="http://schemas.microsoft.com/office/drawing/2010/main" w="9525">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89462" name="Text Box 22"/>
          <p:cNvSpPr txBox="1">
            <a:spLocks noChangeArrowheads="1"/>
          </p:cNvSpPr>
          <p:nvPr/>
        </p:nvSpPr>
        <p:spPr bwMode="auto">
          <a:xfrm>
            <a:off x="511175" y="371951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9463" name="Text Box 23"/>
          <p:cNvSpPr txBox="1">
            <a:spLocks noChangeArrowheads="1"/>
          </p:cNvSpPr>
          <p:nvPr/>
        </p:nvSpPr>
        <p:spPr bwMode="auto">
          <a:xfrm>
            <a:off x="511175" y="426720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1272" name="Text Box 24"/>
          <p:cNvSpPr txBox="1">
            <a:spLocks noChangeArrowheads="1"/>
          </p:cNvSpPr>
          <p:nvPr/>
        </p:nvSpPr>
        <p:spPr bwMode="auto">
          <a:xfrm>
            <a:off x="511175" y="157162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89465" name="Text Box 25"/>
          <p:cNvSpPr txBox="1">
            <a:spLocks noChangeArrowheads="1"/>
          </p:cNvSpPr>
          <p:nvPr/>
        </p:nvSpPr>
        <p:spPr bwMode="auto">
          <a:xfrm>
            <a:off x="2843213" y="371951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1274" name="Text Box 26"/>
          <p:cNvSpPr txBox="1">
            <a:spLocks noChangeArrowheads="1"/>
          </p:cNvSpPr>
          <p:nvPr/>
        </p:nvSpPr>
        <p:spPr bwMode="auto">
          <a:xfrm>
            <a:off x="3132138" y="1571625"/>
            <a:ext cx="1920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nvGrpSpPr>
          <p:cNvPr id="11275" name="Group 27"/>
          <p:cNvGrpSpPr/>
          <p:nvPr/>
        </p:nvGrpSpPr>
        <p:grpSpPr bwMode="auto">
          <a:xfrm>
            <a:off x="2843213" y="2182813"/>
            <a:ext cx="2209800" cy="1460500"/>
            <a:chOff x="3120" y="2256"/>
            <a:chExt cx="1584" cy="1152"/>
          </a:xfrm>
        </p:grpSpPr>
        <p:sp>
          <p:nvSpPr>
            <p:cNvPr id="189468" name="Rectangle 28"/>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9469" name="Text Box 29"/>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189470" name="Rectangle 30"/>
          <p:cNvSpPr>
            <a:spLocks noChangeArrowheads="1"/>
          </p:cNvSpPr>
          <p:nvPr/>
        </p:nvSpPr>
        <p:spPr bwMode="auto">
          <a:xfrm>
            <a:off x="511175" y="2182813"/>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9471" name="Text Box 31"/>
          <p:cNvSpPr txBox="1">
            <a:spLocks noChangeArrowheads="1"/>
          </p:cNvSpPr>
          <p:nvPr/>
        </p:nvSpPr>
        <p:spPr bwMode="auto">
          <a:xfrm>
            <a:off x="650875" y="2670175"/>
            <a:ext cx="1905000" cy="457200"/>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idx="4294967295"/>
          </p:nvPr>
        </p:nvSpPr>
        <p:spPr>
          <a:xfrm>
            <a:off x="457200" y="44624"/>
            <a:ext cx="8229600" cy="1143000"/>
          </a:xfrm>
        </p:spPr>
        <p:txBody>
          <a:bodyPr>
            <a:normAutofit/>
          </a:bodyPr>
          <a:lstStyle/>
          <a:p>
            <a:pPr eaLnBrk="1" hangingPunct="1"/>
            <a:r>
              <a:rPr kumimoji="1" lang="en-US" altLang="zh-CN" sz="3600" b="1" dirty="0">
                <a:latin typeface="+mj-ea"/>
                <a:cs typeface="+mn-cs"/>
              </a:rPr>
              <a:t>CPU</a:t>
            </a:r>
            <a:r>
              <a:rPr kumimoji="1" lang="zh-CN" altLang="en-US" sz="3600" b="1" dirty="0">
                <a:latin typeface="+mj-ea"/>
                <a:cs typeface="+mn-cs"/>
              </a:rPr>
              <a:t>性能公式</a:t>
            </a:r>
            <a:endParaRPr kumimoji="1" lang="zh-CN" altLang="en-US" sz="3600" b="1" dirty="0">
              <a:latin typeface="+mj-ea"/>
              <a:cs typeface="+mn-cs"/>
            </a:endParaRPr>
          </a:p>
        </p:txBody>
      </p:sp>
      <p:graphicFrame>
        <p:nvGraphicFramePr>
          <p:cNvPr id="12290" name="Object 16"/>
          <p:cNvGraphicFramePr>
            <a:graphicFrameLocks noGrp="1" noChangeAspect="1"/>
          </p:cNvGraphicFramePr>
          <p:nvPr>
            <p:ph sz="half" idx="4294967295"/>
          </p:nvPr>
        </p:nvGraphicFramePr>
        <p:xfrm>
          <a:off x="5219700" y="3646488"/>
          <a:ext cx="3817938" cy="619125"/>
        </p:xfrm>
        <a:graphic>
          <a:graphicData uri="http://schemas.openxmlformats.org/presentationml/2006/ole">
            <mc:AlternateContent xmlns:mc="http://schemas.openxmlformats.org/markup-compatibility/2006">
              <mc:Choice xmlns:v="urn:schemas-microsoft-com:vml" Requires="v">
                <p:oleObj spid="_x0000_s20542" name="公式" r:id="rId1" imgW="1473200" imgH="241300" progId="Equation.3">
                  <p:embed/>
                </p:oleObj>
              </mc:Choice>
              <mc:Fallback>
                <p:oleObj name="公式" r:id="rId1" imgW="1473200" imgH="241300" progId="Equation.3">
                  <p:embed/>
                  <p:pic>
                    <p:nvPicPr>
                      <p:cNvPr id="0" name="图片 205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3646488"/>
                        <a:ext cx="3817938" cy="619125"/>
                      </a:xfrm>
                      <a:prstGeom prst="rect">
                        <a:avLst/>
                      </a:prstGeom>
                      <a:noFill/>
                      <a:ln>
                        <a:noFill/>
                      </a:ln>
                      <a:effectLst/>
                      <a:extLst>
                        <a:ext uri="{909E8E84-426E-40DD-AFC4-6F175D3DCCD1}">
                          <a14:hiddenFill xmlns:a14="http://schemas.microsoft.com/office/drawing/2010/main">
                            <a:solidFill>
                              <a:srgbClr val="00FF80"/>
                            </a:solidFill>
                          </a14:hiddenFill>
                        </a:ext>
                        <a:ext uri="{91240B29-F687-4F45-9708-019B960494DF}">
                          <a14:hiddenLine xmlns:a14="http://schemas.microsoft.com/office/drawing/2010/main" w="9525">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85347" name="Rectangle 3"/>
          <p:cNvSpPr>
            <a:spLocks noGrp="1" noChangeArrowheads="1"/>
          </p:cNvSpPr>
          <p:nvPr>
            <p:ph type="body" idx="4294967295"/>
          </p:nvPr>
        </p:nvSpPr>
        <p:spPr>
          <a:xfrm>
            <a:off x="511175" y="1268760"/>
            <a:ext cx="7901632" cy="1303337"/>
          </a:xfrm>
        </p:spPr>
        <p:txBody>
          <a:bodyPr/>
          <a:lstStyle/>
          <a:p>
            <a:pPr algn="just" eaLnBrk="1" hangingPunct="1">
              <a:lnSpc>
                <a:spcPct val="150000"/>
              </a:lnSpc>
              <a:defRPr/>
            </a:pPr>
            <a:r>
              <a:rPr kumimoji="1" lang="zh-CN" altLang="en-US" sz="2600" dirty="0" smtClean="0">
                <a:latin typeface="华文中宋" panose="02010600040101010101" pitchFamily="2" charset="-122"/>
                <a:ea typeface="华文中宋" panose="02010600040101010101" pitchFamily="2" charset="-122"/>
              </a:rPr>
              <a:t>如果</a:t>
            </a:r>
            <a:r>
              <a:rPr kumimoji="1" lang="en-US" altLang="zh-CN" sz="2600" dirty="0" smtClean="0">
                <a:latin typeface="华文中宋" panose="02010600040101010101" pitchFamily="2" charset="-122"/>
                <a:ea typeface="华文中宋" panose="02010600040101010101" pitchFamily="2" charset="-122"/>
              </a:rPr>
              <a:t>CPUA</a:t>
            </a:r>
            <a:r>
              <a:rPr kumimoji="1" lang="zh-CN" altLang="en-US" sz="2600" dirty="0" smtClean="0">
                <a:latin typeface="华文中宋" panose="02010600040101010101" pitchFamily="2" charset="-122"/>
                <a:ea typeface="华文中宋" panose="02010600040101010101" pitchFamily="2" charset="-122"/>
              </a:rPr>
              <a:t>的时钟周期时间仅仅比</a:t>
            </a:r>
            <a:r>
              <a:rPr kumimoji="1" lang="en-US" altLang="zh-CN" sz="2600" dirty="0" smtClean="0">
                <a:latin typeface="华文中宋" panose="02010600040101010101" pitchFamily="2" charset="-122"/>
                <a:ea typeface="华文中宋" panose="02010600040101010101" pitchFamily="2" charset="-122"/>
              </a:rPr>
              <a:t>CPUB</a:t>
            </a:r>
            <a:r>
              <a:rPr kumimoji="1" lang="zh-CN" altLang="en-US" sz="2600" dirty="0" smtClean="0">
                <a:latin typeface="华文中宋" panose="02010600040101010101" pitchFamily="2" charset="-122"/>
                <a:ea typeface="华文中宋" panose="02010600040101010101" pitchFamily="2" charset="-122"/>
              </a:rPr>
              <a:t>快</a:t>
            </a:r>
            <a:r>
              <a:rPr kumimoji="1" lang="en-US" altLang="zh-CN" sz="2600" dirty="0" smtClean="0">
                <a:latin typeface="华文中宋" panose="02010600040101010101" pitchFamily="2" charset="-122"/>
                <a:ea typeface="华文中宋" panose="02010600040101010101" pitchFamily="2" charset="-122"/>
              </a:rPr>
              <a:t>1.1</a:t>
            </a:r>
            <a:r>
              <a:rPr kumimoji="1" lang="zh-CN" altLang="en-US" sz="2600" dirty="0" smtClean="0">
                <a:latin typeface="华文中宋" panose="02010600040101010101" pitchFamily="2" charset="-122"/>
                <a:ea typeface="华文中宋" panose="02010600040101010101" pitchFamily="2" charset="-122"/>
              </a:rPr>
              <a:t>倍，哪一个</a:t>
            </a:r>
            <a:r>
              <a:rPr kumimoji="1" lang="en-US" altLang="zh-CN" sz="2600" dirty="0" smtClean="0">
                <a:latin typeface="华文中宋" panose="02010600040101010101" pitchFamily="2" charset="-122"/>
                <a:ea typeface="华文中宋" panose="02010600040101010101" pitchFamily="2" charset="-122"/>
              </a:rPr>
              <a:t>CPU</a:t>
            </a:r>
            <a:r>
              <a:rPr kumimoji="1" lang="zh-CN" altLang="en-US" sz="2600" dirty="0" smtClean="0">
                <a:latin typeface="华文中宋" panose="02010600040101010101" pitchFamily="2" charset="-122"/>
                <a:ea typeface="华文中宋" panose="02010600040101010101" pitchFamily="2" charset="-122"/>
              </a:rPr>
              <a:t>更快呢？</a:t>
            </a:r>
            <a:endParaRPr kumimoji="1" lang="zh-CN" altLang="en-US" sz="2600" dirty="0" smtClean="0">
              <a:latin typeface="华文中宋" panose="02010600040101010101" pitchFamily="2" charset="-122"/>
              <a:ea typeface="华文中宋" panose="02010600040101010101" pitchFamily="2" charset="-122"/>
            </a:endParaRPr>
          </a:p>
        </p:txBody>
      </p:sp>
      <p:graphicFrame>
        <p:nvGraphicFramePr>
          <p:cNvPr id="12291" name="Object 18"/>
          <p:cNvGraphicFramePr>
            <a:graphicFrameLocks noGrp="1" noChangeAspect="1"/>
          </p:cNvGraphicFramePr>
          <p:nvPr>
            <p:ph sz="half" idx="4294967295"/>
          </p:nvPr>
        </p:nvGraphicFramePr>
        <p:xfrm>
          <a:off x="5219700" y="4384675"/>
          <a:ext cx="3817938" cy="625475"/>
        </p:xfrm>
        <a:graphic>
          <a:graphicData uri="http://schemas.openxmlformats.org/presentationml/2006/ole">
            <mc:AlternateContent xmlns:mc="http://schemas.openxmlformats.org/markup-compatibility/2006">
              <mc:Choice xmlns:v="urn:schemas-microsoft-com:vml" Requires="v">
                <p:oleObj spid="_x0000_s20543" name="公式" r:id="rId3" imgW="1459865" imgH="241300" progId="Equation.3">
                  <p:embed/>
                </p:oleObj>
              </mc:Choice>
              <mc:Fallback>
                <p:oleObj name="公式" r:id="rId3" imgW="1459865" imgH="241300" progId="Equation.3">
                  <p:embed/>
                  <p:pic>
                    <p:nvPicPr>
                      <p:cNvPr id="0" name="图片 205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4384675"/>
                        <a:ext cx="3817938" cy="625475"/>
                      </a:xfrm>
                      <a:prstGeom prst="rect">
                        <a:avLst/>
                      </a:prstGeom>
                      <a:noFill/>
                      <a:ln>
                        <a:noFill/>
                      </a:ln>
                      <a:effectLst/>
                      <a:extLst>
                        <a:ext uri="{909E8E84-426E-40DD-AFC4-6F175D3DCCD1}">
                          <a14:hiddenFill xmlns:a14="http://schemas.microsoft.com/office/drawing/2010/main">
                            <a:solidFill>
                              <a:srgbClr val="00FF80"/>
                            </a:solidFill>
                          </a14:hiddenFill>
                        </a:ext>
                        <a:ext uri="{91240B29-F687-4F45-9708-019B960494DF}">
                          <a14:hiddenLine xmlns:a14="http://schemas.microsoft.com/office/drawing/2010/main" w="9525">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85364" name="Text Box 20"/>
          <p:cNvSpPr txBox="1">
            <a:spLocks noChangeArrowheads="1"/>
          </p:cNvSpPr>
          <p:nvPr/>
        </p:nvSpPr>
        <p:spPr bwMode="auto">
          <a:xfrm>
            <a:off x="511175" y="485616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比较指令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5365" name="Text Box 21"/>
          <p:cNvSpPr txBox="1">
            <a:spLocks noChangeArrowheads="1"/>
          </p:cNvSpPr>
          <p:nvPr/>
        </p:nvSpPr>
        <p:spPr bwMode="auto">
          <a:xfrm>
            <a:off x="511175" y="5403850"/>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测试分支</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2296" name="Text Box 22"/>
          <p:cNvSpPr txBox="1">
            <a:spLocks noChangeArrowheads="1"/>
          </p:cNvSpPr>
          <p:nvPr/>
        </p:nvSpPr>
        <p:spPr bwMode="auto">
          <a:xfrm>
            <a:off x="511175" y="270827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A</a:t>
            </a:r>
            <a:endParaRPr kumimoji="1" lang="en-US" altLang="zh-CN" sz="2800" b="1" baseline="-25000">
              <a:solidFill>
                <a:srgbClr val="000066"/>
              </a:solidFill>
              <a:latin typeface="Times New Roman" panose="02020603050405020304" pitchFamily="18" charset="0"/>
              <a:ea typeface="文鼎CS大宋" charset="-122"/>
            </a:endParaRPr>
          </a:p>
        </p:txBody>
      </p:sp>
      <p:sp>
        <p:nvSpPr>
          <p:cNvPr id="185367" name="Text Box 23"/>
          <p:cNvSpPr txBox="1">
            <a:spLocks noChangeArrowheads="1"/>
          </p:cNvSpPr>
          <p:nvPr/>
        </p:nvSpPr>
        <p:spPr bwMode="auto">
          <a:xfrm>
            <a:off x="2843213" y="4856163"/>
            <a:ext cx="2209800" cy="457200"/>
          </a:xfrm>
          <a:prstGeom prst="rect">
            <a:avLst/>
          </a:prstGeom>
          <a:solidFill>
            <a:srgbClr val="00FF00"/>
          </a:solidFill>
          <a:ln>
            <a:noFill/>
          </a:ln>
          <a:effectLst/>
          <a:scene3d>
            <a:camera prst="legacyObliqueTopRight"/>
            <a:lightRig rig="legacyFlat3" dir="b"/>
          </a:scene3d>
          <a:sp3d extrusionH="163500" prstMaterial="legacyMatte">
            <a:bevelT w="13500" h="13500" prst="angle"/>
            <a:bevelB w="13500" h="13500" prst="angle"/>
            <a:extrusionClr>
              <a:srgbClr val="00FF00"/>
            </a:extrusionClr>
          </a:sp3d>
        </p:spPr>
        <p:txBody>
          <a:bodyPr>
            <a:spAutoFit/>
            <a:flatTx/>
          </a:bodyPr>
          <a:lstStyle/>
          <a:p>
            <a:pPr algn="ctr">
              <a:spcBef>
                <a:spcPct val="50000"/>
              </a:spcBef>
              <a:defRPr/>
            </a:pPr>
            <a:r>
              <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rPr>
              <a:t>分支指令</a:t>
            </a:r>
            <a:endParaRPr kumimoji="1" lang="zh-CN" alt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2298" name="Text Box 24"/>
          <p:cNvSpPr txBox="1">
            <a:spLocks noChangeArrowheads="1"/>
          </p:cNvSpPr>
          <p:nvPr/>
        </p:nvSpPr>
        <p:spPr bwMode="auto">
          <a:xfrm>
            <a:off x="3132138" y="2708275"/>
            <a:ext cx="1920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Verdana" panose="020B0604030504040204" pitchFamily="34" charset="0"/>
                <a:ea typeface="宋体" panose="02010600030101010101" pitchFamily="2" charset="-122"/>
              </a:defRPr>
            </a:lvl1pPr>
            <a:lvl2pPr marL="742950" indent="-285750" eaLnBrk="0" hangingPunct="0">
              <a:defRPr sz="2000">
                <a:solidFill>
                  <a:schemeClr val="tx1"/>
                </a:solidFill>
                <a:latin typeface="Verdana" panose="020B0604030504040204" pitchFamily="34" charset="0"/>
                <a:ea typeface="宋体" panose="02010600030101010101" pitchFamily="2" charset="-122"/>
              </a:defRPr>
            </a:lvl2pPr>
            <a:lvl3pPr marL="1143000" indent="-228600" eaLnBrk="0" hangingPunct="0">
              <a:defRPr sz="2000">
                <a:solidFill>
                  <a:schemeClr val="tx1"/>
                </a:solidFill>
                <a:latin typeface="Verdana" panose="020B0604030504040204" pitchFamily="34" charset="0"/>
                <a:ea typeface="宋体" panose="02010600030101010101" pitchFamily="2" charset="-122"/>
              </a:defRPr>
            </a:lvl3pPr>
            <a:lvl4pPr marL="1600200" indent="-228600" eaLnBrk="0" hangingPunct="0">
              <a:defRPr sz="2000">
                <a:solidFill>
                  <a:schemeClr val="tx1"/>
                </a:solidFill>
                <a:latin typeface="Verdana" panose="020B0604030504040204" pitchFamily="34" charset="0"/>
                <a:ea typeface="宋体" panose="02010600030101010101" pitchFamily="2" charset="-122"/>
              </a:defRPr>
            </a:lvl4pPr>
            <a:lvl5pPr marL="2057400" indent="-228600" eaLnBrk="0" hangingPunct="0">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kumimoji="1" lang="en-US" altLang="zh-CN" sz="2800" b="1">
                <a:solidFill>
                  <a:srgbClr val="FF0000"/>
                </a:solidFill>
                <a:latin typeface="Times New Roman" panose="02020603050405020304" pitchFamily="18" charset="0"/>
                <a:ea typeface="文鼎CS大宋" charset="-122"/>
              </a:rPr>
              <a:t>CPU</a:t>
            </a:r>
            <a:r>
              <a:rPr kumimoji="1" lang="en-US" altLang="zh-CN" sz="2800" b="1" baseline="-25000">
                <a:solidFill>
                  <a:srgbClr val="FF0000"/>
                </a:solidFill>
                <a:latin typeface="Times New Roman" panose="02020603050405020304" pitchFamily="18" charset="0"/>
                <a:ea typeface="文鼎CS大宋" charset="-122"/>
              </a:rPr>
              <a:t>B</a:t>
            </a:r>
            <a:endParaRPr kumimoji="1" lang="en-US" altLang="zh-CN" sz="2800" b="1" baseline="-25000">
              <a:solidFill>
                <a:srgbClr val="000066"/>
              </a:solidFill>
              <a:latin typeface="Times New Roman" panose="02020603050405020304" pitchFamily="18" charset="0"/>
              <a:ea typeface="文鼎CS大宋" charset="-122"/>
            </a:endParaRPr>
          </a:p>
        </p:txBody>
      </p:sp>
      <p:grpSp>
        <p:nvGrpSpPr>
          <p:cNvPr id="12299" name="Group 25"/>
          <p:cNvGrpSpPr/>
          <p:nvPr/>
        </p:nvGrpSpPr>
        <p:grpSpPr bwMode="auto">
          <a:xfrm>
            <a:off x="2843213" y="3319463"/>
            <a:ext cx="2209800" cy="1460500"/>
            <a:chOff x="3120" y="2256"/>
            <a:chExt cx="1584" cy="1152"/>
          </a:xfrm>
        </p:grpSpPr>
        <p:sp>
          <p:nvSpPr>
            <p:cNvPr id="185370" name="Rectangle 26"/>
            <p:cNvSpPr>
              <a:spLocks noChangeArrowheads="1"/>
            </p:cNvSpPr>
            <p:nvPr/>
          </p:nvSpPr>
          <p:spPr bwMode="auto">
            <a:xfrm>
              <a:off x="3120" y="2256"/>
              <a:ext cx="1584" cy="1152"/>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5371" name="Text Box 27"/>
            <p:cNvSpPr txBox="1">
              <a:spLocks noChangeArrowheads="1"/>
            </p:cNvSpPr>
            <p:nvPr/>
          </p:nvSpPr>
          <p:spPr bwMode="auto">
            <a:xfrm>
              <a:off x="3312" y="2640"/>
              <a:ext cx="1198" cy="361"/>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grpSp>
      <p:sp>
        <p:nvSpPr>
          <p:cNvPr id="185372" name="Rectangle 28"/>
          <p:cNvSpPr>
            <a:spLocks noChangeArrowheads="1"/>
          </p:cNvSpPr>
          <p:nvPr/>
        </p:nvSpPr>
        <p:spPr bwMode="auto">
          <a:xfrm>
            <a:off x="511175" y="3319463"/>
            <a:ext cx="2209800" cy="1460500"/>
          </a:xfrm>
          <a:prstGeom prst="rect">
            <a:avLst/>
          </a:prstGeom>
          <a:solidFill>
            <a:srgbClr val="009900"/>
          </a:solidFill>
          <a:ln w="12700" cap="sq">
            <a:miter lim="800000"/>
            <a:headEnd type="none" w="sm" len="sm"/>
            <a:tailEnd type="none" w="sm" len="sm"/>
          </a:ln>
          <a:effectLst/>
          <a:scene3d>
            <a:camera prst="legacyObliqueTopRight"/>
            <a:lightRig rig="legacyFlat3" dir="b"/>
          </a:scene3d>
          <a:sp3d extrusionH="163500" prstMaterial="legacyMatte">
            <a:bevelT w="13500" h="13500" prst="angle"/>
            <a:bevelB w="13500" h="13500" prst="angle"/>
            <a:extrusionClr>
              <a:srgbClr val="009900"/>
            </a:extrusionClr>
          </a:sp3d>
        </p:spPr>
        <p:txBody>
          <a:bodyPr wrap="none" anchor="ctr">
            <a:flatTx/>
          </a:bodyPr>
          <a:lstStyle/>
          <a:p>
            <a:pPr algn="ctr">
              <a:defRPr/>
            </a:pPr>
            <a:endParaRPr kumimoji="1" lang="en-US" sz="2400" b="1">
              <a:effectLst>
                <a:outerShdw blurRad="38100" dist="38100" dir="2700000" algn="tl">
                  <a:srgbClr val="FFFFFF"/>
                </a:outerShdw>
              </a:effectLst>
              <a:latin typeface="Times New Roman" panose="02020603050405020304" pitchFamily="18" charset="0"/>
              <a:ea typeface="华文中宋" panose="02010600040101010101" pitchFamily="2" charset="-122"/>
            </a:endParaRPr>
          </a:p>
        </p:txBody>
      </p:sp>
      <p:sp>
        <p:nvSpPr>
          <p:cNvPr id="185373" name="Text Box 29"/>
          <p:cNvSpPr txBox="1">
            <a:spLocks noChangeArrowheads="1"/>
          </p:cNvSpPr>
          <p:nvPr/>
        </p:nvSpPr>
        <p:spPr bwMode="auto">
          <a:xfrm>
            <a:off x="650875" y="3806825"/>
            <a:ext cx="1905000" cy="457200"/>
          </a:xfrm>
          <a:prstGeom prst="rect">
            <a:avLst/>
          </a:prstGeom>
          <a:noFill/>
          <a:ln>
            <a:noFill/>
          </a:ln>
          <a:effectLst/>
        </p:spPr>
        <p:txBody>
          <a:bodyPr>
            <a:spAutoFit/>
          </a:bodyPr>
          <a:lstStyle/>
          <a:p>
            <a:pPr algn="ctr">
              <a:spcBef>
                <a:spcPct val="50000"/>
              </a:spcBef>
              <a:defRPr/>
            </a:pPr>
            <a:r>
              <a:rPr kumimoji="1" lang="zh-CN" altLang="en-US" sz="2400" b="1">
                <a:solidFill>
                  <a:srgbClr val="FFFFFF"/>
                </a:solidFill>
                <a:effectLst>
                  <a:outerShdw blurRad="38100" dist="38100" dir="2700000" algn="tl">
                    <a:srgbClr val="C0C0C0"/>
                  </a:outerShdw>
                </a:effectLst>
                <a:latin typeface="Times New Roman" panose="02020603050405020304" pitchFamily="18" charset="0"/>
                <a:ea typeface="华文中宋" panose="02010600040101010101" pitchFamily="2" charset="-122"/>
              </a:rPr>
              <a:t>其它指令</a:t>
            </a:r>
            <a:endParaRPr kumimoji="1" lang="zh-CN" altLang="en-US" sz="2400" b="1">
              <a:solidFill>
                <a:srgbClr val="FF0000"/>
              </a:solidFill>
              <a:effectLst>
                <a:outerShdw blurRad="38100" dist="38100" dir="2700000" algn="tl">
                  <a:srgbClr val="C0C0C0"/>
                </a:outerShdw>
              </a:effectLst>
              <a:latin typeface="Times New Roman" panose="02020603050405020304" pitchFamily="18" charset="0"/>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p:txBody>
          <a:bodyPr>
            <a:normAutofit/>
          </a:bodyPr>
          <a:lstStyle/>
          <a:p>
            <a:r>
              <a:rPr kumimoji="1" lang="en-US" altLang="zh-CN" sz="3600" b="1" dirty="0" smtClean="0">
                <a:latin typeface="+mj-ea"/>
                <a:cs typeface="+mn-cs"/>
              </a:rPr>
              <a:t>2.2.1 </a:t>
            </a:r>
            <a:r>
              <a:rPr kumimoji="1" lang="zh-CN" altLang="en-US" sz="3600" b="1" dirty="0" smtClean="0">
                <a:latin typeface="+mj-ea"/>
                <a:cs typeface="+mn-cs"/>
              </a:rPr>
              <a:t>计算机</a:t>
            </a:r>
            <a:r>
              <a:rPr kumimoji="1" lang="zh-CN" altLang="en-US" sz="3600" b="1" dirty="0">
                <a:latin typeface="+mj-ea"/>
                <a:cs typeface="+mn-cs"/>
              </a:rPr>
              <a:t>的分代</a:t>
            </a:r>
            <a:endParaRPr kumimoji="1" lang="zh-CN" altLang="en-US" sz="3600" b="1" dirty="0">
              <a:latin typeface="+mj-ea"/>
              <a:cs typeface="+mn-cs"/>
            </a:endParaRPr>
          </a:p>
        </p:txBody>
      </p:sp>
      <p:graphicFrame>
        <p:nvGraphicFramePr>
          <p:cNvPr id="2050" name="Object 4"/>
          <p:cNvGraphicFramePr>
            <a:graphicFrameLocks noChangeAspect="1"/>
          </p:cNvGraphicFramePr>
          <p:nvPr/>
        </p:nvGraphicFramePr>
        <p:xfrm>
          <a:off x="684213" y="1196975"/>
          <a:ext cx="7848600" cy="3602038"/>
        </p:xfrm>
        <a:graphic>
          <a:graphicData uri="http://schemas.openxmlformats.org/presentationml/2006/ole">
            <mc:AlternateContent xmlns:mc="http://schemas.openxmlformats.org/markup-compatibility/2006">
              <mc:Choice xmlns:v="urn:schemas-microsoft-com:vml" Requires="v">
                <p:oleObj spid="_x0000_s2093" name="图片" r:id="rId1" imgW="3656330" imgH="1680845" progId="Word.Picture.8">
                  <p:embed/>
                </p:oleObj>
              </mc:Choice>
              <mc:Fallback>
                <p:oleObj name="图片" r:id="rId1" imgW="3656330" imgH="1680845" progId="Word.Picture.8">
                  <p:embed/>
                  <p:pic>
                    <p:nvPicPr>
                      <p:cNvPr id="0" name="图片 20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196975"/>
                        <a:ext cx="7848600" cy="360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29" name="Text Box 5"/>
          <p:cNvSpPr txBox="1">
            <a:spLocks noChangeArrowheads="1"/>
          </p:cNvSpPr>
          <p:nvPr/>
        </p:nvSpPr>
        <p:spPr bwMode="auto">
          <a:xfrm>
            <a:off x="574675" y="4727575"/>
            <a:ext cx="7959725" cy="1384225"/>
          </a:xfrm>
          <a:prstGeom prst="rect">
            <a:avLst/>
          </a:prstGeom>
          <a:noFill/>
          <a:ln>
            <a:noFill/>
          </a:ln>
          <a:effectLst/>
        </p:spPr>
        <p:txBody>
          <a:bodyPr>
            <a:spAutoFit/>
          </a:bodyPr>
          <a:lstStyle/>
          <a:p>
            <a:pPr algn="just">
              <a:lnSpc>
                <a:spcPct val="120000"/>
              </a:lnSpc>
              <a:spcBef>
                <a:spcPct val="50000"/>
              </a:spcBef>
              <a:defRPr/>
            </a:pPr>
            <a:r>
              <a:rPr kumimoji="1" lang="en-US" altLang="zh-CN" sz="24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      </a:t>
            </a:r>
            <a:r>
              <a:rPr kumimoji="1" lang="zh-CN" altLang="en-US" sz="2400" b="1"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技术和性能的“下移”</a:t>
            </a:r>
            <a:r>
              <a:rPr kumimoji="1" lang="zh-CN" altLang="en-US" sz="2400" b="1" dirty="0" smtClean="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a:t>
            </a:r>
            <a:r>
              <a:rPr kumimoji="1" lang="zh-CN" altLang="en-US" sz="2400" b="1" dirty="0" smtClean="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rPr>
              <a:t>新型</a:t>
            </a:r>
            <a:r>
              <a:rPr kumimoji="1" lang="zh-CN" altLang="en-US" sz="2400" b="1"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rPr>
              <a:t>体系结构的设计一方面是合理地增加计算机系统中硬件的功能比例。另一方面则是通过多种途径提高计算机体系结构中的并行性。</a:t>
            </a:r>
            <a:endParaRPr kumimoji="1" lang="zh-CN" altLang="en-US" sz="2400" b="1" dirty="0">
              <a:solidFill>
                <a:srgbClr val="000066"/>
              </a:solidFill>
              <a:effectLst>
                <a:outerShdw blurRad="38100" dist="38100" dir="2700000" algn="tl">
                  <a:srgbClr val="C0C0C0"/>
                </a:outerShdw>
              </a:effectLst>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idx="4294967295"/>
          </p:nvPr>
        </p:nvSpPr>
        <p:spPr/>
        <p:txBody>
          <a:bodyPr>
            <a:normAutofit/>
          </a:bodyPr>
          <a:lstStyle/>
          <a:p>
            <a:r>
              <a:rPr kumimoji="1" lang="zh-CN" altLang="en-US" sz="3600" b="1" dirty="0">
                <a:latin typeface="+mj-ea"/>
                <a:cs typeface="+mn-cs"/>
              </a:rPr>
              <a:t>本章</a:t>
            </a:r>
            <a:r>
              <a:rPr kumimoji="1" lang="zh-CN" altLang="en-US" sz="3600" b="1" dirty="0" smtClean="0">
                <a:latin typeface="+mj-ea"/>
                <a:cs typeface="+mn-cs"/>
              </a:rPr>
              <a:t>小结</a:t>
            </a:r>
            <a:endParaRPr kumimoji="1" lang="zh-CN" altLang="en-US" sz="3600" b="1" dirty="0">
              <a:latin typeface="+mj-ea"/>
              <a:cs typeface="+mn-cs"/>
            </a:endParaRPr>
          </a:p>
        </p:txBody>
      </p:sp>
      <p:sp>
        <p:nvSpPr>
          <p:cNvPr id="18435" name="Rectangle 5"/>
          <p:cNvSpPr>
            <a:spLocks noGrp="1" noChangeArrowheads="1"/>
          </p:cNvSpPr>
          <p:nvPr>
            <p:ph type="body" idx="4294967295"/>
          </p:nvPr>
        </p:nvSpPr>
        <p:spPr/>
        <p:txBody>
          <a:bodyPr>
            <a:normAutofit/>
          </a:bodyPr>
          <a:lstStyle/>
          <a:p>
            <a:r>
              <a:rPr lang="zh-CN" altLang="en-US" sz="2400" b="1" dirty="0" smtClean="0">
                <a:latin typeface="+mj-ea"/>
                <a:ea typeface="+mj-ea"/>
              </a:rPr>
              <a:t>讨论计算机体系结构的基本概念</a:t>
            </a:r>
            <a:endParaRPr lang="zh-CN" altLang="en-US" sz="2400" b="1" dirty="0" smtClean="0">
              <a:latin typeface="+mj-ea"/>
              <a:ea typeface="+mj-ea"/>
            </a:endParaRPr>
          </a:p>
          <a:p>
            <a:pPr lvl="1"/>
            <a:r>
              <a:rPr lang="zh-CN" altLang="en-US" sz="2400" b="1" dirty="0" smtClean="0">
                <a:latin typeface="+mj-ea"/>
                <a:ea typeface="+mj-ea"/>
              </a:rPr>
              <a:t>计算机系统层次结构概念</a:t>
            </a:r>
            <a:endParaRPr lang="zh-CN" altLang="en-US" sz="2400" b="1" dirty="0" smtClean="0">
              <a:latin typeface="+mj-ea"/>
              <a:ea typeface="+mj-ea"/>
            </a:endParaRPr>
          </a:p>
          <a:p>
            <a:pPr lvl="1"/>
            <a:r>
              <a:rPr lang="zh-CN" altLang="en-US" sz="2400" b="1" dirty="0" smtClean="0">
                <a:latin typeface="+mj-ea"/>
                <a:ea typeface="+mj-ea"/>
              </a:rPr>
              <a:t>经典计算机体系结构概念</a:t>
            </a:r>
            <a:endParaRPr lang="zh-CN" altLang="en-US" sz="2400" b="1" dirty="0" smtClean="0">
              <a:latin typeface="+mj-ea"/>
              <a:ea typeface="+mj-ea"/>
            </a:endParaRPr>
          </a:p>
          <a:p>
            <a:pPr lvl="1"/>
            <a:r>
              <a:rPr lang="zh-CN" altLang="en-US" sz="2400" b="1" dirty="0" smtClean="0">
                <a:latin typeface="+mj-ea"/>
                <a:ea typeface="+mj-ea"/>
              </a:rPr>
              <a:t>计算机组成和计算机实现技术</a:t>
            </a:r>
            <a:endParaRPr lang="zh-CN" altLang="en-US" sz="2400" b="1" dirty="0" smtClean="0">
              <a:latin typeface="+mj-ea"/>
              <a:ea typeface="+mj-ea"/>
            </a:endParaRPr>
          </a:p>
          <a:p>
            <a:pPr lvl="1"/>
            <a:r>
              <a:rPr lang="zh-CN" altLang="en-US" sz="2400" b="1" dirty="0" smtClean="0">
                <a:latin typeface="+mj-ea"/>
                <a:ea typeface="+mj-ea"/>
              </a:rPr>
              <a:t>现代计算机体系结构所研究的范围和内容</a:t>
            </a:r>
            <a:endParaRPr lang="zh-CN" altLang="en-US" sz="2400" b="1" dirty="0" smtClean="0">
              <a:latin typeface="+mj-ea"/>
              <a:ea typeface="+mj-ea"/>
            </a:endParaRPr>
          </a:p>
          <a:p>
            <a:r>
              <a:rPr lang="zh-CN" altLang="en-US" sz="2400" b="1" dirty="0" smtClean="0">
                <a:latin typeface="+mj-ea"/>
                <a:ea typeface="+mj-ea"/>
              </a:rPr>
              <a:t>存储程序计算机</a:t>
            </a:r>
            <a:endParaRPr lang="zh-CN" altLang="en-US" sz="2400" b="1" dirty="0" smtClean="0">
              <a:latin typeface="+mj-ea"/>
              <a:ea typeface="+mj-ea"/>
            </a:endParaRPr>
          </a:p>
          <a:p>
            <a:pPr lvl="1"/>
            <a:r>
              <a:rPr lang="zh-CN" altLang="en-US" sz="2400" b="1" dirty="0" smtClean="0">
                <a:latin typeface="+mj-ea"/>
                <a:ea typeface="+mj-ea"/>
              </a:rPr>
              <a:t>计算机的分代和分型</a:t>
            </a:r>
            <a:endParaRPr lang="zh-CN" altLang="en-US" sz="2400" b="1" dirty="0" smtClean="0">
              <a:latin typeface="+mj-ea"/>
              <a:ea typeface="+mj-ea"/>
            </a:endParaRPr>
          </a:p>
          <a:p>
            <a:pPr lvl="1"/>
            <a:r>
              <a:rPr lang="zh-CN" altLang="en-US" sz="2400" b="1" dirty="0" smtClean="0">
                <a:latin typeface="+mj-ea"/>
                <a:ea typeface="+mj-ea"/>
              </a:rPr>
              <a:t>计算机应用需求和实现技术等方面的发展对计算机体系结构发展的促进作用</a:t>
            </a:r>
            <a:endParaRPr lang="zh-CN" altLang="en-US" sz="2400" b="1" dirty="0" smtClean="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idx="4294967295"/>
          </p:nvPr>
        </p:nvSpPr>
        <p:spPr>
          <a:xfrm>
            <a:off x="457200" y="116632"/>
            <a:ext cx="8229600" cy="1143000"/>
          </a:xfrm>
        </p:spPr>
        <p:txBody>
          <a:bodyPr/>
          <a:lstStyle/>
          <a:p>
            <a:r>
              <a:rPr lang="en-US" altLang="zh-CN" sz="3600" b="1" dirty="0" smtClean="0">
                <a:latin typeface="+mj-ea"/>
              </a:rPr>
              <a:t> </a:t>
            </a:r>
            <a:r>
              <a:rPr kumimoji="1" lang="zh-CN" altLang="en-US" sz="3600" b="1" dirty="0">
                <a:latin typeface="+mj-ea"/>
                <a:cs typeface="+mn-cs"/>
              </a:rPr>
              <a:t>本章小结</a:t>
            </a:r>
            <a:endParaRPr kumimoji="1" lang="zh-CN" altLang="en-US" sz="3600" b="1" dirty="0">
              <a:latin typeface="+mj-ea"/>
              <a:cs typeface="+mn-cs"/>
            </a:endParaRPr>
          </a:p>
        </p:txBody>
      </p:sp>
      <p:sp>
        <p:nvSpPr>
          <p:cNvPr id="19459" name="Rectangle 5"/>
          <p:cNvSpPr>
            <a:spLocks noGrp="1" noChangeArrowheads="1"/>
          </p:cNvSpPr>
          <p:nvPr>
            <p:ph type="body" idx="4294967295"/>
          </p:nvPr>
        </p:nvSpPr>
        <p:spPr>
          <a:xfrm>
            <a:off x="539552" y="1196752"/>
            <a:ext cx="8229600" cy="4525963"/>
          </a:xfrm>
        </p:spPr>
        <p:txBody>
          <a:bodyPr>
            <a:noAutofit/>
          </a:bodyPr>
          <a:lstStyle/>
          <a:p>
            <a:r>
              <a:rPr lang="zh-CN" altLang="en-US" sz="2400" b="1" dirty="0" smtClean="0">
                <a:latin typeface="+mj-ea"/>
                <a:ea typeface="+mj-ea"/>
              </a:rPr>
              <a:t>并行性技术提高计算机系统性能</a:t>
            </a:r>
            <a:endParaRPr lang="zh-CN" altLang="en-US" sz="2400" b="1" dirty="0" smtClean="0">
              <a:latin typeface="+mj-ea"/>
              <a:ea typeface="+mj-ea"/>
            </a:endParaRPr>
          </a:p>
          <a:p>
            <a:pPr lvl="1">
              <a:lnSpc>
                <a:spcPct val="120000"/>
              </a:lnSpc>
            </a:pPr>
            <a:r>
              <a:rPr lang="zh-CN" altLang="en-US" sz="2400" b="1" dirty="0" smtClean="0">
                <a:latin typeface="+mj-ea"/>
                <a:ea typeface="+mj-ea"/>
              </a:rPr>
              <a:t>并行性技术的基本概念、分类、实例</a:t>
            </a:r>
            <a:endParaRPr lang="zh-CN" altLang="en-US" sz="2400" b="1" dirty="0" smtClean="0">
              <a:latin typeface="+mj-ea"/>
              <a:ea typeface="+mj-ea"/>
            </a:endParaRPr>
          </a:p>
          <a:p>
            <a:pPr lvl="1">
              <a:lnSpc>
                <a:spcPct val="120000"/>
              </a:lnSpc>
            </a:pPr>
            <a:r>
              <a:rPr lang="zh-CN" altLang="en-US" sz="2400" b="1" dirty="0" smtClean="0">
                <a:latin typeface="+mj-ea"/>
                <a:ea typeface="+mj-ea"/>
              </a:rPr>
              <a:t>时间重叠、资源重复、资源共享</a:t>
            </a:r>
            <a:endParaRPr lang="en-US" altLang="zh-CN" sz="2400" b="1" dirty="0" smtClean="0">
              <a:latin typeface="+mj-ea"/>
              <a:ea typeface="+mj-ea"/>
            </a:endParaRPr>
          </a:p>
          <a:p>
            <a:pPr>
              <a:lnSpc>
                <a:spcPct val="120000"/>
              </a:lnSpc>
            </a:pPr>
            <a:r>
              <a:rPr lang="zh-CN" altLang="en-US" sz="2400" b="1" dirty="0">
                <a:latin typeface="+mj-ea"/>
              </a:rPr>
              <a:t>影响体系结构设计的成本和价格因素</a:t>
            </a:r>
            <a:endParaRPr lang="zh-CN" altLang="en-US" sz="2400" b="1" dirty="0">
              <a:latin typeface="+mj-ea"/>
            </a:endParaRPr>
          </a:p>
          <a:p>
            <a:pPr marL="21590" lvl="1">
              <a:buFont typeface="Arial" panose="020B0604020202020204" pitchFamily="34" charset="0"/>
              <a:buChar char="•"/>
            </a:pPr>
            <a:r>
              <a:rPr lang="zh-CN" altLang="en-US" sz="2400" b="1" dirty="0" smtClean="0">
                <a:latin typeface="+mj-ea"/>
                <a:ea typeface="+mj-ea"/>
              </a:rPr>
              <a:t>基准测试</a:t>
            </a:r>
            <a:r>
              <a:rPr lang="zh-CN" altLang="en-US" sz="2400" b="1" dirty="0">
                <a:latin typeface="+mj-ea"/>
                <a:ea typeface="+mj-ea"/>
              </a:rPr>
              <a:t>程序</a:t>
            </a:r>
            <a:endParaRPr lang="zh-CN" altLang="en-US" sz="2400" b="1" dirty="0" smtClean="0">
              <a:latin typeface="+mj-ea"/>
              <a:ea typeface="+mj-ea"/>
            </a:endParaRPr>
          </a:p>
          <a:p>
            <a:r>
              <a:rPr lang="zh-CN" altLang="en-US" sz="2400" b="1" dirty="0" smtClean="0">
                <a:latin typeface="+mj-ea"/>
                <a:ea typeface="+mj-ea"/>
              </a:rPr>
              <a:t>定量分析技术</a:t>
            </a:r>
            <a:endParaRPr lang="zh-CN" altLang="en-US" sz="2400" b="1" dirty="0" smtClean="0">
              <a:latin typeface="+mj-ea"/>
              <a:ea typeface="+mj-ea"/>
            </a:endParaRPr>
          </a:p>
          <a:p>
            <a:pPr lvl="1">
              <a:lnSpc>
                <a:spcPct val="120000"/>
              </a:lnSpc>
            </a:pPr>
            <a:r>
              <a:rPr lang="zh-CN" altLang="en-US" sz="2400" b="1" dirty="0" smtClean="0">
                <a:latin typeface="+mj-ea"/>
                <a:ea typeface="+mj-ea"/>
              </a:rPr>
              <a:t>大概率事件优先原则</a:t>
            </a:r>
            <a:endParaRPr lang="zh-CN" altLang="en-US" sz="2400" b="1" dirty="0" smtClean="0">
              <a:latin typeface="+mj-ea"/>
              <a:ea typeface="+mj-ea"/>
            </a:endParaRPr>
          </a:p>
          <a:p>
            <a:pPr lvl="1">
              <a:lnSpc>
                <a:spcPct val="120000"/>
              </a:lnSpc>
            </a:pPr>
            <a:r>
              <a:rPr lang="en-US" altLang="zh-CN" sz="2400" b="1" dirty="0" smtClean="0">
                <a:latin typeface="+mj-ea"/>
                <a:ea typeface="+mj-ea"/>
              </a:rPr>
              <a:t>Amdahl</a:t>
            </a:r>
            <a:r>
              <a:rPr lang="zh-CN" altLang="en-US" sz="2400" b="1" dirty="0" smtClean="0">
                <a:latin typeface="+mj-ea"/>
                <a:ea typeface="+mj-ea"/>
              </a:rPr>
              <a:t>定律</a:t>
            </a:r>
            <a:endParaRPr lang="zh-CN" altLang="en-US" sz="2400" b="1" dirty="0" smtClean="0">
              <a:latin typeface="+mj-ea"/>
              <a:ea typeface="+mj-ea"/>
            </a:endParaRPr>
          </a:p>
          <a:p>
            <a:pPr lvl="1">
              <a:lnSpc>
                <a:spcPct val="120000"/>
              </a:lnSpc>
            </a:pPr>
            <a:r>
              <a:rPr lang="zh-CN" altLang="en-US" sz="2400" b="1" dirty="0" smtClean="0">
                <a:latin typeface="+mj-ea"/>
                <a:ea typeface="+mj-ea"/>
              </a:rPr>
              <a:t>程序的局部性原理</a:t>
            </a:r>
            <a:endParaRPr lang="en-US" altLang="zh-CN" sz="2400" b="1" dirty="0" smtClean="0">
              <a:latin typeface="+mj-ea"/>
              <a:ea typeface="+mj-ea"/>
            </a:endParaRPr>
          </a:p>
          <a:p>
            <a:pPr lvl="1">
              <a:lnSpc>
                <a:spcPct val="120000"/>
              </a:lnSpc>
            </a:pPr>
            <a:r>
              <a:rPr lang="en-US" altLang="zh-CN" sz="2400" b="1" dirty="0" smtClean="0">
                <a:latin typeface="+mj-ea"/>
                <a:ea typeface="+mj-ea"/>
              </a:rPr>
              <a:t>CPU</a:t>
            </a:r>
            <a:r>
              <a:rPr lang="zh-CN" altLang="en-US" sz="2400" b="1" dirty="0" smtClean="0">
                <a:latin typeface="+mj-ea"/>
                <a:ea typeface="+mj-ea"/>
              </a:rPr>
              <a:t>性能公式</a:t>
            </a:r>
            <a:endParaRPr lang="zh-CN" altLang="en-US" sz="2400" b="1" dirty="0" smtClean="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normAutofit/>
          </a:bodyPr>
          <a:lstStyle/>
          <a:p>
            <a:pPr eaLnBrk="1" hangingPunct="1"/>
            <a:r>
              <a:rPr kumimoji="1" lang="en-US" altLang="zh-CN" sz="3600" b="1" dirty="0" smtClean="0">
                <a:latin typeface="+mj-ea"/>
                <a:cs typeface="+mn-cs"/>
              </a:rPr>
              <a:t>2.2.4 </a:t>
            </a:r>
            <a:r>
              <a:rPr kumimoji="1" lang="zh-CN" altLang="en-US" sz="3600" b="1" dirty="0" smtClean="0">
                <a:latin typeface="+mj-ea"/>
                <a:cs typeface="+mn-cs"/>
              </a:rPr>
              <a:t>相关核心技术的</a:t>
            </a:r>
            <a:r>
              <a:rPr kumimoji="1" lang="zh-CN" altLang="en-US" sz="3600" b="1" dirty="0">
                <a:latin typeface="+mj-ea"/>
                <a:cs typeface="+mn-cs"/>
              </a:rPr>
              <a:t>发展</a:t>
            </a:r>
            <a:endParaRPr kumimoji="1" lang="zh-CN" altLang="en-US" sz="3600" b="1" dirty="0">
              <a:latin typeface="+mj-ea"/>
              <a:cs typeface="+mn-cs"/>
            </a:endParaRPr>
          </a:p>
        </p:txBody>
      </p:sp>
      <p:sp>
        <p:nvSpPr>
          <p:cNvPr id="2" name="矩形 1"/>
          <p:cNvSpPr/>
          <p:nvPr/>
        </p:nvSpPr>
        <p:spPr>
          <a:xfrm>
            <a:off x="395536" y="1412776"/>
            <a:ext cx="8208912" cy="1938992"/>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mj-ea"/>
                <a:ea typeface="+mj-ea"/>
              </a:rPr>
              <a:t>1965</a:t>
            </a:r>
            <a:r>
              <a:rPr lang="zh-CN" altLang="en-US" sz="2400" dirty="0">
                <a:latin typeface="+mj-ea"/>
                <a:ea typeface="+mj-ea"/>
              </a:rPr>
              <a:t>年，时任仙童公司研发实验室主任的摩尔（</a:t>
            </a:r>
            <a:r>
              <a:rPr lang="en-US" altLang="zh-CN" sz="2400" dirty="0">
                <a:latin typeface="+mj-ea"/>
                <a:ea typeface="+mj-ea"/>
              </a:rPr>
              <a:t>Gordon </a:t>
            </a:r>
            <a:r>
              <a:rPr lang="en-US" altLang="zh-CN" sz="2400" dirty="0" err="1">
                <a:latin typeface="+mj-ea"/>
                <a:ea typeface="+mj-ea"/>
              </a:rPr>
              <a:t>Mooer</a:t>
            </a:r>
            <a:r>
              <a:rPr lang="zh-CN" altLang="en-US" sz="2400" dirty="0">
                <a:latin typeface="+mj-ea"/>
                <a:ea typeface="+mj-ea"/>
              </a:rPr>
              <a:t>）在</a:t>
            </a:r>
            <a:r>
              <a:rPr lang="en-US" altLang="zh-CN" sz="2400" dirty="0">
                <a:latin typeface="+mj-ea"/>
                <a:ea typeface="+mj-ea"/>
              </a:rPr>
              <a:t>《Electronics》</a:t>
            </a:r>
            <a:r>
              <a:rPr lang="zh-CN" altLang="en-US" sz="2400" dirty="0">
                <a:latin typeface="+mj-ea"/>
                <a:ea typeface="+mj-ea"/>
              </a:rPr>
              <a:t>上撰文，认为集成电路密度大约每两年翻一番</a:t>
            </a:r>
            <a:endParaRPr lang="zh-CN" altLang="en-US" sz="2400" dirty="0">
              <a:latin typeface="+mj-ea"/>
              <a:ea typeface="+mj-ea"/>
            </a:endParaRPr>
          </a:p>
          <a:p>
            <a:pPr marL="342900" indent="-342900">
              <a:buFont typeface="Arial" panose="020B0604020202020204" pitchFamily="34" charset="0"/>
              <a:buChar char="•"/>
            </a:pPr>
            <a:r>
              <a:rPr lang="en-US" altLang="zh-CN" sz="2400" dirty="0">
                <a:latin typeface="+mj-ea"/>
                <a:ea typeface="+mj-ea"/>
              </a:rPr>
              <a:t>40</a:t>
            </a:r>
            <a:r>
              <a:rPr lang="zh-CN" altLang="en-US" sz="2400" dirty="0">
                <a:latin typeface="+mj-ea"/>
                <a:ea typeface="+mj-ea"/>
              </a:rPr>
              <a:t>年来，摩尔定律不但印证了集成电路技术的发展，也印证了计算机技术的发展</a:t>
            </a:r>
            <a:endParaRPr lang="zh-CN" altLang="en-US" sz="2400" dirty="0">
              <a:latin typeface="+mj-ea"/>
              <a:ea typeface="+mj-ea"/>
            </a:endParaRPr>
          </a:p>
        </p:txBody>
      </p:sp>
      <p:pic>
        <p:nvPicPr>
          <p:cNvPr id="6"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3400003"/>
            <a:ext cx="7921625"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descr="Rectangle: Click to edit Master text styles&#10;Second level&#10;Third level&#10;Fourth level&#10;Fifth level"/>
          <p:cNvSpPr>
            <a:spLocks noGrp="1" noChangeArrowheads="1"/>
          </p:cNvSpPr>
          <p:nvPr>
            <p:ph type="body" idx="1"/>
          </p:nvPr>
        </p:nvSpPr>
        <p:spPr>
          <a:xfrm>
            <a:off x="611560" y="1628800"/>
            <a:ext cx="7989888" cy="4327525"/>
          </a:xfrm>
        </p:spPr>
        <p:txBody>
          <a:bodyPr/>
          <a:lstStyle/>
          <a:p>
            <a:pPr marL="0" indent="0" eaLnBrk="1" hangingPunct="1">
              <a:lnSpc>
                <a:spcPct val="110000"/>
              </a:lnSpc>
              <a:buNone/>
            </a:pPr>
            <a:r>
              <a:rPr lang="en-US" altLang="zh-CN" sz="2600" dirty="0" smtClean="0"/>
              <a:t>3. </a:t>
            </a:r>
            <a:r>
              <a:rPr lang="zh-CN" altLang="en-US" sz="2600" dirty="0" smtClean="0"/>
              <a:t>闪存</a:t>
            </a:r>
            <a:endParaRPr lang="en-US" altLang="zh-CN" sz="2600" dirty="0" smtClean="0"/>
          </a:p>
          <a:p>
            <a:pPr marL="457200" indent="-457200" eaLnBrk="1" hangingPunct="1">
              <a:lnSpc>
                <a:spcPct val="110000"/>
              </a:lnSpc>
              <a:buFont typeface="Wingdings" panose="05000000000000000000" pitchFamily="2" charset="2"/>
              <a:buNone/>
            </a:pPr>
            <a:r>
              <a:rPr lang="en-US" altLang="zh-CN" dirty="0" smtClean="0"/>
              <a:t>		</a:t>
            </a:r>
            <a:r>
              <a:rPr lang="zh-CN" altLang="en-US" sz="2400" dirty="0" smtClean="0">
                <a:sym typeface="+mn-ea"/>
              </a:rPr>
              <a:t>近几年，每年约</a:t>
            </a:r>
            <a:r>
              <a:rPr lang="en-US" altLang="zh-CN" sz="2400" dirty="0" smtClean="0">
                <a:sym typeface="+mn-ea"/>
              </a:rPr>
              <a:t>50-60%</a:t>
            </a:r>
            <a:r>
              <a:rPr lang="zh-CN" altLang="en-US" sz="2400" dirty="0" smtClean="0">
                <a:sym typeface="+mn-ea"/>
              </a:rPr>
              <a:t>的速度增长，大约每两年翻一番，大量用于便携式设备。</a:t>
            </a:r>
            <a:endParaRPr lang="en-US" altLang="zh-CN" sz="2400" dirty="0" smtClean="0"/>
          </a:p>
          <a:p>
            <a:pPr marL="457200" indent="-457200" eaLnBrk="1" hangingPunct="1">
              <a:lnSpc>
                <a:spcPct val="110000"/>
              </a:lnSpc>
              <a:buFont typeface="Wingdings" panose="05000000000000000000" pitchFamily="2" charset="2"/>
              <a:buNone/>
            </a:pPr>
            <a:endParaRPr lang="en-US" altLang="zh-CN" sz="1800" dirty="0" smtClean="0"/>
          </a:p>
          <a:p>
            <a:pPr marL="0" indent="0" eaLnBrk="1" hangingPunct="1">
              <a:lnSpc>
                <a:spcPct val="110000"/>
              </a:lnSpc>
              <a:buNone/>
            </a:pPr>
            <a:r>
              <a:rPr lang="en-US" altLang="zh-CN" sz="2600" dirty="0" smtClean="0"/>
              <a:t>4. </a:t>
            </a:r>
            <a:r>
              <a:rPr lang="zh-CN" altLang="en-US" sz="2600" dirty="0" smtClean="0"/>
              <a:t>磁盘</a:t>
            </a:r>
            <a:endParaRPr lang="en-US" altLang="zh-CN" sz="2600" dirty="0" smtClean="0"/>
          </a:p>
          <a:p>
            <a:pPr marL="457200" indent="-457200" eaLnBrk="1" hangingPunct="1">
              <a:lnSpc>
                <a:spcPct val="110000"/>
              </a:lnSpc>
              <a:buFont typeface="Wingdings" panose="05000000000000000000" pitchFamily="2" charset="2"/>
              <a:buNone/>
            </a:pPr>
            <a:r>
              <a:rPr lang="en-US" altLang="zh-CN" dirty="0" smtClean="0"/>
              <a:t>		</a:t>
            </a:r>
            <a:r>
              <a:rPr lang="zh-CN" altLang="en-US" sz="2400" dirty="0" smtClean="0"/>
              <a:t>从</a:t>
            </a:r>
            <a:r>
              <a:rPr lang="en-US" altLang="zh-CN" sz="2400" dirty="0" smtClean="0"/>
              <a:t>04</a:t>
            </a:r>
            <a:r>
              <a:rPr lang="zh-CN" altLang="en-US" sz="2400" dirty="0" smtClean="0"/>
              <a:t>年开始，大约每年增长</a:t>
            </a:r>
            <a:r>
              <a:rPr lang="en-US" altLang="zh-CN" sz="2400" dirty="0" smtClean="0"/>
              <a:t>40%</a:t>
            </a:r>
            <a:r>
              <a:rPr lang="zh-CN" altLang="en-US" sz="2400" dirty="0" smtClean="0"/>
              <a:t>，约每</a:t>
            </a:r>
            <a:r>
              <a:rPr lang="en-US" altLang="zh-CN" sz="2400" dirty="0" smtClean="0"/>
              <a:t>3</a:t>
            </a:r>
            <a:r>
              <a:rPr lang="zh-CN" altLang="en-US" sz="2400" dirty="0" smtClean="0"/>
              <a:t>年翻一番。</a:t>
            </a:r>
            <a:r>
              <a:rPr lang="en-US" altLang="zh-CN" sz="2400" dirty="0" smtClean="0"/>
              <a:t>SSD</a:t>
            </a:r>
            <a:r>
              <a:rPr lang="zh-CN" altLang="en-US" sz="2400" dirty="0" smtClean="0"/>
              <a:t>的成本的迅速下降。</a:t>
            </a:r>
            <a:endParaRPr lang="en-US" altLang="zh-CN" sz="2400" dirty="0" smtClean="0"/>
          </a:p>
          <a:p>
            <a:pPr marL="457200" indent="-457200" eaLnBrk="1" hangingPunct="1">
              <a:lnSpc>
                <a:spcPct val="110000"/>
              </a:lnSpc>
              <a:buFont typeface="Wingdings" panose="05000000000000000000" pitchFamily="2" charset="2"/>
              <a:buNone/>
            </a:pPr>
            <a:endParaRPr lang="en-US" altLang="zh-CN" sz="2400" dirty="0"/>
          </a:p>
          <a:p>
            <a:pPr marL="457200" indent="-457200" eaLnBrk="1" hangingPunct="1">
              <a:lnSpc>
                <a:spcPct val="110000"/>
              </a:lnSpc>
              <a:buFont typeface="Wingdings" panose="05000000000000000000" pitchFamily="2" charset="2"/>
              <a:buNone/>
            </a:pPr>
            <a:r>
              <a:rPr lang="en-US" altLang="zh-CN" sz="2400" dirty="0" smtClean="0"/>
              <a:t>5. </a:t>
            </a:r>
            <a:r>
              <a:rPr lang="zh-CN" altLang="en-US" sz="2400" dirty="0" smtClean="0"/>
              <a:t>网络</a:t>
            </a:r>
            <a:endParaRPr lang="en-US" altLang="zh-CN" sz="2400" dirty="0" smtClean="0"/>
          </a:p>
          <a:p>
            <a:pPr marL="457200" indent="-457200" eaLnBrk="1" hangingPunct="1">
              <a:lnSpc>
                <a:spcPct val="110000"/>
              </a:lnSpc>
              <a:buFont typeface="Wingdings" panose="05000000000000000000" pitchFamily="2" charset="2"/>
              <a:buNone/>
            </a:pPr>
            <a:endParaRPr lang="zh-CN" altLang="en-US" sz="2000" dirty="0" smtClean="0">
              <a:solidFill>
                <a:srgbClr val="000090"/>
              </a:solidFill>
            </a:endParaRPr>
          </a:p>
        </p:txBody>
      </p:sp>
      <p:sp>
        <p:nvSpPr>
          <p:cNvPr id="4" name="Rectangle 4"/>
          <p:cNvSpPr>
            <a:spLocks noGrp="1" noChangeArrowheads="1"/>
          </p:cNvSpPr>
          <p:nvPr>
            <p:ph type="title" idx="4294967295"/>
          </p:nvPr>
        </p:nvSpPr>
        <p:spPr>
          <a:xfrm>
            <a:off x="457200" y="188640"/>
            <a:ext cx="8229600" cy="1143000"/>
          </a:xfrm>
        </p:spPr>
        <p:txBody>
          <a:bodyPr>
            <a:normAutofit/>
          </a:bodyPr>
          <a:lstStyle/>
          <a:p>
            <a:r>
              <a:rPr kumimoji="1" lang="en-US" altLang="zh-CN" sz="3600" b="1" dirty="0">
                <a:latin typeface="+mj-ea"/>
              </a:rPr>
              <a:t>2.2.4 </a:t>
            </a:r>
            <a:r>
              <a:rPr kumimoji="1" lang="zh-CN" altLang="en-US" sz="3600" b="1" dirty="0">
                <a:latin typeface="+mj-ea"/>
              </a:rPr>
              <a:t>相关核心技术产品的发展</a:t>
            </a:r>
            <a:endParaRPr kumimoji="1" lang="en-US" altLang="zh-CN" sz="3600" b="1" dirty="0">
              <a:latin typeface="Verdana" panose="020B0604030504040204" pitchFamily="34" charset="0"/>
              <a:ea typeface="华文中宋" panose="02010600040101010101" pitchFamily="2" charset="-122"/>
              <a:cs typeface="+mn-cs"/>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8645</Words>
  <Application>WPS 演示</Application>
  <PresentationFormat>全屏显示(4:3)</PresentationFormat>
  <Paragraphs>894</Paragraphs>
  <Slides>71</Slides>
  <Notes>20</Notes>
  <HiddenSlides>1</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27</vt:i4>
      </vt:variant>
      <vt:variant>
        <vt:lpstr>幻灯片标题</vt:lpstr>
      </vt:variant>
      <vt:variant>
        <vt:i4>71</vt:i4>
      </vt:variant>
    </vt:vector>
  </HeadingPairs>
  <TitlesOfParts>
    <vt:vector size="116" baseType="lpstr">
      <vt:lpstr>Arial</vt:lpstr>
      <vt:lpstr>宋体</vt:lpstr>
      <vt:lpstr>Wingdings</vt:lpstr>
      <vt:lpstr>Calibri</vt:lpstr>
      <vt:lpstr>Times New Roman</vt:lpstr>
      <vt:lpstr>Verdana</vt:lpstr>
      <vt:lpstr>华文中宋</vt:lpstr>
      <vt:lpstr>微软雅黑</vt:lpstr>
      <vt:lpstr>Arial Unicode MS</vt:lpstr>
      <vt:lpstr>黑体</vt:lpstr>
      <vt:lpstr>Tahoma</vt:lpstr>
      <vt:lpstr>隶书</vt:lpstr>
      <vt:lpstr>Verdana</vt:lpstr>
      <vt:lpstr>ˎ̥</vt:lpstr>
      <vt:lpstr>Symbol</vt:lpstr>
      <vt:lpstr>文鼎CS大宋</vt:lpstr>
      <vt:lpstr>Segoe Print</vt:lpstr>
      <vt:lpstr>Office 主题​​</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Equation.3</vt:lpstr>
      <vt:lpstr>Equation.3</vt:lpstr>
      <vt:lpstr>Equation.3</vt:lpstr>
      <vt:lpstr>Equation.3</vt:lpstr>
      <vt:lpstr>Equation.3</vt:lpstr>
      <vt:lpstr>Equation.3</vt:lpstr>
      <vt:lpstr>Equation.3</vt:lpstr>
      <vt:lpstr>Equation.3</vt:lpstr>
      <vt:lpstr>Word.Picture.8</vt:lpstr>
      <vt:lpstr>Equation.3</vt:lpstr>
      <vt:lpstr>Equation.3</vt:lpstr>
      <vt:lpstr>Equation.3</vt:lpstr>
      <vt:lpstr>Equation.3</vt:lpstr>
      <vt:lpstr>Equation.3</vt:lpstr>
      <vt:lpstr>Equation.3</vt:lpstr>
      <vt:lpstr>计算机组织与体系结构</vt:lpstr>
      <vt:lpstr>Recap</vt:lpstr>
      <vt:lpstr>不同年代计算机体系结构研究的变化</vt:lpstr>
      <vt:lpstr>兼容性</vt:lpstr>
      <vt:lpstr>2.2 计算机体系结构的发展</vt:lpstr>
      <vt:lpstr>2.2.1 计算机的分代</vt:lpstr>
      <vt:lpstr>2.2.1 计算机的分代</vt:lpstr>
      <vt:lpstr>2.2.4 相关核心技术的发展</vt:lpstr>
      <vt:lpstr>2.2.4 相关核心技术产品的发展</vt:lpstr>
      <vt:lpstr>2.2.5 体系结构的发展</vt:lpstr>
      <vt:lpstr>2.2.6 并行处理技术的发展</vt:lpstr>
      <vt:lpstr>2.2.6 并行处理技术的发展</vt:lpstr>
      <vt:lpstr>2.2.6 并行处理技术的发展</vt:lpstr>
      <vt:lpstr>2.2.6 并行处理技术的发展</vt:lpstr>
      <vt:lpstr>2.2.6 并行处理技术的发展</vt:lpstr>
      <vt:lpstr>2.2.6 并行处理技术的发展</vt:lpstr>
      <vt:lpstr>PowerPoint 演示文稿</vt:lpstr>
      <vt:lpstr>2.2.6 并行处理技术的发展</vt:lpstr>
      <vt:lpstr>PowerPoint 演示文稿</vt:lpstr>
      <vt:lpstr>PowerPoint 演示文稿</vt:lpstr>
      <vt:lpstr>2.2.6 并行处理技术的发展</vt:lpstr>
      <vt:lpstr>2.2.6 并行处理技术的发展</vt:lpstr>
      <vt:lpstr>2.2.6 并行处理技术的发展</vt:lpstr>
      <vt:lpstr>2.2.6 并行处理技术的发展</vt:lpstr>
      <vt:lpstr>2.2.6 并行处理技术的发展</vt:lpstr>
      <vt:lpstr>PowerPoint 演示文稿</vt:lpstr>
      <vt:lpstr>PowerPoint 演示文稿</vt:lpstr>
      <vt:lpstr>    神威 太湖之光</vt:lpstr>
      <vt:lpstr>PowerPoint 演示文稿</vt:lpstr>
      <vt:lpstr>PowerPoint 演示文稿</vt:lpstr>
      <vt:lpstr>第２章  计算机系统量化分析基础 </vt:lpstr>
      <vt:lpstr>2.3 计算机系统设计和分析</vt:lpstr>
      <vt:lpstr>2.3.1 成本与价格</vt:lpstr>
      <vt:lpstr>装机部件的成本分布（2015.03）</vt:lpstr>
      <vt:lpstr>2.3.1 成本与价格</vt:lpstr>
      <vt:lpstr>PowerPoint 演示文稿</vt:lpstr>
      <vt:lpstr>PowerPoint 演示文稿</vt:lpstr>
      <vt:lpstr>成本-时间因素：学习曲线</vt:lpstr>
      <vt:lpstr>2.3 计算机系统设计和分析</vt:lpstr>
      <vt:lpstr>2.3.2 基准测试程序</vt:lpstr>
      <vt:lpstr>测试程序包：www.SPEC.org</vt:lpstr>
      <vt:lpstr>SPEC CPU2006</vt:lpstr>
      <vt:lpstr>其它测试包</vt:lpstr>
      <vt:lpstr>2.3 计算机系统设计和分析</vt:lpstr>
      <vt:lpstr>2.3.3 量化设计的基本原则</vt:lpstr>
      <vt:lpstr>大概率事件优先的原则</vt:lpstr>
      <vt:lpstr>Amdahl定律</vt:lpstr>
      <vt:lpstr>Amdahl定律</vt:lpstr>
      <vt:lpstr>Amdahl的系统执行时间</vt:lpstr>
      <vt:lpstr>Amdahl的系统加速比</vt:lpstr>
      <vt:lpstr>Amdahl定律的观点</vt:lpstr>
      <vt:lpstr>Amdahl定律练习</vt:lpstr>
      <vt:lpstr>Amdahl定律练习</vt:lpstr>
      <vt:lpstr>Amdahl定律练习</vt:lpstr>
      <vt:lpstr>Amdahl定律练习</vt:lpstr>
      <vt:lpstr>Amdahl定律练习</vt:lpstr>
      <vt:lpstr>程序局部性</vt:lpstr>
      <vt:lpstr>CPU性能公式</vt:lpstr>
      <vt:lpstr>CPU性能公式</vt:lpstr>
      <vt:lpstr>CPU性能公式</vt:lpstr>
      <vt:lpstr>CPU性能公式</vt:lpstr>
      <vt:lpstr>CPU性能公式</vt:lpstr>
      <vt:lpstr>CPU性能公式</vt:lpstr>
      <vt:lpstr>CPU性能公式</vt:lpstr>
      <vt:lpstr>CPU性能公式</vt:lpstr>
      <vt:lpstr>CPU性能公式</vt:lpstr>
      <vt:lpstr>CPU性能公式</vt:lpstr>
      <vt:lpstr>CPU性能公式</vt:lpstr>
      <vt:lpstr>CPU性能公式</vt:lpstr>
      <vt:lpstr>本章小结</vt:lpstr>
      <vt:lpstr> 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安宏展</cp:lastModifiedBy>
  <cp:revision>1699</cp:revision>
  <cp:lastPrinted>2018-09-10T02:49:00Z</cp:lastPrinted>
  <dcterms:created xsi:type="dcterms:W3CDTF">2113-01-01T00:00:00Z</dcterms:created>
  <dcterms:modified xsi:type="dcterms:W3CDTF">2018-12-17T01:42:02Z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